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3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F87BF-970F-42CB-93E9-36526ED2C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96AFBD-F003-4991-AD74-E383D17C9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6F5B58-5292-4074-A802-538C619CF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2192A-1143-4E05-AF84-B7AACD7F9E9D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600C22-1DBD-4308-A8AD-E31D7DF1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2AFE9A-2C25-4099-9A55-A7072FED1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3838-691C-404C-A942-A287EC487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20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981C7-A899-4E57-A5B8-15C684CD9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25E7C9-7919-4E21-8B97-319B64082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E79C76-2629-4702-AFB2-579C43796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2192A-1143-4E05-AF84-B7AACD7F9E9D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0DFFDC-CC37-4D75-B001-4BDFA040F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114242-CAEB-4699-85FB-7934C86FF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3838-691C-404C-A942-A287EC487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165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20DB13-1894-4D82-B653-3A85818E42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ABDEB4-374E-4592-BF50-87E4BF61B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66B98D-6CBF-4ABE-B9DD-EC67E2221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2192A-1143-4E05-AF84-B7AACD7F9E9D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6B36D0-19BB-4638-999A-416241A22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001C44-C936-4E05-80D8-821E3382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3838-691C-404C-A942-A287EC487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632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75B25-ABF5-4F2F-9900-C256C34D8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141F01-0063-48B0-9A79-0F5B1CF72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0D325C-146B-453A-8ED6-5C8DB3CB9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2192A-1143-4E05-AF84-B7AACD7F9E9D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86881F-6F95-4B10-834D-BD0D517E0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9103F3-54D1-43A5-8D5B-CC86C7488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3838-691C-404C-A942-A287EC487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71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F8EB3-1DAB-43E2-B791-F47E14131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FC2B89-DD8E-4DA3-9B02-53D99F0BC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DE7B9B-C0E6-4867-869B-E2B96398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2192A-1143-4E05-AF84-B7AACD7F9E9D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0D8725-9833-4C80-9EF0-5CADAE4AF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E2B42F-6825-4D2F-87AE-FC85611E8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3838-691C-404C-A942-A287EC487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518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E17C6-772A-437F-9838-113D12A8A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7A1AA9-ABFB-41EB-9FBA-A3448581B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5963E8-7998-4FF5-9161-BC60106AC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41A031-D93D-45A3-81E1-9716993D1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2192A-1143-4E05-AF84-B7AACD7F9E9D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425AE2-49C4-49D8-95D6-20DFDD852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0168CB-F5A7-46D3-8192-A96604A27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3838-691C-404C-A942-A287EC487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305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964A3-01C3-4C12-89D6-535217F1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4A4804-1E7A-45D1-B7C9-0F6C650A9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6CF618-DB0C-4343-9393-2C0B02A2E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2E1AB7-6FF3-4A0C-A0CB-210E8902F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8073CD-BF2C-4BC5-8C94-232B1CA5D4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3A0F56-F28F-4074-8A73-7C958B255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2192A-1143-4E05-AF84-B7AACD7F9E9D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8A0D51-B9F8-4D53-934A-EC349518B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742156-CB7E-4C29-AC89-B21BD7098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3838-691C-404C-A942-A287EC487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351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375A5D-B527-4A40-9E30-D84A3C712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B2D9AB-488D-4F2F-9607-8A249534E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2192A-1143-4E05-AF84-B7AACD7F9E9D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0B2D07-2AFC-4F2F-A401-9778AEE5F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7EEA27-634F-48DA-A1EE-7D1146236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3838-691C-404C-A942-A287EC487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82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5F7881-99FE-469C-BC36-ADC6FC925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2192A-1143-4E05-AF84-B7AACD7F9E9D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B47075-F117-48B1-9F85-2E9E2C7E8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781340-88CC-46C8-BFE9-B8A89D25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3838-691C-404C-A942-A287EC487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154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8D142-F649-4AB5-A868-7C7EA713D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7C44AB-535A-4BC9-A039-7E8EFA09B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C6996C-A353-4BF6-871F-D11780CA2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678152-4E57-4F08-99A4-3D3B36D12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2192A-1143-4E05-AF84-B7AACD7F9E9D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CD73A9-9040-4EF3-A68C-84BAACFAD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A02569-ED42-41EE-AF9A-8AB10A00A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3838-691C-404C-A942-A287EC487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223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8BE98-1572-4809-A1F4-EC53FFBF8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75FF40-840D-4E71-B25D-A29F27129B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B460E6-6ECC-4C27-B968-E6CF0C2B5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221F2D-256E-4F85-8852-C57BFAD32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2192A-1143-4E05-AF84-B7AACD7F9E9D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F955C5-686D-459A-91FB-4444961D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9F79FD-6E67-44E5-BE27-B980F6B34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3838-691C-404C-A942-A287EC487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39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4E2B855-74E4-480F-9C6D-0EE0A79AD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C86997-A3D2-40C2-B041-BD1C3BB0E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C7B806-887E-459D-B44A-14C16FFBC4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2192A-1143-4E05-AF84-B7AACD7F9E9D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775D45-D26C-4986-B112-18A8007188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E0552A-0A3C-4913-B591-CBCCFE6A3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73838-691C-404C-A942-A287EC487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047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0.wmf"/><Relationship Id="rId9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oleObject" Target="../embeddings/oleObject28.bin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33.png"/><Relationship Id="rId10" Type="http://schemas.openxmlformats.org/officeDocument/2006/relationships/image" Target="../media/image36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0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png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1.png"/><Relationship Id="rId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3.bin"/><Relationship Id="rId3" Type="http://schemas.openxmlformats.org/officeDocument/2006/relationships/image" Target="../media/image14.wmf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oleObject" Target="../embeddings/oleObject11.bin"/><Relationship Id="rId4" Type="http://schemas.openxmlformats.org/officeDocument/2006/relationships/image" Target="../media/image11.png"/><Relationship Id="rId9" Type="http://schemas.openxmlformats.org/officeDocument/2006/relationships/image" Target="../media/image17.png"/><Relationship Id="rId14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7" Type="http://schemas.openxmlformats.org/officeDocument/2006/relationships/image" Target="../media/image2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26.wmf"/><Relationship Id="rId3" Type="http://schemas.openxmlformats.org/officeDocument/2006/relationships/image" Target="../media/image20.emf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22C6ACE-65DF-4C54-9ED6-7D7A17950E7C}"/>
              </a:ext>
            </a:extLst>
          </p:cNvPr>
          <p:cNvSpPr txBox="1">
            <a:spLocks/>
          </p:cNvSpPr>
          <p:nvPr/>
        </p:nvSpPr>
        <p:spPr>
          <a:xfrm>
            <a:off x="427038" y="428625"/>
            <a:ext cx="8248650" cy="3360738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74320">
              <a:defRPr/>
            </a:pPr>
            <a:r>
              <a:rPr lang="zh-CN" altLang="en-US" sz="3200"/>
              <a:t>三、实验内容：</a:t>
            </a:r>
            <a:endParaRPr lang="en-US" altLang="zh-CN" sz="3200"/>
          </a:p>
          <a:p>
            <a:pPr marL="274320" indent="-274320">
              <a:spcBef>
                <a:spcPts val="0"/>
              </a:spcBef>
              <a:defRPr/>
            </a:pPr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、正弦波振荡器分析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 typeface="Symbol" panose="05050102010706020507" pitchFamily="18" charset="2"/>
              <a:buNone/>
              <a:defRPr/>
            </a:pPr>
            <a:r>
              <a:rPr lang="en-US" altLang="zh-CN" sz="3500"/>
              <a:t>    </a:t>
            </a:r>
            <a:r>
              <a:rPr lang="zh-CN" altLang="en-US" sz="2000">
                <a:latin typeface="宋体" pitchFamily="2" charset="-122"/>
                <a:ea typeface="宋体" pitchFamily="2" charset="-122"/>
              </a:rPr>
              <a:t>正弦波振荡器电路如图</a:t>
            </a:r>
            <a:r>
              <a:rPr lang="en-US" altLang="zh-CN" sz="200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000">
                <a:latin typeface="宋体" pitchFamily="2" charset="-122"/>
                <a:ea typeface="宋体" pitchFamily="2" charset="-122"/>
              </a:rPr>
              <a:t>所示，电阻</a:t>
            </a:r>
            <a:r>
              <a:rPr lang="en-US" altLang="zh-CN" sz="2000">
                <a:latin typeface="宋体" pitchFamily="2" charset="-122"/>
                <a:ea typeface="宋体" pitchFamily="2" charset="-122"/>
              </a:rPr>
              <a:t>R1</a:t>
            </a:r>
            <a:r>
              <a:rPr lang="zh-CN" altLang="en-US" sz="200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000">
                <a:latin typeface="宋体" pitchFamily="2" charset="-122"/>
                <a:ea typeface="宋体" pitchFamily="2" charset="-122"/>
              </a:rPr>
              <a:t>R2</a:t>
            </a:r>
            <a:r>
              <a:rPr lang="zh-CN" altLang="en-US" sz="2000">
                <a:latin typeface="宋体" pitchFamily="2" charset="-122"/>
                <a:ea typeface="宋体" pitchFamily="2" charset="-122"/>
              </a:rPr>
              <a:t>阻值未知。</a:t>
            </a:r>
            <a:endParaRPr lang="en-US" altLang="zh-CN" sz="2000">
              <a:latin typeface="宋体" pitchFamily="2" charset="-122"/>
              <a:ea typeface="宋体" pitchFamily="2" charset="-12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000">
                <a:latin typeface="宋体" pitchFamily="2" charset="-122"/>
                <a:ea typeface="宋体" pitchFamily="2" charset="-122"/>
              </a:rPr>
              <a:t>如使振荡频率为</a:t>
            </a:r>
            <a:r>
              <a:rPr lang="en-US" altLang="zh-CN" sz="2000">
                <a:latin typeface="宋体" pitchFamily="2" charset="-122"/>
                <a:ea typeface="宋体" pitchFamily="2" charset="-122"/>
              </a:rPr>
              <a:t>1kHz</a:t>
            </a:r>
            <a:r>
              <a:rPr lang="zh-CN" altLang="en-US" sz="2000">
                <a:latin typeface="宋体" pitchFamily="2" charset="-122"/>
                <a:ea typeface="宋体" pitchFamily="2" charset="-122"/>
              </a:rPr>
              <a:t>，确定</a:t>
            </a:r>
            <a:r>
              <a:rPr lang="en-US" altLang="zh-CN" sz="2000">
                <a:latin typeface="宋体" pitchFamily="2" charset="-122"/>
                <a:ea typeface="宋体" pitchFamily="2" charset="-122"/>
              </a:rPr>
              <a:t>R1</a:t>
            </a:r>
            <a:r>
              <a:rPr lang="zh-CN" altLang="en-US" sz="200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000">
                <a:latin typeface="宋体" pitchFamily="2" charset="-122"/>
                <a:ea typeface="宋体" pitchFamily="2" charset="-122"/>
              </a:rPr>
              <a:t>R2</a:t>
            </a:r>
            <a:r>
              <a:rPr lang="zh-CN" altLang="en-US" sz="2000">
                <a:latin typeface="宋体" pitchFamily="2" charset="-122"/>
                <a:ea typeface="宋体" pitchFamily="2" charset="-122"/>
              </a:rPr>
              <a:t>的阻值。</a:t>
            </a:r>
            <a:endParaRPr lang="en-US" altLang="zh-CN" sz="2000">
              <a:latin typeface="宋体" pitchFamily="2" charset="-122"/>
              <a:ea typeface="宋体" pitchFamily="2" charset="-12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000">
                <a:latin typeface="宋体" pitchFamily="2" charset="-122"/>
                <a:ea typeface="宋体" pitchFamily="2" charset="-122"/>
              </a:rPr>
              <a:t>改变</a:t>
            </a:r>
            <a:r>
              <a:rPr lang="en-US" altLang="zh-CN" sz="2000">
                <a:latin typeface="宋体" pitchFamily="2" charset="-122"/>
                <a:ea typeface="宋体" pitchFamily="2" charset="-122"/>
              </a:rPr>
              <a:t>R3</a:t>
            </a:r>
            <a:r>
              <a:rPr lang="zh-CN" altLang="en-US" sz="2000">
                <a:latin typeface="宋体" pitchFamily="2" charset="-122"/>
                <a:ea typeface="宋体" pitchFamily="2" charset="-122"/>
              </a:rPr>
              <a:t>的阻值，测试信号从起振到稳定过程的波形，测试振荡频率和输出电压幅值，完成表</a:t>
            </a:r>
            <a:r>
              <a:rPr lang="en-US" altLang="zh-CN" sz="200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000"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000">
              <a:latin typeface="宋体" pitchFamily="2" charset="-122"/>
              <a:ea typeface="宋体" pitchFamily="2" charset="-122"/>
            </a:endParaRPr>
          </a:p>
          <a:p>
            <a:pPr marL="0" indent="0">
              <a:spcBef>
                <a:spcPts val="0"/>
              </a:spcBef>
              <a:buFont typeface="Symbol" panose="05050102010706020507" pitchFamily="18" charset="2"/>
              <a:buNone/>
              <a:defRPr/>
            </a:pPr>
            <a:r>
              <a:rPr lang="zh-CN" altLang="en-US" sz="2000">
                <a:latin typeface="宋体" pitchFamily="2" charset="-122"/>
                <a:ea typeface="宋体" pitchFamily="2" charset="-122"/>
              </a:rPr>
              <a:t>  问题</a:t>
            </a:r>
            <a:r>
              <a:rPr lang="en-US" altLang="zh-CN" sz="200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000">
                <a:latin typeface="宋体" pitchFamily="2" charset="-122"/>
                <a:ea typeface="宋体" pitchFamily="2" charset="-122"/>
              </a:rPr>
              <a:t>：解释表</a:t>
            </a:r>
            <a:r>
              <a:rPr lang="en-US" altLang="zh-CN" sz="200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000">
                <a:latin typeface="宋体" pitchFamily="2" charset="-122"/>
                <a:ea typeface="宋体" pitchFamily="2" charset="-122"/>
              </a:rPr>
              <a:t>中</a:t>
            </a:r>
            <a:r>
              <a:rPr lang="en-US" altLang="zh-CN" sz="2000"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sz="2000">
                <a:latin typeface="宋体" pitchFamily="2" charset="-122"/>
                <a:ea typeface="宋体" pitchFamily="2" charset="-122"/>
              </a:rPr>
              <a:t>个振荡波形不同的原因。</a:t>
            </a:r>
            <a:endParaRPr lang="en-US" altLang="zh-CN" sz="2000">
              <a:latin typeface="宋体" pitchFamily="2" charset="-122"/>
              <a:ea typeface="宋体" pitchFamily="2" charset="-122"/>
            </a:endParaRPr>
          </a:p>
          <a:p>
            <a:pPr marL="0" indent="0">
              <a:spcBef>
                <a:spcPts val="0"/>
              </a:spcBef>
              <a:buFont typeface="Symbol" panose="05050102010706020507" pitchFamily="18" charset="2"/>
              <a:buNone/>
              <a:defRPr/>
            </a:pPr>
            <a:r>
              <a:rPr lang="en-US" altLang="zh-CN" sz="200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000">
                <a:latin typeface="宋体" pitchFamily="2" charset="-122"/>
                <a:ea typeface="宋体" pitchFamily="2" charset="-122"/>
              </a:rPr>
              <a:t>问题</a:t>
            </a:r>
            <a:r>
              <a:rPr lang="en-US" altLang="zh-CN" sz="200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000">
                <a:latin typeface="宋体" pitchFamily="2" charset="-122"/>
                <a:ea typeface="宋体" pitchFamily="2" charset="-122"/>
              </a:rPr>
              <a:t>：分析使电路正常振荡的</a:t>
            </a:r>
            <a:r>
              <a:rPr lang="en-US" altLang="zh-CN" sz="2000">
                <a:latin typeface="宋体" pitchFamily="2" charset="-122"/>
                <a:ea typeface="宋体" pitchFamily="2" charset="-122"/>
              </a:rPr>
              <a:t>R3</a:t>
            </a:r>
            <a:r>
              <a:rPr lang="zh-CN" altLang="en-US" sz="2000">
                <a:latin typeface="宋体" pitchFamily="2" charset="-122"/>
                <a:ea typeface="宋体" pitchFamily="2" charset="-122"/>
              </a:rPr>
              <a:t>取值范围（</a:t>
            </a:r>
            <a:r>
              <a:rPr lang="en-US" altLang="zh-CN" sz="2000">
                <a:latin typeface="宋体" pitchFamily="2" charset="-122"/>
                <a:ea typeface="宋体" pitchFamily="2" charset="-122"/>
              </a:rPr>
              <a:t>R5=10k</a:t>
            </a:r>
            <a:r>
              <a:rPr lang="zh-CN" altLang="en-US" sz="200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000">
                <a:latin typeface="宋体" pitchFamily="2" charset="-122"/>
                <a:ea typeface="宋体" pitchFamily="2" charset="-122"/>
              </a:rPr>
              <a:t>R6=10k</a:t>
            </a:r>
            <a:r>
              <a:rPr lang="zh-CN" altLang="en-US" sz="2000">
                <a:latin typeface="宋体" pitchFamily="2" charset="-122"/>
                <a:ea typeface="宋体" pitchFamily="2" charset="-122"/>
              </a:rPr>
              <a:t>）。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矩形 4">
            <a:extLst>
              <a:ext uri="{FF2B5EF4-FFF2-40B4-BE49-F238E27FC236}">
                <a16:creationId xmlns:a16="http://schemas.microsoft.com/office/drawing/2014/main" id="{312D9EAB-7352-40CC-AB14-BC51CD64C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6308725"/>
            <a:ext cx="495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</a:rPr>
              <a:t>图</a:t>
            </a:r>
            <a:r>
              <a:rPr lang="en-US" altLang="zh-CN" sz="1800">
                <a:solidFill>
                  <a:schemeClr val="tx1"/>
                </a:solidFill>
              </a:rPr>
              <a:t>1</a:t>
            </a:r>
            <a:endParaRPr lang="zh-CN" altLang="en-US" sz="1800">
              <a:solidFill>
                <a:schemeClr val="tx1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A79CA09-F2B7-4C09-831B-522CBAAA4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111677"/>
              </p:ext>
            </p:extLst>
          </p:nvPr>
        </p:nvGraphicFramePr>
        <p:xfrm>
          <a:off x="252413" y="4149725"/>
          <a:ext cx="3671888" cy="1529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5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R3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（</a:t>
                      </a:r>
                      <a:r>
                        <a:rPr lang="en-US" altLang="zh-CN" sz="1400" b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kΩ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）</a:t>
                      </a:r>
                      <a:endParaRPr lang="zh-CN" altLang="en-US" sz="1400" b="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9" marR="91429" marT="45746" marB="45746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91429" marR="91429" marT="45746" marB="45746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9" marR="91429" marT="45746" marB="45746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9" marR="91429" marT="45746" marB="45746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9" marR="91429" marT="45746" marB="45746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7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Times New Roman" pitchFamily="18" charset="0"/>
                          <a:cs typeface="Times New Roman" pitchFamily="18" charset="0"/>
                        </a:rPr>
                        <a:t>振荡频率（</a:t>
                      </a:r>
                      <a:r>
                        <a:rPr lang="en-US" altLang="zh-CN" sz="1400" dirty="0">
                          <a:latin typeface="Times New Roman" pitchFamily="18" charset="0"/>
                          <a:cs typeface="Times New Roman" pitchFamily="18" charset="0"/>
                        </a:rPr>
                        <a:t>Hz</a:t>
                      </a:r>
                      <a:r>
                        <a:rPr lang="zh-CN" altLang="en-US" sz="1400" dirty="0">
                          <a:latin typeface="Times New Roman" pitchFamily="18" charset="0"/>
                          <a:cs typeface="Times New Roman" pitchFamily="18" charset="0"/>
                        </a:rPr>
                        <a:t>）</a:t>
                      </a:r>
                    </a:p>
                  </a:txBody>
                  <a:tcPr marL="91429" marR="91429" marT="45746" marB="45746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9" marR="91429" marT="45746" marB="45746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1k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9" marR="91429" marT="45746" marB="45746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998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9" marR="91429" marT="45746" marB="45746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1k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9" marR="91429" marT="45746" marB="45746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7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Times New Roman" pitchFamily="18" charset="0"/>
                          <a:cs typeface="Times New Roman" pitchFamily="18" charset="0"/>
                        </a:rPr>
                        <a:t>电压幅值（</a:t>
                      </a:r>
                      <a:r>
                        <a:rPr lang="en-US" altLang="zh-CN" sz="1400" dirty="0"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zh-CN" altLang="en-US" sz="1400" dirty="0">
                          <a:latin typeface="Times New Roman" pitchFamily="18" charset="0"/>
                          <a:cs typeface="Times New Roman" pitchFamily="18" charset="0"/>
                        </a:rPr>
                        <a:t>）</a:t>
                      </a:r>
                    </a:p>
                  </a:txBody>
                  <a:tcPr marL="91429" marR="91429" marT="45746" marB="45746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9" marR="91429" marT="45746" marB="45746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1.37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9" marR="91429" marT="45746" marB="45746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4.96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9" marR="91429" marT="45746" marB="45746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12.38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9" marR="91429" marT="45746" marB="45746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7">
            <a:extLst>
              <a:ext uri="{FF2B5EF4-FFF2-40B4-BE49-F238E27FC236}">
                <a16:creationId xmlns:a16="http://schemas.microsoft.com/office/drawing/2014/main" id="{119239C0-E6BD-4276-96F2-A41771FF3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3771900"/>
            <a:ext cx="4040187" cy="283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5">
            <a:extLst>
              <a:ext uri="{FF2B5EF4-FFF2-40B4-BE49-F238E27FC236}">
                <a16:creationId xmlns:a16="http://schemas.microsoft.com/office/drawing/2014/main" id="{07B9B21C-59AF-4102-9DF1-F979F62E3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865813"/>
            <a:ext cx="3000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</a:t>
            </a:r>
            <a:r>
              <a:rPr lang="zh-CN" alt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正弦波振荡器实验数据</a:t>
            </a:r>
          </a:p>
        </p:txBody>
      </p:sp>
    </p:spTree>
    <p:extLst>
      <p:ext uri="{BB962C8B-B14F-4D97-AF65-F5344CB8AC3E}">
        <p14:creationId xmlns:p14="http://schemas.microsoft.com/office/powerpoint/2010/main" val="930575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293E3715-2817-4775-AC66-1EAEA6953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938" y="428625"/>
            <a:ext cx="5429250" cy="6429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Candara" pitchFamily="34" charset="0"/>
                <a:ea typeface="华文新魏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Candara" pitchFamily="34" charset="0"/>
                <a:ea typeface="华文新魏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Candara" pitchFamily="34" charset="0"/>
                <a:ea typeface="华文新魏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Candara" pitchFamily="34" charset="0"/>
                <a:ea typeface="华文新魏" pitchFamily="2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altLang="zh-CN" sz="3200" b="1" dirty="0">
                <a:latin typeface="+mn-ea"/>
                <a:ea typeface="+mn-ea"/>
              </a:rPr>
              <a:t>2.</a:t>
            </a:r>
            <a:r>
              <a:rPr lang="zh-CN" altLang="en-US" sz="3200" b="1" kern="0" dirty="0">
                <a:solidFill>
                  <a:schemeClr val="tx1"/>
                </a:solidFill>
                <a:latin typeface="+mn-ea"/>
                <a:ea typeface="+mn-ea"/>
              </a:rPr>
              <a:t>函数发生器</a:t>
            </a:r>
          </a:p>
        </p:txBody>
      </p:sp>
      <p:sp>
        <p:nvSpPr>
          <p:cNvPr id="3" name="Text Box 15">
            <a:extLst>
              <a:ext uri="{FF2B5EF4-FFF2-40B4-BE49-F238E27FC236}">
                <a16:creationId xmlns:a16="http://schemas.microsoft.com/office/drawing/2014/main" id="{FCC1F873-C272-408C-8F1C-7BA54FEA4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3975" y="1309688"/>
            <a:ext cx="3149600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p"/>
              <a:defRPr/>
            </a:pPr>
            <a:r>
              <a:rPr lang="zh-CN" altLang="en-US" sz="2800" b="1" kern="0" dirty="0">
                <a:ea typeface="楷体_GB2312"/>
              </a:rPr>
              <a:t>整体方案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3DA4725A-BE9B-4A05-9724-83B716152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3860800"/>
            <a:ext cx="6553200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>
              <a:buClr>
                <a:schemeClr val="tx2"/>
              </a:buClr>
              <a:buSzTx/>
              <a:buFont typeface="Wingdings" panose="05000000000000000000" pitchFamily="2" charset="2"/>
              <a:buChar char="§"/>
            </a:pPr>
            <a:r>
              <a:rPr kumimoji="1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采用</a:t>
            </a:r>
            <a:r>
              <a:rPr kumimoji="1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RC</a:t>
            </a:r>
            <a:r>
              <a:rPr kumimoji="1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桥式正弦振荡电路产生正弦信号</a:t>
            </a:r>
          </a:p>
          <a:p>
            <a:pPr>
              <a:buClr>
                <a:schemeClr val="tx2"/>
              </a:buClr>
              <a:buSzTx/>
              <a:buFont typeface="Wingdings" panose="05000000000000000000" pitchFamily="2" charset="2"/>
              <a:buChar char="§"/>
            </a:pPr>
            <a:r>
              <a:rPr kumimoji="1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正弦信号通过比较器电路产生方波</a:t>
            </a:r>
          </a:p>
          <a:p>
            <a:pPr>
              <a:buClr>
                <a:schemeClr val="tx2"/>
              </a:buClr>
              <a:buSzTx/>
              <a:buFont typeface="Wingdings" panose="05000000000000000000" pitchFamily="2" charset="2"/>
              <a:buChar char="§"/>
            </a:pPr>
            <a:r>
              <a:rPr kumimoji="1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方波信号利用反相积分电路变换为三角波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00850A5F-D08A-4BCA-AD65-1BDAD690D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2071688"/>
            <a:ext cx="734377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9677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6">
            <a:extLst>
              <a:ext uri="{FF2B5EF4-FFF2-40B4-BE49-F238E27FC236}">
                <a16:creationId xmlns:a16="http://schemas.microsoft.com/office/drawing/2014/main" id="{3CE2B908-FFFF-4E71-A56E-51EE288B2B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572000"/>
          <a:ext cx="3200400" cy="180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Photo Editor 照片" r:id="rId3" imgW="21952381" imgH="6904762" progId="MSPhotoEd.3">
                  <p:embed/>
                </p:oleObj>
              </mc:Choice>
              <mc:Fallback>
                <p:oleObj name="Photo Editor 照片" r:id="rId3" imgW="21952381" imgH="6904762" progId="MSPhotoEd.3">
                  <p:embed/>
                  <p:pic>
                    <p:nvPicPr>
                      <p:cNvPr id="26626" name="Object 6">
                        <a:extLst>
                          <a:ext uri="{FF2B5EF4-FFF2-40B4-BE49-F238E27FC236}">
                            <a16:creationId xmlns:a16="http://schemas.microsoft.com/office/drawing/2014/main" id="{2A1F65A0-354C-4B66-A8C4-4ACA83B1A0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51250" b="12582"/>
                      <a:stretch>
                        <a:fillRect/>
                      </a:stretch>
                    </p:blipFill>
                    <p:spPr bwMode="auto">
                      <a:xfrm>
                        <a:off x="1143000" y="4572000"/>
                        <a:ext cx="3200400" cy="180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15">
            <a:extLst>
              <a:ext uri="{FF2B5EF4-FFF2-40B4-BE49-F238E27FC236}">
                <a16:creationId xmlns:a16="http://schemas.microsoft.com/office/drawing/2014/main" id="{66CF2AA6-F253-426F-A22A-FF5B386E0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138" y="777875"/>
            <a:ext cx="4229100" cy="5222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p"/>
              <a:defRPr/>
            </a:pPr>
            <a:r>
              <a:rPr lang="zh-CN" altLang="en-US" sz="2800" b="1" kern="0" dirty="0">
                <a:ea typeface="楷体_GB2312"/>
              </a:rPr>
              <a:t>正弦波</a:t>
            </a:r>
            <a:r>
              <a:rPr lang="en-US" altLang="zh-CN" sz="2800" b="1" kern="0" dirty="0">
                <a:ea typeface="楷体_GB2312"/>
              </a:rPr>
              <a:t>—</a:t>
            </a:r>
            <a:r>
              <a:rPr lang="zh-CN" altLang="en-US" sz="2800" b="1" kern="0" dirty="0">
                <a:ea typeface="楷体_GB2312"/>
              </a:rPr>
              <a:t>方波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837CA4E-A21A-494B-B5B6-36F91E9662A9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00138" y="1425575"/>
            <a:ext cx="6670675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chemeClr val="tx1"/>
                </a:solidFill>
                <a:latin typeface="Arial Black" panose="020B0A04020102020204" pitchFamily="34" charset="0"/>
                <a:ea typeface="楷体_GB2312" pitchFamily="49" charset="-122"/>
              </a:rPr>
              <a:t>正弦信号作为比较器的输入，即可产生同频率的方波信号。</a:t>
            </a:r>
          </a:p>
        </p:txBody>
      </p:sp>
      <p:pic>
        <p:nvPicPr>
          <p:cNvPr id="5" name="Picture 3" descr="Dz080203">
            <a:extLst>
              <a:ext uri="{FF2B5EF4-FFF2-40B4-BE49-F238E27FC236}">
                <a16:creationId xmlns:a16="http://schemas.microsoft.com/office/drawing/2014/main" id="{CF2A72CD-A5AE-4794-B356-AF0E5899E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49" r="50301" b="29951"/>
          <a:stretch>
            <a:fillRect/>
          </a:stretch>
        </p:blipFill>
        <p:spPr bwMode="auto">
          <a:xfrm>
            <a:off x="3735388" y="2308225"/>
            <a:ext cx="2362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Dz080203">
            <a:extLst>
              <a:ext uri="{FF2B5EF4-FFF2-40B4-BE49-F238E27FC236}">
                <a16:creationId xmlns:a16="http://schemas.microsoft.com/office/drawing/2014/main" id="{BD9B0576-4859-4A74-9AC3-7F2CB640E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05" b="13274"/>
          <a:stretch>
            <a:fillRect/>
          </a:stretch>
        </p:blipFill>
        <p:spPr bwMode="auto">
          <a:xfrm>
            <a:off x="6308725" y="2005013"/>
            <a:ext cx="223837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3">
            <a:extLst>
              <a:ext uri="{FF2B5EF4-FFF2-40B4-BE49-F238E27FC236}">
                <a16:creationId xmlns:a16="http://schemas.microsoft.com/office/drawing/2014/main" id="{19E0BACD-2210-410A-A2DF-505C22357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9338" y="2613025"/>
            <a:ext cx="2230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过零比较器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CAF17C49-69D5-4E7E-9588-61E1B7E5A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825" y="3429000"/>
            <a:ext cx="766127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kumimoji="1"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1"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kumimoji="1" lang="en-US" altLang="zh-CN" sz="18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U</a:t>
            </a:r>
            <a:r>
              <a:rPr kumimoji="1" lang="en-US" altLang="zh-CN" sz="1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kumimoji="1"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＝</a:t>
            </a:r>
            <a:r>
              <a:rPr kumimoji="1"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kumimoji="1"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kumimoji="1"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门限电压</a:t>
            </a:r>
            <a:r>
              <a:rPr kumimoji="1" lang="en-US" altLang="zh-CN" sz="18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U</a:t>
            </a:r>
            <a:r>
              <a:rPr kumimoji="1" lang="en-US" altLang="zh-CN" sz="1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kumimoji="1"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为</a:t>
            </a:r>
            <a:r>
              <a:rPr kumimoji="1" lang="en-US" altLang="zh-CN" sz="1800" b="1" dirty="0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0</a:t>
            </a:r>
            <a:r>
              <a:rPr kumimoji="1"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endParaRPr kumimoji="1" lang="en-US" altLang="zh-CN" sz="18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kumimoji="1"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kumimoji="1"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kumimoji="1" lang="en-US" altLang="zh-CN" sz="18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U</a:t>
            </a:r>
            <a:r>
              <a:rPr kumimoji="1" lang="en-US" altLang="zh-CN" sz="1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OH</a:t>
            </a:r>
            <a:r>
              <a:rPr kumimoji="1"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＝＋ </a:t>
            </a:r>
            <a:r>
              <a:rPr kumimoji="1" lang="en-US" altLang="zh-CN" sz="18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U</a:t>
            </a:r>
            <a:r>
              <a:rPr kumimoji="1" lang="en-US" altLang="zh-CN" sz="1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OM</a:t>
            </a:r>
            <a:r>
              <a:rPr kumimoji="1" lang="zh-CN" altLang="en-US" sz="1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 </a:t>
            </a:r>
            <a:r>
              <a:rPr kumimoji="1" lang="en-US" altLang="zh-CN" sz="18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U</a:t>
            </a:r>
            <a:r>
              <a:rPr kumimoji="1" lang="en-US" altLang="zh-CN" sz="1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OL</a:t>
            </a:r>
            <a:r>
              <a:rPr kumimoji="1"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＝－ </a:t>
            </a:r>
            <a:r>
              <a:rPr kumimoji="1" lang="en-US" altLang="zh-CN" sz="18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U</a:t>
            </a:r>
            <a:r>
              <a:rPr kumimoji="1" lang="en-US" altLang="zh-CN" sz="1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OM </a:t>
            </a:r>
            <a:r>
              <a:rPr kumimoji="1" lang="zh-CN" altLang="en-US" sz="18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kumimoji="1"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输出电压决定于输出电路）</a:t>
            </a:r>
            <a:endParaRPr kumimoji="1" lang="en-US" altLang="zh-CN" sz="1800" b="1" baseline="-250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kumimoji="1"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kumimoji="1"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kumimoji="1" lang="en-US" altLang="zh-CN" sz="18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u</a:t>
            </a:r>
            <a:r>
              <a:rPr kumimoji="1" lang="en-US" altLang="zh-CN" sz="1800" b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1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&gt; 0 </a:t>
            </a:r>
            <a:r>
              <a:rPr kumimoji="1" lang="zh-CN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时 </a:t>
            </a:r>
            <a:r>
              <a:rPr kumimoji="1" lang="en-US" altLang="zh-CN" sz="18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u</a:t>
            </a:r>
            <a:r>
              <a:rPr kumimoji="1" lang="en-US" altLang="zh-CN" sz="1800" b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</a:t>
            </a:r>
            <a:r>
              <a:rPr kumimoji="1" lang="en-US" altLang="zh-CN" sz="1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＝－</a:t>
            </a:r>
            <a:r>
              <a:rPr kumimoji="1" lang="en-US" altLang="zh-CN" sz="18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U</a:t>
            </a:r>
            <a:r>
              <a:rPr kumimoji="1" lang="en-US" altLang="zh-CN" sz="1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OM</a:t>
            </a:r>
            <a:r>
              <a:rPr kumimoji="1"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; </a:t>
            </a:r>
            <a:r>
              <a:rPr kumimoji="1" lang="en-US" altLang="zh-CN" sz="18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u</a:t>
            </a:r>
            <a:r>
              <a:rPr kumimoji="1" lang="en-US" altLang="zh-CN" sz="1800" b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1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&lt; 0 </a:t>
            </a:r>
            <a:r>
              <a:rPr kumimoji="1" lang="zh-CN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时 </a:t>
            </a:r>
            <a:r>
              <a:rPr kumimoji="1" lang="en-US" altLang="zh-CN" sz="18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u</a:t>
            </a:r>
            <a:r>
              <a:rPr kumimoji="1" lang="en-US" altLang="zh-CN" sz="1800" b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</a:t>
            </a:r>
            <a:r>
              <a:rPr kumimoji="1" lang="en-US" altLang="zh-CN" sz="1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＝＋ </a:t>
            </a:r>
            <a:r>
              <a:rPr kumimoji="1" lang="en-US" altLang="zh-CN" sz="18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U</a:t>
            </a:r>
            <a:r>
              <a:rPr kumimoji="1" lang="en-US" altLang="zh-CN" sz="1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OM </a:t>
            </a:r>
            <a:r>
              <a:rPr kumimoji="1"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（输出电压跃变的方向）</a:t>
            </a:r>
            <a:endParaRPr kumimoji="1" lang="en-US" altLang="zh-CN" sz="1800" b="1" baseline="-250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" name="矩形 1">
            <a:extLst>
              <a:ext uri="{FF2B5EF4-FFF2-40B4-BE49-F238E27FC236}">
                <a16:creationId xmlns:a16="http://schemas.microsoft.com/office/drawing/2014/main" id="{6F1CEA38-055A-470B-B53E-8373458ED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300" y="5954713"/>
            <a:ext cx="25209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00FF"/>
                </a:solidFill>
                <a:latin typeface="Calibri" panose="020F0502020204030204" pitchFamily="34" charset="0"/>
                <a:ea typeface="华文行楷" panose="02010800040101010101" pitchFamily="2" charset="-122"/>
              </a:rPr>
              <a:t>输出限幅电路</a:t>
            </a:r>
            <a:endParaRPr lang="zh-CN" altLang="en-US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A4B62647-A3D0-444B-AABA-DB3ED2B24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0" y="5143500"/>
            <a:ext cx="2895600" cy="431800"/>
          </a:xfrm>
          <a:prstGeom prst="rect">
            <a:avLst/>
          </a:prstGeom>
          <a:solidFill>
            <a:srgbClr val="66FFFF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1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OH</a:t>
            </a:r>
            <a:r>
              <a:rPr kumimoji="1" lang="zh-CN" altLang="en-US" sz="1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kumimoji="1" lang="zh-CN" altLang="en-US" sz="1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1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－</a:t>
            </a:r>
            <a:r>
              <a:rPr kumimoji="1" lang="zh-CN" altLang="en-US" sz="1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1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OL</a:t>
            </a:r>
            <a:r>
              <a:rPr kumimoji="1" lang="zh-CN" altLang="en-US" sz="1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＝ </a:t>
            </a:r>
            <a:r>
              <a:rPr kumimoji="1"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1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1746455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E07F5B5-1822-4199-A6DD-E45723C8474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071563" y="914400"/>
            <a:ext cx="457835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sz="2800" b="1">
                <a:solidFill>
                  <a:schemeClr val="tx1"/>
                </a:solidFill>
                <a:latin typeface="Arial Black" panose="020B0A04020102020204" pitchFamily="34" charset="0"/>
                <a:ea typeface="楷体_GB2312" pitchFamily="49" charset="-122"/>
              </a:rPr>
              <a:t> 方波</a:t>
            </a:r>
            <a:r>
              <a:rPr lang="en-US" altLang="zh-CN" sz="2800" b="1">
                <a:solidFill>
                  <a:schemeClr val="tx1"/>
                </a:solidFill>
                <a:latin typeface="Arial Black" panose="020B0A04020102020204" pitchFamily="34" charset="0"/>
                <a:ea typeface="楷体_GB2312" pitchFamily="49" charset="-122"/>
              </a:rPr>
              <a:t>—</a:t>
            </a:r>
            <a:r>
              <a:rPr lang="zh-CN" altLang="en-US" sz="2800" b="1">
                <a:solidFill>
                  <a:schemeClr val="tx1"/>
                </a:solidFill>
                <a:latin typeface="Arial Black" panose="020B0A04020102020204" pitchFamily="34" charset="0"/>
                <a:ea typeface="楷体_GB2312" pitchFamily="49" charset="-122"/>
              </a:rPr>
              <a:t>三角波</a:t>
            </a:r>
          </a:p>
        </p:txBody>
      </p:sp>
      <p:graphicFrame>
        <p:nvGraphicFramePr>
          <p:cNvPr id="3" name="Object 6">
            <a:extLst>
              <a:ext uri="{FF2B5EF4-FFF2-40B4-BE49-F238E27FC236}">
                <a16:creationId xmlns:a16="http://schemas.microsoft.com/office/drawing/2014/main" id="{B1C35BA3-3AAE-4296-AE20-7BA22CBA88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5875" y="2593975"/>
          <a:ext cx="196373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1028254" imgH="393529" progId="">
                  <p:embed/>
                </p:oleObj>
              </mc:Choice>
              <mc:Fallback>
                <p:oleObj name="Equation" r:id="rId3" imgW="1028254" imgH="393529" progId="">
                  <p:embed/>
                  <p:pic>
                    <p:nvPicPr>
                      <p:cNvPr id="27651" name="Object 6">
                        <a:extLst>
                          <a:ext uri="{FF2B5EF4-FFF2-40B4-BE49-F238E27FC236}">
                            <a16:creationId xmlns:a16="http://schemas.microsoft.com/office/drawing/2014/main" id="{A0246FCD-2C6D-4439-8F87-F98EB7F07E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2593975"/>
                        <a:ext cx="1963738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>
            <a:extLst>
              <a:ext uri="{FF2B5EF4-FFF2-40B4-BE49-F238E27FC236}">
                <a16:creationId xmlns:a16="http://schemas.microsoft.com/office/drawing/2014/main" id="{3C2AC0BB-B832-4985-912F-C62282726C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1575" y="3500438"/>
          <a:ext cx="4084638" cy="1284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2019300" imgH="635000" progId="">
                  <p:embed/>
                </p:oleObj>
              </mc:Choice>
              <mc:Fallback>
                <p:oleObj name="Equation" r:id="rId5" imgW="2019300" imgH="635000" progId="">
                  <p:embed/>
                  <p:pic>
                    <p:nvPicPr>
                      <p:cNvPr id="27652" name="Object 7">
                        <a:extLst>
                          <a:ext uri="{FF2B5EF4-FFF2-40B4-BE49-F238E27FC236}">
                            <a16:creationId xmlns:a16="http://schemas.microsoft.com/office/drawing/2014/main" id="{A797BD0B-FA80-4B30-8C88-989F4AC086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575" y="3500438"/>
                        <a:ext cx="4084638" cy="1284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3">
            <a:extLst>
              <a:ext uri="{FF2B5EF4-FFF2-40B4-BE49-F238E27FC236}">
                <a16:creationId xmlns:a16="http://schemas.microsoft.com/office/drawing/2014/main" id="{3E3B27A1-6E8A-4525-ADBC-86A50C0D83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86438" y="3786188"/>
          <a:ext cx="2181225" cy="226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Photo Editor 照片" r:id="rId7" imgW="9457143" imgH="9802593" progId="">
                  <p:embed/>
                </p:oleObj>
              </mc:Choice>
              <mc:Fallback>
                <p:oleObj name="Photo Editor 照片" r:id="rId7" imgW="9457143" imgH="9802593" progId="">
                  <p:embed/>
                  <p:pic>
                    <p:nvPicPr>
                      <p:cNvPr id="27653" name="Object 13">
                        <a:extLst>
                          <a:ext uri="{FF2B5EF4-FFF2-40B4-BE49-F238E27FC236}">
                            <a16:creationId xmlns:a16="http://schemas.microsoft.com/office/drawing/2014/main" id="{31EBB2B2-2E4B-4410-AF53-AF3DAA833F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38" y="3786188"/>
                        <a:ext cx="2181225" cy="226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9">
            <a:extLst>
              <a:ext uri="{FF2B5EF4-FFF2-40B4-BE49-F238E27FC236}">
                <a16:creationId xmlns:a16="http://schemas.microsoft.com/office/drawing/2014/main" id="{2620E02E-F05A-4E09-B531-B7FCAA620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250" y="4856163"/>
            <a:ext cx="45005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调整</a:t>
            </a: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或</a:t>
            </a: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的大小，可以改变三角波幅度。</a:t>
            </a:r>
          </a:p>
        </p:txBody>
      </p:sp>
      <p:sp>
        <p:nvSpPr>
          <p:cNvPr id="7" name="矩形 2">
            <a:extLst>
              <a:ext uri="{FF2B5EF4-FFF2-40B4-BE49-F238E27FC236}">
                <a16:creationId xmlns:a16="http://schemas.microsoft.com/office/drawing/2014/main" id="{60C2E7AB-487E-4931-80A7-A2FC96B98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525" y="1901825"/>
            <a:ext cx="2039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FF0000"/>
                </a:solidFill>
                <a:latin typeface="Arial Black" panose="020B0A04020102020204" pitchFamily="34" charset="0"/>
                <a:ea typeface="楷体_GB2312" pitchFamily="49" charset="-122"/>
              </a:rPr>
              <a:t>积分运算电路</a:t>
            </a:r>
            <a:endParaRPr lang="zh-CN" altLang="en-US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8979BB4-D05B-421A-9598-065BDA313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88" y="1504950"/>
            <a:ext cx="2928937" cy="221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1">
            <a:extLst>
              <a:ext uri="{FF2B5EF4-FFF2-40B4-BE49-F238E27FC236}">
                <a16:creationId xmlns:a16="http://schemas.microsoft.com/office/drawing/2014/main" id="{BA17ECC6-F01B-44A6-AB1F-EB84FBCD4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694363"/>
            <a:ext cx="47450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R</a:t>
            </a:r>
            <a:r>
              <a:rPr kumimoji="1" lang="en-US" altLang="zh-CN" b="1" i="1" baseline="-25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用于减小电路低频放大倍数，使之不至于太大。</a:t>
            </a:r>
          </a:p>
        </p:txBody>
      </p:sp>
    </p:spTree>
    <p:extLst>
      <p:ext uri="{BB962C8B-B14F-4D97-AF65-F5344CB8AC3E}">
        <p14:creationId xmlns:p14="http://schemas.microsoft.com/office/powerpoint/2010/main" val="2140422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>
            <a:extLst>
              <a:ext uri="{FF2B5EF4-FFF2-40B4-BE49-F238E27FC236}">
                <a16:creationId xmlns:a16="http://schemas.microsoft.com/office/drawing/2014/main" id="{8D528561-1100-40FF-9CC0-7BAA78832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2000250"/>
            <a:ext cx="20621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三角波峰峰值</a:t>
            </a:r>
          </a:p>
        </p:txBody>
      </p:sp>
      <p:sp>
        <p:nvSpPr>
          <p:cNvPr id="3" name="Text Box 11">
            <a:extLst>
              <a:ext uri="{FF2B5EF4-FFF2-40B4-BE49-F238E27FC236}">
                <a16:creationId xmlns:a16="http://schemas.microsoft.com/office/drawing/2014/main" id="{F4B6F373-1323-4C43-8676-641489BD4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0650" y="2486025"/>
            <a:ext cx="20875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为信号周期</a:t>
            </a:r>
            <a:endParaRPr kumimoji="1" lang="en-US" altLang="zh-CN" b="1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b="1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可选择</a:t>
            </a:r>
            <a:endParaRPr kumimoji="1" lang="en-US" altLang="zh-CN" b="1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8AF4D23-95B8-45C2-BE29-A9BE4A5918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82875" y="3292475"/>
          <a:ext cx="22891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公式" r:id="rId3" imgW="1295400" imgH="203200" progId="Equation.3">
                  <p:embed/>
                </p:oleObj>
              </mc:Choice>
              <mc:Fallback>
                <p:oleObj name="公式" r:id="rId3" imgW="1295400" imgH="203200" progId="Equation.3">
                  <p:embed/>
                  <p:pic>
                    <p:nvPicPr>
                      <p:cNvPr id="28676" name="Object 3">
                        <a:extLst>
                          <a:ext uri="{FF2B5EF4-FFF2-40B4-BE49-F238E27FC236}">
                            <a16:creationId xmlns:a16="http://schemas.microsoft.com/office/drawing/2014/main" id="{EA5D8E01-CD7F-4F4B-8E76-CED4DFD4AA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875" y="3292475"/>
                        <a:ext cx="228917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1">
            <a:extLst>
              <a:ext uri="{FF2B5EF4-FFF2-40B4-BE49-F238E27FC236}">
                <a16:creationId xmlns:a16="http://schemas.microsoft.com/office/drawing/2014/main" id="{2B5F59A3-B943-41D7-9A0C-3D52797CE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808413"/>
            <a:ext cx="43481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根据</a:t>
            </a: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及输入输出信号的比值可以确定</a:t>
            </a: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（需要调试）。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414820F-7CF2-4325-9792-90A7099CE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88" y="1504950"/>
            <a:ext cx="2928937" cy="221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Object 13">
            <a:extLst>
              <a:ext uri="{FF2B5EF4-FFF2-40B4-BE49-F238E27FC236}">
                <a16:creationId xmlns:a16="http://schemas.microsoft.com/office/drawing/2014/main" id="{44D55DD2-CC9D-4AF6-B904-1682D22BEF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7750" y="1833563"/>
          <a:ext cx="160337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6" imgW="838080" imgH="406080" progId="Equation.DSMT4">
                  <p:embed/>
                </p:oleObj>
              </mc:Choice>
              <mc:Fallback>
                <p:oleObj name="Equation" r:id="rId6" imgW="838080" imgH="406080" progId="Equation.DSMT4">
                  <p:embed/>
                  <p:pic>
                    <p:nvPicPr>
                      <p:cNvPr id="28679" name="Object 13">
                        <a:extLst>
                          <a:ext uri="{FF2B5EF4-FFF2-40B4-BE49-F238E27FC236}">
                            <a16:creationId xmlns:a16="http://schemas.microsoft.com/office/drawing/2014/main" id="{324C78AA-DF79-4396-8913-D06C0DC9CB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0" y="1833563"/>
                        <a:ext cx="1603375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15">
            <a:extLst>
              <a:ext uri="{FF2B5EF4-FFF2-40B4-BE49-F238E27FC236}">
                <a16:creationId xmlns:a16="http://schemas.microsoft.com/office/drawing/2014/main" id="{67AD78A8-FFFE-4A8F-98CA-C1C87D7F8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513" y="3808413"/>
            <a:ext cx="24257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42384E03-6EBD-4701-9675-721425CBB94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41375" y="1052513"/>
            <a:ext cx="328612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chemeClr val="tx1"/>
                </a:solidFill>
                <a:latin typeface="Arial Black" panose="020B0A04020102020204" pitchFamily="34" charset="0"/>
                <a:ea typeface="楷体_GB2312" pitchFamily="49" charset="-122"/>
              </a:rPr>
              <a:t>      </a:t>
            </a:r>
            <a:r>
              <a:rPr lang="zh-CN" altLang="en-US" b="1">
                <a:solidFill>
                  <a:srgbClr val="FF0000"/>
                </a:solidFill>
                <a:latin typeface="Arial Black" panose="020B0A04020102020204" pitchFamily="34" charset="0"/>
                <a:ea typeface="楷体_GB2312" pitchFamily="49" charset="-122"/>
              </a:rPr>
              <a:t>参数选择</a:t>
            </a:r>
          </a:p>
        </p:txBody>
      </p:sp>
      <p:sp>
        <p:nvSpPr>
          <p:cNvPr id="10" name="矩形 1">
            <a:extLst>
              <a:ext uri="{FF2B5EF4-FFF2-40B4-BE49-F238E27FC236}">
                <a16:creationId xmlns:a16="http://schemas.microsoft.com/office/drawing/2014/main" id="{B3CC2032-2FA0-4531-9322-443DED812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125" y="4729163"/>
            <a:ext cx="4572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要求电路的转折频率远远小于信号工作频率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kumimoji="1" lang="en-US" altLang="zh-CN" sz="2400" b="1" i="1" baseline="-25000">
                <a:latin typeface="Times New Roman" panose="02020603050405020304" pitchFamily="18" charset="0"/>
                <a:ea typeface="楷体_GB2312" pitchFamily="49" charset="-122"/>
              </a:rPr>
              <a:t>o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graphicFrame>
        <p:nvGraphicFramePr>
          <p:cNvPr id="11" name="Object 13">
            <a:extLst>
              <a:ext uri="{FF2B5EF4-FFF2-40B4-BE49-F238E27FC236}">
                <a16:creationId xmlns:a16="http://schemas.microsoft.com/office/drawing/2014/main" id="{35CE3036-0D3A-44DB-9370-BEF7108398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02013" y="5362575"/>
          <a:ext cx="145097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9" imgW="863280" imgH="457200" progId="Equation.DSMT4">
                  <p:embed/>
                </p:oleObj>
              </mc:Choice>
              <mc:Fallback>
                <p:oleObj name="Equation" r:id="rId9" imgW="863280" imgH="457200" progId="Equation.DSMT4">
                  <p:embed/>
                  <p:pic>
                    <p:nvPicPr>
                      <p:cNvPr id="28683" name="Object 13">
                        <a:extLst>
                          <a:ext uri="{FF2B5EF4-FFF2-40B4-BE49-F238E27FC236}">
                            <a16:creationId xmlns:a16="http://schemas.microsoft.com/office/drawing/2014/main" id="{47AD299E-2EBD-48D0-BB35-D2BD1965D2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2013" y="5362575"/>
                        <a:ext cx="1450975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4088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3763EE6-D5E4-4D9A-9240-017DE6F283F7}"/>
              </a:ext>
            </a:extLst>
          </p:cNvPr>
          <p:cNvSpPr txBox="1">
            <a:spLocks/>
          </p:cNvSpPr>
          <p:nvPr/>
        </p:nvSpPr>
        <p:spPr>
          <a:xfrm>
            <a:off x="577850" y="692150"/>
            <a:ext cx="8255000" cy="309721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altLang="zh-CN" sz="3000" b="1" dirty="0">
                <a:latin typeface="+mn-ea"/>
                <a:cs typeface="Times New Roman" panose="02020603050405020304" pitchFamily="18" charset="0"/>
              </a:rPr>
              <a:t>2</a:t>
            </a:r>
            <a:r>
              <a:rPr lang="zh-CN" altLang="en-US" sz="3000" b="1" dirty="0">
                <a:latin typeface="+mn-ea"/>
                <a:cs typeface="Times New Roman" panose="02020603050405020304" pitchFamily="18" charset="0"/>
              </a:rPr>
              <a:t>、函数发生器设计</a:t>
            </a:r>
            <a:endParaRPr lang="en-US" altLang="zh-CN" sz="3000" b="1" dirty="0">
              <a:latin typeface="+mn-ea"/>
              <a:cs typeface="Times New Roman" panose="02020603050405020304" pitchFamily="18" charset="0"/>
            </a:endParaRP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endParaRPr lang="en-US" altLang="zh-CN" sz="2800" b="1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defRPr/>
            </a:pPr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设计一个能同时输出正弦波、方波和三角波的函数发生器</a:t>
            </a:r>
            <a:endParaRPr kumimoji="1"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defRPr/>
            </a:pPr>
            <a:endParaRPr kumimoji="1"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  指标：</a:t>
            </a:r>
          </a:p>
          <a:p>
            <a:pPr>
              <a:lnSpc>
                <a:spcPct val="90000"/>
              </a:lnSpc>
              <a:defRPr/>
            </a:pPr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  频率</a:t>
            </a:r>
            <a:r>
              <a:rPr kumimoji="1" lang="en-US" altLang="zh-CN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1" lang="en-US" altLang="zh-CN" b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kumimoji="1"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1.5kHz</a:t>
            </a:r>
            <a:endParaRPr kumimoji="1"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defRPr/>
            </a:pPr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  输出电压峰峰值：正弦波</a:t>
            </a:r>
            <a:r>
              <a:rPr kumimoji="1"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4V</a:t>
            </a:r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，方波</a:t>
            </a:r>
            <a:r>
              <a:rPr kumimoji="1"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8V</a:t>
            </a:r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， 三角波</a:t>
            </a:r>
            <a:r>
              <a:rPr kumimoji="1"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4V</a:t>
            </a:r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defRPr/>
            </a:pPr>
            <a:endParaRPr kumimoji="1"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Font typeface="Symbol" pitchFamily="18" charset="2"/>
              <a:buNone/>
              <a:defRPr/>
            </a:pPr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  要求：确定</a:t>
            </a:r>
            <a:r>
              <a:rPr kumimoji="1"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R1</a:t>
            </a:r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R2</a:t>
            </a:r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R3</a:t>
            </a:r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C3</a:t>
            </a:r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的大小，使以上指标满足。</a:t>
            </a:r>
            <a:endParaRPr kumimoji="1"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Font typeface="Symbol" pitchFamily="18" charset="2"/>
              <a:buNone/>
              <a:defRPr/>
            </a:pPr>
            <a:endParaRPr kumimoji="1"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Font typeface="Symbol" pitchFamily="18" charset="2"/>
              <a:buNone/>
              <a:defRPr/>
            </a:pPr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  问题</a:t>
            </a:r>
            <a:r>
              <a:rPr kumimoji="1"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kumimoji="1"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R9</a:t>
            </a:r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最小值应为多少，为什么。</a:t>
            </a:r>
          </a:p>
          <a:p>
            <a:pPr marL="0" indent="0">
              <a:lnSpc>
                <a:spcPct val="90000"/>
              </a:lnSpc>
              <a:buFont typeface="Symbol" pitchFamily="18" charset="2"/>
              <a:buNone/>
              <a:defRPr/>
            </a:pPr>
            <a:endParaRPr kumimoji="1"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765B1ED-1BDE-4845-82D6-C3AAF5F03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3213100"/>
            <a:ext cx="8323263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6146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28CB361-35B6-4869-B6BF-E77BE3D09B77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503238"/>
            <a:ext cx="81534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dirty="0"/>
              <a:t>    </a:t>
            </a:r>
            <a:r>
              <a:rPr lang="en-US" altLang="zh-CN" sz="3200" b="1" dirty="0">
                <a:latin typeface="+mn-ea"/>
                <a:ea typeface="+mn-ea"/>
              </a:rPr>
              <a:t>1. RC</a:t>
            </a:r>
            <a:r>
              <a:rPr lang="zh-CN" altLang="en-US" sz="3200" b="1" dirty="0">
                <a:latin typeface="+mn-ea"/>
                <a:ea typeface="+mn-ea"/>
              </a:rPr>
              <a:t>正弦振荡电路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88ADAA9-6729-4272-B8FA-2DA134668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8550" y="4981575"/>
            <a:ext cx="2657475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rgbClr val="FF0000"/>
                </a:solidFill>
                <a:ea typeface="楷体_GB2312" pitchFamily="49" charset="-122"/>
              </a:rPr>
              <a:t>振荡平衡条件：</a:t>
            </a:r>
          </a:p>
        </p:txBody>
      </p:sp>
      <p:graphicFrame>
        <p:nvGraphicFramePr>
          <p:cNvPr id="4" name="Object 6">
            <a:extLst>
              <a:ext uri="{FF2B5EF4-FFF2-40B4-BE49-F238E27FC236}">
                <a16:creationId xmlns:a16="http://schemas.microsoft.com/office/drawing/2014/main" id="{BF884065-A564-4028-9464-46CAB4817C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675066"/>
              </p:ext>
            </p:extLst>
          </p:nvPr>
        </p:nvGraphicFramePr>
        <p:xfrm>
          <a:off x="4427538" y="5911850"/>
          <a:ext cx="108585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508000" imgH="279400" progId="Equation.3">
                  <p:embed/>
                </p:oleObj>
              </mc:Choice>
              <mc:Fallback>
                <p:oleObj name="Equation" r:id="rId3" imgW="508000" imgH="279400" progId="Equation.3">
                  <p:embed/>
                  <p:pic>
                    <p:nvPicPr>
                      <p:cNvPr id="15364" name="Object 6">
                        <a:extLst>
                          <a:ext uri="{FF2B5EF4-FFF2-40B4-BE49-F238E27FC236}">
                            <a16:creationId xmlns:a16="http://schemas.microsoft.com/office/drawing/2014/main" id="{536A24DC-C5D9-41C7-81EF-82F0556216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5911850"/>
                        <a:ext cx="108585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64D39CC7-EB4B-490F-BF04-5ED008A4A0F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00113" y="1176338"/>
            <a:ext cx="328612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sz="2800" b="1">
                <a:solidFill>
                  <a:schemeClr val="bg1"/>
                </a:solidFill>
                <a:latin typeface="Arial Black" panose="020B0A04020102020204" pitchFamily="34" charset="0"/>
                <a:ea typeface="楷体_GB2312" pitchFamily="49" charset="-122"/>
              </a:rPr>
              <a:t>   振荡条件</a:t>
            </a:r>
            <a:endParaRPr lang="zh-CN" altLang="en-US" sz="3200" b="1">
              <a:solidFill>
                <a:schemeClr val="bg1"/>
              </a:solidFill>
              <a:latin typeface="Arial Black" panose="020B0A04020102020204" pitchFamily="34" charset="0"/>
              <a:ea typeface="楷体_GB2312" pitchFamily="49" charset="-122"/>
            </a:endParaRPr>
          </a:p>
        </p:txBody>
      </p:sp>
      <p:sp>
        <p:nvSpPr>
          <p:cNvPr id="6" name="矩形 2">
            <a:extLst>
              <a:ext uri="{FF2B5EF4-FFF2-40B4-BE49-F238E27FC236}">
                <a16:creationId xmlns:a16="http://schemas.microsoft.com/office/drawing/2014/main" id="{BDD5E3AC-3DBF-4B98-B778-B581F9D40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550" y="3454400"/>
            <a:ext cx="3178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000" b="1">
                <a:ea typeface="楷体_GB2312" pitchFamily="49" charset="-122"/>
              </a:rPr>
              <a:t>负</a:t>
            </a: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反馈放大电路的自激振荡</a:t>
            </a:r>
            <a:endParaRPr lang="zh-CN" altLang="en-US" sz="24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D30661D-E6FC-4A1B-878C-BD58B3673A4D}"/>
              </a:ext>
            </a:extLst>
          </p:cNvPr>
          <p:cNvSpPr/>
          <p:nvPr/>
        </p:nvSpPr>
        <p:spPr>
          <a:xfrm>
            <a:off x="5076825" y="2322513"/>
            <a:ext cx="287338" cy="284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BAD5F0A3-4A00-4EA7-947F-116E26F4F0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570064"/>
              </p:ext>
            </p:extLst>
          </p:nvPr>
        </p:nvGraphicFramePr>
        <p:xfrm>
          <a:off x="5370513" y="1841500"/>
          <a:ext cx="312420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Photo Editor 照片" r:id="rId5" imgW="10945753" imgH="5649114" progId="MSPhotoEd.3">
                  <p:embed/>
                </p:oleObj>
              </mc:Choice>
              <mc:Fallback>
                <p:oleObj name="Photo Editor 照片" r:id="rId5" imgW="10945753" imgH="5649114" progId="MSPhotoEd.3">
                  <p:embed/>
                  <p:pic>
                    <p:nvPicPr>
                      <p:cNvPr id="15368" name="Object 7">
                        <a:extLst>
                          <a:ext uri="{FF2B5EF4-FFF2-40B4-BE49-F238E27FC236}">
                            <a16:creationId xmlns:a16="http://schemas.microsoft.com/office/drawing/2014/main" id="{E02F8652-A2A3-459A-B449-2A620C411C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0513" y="1841500"/>
                        <a:ext cx="3124200" cy="161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4">
            <a:extLst>
              <a:ext uri="{FF2B5EF4-FFF2-40B4-BE49-F238E27FC236}">
                <a16:creationId xmlns:a16="http://schemas.microsoft.com/office/drawing/2014/main" id="{ABCDC94E-D558-4749-9DE3-C8BE66667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0800" y="4048125"/>
            <a:ext cx="7289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在电扰动下，对于某一特定频率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f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0</a:t>
            </a:r>
            <a:r>
              <a:rPr kumimoji="1" lang="zh-CN" altLang="zh-CN" sz="2400" b="1">
                <a:latin typeface="Times New Roman" panose="02020603050405020304" pitchFamily="18" charset="0"/>
              </a:rPr>
              <a:t>的信号形成正反馈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230C6602-DB7D-4352-9260-CCBFD5681C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3244079"/>
              </p:ext>
            </p:extLst>
          </p:nvPr>
        </p:nvGraphicFramePr>
        <p:xfrm>
          <a:off x="3627438" y="4557713"/>
          <a:ext cx="2590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1320227" imgH="241195" progId="Equation.DSMT4">
                  <p:embed/>
                </p:oleObj>
              </mc:Choice>
              <mc:Fallback>
                <p:oleObj name="Equation" r:id="rId7" imgW="1320227" imgH="241195" progId="Equation.DSMT4">
                  <p:embed/>
                  <p:pic>
                    <p:nvPicPr>
                      <p:cNvPr id="15370" name="Object 5">
                        <a:extLst>
                          <a:ext uri="{FF2B5EF4-FFF2-40B4-BE49-F238E27FC236}">
                            <a16:creationId xmlns:a16="http://schemas.microsoft.com/office/drawing/2014/main" id="{3A5B7BBA-EBA1-49E5-9337-59E85EBAD4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7438" y="4557713"/>
                        <a:ext cx="2590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>
            <a:extLst>
              <a:ext uri="{FF2B5EF4-FFF2-40B4-BE49-F238E27FC236}">
                <a16:creationId xmlns:a16="http://schemas.microsoft.com/office/drawing/2014/main" id="{5E26A3AA-9092-4825-BA08-26540718BA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2138718"/>
              </p:ext>
            </p:extLst>
          </p:nvPr>
        </p:nvGraphicFramePr>
        <p:xfrm>
          <a:off x="1098550" y="1830388"/>
          <a:ext cx="3178175" cy="161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Photo Editor 照片" r:id="rId9" imgW="11761905" imgH="5971429" progId="">
                  <p:embed/>
                </p:oleObj>
              </mc:Choice>
              <mc:Fallback>
                <p:oleObj name="Photo Editor 照片" r:id="rId9" imgW="11761905" imgH="5971429" progId="">
                  <p:embed/>
                  <p:pic>
                    <p:nvPicPr>
                      <p:cNvPr id="15371" name="Object 7">
                        <a:extLst>
                          <a:ext uri="{FF2B5EF4-FFF2-40B4-BE49-F238E27FC236}">
                            <a16:creationId xmlns:a16="http://schemas.microsoft.com/office/drawing/2014/main" id="{75F63738-1B06-4F93-995F-BBFDEA3434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50" y="1830388"/>
                        <a:ext cx="3178175" cy="161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8">
            <a:extLst>
              <a:ext uri="{FF2B5EF4-FFF2-40B4-BE49-F238E27FC236}">
                <a16:creationId xmlns:a16="http://schemas.microsoft.com/office/drawing/2014/main" id="{FA6CA9E2-6F95-4891-8319-C8F34B334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0850" y="5969000"/>
            <a:ext cx="1476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rgbClr val="FF0000"/>
                </a:solidFill>
                <a:ea typeface="楷体_GB2312" pitchFamily="49" charset="-122"/>
              </a:rPr>
              <a:t>起振条件：</a:t>
            </a:r>
          </a:p>
        </p:txBody>
      </p:sp>
      <p:sp>
        <p:nvSpPr>
          <p:cNvPr id="13" name="矩形 5">
            <a:extLst>
              <a:ext uri="{FF2B5EF4-FFF2-40B4-BE49-F238E27FC236}">
                <a16:creationId xmlns:a16="http://schemas.microsoft.com/office/drawing/2014/main" id="{A94C536B-19B8-48E0-A466-9358B8A3D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3388" y="3500438"/>
            <a:ext cx="3000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正弦波振荡电路中的</a:t>
            </a:r>
            <a:r>
              <a:rPr lang="zh-CN" altLang="en-US" sz="2000" b="1">
                <a:ea typeface="楷体_GB2312" pitchFamily="49" charset="-122"/>
              </a:rPr>
              <a:t>正</a:t>
            </a: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反馈</a:t>
            </a:r>
            <a:endParaRPr lang="zh-CN" altLang="en-US"/>
          </a:p>
        </p:txBody>
      </p:sp>
      <p:sp>
        <p:nvSpPr>
          <p:cNvPr id="14" name="AutoShape 10">
            <a:extLst>
              <a:ext uri="{FF2B5EF4-FFF2-40B4-BE49-F238E27FC236}">
                <a16:creationId xmlns:a16="http://schemas.microsoft.com/office/drawing/2014/main" id="{4E2790E8-A4F7-4BAB-8178-99DF11E0C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883150"/>
            <a:ext cx="498475" cy="188913"/>
          </a:xfrm>
          <a:prstGeom prst="rightArrow">
            <a:avLst>
              <a:gd name="adj1" fmla="val 50000"/>
              <a:gd name="adj2" fmla="val 5844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 b="1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" name="Object 9">
            <a:extLst>
              <a:ext uri="{FF2B5EF4-FFF2-40B4-BE49-F238E27FC236}">
                <a16:creationId xmlns:a16="http://schemas.microsoft.com/office/drawing/2014/main" id="{17265DC4-8158-4BEB-AC54-446AEC11F2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125502"/>
              </p:ext>
            </p:extLst>
          </p:nvPr>
        </p:nvGraphicFramePr>
        <p:xfrm>
          <a:off x="2357438" y="5316538"/>
          <a:ext cx="1371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11" imgW="520474" imgH="190417" progId="Equation.DSMT4">
                  <p:embed/>
                </p:oleObj>
              </mc:Choice>
              <mc:Fallback>
                <p:oleObj name="Equation" r:id="rId11" imgW="520474" imgH="190417" progId="Equation.DSMT4">
                  <p:embed/>
                  <p:pic>
                    <p:nvPicPr>
                      <p:cNvPr id="15375" name="Object 9">
                        <a:extLst>
                          <a:ext uri="{FF2B5EF4-FFF2-40B4-BE49-F238E27FC236}">
                            <a16:creationId xmlns:a16="http://schemas.microsoft.com/office/drawing/2014/main" id="{6373FD0A-8353-4494-B488-A6A1F75023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5316538"/>
                        <a:ext cx="1371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9">
            <a:extLst>
              <a:ext uri="{FF2B5EF4-FFF2-40B4-BE49-F238E27FC236}">
                <a16:creationId xmlns:a16="http://schemas.microsoft.com/office/drawing/2014/main" id="{035C44B3-32F7-4E4A-97FE-5AFA1E724E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531817"/>
              </p:ext>
            </p:extLst>
          </p:nvPr>
        </p:nvGraphicFramePr>
        <p:xfrm>
          <a:off x="6462713" y="5254625"/>
          <a:ext cx="1168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13" imgW="457200" imgH="190500" progId="Equation.DSMT4">
                  <p:embed/>
                </p:oleObj>
              </mc:Choice>
              <mc:Fallback>
                <p:oleObj name="Equation" r:id="rId13" imgW="457200" imgH="190500" progId="Equation.DSMT4">
                  <p:embed/>
                  <p:pic>
                    <p:nvPicPr>
                      <p:cNvPr id="15376" name="Object 9">
                        <a:extLst>
                          <a:ext uri="{FF2B5EF4-FFF2-40B4-BE49-F238E27FC236}">
                            <a16:creationId xmlns:a16="http://schemas.microsoft.com/office/drawing/2014/main" id="{0577EBBF-BA98-4DA9-AE88-0FF7100D72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2713" y="5254625"/>
                        <a:ext cx="1168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356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71">
            <a:extLst>
              <a:ext uri="{FF2B5EF4-FFF2-40B4-BE49-F238E27FC236}">
                <a16:creationId xmlns:a16="http://schemas.microsoft.com/office/drawing/2014/main" id="{3028BF46-259D-422F-BA8B-95909EE219DB}"/>
              </a:ext>
            </a:extLst>
          </p:cNvPr>
          <p:cNvGrpSpPr>
            <a:grpSpLocks/>
          </p:cNvGrpSpPr>
          <p:nvPr/>
        </p:nvGrpSpPr>
        <p:grpSpPr bwMode="auto">
          <a:xfrm>
            <a:off x="4030663" y="4203700"/>
            <a:ext cx="3905250" cy="579438"/>
            <a:chOff x="2557" y="2995"/>
            <a:chExt cx="2460" cy="365"/>
          </a:xfrm>
        </p:grpSpPr>
        <p:sp>
          <p:nvSpPr>
            <p:cNvPr id="3" name="Line 304">
              <a:extLst>
                <a:ext uri="{FF2B5EF4-FFF2-40B4-BE49-F238E27FC236}">
                  <a16:creationId xmlns:a16="http://schemas.microsoft.com/office/drawing/2014/main" id="{F8F8528F-8F6B-4879-B0D6-28886DC6EE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3187"/>
              <a:ext cx="10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Text Box 436">
              <a:extLst>
                <a:ext uri="{FF2B5EF4-FFF2-40B4-BE49-F238E27FC236}">
                  <a16:creationId xmlns:a16="http://schemas.microsoft.com/office/drawing/2014/main" id="{37C42E5E-E215-418F-90DB-17BBBAC178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3" y="2995"/>
              <a:ext cx="73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 i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AF</a:t>
              </a:r>
              <a:r>
                <a:rPr lang="en-US" altLang="zh-CN"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=1</a:t>
              </a:r>
            </a:p>
          </p:txBody>
        </p:sp>
        <p:sp>
          <p:nvSpPr>
            <p:cNvPr id="5" name="Line 439">
              <a:extLst>
                <a:ext uri="{FF2B5EF4-FFF2-40B4-BE49-F238E27FC236}">
                  <a16:creationId xmlns:a16="http://schemas.microsoft.com/office/drawing/2014/main" id="{8E9C0D93-0C63-4C8C-94F7-5F537FE750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57" y="3187"/>
              <a:ext cx="61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569">
            <a:extLst>
              <a:ext uri="{FF2B5EF4-FFF2-40B4-BE49-F238E27FC236}">
                <a16:creationId xmlns:a16="http://schemas.microsoft.com/office/drawing/2014/main" id="{3A2FF3D2-218E-4F73-AD1A-2F3573FED070}"/>
              </a:ext>
            </a:extLst>
          </p:cNvPr>
          <p:cNvGrpSpPr>
            <a:grpSpLocks/>
          </p:cNvGrpSpPr>
          <p:nvPr/>
        </p:nvGrpSpPr>
        <p:grpSpPr bwMode="auto">
          <a:xfrm>
            <a:off x="565150" y="1752600"/>
            <a:ext cx="3449638" cy="3036888"/>
            <a:chOff x="356" y="1104"/>
            <a:chExt cx="2173" cy="1913"/>
          </a:xfrm>
        </p:grpSpPr>
        <p:sp>
          <p:nvSpPr>
            <p:cNvPr id="7" name="Line 288">
              <a:extLst>
                <a:ext uri="{FF2B5EF4-FFF2-40B4-BE49-F238E27FC236}">
                  <a16:creationId xmlns:a16="http://schemas.microsoft.com/office/drawing/2014/main" id="{25AD110D-1BD2-4D13-9A4D-7F4128BFFC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" y="2824"/>
              <a:ext cx="7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290">
              <a:extLst>
                <a:ext uri="{FF2B5EF4-FFF2-40B4-BE49-F238E27FC236}">
                  <a16:creationId xmlns:a16="http://schemas.microsoft.com/office/drawing/2014/main" id="{7C539077-7AB2-480C-91D1-0BBDA4B0C8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8" y="2836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Text Box 435">
              <a:extLst>
                <a:ext uri="{FF2B5EF4-FFF2-40B4-BE49-F238E27FC236}">
                  <a16:creationId xmlns:a16="http://schemas.microsoft.com/office/drawing/2014/main" id="{F9C2097A-AC1F-490E-B4EF-6DA64A7F04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7" y="2641"/>
              <a:ext cx="8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 i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AF </a:t>
              </a:r>
              <a:r>
                <a:rPr lang="en-US" altLang="zh-CN"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&gt;1</a:t>
              </a:r>
            </a:p>
          </p:txBody>
        </p:sp>
        <p:sp>
          <p:nvSpPr>
            <p:cNvPr id="10" name="Line 440">
              <a:extLst>
                <a:ext uri="{FF2B5EF4-FFF2-40B4-BE49-F238E27FC236}">
                  <a16:creationId xmlns:a16="http://schemas.microsoft.com/office/drawing/2014/main" id="{7529D08F-5E16-4E6E-8A6E-B214D69F0C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" y="1817"/>
              <a:ext cx="0" cy="1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445">
              <a:extLst>
                <a:ext uri="{FF2B5EF4-FFF2-40B4-BE49-F238E27FC236}">
                  <a16:creationId xmlns:a16="http://schemas.microsoft.com/office/drawing/2014/main" id="{FB89C4CA-75DA-45AE-8E0E-146B28FD03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29" y="1104"/>
              <a:ext cx="0" cy="18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2" name="AutoShape 476">
            <a:extLst>
              <a:ext uri="{FF2B5EF4-FFF2-40B4-BE49-F238E27FC236}">
                <a16:creationId xmlns:a16="http://schemas.microsoft.com/office/drawing/2014/main" id="{FC763136-9CA7-4516-9D19-16F0F3273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38" y="5043488"/>
            <a:ext cx="909637" cy="406400"/>
          </a:xfrm>
          <a:prstGeom prst="wedgeRoundRectCallout">
            <a:avLst>
              <a:gd name="adj1" fmla="val 15366"/>
              <a:gd name="adj2" fmla="val -30727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340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rPr>
              <a:t>起振</a:t>
            </a:r>
          </a:p>
        </p:txBody>
      </p:sp>
      <p:sp>
        <p:nvSpPr>
          <p:cNvPr id="13" name="AutoShape 477">
            <a:extLst>
              <a:ext uri="{FF2B5EF4-FFF2-40B4-BE49-F238E27FC236}">
                <a16:creationId xmlns:a16="http://schemas.microsoft.com/office/drawing/2014/main" id="{7A843FB6-5ADD-422C-896F-BC878170E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113" y="4981575"/>
            <a:ext cx="1495425" cy="461963"/>
          </a:xfrm>
          <a:prstGeom prst="wedgeRoundRectCallout">
            <a:avLst>
              <a:gd name="adj1" fmla="val -18023"/>
              <a:gd name="adj2" fmla="val -50653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340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rPr>
              <a:t>维持振荡</a:t>
            </a:r>
          </a:p>
        </p:txBody>
      </p:sp>
      <p:sp>
        <p:nvSpPr>
          <p:cNvPr id="14" name="Rectangle 479">
            <a:extLst>
              <a:ext uri="{FF2B5EF4-FFF2-40B4-BE49-F238E27FC236}">
                <a16:creationId xmlns:a16="http://schemas.microsoft.com/office/drawing/2014/main" id="{34BF6C26-8C90-444A-8417-B3CC20C55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875" y="787400"/>
            <a:ext cx="3949700" cy="43021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latin typeface="+mn-ea"/>
                <a:ea typeface="+mn-ea"/>
              </a:rPr>
              <a:t>自激振荡电路的起振过程</a:t>
            </a:r>
          </a:p>
        </p:txBody>
      </p:sp>
      <p:grpSp>
        <p:nvGrpSpPr>
          <p:cNvPr id="15" name="Group 571">
            <a:extLst>
              <a:ext uri="{FF2B5EF4-FFF2-40B4-BE49-F238E27FC236}">
                <a16:creationId xmlns:a16="http://schemas.microsoft.com/office/drawing/2014/main" id="{FB670449-8806-4A7E-9B0B-729A9411A603}"/>
              </a:ext>
            </a:extLst>
          </p:cNvPr>
          <p:cNvGrpSpPr>
            <a:grpSpLocks/>
          </p:cNvGrpSpPr>
          <p:nvPr/>
        </p:nvGrpSpPr>
        <p:grpSpPr bwMode="auto">
          <a:xfrm>
            <a:off x="565150" y="1785938"/>
            <a:ext cx="7732713" cy="2189162"/>
            <a:chOff x="356" y="1125"/>
            <a:chExt cx="4871" cy="1379"/>
          </a:xfrm>
        </p:grpSpPr>
        <p:sp>
          <p:nvSpPr>
            <p:cNvPr id="16" name="Line 446">
              <a:extLst>
                <a:ext uri="{FF2B5EF4-FFF2-40B4-BE49-F238E27FC236}">
                  <a16:creationId xmlns:a16="http://schemas.microsoft.com/office/drawing/2014/main" id="{5BEC4384-EAB2-4A41-AD81-1EA99D0D25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" y="1813"/>
              <a:ext cx="4871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7" name="Group 568">
              <a:extLst>
                <a:ext uri="{FF2B5EF4-FFF2-40B4-BE49-F238E27FC236}">
                  <a16:creationId xmlns:a16="http://schemas.microsoft.com/office/drawing/2014/main" id="{B2FA7C51-CA5A-4F23-8391-6C16B9F0A6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" y="1125"/>
              <a:ext cx="4820" cy="1379"/>
              <a:chOff x="362" y="1125"/>
              <a:chExt cx="4820" cy="1379"/>
            </a:xfrm>
          </p:grpSpPr>
          <p:grpSp>
            <p:nvGrpSpPr>
              <p:cNvPr id="18" name="Group 564">
                <a:extLst>
                  <a:ext uri="{FF2B5EF4-FFF2-40B4-BE49-F238E27FC236}">
                    <a16:creationId xmlns:a16="http://schemas.microsoft.com/office/drawing/2014/main" id="{6BA04EC2-89F4-4EAD-8928-D22CF8DF5C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8" y="1125"/>
                <a:ext cx="4814" cy="1379"/>
                <a:chOff x="368" y="1125"/>
                <a:chExt cx="4814" cy="1379"/>
              </a:xfrm>
            </p:grpSpPr>
            <p:sp>
              <p:nvSpPr>
                <p:cNvPr id="52" name="Line 441">
                  <a:extLst>
                    <a:ext uri="{FF2B5EF4-FFF2-40B4-BE49-F238E27FC236}">
                      <a16:creationId xmlns:a16="http://schemas.microsoft.com/office/drawing/2014/main" id="{B892A021-D9BA-4A15-8142-2A453AE329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68" y="1344"/>
                  <a:ext cx="1127" cy="356"/>
                </a:xfrm>
                <a:prstGeom prst="line">
                  <a:avLst/>
                </a:prstGeom>
                <a:noFill/>
                <a:ln w="28575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3" name="Arc 458">
                  <a:extLst>
                    <a:ext uri="{FF2B5EF4-FFF2-40B4-BE49-F238E27FC236}">
                      <a16:creationId xmlns:a16="http://schemas.microsoft.com/office/drawing/2014/main" id="{9F9F79AA-03EF-4464-B54F-69CFADAB91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1020040">
                  <a:off x="1508" y="1258"/>
                  <a:ext cx="568" cy="273"/>
                </a:xfrm>
                <a:custGeom>
                  <a:avLst/>
                  <a:gdLst>
                    <a:gd name="T0" fmla="*/ 0 w 10313"/>
                    <a:gd name="T1" fmla="*/ 0 h 21600"/>
                    <a:gd name="T2" fmla="*/ 0 w 10313"/>
                    <a:gd name="T3" fmla="*/ 0 h 21600"/>
                    <a:gd name="T4" fmla="*/ 0 w 10313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10313"/>
                    <a:gd name="T10" fmla="*/ 0 h 21600"/>
                    <a:gd name="T11" fmla="*/ 10313 w 10313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313" h="21600" fill="none" extrusionOk="0">
                      <a:moveTo>
                        <a:pt x="103" y="0"/>
                      </a:moveTo>
                      <a:cubicBezTo>
                        <a:pt x="3671" y="17"/>
                        <a:pt x="7178" y="917"/>
                        <a:pt x="10312" y="2621"/>
                      </a:cubicBezTo>
                    </a:path>
                    <a:path w="10313" h="21600" stroke="0" extrusionOk="0">
                      <a:moveTo>
                        <a:pt x="103" y="0"/>
                      </a:moveTo>
                      <a:cubicBezTo>
                        <a:pt x="3671" y="17"/>
                        <a:pt x="7178" y="917"/>
                        <a:pt x="10312" y="2621"/>
                      </a:cubicBezTo>
                      <a:lnTo>
                        <a:pt x="0" y="21600"/>
                      </a:lnTo>
                      <a:lnTo>
                        <a:pt x="103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" name="Arc 461">
                  <a:extLst>
                    <a:ext uri="{FF2B5EF4-FFF2-40B4-BE49-F238E27FC236}">
                      <a16:creationId xmlns:a16="http://schemas.microsoft.com/office/drawing/2014/main" id="{6C2DA3B2-0CBC-4906-8730-BAAB4F74F4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1020040">
                  <a:off x="2099" y="1125"/>
                  <a:ext cx="607" cy="1201"/>
                </a:xfrm>
                <a:custGeom>
                  <a:avLst/>
                  <a:gdLst>
                    <a:gd name="T0" fmla="*/ 0 w 7665"/>
                    <a:gd name="T1" fmla="*/ 0 h 21566"/>
                    <a:gd name="T2" fmla="*/ 0 w 7665"/>
                    <a:gd name="T3" fmla="*/ 0 h 21566"/>
                    <a:gd name="T4" fmla="*/ 0 w 7665"/>
                    <a:gd name="T5" fmla="*/ 0 h 21566"/>
                    <a:gd name="T6" fmla="*/ 0 60000 65536"/>
                    <a:gd name="T7" fmla="*/ 0 60000 65536"/>
                    <a:gd name="T8" fmla="*/ 0 60000 65536"/>
                    <a:gd name="T9" fmla="*/ 0 w 7665"/>
                    <a:gd name="T10" fmla="*/ 0 h 21566"/>
                    <a:gd name="T11" fmla="*/ 7665 w 7665"/>
                    <a:gd name="T12" fmla="*/ 21566 h 2156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665" h="21566" fill="none" extrusionOk="0">
                      <a:moveTo>
                        <a:pt x="1207" y="-1"/>
                      </a:moveTo>
                      <a:cubicBezTo>
                        <a:pt x="3417" y="123"/>
                        <a:pt x="5595" y="586"/>
                        <a:pt x="7665" y="1371"/>
                      </a:cubicBezTo>
                    </a:path>
                    <a:path w="7665" h="21566" stroke="0" extrusionOk="0">
                      <a:moveTo>
                        <a:pt x="1207" y="-1"/>
                      </a:moveTo>
                      <a:cubicBezTo>
                        <a:pt x="3417" y="123"/>
                        <a:pt x="5595" y="586"/>
                        <a:pt x="7665" y="1371"/>
                      </a:cubicBezTo>
                      <a:lnTo>
                        <a:pt x="0" y="21566"/>
                      </a:lnTo>
                      <a:lnTo>
                        <a:pt x="1207" y="-1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" name="Line 518">
                  <a:extLst>
                    <a:ext uri="{FF2B5EF4-FFF2-40B4-BE49-F238E27FC236}">
                      <a16:creationId xmlns:a16="http://schemas.microsoft.com/office/drawing/2014/main" id="{E6B24669-634E-49F7-B2F0-EC39AAABFA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57" y="1142"/>
                  <a:ext cx="2460" cy="0"/>
                </a:xfrm>
                <a:prstGeom prst="line">
                  <a:avLst/>
                </a:prstGeom>
                <a:noFill/>
                <a:ln w="28575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" name="Line 519">
                  <a:extLst>
                    <a:ext uri="{FF2B5EF4-FFF2-40B4-BE49-F238E27FC236}">
                      <a16:creationId xmlns:a16="http://schemas.microsoft.com/office/drawing/2014/main" id="{809C7D92-5958-46A7-9D72-EA00BD0DE1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29" y="2480"/>
                  <a:ext cx="2653" cy="0"/>
                </a:xfrm>
                <a:prstGeom prst="line">
                  <a:avLst/>
                </a:prstGeom>
                <a:noFill/>
                <a:ln w="28575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" name="Line 552">
                  <a:extLst>
                    <a:ext uri="{FF2B5EF4-FFF2-40B4-BE49-F238E27FC236}">
                      <a16:creationId xmlns:a16="http://schemas.microsoft.com/office/drawing/2014/main" id="{91FD5B94-F443-43EF-B93C-AA240967C5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8" y="1932"/>
                  <a:ext cx="1112" cy="351"/>
                </a:xfrm>
                <a:prstGeom prst="line">
                  <a:avLst/>
                </a:prstGeom>
                <a:noFill/>
                <a:ln w="28575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8" name="Arc 553">
                  <a:extLst>
                    <a:ext uri="{FF2B5EF4-FFF2-40B4-BE49-F238E27FC236}">
                      <a16:creationId xmlns:a16="http://schemas.microsoft.com/office/drawing/2014/main" id="{50976E60-C9D0-48EC-9C33-D63EF5E07E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20040" flipV="1">
                  <a:off x="1499" y="2095"/>
                  <a:ext cx="568" cy="273"/>
                </a:xfrm>
                <a:custGeom>
                  <a:avLst/>
                  <a:gdLst>
                    <a:gd name="T0" fmla="*/ 0 w 10313"/>
                    <a:gd name="T1" fmla="*/ 0 h 21600"/>
                    <a:gd name="T2" fmla="*/ 0 w 10313"/>
                    <a:gd name="T3" fmla="*/ 0 h 21600"/>
                    <a:gd name="T4" fmla="*/ 0 w 10313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10313"/>
                    <a:gd name="T10" fmla="*/ 0 h 21600"/>
                    <a:gd name="T11" fmla="*/ 10313 w 10313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313" h="21600" fill="none" extrusionOk="0">
                      <a:moveTo>
                        <a:pt x="103" y="0"/>
                      </a:moveTo>
                      <a:cubicBezTo>
                        <a:pt x="3671" y="17"/>
                        <a:pt x="7178" y="917"/>
                        <a:pt x="10312" y="2621"/>
                      </a:cubicBezTo>
                    </a:path>
                    <a:path w="10313" h="21600" stroke="0" extrusionOk="0">
                      <a:moveTo>
                        <a:pt x="103" y="0"/>
                      </a:moveTo>
                      <a:cubicBezTo>
                        <a:pt x="3671" y="17"/>
                        <a:pt x="7178" y="917"/>
                        <a:pt x="10312" y="2621"/>
                      </a:cubicBezTo>
                      <a:lnTo>
                        <a:pt x="0" y="21600"/>
                      </a:lnTo>
                      <a:lnTo>
                        <a:pt x="103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" name="Arc 554">
                  <a:extLst>
                    <a:ext uri="{FF2B5EF4-FFF2-40B4-BE49-F238E27FC236}">
                      <a16:creationId xmlns:a16="http://schemas.microsoft.com/office/drawing/2014/main" id="{A99F2B3C-9936-4FAF-805D-B6BE222A40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20040" flipV="1">
                  <a:off x="2092" y="1303"/>
                  <a:ext cx="651" cy="1201"/>
                </a:xfrm>
                <a:custGeom>
                  <a:avLst/>
                  <a:gdLst>
                    <a:gd name="T0" fmla="*/ 0 w 8235"/>
                    <a:gd name="T1" fmla="*/ 0 h 21566"/>
                    <a:gd name="T2" fmla="*/ 0 w 8235"/>
                    <a:gd name="T3" fmla="*/ 0 h 21566"/>
                    <a:gd name="T4" fmla="*/ 0 w 8235"/>
                    <a:gd name="T5" fmla="*/ 0 h 21566"/>
                    <a:gd name="T6" fmla="*/ 0 60000 65536"/>
                    <a:gd name="T7" fmla="*/ 0 60000 65536"/>
                    <a:gd name="T8" fmla="*/ 0 60000 65536"/>
                    <a:gd name="T9" fmla="*/ 0 w 8235"/>
                    <a:gd name="T10" fmla="*/ 0 h 21566"/>
                    <a:gd name="T11" fmla="*/ 8235 w 8235"/>
                    <a:gd name="T12" fmla="*/ 21566 h 2156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8235" h="21566" fill="none" extrusionOk="0">
                      <a:moveTo>
                        <a:pt x="1207" y="-1"/>
                      </a:moveTo>
                      <a:cubicBezTo>
                        <a:pt x="3622" y="134"/>
                        <a:pt x="5998" y="674"/>
                        <a:pt x="8234" y="1597"/>
                      </a:cubicBezTo>
                    </a:path>
                    <a:path w="8235" h="21566" stroke="0" extrusionOk="0">
                      <a:moveTo>
                        <a:pt x="1207" y="-1"/>
                      </a:moveTo>
                      <a:cubicBezTo>
                        <a:pt x="3622" y="134"/>
                        <a:pt x="5998" y="674"/>
                        <a:pt x="8234" y="1597"/>
                      </a:cubicBezTo>
                      <a:lnTo>
                        <a:pt x="0" y="21566"/>
                      </a:lnTo>
                      <a:lnTo>
                        <a:pt x="1207" y="-1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Group 566">
                <a:extLst>
                  <a:ext uri="{FF2B5EF4-FFF2-40B4-BE49-F238E27FC236}">
                    <a16:creationId xmlns:a16="http://schemas.microsoft.com/office/drawing/2014/main" id="{5165CC15-044E-452C-B1A1-4E7D226489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2" y="1138"/>
                <a:ext cx="4620" cy="1339"/>
                <a:chOff x="362" y="1138"/>
                <a:chExt cx="4620" cy="1339"/>
              </a:xfrm>
            </p:grpSpPr>
            <p:sp>
              <p:nvSpPr>
                <p:cNvPr id="20" name="Arc 505">
                  <a:extLst>
                    <a:ext uri="{FF2B5EF4-FFF2-40B4-BE49-F238E27FC236}">
                      <a16:creationId xmlns:a16="http://schemas.microsoft.com/office/drawing/2014/main" id="{6204E8F4-379B-4500-BD42-396B4C7121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 flipV="1">
                  <a:off x="3246" y="1802"/>
                  <a:ext cx="147" cy="66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33401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" name="Arc 506">
                  <a:extLst>
                    <a:ext uri="{FF2B5EF4-FFF2-40B4-BE49-F238E27FC236}">
                      <a16:creationId xmlns:a16="http://schemas.microsoft.com/office/drawing/2014/main" id="{6857BC68-1239-4F4D-A44A-F1DCFABD8D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3381" y="1775"/>
                  <a:ext cx="147" cy="696"/>
                </a:xfrm>
                <a:custGeom>
                  <a:avLst/>
                  <a:gdLst>
                    <a:gd name="T0" fmla="*/ 0 w 21595"/>
                    <a:gd name="T1" fmla="*/ 0 h 21600"/>
                    <a:gd name="T2" fmla="*/ 0 w 21595"/>
                    <a:gd name="T3" fmla="*/ 0 h 21600"/>
                    <a:gd name="T4" fmla="*/ 0 w 2159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595"/>
                    <a:gd name="T10" fmla="*/ 0 h 21600"/>
                    <a:gd name="T11" fmla="*/ 21595 w 2159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5" h="21600" fill="none" extrusionOk="0">
                      <a:moveTo>
                        <a:pt x="-1" y="0"/>
                      </a:moveTo>
                      <a:cubicBezTo>
                        <a:pt x="11752" y="0"/>
                        <a:pt x="21348" y="9396"/>
                        <a:pt x="21595" y="21146"/>
                      </a:cubicBezTo>
                    </a:path>
                    <a:path w="21595" h="21600" stroke="0" extrusionOk="0">
                      <a:moveTo>
                        <a:pt x="-1" y="0"/>
                      </a:moveTo>
                      <a:cubicBezTo>
                        <a:pt x="11752" y="0"/>
                        <a:pt x="21348" y="9396"/>
                        <a:pt x="21595" y="21146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33401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" name="Arc 507">
                  <a:extLst>
                    <a:ext uri="{FF2B5EF4-FFF2-40B4-BE49-F238E27FC236}">
                      <a16:creationId xmlns:a16="http://schemas.microsoft.com/office/drawing/2014/main" id="{D9E8AECD-0326-47DB-8D74-93A7B4BE65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526" y="1144"/>
                  <a:ext cx="147" cy="66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33401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" name="Arc 508">
                  <a:extLst>
                    <a:ext uri="{FF2B5EF4-FFF2-40B4-BE49-F238E27FC236}">
                      <a16:creationId xmlns:a16="http://schemas.microsoft.com/office/drawing/2014/main" id="{ADA04ECE-5DA6-48BB-971A-A3A00360A3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9" y="1145"/>
                  <a:ext cx="147" cy="696"/>
                </a:xfrm>
                <a:custGeom>
                  <a:avLst/>
                  <a:gdLst>
                    <a:gd name="T0" fmla="*/ 0 w 21595"/>
                    <a:gd name="T1" fmla="*/ 0 h 21600"/>
                    <a:gd name="T2" fmla="*/ 0 w 21595"/>
                    <a:gd name="T3" fmla="*/ 0 h 21600"/>
                    <a:gd name="T4" fmla="*/ 0 w 2159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595"/>
                    <a:gd name="T10" fmla="*/ 0 h 21600"/>
                    <a:gd name="T11" fmla="*/ 21595 w 2159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5" h="21600" fill="none" extrusionOk="0">
                      <a:moveTo>
                        <a:pt x="-1" y="0"/>
                      </a:moveTo>
                      <a:cubicBezTo>
                        <a:pt x="11752" y="0"/>
                        <a:pt x="21348" y="9396"/>
                        <a:pt x="21595" y="21146"/>
                      </a:cubicBezTo>
                    </a:path>
                    <a:path w="21595" h="21600" stroke="0" extrusionOk="0">
                      <a:moveTo>
                        <a:pt x="-1" y="0"/>
                      </a:moveTo>
                      <a:cubicBezTo>
                        <a:pt x="11752" y="0"/>
                        <a:pt x="21348" y="9396"/>
                        <a:pt x="21595" y="21146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33401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" name="Arc 509">
                  <a:extLst>
                    <a:ext uri="{FF2B5EF4-FFF2-40B4-BE49-F238E27FC236}">
                      <a16:creationId xmlns:a16="http://schemas.microsoft.com/office/drawing/2014/main" id="{90007213-097C-495C-A751-7D0722C85A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 flipV="1">
                  <a:off x="3814" y="1802"/>
                  <a:ext cx="147" cy="66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33401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" name="Arc 510">
                  <a:extLst>
                    <a:ext uri="{FF2B5EF4-FFF2-40B4-BE49-F238E27FC236}">
                      <a16:creationId xmlns:a16="http://schemas.microsoft.com/office/drawing/2014/main" id="{93F5A3AC-A96C-4C78-BFA6-504D1867A7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3961" y="1804"/>
                  <a:ext cx="147" cy="668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03" y="0"/>
                        <a:pt x="21562" y="9629"/>
                        <a:pt x="21599" y="21533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03" y="0"/>
                        <a:pt x="21562" y="9629"/>
                        <a:pt x="21599" y="21533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33401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" name="Arc 512">
                  <a:extLst>
                    <a:ext uri="{FF2B5EF4-FFF2-40B4-BE49-F238E27FC236}">
                      <a16:creationId xmlns:a16="http://schemas.microsoft.com/office/drawing/2014/main" id="{6B011366-A044-4BA1-BF9C-43BBEB1D1C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108" y="1151"/>
                  <a:ext cx="147" cy="66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33401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" name="Arc 513">
                  <a:extLst>
                    <a:ext uri="{FF2B5EF4-FFF2-40B4-BE49-F238E27FC236}">
                      <a16:creationId xmlns:a16="http://schemas.microsoft.com/office/drawing/2014/main" id="{72A1E93B-6B4A-4CB0-A3ED-41D4E8F8D9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53" y="1152"/>
                  <a:ext cx="147" cy="696"/>
                </a:xfrm>
                <a:custGeom>
                  <a:avLst/>
                  <a:gdLst>
                    <a:gd name="T0" fmla="*/ 0 w 21595"/>
                    <a:gd name="T1" fmla="*/ 0 h 21600"/>
                    <a:gd name="T2" fmla="*/ 0 w 21595"/>
                    <a:gd name="T3" fmla="*/ 0 h 21600"/>
                    <a:gd name="T4" fmla="*/ 0 w 2159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595"/>
                    <a:gd name="T10" fmla="*/ 0 h 21600"/>
                    <a:gd name="T11" fmla="*/ 21595 w 2159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5" h="21600" fill="none" extrusionOk="0">
                      <a:moveTo>
                        <a:pt x="-1" y="0"/>
                      </a:moveTo>
                      <a:cubicBezTo>
                        <a:pt x="11752" y="0"/>
                        <a:pt x="21348" y="9396"/>
                        <a:pt x="21595" y="21146"/>
                      </a:cubicBezTo>
                    </a:path>
                    <a:path w="21595" h="21600" stroke="0" extrusionOk="0">
                      <a:moveTo>
                        <a:pt x="-1" y="0"/>
                      </a:moveTo>
                      <a:cubicBezTo>
                        <a:pt x="11752" y="0"/>
                        <a:pt x="21348" y="9396"/>
                        <a:pt x="21595" y="21146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33401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" name="Arc 514">
                  <a:extLst>
                    <a:ext uri="{FF2B5EF4-FFF2-40B4-BE49-F238E27FC236}">
                      <a16:creationId xmlns:a16="http://schemas.microsoft.com/office/drawing/2014/main" id="{F6E60453-A65E-41CE-9B8E-017CEB7E33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 flipV="1">
                  <a:off x="4398" y="1804"/>
                  <a:ext cx="147" cy="66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33401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" name="Arc 515">
                  <a:extLst>
                    <a:ext uri="{FF2B5EF4-FFF2-40B4-BE49-F238E27FC236}">
                      <a16:creationId xmlns:a16="http://schemas.microsoft.com/office/drawing/2014/main" id="{D7D5FA25-2E9E-494F-BDC8-9FF1CBC1EA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4543" y="1777"/>
                  <a:ext cx="147" cy="696"/>
                </a:xfrm>
                <a:custGeom>
                  <a:avLst/>
                  <a:gdLst>
                    <a:gd name="T0" fmla="*/ 0 w 21595"/>
                    <a:gd name="T1" fmla="*/ 0 h 21600"/>
                    <a:gd name="T2" fmla="*/ 0 w 21595"/>
                    <a:gd name="T3" fmla="*/ 0 h 21600"/>
                    <a:gd name="T4" fmla="*/ 0 w 2159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595"/>
                    <a:gd name="T10" fmla="*/ 0 h 21600"/>
                    <a:gd name="T11" fmla="*/ 21595 w 2159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5" h="21600" fill="none" extrusionOk="0">
                      <a:moveTo>
                        <a:pt x="-1" y="0"/>
                      </a:moveTo>
                      <a:cubicBezTo>
                        <a:pt x="11752" y="0"/>
                        <a:pt x="21348" y="9396"/>
                        <a:pt x="21595" y="21146"/>
                      </a:cubicBezTo>
                    </a:path>
                    <a:path w="21595" h="21600" stroke="0" extrusionOk="0">
                      <a:moveTo>
                        <a:pt x="-1" y="0"/>
                      </a:moveTo>
                      <a:cubicBezTo>
                        <a:pt x="11752" y="0"/>
                        <a:pt x="21348" y="9396"/>
                        <a:pt x="21595" y="21146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33401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" name="Arc 516">
                  <a:extLst>
                    <a:ext uri="{FF2B5EF4-FFF2-40B4-BE49-F238E27FC236}">
                      <a16:creationId xmlns:a16="http://schemas.microsoft.com/office/drawing/2014/main" id="{9AC1AE80-9B20-4097-A55E-337A1E61B6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690" y="1152"/>
                  <a:ext cx="147" cy="66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33401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" name="Arc 517">
                  <a:extLst>
                    <a:ext uri="{FF2B5EF4-FFF2-40B4-BE49-F238E27FC236}">
                      <a16:creationId xmlns:a16="http://schemas.microsoft.com/office/drawing/2014/main" id="{B57721ED-5469-4760-A315-504003C993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35" y="1153"/>
                  <a:ext cx="147" cy="696"/>
                </a:xfrm>
                <a:custGeom>
                  <a:avLst/>
                  <a:gdLst>
                    <a:gd name="T0" fmla="*/ 0 w 21595"/>
                    <a:gd name="T1" fmla="*/ 0 h 21600"/>
                    <a:gd name="T2" fmla="*/ 0 w 21595"/>
                    <a:gd name="T3" fmla="*/ 0 h 21600"/>
                    <a:gd name="T4" fmla="*/ 0 w 2159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595"/>
                    <a:gd name="T10" fmla="*/ 0 h 21600"/>
                    <a:gd name="T11" fmla="*/ 21595 w 2159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5" h="21600" fill="none" extrusionOk="0">
                      <a:moveTo>
                        <a:pt x="-1" y="0"/>
                      </a:moveTo>
                      <a:cubicBezTo>
                        <a:pt x="11752" y="0"/>
                        <a:pt x="21348" y="9396"/>
                        <a:pt x="21595" y="21146"/>
                      </a:cubicBezTo>
                    </a:path>
                    <a:path w="21595" h="21600" stroke="0" extrusionOk="0">
                      <a:moveTo>
                        <a:pt x="-1" y="0"/>
                      </a:moveTo>
                      <a:cubicBezTo>
                        <a:pt x="11752" y="0"/>
                        <a:pt x="21348" y="9396"/>
                        <a:pt x="21595" y="21146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33401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" name="Arc 520">
                  <a:extLst>
                    <a:ext uri="{FF2B5EF4-FFF2-40B4-BE49-F238E27FC236}">
                      <a16:creationId xmlns:a16="http://schemas.microsoft.com/office/drawing/2014/main" id="{0DD367AD-1154-445B-838B-01335DF377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954" y="1144"/>
                  <a:ext cx="147" cy="66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33401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" name="Arc 521">
                  <a:extLst>
                    <a:ext uri="{FF2B5EF4-FFF2-40B4-BE49-F238E27FC236}">
                      <a16:creationId xmlns:a16="http://schemas.microsoft.com/office/drawing/2014/main" id="{48E0E690-55B8-4F1F-98A8-44BFB047F3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01" y="1144"/>
                  <a:ext cx="147" cy="696"/>
                </a:xfrm>
                <a:custGeom>
                  <a:avLst/>
                  <a:gdLst>
                    <a:gd name="T0" fmla="*/ 0 w 21595"/>
                    <a:gd name="T1" fmla="*/ 0 h 21600"/>
                    <a:gd name="T2" fmla="*/ 0 w 21595"/>
                    <a:gd name="T3" fmla="*/ 0 h 21600"/>
                    <a:gd name="T4" fmla="*/ 0 w 2159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595"/>
                    <a:gd name="T10" fmla="*/ 0 h 21600"/>
                    <a:gd name="T11" fmla="*/ 21595 w 2159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5" h="21600" fill="none" extrusionOk="0">
                      <a:moveTo>
                        <a:pt x="-1" y="0"/>
                      </a:moveTo>
                      <a:cubicBezTo>
                        <a:pt x="11752" y="0"/>
                        <a:pt x="21348" y="9396"/>
                        <a:pt x="21595" y="21146"/>
                      </a:cubicBezTo>
                    </a:path>
                    <a:path w="21595" h="21600" stroke="0" extrusionOk="0">
                      <a:moveTo>
                        <a:pt x="-1" y="0"/>
                      </a:moveTo>
                      <a:cubicBezTo>
                        <a:pt x="11752" y="0"/>
                        <a:pt x="21348" y="9396"/>
                        <a:pt x="21595" y="21146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33401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" name="Arc 526">
                  <a:extLst>
                    <a:ext uri="{FF2B5EF4-FFF2-40B4-BE49-F238E27FC236}">
                      <a16:creationId xmlns:a16="http://schemas.microsoft.com/office/drawing/2014/main" id="{159520F3-E140-4B93-9EE7-B0CF4B5D05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 flipV="1">
                  <a:off x="2681" y="1808"/>
                  <a:ext cx="147" cy="66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33401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" name="Arc 527">
                  <a:extLst>
                    <a:ext uri="{FF2B5EF4-FFF2-40B4-BE49-F238E27FC236}">
                      <a16:creationId xmlns:a16="http://schemas.microsoft.com/office/drawing/2014/main" id="{E77FD622-5638-4C7A-AFF5-F552C7A172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2807" y="1781"/>
                  <a:ext cx="147" cy="696"/>
                </a:xfrm>
                <a:custGeom>
                  <a:avLst/>
                  <a:gdLst>
                    <a:gd name="T0" fmla="*/ 0 w 21595"/>
                    <a:gd name="T1" fmla="*/ 0 h 21600"/>
                    <a:gd name="T2" fmla="*/ 0 w 21595"/>
                    <a:gd name="T3" fmla="*/ 0 h 21600"/>
                    <a:gd name="T4" fmla="*/ 0 w 2159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595"/>
                    <a:gd name="T10" fmla="*/ 0 h 21600"/>
                    <a:gd name="T11" fmla="*/ 21595 w 2159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5" h="21600" fill="none" extrusionOk="0">
                      <a:moveTo>
                        <a:pt x="-1" y="0"/>
                      </a:moveTo>
                      <a:cubicBezTo>
                        <a:pt x="11752" y="0"/>
                        <a:pt x="21348" y="9396"/>
                        <a:pt x="21595" y="21146"/>
                      </a:cubicBezTo>
                    </a:path>
                    <a:path w="21595" h="21600" stroke="0" extrusionOk="0">
                      <a:moveTo>
                        <a:pt x="-1" y="0"/>
                      </a:moveTo>
                      <a:cubicBezTo>
                        <a:pt x="11752" y="0"/>
                        <a:pt x="21348" y="9396"/>
                        <a:pt x="21595" y="21146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33401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" name="Arc 528">
                  <a:extLst>
                    <a:ext uri="{FF2B5EF4-FFF2-40B4-BE49-F238E27FC236}">
                      <a16:creationId xmlns:a16="http://schemas.microsoft.com/office/drawing/2014/main" id="{1997439C-A31D-4333-B095-B8BCD079EF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390" y="1138"/>
                  <a:ext cx="147" cy="66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33401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" name="Arc 529">
                  <a:extLst>
                    <a:ext uri="{FF2B5EF4-FFF2-40B4-BE49-F238E27FC236}">
                      <a16:creationId xmlns:a16="http://schemas.microsoft.com/office/drawing/2014/main" id="{8694D426-7216-4608-97C1-D53E669B93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33" y="1141"/>
                  <a:ext cx="147" cy="696"/>
                </a:xfrm>
                <a:custGeom>
                  <a:avLst/>
                  <a:gdLst>
                    <a:gd name="T0" fmla="*/ 0 w 21595"/>
                    <a:gd name="T1" fmla="*/ 0 h 21600"/>
                    <a:gd name="T2" fmla="*/ 0 w 21595"/>
                    <a:gd name="T3" fmla="*/ 0 h 21600"/>
                    <a:gd name="T4" fmla="*/ 0 w 2159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595"/>
                    <a:gd name="T10" fmla="*/ 0 h 21600"/>
                    <a:gd name="T11" fmla="*/ 21595 w 2159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5" h="21600" fill="none" extrusionOk="0">
                      <a:moveTo>
                        <a:pt x="-1" y="0"/>
                      </a:moveTo>
                      <a:cubicBezTo>
                        <a:pt x="11752" y="0"/>
                        <a:pt x="21348" y="9396"/>
                        <a:pt x="21595" y="21146"/>
                      </a:cubicBezTo>
                    </a:path>
                    <a:path w="21595" h="21600" stroke="0" extrusionOk="0">
                      <a:moveTo>
                        <a:pt x="-1" y="0"/>
                      </a:moveTo>
                      <a:cubicBezTo>
                        <a:pt x="11752" y="0"/>
                        <a:pt x="21348" y="9396"/>
                        <a:pt x="21595" y="21146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33401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" name="Arc 530">
                  <a:extLst>
                    <a:ext uri="{FF2B5EF4-FFF2-40B4-BE49-F238E27FC236}">
                      <a16:creationId xmlns:a16="http://schemas.microsoft.com/office/drawing/2014/main" id="{4DB5F17B-9648-427E-B433-0242123407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 flipV="1">
                  <a:off x="2106" y="1803"/>
                  <a:ext cx="147" cy="65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33401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" name="Arc 531">
                  <a:extLst>
                    <a:ext uri="{FF2B5EF4-FFF2-40B4-BE49-F238E27FC236}">
                      <a16:creationId xmlns:a16="http://schemas.microsoft.com/office/drawing/2014/main" id="{947B8A5F-899B-4A14-B4BE-E3706AEB65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2243" y="1776"/>
                  <a:ext cx="147" cy="680"/>
                </a:xfrm>
                <a:custGeom>
                  <a:avLst/>
                  <a:gdLst>
                    <a:gd name="T0" fmla="*/ 0 w 21595"/>
                    <a:gd name="T1" fmla="*/ 0 h 21600"/>
                    <a:gd name="T2" fmla="*/ 0 w 21595"/>
                    <a:gd name="T3" fmla="*/ 0 h 21600"/>
                    <a:gd name="T4" fmla="*/ 0 w 2159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595"/>
                    <a:gd name="T10" fmla="*/ 0 h 21600"/>
                    <a:gd name="T11" fmla="*/ 21595 w 2159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5" h="21600" fill="none" extrusionOk="0">
                      <a:moveTo>
                        <a:pt x="-1" y="0"/>
                      </a:moveTo>
                      <a:cubicBezTo>
                        <a:pt x="11752" y="0"/>
                        <a:pt x="21348" y="9396"/>
                        <a:pt x="21595" y="21146"/>
                      </a:cubicBezTo>
                    </a:path>
                    <a:path w="21595" h="21600" stroke="0" extrusionOk="0">
                      <a:moveTo>
                        <a:pt x="-1" y="0"/>
                      </a:moveTo>
                      <a:cubicBezTo>
                        <a:pt x="11752" y="0"/>
                        <a:pt x="21348" y="9396"/>
                        <a:pt x="21595" y="21146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33401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" name="Arc 533">
                  <a:extLst>
                    <a:ext uri="{FF2B5EF4-FFF2-40B4-BE49-F238E27FC236}">
                      <a16:creationId xmlns:a16="http://schemas.microsoft.com/office/drawing/2014/main" id="{B8AD41AA-6155-45ED-B3F8-3F48497E15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58" y="1230"/>
                  <a:ext cx="150" cy="647"/>
                </a:xfrm>
                <a:custGeom>
                  <a:avLst/>
                  <a:gdLst>
                    <a:gd name="T0" fmla="*/ 0 w 21595"/>
                    <a:gd name="T1" fmla="*/ 0 h 21600"/>
                    <a:gd name="T2" fmla="*/ 0 w 21595"/>
                    <a:gd name="T3" fmla="*/ 0 h 21600"/>
                    <a:gd name="T4" fmla="*/ 0 w 2159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595"/>
                    <a:gd name="T10" fmla="*/ 0 h 21600"/>
                    <a:gd name="T11" fmla="*/ 21595 w 2159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5" h="21600" fill="none" extrusionOk="0">
                      <a:moveTo>
                        <a:pt x="-1" y="0"/>
                      </a:moveTo>
                      <a:cubicBezTo>
                        <a:pt x="11752" y="0"/>
                        <a:pt x="21348" y="9396"/>
                        <a:pt x="21595" y="21146"/>
                      </a:cubicBezTo>
                    </a:path>
                    <a:path w="21595" h="21600" stroke="0" extrusionOk="0">
                      <a:moveTo>
                        <a:pt x="-1" y="0"/>
                      </a:moveTo>
                      <a:cubicBezTo>
                        <a:pt x="11752" y="0"/>
                        <a:pt x="21348" y="9396"/>
                        <a:pt x="21595" y="21146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33401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Arc 534">
                  <a:extLst>
                    <a:ext uri="{FF2B5EF4-FFF2-40B4-BE49-F238E27FC236}">
                      <a16:creationId xmlns:a16="http://schemas.microsoft.com/office/drawing/2014/main" id="{221FFD22-A06D-4874-BF6B-DDCC7F11CA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227" y="1389"/>
                  <a:ext cx="147" cy="42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33401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" name="Arc 535">
                  <a:extLst>
                    <a:ext uri="{FF2B5EF4-FFF2-40B4-BE49-F238E27FC236}">
                      <a16:creationId xmlns:a16="http://schemas.microsoft.com/office/drawing/2014/main" id="{5AC9BEAF-ABBF-4FE7-A355-A975AC8800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62" y="1389"/>
                  <a:ext cx="147" cy="453"/>
                </a:xfrm>
                <a:custGeom>
                  <a:avLst/>
                  <a:gdLst>
                    <a:gd name="T0" fmla="*/ 0 w 21595"/>
                    <a:gd name="T1" fmla="*/ 0 h 21600"/>
                    <a:gd name="T2" fmla="*/ 0 w 21595"/>
                    <a:gd name="T3" fmla="*/ 0 h 21600"/>
                    <a:gd name="T4" fmla="*/ 0 w 2159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595"/>
                    <a:gd name="T10" fmla="*/ 0 h 21600"/>
                    <a:gd name="T11" fmla="*/ 21595 w 2159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5" h="21600" fill="none" extrusionOk="0">
                      <a:moveTo>
                        <a:pt x="-1" y="0"/>
                      </a:moveTo>
                      <a:cubicBezTo>
                        <a:pt x="11752" y="0"/>
                        <a:pt x="21348" y="9396"/>
                        <a:pt x="21595" y="21146"/>
                      </a:cubicBezTo>
                    </a:path>
                    <a:path w="21595" h="21600" stroke="0" extrusionOk="0">
                      <a:moveTo>
                        <a:pt x="-1" y="0"/>
                      </a:moveTo>
                      <a:cubicBezTo>
                        <a:pt x="11752" y="0"/>
                        <a:pt x="21348" y="9396"/>
                        <a:pt x="21595" y="21146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33401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" name="Arc 536">
                  <a:extLst>
                    <a:ext uri="{FF2B5EF4-FFF2-40B4-BE49-F238E27FC236}">
                      <a16:creationId xmlns:a16="http://schemas.microsoft.com/office/drawing/2014/main" id="{0253DEAE-03F8-4C7A-A1F7-469026CB5B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647" y="1575"/>
                  <a:ext cx="147" cy="255"/>
                </a:xfrm>
                <a:custGeom>
                  <a:avLst/>
                  <a:gdLst>
                    <a:gd name="T0" fmla="*/ 0 w 21600"/>
                    <a:gd name="T1" fmla="*/ 0 h 21538"/>
                    <a:gd name="T2" fmla="*/ 0 w 21600"/>
                    <a:gd name="T3" fmla="*/ 0 h 21538"/>
                    <a:gd name="T4" fmla="*/ 0 w 21600"/>
                    <a:gd name="T5" fmla="*/ 0 h 21538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538"/>
                    <a:gd name="T11" fmla="*/ 21600 w 21600"/>
                    <a:gd name="T12" fmla="*/ 21538 h 2153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538" fill="none" extrusionOk="0">
                      <a:moveTo>
                        <a:pt x="1631" y="-1"/>
                      </a:moveTo>
                      <a:cubicBezTo>
                        <a:pt x="12895" y="852"/>
                        <a:pt x="21600" y="10241"/>
                        <a:pt x="21600" y="21538"/>
                      </a:cubicBezTo>
                    </a:path>
                    <a:path w="21600" h="21538" stroke="0" extrusionOk="0">
                      <a:moveTo>
                        <a:pt x="1631" y="-1"/>
                      </a:moveTo>
                      <a:cubicBezTo>
                        <a:pt x="12895" y="852"/>
                        <a:pt x="21600" y="10241"/>
                        <a:pt x="21600" y="21538"/>
                      </a:cubicBezTo>
                      <a:lnTo>
                        <a:pt x="0" y="21538"/>
                      </a:lnTo>
                      <a:lnTo>
                        <a:pt x="1631" y="-1"/>
                      </a:lnTo>
                      <a:close/>
                    </a:path>
                  </a:pathLst>
                </a:custGeom>
                <a:noFill/>
                <a:ln w="33401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" name="Arc 537">
                  <a:extLst>
                    <a:ext uri="{FF2B5EF4-FFF2-40B4-BE49-F238E27FC236}">
                      <a16:creationId xmlns:a16="http://schemas.microsoft.com/office/drawing/2014/main" id="{9046E68C-1B66-46CA-B6F9-D343BB73B2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0" y="1574"/>
                  <a:ext cx="147" cy="283"/>
                </a:xfrm>
                <a:custGeom>
                  <a:avLst/>
                  <a:gdLst>
                    <a:gd name="T0" fmla="*/ 0 w 21595"/>
                    <a:gd name="T1" fmla="*/ 0 h 21560"/>
                    <a:gd name="T2" fmla="*/ 0 w 21595"/>
                    <a:gd name="T3" fmla="*/ 0 h 21560"/>
                    <a:gd name="T4" fmla="*/ 0 w 21595"/>
                    <a:gd name="T5" fmla="*/ 0 h 21560"/>
                    <a:gd name="T6" fmla="*/ 0 60000 65536"/>
                    <a:gd name="T7" fmla="*/ 0 60000 65536"/>
                    <a:gd name="T8" fmla="*/ 0 60000 65536"/>
                    <a:gd name="T9" fmla="*/ 0 w 21595"/>
                    <a:gd name="T10" fmla="*/ 0 h 21560"/>
                    <a:gd name="T11" fmla="*/ 21595 w 21595"/>
                    <a:gd name="T12" fmla="*/ 21560 h 2156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5" h="21560" fill="none" extrusionOk="0">
                      <a:moveTo>
                        <a:pt x="1319" y="0"/>
                      </a:moveTo>
                      <a:cubicBezTo>
                        <a:pt x="12541" y="687"/>
                        <a:pt x="21359" y="9867"/>
                        <a:pt x="21595" y="21106"/>
                      </a:cubicBezTo>
                    </a:path>
                    <a:path w="21595" h="21560" stroke="0" extrusionOk="0">
                      <a:moveTo>
                        <a:pt x="1319" y="0"/>
                      </a:moveTo>
                      <a:cubicBezTo>
                        <a:pt x="12541" y="687"/>
                        <a:pt x="21359" y="9867"/>
                        <a:pt x="21595" y="21106"/>
                      </a:cubicBezTo>
                      <a:lnTo>
                        <a:pt x="0" y="21560"/>
                      </a:lnTo>
                      <a:lnTo>
                        <a:pt x="1319" y="0"/>
                      </a:lnTo>
                      <a:close/>
                    </a:path>
                  </a:pathLst>
                </a:custGeom>
                <a:noFill/>
                <a:ln w="33401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" name="Arc 539">
                  <a:extLst>
                    <a:ext uri="{FF2B5EF4-FFF2-40B4-BE49-F238E27FC236}">
                      <a16:creationId xmlns:a16="http://schemas.microsoft.com/office/drawing/2014/main" id="{4B40F2FC-CD1D-4B3B-B296-D9C3CD16DB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 flipV="1">
                  <a:off x="1511" y="1818"/>
                  <a:ext cx="157" cy="513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33401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Arc 540">
                  <a:extLst>
                    <a:ext uri="{FF2B5EF4-FFF2-40B4-BE49-F238E27FC236}">
                      <a16:creationId xmlns:a16="http://schemas.microsoft.com/office/drawing/2014/main" id="{55867C1D-A34D-4807-BD22-0D59933527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1658" y="1795"/>
                  <a:ext cx="157" cy="534"/>
                </a:xfrm>
                <a:custGeom>
                  <a:avLst/>
                  <a:gdLst>
                    <a:gd name="T0" fmla="*/ 0 w 21595"/>
                    <a:gd name="T1" fmla="*/ 0 h 21600"/>
                    <a:gd name="T2" fmla="*/ 0 w 21595"/>
                    <a:gd name="T3" fmla="*/ 0 h 21600"/>
                    <a:gd name="T4" fmla="*/ 0 w 2159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595"/>
                    <a:gd name="T10" fmla="*/ 0 h 21600"/>
                    <a:gd name="T11" fmla="*/ 21595 w 2159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5" h="21600" fill="none" extrusionOk="0">
                      <a:moveTo>
                        <a:pt x="-1" y="0"/>
                      </a:moveTo>
                      <a:cubicBezTo>
                        <a:pt x="11752" y="0"/>
                        <a:pt x="21348" y="9396"/>
                        <a:pt x="21595" y="21146"/>
                      </a:cubicBezTo>
                    </a:path>
                    <a:path w="21595" h="21600" stroke="0" extrusionOk="0">
                      <a:moveTo>
                        <a:pt x="-1" y="0"/>
                      </a:moveTo>
                      <a:cubicBezTo>
                        <a:pt x="11752" y="0"/>
                        <a:pt x="21348" y="9396"/>
                        <a:pt x="21595" y="21146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33401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" name="Arc 542">
                  <a:extLst>
                    <a:ext uri="{FF2B5EF4-FFF2-40B4-BE49-F238E27FC236}">
                      <a16:creationId xmlns:a16="http://schemas.microsoft.com/office/drawing/2014/main" id="{902667B1-1D86-44D7-AA40-4C88B634D2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 flipV="1">
                  <a:off x="915" y="1801"/>
                  <a:ext cx="162" cy="34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33401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" name="Arc 543">
                  <a:extLst>
                    <a:ext uri="{FF2B5EF4-FFF2-40B4-BE49-F238E27FC236}">
                      <a16:creationId xmlns:a16="http://schemas.microsoft.com/office/drawing/2014/main" id="{A43F388B-E5BF-48FC-8ADD-775352ADE7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1067" y="1785"/>
                  <a:ext cx="162" cy="363"/>
                </a:xfrm>
                <a:custGeom>
                  <a:avLst/>
                  <a:gdLst>
                    <a:gd name="T0" fmla="*/ 0 w 21595"/>
                    <a:gd name="T1" fmla="*/ 0 h 21600"/>
                    <a:gd name="T2" fmla="*/ 0 w 21595"/>
                    <a:gd name="T3" fmla="*/ 0 h 21600"/>
                    <a:gd name="T4" fmla="*/ 0 w 2159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595"/>
                    <a:gd name="T10" fmla="*/ 0 h 21600"/>
                    <a:gd name="T11" fmla="*/ 21595 w 2159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5" h="21600" fill="none" extrusionOk="0">
                      <a:moveTo>
                        <a:pt x="-1" y="0"/>
                      </a:moveTo>
                      <a:cubicBezTo>
                        <a:pt x="11752" y="0"/>
                        <a:pt x="21348" y="9396"/>
                        <a:pt x="21595" y="21146"/>
                      </a:cubicBezTo>
                    </a:path>
                    <a:path w="21595" h="21600" stroke="0" extrusionOk="0">
                      <a:moveTo>
                        <a:pt x="-1" y="0"/>
                      </a:moveTo>
                      <a:cubicBezTo>
                        <a:pt x="11752" y="0"/>
                        <a:pt x="21348" y="9396"/>
                        <a:pt x="21595" y="21146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33401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" name="Arc 561">
                  <a:extLst>
                    <a:ext uri="{FF2B5EF4-FFF2-40B4-BE49-F238E27FC236}">
                      <a16:creationId xmlns:a16="http://schemas.microsoft.com/office/drawing/2014/main" id="{038BDB99-A196-4DE1-BE74-2083EC7FE8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 flipV="1">
                  <a:off x="362" y="1806"/>
                  <a:ext cx="147" cy="170"/>
                </a:xfrm>
                <a:custGeom>
                  <a:avLst/>
                  <a:gdLst>
                    <a:gd name="T0" fmla="*/ 0 w 21561"/>
                    <a:gd name="T1" fmla="*/ 0 h 21600"/>
                    <a:gd name="T2" fmla="*/ 0 w 21561"/>
                    <a:gd name="T3" fmla="*/ 0 h 21600"/>
                    <a:gd name="T4" fmla="*/ 0 w 21561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561"/>
                    <a:gd name="T10" fmla="*/ 0 h 21600"/>
                    <a:gd name="T11" fmla="*/ 21561 w 21561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61" h="21600" fill="none" extrusionOk="0">
                      <a:moveTo>
                        <a:pt x="-1" y="0"/>
                      </a:moveTo>
                      <a:cubicBezTo>
                        <a:pt x="11426" y="0"/>
                        <a:pt x="20876" y="8899"/>
                        <a:pt x="21561" y="20304"/>
                      </a:cubicBezTo>
                    </a:path>
                    <a:path w="21561" h="21600" stroke="0" extrusionOk="0">
                      <a:moveTo>
                        <a:pt x="-1" y="0"/>
                      </a:moveTo>
                      <a:cubicBezTo>
                        <a:pt x="11426" y="0"/>
                        <a:pt x="20876" y="8899"/>
                        <a:pt x="21561" y="20304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33401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" name="Arc 562">
                  <a:extLst>
                    <a:ext uri="{FF2B5EF4-FFF2-40B4-BE49-F238E27FC236}">
                      <a16:creationId xmlns:a16="http://schemas.microsoft.com/office/drawing/2014/main" id="{9D6E88F4-DD43-4931-83FC-E52917818F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01" y="1798"/>
                  <a:ext cx="147" cy="177"/>
                </a:xfrm>
                <a:custGeom>
                  <a:avLst/>
                  <a:gdLst>
                    <a:gd name="T0" fmla="*/ 0 w 21595"/>
                    <a:gd name="T1" fmla="*/ 0 h 21600"/>
                    <a:gd name="T2" fmla="*/ 0 w 21595"/>
                    <a:gd name="T3" fmla="*/ 0 h 21600"/>
                    <a:gd name="T4" fmla="*/ 0 w 2159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595"/>
                    <a:gd name="T10" fmla="*/ 0 h 21600"/>
                    <a:gd name="T11" fmla="*/ 21595 w 2159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5" h="21600" fill="none" extrusionOk="0">
                      <a:moveTo>
                        <a:pt x="-1" y="0"/>
                      </a:moveTo>
                      <a:cubicBezTo>
                        <a:pt x="11752" y="0"/>
                        <a:pt x="21348" y="9396"/>
                        <a:pt x="21595" y="21146"/>
                      </a:cubicBezTo>
                    </a:path>
                    <a:path w="21595" h="21600" stroke="0" extrusionOk="0">
                      <a:moveTo>
                        <a:pt x="-1" y="0"/>
                      </a:moveTo>
                      <a:cubicBezTo>
                        <a:pt x="11752" y="0"/>
                        <a:pt x="21348" y="9396"/>
                        <a:pt x="21595" y="21146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33401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" name="Arc 563">
                  <a:extLst>
                    <a:ext uri="{FF2B5EF4-FFF2-40B4-BE49-F238E27FC236}">
                      <a16:creationId xmlns:a16="http://schemas.microsoft.com/office/drawing/2014/main" id="{EF216EBC-71EE-40B5-93AE-1F25723C55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813" y="1230"/>
                  <a:ext cx="150" cy="647"/>
                </a:xfrm>
                <a:custGeom>
                  <a:avLst/>
                  <a:gdLst>
                    <a:gd name="T0" fmla="*/ 0 w 21595"/>
                    <a:gd name="T1" fmla="*/ 0 h 21600"/>
                    <a:gd name="T2" fmla="*/ 0 w 21595"/>
                    <a:gd name="T3" fmla="*/ 0 h 21600"/>
                    <a:gd name="T4" fmla="*/ 0 w 2159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595"/>
                    <a:gd name="T10" fmla="*/ 0 h 21600"/>
                    <a:gd name="T11" fmla="*/ 21595 w 2159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5" h="21600" fill="none" extrusionOk="0">
                      <a:moveTo>
                        <a:pt x="-1" y="0"/>
                      </a:moveTo>
                      <a:cubicBezTo>
                        <a:pt x="11752" y="0"/>
                        <a:pt x="21348" y="9396"/>
                        <a:pt x="21595" y="21146"/>
                      </a:cubicBezTo>
                    </a:path>
                    <a:path w="21595" h="21600" stroke="0" extrusionOk="0">
                      <a:moveTo>
                        <a:pt x="-1" y="0"/>
                      </a:moveTo>
                      <a:cubicBezTo>
                        <a:pt x="11752" y="0"/>
                        <a:pt x="21348" y="9396"/>
                        <a:pt x="21595" y="21146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33401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60" name="矩形 4">
            <a:extLst>
              <a:ext uri="{FF2B5EF4-FFF2-40B4-BE49-F238E27FC236}">
                <a16:creationId xmlns:a16="http://schemas.microsoft.com/office/drawing/2014/main" id="{69D4FAF2-6688-4AC2-8B9A-DC564E8DB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38" y="5653088"/>
            <a:ext cx="77374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由于半导体器件的非线性特性及供电电源的限制，最终达到动态平衡，稳定在一定的幅值。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74621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utoUpdateAnimBg="0"/>
      <p:bldP spid="13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747BB78-D136-4424-9927-C725B5222C7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138238" y="750888"/>
            <a:ext cx="328612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sz="2800" b="1">
                <a:solidFill>
                  <a:schemeClr val="tx1"/>
                </a:solidFill>
                <a:latin typeface="Arial Black" panose="020B0A04020102020204" pitchFamily="34" charset="0"/>
                <a:ea typeface="楷体_GB2312" pitchFamily="49" charset="-122"/>
              </a:rPr>
              <a:t>   振荡原理</a:t>
            </a:r>
            <a:endParaRPr lang="zh-CN" altLang="en-US" sz="3200" b="1">
              <a:solidFill>
                <a:schemeClr val="tx1"/>
              </a:solidFill>
              <a:latin typeface="Arial Black" panose="020B0A04020102020204" pitchFamily="34" charset="0"/>
              <a:ea typeface="楷体_GB2312" pitchFamily="49" charset="-122"/>
            </a:endParaRP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71488BBF-2240-4B9A-808F-23A6A213A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25" y="1628775"/>
            <a:ext cx="5070475" cy="186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1) </a:t>
            </a:r>
            <a:r>
              <a:rPr kumimoji="1"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放大电路</a:t>
            </a:r>
            <a:r>
              <a:rPr kumimoji="1" lang="zh-CN" altLang="en-US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：放大作用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2) </a:t>
            </a:r>
            <a:r>
              <a:rPr kumimoji="1"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正反馈网络</a:t>
            </a:r>
            <a:r>
              <a:rPr kumimoji="1" lang="zh-CN" altLang="en-US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：满足相位条件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3) </a:t>
            </a:r>
            <a:r>
              <a:rPr kumimoji="1"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选频网络</a:t>
            </a:r>
            <a:r>
              <a:rPr kumimoji="1" lang="zh-CN" altLang="en-US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：确定 </a:t>
            </a: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kumimoji="1" lang="en-US" altLang="zh-CN" b="1" baseline="-25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zh-CN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4) 非线性环节（</a:t>
            </a:r>
            <a:r>
              <a:rPr kumimoji="1" lang="zh-CN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稳幅环节</a:t>
            </a:r>
            <a:r>
              <a:rPr kumimoji="1" lang="zh-CN" altLang="zh-CN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）：稳幅</a:t>
            </a:r>
            <a:endParaRPr kumimoji="1" lang="zh-CN" altLang="en-US" b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id="{D56ECCDB-FFE3-49AA-B3A9-51F61B9FB0F2}"/>
              </a:ext>
            </a:extLst>
          </p:cNvPr>
          <p:cNvGrpSpPr>
            <a:grpSpLocks/>
          </p:cNvGrpSpPr>
          <p:nvPr/>
        </p:nvGrpSpPr>
        <p:grpSpPr bwMode="auto">
          <a:xfrm>
            <a:off x="4657725" y="2195513"/>
            <a:ext cx="3825875" cy="846137"/>
            <a:chOff x="2385" y="1050"/>
            <a:chExt cx="2537" cy="576"/>
          </a:xfrm>
        </p:grpSpPr>
        <p:graphicFrame>
          <p:nvGraphicFramePr>
            <p:cNvPr id="5" name="Object 6">
              <a:extLst>
                <a:ext uri="{FF2B5EF4-FFF2-40B4-BE49-F238E27FC236}">
                  <a16:creationId xmlns:a16="http://schemas.microsoft.com/office/drawing/2014/main" id="{1AB5C074-D060-4623-B5F1-40829C55F8D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85" y="1050"/>
            <a:ext cx="440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" name="公式" r:id="rId3" imgW="164885" imgH="215619" progId="Equation.3">
                    <p:embed/>
                  </p:oleObj>
                </mc:Choice>
                <mc:Fallback>
                  <p:oleObj name="公式" r:id="rId3" imgW="164885" imgH="215619" progId="Equation.3">
                    <p:embed/>
                    <p:pic>
                      <p:nvPicPr>
                        <p:cNvPr id="18440" name="Object 6">
                          <a:extLst>
                            <a:ext uri="{FF2B5EF4-FFF2-40B4-BE49-F238E27FC236}">
                              <a16:creationId xmlns:a16="http://schemas.microsoft.com/office/drawing/2014/main" id="{E753CF49-FCD9-4B62-996C-607897DDA31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5" y="1050"/>
                          <a:ext cx="440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 Box 7">
              <a:extLst>
                <a:ext uri="{FF2B5EF4-FFF2-40B4-BE49-F238E27FC236}">
                  <a16:creationId xmlns:a16="http://schemas.microsoft.com/office/drawing/2014/main" id="{B29A2C4A-00BD-4730-AD7C-72C8C04089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7" y="1194"/>
              <a:ext cx="2115" cy="27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合二为一：</a:t>
              </a: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RC</a:t>
              </a:r>
              <a:r>
                <a:rPr kumimoji="1"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串并联网络</a:t>
              </a:r>
              <a:endPara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pic>
        <p:nvPicPr>
          <p:cNvPr id="7" name="Picture 2" descr="Dz080104">
            <a:extLst>
              <a:ext uri="{FF2B5EF4-FFF2-40B4-BE49-F238E27FC236}">
                <a16:creationId xmlns:a16="http://schemas.microsoft.com/office/drawing/2014/main" id="{21EE1DBA-AB56-4AFF-A62E-7D8F4DF45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15" r="67143" b="20000"/>
          <a:stretch>
            <a:fillRect/>
          </a:stretch>
        </p:blipFill>
        <p:spPr bwMode="auto">
          <a:xfrm>
            <a:off x="5076825" y="4060825"/>
            <a:ext cx="19335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F03D1B04-29EE-4B94-8F45-05B1369C3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" y="3932238"/>
            <a:ext cx="3937000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Candara" pitchFamily="34" charset="0"/>
                <a:ea typeface="华文新魏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Candara" pitchFamily="34" charset="0"/>
                <a:ea typeface="华文新魏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Candara" pitchFamily="34" charset="0"/>
                <a:ea typeface="华文新魏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Candara" pitchFamily="34" charset="0"/>
                <a:ea typeface="华文新魏" pitchFamily="2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 eaLnBrk="1" hangingPunct="1">
              <a:defRPr/>
            </a:pPr>
            <a:r>
              <a:rPr lang="en-US" altLang="zh-CN" sz="2400" b="1" i="1" dirty="0">
                <a:solidFill>
                  <a:schemeClr val="tx1"/>
                </a:solidFill>
                <a:latin typeface="+mn-ea"/>
                <a:ea typeface="+mn-ea"/>
              </a:rPr>
              <a:t>RC</a:t>
            </a:r>
            <a:r>
              <a:rPr lang="zh-CN" altLang="zh-CN" sz="2400" b="1" dirty="0">
                <a:solidFill>
                  <a:schemeClr val="tx1"/>
                </a:solidFill>
                <a:latin typeface="+mn-ea"/>
                <a:ea typeface="+mn-ea"/>
              </a:rPr>
              <a:t>串并联选频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及正反馈</a:t>
            </a:r>
            <a:r>
              <a:rPr lang="zh-CN" altLang="zh-CN" sz="2400" b="1" dirty="0">
                <a:solidFill>
                  <a:schemeClr val="tx1"/>
                </a:solidFill>
                <a:latin typeface="+mn-ea"/>
                <a:ea typeface="+mn-ea"/>
              </a:rPr>
              <a:t>网络</a:t>
            </a:r>
            <a:endParaRPr lang="zh-CN" altLang="en-US" sz="105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9041578-6E6E-48DE-AE38-196A30C44E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45163" y="622300"/>
          <a:ext cx="2286000" cy="157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Photo Editor 照片" r:id="rId6" imgW="8202170" imgH="5649114" progId="MSPhotoEd.3">
                  <p:embed/>
                </p:oleObj>
              </mc:Choice>
              <mc:Fallback>
                <p:oleObj name="Photo Editor 照片" r:id="rId6" imgW="8202170" imgH="5649114" progId="MSPhotoEd.3">
                  <p:embed/>
                  <p:pic>
                    <p:nvPicPr>
                      <p:cNvPr id="18439" name="Object 8">
                        <a:extLst>
                          <a:ext uri="{FF2B5EF4-FFF2-40B4-BE49-F238E27FC236}">
                            <a16:creationId xmlns:a16="http://schemas.microsoft.com/office/drawing/2014/main" id="{4476556C-C8B2-40B2-A6CD-1FEDC1C0EB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5163" y="622300"/>
                        <a:ext cx="2286000" cy="157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46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5F0400C4-B8A2-4AB8-BA4C-E588D40FD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036794" y="2002016321"/>
            <a:ext cx="90645726" cy="14668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" name="Picture 2" descr="Dz080104">
            <a:extLst>
              <a:ext uri="{FF2B5EF4-FFF2-40B4-BE49-F238E27FC236}">
                <a16:creationId xmlns:a16="http://schemas.microsoft.com/office/drawing/2014/main" id="{FF0B291B-9FF7-4BE9-BCEF-17B2A7A15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15" r="67143" b="20000"/>
          <a:stretch>
            <a:fillRect/>
          </a:stretch>
        </p:blipFill>
        <p:spPr bwMode="auto">
          <a:xfrm>
            <a:off x="728663" y="1717675"/>
            <a:ext cx="19335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" name="Object 3">
            <a:extLst>
              <a:ext uri="{FF2B5EF4-FFF2-40B4-BE49-F238E27FC236}">
                <a16:creationId xmlns:a16="http://schemas.microsoft.com/office/drawing/2014/main" id="{6122B9F1-5644-4905-8D7F-015B08D7E3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20988" y="1443038"/>
          <a:ext cx="3227387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公式" r:id="rId5" imgW="1981200" imgH="812800" progId="Equation.3">
                  <p:embed/>
                </p:oleObj>
              </mc:Choice>
              <mc:Fallback>
                <p:oleObj name="公式" r:id="rId5" imgW="1981200" imgH="812800" progId="Equation.3">
                  <p:embed/>
                  <p:pic>
                    <p:nvPicPr>
                      <p:cNvPr id="19459" name="Object 3">
                        <a:extLst>
                          <a:ext uri="{FF2B5EF4-FFF2-40B4-BE49-F238E27FC236}">
                            <a16:creationId xmlns:a16="http://schemas.microsoft.com/office/drawing/2014/main" id="{2C96989B-1B76-409F-8B5A-383CD0E4D2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0988" y="1443038"/>
                        <a:ext cx="3227387" cy="132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">
            <a:extLst>
              <a:ext uri="{FF2B5EF4-FFF2-40B4-BE49-F238E27FC236}">
                <a16:creationId xmlns:a16="http://schemas.microsoft.com/office/drawing/2014/main" id="{5EEDD1A3-8C3F-4E6C-87B8-2C81DB9564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4138" y="2997200"/>
          <a:ext cx="3919537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7" imgW="2273300" imgH="584200" progId="Equation.DSMT4">
                  <p:embed/>
                </p:oleObj>
              </mc:Choice>
              <mc:Fallback>
                <p:oleObj name="Equation" r:id="rId7" imgW="2273300" imgH="584200" progId="Equation.DSMT4">
                  <p:embed/>
                  <p:pic>
                    <p:nvPicPr>
                      <p:cNvPr id="19460" name="Object 4">
                        <a:extLst>
                          <a:ext uri="{FF2B5EF4-FFF2-40B4-BE49-F238E27FC236}">
                            <a16:creationId xmlns:a16="http://schemas.microsoft.com/office/drawing/2014/main" id="{73216F8F-587C-4EDA-9DE6-EECDB860D9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38" y="2997200"/>
                        <a:ext cx="3919537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5" descr="Dz080105">
            <a:extLst>
              <a:ext uri="{FF2B5EF4-FFF2-40B4-BE49-F238E27FC236}">
                <a16:creationId xmlns:a16="http://schemas.microsoft.com/office/drawing/2014/main" id="{2195EA1D-5BBB-4094-A091-F08A02CF3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1412875"/>
            <a:ext cx="2166937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6">
            <a:extLst>
              <a:ext uri="{FF2B5EF4-FFF2-40B4-BE49-F238E27FC236}">
                <a16:creationId xmlns:a16="http://schemas.microsoft.com/office/drawing/2014/main" id="{3296FF0C-E482-4CC0-B0B0-498CCCF71EC1}"/>
              </a:ext>
            </a:extLst>
          </p:cNvPr>
          <p:cNvSpPr txBox="1">
            <a:spLocks noChangeArrowheads="1"/>
          </p:cNvSpPr>
          <p:nvPr/>
        </p:nvSpPr>
        <p:spPr>
          <a:xfrm>
            <a:off x="728663" y="574675"/>
            <a:ext cx="50292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RC</a:t>
            </a:r>
            <a:r>
              <a:rPr lang="zh-CN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串并联选频网络的频率响应</a:t>
            </a:r>
            <a:endParaRPr lang="zh-CN" altLang="en-US" sz="11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9" name="Group 7">
            <a:extLst>
              <a:ext uri="{FF2B5EF4-FFF2-40B4-BE49-F238E27FC236}">
                <a16:creationId xmlns:a16="http://schemas.microsoft.com/office/drawing/2014/main" id="{C570A276-C74B-4169-B18D-7288745A2B9C}"/>
              </a:ext>
            </a:extLst>
          </p:cNvPr>
          <p:cNvGrpSpPr>
            <a:grpSpLocks/>
          </p:cNvGrpSpPr>
          <p:nvPr/>
        </p:nvGrpSpPr>
        <p:grpSpPr bwMode="auto">
          <a:xfrm>
            <a:off x="1498600" y="5551488"/>
            <a:ext cx="6324600" cy="471487"/>
            <a:chOff x="528" y="3360"/>
            <a:chExt cx="3984" cy="297"/>
          </a:xfrm>
        </p:grpSpPr>
        <p:sp>
          <p:nvSpPr>
            <p:cNvPr id="20" name="Text Box 8">
              <a:extLst>
                <a:ext uri="{FF2B5EF4-FFF2-40B4-BE49-F238E27FC236}">
                  <a16:creationId xmlns:a16="http://schemas.microsoft.com/office/drawing/2014/main" id="{15A84FFD-E3A7-44A4-A8F1-D1C7008F96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360"/>
              <a:ext cx="39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当 </a:t>
              </a:r>
              <a:r>
                <a:rPr kumimoji="1" lang="en-US" altLang="zh-CN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f</a:t>
              </a:r>
              <a:r>
                <a:rPr kumimoji="1"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=</a:t>
              </a:r>
              <a:r>
                <a:rPr kumimoji="1" lang="en-US" altLang="zh-CN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f</a:t>
              </a:r>
              <a:r>
                <a:rPr kumimoji="1" lang="en-US" altLang="zh-CN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r>
                <a:rPr kumimoji="1"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时，不但</a:t>
              </a:r>
              <a:r>
                <a:rPr kumimoji="1" lang="en-US" altLang="zh-CN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φ</a:t>
              </a:r>
              <a:r>
                <a:rPr kumimoji="1"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=0</a:t>
              </a:r>
              <a:r>
                <a:rPr kumimoji="1"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，且       最大为</a:t>
              </a:r>
              <a:r>
                <a:rPr kumimoji="1"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1/3</a:t>
              </a:r>
              <a:r>
                <a:rPr kumimoji="1"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。</a:t>
              </a:r>
            </a:p>
          </p:txBody>
        </p:sp>
        <p:graphicFrame>
          <p:nvGraphicFramePr>
            <p:cNvPr id="21" name="Object 9">
              <a:extLst>
                <a:ext uri="{FF2B5EF4-FFF2-40B4-BE49-F238E27FC236}">
                  <a16:creationId xmlns:a16="http://schemas.microsoft.com/office/drawing/2014/main" id="{82B32B25-7EAD-42C9-9288-4C7AD8F81CC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93" y="3398"/>
            <a:ext cx="137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公式" r:id="rId10" imgW="114151" imgH="215619" progId="Equation.3">
                    <p:embed/>
                  </p:oleObj>
                </mc:Choice>
                <mc:Fallback>
                  <p:oleObj name="公式" r:id="rId10" imgW="114151" imgH="215619" progId="Equation.3">
                    <p:embed/>
                    <p:pic>
                      <p:nvPicPr>
                        <p:cNvPr id="19469" name="Object 9">
                          <a:extLst>
                            <a:ext uri="{FF2B5EF4-FFF2-40B4-BE49-F238E27FC236}">
                              <a16:creationId xmlns:a16="http://schemas.microsoft.com/office/drawing/2014/main" id="{49255E1F-9CA9-41C1-A578-23D57ABC6A1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3" y="3398"/>
                          <a:ext cx="137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" name="Object 10">
            <a:extLst>
              <a:ext uri="{FF2B5EF4-FFF2-40B4-BE49-F238E27FC236}">
                <a16:creationId xmlns:a16="http://schemas.microsoft.com/office/drawing/2014/main" id="{7D524604-5614-4B3D-B7C2-725927F97C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4235450"/>
          <a:ext cx="39116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11" imgW="2298700" imgH="622300" progId="Equation.3">
                  <p:embed/>
                </p:oleObj>
              </mc:Choice>
              <mc:Fallback>
                <p:oleObj name="Equation" r:id="rId11" imgW="2298700" imgH="622300" progId="Equation.3">
                  <p:embed/>
                  <p:pic>
                    <p:nvPicPr>
                      <p:cNvPr id="19464" name="Object 10">
                        <a:extLst>
                          <a:ext uri="{FF2B5EF4-FFF2-40B4-BE49-F238E27FC236}">
                            <a16:creationId xmlns:a16="http://schemas.microsoft.com/office/drawing/2014/main" id="{597C96DF-2A33-4B76-B341-AEAD55A184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235450"/>
                        <a:ext cx="3911600" cy="1057275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9">
            <a:extLst>
              <a:ext uri="{FF2B5EF4-FFF2-40B4-BE49-F238E27FC236}">
                <a16:creationId xmlns:a16="http://schemas.microsoft.com/office/drawing/2014/main" id="{76F6AEE5-69AF-4F07-84EA-3C7F2889D0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37113" y="5570538"/>
          <a:ext cx="41433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13" imgW="215806" imgH="279279" progId="Equation.DSMT4">
                  <p:embed/>
                </p:oleObj>
              </mc:Choice>
              <mc:Fallback>
                <p:oleObj name="Equation" r:id="rId13" imgW="215806" imgH="279279" progId="Equation.DSMT4">
                  <p:embed/>
                  <p:pic>
                    <p:nvPicPr>
                      <p:cNvPr id="12" name="Object 9">
                        <a:extLst>
                          <a:ext uri="{FF2B5EF4-FFF2-40B4-BE49-F238E27FC236}">
                            <a16:creationId xmlns:a16="http://schemas.microsoft.com/office/drawing/2014/main" id="{32827B15-95C4-4359-806D-EE46B24F8B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7113" y="5570538"/>
                        <a:ext cx="414337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6">
            <a:extLst>
              <a:ext uri="{FF2B5EF4-FFF2-40B4-BE49-F238E27FC236}">
                <a16:creationId xmlns:a16="http://schemas.microsoft.com/office/drawing/2014/main" id="{B04EA631-6759-426C-BEAE-CA7AC2645D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0313" y="6091238"/>
          <a:ext cx="10858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15" imgW="508000" imgH="279400" progId="Equation.3">
                  <p:embed/>
                </p:oleObj>
              </mc:Choice>
              <mc:Fallback>
                <p:oleObj name="Equation" r:id="rId15" imgW="508000" imgH="279400" progId="Equation.3">
                  <p:embed/>
                  <p:pic>
                    <p:nvPicPr>
                      <p:cNvPr id="14" name="Object 6">
                        <a:extLst>
                          <a:ext uri="{FF2B5EF4-FFF2-40B4-BE49-F238E27FC236}">
                            <a16:creationId xmlns:a16="http://schemas.microsoft.com/office/drawing/2014/main" id="{899260AD-2B57-4E3C-93E7-1DB7B9EC61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0313" y="6091238"/>
                        <a:ext cx="108585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24">
            <a:extLst>
              <a:ext uri="{FF2B5EF4-FFF2-40B4-BE49-F238E27FC236}">
                <a16:creationId xmlns:a16="http://schemas.microsoft.com/office/drawing/2014/main" id="{9BE8741B-1687-4FD2-8CA8-79D0B4505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4575" y="6169025"/>
            <a:ext cx="5676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FF0000"/>
                </a:solidFill>
                <a:ea typeface="楷体_GB2312" pitchFamily="49" charset="-122"/>
              </a:rPr>
              <a:t>起振条件：                     ，放大电路如何选择？   </a:t>
            </a:r>
          </a:p>
        </p:txBody>
      </p:sp>
    </p:spTree>
    <p:extLst>
      <p:ext uri="{BB962C8B-B14F-4D97-AF65-F5344CB8AC3E}">
        <p14:creationId xmlns:p14="http://schemas.microsoft.com/office/powerpoint/2010/main" val="189417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5239AFE-0F11-4E3C-A4CC-F587EBC8EC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1168400"/>
            <a:ext cx="3694112" cy="336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Object 12">
            <a:extLst>
              <a:ext uri="{FF2B5EF4-FFF2-40B4-BE49-F238E27FC236}">
                <a16:creationId xmlns:a16="http://schemas.microsoft.com/office/drawing/2014/main" id="{4D311C24-6557-493C-B77B-961238BAD9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74925" y="1704975"/>
          <a:ext cx="1223963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公式" r:id="rId4" imgW="736280" imgH="393529" progId="Equation.3">
                  <p:embed/>
                </p:oleObj>
              </mc:Choice>
              <mc:Fallback>
                <p:oleObj name="公式" r:id="rId4" imgW="736280" imgH="393529" progId="Equation.3">
                  <p:embed/>
                  <p:pic>
                    <p:nvPicPr>
                      <p:cNvPr id="20483" name="Object 12">
                        <a:extLst>
                          <a:ext uri="{FF2B5EF4-FFF2-40B4-BE49-F238E27FC236}">
                            <a16:creationId xmlns:a16="http://schemas.microsoft.com/office/drawing/2014/main" id="{CEED2926-FFE0-4ACE-9A99-6C08EDEB5E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925" y="1704975"/>
                        <a:ext cx="1223963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11">
            <a:extLst>
              <a:ext uri="{FF2B5EF4-FFF2-40B4-BE49-F238E27FC236}">
                <a16:creationId xmlns:a16="http://schemas.microsoft.com/office/drawing/2014/main" id="{FA2122F1-EA6E-40B1-B11E-A7153D19F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778000"/>
            <a:ext cx="1728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振荡频率</a:t>
            </a:r>
          </a:p>
        </p:txBody>
      </p:sp>
      <p:sp>
        <p:nvSpPr>
          <p:cNvPr id="5" name="Text Box 11">
            <a:extLst>
              <a:ext uri="{FF2B5EF4-FFF2-40B4-BE49-F238E27FC236}">
                <a16:creationId xmlns:a16="http://schemas.microsoft.com/office/drawing/2014/main" id="{2B422C5D-0928-4A30-AE74-A4767F5E7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3" y="2743200"/>
            <a:ext cx="19399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放大电路的放大倍数</a:t>
            </a:r>
          </a:p>
        </p:txBody>
      </p:sp>
      <p:graphicFrame>
        <p:nvGraphicFramePr>
          <p:cNvPr id="6" name="Object 24">
            <a:extLst>
              <a:ext uri="{FF2B5EF4-FFF2-40B4-BE49-F238E27FC236}">
                <a16:creationId xmlns:a16="http://schemas.microsoft.com/office/drawing/2014/main" id="{EC5DB069-BC32-416C-8AD9-D5FC6E4302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1300" y="2852738"/>
          <a:ext cx="2643188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6" imgW="1447800" imgH="431800" progId="Equation.DSMT4">
                  <p:embed/>
                </p:oleObj>
              </mc:Choice>
              <mc:Fallback>
                <p:oleObj name="Equation" r:id="rId6" imgW="1447800" imgH="431800" progId="Equation.DSMT4">
                  <p:embed/>
                  <p:pic>
                    <p:nvPicPr>
                      <p:cNvPr id="20486" name="Object 24">
                        <a:extLst>
                          <a:ext uri="{FF2B5EF4-FFF2-40B4-BE49-F238E27FC236}">
                            <a16:creationId xmlns:a16="http://schemas.microsoft.com/office/drawing/2014/main" id="{1DF6A21D-48A2-4158-AECA-0083CFD897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2852738"/>
                        <a:ext cx="2643188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42DBB298-C7A1-4073-8E68-A224D36F952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138238" y="750888"/>
            <a:ext cx="328612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sz="2800" b="1">
                <a:solidFill>
                  <a:schemeClr val="tx1"/>
                </a:solidFill>
                <a:latin typeface="Arial Black" panose="020B0A04020102020204" pitchFamily="34" charset="0"/>
                <a:ea typeface="楷体_GB2312" pitchFamily="49" charset="-122"/>
              </a:rPr>
              <a:t>   振荡电路</a:t>
            </a:r>
            <a:endParaRPr lang="zh-CN" altLang="en-US" sz="3200" b="1">
              <a:solidFill>
                <a:schemeClr val="tx1"/>
              </a:solidFill>
              <a:latin typeface="Arial Black" panose="020B0A04020102020204" pitchFamily="34" charset="0"/>
              <a:ea typeface="楷体_GB2312" pitchFamily="49" charset="-122"/>
            </a:endParaRP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1BACFE21-57EA-4EB0-9D16-F7EC965C7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781425"/>
            <a:ext cx="583247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R3</a:t>
            </a: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需保证起振时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二极管未导通）放大倍数大于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b="1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二极管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D1</a:t>
            </a: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D2</a:t>
            </a: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的作用：</a:t>
            </a:r>
            <a:endParaRPr kumimoji="1" lang="en-US" altLang="zh-CN" b="1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</a:t>
            </a: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其动态电阻</a:t>
            </a: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b="1" baseline="-25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随输出电压增大而减小，可以改变放大电路的放大倍数，保证稳定时放大倍数等于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，实现稳幅。</a:t>
            </a:r>
          </a:p>
        </p:txBody>
      </p:sp>
    </p:spTree>
    <p:extLst>
      <p:ext uri="{BB962C8B-B14F-4D97-AF65-F5344CB8AC3E}">
        <p14:creationId xmlns:p14="http://schemas.microsoft.com/office/powerpoint/2010/main" val="971819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>
            <a:extLst>
              <a:ext uri="{FF2B5EF4-FFF2-40B4-BE49-F238E27FC236}">
                <a16:creationId xmlns:a16="http://schemas.microsoft.com/office/drawing/2014/main" id="{9F4A3E8A-882F-40D0-BD6E-8BACCB425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413" y="2132013"/>
            <a:ext cx="1728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振荡频率</a:t>
            </a:r>
          </a:p>
        </p:txBody>
      </p:sp>
      <p:sp>
        <p:nvSpPr>
          <p:cNvPr id="3" name="Text Box 11">
            <a:extLst>
              <a:ext uri="{FF2B5EF4-FFF2-40B4-BE49-F238E27FC236}">
                <a16:creationId xmlns:a16="http://schemas.microsoft.com/office/drawing/2014/main" id="{8C4BFC62-5BB3-4508-988E-2D513E113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413" y="2852738"/>
            <a:ext cx="1152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可选择</a:t>
            </a:r>
            <a:endParaRPr kumimoji="1" lang="en-US" altLang="zh-CN" b="1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" name="Object 19">
            <a:extLst>
              <a:ext uri="{FF2B5EF4-FFF2-40B4-BE49-F238E27FC236}">
                <a16:creationId xmlns:a16="http://schemas.microsoft.com/office/drawing/2014/main" id="{E991BFF5-1666-4A12-AFE1-0A5243D346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27275" y="2924175"/>
          <a:ext cx="22891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公式" r:id="rId3" imgW="1295400" imgH="203200" progId="Equation.3">
                  <p:embed/>
                </p:oleObj>
              </mc:Choice>
              <mc:Fallback>
                <p:oleObj name="公式" r:id="rId3" imgW="1295400" imgH="203200" progId="Equation.3">
                  <p:embed/>
                  <p:pic>
                    <p:nvPicPr>
                      <p:cNvPr id="21508" name="Object 19">
                        <a:extLst>
                          <a:ext uri="{FF2B5EF4-FFF2-40B4-BE49-F238E27FC236}">
                            <a16:creationId xmlns:a16="http://schemas.microsoft.com/office/drawing/2014/main" id="{E0D172AB-D1D3-4CDC-B1C5-AF7047D76E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7275" y="2924175"/>
                        <a:ext cx="228917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1">
            <a:extLst>
              <a:ext uri="{FF2B5EF4-FFF2-40B4-BE49-F238E27FC236}">
                <a16:creationId xmlns:a16="http://schemas.microsoft.com/office/drawing/2014/main" id="{28186F48-CE76-40F9-9186-4EB4388C4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429000"/>
            <a:ext cx="4105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根据</a:t>
            </a: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可以确定</a:t>
            </a: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，调节</a:t>
            </a: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或</a:t>
            </a: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可以改变振荡频率。</a:t>
            </a:r>
          </a:p>
        </p:txBody>
      </p:sp>
      <p:sp>
        <p:nvSpPr>
          <p:cNvPr id="6" name="Text Box 11">
            <a:extLst>
              <a:ext uri="{FF2B5EF4-FFF2-40B4-BE49-F238E27FC236}">
                <a16:creationId xmlns:a16="http://schemas.microsoft.com/office/drawing/2014/main" id="{43B01820-B4BD-44B4-BD2E-132C1A4BE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564063"/>
            <a:ext cx="77041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选择</a:t>
            </a: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b="1" baseline="-25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zh-CN" altLang="en-US" sz="18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调节</a:t>
            </a: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b="1" baseline="-25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使电路振荡，同时波形失真小，输出电压大小满足要求。</a:t>
            </a:r>
            <a:endParaRPr kumimoji="1" lang="en-US" altLang="zh-CN" b="1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0F10654-7B02-4BDA-B0A7-8FDD6C21DC4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116013" y="1052513"/>
            <a:ext cx="328612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b="1">
                <a:solidFill>
                  <a:schemeClr val="tx1"/>
                </a:solidFill>
                <a:latin typeface="Arial Black" panose="020B0A04020102020204" pitchFamily="34" charset="0"/>
                <a:ea typeface="楷体_GB2312" pitchFamily="49" charset="-122"/>
              </a:rPr>
              <a:t>   </a:t>
            </a:r>
            <a:r>
              <a:rPr lang="zh-CN" altLang="en-US" sz="2800" b="1">
                <a:solidFill>
                  <a:schemeClr val="tx1"/>
                </a:solidFill>
                <a:latin typeface="Arial Black" panose="020B0A04020102020204" pitchFamily="34" charset="0"/>
                <a:ea typeface="楷体_GB2312" pitchFamily="49" charset="-122"/>
              </a:rPr>
              <a:t>参数选择</a:t>
            </a:r>
          </a:p>
        </p:txBody>
      </p:sp>
      <p:graphicFrame>
        <p:nvGraphicFramePr>
          <p:cNvPr id="8" name="对象 1">
            <a:extLst>
              <a:ext uri="{FF2B5EF4-FFF2-40B4-BE49-F238E27FC236}">
                <a16:creationId xmlns:a16="http://schemas.microsoft.com/office/drawing/2014/main" id="{0E83F468-F69C-4F72-A68B-95BFF789FE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59075" y="1936750"/>
          <a:ext cx="1223963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公式" r:id="rId5" imgW="736280" imgH="393529" progId="Equation.3">
                  <p:embed/>
                </p:oleObj>
              </mc:Choice>
              <mc:Fallback>
                <p:oleObj name="公式" r:id="rId5" imgW="736280" imgH="393529" progId="Equation.3">
                  <p:embed/>
                  <p:pic>
                    <p:nvPicPr>
                      <p:cNvPr id="21512" name="对象 1">
                        <a:extLst>
                          <a:ext uri="{FF2B5EF4-FFF2-40B4-BE49-F238E27FC236}">
                            <a16:creationId xmlns:a16="http://schemas.microsoft.com/office/drawing/2014/main" id="{8298680D-2AA8-4FC5-AE07-28CD556FFF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9075" y="1936750"/>
                        <a:ext cx="1223963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9">
            <a:extLst>
              <a:ext uri="{FF2B5EF4-FFF2-40B4-BE49-F238E27FC236}">
                <a16:creationId xmlns:a16="http://schemas.microsoft.com/office/drawing/2014/main" id="{7F295E4B-F5FD-4EE5-BD6A-7C8B0BF78D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1109663"/>
            <a:ext cx="3694113" cy="336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5622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>
            <a:extLst>
              <a:ext uri="{FF2B5EF4-FFF2-40B4-BE49-F238E27FC236}">
                <a16:creationId xmlns:a16="http://schemas.microsoft.com/office/drawing/2014/main" id="{E405D1F8-0D01-492C-A423-B9DC54E2F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413" y="2132013"/>
            <a:ext cx="21002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输出电压幅值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C8A1BD-60CD-437E-9DA5-525D74ED3EE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116013" y="1052513"/>
            <a:ext cx="328612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b="1">
                <a:solidFill>
                  <a:schemeClr val="tx1"/>
                </a:solidFill>
                <a:latin typeface="Arial Black" panose="020B0A04020102020204" pitchFamily="34" charset="0"/>
                <a:ea typeface="楷体_GB2312" pitchFamily="49" charset="-122"/>
              </a:rPr>
              <a:t>   </a:t>
            </a:r>
            <a:r>
              <a:rPr lang="zh-CN" altLang="en-US" sz="2800" b="1">
                <a:solidFill>
                  <a:schemeClr val="tx1"/>
                </a:solidFill>
                <a:latin typeface="Arial Black" panose="020B0A04020102020204" pitchFamily="34" charset="0"/>
                <a:ea typeface="楷体_GB2312" pitchFamily="49" charset="-122"/>
              </a:rPr>
              <a:t>参数选择</a:t>
            </a:r>
          </a:p>
        </p:txBody>
      </p:sp>
      <p:pic>
        <p:nvPicPr>
          <p:cNvPr id="4" name="图片 9">
            <a:extLst>
              <a:ext uri="{FF2B5EF4-FFF2-40B4-BE49-F238E27FC236}">
                <a16:creationId xmlns:a16="http://schemas.microsoft.com/office/drawing/2014/main" id="{32779FA8-780D-4688-BF2C-E1CF12667D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1109663"/>
            <a:ext cx="3694113" cy="336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对象 2">
            <a:extLst>
              <a:ext uri="{FF2B5EF4-FFF2-40B4-BE49-F238E27FC236}">
                <a16:creationId xmlns:a16="http://schemas.microsoft.com/office/drawing/2014/main" id="{80B01902-6E14-43CC-B543-B5DE261283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6813" y="2709863"/>
          <a:ext cx="13716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4" imgW="1028254" imgH="393529" progId="Equation.DSMT4">
                  <p:embed/>
                </p:oleObj>
              </mc:Choice>
              <mc:Fallback>
                <p:oleObj name="Equation" r:id="rId4" imgW="1028254" imgH="393529" progId="Equation.DSMT4">
                  <p:embed/>
                  <p:pic>
                    <p:nvPicPr>
                      <p:cNvPr id="23557" name="对象 2">
                        <a:extLst>
                          <a:ext uri="{FF2B5EF4-FFF2-40B4-BE49-F238E27FC236}">
                            <a16:creationId xmlns:a16="http://schemas.microsoft.com/office/drawing/2014/main" id="{4DC974CF-89C8-4FC7-99B6-626F841A1C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6813" y="2709863"/>
                        <a:ext cx="1371600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3">
            <a:extLst>
              <a:ext uri="{FF2B5EF4-FFF2-40B4-BE49-F238E27FC236}">
                <a16:creationId xmlns:a16="http://schemas.microsoft.com/office/drawing/2014/main" id="{C7C15B25-E531-4283-8022-91FF1DA952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62213" y="3344863"/>
          <a:ext cx="152241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6" imgW="1091726" imgH="393529" progId="Equation.DSMT4">
                  <p:embed/>
                </p:oleObj>
              </mc:Choice>
              <mc:Fallback>
                <p:oleObj name="Equation" r:id="rId6" imgW="1091726" imgH="393529" progId="Equation.DSMT4">
                  <p:embed/>
                  <p:pic>
                    <p:nvPicPr>
                      <p:cNvPr id="23558" name="对象 3">
                        <a:extLst>
                          <a:ext uri="{FF2B5EF4-FFF2-40B4-BE49-F238E27FC236}">
                            <a16:creationId xmlns:a16="http://schemas.microsoft.com/office/drawing/2014/main" id="{9D8F0E15-EF0B-4FFB-93F6-F36BF2DB42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213" y="3344863"/>
                        <a:ext cx="1522412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4">
            <a:extLst>
              <a:ext uri="{FF2B5EF4-FFF2-40B4-BE49-F238E27FC236}">
                <a16:creationId xmlns:a16="http://schemas.microsoft.com/office/drawing/2014/main" id="{1FA91292-8D69-491C-B5F0-10B5848A85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7288" y="3963988"/>
          <a:ext cx="2230437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8" imgW="1473200" imgH="431800" progId="Equation.DSMT4">
                  <p:embed/>
                </p:oleObj>
              </mc:Choice>
              <mc:Fallback>
                <p:oleObj name="Equation" r:id="rId8" imgW="1473200" imgH="431800" progId="Equation.DSMT4">
                  <p:embed/>
                  <p:pic>
                    <p:nvPicPr>
                      <p:cNvPr id="23559" name="对象 4">
                        <a:extLst>
                          <a:ext uri="{FF2B5EF4-FFF2-40B4-BE49-F238E27FC236}">
                            <a16:creationId xmlns:a16="http://schemas.microsoft.com/office/drawing/2014/main" id="{E6E25602-33E1-4E94-BB20-68712E2563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7288" y="3963988"/>
                        <a:ext cx="2230437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5">
            <a:extLst>
              <a:ext uri="{FF2B5EF4-FFF2-40B4-BE49-F238E27FC236}">
                <a16:creationId xmlns:a16="http://schemas.microsoft.com/office/drawing/2014/main" id="{3295FF8D-ABEC-4B0B-A099-B51BF2AB8B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62213" y="4838700"/>
          <a:ext cx="1990725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10" imgW="1358310" imgH="431613" progId="Equation.DSMT4">
                  <p:embed/>
                </p:oleObj>
              </mc:Choice>
              <mc:Fallback>
                <p:oleObj name="Equation" r:id="rId10" imgW="1358310" imgH="431613" progId="Equation.DSMT4">
                  <p:embed/>
                  <p:pic>
                    <p:nvPicPr>
                      <p:cNvPr id="23560" name="对象 5">
                        <a:extLst>
                          <a:ext uri="{FF2B5EF4-FFF2-40B4-BE49-F238E27FC236}">
                            <a16:creationId xmlns:a16="http://schemas.microsoft.com/office/drawing/2014/main" id="{EF3E4763-34B2-4053-B936-F23689383B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213" y="4838700"/>
                        <a:ext cx="1990725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6">
            <a:extLst>
              <a:ext uri="{FF2B5EF4-FFF2-40B4-BE49-F238E27FC236}">
                <a16:creationId xmlns:a16="http://schemas.microsoft.com/office/drawing/2014/main" id="{5A336F9A-F9EE-494E-B867-EC166F6AF1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51100" y="5518150"/>
          <a:ext cx="188436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12" imgW="1218671" imgH="431613" progId="Equation.DSMT4">
                  <p:embed/>
                </p:oleObj>
              </mc:Choice>
              <mc:Fallback>
                <p:oleObj name="Equation" r:id="rId12" imgW="1218671" imgH="431613" progId="Equation.DSMT4">
                  <p:embed/>
                  <p:pic>
                    <p:nvPicPr>
                      <p:cNvPr id="23561" name="对象 6">
                        <a:extLst>
                          <a:ext uri="{FF2B5EF4-FFF2-40B4-BE49-F238E27FC236}">
                            <a16:creationId xmlns:a16="http://schemas.microsoft.com/office/drawing/2014/main" id="{D164302A-8822-437F-9E5C-5DE27595B1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5518150"/>
                        <a:ext cx="1884363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1098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691</Words>
  <Application>Microsoft Office PowerPoint</Application>
  <PresentationFormat>宽屏</PresentationFormat>
  <Paragraphs>96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13</vt:i4>
      </vt:variant>
    </vt:vector>
  </HeadingPairs>
  <TitlesOfParts>
    <vt:vector size="35" baseType="lpstr">
      <vt:lpstr>等线</vt:lpstr>
      <vt:lpstr>等线 Light</vt:lpstr>
      <vt:lpstr>黑体</vt:lpstr>
      <vt:lpstr>华文行楷</vt:lpstr>
      <vt:lpstr>楷体</vt:lpstr>
      <vt:lpstr>楷体_GB2312</vt:lpstr>
      <vt:lpstr>宋体</vt:lpstr>
      <vt:lpstr>Arial</vt:lpstr>
      <vt:lpstr>Arial Black</vt:lpstr>
      <vt:lpstr>Calibri</vt:lpstr>
      <vt:lpstr>Candara</vt:lpstr>
      <vt:lpstr>Symbol</vt:lpstr>
      <vt:lpstr>Times New Roman</vt:lpstr>
      <vt:lpstr>Wingdings</vt:lpstr>
      <vt:lpstr>Office 主题​​</vt:lpstr>
      <vt:lpstr>Equation</vt:lpstr>
      <vt:lpstr>Microsoft Photo Editor 3.0 照片</vt:lpstr>
      <vt:lpstr>MathType 6.0 Equation</vt:lpstr>
      <vt:lpstr>Photo Editor 照片</vt:lpstr>
      <vt:lpstr>Microsoft Equation 3.0</vt:lpstr>
      <vt:lpstr>Microsoft 公式 3.0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聪</dc:creator>
  <cp:lastModifiedBy>李 聪</cp:lastModifiedBy>
  <cp:revision>2</cp:revision>
  <dcterms:created xsi:type="dcterms:W3CDTF">2021-10-22T13:58:16Z</dcterms:created>
  <dcterms:modified xsi:type="dcterms:W3CDTF">2021-10-22T15:06:38Z</dcterms:modified>
</cp:coreProperties>
</file>