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3" r:id="rId2"/>
    <p:sldMasterId id="2147484010" r:id="rId3"/>
  </p:sldMasterIdLst>
  <p:notesMasterIdLst>
    <p:notesMasterId r:id="rId32"/>
  </p:notesMasterIdLst>
  <p:handoutMasterIdLst>
    <p:handoutMasterId r:id="rId33"/>
  </p:handoutMasterIdLst>
  <p:sldIdLst>
    <p:sldId id="256" r:id="rId4"/>
    <p:sldId id="257" r:id="rId5"/>
    <p:sldId id="284" r:id="rId6"/>
    <p:sldId id="285" r:id="rId7"/>
    <p:sldId id="286" r:id="rId8"/>
    <p:sldId id="287" r:id="rId9"/>
    <p:sldId id="288" r:id="rId10"/>
    <p:sldId id="270" r:id="rId11"/>
    <p:sldId id="272" r:id="rId12"/>
    <p:sldId id="273" r:id="rId13"/>
    <p:sldId id="274" r:id="rId14"/>
    <p:sldId id="275" r:id="rId15"/>
    <p:sldId id="289" r:id="rId16"/>
    <p:sldId id="283" r:id="rId17"/>
    <p:sldId id="290" r:id="rId18"/>
    <p:sldId id="276" r:id="rId19"/>
    <p:sldId id="291" r:id="rId20"/>
    <p:sldId id="277" r:id="rId21"/>
    <p:sldId id="278" r:id="rId22"/>
    <p:sldId id="279" r:id="rId23"/>
    <p:sldId id="280" r:id="rId24"/>
    <p:sldId id="292" r:id="rId25"/>
    <p:sldId id="268" r:id="rId26"/>
    <p:sldId id="281" r:id="rId27"/>
    <p:sldId id="282" r:id="rId28"/>
    <p:sldId id="269" r:id="rId29"/>
    <p:sldId id="262" r:id="rId30"/>
    <p:sldId id="26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8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image" Target="../media/image13.wmf"/><Relationship Id="rId4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wmf"/><Relationship Id="rId1" Type="http://schemas.openxmlformats.org/officeDocument/2006/relationships/image" Target="../media/image13.wmf"/><Relationship Id="rId4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png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3.wmf"/><Relationship Id="rId1" Type="http://schemas.openxmlformats.org/officeDocument/2006/relationships/image" Target="../media/image19.png"/><Relationship Id="rId5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5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DA5E8-D1EA-4FCC-BFEB-3BD458FC368B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41440-A063-486D-9BC9-AA7963B4CA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942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3131C-8107-4202-A8BC-383C793E75D7}" type="datetimeFigureOut">
              <a:rPr lang="zh-CN" altLang="en-US" smtClean="0"/>
              <a:t>2021/9/9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854EB6-D8C5-4276-B463-4CC011122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46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54EB6-D8C5-4276-B463-4CC011122490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854EB6-D8C5-4276-B463-4CC01112249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3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04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64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05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378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9085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09666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0693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14961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085148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718617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84348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046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37650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03684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95938"/>
      </p:ext>
    </p:extLst>
  </p:cSld>
  <p:clrMapOvr>
    <a:masterClrMapping/>
  </p:clrMapOvr>
  <p:transition spd="slow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5121-4F22-4D7A-91F9-C1D9F627C22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337278"/>
      </p:ext>
    </p:extLst>
  </p:cSld>
  <p:clrMapOvr>
    <a:masterClrMapping/>
  </p:clrMapOvr>
  <p:transition spd="slow">
    <p:randomBar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424935" cy="3744417"/>
          </a:xfrm>
        </p:spPr>
        <p:txBody>
          <a:bodyPr/>
          <a:lstStyle>
            <a:lvl1pPr>
              <a:defRPr sz="2800" b="1">
                <a:solidFill>
                  <a:schemeClr val="tx1"/>
                </a:solidFill>
              </a:defRPr>
            </a:lvl1pPr>
            <a:lvl2pPr>
              <a:defRPr sz="2400" b="1">
                <a:solidFill>
                  <a:schemeClr val="tx1"/>
                </a:solidFill>
              </a:defRPr>
            </a:lvl2pPr>
            <a:lvl3pPr>
              <a:defRPr sz="2400" b="1">
                <a:solidFill>
                  <a:schemeClr val="tx1"/>
                </a:solidFill>
              </a:defRPr>
            </a:lvl3pPr>
            <a:lvl4pPr>
              <a:defRPr sz="2000" b="1">
                <a:solidFill>
                  <a:schemeClr val="tx1"/>
                </a:solidFill>
              </a:defRPr>
            </a:lvl4pPr>
            <a:lvl5pPr>
              <a:defRPr sz="20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7544" y="6309320"/>
            <a:ext cx="1858082" cy="365125"/>
          </a:xfrm>
        </p:spPr>
        <p:txBody>
          <a:bodyPr/>
          <a:lstStyle>
            <a:lvl1pPr>
              <a:defRPr sz="1800" b="1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 smtClean="0"/>
              <a:t>电子科技大学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714093"/>
            <a:ext cx="1996083" cy="112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50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4E5E-C7CB-4500-92C4-84F33D48D559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7B3E9-2C7D-4BA9-B98C-BD752D7E50E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47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2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29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8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5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6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1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4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008755"/>
            <a:ext cx="2310801" cy="130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347048" cy="3989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121-4F22-4D7A-91F9-C1D9F627C227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D3EE5-1764-45DE-A06A-0ECE58629BD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7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19D7B91-66C6-43D6-91EE-5A0E8E61168F}" type="datetimeFigureOut">
              <a:rPr lang="zh-CN" altLang="en-US" smtClean="0"/>
              <a:pPr/>
              <a:t>2021/9/9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69000F4-5069-4246-87D3-AB2FD963C2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374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11" Type="http://schemas.openxmlformats.org/officeDocument/2006/relationships/image" Target="../media/image14.jpe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png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image" Target="../media/image18.jpe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7.png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2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2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C7800.pdf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png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0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7584" y="1844824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latin typeface="+mj-ea"/>
              </a:rPr>
              <a:t>Multisim</a:t>
            </a:r>
            <a:r>
              <a:rPr lang="zh-CN" altLang="en-US" b="1" dirty="0" smtClean="0">
                <a:latin typeface="+mj-ea"/>
              </a:rPr>
              <a:t>与电路仿真设计</a:t>
            </a:r>
            <a:endParaRPr lang="zh-CN" altLang="en-US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2944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1 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电源变压器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0100" y="2571744"/>
            <a:ext cx="4762500" cy="292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注意：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初级绕组的输入电压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次级绕组的输出电压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次级绕组的连接方式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绕组的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功率容量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28" y="2643182"/>
            <a:ext cx="34290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95293300"/>
              </p:ext>
            </p:extLst>
          </p:nvPr>
        </p:nvGraphicFramePr>
        <p:xfrm>
          <a:off x="629964" y="1427163"/>
          <a:ext cx="4054969" cy="2184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Photo Editor 照片" r:id="rId3" imgW="10895238" imgH="5866667" progId="">
                  <p:embed/>
                </p:oleObj>
              </mc:Choice>
              <mc:Fallback>
                <p:oleObj name="Photo Editor 照片" r:id="rId3" imgW="10895238" imgH="5866667" progId="">
                  <p:embed/>
                  <p:pic>
                    <p:nvPicPr>
                      <p:cNvPr id="0" name="Picture 7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64" y="1427163"/>
                        <a:ext cx="4054969" cy="2184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020573708"/>
              </p:ext>
            </p:extLst>
          </p:nvPr>
        </p:nvGraphicFramePr>
        <p:xfrm>
          <a:off x="4860032" y="1243687"/>
          <a:ext cx="3600450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Photo Editor 照片" r:id="rId5" imgW="12174649" imgH="11984123" progId="">
                  <p:embed/>
                </p:oleObj>
              </mc:Choice>
              <mc:Fallback>
                <p:oleObj name="Photo Editor 照片" r:id="rId5" imgW="12174649" imgH="11984123" progId="">
                  <p:embed/>
                  <p:pic>
                    <p:nvPicPr>
                      <p:cNvPr id="0" name="Picture 7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243687"/>
                        <a:ext cx="3600450" cy="354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373068"/>
              </p:ext>
            </p:extLst>
          </p:nvPr>
        </p:nvGraphicFramePr>
        <p:xfrm>
          <a:off x="2586011" y="4376728"/>
          <a:ext cx="1831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Equation" r:id="rId7" imgW="990170" imgH="241195" progId="Equation.DSMT4">
                  <p:embed/>
                </p:oleObj>
              </mc:Choice>
              <mc:Fallback>
                <p:oleObj name="Equation" r:id="rId7" imgW="990170" imgH="241195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11" y="4376728"/>
                        <a:ext cx="18319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441549" y="5095865"/>
          <a:ext cx="2159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公式" r:id="rId9" imgW="1193800" imgH="711200" progId="">
                  <p:embed/>
                </p:oleObj>
              </mc:Choice>
              <mc:Fallback>
                <p:oleObj name="公式" r:id="rId9" imgW="1193800" imgH="711200" progId="">
                  <p:embed/>
                  <p:pic>
                    <p:nvPicPr>
                      <p:cNvPr id="0" name="Picture 7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49" y="5095865"/>
                        <a:ext cx="2159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930249" y="4305290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输出电压：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41324" y="5456228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二极管参数：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457200" y="503238"/>
            <a:ext cx="81534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</a:t>
            </a:r>
            <a:r>
              <a:rPr kumimoji="0" lang="en-US" altLang="zh-CN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2 </a:t>
            </a: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整流电路</a:t>
            </a:r>
            <a:r>
              <a:rPr kumimoji="0" lang="en-US" altLang="zh-CN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—</a:t>
            </a:r>
            <a:r>
              <a:rPr kumimoji="0" lang="zh-CN" altLang="en-US" sz="3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j-cs"/>
              </a:rPr>
              <a:t>半波整流</a:t>
            </a:r>
          </a:p>
        </p:txBody>
      </p:sp>
      <p:pic>
        <p:nvPicPr>
          <p:cNvPr id="11" name="Picture 7" descr="u=2903863624,242404961&amp;fm=15&amp;gp=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676072" y="4772542"/>
            <a:ext cx="2250946" cy="1934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03238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  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2 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整流电路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桥式整流</a:t>
            </a:r>
            <a:endParaRPr lang="zh-CN" altLang="en-US" sz="3100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82850" y="4791079"/>
          <a:ext cx="2159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公式" r:id="rId3" imgW="1193800" imgH="711200" progId="">
                  <p:embed/>
                </p:oleObj>
              </mc:Choice>
              <mc:Fallback>
                <p:oleObj name="公式" r:id="rId3" imgW="1193800" imgH="711200" progId="">
                  <p:embed/>
                  <p:pic>
                    <p:nvPicPr>
                      <p:cNvPr id="0" name="Picture 7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50" y="4791079"/>
                        <a:ext cx="2159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2786050" y="4071942"/>
          <a:ext cx="1714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公式" r:id="rId5" imgW="927100" imgH="241300" progId="">
                  <p:embed/>
                </p:oleObj>
              </mc:Choice>
              <mc:Fallback>
                <p:oleObj name="公式" r:id="rId5" imgW="927100" imgH="241300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071942"/>
                        <a:ext cx="17145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071550" y="4000504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输出电压：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82625" y="5151442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二极管参数：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643570" y="1714488"/>
          <a:ext cx="30829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Photo Editor 照片" r:id="rId7" imgW="11685714" imgH="17333333" progId="">
                  <p:embed/>
                </p:oleObj>
              </mc:Choice>
              <mc:Fallback>
                <p:oleObj name="Photo Editor 照片" r:id="rId7" imgW="11685714" imgH="17333333" progId="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714488"/>
                        <a:ext cx="30829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500034" y="1785926"/>
          <a:ext cx="432117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Photo Editor 照片" r:id="rId9" imgW="14146600" imgH="5229955" progId="">
                  <p:embed/>
                </p:oleObj>
              </mc:Choice>
              <mc:Fallback>
                <p:oleObj name="Photo Editor 照片" r:id="rId9" imgW="14146600" imgH="5229955" progId="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785926"/>
                        <a:ext cx="4321175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03238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  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2 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整流电路</a:t>
            </a:r>
            <a:r>
              <a:rPr lang="en-US" altLang="zh-CN" sz="3600" dirty="0" smtClean="0">
                <a:latin typeface="宋体" pitchFamily="2" charset="-122"/>
                <a:ea typeface="宋体" pitchFamily="2" charset="-122"/>
              </a:rPr>
              <a:t>—</a:t>
            </a:r>
            <a:r>
              <a:rPr lang="zh-CN" altLang="en-US" sz="3600" dirty="0" smtClean="0">
                <a:latin typeface="宋体" pitchFamily="2" charset="-122"/>
                <a:ea typeface="宋体" pitchFamily="2" charset="-122"/>
              </a:rPr>
              <a:t>桥式整流</a:t>
            </a:r>
            <a:endParaRPr lang="zh-CN" altLang="en-US" sz="3100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Object 9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582850" y="4791079"/>
          <a:ext cx="215900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8" name="公式" r:id="rId3" imgW="1193800" imgH="711200" progId="">
                  <p:embed/>
                </p:oleObj>
              </mc:Choice>
              <mc:Fallback>
                <p:oleObj name="公式" r:id="rId3" imgW="1193800" imgH="711200" progId="">
                  <p:embed/>
                  <p:pic>
                    <p:nvPicPr>
                      <p:cNvPr id="5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50" y="4791079"/>
                        <a:ext cx="215900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2786050" y="4071942"/>
          <a:ext cx="1714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9" name="公式" r:id="rId5" imgW="927100" imgH="241300" progId="">
                  <p:embed/>
                </p:oleObj>
              </mc:Choice>
              <mc:Fallback>
                <p:oleObj name="公式" r:id="rId5" imgW="927100" imgH="241300" progId="">
                  <p:embed/>
                  <p:pic>
                    <p:nvPicPr>
                      <p:cNvPr id="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4071942"/>
                        <a:ext cx="17145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071550" y="4000504"/>
            <a:ext cx="1728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输出电压：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82625" y="5151442"/>
            <a:ext cx="2016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二极管参数：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5643570" y="1714488"/>
          <a:ext cx="30829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0" name="Photo Editor 照片" r:id="rId7" imgW="11685714" imgH="17333333" progId="">
                  <p:embed/>
                </p:oleObj>
              </mc:Choice>
              <mc:Fallback>
                <p:oleObj name="Photo Editor 照片" r:id="rId7" imgW="11685714" imgH="17333333" progId="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70" y="1714488"/>
                        <a:ext cx="30829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accent1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500034" y="1785926"/>
          <a:ext cx="4321175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1" name="Photo Editor 照片" r:id="rId9" imgW="14146600" imgH="5229955" progId="">
                  <p:embed/>
                </p:oleObj>
              </mc:Choice>
              <mc:Fallback>
                <p:oleObj name="Photo Editor 照片" r:id="rId9" imgW="14146600" imgH="5229955" progId="">
                  <p:embed/>
                  <p:pic>
                    <p:nvPicPr>
                      <p:cNvPr id="1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785926"/>
                        <a:ext cx="4321175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5" descr="u=1074027356,3498832525&amp;fm=23&amp;gp=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86314" y="1714488"/>
            <a:ext cx="4248150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86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57224" y="642918"/>
            <a:ext cx="6996113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zh-CN" dirty="0" smtClean="0">
                <a:latin typeface="华文行楷" pitchFamily="2" charset="-122"/>
                <a:ea typeface="华文行楷" pitchFamily="2" charset="-122"/>
              </a:rPr>
              <a:t>单相桥式整流电路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84213" y="2060575"/>
          <a:ext cx="45720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3" name="Photo Editor 照片" r:id="rId3" imgW="27057143" imgH="6496957" progId="">
                  <p:embed/>
                </p:oleObj>
              </mc:Choice>
              <mc:Fallback>
                <p:oleObj name="Photo Editor 照片" r:id="rId3" imgW="27057143" imgH="649695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6249" b="18764"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4572000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650" y="4076700"/>
            <a:ext cx="4495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zh-CN" sz="2400" b="1">
                <a:latin typeface="Times New Roman" pitchFamily="18" charset="0"/>
              </a:rPr>
              <a:t>的</a:t>
            </a:r>
            <a:r>
              <a:rPr kumimoji="1" lang="zh-CN" altLang="zh-CN" sz="2400" b="1">
                <a:solidFill>
                  <a:srgbClr val="333399"/>
                </a:solidFill>
                <a:latin typeface="Times New Roman" pitchFamily="18" charset="0"/>
              </a:rPr>
              <a:t>正半周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zh-CN" sz="2400" b="1">
                <a:latin typeface="Times New Roman" pitchFamily="18" charset="0"/>
              </a:rPr>
              <a:t>    </a:t>
            </a:r>
            <a:r>
              <a:rPr kumimoji="1" lang="en-US" altLang="zh-CN" sz="2400" b="1">
                <a:latin typeface="Times New Roman" pitchFamily="18" charset="0"/>
              </a:rPr>
              <a:t>A→D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→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en-US" altLang="zh-CN" sz="2400" b="1">
                <a:latin typeface="Times New Roman" pitchFamily="18" charset="0"/>
              </a:rPr>
              <a:t>→D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en-US" altLang="zh-CN" sz="2400" b="1">
                <a:latin typeface="Times New Roman" pitchFamily="18" charset="0"/>
              </a:rPr>
              <a:t>→B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O</a:t>
            </a:r>
            <a:r>
              <a:rPr kumimoji="1" lang="en-US" altLang="zh-CN" sz="2400" b="1">
                <a:latin typeface="Times New Roman" pitchFamily="18" charset="0"/>
              </a:rPr>
              <a:t>= 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1901825" y="2295525"/>
            <a:ext cx="228600" cy="1114425"/>
            <a:chOff x="1200" y="768"/>
            <a:chExt cx="144" cy="702"/>
          </a:xfrm>
        </p:grpSpPr>
        <p:graphicFrame>
          <p:nvGraphicFramePr>
            <p:cNvPr id="7" name="Object 8"/>
            <p:cNvGraphicFramePr>
              <a:graphicFrameLocks noChangeAspect="1"/>
            </p:cNvGraphicFramePr>
            <p:nvPr/>
          </p:nvGraphicFramePr>
          <p:xfrm>
            <a:off x="1200" y="76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4" name="Equation" r:id="rId5" imgW="139700" imgH="139700" progId="">
                    <p:embed/>
                  </p:oleObj>
                </mc:Choice>
                <mc:Fallback>
                  <p:oleObj name="Equation" r:id="rId5" imgW="139700" imgH="1397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68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9"/>
            <p:cNvGraphicFramePr>
              <a:graphicFrameLocks noChangeAspect="1"/>
            </p:cNvGraphicFramePr>
            <p:nvPr/>
          </p:nvGraphicFramePr>
          <p:xfrm>
            <a:off x="1200" y="1392"/>
            <a:ext cx="131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5" name="Equation" r:id="rId7" imgW="126670" imgH="76002" progId="">
                    <p:embed/>
                  </p:oleObj>
                </mc:Choice>
                <mc:Fallback>
                  <p:oleObj name="Equation" r:id="rId7" imgW="126670" imgH="76002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392"/>
                          <a:ext cx="131" cy="78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5653088" y="1484313"/>
          <a:ext cx="2181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6" name="VISIO" r:id="rId9" imgW="1384532" imgH="2133093" progId="Visio.Drawing.11">
                  <p:embed/>
                </p:oleObj>
              </mc:Choice>
              <mc:Fallback>
                <p:oleObj name="VISIO" r:id="rId9" imgW="1384532" imgH="2133093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484313"/>
                        <a:ext cx="21812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reeform 18"/>
          <p:cNvSpPr>
            <a:spLocks/>
          </p:cNvSpPr>
          <p:nvPr/>
        </p:nvSpPr>
        <p:spPr bwMode="auto">
          <a:xfrm>
            <a:off x="2197100" y="2095500"/>
            <a:ext cx="2447925" cy="1476375"/>
          </a:xfrm>
          <a:custGeom>
            <a:avLst/>
            <a:gdLst>
              <a:gd name="T0" fmla="*/ 112239744 w 1550"/>
              <a:gd name="T1" fmla="*/ 57964397 h 930"/>
              <a:gd name="T2" fmla="*/ 1356850050 w 1550"/>
              <a:gd name="T3" fmla="*/ 57964397 h 930"/>
              <a:gd name="T4" fmla="*/ 1923034788 w 1550"/>
              <a:gd name="T5" fmla="*/ 400705632 h 930"/>
              <a:gd name="T6" fmla="*/ 2147483647 w 1550"/>
              <a:gd name="T7" fmla="*/ 859374246 h 930"/>
              <a:gd name="T8" fmla="*/ 2147483647 w 1550"/>
              <a:gd name="T9" fmla="*/ 743446891 h 930"/>
              <a:gd name="T10" fmla="*/ 2147483647 w 1550"/>
              <a:gd name="T11" fmla="*/ 516632888 h 930"/>
              <a:gd name="T12" fmla="*/ 2147483647 w 1550"/>
              <a:gd name="T13" fmla="*/ 400705632 h 930"/>
              <a:gd name="T14" fmla="*/ 2147483647 w 1550"/>
              <a:gd name="T15" fmla="*/ 400705632 h 930"/>
              <a:gd name="T16" fmla="*/ 2147483647 w 1550"/>
              <a:gd name="T17" fmla="*/ 630039096 h 930"/>
              <a:gd name="T18" fmla="*/ 2147483647 w 1550"/>
              <a:gd name="T19" fmla="*/ 2001004331 h 930"/>
              <a:gd name="T20" fmla="*/ 2147483647 w 1550"/>
              <a:gd name="T21" fmla="*/ 2147483647 h 930"/>
              <a:gd name="T22" fmla="*/ 790663930 w 1550"/>
              <a:gd name="T23" fmla="*/ 2147483647 h 930"/>
              <a:gd name="T24" fmla="*/ 451451122 w 1550"/>
              <a:gd name="T25" fmla="*/ 1544856566 h 930"/>
              <a:gd name="T26" fmla="*/ 566186120 w 1550"/>
              <a:gd name="T27" fmla="*/ 1202113819 h 930"/>
              <a:gd name="T28" fmla="*/ 905397547 w 1550"/>
              <a:gd name="T29" fmla="*/ 1315521614 h 930"/>
              <a:gd name="T30" fmla="*/ 1356850050 w 1550"/>
              <a:gd name="T31" fmla="*/ 1887598123 h 930"/>
              <a:gd name="T32" fmla="*/ 790663930 w 1550"/>
              <a:gd name="T33" fmla="*/ 2001004331 h 930"/>
              <a:gd name="T34" fmla="*/ 0 w 1550"/>
              <a:gd name="T35" fmla="*/ 2001004331 h 93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550"/>
              <a:gd name="T55" fmla="*/ 0 h 930"/>
              <a:gd name="T56" fmla="*/ 1550 w 1550"/>
              <a:gd name="T57" fmla="*/ 930 h 93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550" h="930">
                <a:moveTo>
                  <a:pt x="45" y="23"/>
                </a:moveTo>
                <a:cubicBezTo>
                  <a:pt x="234" y="11"/>
                  <a:pt x="423" y="0"/>
                  <a:pt x="544" y="23"/>
                </a:cubicBezTo>
                <a:cubicBezTo>
                  <a:pt x="665" y="46"/>
                  <a:pt x="711" y="106"/>
                  <a:pt x="771" y="159"/>
                </a:cubicBezTo>
                <a:cubicBezTo>
                  <a:pt x="831" y="212"/>
                  <a:pt x="877" y="318"/>
                  <a:pt x="907" y="341"/>
                </a:cubicBezTo>
                <a:cubicBezTo>
                  <a:pt x="937" y="364"/>
                  <a:pt x="945" y="318"/>
                  <a:pt x="952" y="295"/>
                </a:cubicBezTo>
                <a:cubicBezTo>
                  <a:pt x="959" y="272"/>
                  <a:pt x="944" y="228"/>
                  <a:pt x="952" y="205"/>
                </a:cubicBezTo>
                <a:cubicBezTo>
                  <a:pt x="960" y="182"/>
                  <a:pt x="922" y="167"/>
                  <a:pt x="998" y="159"/>
                </a:cubicBezTo>
                <a:cubicBezTo>
                  <a:pt x="1074" y="151"/>
                  <a:pt x="1323" y="144"/>
                  <a:pt x="1406" y="159"/>
                </a:cubicBezTo>
                <a:cubicBezTo>
                  <a:pt x="1489" y="174"/>
                  <a:pt x="1482" y="144"/>
                  <a:pt x="1497" y="250"/>
                </a:cubicBezTo>
                <a:cubicBezTo>
                  <a:pt x="1512" y="356"/>
                  <a:pt x="1550" y="688"/>
                  <a:pt x="1497" y="794"/>
                </a:cubicBezTo>
                <a:cubicBezTo>
                  <a:pt x="1444" y="900"/>
                  <a:pt x="1376" y="870"/>
                  <a:pt x="1179" y="885"/>
                </a:cubicBezTo>
                <a:cubicBezTo>
                  <a:pt x="982" y="900"/>
                  <a:pt x="483" y="930"/>
                  <a:pt x="317" y="885"/>
                </a:cubicBezTo>
                <a:cubicBezTo>
                  <a:pt x="151" y="840"/>
                  <a:pt x="196" y="681"/>
                  <a:pt x="181" y="613"/>
                </a:cubicBezTo>
                <a:cubicBezTo>
                  <a:pt x="166" y="545"/>
                  <a:pt x="197" y="492"/>
                  <a:pt x="227" y="477"/>
                </a:cubicBezTo>
                <a:cubicBezTo>
                  <a:pt x="257" y="462"/>
                  <a:pt x="310" y="477"/>
                  <a:pt x="363" y="522"/>
                </a:cubicBezTo>
                <a:cubicBezTo>
                  <a:pt x="416" y="567"/>
                  <a:pt x="552" y="704"/>
                  <a:pt x="544" y="749"/>
                </a:cubicBezTo>
                <a:cubicBezTo>
                  <a:pt x="536" y="794"/>
                  <a:pt x="408" y="786"/>
                  <a:pt x="317" y="794"/>
                </a:cubicBezTo>
                <a:cubicBezTo>
                  <a:pt x="226" y="802"/>
                  <a:pt x="53" y="794"/>
                  <a:pt x="0" y="794"/>
                </a:cubicBezTo>
              </a:path>
            </a:pathLst>
          </a:cu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4860925" y="2420938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1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57224" y="642918"/>
            <a:ext cx="6996113" cy="381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 Black" pitchFamily="34" charset="0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zh-CN" dirty="0" smtClean="0">
                <a:latin typeface="华文行楷" pitchFamily="2" charset="-122"/>
                <a:ea typeface="华文行楷" pitchFamily="2" charset="-122"/>
              </a:rPr>
              <a:t>单相桥式整流电路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684213" y="2060575"/>
          <a:ext cx="45720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7" name="Photo Editor 照片" r:id="rId3" imgW="27057143" imgH="6496957" progId="">
                  <p:embed/>
                </p:oleObj>
              </mc:Choice>
              <mc:Fallback>
                <p:oleObj name="Photo Editor 照片" r:id="rId3" imgW="27057143" imgH="6496957" progId="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6249" b="18764"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4572000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5650" y="4076700"/>
            <a:ext cx="44958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zh-CN" sz="2400" b="1">
                <a:latin typeface="Times New Roman" pitchFamily="18" charset="0"/>
              </a:rPr>
              <a:t>的</a:t>
            </a:r>
            <a:r>
              <a:rPr kumimoji="1" lang="zh-CN" altLang="zh-CN" sz="2400" b="1">
                <a:solidFill>
                  <a:srgbClr val="333399"/>
                </a:solidFill>
                <a:latin typeface="Times New Roman" pitchFamily="18" charset="0"/>
              </a:rPr>
              <a:t>正半周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zh-CN" sz="2400" b="1">
                <a:latin typeface="Times New Roman" pitchFamily="18" charset="0"/>
              </a:rPr>
              <a:t>    </a:t>
            </a:r>
            <a:r>
              <a:rPr kumimoji="1" lang="en-US" altLang="zh-CN" sz="2400" b="1">
                <a:latin typeface="Times New Roman" pitchFamily="18" charset="0"/>
              </a:rPr>
              <a:t>A→D</a:t>
            </a:r>
            <a:r>
              <a:rPr kumimoji="1" lang="en-US" altLang="zh-CN" sz="2400" b="1" baseline="-25000">
                <a:latin typeface="Times New Roman" pitchFamily="18" charset="0"/>
              </a:rPr>
              <a:t>1</a:t>
            </a:r>
            <a:r>
              <a:rPr kumimoji="1" lang="en-US" altLang="zh-CN" sz="2400" b="1">
                <a:latin typeface="Times New Roman" pitchFamily="18" charset="0"/>
              </a:rPr>
              <a:t>→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en-US" altLang="zh-CN" sz="2400" b="1">
                <a:latin typeface="Times New Roman" pitchFamily="18" charset="0"/>
              </a:rPr>
              <a:t>→D</a:t>
            </a:r>
            <a:r>
              <a:rPr kumimoji="1" lang="en-US" altLang="zh-CN" sz="2400" b="1" baseline="-25000">
                <a:latin typeface="Times New Roman" pitchFamily="18" charset="0"/>
              </a:rPr>
              <a:t>3</a:t>
            </a:r>
            <a:r>
              <a:rPr kumimoji="1" lang="en-US" altLang="zh-CN" sz="2400" b="1">
                <a:latin typeface="Times New Roman" pitchFamily="18" charset="0"/>
              </a:rPr>
              <a:t>→B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O</a:t>
            </a:r>
            <a:r>
              <a:rPr kumimoji="1" lang="en-US" altLang="zh-CN" sz="2400" b="1">
                <a:latin typeface="Times New Roman" pitchFamily="18" charset="0"/>
              </a:rPr>
              <a:t>= 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55650" y="5157788"/>
            <a:ext cx="5334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zh-CN" altLang="zh-CN" sz="2400" b="1">
                <a:latin typeface="Times New Roman" pitchFamily="18" charset="0"/>
              </a:rPr>
              <a:t>的</a:t>
            </a:r>
            <a:r>
              <a:rPr kumimoji="1" lang="zh-CN" altLang="zh-CN" sz="2400" b="1">
                <a:solidFill>
                  <a:srgbClr val="333399"/>
                </a:solidFill>
                <a:latin typeface="Times New Roman" pitchFamily="18" charset="0"/>
              </a:rPr>
              <a:t>负半周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</a:rPr>
              <a:t>     </a:t>
            </a:r>
            <a:r>
              <a:rPr kumimoji="1" lang="en-US" altLang="zh-CN" sz="2400" b="1">
                <a:latin typeface="Times New Roman" pitchFamily="18" charset="0"/>
              </a:rPr>
              <a:t>B →D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r>
              <a:rPr kumimoji="1" lang="en-US" altLang="zh-CN" sz="2400" b="1">
                <a:latin typeface="Times New Roman" pitchFamily="18" charset="0"/>
              </a:rPr>
              <a:t>→</a:t>
            </a:r>
            <a:r>
              <a:rPr kumimoji="1" lang="en-US" altLang="zh-CN" sz="2400" b="1" i="1">
                <a:latin typeface="Times New Roman" pitchFamily="18" charset="0"/>
              </a:rPr>
              <a:t>R</a:t>
            </a:r>
            <a:r>
              <a:rPr kumimoji="1" lang="en-US" altLang="zh-CN" sz="2400" b="1" baseline="-25000">
                <a:latin typeface="Times New Roman" pitchFamily="18" charset="0"/>
              </a:rPr>
              <a:t>L</a:t>
            </a:r>
            <a:r>
              <a:rPr kumimoji="1" lang="en-US" altLang="zh-CN" sz="2400" b="1">
                <a:latin typeface="Times New Roman" pitchFamily="18" charset="0"/>
              </a:rPr>
              <a:t>→D</a:t>
            </a:r>
            <a:r>
              <a:rPr kumimoji="1" lang="en-US" altLang="zh-CN" sz="2400" b="1" baseline="-25000">
                <a:latin typeface="Times New Roman" pitchFamily="18" charset="0"/>
              </a:rPr>
              <a:t>4</a:t>
            </a:r>
            <a:r>
              <a:rPr kumimoji="1" lang="en-US" altLang="zh-CN" sz="2400" b="1">
                <a:latin typeface="Times New Roman" pitchFamily="18" charset="0"/>
              </a:rPr>
              <a:t>→ A</a:t>
            </a:r>
            <a:r>
              <a:rPr kumimoji="1" lang="zh-CN" altLang="en-US" sz="2400" b="1">
                <a:latin typeface="Times New Roman" pitchFamily="18" charset="0"/>
              </a:rPr>
              <a:t>，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O</a:t>
            </a:r>
            <a:r>
              <a:rPr kumimoji="1" lang="en-US" altLang="zh-CN" sz="2400" b="1">
                <a:latin typeface="Times New Roman" pitchFamily="18" charset="0"/>
              </a:rPr>
              <a:t>= -</a:t>
            </a:r>
            <a:r>
              <a:rPr kumimoji="1" lang="en-US" altLang="zh-CN" sz="2400" b="1" i="1">
                <a:latin typeface="Times New Roman" pitchFamily="18" charset="0"/>
              </a:rPr>
              <a:t>u</a:t>
            </a:r>
            <a:r>
              <a:rPr kumimoji="1" lang="en-US" altLang="zh-CN" sz="2400" b="1" baseline="-25000">
                <a:latin typeface="Times New Roman" pitchFamily="18" charset="0"/>
              </a:rPr>
              <a:t>2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grpSp>
        <p:nvGrpSpPr>
          <p:cNvPr id="9" name="Group 10"/>
          <p:cNvGrpSpPr>
            <a:grpSpLocks/>
          </p:cNvGrpSpPr>
          <p:nvPr/>
        </p:nvGrpSpPr>
        <p:grpSpPr bwMode="auto">
          <a:xfrm>
            <a:off x="1787525" y="2068513"/>
            <a:ext cx="247650" cy="1639887"/>
            <a:chOff x="1128" y="625"/>
            <a:chExt cx="156" cy="1033"/>
          </a:xfrm>
        </p:grpSpPr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1128" y="151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8" name="Equation" r:id="rId5" imgW="139700" imgH="139700" progId="">
                    <p:embed/>
                  </p:oleObj>
                </mc:Choice>
                <mc:Fallback>
                  <p:oleObj name="Equation" r:id="rId5" imgW="139700" imgH="139700" progId="">
                    <p:embed/>
                    <p:pic>
                      <p:nvPicPr>
                        <p:cNvPr id="1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1514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153" y="625"/>
            <a:ext cx="131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99" name="Equation" r:id="rId7" imgW="126670" imgH="76002" progId="">
                    <p:embed/>
                  </p:oleObj>
                </mc:Choice>
                <mc:Fallback>
                  <p:oleObj name="Equation" r:id="rId7" imgW="126670" imgH="76002" progId="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625"/>
                          <a:ext cx="131" cy="78"/>
                        </a:xfrm>
                        <a:prstGeom prst="rect">
                          <a:avLst/>
                        </a:prstGeom>
                        <a:solidFill>
                          <a:schemeClr val="hlink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5653088" y="1484313"/>
          <a:ext cx="2181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0" name="VISIO" r:id="rId9" imgW="1384532" imgH="2133093" progId="Visio.Drawing.11">
                  <p:embed/>
                </p:oleObj>
              </mc:Choice>
              <mc:Fallback>
                <p:oleObj name="VISIO" r:id="rId9" imgW="1384532" imgH="2133093" progId="Visio.Drawing.11">
                  <p:embed/>
                  <p:pic>
                    <p:nvPicPr>
                      <p:cNvPr id="14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484313"/>
                        <a:ext cx="21812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6396038" y="3843338"/>
          <a:ext cx="5937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1" name="VISIO" r:id="rId11" imgW="384048" imgH="565404" progId="Visio.Drawing.11">
                  <p:embed/>
                </p:oleObj>
              </mc:Choice>
              <mc:Fallback>
                <p:oleObj name="VISIO" r:id="rId11" imgW="384048" imgH="565404" progId="Visio.Drawing.11">
                  <p:embed/>
                  <p:pic>
                    <p:nvPicPr>
                      <p:cNvPr id="15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038" y="3843338"/>
                        <a:ext cx="5937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4860925" y="2420938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2197100" y="2157413"/>
            <a:ext cx="2771775" cy="1630362"/>
          </a:xfrm>
          <a:custGeom>
            <a:avLst/>
            <a:gdLst>
              <a:gd name="T0" fmla="*/ 113407843 w 1746"/>
              <a:gd name="T1" fmla="*/ 2057056277 h 1073"/>
              <a:gd name="T2" fmla="*/ 1370965013 w 1746"/>
              <a:gd name="T3" fmla="*/ 2057056277 h 1073"/>
              <a:gd name="T4" fmla="*/ 1943041513 w 1746"/>
              <a:gd name="T5" fmla="*/ 1743072705 h 1073"/>
              <a:gd name="T6" fmla="*/ 2147483647 w 1746"/>
              <a:gd name="T7" fmla="*/ 1115105183 h 1073"/>
              <a:gd name="T8" fmla="*/ 2147483647 w 1746"/>
              <a:gd name="T9" fmla="*/ 173152618 h 1073"/>
              <a:gd name="T10" fmla="*/ 2147483647 w 1746"/>
              <a:gd name="T11" fmla="*/ 69260748 h 1073"/>
              <a:gd name="T12" fmla="*/ 2147483647 w 1746"/>
              <a:gd name="T13" fmla="*/ 591028178 h 1073"/>
              <a:gd name="T14" fmla="*/ 2147483647 w 1746"/>
              <a:gd name="T15" fmla="*/ 2057056277 h 1073"/>
              <a:gd name="T16" fmla="*/ 2147483647 w 1746"/>
              <a:gd name="T17" fmla="*/ 2147483647 h 1073"/>
              <a:gd name="T18" fmla="*/ 2147483647 w 1746"/>
              <a:gd name="T19" fmla="*/ 2147483647 h 1073"/>
              <a:gd name="T20" fmla="*/ 1600299962 w 1746"/>
              <a:gd name="T21" fmla="*/ 2147483647 h 1073"/>
              <a:gd name="T22" fmla="*/ 342741253 w 1746"/>
              <a:gd name="T23" fmla="*/ 2147483647 h 1073"/>
              <a:gd name="T24" fmla="*/ 229335048 w 1746"/>
              <a:gd name="T25" fmla="*/ 2147483647 h 1073"/>
              <a:gd name="T26" fmla="*/ 229335048 w 1746"/>
              <a:gd name="T27" fmla="*/ 1115105183 h 1073"/>
              <a:gd name="T28" fmla="*/ 1028223859 w 1746"/>
              <a:gd name="T29" fmla="*/ 277044512 h 1073"/>
              <a:gd name="T30" fmla="*/ 0 w 1746"/>
              <a:gd name="T31" fmla="*/ 69260748 h 10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46"/>
              <a:gd name="T49" fmla="*/ 0 h 1073"/>
              <a:gd name="T50" fmla="*/ 1746 w 1746"/>
              <a:gd name="T51" fmla="*/ 1073 h 107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46" h="1073">
                <a:moveTo>
                  <a:pt x="45" y="891"/>
                </a:moveTo>
                <a:cubicBezTo>
                  <a:pt x="234" y="902"/>
                  <a:pt x="423" y="914"/>
                  <a:pt x="544" y="891"/>
                </a:cubicBezTo>
                <a:cubicBezTo>
                  <a:pt x="665" y="868"/>
                  <a:pt x="695" y="823"/>
                  <a:pt x="771" y="755"/>
                </a:cubicBezTo>
                <a:cubicBezTo>
                  <a:pt x="847" y="687"/>
                  <a:pt x="953" y="596"/>
                  <a:pt x="998" y="483"/>
                </a:cubicBezTo>
                <a:cubicBezTo>
                  <a:pt x="1043" y="370"/>
                  <a:pt x="937" y="150"/>
                  <a:pt x="1043" y="75"/>
                </a:cubicBezTo>
                <a:cubicBezTo>
                  <a:pt x="1149" y="0"/>
                  <a:pt x="1520" y="0"/>
                  <a:pt x="1633" y="30"/>
                </a:cubicBezTo>
                <a:cubicBezTo>
                  <a:pt x="1746" y="60"/>
                  <a:pt x="1708" y="113"/>
                  <a:pt x="1723" y="256"/>
                </a:cubicBezTo>
                <a:cubicBezTo>
                  <a:pt x="1738" y="399"/>
                  <a:pt x="1738" y="763"/>
                  <a:pt x="1723" y="891"/>
                </a:cubicBezTo>
                <a:cubicBezTo>
                  <a:pt x="1708" y="1019"/>
                  <a:pt x="1693" y="1004"/>
                  <a:pt x="1633" y="1027"/>
                </a:cubicBezTo>
                <a:cubicBezTo>
                  <a:pt x="1573" y="1050"/>
                  <a:pt x="1527" y="1027"/>
                  <a:pt x="1361" y="1027"/>
                </a:cubicBezTo>
                <a:cubicBezTo>
                  <a:pt x="1195" y="1027"/>
                  <a:pt x="839" y="1027"/>
                  <a:pt x="635" y="1027"/>
                </a:cubicBezTo>
                <a:cubicBezTo>
                  <a:pt x="431" y="1027"/>
                  <a:pt x="227" y="1035"/>
                  <a:pt x="136" y="1027"/>
                </a:cubicBezTo>
                <a:cubicBezTo>
                  <a:pt x="45" y="1019"/>
                  <a:pt x="99" y="1073"/>
                  <a:pt x="91" y="982"/>
                </a:cubicBezTo>
                <a:cubicBezTo>
                  <a:pt x="83" y="891"/>
                  <a:pt x="38" y="627"/>
                  <a:pt x="91" y="483"/>
                </a:cubicBezTo>
                <a:cubicBezTo>
                  <a:pt x="144" y="339"/>
                  <a:pt x="423" y="195"/>
                  <a:pt x="408" y="120"/>
                </a:cubicBezTo>
                <a:cubicBezTo>
                  <a:pt x="393" y="45"/>
                  <a:pt x="196" y="37"/>
                  <a:pt x="0" y="30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860925" y="2779713"/>
            <a:ext cx="0" cy="2889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56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03238"/>
            <a:ext cx="8153400" cy="563562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3 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电容滤波电路</a:t>
            </a: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728953606"/>
              </p:ext>
            </p:extLst>
          </p:nvPr>
        </p:nvGraphicFramePr>
        <p:xfrm>
          <a:off x="517674" y="1484784"/>
          <a:ext cx="44465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Photo Editor 照片" r:id="rId3" imgW="15080180" imgH="18895238" progId="">
                  <p:embed/>
                </p:oleObj>
              </mc:Choice>
              <mc:Fallback>
                <p:oleObj name="Photo Editor 照片" r:id="rId3" imgW="15080180" imgH="18895238" progId="">
                  <p:embed/>
                  <p:pic>
                    <p:nvPicPr>
                      <p:cNvPr id="0" name="Picture 5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3750"/>
                      <a:stretch>
                        <a:fillRect/>
                      </a:stretch>
                    </p:blipFill>
                    <p:spPr bwMode="auto">
                      <a:xfrm>
                        <a:off x="517674" y="1484784"/>
                        <a:ext cx="4446588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143504" y="2643182"/>
            <a:ext cx="316865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     R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越大，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即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τ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越大时，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放电越慢，曲线越平滑，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滤波效果越好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51304525"/>
              </p:ext>
            </p:extLst>
          </p:nvPr>
        </p:nvGraphicFramePr>
        <p:xfrm>
          <a:off x="5431635" y="4514844"/>
          <a:ext cx="259238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Equation" r:id="rId5" imgW="1346040" imgH="634680" progId="Equation.DSMT4">
                  <p:embed/>
                </p:oleObj>
              </mc:Choice>
              <mc:Fallback>
                <p:oleObj name="Equation" r:id="rId5" imgW="1346040" imgH="634680" progId="Equation.DSMT4">
                  <p:embed/>
                  <p:pic>
                    <p:nvPicPr>
                      <p:cNvPr id="0" name="Picture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635" y="4514844"/>
                        <a:ext cx="2592388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9750" y="2997200"/>
          <a:ext cx="4176713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Photo Editor 照片" r:id="rId7" imgW="15080180" imgH="18895238" progId="">
                  <p:embed/>
                </p:oleObj>
              </mc:Choice>
              <mc:Fallback>
                <p:oleObj name="Photo Editor 照片" r:id="rId7" imgW="15080180" imgH="18895238" progId="">
                  <p:embed/>
                  <p:pic>
                    <p:nvPicPr>
                      <p:cNvPr id="0" name="Picture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1874" b="38126"/>
                      <a:stretch>
                        <a:fillRect/>
                      </a:stretch>
                    </p:blipFill>
                    <p:spPr bwMode="auto">
                      <a:xfrm>
                        <a:off x="539750" y="2997200"/>
                        <a:ext cx="4176713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1" descr="Dz10030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5786" y="4857760"/>
            <a:ext cx="36004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03238"/>
            <a:ext cx="8153400" cy="563562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3 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电容滤波电路</a:t>
            </a: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</p:txBody>
      </p:sp>
      <p:graphicFrame>
        <p:nvGraphicFramePr>
          <p:cNvPr id="5" name="Object 3"/>
          <p:cNvGraphicFramePr>
            <a:graphicFrameLocks noGrp="1" noChangeAspect="1"/>
          </p:cNvGraphicFramePr>
          <p:nvPr>
            <p:ph sz="half" idx="4294967295"/>
            <p:extLst/>
          </p:nvPr>
        </p:nvGraphicFramePr>
        <p:xfrm>
          <a:off x="517674" y="1484784"/>
          <a:ext cx="4446588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1" name="Photo Editor 照片" r:id="rId3" imgW="15080180" imgH="18895238" progId="">
                  <p:embed/>
                </p:oleObj>
              </mc:Choice>
              <mc:Fallback>
                <p:oleObj name="Photo Editor 照片" r:id="rId3" imgW="15080180" imgH="18895238" progId="">
                  <p:embed/>
                  <p:pic>
                    <p:nvPicPr>
                      <p:cNvPr id="5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3750"/>
                      <a:stretch>
                        <a:fillRect/>
                      </a:stretch>
                    </p:blipFill>
                    <p:spPr bwMode="auto">
                      <a:xfrm>
                        <a:off x="517674" y="1484784"/>
                        <a:ext cx="4446588" cy="1512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143504" y="2643182"/>
            <a:ext cx="316865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     R</a:t>
            </a:r>
            <a:r>
              <a:rPr kumimoji="1" lang="en-US" altLang="zh-CN" sz="2400" b="1" baseline="-25000" dirty="0">
                <a:latin typeface="Times New Roman" pitchFamily="18" charset="0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越大，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即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τ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越大时，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放电越慢，曲线越平滑，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滤波效果越好</a:t>
            </a:r>
            <a:r>
              <a:rPr kumimoji="1" lang="zh-CN" altLang="zh-CN" sz="2400" b="1" dirty="0">
                <a:latin typeface="Times New Roman" pitchFamily="18" charset="0"/>
                <a:ea typeface="楷体_GB2312" pitchFamily="49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7" name="Object 2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500694" y="4786322"/>
          <a:ext cx="2592388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2" name="公式" r:id="rId5" imgW="1320227" imgH="634725" progId="">
                  <p:embed/>
                </p:oleObj>
              </mc:Choice>
              <mc:Fallback>
                <p:oleObj name="公式" r:id="rId5" imgW="1320227" imgH="634725" progId="">
                  <p:embed/>
                  <p:pic>
                    <p:nvPicPr>
                      <p:cNvPr id="7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4786322"/>
                        <a:ext cx="2592388" cy="1246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39750" y="2997200"/>
          <a:ext cx="4176713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3" name="Photo Editor 照片" r:id="rId7" imgW="15080180" imgH="18895238" progId="">
                  <p:embed/>
                </p:oleObj>
              </mc:Choice>
              <mc:Fallback>
                <p:oleObj name="Photo Editor 照片" r:id="rId7" imgW="15080180" imgH="18895238" progId="">
                  <p:embed/>
                  <p:pic>
                    <p:nvPicPr>
                      <p:cNvPr id="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1874" b="38126"/>
                      <a:stretch>
                        <a:fillRect/>
                      </a:stretch>
                    </p:blipFill>
                    <p:spPr bwMode="auto">
                      <a:xfrm>
                        <a:off x="539750" y="2997200"/>
                        <a:ext cx="4176713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1" descr="Dz10030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5786" y="4857760"/>
            <a:ext cx="360045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 descr="u=1114456332,854617436&amp;fm=23&amp;gp=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9314" y="3102456"/>
            <a:ext cx="41148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3" descr="u=1002834452,3794703719&amp;fm=23&amp;gp=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39472" y="4179065"/>
            <a:ext cx="4176713" cy="266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43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03238"/>
            <a:ext cx="8153400" cy="563562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4 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稳压管稳压电路</a:t>
            </a:r>
          </a:p>
        </p:txBody>
      </p:sp>
      <p:graphicFrame>
        <p:nvGraphicFramePr>
          <p:cNvPr id="5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042988" y="1700213"/>
          <a:ext cx="6840537" cy="2640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Photo Editor 照片" r:id="rId3" imgW="17933333" imgH="6923810" progId="">
                  <p:embed/>
                </p:oleObj>
              </mc:Choice>
              <mc:Fallback>
                <p:oleObj name="Photo Editor 照片" r:id="rId3" imgW="17933333" imgH="6923810" progId="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6840537" cy="2640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7088" y="4652963"/>
            <a:ext cx="748982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利用限流电阻</a:t>
            </a:r>
            <a:r>
              <a:rPr kumimoji="1" lang="en-US" altLang="zh-CN" sz="2400" b="1" i="1">
                <a:latin typeface="Times New Roman" pitchFamily="18" charset="0"/>
                <a:ea typeface="楷体_GB2312" pitchFamily="49" charset="-122"/>
              </a:rPr>
              <a:t>R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上的电压变化来补偿输入电压的波动；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利用稳压管上的电流变化来补偿负载引起的电流变化。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03238"/>
            <a:ext cx="8153400" cy="563562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5 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三端稳压器</a:t>
            </a: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142976" y="1785926"/>
            <a:ext cx="511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注意引脚的含义</a:t>
            </a:r>
          </a:p>
        </p:txBody>
      </p:sp>
      <p:pic>
        <p:nvPicPr>
          <p:cNvPr id="6" name="Picture 9" descr="u=3710201708,2221043246&amp;fm=23&amp;gp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899" y="2644769"/>
            <a:ext cx="165735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1" descr="u=1832709796,4169664775&amp;fm=23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5611" y="2428869"/>
            <a:ext cx="18002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3" descr="u=1620901372,725020941&amp;fm=23&amp;gp=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7686" y="2500306"/>
            <a:ext cx="2087563" cy="167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5" descr="u=2519439024,1901748907&amp;fm=23&amp;gp=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5436" y="2500306"/>
            <a:ext cx="1992313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1538" y="4286256"/>
            <a:ext cx="6353175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2564904"/>
            <a:ext cx="8147248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一</a:t>
            </a:r>
            <a:r>
              <a:rPr lang="zh-CN" altLang="zh-CN" sz="2800" b="1" dirty="0" smtClean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zh-CN" sz="2800" b="1" dirty="0">
                <a:solidFill>
                  <a:schemeClr val="tx1"/>
                </a:solidFill>
                <a:latin typeface="+mn-ea"/>
              </a:rPr>
              <a:t>实验目的与任务</a:t>
            </a:r>
          </a:p>
          <a:p>
            <a:pPr marL="0" indent="0">
              <a:buNone/>
            </a:pPr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熟悉</a:t>
            </a:r>
            <a:r>
              <a:rPr lang="zh-CN" altLang="en-US" sz="2400" dirty="0" smtClean="0"/>
              <a:t>电路设计</a:t>
            </a:r>
            <a:r>
              <a:rPr lang="zh-CN" altLang="zh-CN" sz="2400" dirty="0" smtClean="0"/>
              <a:t>流程，</a:t>
            </a:r>
            <a:r>
              <a:rPr lang="zh-CN" altLang="en-US" sz="2400" dirty="0" smtClean="0"/>
              <a:t>理解</a:t>
            </a:r>
            <a:r>
              <a:rPr lang="zh-CN" altLang="zh-CN" sz="2400" dirty="0" smtClean="0"/>
              <a:t>器件</a:t>
            </a:r>
            <a:r>
              <a:rPr lang="zh-CN" altLang="en-US" sz="2400" dirty="0" smtClean="0"/>
              <a:t>参数，</a:t>
            </a:r>
            <a:r>
              <a:rPr lang="zh-CN" altLang="zh-CN" sz="2400" dirty="0" smtClean="0"/>
              <a:t>理解整流、滤波、稳压等各模块的作用。设计一个直流稳压电源，通过</a:t>
            </a:r>
            <a:r>
              <a:rPr lang="en-US" altLang="zh-CN" sz="2400" dirty="0" err="1" smtClean="0"/>
              <a:t>Multisim</a:t>
            </a:r>
            <a:r>
              <a:rPr lang="zh-CN" altLang="zh-CN" sz="2400" dirty="0" smtClean="0"/>
              <a:t>仿真优化达到设计指标。</a:t>
            </a:r>
            <a:endParaRPr lang="en-US" altLang="zh-CN" sz="2400" dirty="0" smtClean="0"/>
          </a:p>
          <a:p>
            <a:pPr marL="0" indent="0">
              <a:buNone/>
            </a:pPr>
            <a:endParaRPr lang="zh-CN" altLang="zh-CN" sz="2800" b="1" dirty="0">
              <a:solidFill>
                <a:schemeClr val="tx1"/>
              </a:solidFill>
              <a:latin typeface="+mn-ea"/>
            </a:endParaRPr>
          </a:p>
          <a:p>
            <a:pPr marL="0" lvl="0" indent="0"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+mn-ea"/>
              </a:rPr>
              <a:t>二、电路设计方法和步骤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47248" cy="1210146"/>
          </a:xfrm>
        </p:spPr>
        <p:txBody>
          <a:bodyPr>
            <a:noAutofit/>
          </a:bodyPr>
          <a:lstStyle/>
          <a:p>
            <a:r>
              <a:rPr lang="zh-CN" altLang="zh-CN" sz="4000" b="1" smtClean="0">
                <a:latin typeface="+mj-ea"/>
              </a:rPr>
              <a:t>实验</a:t>
            </a:r>
            <a:r>
              <a:rPr lang="zh-CN" altLang="en-US" b="1" smtClean="0">
                <a:latin typeface="+mj-ea"/>
              </a:rPr>
              <a:t>二</a:t>
            </a:r>
            <a:r>
              <a:rPr lang="en-US" altLang="zh-CN" sz="4000" b="1" dirty="0" smtClean="0">
                <a:latin typeface="+mj-ea"/>
              </a:rPr>
              <a:t/>
            </a:r>
            <a:br>
              <a:rPr lang="en-US" altLang="zh-CN" sz="4000" b="1" dirty="0" smtClean="0">
                <a:latin typeface="+mj-ea"/>
              </a:rPr>
            </a:br>
            <a:r>
              <a:rPr lang="zh-CN" altLang="en-US" sz="4000" b="1" dirty="0" smtClean="0">
                <a:latin typeface="+mj-ea"/>
              </a:rPr>
              <a:t>直流稳压电源分析与设计</a:t>
            </a:r>
            <a:endParaRPr lang="zh-CN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022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03238"/>
            <a:ext cx="8153400" cy="563562"/>
          </a:xfrm>
        </p:spPr>
        <p:txBody>
          <a:bodyPr>
            <a:noAutofit/>
          </a:bodyPr>
          <a:lstStyle/>
          <a:p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    </a:t>
            </a:r>
            <a:r>
              <a:rPr lang="en-US" altLang="zh-CN" sz="3200" dirty="0" smtClean="0">
                <a:latin typeface="宋体" pitchFamily="2" charset="-122"/>
                <a:ea typeface="宋体" pitchFamily="2" charset="-122"/>
              </a:rPr>
              <a:t>5 </a:t>
            </a:r>
            <a:r>
              <a:rPr lang="zh-CN" altLang="en-US" sz="3200" dirty="0" smtClean="0">
                <a:latin typeface="宋体" pitchFamily="2" charset="-122"/>
                <a:ea typeface="宋体" pitchFamily="2" charset="-122"/>
              </a:rPr>
              <a:t>三端稳压器</a:t>
            </a:r>
            <a:endParaRPr lang="zh-CN" altLang="en-US" sz="28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00100" y="1643050"/>
            <a:ext cx="626745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7800</a:t>
            </a:r>
            <a:r>
              <a:rPr lang="zh-CN" altLang="zh-CN" sz="2400" b="1" dirty="0">
                <a:latin typeface="Times New Roman" pitchFamily="18" charset="0"/>
                <a:ea typeface="楷体_GB2312" pitchFamily="49" charset="-122"/>
              </a:rPr>
              <a:t>系列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（固定输出正电压）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7900</a:t>
            </a:r>
            <a:r>
              <a:rPr lang="zh-CN" altLang="zh-CN" sz="2400" b="1" dirty="0">
                <a:latin typeface="Times New Roman" pitchFamily="18" charset="0"/>
                <a:ea typeface="楷体_GB2312" pitchFamily="49" charset="-122"/>
              </a:rPr>
              <a:t>系列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（固定输出负电压）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0034" y="2857496"/>
            <a:ext cx="835183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输出电压：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5V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6V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9V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12V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15V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18V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24V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输出电流：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1.5A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7800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）、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0.5A 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78M00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）、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0.1A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78L00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）</a:t>
            </a:r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857628"/>
            <a:ext cx="6800850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071802" y="635795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Microsoft Yi Baiti" pitchFamily="66" charset="0"/>
                <a:ea typeface="Microsoft Yi Baiti" pitchFamily="66" charset="0"/>
                <a:hlinkClick r:id="rId3" action="ppaction://hlinkfile"/>
              </a:rPr>
              <a:t>7800</a:t>
            </a:r>
            <a:r>
              <a:rPr lang="en-US" altLang="zh-CN" dirty="0" smtClean="0">
                <a:latin typeface="Microsoft Yi Baiti" pitchFamily="66" charset="0"/>
                <a:ea typeface="Microsoft Yi Baiti" pitchFamily="66" charset="0"/>
              </a:rPr>
              <a:t>.PDF</a:t>
            </a:r>
            <a:endParaRPr lang="zh-CN" altLang="en-US" dirty="0">
              <a:latin typeface="Microsoft Yi Baiti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58" y="714356"/>
            <a:ext cx="8153400" cy="56356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    三端稳压器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00100" y="1928802"/>
            <a:ext cx="6119813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W17</a:t>
            </a:r>
            <a:r>
              <a:rPr lang="zh-CN" altLang="zh-CN" sz="2400" b="1" dirty="0">
                <a:latin typeface="Times New Roman" pitchFamily="18" charset="0"/>
                <a:ea typeface="楷体_GB2312" pitchFamily="49" charset="-122"/>
              </a:rPr>
              <a:t>系列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（可调式正输出电压）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W37</a:t>
            </a:r>
            <a:r>
              <a:rPr lang="zh-CN" altLang="zh-CN" sz="2400" b="1" dirty="0">
                <a:latin typeface="Times New Roman" pitchFamily="18" charset="0"/>
                <a:ea typeface="楷体_GB2312" pitchFamily="49" charset="-122"/>
              </a:rPr>
              <a:t>系列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（可调式负输出电压）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8313" y="3214686"/>
            <a:ext cx="8675687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W117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（军品级）；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W217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（工业品级）；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W317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（民品级）。</a:t>
            </a: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输出电流：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1.5A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W117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）、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0.5A 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W117M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）、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0.1A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宋体" charset="-122"/>
              </a:rPr>
              <a:t>W117L</a:t>
            </a:r>
            <a:r>
              <a:rPr kumimoji="1" lang="zh-CN" altLang="en-US" sz="2400" b="1" dirty="0">
                <a:latin typeface="Times New Roman" pitchFamily="18" charset="0"/>
                <a:ea typeface="宋体" charset="-122"/>
              </a:rPr>
              <a:t>）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520313"/>
              </p:ext>
            </p:extLst>
          </p:nvPr>
        </p:nvGraphicFramePr>
        <p:xfrm>
          <a:off x="1171589" y="4797152"/>
          <a:ext cx="22955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3" imgW="1206500" imgH="431800" progId="Equation.DSMT4">
                  <p:embed/>
                </p:oleObj>
              </mc:Choice>
              <mc:Fallback>
                <p:oleObj name="Equation" r:id="rId3" imgW="1206500" imgH="431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89" y="4797152"/>
                        <a:ext cx="22955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143372" y="4143380"/>
          <a:ext cx="4319588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Photo Editor 照片" r:id="rId5" imgW="11403017" imgH="5819048" progId="">
                  <p:embed/>
                </p:oleObj>
              </mc:Choice>
              <mc:Fallback>
                <p:oleObj name="Photo Editor 照片" r:id="rId5" imgW="11403017" imgH="5819048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4143380"/>
                        <a:ext cx="4319588" cy="220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主要技术指标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>
          <a:xfrm>
            <a:off x="1357313" y="1571612"/>
            <a:ext cx="7786687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输出电压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输出电流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稳压系数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电压调整率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输出电阻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1" lang="zh-CN" altLang="en-US" sz="2400" b="1" dirty="0" smtClean="0">
                <a:ea typeface="楷体_GB2312" pitchFamily="49" charset="-122"/>
              </a:rPr>
              <a:t>负载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调整率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纹波电压（输出交流的峰峰值或有效值）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输出电压的温度系数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237144"/>
              </p:ext>
            </p:extLst>
          </p:nvPr>
        </p:nvGraphicFramePr>
        <p:xfrm>
          <a:off x="3743325" y="2238389"/>
          <a:ext cx="2438937" cy="846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2" name="Equation" r:id="rId3" imgW="1244600" imgH="431800" progId="Equation.DSMT4">
                  <p:embed/>
                </p:oleObj>
              </mc:Choice>
              <mc:Fallback>
                <p:oleObj name="Equation" r:id="rId3" imgW="1244600" imgH="431800" progId="Equation.DSMT4">
                  <p:embed/>
                  <p:pic>
                    <p:nvPicPr>
                      <p:cNvPr id="471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2238389"/>
                        <a:ext cx="2438937" cy="84690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705049"/>
              </p:ext>
            </p:extLst>
          </p:nvPr>
        </p:nvGraphicFramePr>
        <p:xfrm>
          <a:off x="3743325" y="4547182"/>
          <a:ext cx="2438937" cy="761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3" name="公式" r:id="rId5" imgW="1384300" imgH="431800" progId="">
                  <p:embed/>
                </p:oleObj>
              </mc:Choice>
              <mc:Fallback>
                <p:oleObj name="公式" r:id="rId5" imgW="1384300" imgH="431800" progId="">
                  <p:embed/>
                  <p:pic>
                    <p:nvPicPr>
                      <p:cNvPr id="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4547182"/>
                        <a:ext cx="2438937" cy="76160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590325"/>
              </p:ext>
            </p:extLst>
          </p:nvPr>
        </p:nvGraphicFramePr>
        <p:xfrm>
          <a:off x="3743325" y="3284984"/>
          <a:ext cx="2636384" cy="822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4" name="公式" r:id="rId7" imgW="1384300" imgH="431800" progId="">
                  <p:embed/>
                </p:oleObj>
              </mc:Choice>
              <mc:Fallback>
                <p:oleObj name="公式" r:id="rId7" imgW="1384300" imgH="431800" progId="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3284984"/>
                        <a:ext cx="2636384" cy="82282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74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29" y="2909671"/>
            <a:ext cx="4412889" cy="1853742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64704"/>
            <a:ext cx="7992888" cy="201622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四、实验内容：</a:t>
            </a:r>
            <a:endParaRPr lang="en-US" altLang="zh-CN" dirty="0" smtClean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、整流电路分析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/>
              <a:t>        电路如图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整流</a:t>
            </a:r>
            <a:r>
              <a:rPr lang="zh-CN" altLang="en-US" sz="2400" dirty="0" smtClean="0"/>
              <a:t>桥选用</a:t>
            </a:r>
            <a:r>
              <a:rPr lang="en-US" altLang="zh-CN" sz="2400" dirty="0" smtClean="0"/>
              <a:t>1B4B42</a:t>
            </a:r>
            <a:r>
              <a:rPr lang="zh-CN" altLang="en-US" sz="2400" dirty="0" smtClean="0"/>
              <a:t>。用示波器测试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整流输出电压波形，测试输出直流电压，测试输出交流电压有效值，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阐述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在软件中测试电压的不同方法。</a:t>
            </a:r>
            <a:endParaRPr lang="zh-CN" altLang="en-US" sz="2000" baseline="-25000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99792" y="6309320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整流滤波电路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076833" y="4612486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图</a:t>
            </a:r>
            <a:r>
              <a:rPr lang="en-US" altLang="zh-CN" b="1" dirty="0"/>
              <a:t>1</a:t>
            </a:r>
            <a:endParaRPr lang="zh-CN" altLang="en-US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393007"/>
              </p:ext>
            </p:extLst>
          </p:nvPr>
        </p:nvGraphicFramePr>
        <p:xfrm>
          <a:off x="1115616" y="5110561"/>
          <a:ext cx="5832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30">
                  <a:extLst>
                    <a:ext uri="{9D8B030D-6E8A-4147-A177-3AD203B41FA5}">
                      <a16:colId xmlns:a16="http://schemas.microsoft.com/office/drawing/2014/main" val="680147613"/>
                    </a:ext>
                  </a:extLst>
                </a:gridCol>
                <a:gridCol w="1382667">
                  <a:extLst>
                    <a:ext uri="{9D8B030D-6E8A-4147-A177-3AD203B41FA5}">
                      <a16:colId xmlns:a16="http://schemas.microsoft.com/office/drawing/2014/main" val="2124004091"/>
                    </a:ext>
                  </a:extLst>
                </a:gridCol>
                <a:gridCol w="1123211">
                  <a:extLst>
                    <a:ext uri="{9D8B030D-6E8A-4147-A177-3AD203B41FA5}">
                      <a16:colId xmlns:a16="http://schemas.microsoft.com/office/drawing/2014/main" val="47695957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571898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55160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电容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altLang="zh-CN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无滤波电容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9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直流（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2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交流（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5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236" y="2996952"/>
            <a:ext cx="4768970" cy="1937138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42910" y="857232"/>
            <a:ext cx="7819232" cy="2378544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、整流滤波电路分析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/>
              <a:t>        电路如图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，改变</a:t>
            </a:r>
            <a:r>
              <a:rPr lang="zh-CN" altLang="en-US" sz="2400" dirty="0"/>
              <a:t>滤波电容</a:t>
            </a:r>
            <a:r>
              <a:rPr lang="zh-CN" altLang="en-US" sz="2400" dirty="0" smtClean="0"/>
              <a:t>值（见表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），用示波器分别测试滤波电路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输出电压波形，测试输出直流电压，测试交流电压有效值，完成表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解释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滤波电路的作用及不同的滤波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电容值对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滤波效果的影响。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946512" y="4741229"/>
            <a:ext cx="522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9792" y="6309320"/>
            <a:ext cx="360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整流滤波电路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04810"/>
              </p:ext>
            </p:extLst>
          </p:nvPr>
        </p:nvGraphicFramePr>
        <p:xfrm>
          <a:off x="1115616" y="5110561"/>
          <a:ext cx="58326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30">
                  <a:extLst>
                    <a:ext uri="{9D8B030D-6E8A-4147-A177-3AD203B41FA5}">
                      <a16:colId xmlns:a16="http://schemas.microsoft.com/office/drawing/2014/main" val="680147613"/>
                    </a:ext>
                  </a:extLst>
                </a:gridCol>
                <a:gridCol w="1382667">
                  <a:extLst>
                    <a:ext uri="{9D8B030D-6E8A-4147-A177-3AD203B41FA5}">
                      <a16:colId xmlns:a16="http://schemas.microsoft.com/office/drawing/2014/main" val="2124004091"/>
                    </a:ext>
                  </a:extLst>
                </a:gridCol>
                <a:gridCol w="1123211">
                  <a:extLst>
                    <a:ext uri="{9D8B030D-6E8A-4147-A177-3AD203B41FA5}">
                      <a16:colId xmlns:a16="http://schemas.microsoft.com/office/drawing/2014/main" val="47695957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571898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155160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电容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l-GR" altLang="zh-CN" dirty="0" smtClean="0">
                          <a:solidFill>
                            <a:schemeClr val="tx1"/>
                          </a:solidFill>
                        </a:rPr>
                        <a:t>μ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无滤波电容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91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直流（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2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交流（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57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71472" y="571480"/>
            <a:ext cx="7858180" cy="200026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3400" dirty="0" smtClean="0"/>
              <a:t>3</a:t>
            </a:r>
            <a:r>
              <a:rPr lang="zh-CN" altLang="en-US" sz="3400" dirty="0" smtClean="0"/>
              <a:t>、直流稳压电源设计与仿真</a:t>
            </a:r>
            <a:endParaRPr lang="en-US" altLang="zh-CN" sz="3400" dirty="0" smtClean="0"/>
          </a:p>
          <a:p>
            <a:pPr marL="0" indent="0">
              <a:buNone/>
            </a:pPr>
            <a:r>
              <a:rPr lang="zh-CN" altLang="en-US" dirty="0" smtClean="0"/>
              <a:t>         </a:t>
            </a:r>
            <a:r>
              <a:rPr lang="zh-CN" altLang="en-US" sz="3100" dirty="0" smtClean="0"/>
              <a:t>用三端稳压器</a:t>
            </a:r>
            <a:r>
              <a:rPr lang="en-US" altLang="zh-CN" sz="3100" dirty="0" smtClean="0"/>
              <a:t>MC7805</a:t>
            </a:r>
            <a:r>
              <a:rPr lang="zh-CN" altLang="en-US" sz="3100" dirty="0" smtClean="0"/>
              <a:t>设计一个直流稳压电源，要求如下。测试相关参数，完成</a:t>
            </a:r>
            <a:r>
              <a:rPr lang="zh-CN" altLang="en-US" sz="3100" dirty="0"/>
              <a:t>表</a:t>
            </a:r>
            <a:r>
              <a:rPr lang="en-US" altLang="zh-CN" sz="3100" dirty="0" smtClean="0"/>
              <a:t>2</a:t>
            </a:r>
            <a:r>
              <a:rPr lang="zh-CN" altLang="en-US" sz="3100" dirty="0" smtClean="0"/>
              <a:t>（见下页）。</a:t>
            </a:r>
            <a:endParaRPr lang="en-US" altLang="zh-CN" sz="3100" dirty="0" smtClean="0"/>
          </a:p>
          <a:p>
            <a:pPr marL="0" indent="0">
              <a:buNone/>
            </a:pPr>
            <a:r>
              <a:rPr lang="en-US" altLang="zh-CN" sz="3100" dirty="0" smtClean="0"/>
              <a:t>     </a:t>
            </a:r>
            <a:r>
              <a:rPr lang="zh-CN" altLang="en-US" sz="3100" dirty="0" smtClean="0"/>
              <a:t>问题</a:t>
            </a:r>
            <a:r>
              <a:rPr lang="en-US" altLang="zh-CN" sz="3100" dirty="0" smtClean="0"/>
              <a:t>3</a:t>
            </a:r>
            <a:r>
              <a:rPr lang="zh-CN" altLang="en-US" sz="3100" dirty="0" smtClean="0"/>
              <a:t>：</a:t>
            </a:r>
            <a:r>
              <a:rPr lang="zh-CN" altLang="en-US" sz="3100" dirty="0" smtClean="0"/>
              <a:t>若要减小纹波电压，应如何调整电路哪些参数；</a:t>
            </a:r>
            <a:endParaRPr lang="en-US" altLang="zh-CN" sz="3100" dirty="0" smtClean="0"/>
          </a:p>
          <a:p>
            <a:pPr marL="0" indent="0">
              <a:buNone/>
            </a:pPr>
            <a:r>
              <a:rPr lang="en-US" altLang="zh-CN" sz="3100" dirty="0" smtClean="0"/>
              <a:t>                     </a:t>
            </a:r>
            <a:r>
              <a:rPr lang="zh-CN" altLang="en-US" sz="3100" dirty="0" smtClean="0"/>
              <a:t>实际电路中</a:t>
            </a:r>
            <a:r>
              <a:rPr lang="en-US" altLang="zh-CN" sz="3100" dirty="0" smtClean="0"/>
              <a:t>C</a:t>
            </a:r>
            <a:r>
              <a:rPr lang="en-US" altLang="zh-CN" sz="3100" baseline="-25000" dirty="0" smtClean="0"/>
              <a:t>I</a:t>
            </a:r>
            <a:r>
              <a:rPr lang="zh-CN" altLang="en-US" sz="3100" dirty="0" smtClean="0"/>
              <a:t>、</a:t>
            </a:r>
            <a:r>
              <a:rPr lang="en-US" altLang="zh-CN" sz="3100" dirty="0" smtClean="0"/>
              <a:t>C</a:t>
            </a:r>
            <a:r>
              <a:rPr lang="en-US" altLang="zh-CN" sz="3100" baseline="-25000" dirty="0" smtClean="0"/>
              <a:t>O</a:t>
            </a:r>
            <a:r>
              <a:rPr lang="zh-CN" altLang="en-US" sz="3100" dirty="0" smtClean="0"/>
              <a:t>两个电容的作用、一般应如何选取。 </a:t>
            </a:r>
            <a:endParaRPr lang="zh-CN" alt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38188" y="2468007"/>
            <a:ext cx="7715304" cy="19288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输入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220V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50Hz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市电，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输出直流电压电压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5V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最大输出电流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1A</a:t>
            </a:r>
            <a:endParaRPr kumimoji="0" lang="zh-CN" altLang="en-US" sz="20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    输出纹波电压有效值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&lt;1mV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电压调整率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&lt;1%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200V-240V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1A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输出）</a:t>
            </a:r>
            <a:endParaRPr lang="en-US" altLang="zh-CN" sz="20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tabLst/>
              <a:defRPr/>
            </a:pP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    负载调整率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&lt;1%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220V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输入，</a:t>
            </a:r>
            <a:r>
              <a:rPr lang="en-US" altLang="zh-CN" sz="2000" b="1" dirty="0" smtClean="0">
                <a:latin typeface="Times New Roman" pitchFamily="18" charset="0"/>
                <a:ea typeface="楷体_GB2312" pitchFamily="49" charset="-122"/>
              </a:rPr>
              <a:t>10mA-1A</a:t>
            </a:r>
            <a:r>
              <a:rPr lang="zh-CN" altLang="en-US" sz="2000" b="1" dirty="0" smtClean="0">
                <a:latin typeface="Times New Roman" pitchFamily="18" charset="0"/>
                <a:ea typeface="楷体_GB2312" pitchFamily="49" charset="-122"/>
              </a:rPr>
              <a:t>输出）</a:t>
            </a:r>
            <a:endParaRPr lang="en-US" altLang="zh-CN" sz="2000" b="1" dirty="0" smtClean="0">
              <a:latin typeface="Times New Roman" pitchFamily="18" charset="0"/>
              <a:ea typeface="楷体_GB2312" pitchFamily="49" charset="-12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ymbol" pitchFamily="18" charset="2"/>
              <a:buChar char=""/>
              <a:tabLst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1840" y="3972538"/>
            <a:ext cx="5857916" cy="22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513202"/>
              </p:ext>
            </p:extLst>
          </p:nvPr>
        </p:nvGraphicFramePr>
        <p:xfrm>
          <a:off x="702941" y="4283373"/>
          <a:ext cx="16430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4" imgW="863280" imgH="241200" progId="Equation.DSMT4">
                  <p:embed/>
                </p:oleObj>
              </mc:Choice>
              <mc:Fallback>
                <p:oleObj name="Equation" r:id="rId4" imgW="863280" imgH="24120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1" y="4283373"/>
                        <a:ext cx="16430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589567"/>
              </p:ext>
            </p:extLst>
          </p:nvPr>
        </p:nvGraphicFramePr>
        <p:xfrm>
          <a:off x="307374" y="4805965"/>
          <a:ext cx="2667000" cy="164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Equation" r:id="rId6" imgW="1358640" imgH="838080" progId="Equation.DSMT4">
                  <p:embed/>
                </p:oleObj>
              </mc:Choice>
              <mc:Fallback>
                <p:oleObj name="Equation" r:id="rId6" imgW="1358640" imgH="838080" progId="Equation.DSMT4">
                  <p:embed/>
                  <p:pic>
                    <p:nvPicPr>
                      <p:cNvPr id="7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74" y="4805965"/>
                        <a:ext cx="2667000" cy="164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肘形连接符 6"/>
          <p:cNvCxnSpPr/>
          <p:nvPr/>
        </p:nvCxnSpPr>
        <p:spPr>
          <a:xfrm flipV="1">
            <a:off x="5700758" y="5797627"/>
            <a:ext cx="360040" cy="216024"/>
          </a:xfrm>
          <a:prstGeom prst="bentConnector3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618944" y="5959477"/>
                <a:ext cx="486222" cy="365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</m:t>
                          </m:r>
                        </m:sub>
                        <m:sup>
                          <m: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944" y="5959477"/>
                <a:ext cx="486222" cy="36586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>
            <a:off x="8532440" y="4452541"/>
            <a:ext cx="0" cy="416619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8532440" y="4484459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zh-CN" altLang="en-US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915816" y="5301208"/>
            <a:ext cx="2634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稳压电源实验数据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27557"/>
              </p:ext>
            </p:extLst>
          </p:nvPr>
        </p:nvGraphicFramePr>
        <p:xfrm>
          <a:off x="971600" y="2204864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23">
                  <a:extLst>
                    <a:ext uri="{9D8B030D-6E8A-4147-A177-3AD203B41FA5}">
                      <a16:colId xmlns:a16="http://schemas.microsoft.com/office/drawing/2014/main" val="1614430294"/>
                    </a:ext>
                  </a:extLst>
                </a:gridCol>
                <a:gridCol w="1016009">
                  <a:extLst>
                    <a:ext uri="{9D8B030D-6E8A-4147-A177-3AD203B41FA5}">
                      <a16:colId xmlns:a16="http://schemas.microsoft.com/office/drawing/2014/main" val="2084542028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66169566"/>
                    </a:ext>
                  </a:extLst>
                </a:gridCol>
                <a:gridCol w="1199456">
                  <a:extLst>
                    <a:ext uri="{9D8B030D-6E8A-4147-A177-3AD203B41FA5}">
                      <a16:colId xmlns:a16="http://schemas.microsoft.com/office/drawing/2014/main" val="284887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负载（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Ω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93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输出电压（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）（</a:t>
                      </a:r>
                      <a:r>
                        <a:rPr lang="en-US" altLang="zh-CN" b="1" i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altLang="zh-CN" b="1" i="1" baseline="-250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=220V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3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纹波电压（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mV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，有效值）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9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负载调整率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61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源电压（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）    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240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0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输出电压（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）（</a:t>
                      </a:r>
                      <a:r>
                        <a:rPr lang="en-US" altLang="zh-CN" b="1" i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altLang="zh-CN" b="1" i="1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lang="zh-CN" alt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648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纹波电压（</a:t>
                      </a:r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mV</a:t>
                      </a:r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，有效值）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—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77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电压调整率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06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57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zh-CN" altLang="en-US" dirty="0" smtClean="0"/>
              <a:t>五、仿真实例</a:t>
            </a:r>
            <a:endParaRPr lang="zh-CN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2199" y="2492896"/>
            <a:ext cx="68580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014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8"/>
            <a:ext cx="4994126" cy="267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5942" y="692696"/>
            <a:ext cx="8456537" cy="79208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可以从菜单（绘制</a:t>
            </a:r>
            <a:r>
              <a:rPr lang="en-US" altLang="zh-CN" dirty="0" smtClean="0">
                <a:solidFill>
                  <a:schemeClr val="bg1"/>
                </a:solidFill>
              </a:rPr>
              <a:t>—</a:t>
            </a:r>
            <a:r>
              <a:rPr lang="zh-CN" altLang="en-US" dirty="0" smtClean="0">
                <a:solidFill>
                  <a:schemeClr val="bg1"/>
                </a:solidFill>
              </a:rPr>
              <a:t>元器件）或工具栏添加元器件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35" y="2719265"/>
            <a:ext cx="4779835" cy="2944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89040"/>
            <a:ext cx="4952861" cy="286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18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基本步骤</a:t>
            </a:r>
          </a:p>
        </p:txBody>
      </p:sp>
      <p:sp>
        <p:nvSpPr>
          <p:cNvPr id="3788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85918" y="2071678"/>
            <a:ext cx="5857916" cy="2643206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分析要求和技术指标</a:t>
            </a: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确定方案，搜寻元器件</a:t>
            </a: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电路仿真和优化</a:t>
            </a: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电路加工和调测</a:t>
            </a:r>
          </a:p>
          <a:p>
            <a:r>
              <a:rPr lang="zh-CN" altLang="en-US" b="1" dirty="0" smtClean="0">
                <a:latin typeface="Times New Roman" pitchFamily="18" charset="0"/>
                <a:ea typeface="楷体_GB2312" pitchFamily="49" charset="-122"/>
              </a:rPr>
              <a:t>总结，修改。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分析要求和技术指标</a:t>
            </a:r>
          </a:p>
        </p:txBody>
      </p:sp>
      <p:sp>
        <p:nvSpPr>
          <p:cNvPr id="3799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700213"/>
            <a:ext cx="7272337" cy="3889375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要求：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实现的功能、可用的电源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接口、体积、形状、成本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技术指标：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频带宽度、放大倍数、输入输出阻抗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输出功率、失真、频率稳定度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chemeClr val="tx1"/>
                </a:solidFill>
              </a:rPr>
              <a:t>确定方案、搜寻器件</a:t>
            </a:r>
          </a:p>
        </p:txBody>
      </p:sp>
      <p:sp>
        <p:nvSpPr>
          <p:cNvPr id="3809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412875"/>
            <a:ext cx="7705725" cy="44640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方案：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电路原理？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有哪些实现方案？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分立器件（复杂，不易调试）、集成器件？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单级、多级（指标分解）？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…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元器件：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指标（极限参数）、封装形式、价格、买得到不？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3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电路仿真和优化</a:t>
            </a:r>
          </a:p>
        </p:txBody>
      </p:sp>
      <p:sp>
        <p:nvSpPr>
          <p:cNvPr id="38195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700213"/>
            <a:ext cx="7272337" cy="3384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用什么仿真软件？仿真准确度如何？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是否有需要的元件库？没有！咋办？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熟悉仿真测试探针、仪器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如何优化？优化哪些原件及参数</a:t>
            </a:r>
          </a:p>
          <a:p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 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      修改、总结</a:t>
            </a:r>
          </a:p>
        </p:txBody>
      </p:sp>
      <p:sp>
        <p:nvSpPr>
          <p:cNvPr id="38400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6013" y="1700213"/>
            <a:ext cx="7272337" cy="3384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z="2400" b="1" dirty="0" smtClean="0">
              <a:latin typeface="Times New Roman" pitchFamily="18" charset="0"/>
              <a:ea typeface="楷体_GB2312" pitchFamily="49" charset="-122"/>
            </a:endParaRP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调试的过程和方法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失败的原因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修改电路，重新设计和加工</a:t>
            </a:r>
          </a:p>
          <a:p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总结报告   </a:t>
            </a:r>
            <a:endParaRPr lang="en-US" altLang="zh-CN" sz="2400" b="1" dirty="0" smtClean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47532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三、实验原理</a:t>
            </a:r>
            <a:endParaRPr lang="zh-CN" altLang="en-US" sz="3600" dirty="0"/>
          </a:p>
        </p:txBody>
      </p:sp>
      <p:pic>
        <p:nvPicPr>
          <p:cNvPr id="4" name="Picture 14" descr="Img3356775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775" y="4437063"/>
            <a:ext cx="32956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00113" y="1557338"/>
            <a:ext cx="6911975" cy="936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将交流市电（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220V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50Hz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变为稳定的直流输出，为各种小型用电设备供电。</a:t>
            </a:r>
          </a:p>
        </p:txBody>
      </p:sp>
      <p:pic>
        <p:nvPicPr>
          <p:cNvPr id="6" name="Picture 5" descr="u=962847447,1161657713&amp;fm=21&amp;gp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2492375"/>
            <a:ext cx="2520950" cy="248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u=4263580352,3560224785&amp;fm=21&amp;gp=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2852738"/>
            <a:ext cx="219075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63938" y="2781300"/>
            <a:ext cx="2533650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直流稳压电源组成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19200" y="3124200"/>
          <a:ext cx="533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2" name="Photo Editor 照片" r:id="rId3" imgW="23663403" imgH="4315427" progId="">
                  <p:embed/>
                </p:oleObj>
              </mc:Choice>
              <mc:Fallback>
                <p:oleObj name="Photo Editor 照片" r:id="rId3" imgW="23663403" imgH="4315427" progId="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00" t="50000" r="86250"/>
                      <a:stretch>
                        <a:fillRect/>
                      </a:stretch>
                    </p:blipFill>
                    <p:spPr bwMode="auto">
                      <a:xfrm>
                        <a:off x="1219200" y="3124200"/>
                        <a:ext cx="533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743200" y="3124200"/>
          <a:ext cx="533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3" name="Photo Editor 照片" r:id="rId5" imgW="23663403" imgH="4315427" progId="">
                  <p:embed/>
                </p:oleObj>
              </mc:Choice>
              <mc:Fallback>
                <p:oleObj name="Photo Editor 照片" r:id="rId5" imgW="23663403" imgH="4315427" progId="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00" t="50000" r="86250"/>
                      <a:stretch>
                        <a:fillRect/>
                      </a:stretch>
                    </p:blipFill>
                    <p:spPr bwMode="auto">
                      <a:xfrm>
                        <a:off x="2743200" y="3124200"/>
                        <a:ext cx="533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72400" y="3124200"/>
          <a:ext cx="609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" name="Photo Editor 照片" r:id="rId6" imgW="23663403" imgH="4315427" progId="">
                  <p:embed/>
                </p:oleObj>
              </mc:Choice>
              <mc:Fallback>
                <p:oleObj name="Photo Editor 照片" r:id="rId6" imgW="23663403" imgH="4315427" progId="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1251" t="48000" b="17714"/>
                      <a:stretch>
                        <a:fillRect/>
                      </a:stretch>
                    </p:blipFill>
                    <p:spPr bwMode="auto">
                      <a:xfrm>
                        <a:off x="7772400" y="3124200"/>
                        <a:ext cx="609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3600" y="3200400"/>
          <a:ext cx="762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Photo Editor 照片" r:id="rId7" imgW="23663403" imgH="4315427" progId="">
                  <p:embed/>
                </p:oleObj>
              </mc:Choice>
              <mc:Fallback>
                <p:oleObj name="Photo Editor 照片" r:id="rId7" imgW="23663403" imgH="4315427" progId="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6666" t="52222" r="23016" b="21667"/>
                      <a:stretch>
                        <a:fillRect/>
                      </a:stretch>
                    </p:blipFill>
                    <p:spPr bwMode="auto">
                      <a:xfrm>
                        <a:off x="5943600" y="3200400"/>
                        <a:ext cx="762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419600" y="3124200"/>
          <a:ext cx="6858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Photo Editor 照片" r:id="rId8" imgW="23663403" imgH="4315427" progId="">
                  <p:embed/>
                </p:oleObj>
              </mc:Choice>
              <mc:Fallback>
                <p:oleObj name="Photo Editor 照片" r:id="rId8" imgW="23663403" imgH="4315427" progId="">
                  <p:embed/>
                  <p:pic>
                    <p:nvPicPr>
                      <p:cNvPr id="0" name="Picture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859" t="52402" r="42676" b="-7205"/>
                      <a:stretch>
                        <a:fillRect/>
                      </a:stretch>
                    </p:blipFill>
                    <p:spPr bwMode="auto">
                      <a:xfrm>
                        <a:off x="4419600" y="3124200"/>
                        <a:ext cx="6858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304800" y="2286000"/>
          <a:ext cx="8229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" name="Photo Editor 照片" r:id="rId9" imgW="23247619" imgH="2333333" progId="">
                  <p:embed/>
                </p:oleObj>
              </mc:Choice>
              <mc:Fallback>
                <p:oleObj name="Photo Editor 照片" r:id="rId9" imgW="23247619" imgH="2333333" progId="">
                  <p:embed/>
                  <p:pic>
                    <p:nvPicPr>
                      <p:cNvPr id="0" name="Picture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286000"/>
                        <a:ext cx="82296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187450" y="4221163"/>
            <a:ext cx="7345363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影响输出电压稳定性的主要因素：</a:t>
            </a:r>
          </a:p>
          <a:p>
            <a:pPr marL="342900" indent="-342900"/>
            <a:endParaRPr kumimoji="1" lang="zh-CN" altLang="en-US" sz="1200" b="1">
              <a:latin typeface="Times New Roman" pitchFamily="18" charset="0"/>
              <a:ea typeface="楷体_GB2312" pitchFamily="49" charset="-122"/>
            </a:endParaRPr>
          </a:p>
          <a:p>
            <a:pPr marL="342900" indent="-342900"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）负载变化</a:t>
            </a:r>
          </a:p>
          <a:p>
            <a:pPr marL="342900" indent="-342900">
              <a:buFont typeface="Wingdings" pitchFamily="2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）电网电压变化（ </a:t>
            </a:r>
            <a:r>
              <a:rPr kumimoji="1" lang="en-US" altLang="zh-CN" sz="2400" b="1">
                <a:latin typeface="Times New Roman" pitchFamily="18" charset="0"/>
              </a:rPr>
              <a:t>±10</a:t>
            </a:r>
            <a:r>
              <a:rPr kumimoji="1" lang="zh-CN" altLang="en-US" sz="2400" b="1">
                <a:latin typeface="Times New Roman" pitchFamily="18" charset="0"/>
              </a:rPr>
              <a:t>％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1040</Words>
  <Application>Microsoft Office PowerPoint</Application>
  <PresentationFormat>全屏显示(4:3)</PresentationFormat>
  <Paragraphs>162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28</vt:i4>
      </vt:variant>
    </vt:vector>
  </HeadingPairs>
  <TitlesOfParts>
    <vt:vector size="49" baseType="lpstr">
      <vt:lpstr>华文行楷</vt:lpstr>
      <vt:lpstr>华文楷体</vt:lpstr>
      <vt:lpstr>华文新魏</vt:lpstr>
      <vt:lpstr>楷体_GB2312</vt:lpstr>
      <vt:lpstr>隶书</vt:lpstr>
      <vt:lpstr>宋体</vt:lpstr>
      <vt:lpstr>Arial</vt:lpstr>
      <vt:lpstr>Calibri</vt:lpstr>
      <vt:lpstr>Cambria Math</vt:lpstr>
      <vt:lpstr>Candara</vt:lpstr>
      <vt:lpstr>Microsoft Yi Baiti</vt:lpstr>
      <vt:lpstr>Symbol</vt:lpstr>
      <vt:lpstr>Times New Roman</vt:lpstr>
      <vt:lpstr>Wingdings</vt:lpstr>
      <vt:lpstr>自定义设计方案</vt:lpstr>
      <vt:lpstr>1_自定义设计方案</vt:lpstr>
      <vt:lpstr>波形</vt:lpstr>
      <vt:lpstr>Photo Editor 照片</vt:lpstr>
      <vt:lpstr>Equation</vt:lpstr>
      <vt:lpstr>公式</vt:lpstr>
      <vt:lpstr>VISIO</vt:lpstr>
      <vt:lpstr>Multisim与电路仿真设计</vt:lpstr>
      <vt:lpstr>实验二 直流稳压电源分析与设计</vt:lpstr>
      <vt:lpstr>      基本步骤</vt:lpstr>
      <vt:lpstr>      分析要求和技术指标</vt:lpstr>
      <vt:lpstr>      确定方案、搜寻器件</vt:lpstr>
      <vt:lpstr>      电路仿真和优化</vt:lpstr>
      <vt:lpstr>      修改、总结</vt:lpstr>
      <vt:lpstr>三、实验原理</vt:lpstr>
      <vt:lpstr>直流稳压电源组成</vt:lpstr>
      <vt:lpstr>1 电源变压器</vt:lpstr>
      <vt:lpstr>PowerPoint 演示文稿</vt:lpstr>
      <vt:lpstr>    2 整流电路—桥式整流</vt:lpstr>
      <vt:lpstr>    2 整流电路—桥式整流</vt:lpstr>
      <vt:lpstr>PowerPoint 演示文稿</vt:lpstr>
      <vt:lpstr>PowerPoint 演示文稿</vt:lpstr>
      <vt:lpstr>    3 电容滤波电路</vt:lpstr>
      <vt:lpstr>    3 电容滤波电路</vt:lpstr>
      <vt:lpstr>    4 稳压管稳压电路</vt:lpstr>
      <vt:lpstr>    5 三端稳压器</vt:lpstr>
      <vt:lpstr>    5 三端稳压器</vt:lpstr>
      <vt:lpstr>    三端稳压器</vt:lpstr>
      <vt:lpstr>主要技术指标</vt:lpstr>
      <vt:lpstr>PowerPoint 演示文稿</vt:lpstr>
      <vt:lpstr>PowerPoint 演示文稿</vt:lpstr>
      <vt:lpstr>PowerPoint 演示文稿</vt:lpstr>
      <vt:lpstr>PowerPoint 演示文稿</vt:lpstr>
      <vt:lpstr>五、仿真实例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Multisim与电路仿真设计</dc:title>
  <dc:creator>user</dc:creator>
  <cp:lastModifiedBy>张 彪</cp:lastModifiedBy>
  <cp:revision>158</cp:revision>
  <dcterms:created xsi:type="dcterms:W3CDTF">2016-07-18T07:58:34Z</dcterms:created>
  <dcterms:modified xsi:type="dcterms:W3CDTF">2021-09-09T00:35:23Z</dcterms:modified>
</cp:coreProperties>
</file>