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559675" cy="10691813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928" y="-11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圖片 36"/>
          <p:cNvPicPr/>
          <p:nvPr/>
        </p:nvPicPr>
        <p:blipFill>
          <a:blip r:embed="rId2"/>
          <a:stretch/>
        </p:blipFill>
        <p:spPr>
          <a:xfrm>
            <a:off x="2290680" y="1823400"/>
            <a:ext cx="5498280" cy="4384440"/>
          </a:xfrm>
          <a:prstGeom prst="rect">
            <a:avLst/>
          </a:prstGeom>
          <a:ln>
            <a:noFill/>
          </a:ln>
        </p:spPr>
      </p:pic>
      <p:pic>
        <p:nvPicPr>
          <p:cNvPr id="38" name="圖片 37"/>
          <p:cNvPicPr/>
          <p:nvPr/>
        </p:nvPicPr>
        <p:blipFill>
          <a:blip r:embed="rId2"/>
          <a:stretch/>
        </p:blipFill>
        <p:spPr>
          <a:xfrm>
            <a:off x="2290680" y="1823400"/>
            <a:ext cx="549828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7020000" cy="57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圖片 76"/>
          <p:cNvPicPr/>
          <p:nvPr/>
        </p:nvPicPr>
        <p:blipFill>
          <a:blip r:embed="rId2"/>
          <a:stretch/>
        </p:blipFill>
        <p:spPr>
          <a:xfrm>
            <a:off x="2290680" y="1823400"/>
            <a:ext cx="5498280" cy="4384440"/>
          </a:xfrm>
          <a:prstGeom prst="rect">
            <a:avLst/>
          </a:prstGeom>
          <a:ln>
            <a:noFill/>
          </a:ln>
        </p:spPr>
      </p:pic>
      <p:pic>
        <p:nvPicPr>
          <p:cNvPr id="78" name="圖片 77"/>
          <p:cNvPicPr/>
          <p:nvPr/>
        </p:nvPicPr>
        <p:blipFill>
          <a:blip r:embed="rId2"/>
          <a:stretch/>
        </p:blipFill>
        <p:spPr>
          <a:xfrm>
            <a:off x="2290680" y="1823400"/>
            <a:ext cx="549828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7020000" cy="57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20000" cy="23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B63A932-C8CD-46F9-809E-D440BEF9E81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38"/>
          <p:cNvPicPr/>
          <p:nvPr/>
        </p:nvPicPr>
        <p:blipFill>
          <a:blip r:embed="rId14"/>
          <a:stretch/>
        </p:blipFill>
        <p:spPr>
          <a:xfrm>
            <a:off x="-58320" y="108000"/>
            <a:ext cx="7794360" cy="16074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84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1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6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85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5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5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5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379A893-0063-4BE3-821A-760732A2538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 Open Finder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6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李瓖芸、周昀、吳宜凡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Complexity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25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Trivial connection scanning: O(N^2)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Minimum spanning tree: O(E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lgE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Line adding: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Θ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(O)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Hadlock’s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shortest path: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Θ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(X*Y)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Improvement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328553" y="2308080"/>
            <a:ext cx="5455096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25000"/>
              </a:lnSpc>
            </a:pP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Benchmark/case1</a:t>
            </a:r>
          </a:p>
          <a:p>
            <a:pPr>
              <a:lnSpc>
                <a:spcPct val="125000"/>
              </a:lnSpc>
            </a:pP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#Shape=1503,</a:t>
            </a:r>
            <a:r>
              <a:rPr lang="zh-TW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#Obstacle=414</a:t>
            </a:r>
          </a:p>
          <a:p>
            <a:pPr>
              <a:lnSpc>
                <a:spcPct val="125000"/>
              </a:lnSpc>
            </a:pP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Layer1: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E=7300,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V=550,</a:t>
            </a:r>
            <a:r>
              <a:rPr lang="zh-TW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one</a:t>
            </a:r>
            <a:r>
              <a:rPr lang="zh-TW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MST</a:t>
            </a:r>
          </a:p>
          <a:p>
            <a:pPr>
              <a:lnSpc>
                <a:spcPct val="125000"/>
              </a:lnSpc>
            </a:pP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Layer2: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E=2723,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V=241,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one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MST</a:t>
            </a:r>
            <a:endParaRPr lang="en-US" altLang="zh-TW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>
              <a:lnSpc>
                <a:spcPct val="125000"/>
              </a:lnSpc>
            </a:pP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Layer3:</a:t>
            </a:r>
            <a:r>
              <a:rPr lang="zh-TW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E=9951,</a:t>
            </a:r>
            <a:r>
              <a:rPr lang="zh-TW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V=712,</a:t>
            </a:r>
            <a:r>
              <a:rPr lang="zh-TW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one</a:t>
            </a:r>
            <a:r>
              <a:rPr lang="zh-TW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MST</a:t>
            </a:r>
          </a:p>
          <a:p>
            <a:pPr>
              <a:lnSpc>
                <a:spcPct val="125000"/>
              </a:lnSpc>
            </a:pP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#Shape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Graph=0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5391120" y="2460480"/>
            <a:ext cx="4545772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25000"/>
              </a:lnSpc>
            </a:pP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Benchmark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/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case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2</a:t>
            </a:r>
            <a:endParaRPr lang="en-US" altLang="zh-TW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roid Sans Fallback"/>
            </a:endParaRPr>
          </a:p>
          <a:p>
            <a:pPr>
              <a:lnSpc>
                <a:spcPct val="125000"/>
              </a:lnSpc>
            </a:pP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#Shape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4518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#Obstacle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4773</a:t>
            </a:r>
            <a:endParaRPr lang="en-US" altLang="zh-TW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roid Sans Fallback"/>
            </a:endParaRPr>
          </a:p>
          <a:p>
            <a:pPr>
              <a:lnSpc>
                <a:spcPct val="125000"/>
              </a:lnSpc>
            </a:pP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Layer1:</a:t>
            </a:r>
            <a:r>
              <a:rPr lang="zh-TW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E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10589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V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767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one</a:t>
            </a:r>
            <a:r>
              <a:rPr lang="zh-TW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MST</a:t>
            </a:r>
          </a:p>
          <a:p>
            <a:pPr>
              <a:lnSpc>
                <a:spcPct val="125000"/>
              </a:lnSpc>
            </a:pP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Layer2:</a:t>
            </a:r>
            <a:r>
              <a:rPr lang="zh-TW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E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11082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V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929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one</a:t>
            </a:r>
            <a:r>
              <a:rPr lang="zh-TW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MST</a:t>
            </a:r>
          </a:p>
          <a:p>
            <a:pPr>
              <a:lnSpc>
                <a:spcPct val="125000"/>
              </a:lnSpc>
            </a:pP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Layer3:</a:t>
            </a:r>
            <a:r>
              <a:rPr lang="zh-TW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E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11831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V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917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one</a:t>
            </a:r>
            <a:r>
              <a:rPr lang="zh-TW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MST</a:t>
            </a:r>
          </a:p>
          <a:p>
            <a:pPr>
              <a:lnSpc>
                <a:spcPct val="125000"/>
              </a:lnSpc>
            </a:pP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Layer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4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: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E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12693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V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1019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one</a:t>
            </a:r>
            <a:r>
              <a:rPr lang="zh-TW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MST</a:t>
            </a:r>
          </a:p>
          <a:p>
            <a:pPr>
              <a:lnSpc>
                <a:spcPct val="125000"/>
              </a:lnSpc>
            </a:pP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Layer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5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: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E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11122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V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875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,</a:t>
            </a:r>
            <a:r>
              <a:rPr lang="zh-TW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one</a:t>
            </a:r>
            <a:r>
              <a:rPr lang="zh-TW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MST</a:t>
            </a:r>
          </a:p>
          <a:p>
            <a:pPr>
              <a:lnSpc>
                <a:spcPct val="125000"/>
              </a:lnSpc>
            </a:pP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#Shape</a:t>
            </a:r>
            <a:r>
              <a:rPr lang="zh-TW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not</a:t>
            </a:r>
            <a:r>
              <a:rPr lang="zh-TW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</a:t>
            </a:r>
            <a:r>
              <a:rPr lang="zh-TW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Graph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</a:t>
            </a:r>
            <a:r>
              <a:rPr lang="en-US" altLang="zh-TW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11</a:t>
            </a:r>
            <a:endParaRPr lang="en-US" altLang="zh-TW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roid Sans Fallback"/>
            </a:endParaRPr>
          </a:p>
          <a:p>
            <a:pPr>
              <a:lnSpc>
                <a:spcPct val="125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244160" y="5024160"/>
            <a:ext cx="7680960" cy="21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 all Shapes and Vias into one set with the minimum cost of the connections.</a:t>
            </a:r>
          </a:p>
        </p:txBody>
      </p:sp>
      <p:pic>
        <p:nvPicPr>
          <p:cNvPr id="83" name="圖片 82"/>
          <p:cNvPicPr/>
          <p:nvPr/>
        </p:nvPicPr>
        <p:blipFill>
          <a:blip r:embed="rId2"/>
          <a:srcRect l="9701" t="38537" r="45844" b="27081"/>
          <a:stretch/>
        </p:blipFill>
        <p:spPr>
          <a:xfrm>
            <a:off x="1731600" y="2283120"/>
            <a:ext cx="6520320" cy="283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problems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Finding shortest path for two distinguish points with or without obstacles between.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Check for disjoint sets.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Determine the closest point pair between two disjoint set.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Avoid duplicated connection.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Simplify the three-dimensional problem.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Others’ solution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solution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952560" y="1515600"/>
            <a:ext cx="8191440" cy="2690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layer, sort all the shapes on x/y direction and check for all the overlapping, thus find all the trivial connections.</a:t>
            </a:r>
          </a:p>
        </p:txBody>
      </p:sp>
      <p:sp>
        <p:nvSpPr>
          <p:cNvPr id="90" name="CustomShape 3"/>
          <p:cNvSpPr/>
          <p:nvPr/>
        </p:nvSpPr>
        <p:spPr>
          <a:xfrm>
            <a:off x="1371600" y="4297680"/>
            <a:ext cx="7223760" cy="2468880"/>
          </a:xfrm>
          <a:prstGeom prst="rect">
            <a:avLst/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4"/>
          <p:cNvSpPr/>
          <p:nvPr/>
        </p:nvSpPr>
        <p:spPr>
          <a:xfrm>
            <a:off x="2103120" y="4846320"/>
            <a:ext cx="12801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5"/>
          <p:cNvSpPr/>
          <p:nvPr/>
        </p:nvSpPr>
        <p:spPr>
          <a:xfrm>
            <a:off x="6492240" y="6217920"/>
            <a:ext cx="12801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6"/>
          <p:cNvSpPr/>
          <p:nvPr/>
        </p:nvSpPr>
        <p:spPr>
          <a:xfrm>
            <a:off x="3108960" y="5577840"/>
            <a:ext cx="12801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7"/>
          <p:cNvSpPr/>
          <p:nvPr/>
        </p:nvSpPr>
        <p:spPr>
          <a:xfrm flipV="1">
            <a:off x="3291840" y="4846320"/>
            <a:ext cx="0" cy="640080"/>
          </a:xfrm>
          <a:prstGeom prst="line">
            <a:avLst/>
          </a:prstGeom>
          <a:ln w="73080">
            <a:solidFill>
              <a:srgbClr val="FF3333"/>
            </a:solidFill>
            <a:custDash>
              <a:ds d="0" sp="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8"/>
          <p:cNvSpPr/>
          <p:nvPr/>
        </p:nvSpPr>
        <p:spPr>
          <a:xfrm>
            <a:off x="5029200" y="5120640"/>
            <a:ext cx="17373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9"/>
          <p:cNvSpPr/>
          <p:nvPr/>
        </p:nvSpPr>
        <p:spPr>
          <a:xfrm flipV="1">
            <a:off x="6583680" y="5120640"/>
            <a:ext cx="0" cy="1097280"/>
          </a:xfrm>
          <a:prstGeom prst="line">
            <a:avLst/>
          </a:prstGeom>
          <a:ln w="73080">
            <a:solidFill>
              <a:srgbClr val="FF3333"/>
            </a:solidFill>
            <a:custDash>
              <a:ds d="0" sp="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solution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80720" y="1906200"/>
            <a:ext cx="8100000" cy="21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a graph with nodes representing all the shapes and edges representing all the trvial connections. Then build a minimum spanning tree to find the necessary edges.</a:t>
            </a:r>
          </a:p>
        </p:txBody>
      </p:sp>
      <p:pic>
        <p:nvPicPr>
          <p:cNvPr id="99" name="圖片 98"/>
          <p:cNvPicPr/>
          <p:nvPr/>
        </p:nvPicPr>
        <p:blipFill>
          <a:blip r:embed="rId2"/>
          <a:srcRect l="29994" t="41792" r="28450" b="25545"/>
          <a:stretch/>
        </p:blipFill>
        <p:spPr>
          <a:xfrm>
            <a:off x="1973160" y="4357440"/>
            <a:ext cx="6073560" cy="268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solution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914400" y="2155680"/>
            <a:ext cx="4114800" cy="415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the remained disjoint set, use Hadlock’s Algorithm to find the shortest path for the chosen point pairs.</a:t>
            </a:r>
          </a:p>
        </p:txBody>
      </p:sp>
      <p:pic>
        <p:nvPicPr>
          <p:cNvPr id="102" name="圖片 101"/>
          <p:cNvPicPr/>
          <p:nvPr/>
        </p:nvPicPr>
        <p:blipFill>
          <a:blip r:embed="rId2"/>
          <a:srcRect l="46422" t="48667" r="29416" b="10076"/>
          <a:stretch/>
        </p:blipFill>
        <p:spPr>
          <a:xfrm>
            <a:off x="5212080" y="2419920"/>
            <a:ext cx="4297680" cy="4125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solution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188720" y="2158200"/>
            <a:ext cx="6766560" cy="21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OpenMP library to perform parallel  for loop. This method is effective for this problem can be easily parellized.</a:t>
            </a:r>
          </a:p>
        </p:txBody>
      </p:sp>
      <p:pic>
        <p:nvPicPr>
          <p:cNvPr id="105" name="圖片 104"/>
          <p:cNvPicPr/>
          <p:nvPr/>
        </p:nvPicPr>
        <p:blipFill>
          <a:blip r:embed="rId2"/>
          <a:srcRect l="6730" t="73251" r="77677" b="23112"/>
          <a:stretch/>
        </p:blipFill>
        <p:spPr>
          <a:xfrm>
            <a:off x="2232720" y="5007240"/>
            <a:ext cx="4716720" cy="82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-109440"/>
            <a:ext cx="6719760" cy="20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Complexity </a:t>
            </a:r>
            <a:endParaRPr lang="en-US" sz="845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188720" y="2155680"/>
            <a:ext cx="810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N: number of shapes on each layer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O: number of obstacles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E: number of edges (all trivial connection) (usually an order larger than the number of nodes)</a:t>
            </a: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X,Y: distance between two points</a:t>
            </a: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403</Words>
  <Application>Microsoft Macintosh PowerPoint</Application>
  <PresentationFormat>自訂</PresentationFormat>
  <Paragraphs>47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dc:description/>
  <cp:lastModifiedBy>Lee</cp:lastModifiedBy>
  <cp:revision>11</cp:revision>
  <dcterms:created xsi:type="dcterms:W3CDTF">2017-06-10T12:46:21Z</dcterms:created>
  <dcterms:modified xsi:type="dcterms:W3CDTF">2017-06-12T09:38:51Z</dcterms:modified>
  <dc:language>en-US</dc:language>
</cp:coreProperties>
</file>