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4.jpeg" ContentType="image/jpeg"/>
  <Override PartName="/ppt/media/image13.png" ContentType="image/png"/>
  <Override PartName="/ppt/media/image12.png" ContentType="image/png"/>
  <Override PartName="/ppt/media/image11.tif" ContentType="image/tiff"/>
  <Override PartName="/ppt/media/image4.png" ContentType="image/png"/>
  <Override PartName="/ppt/media/image8.tif" ContentType="image/tiff"/>
  <Override PartName="/ppt/media/image3.png" ContentType="image/png"/>
  <Override PartName="/ppt/media/image7.tif" ContentType="image/tiff"/>
  <Override PartName="/ppt/media/image2.png" ContentType="image/png"/>
  <Override PartName="/ppt/media/image6.tif" ContentType="image/tiff"/>
  <Override PartName="/ppt/media/image1.png" ContentType="image/png"/>
  <Override PartName="/ppt/media/image5.tif" ContentType="image/tiff"/>
  <Override PartName="/ppt/media/image10.tif" ContentType="image/tiff"/>
  <Override PartName="/ppt/media/image9.tif" ContentType="image/tiff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71100" cy="7556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290680" y="182376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290680" y="1823760"/>
            <a:ext cx="54975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-286200"/>
            <a:ext cx="7019640" cy="1110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圖片 38" descr=""/>
          <p:cNvPicPr/>
          <p:nvPr/>
        </p:nvPicPr>
        <p:blipFill>
          <a:blip r:embed="rId2"/>
          <a:stretch/>
        </p:blipFill>
        <p:spPr>
          <a:xfrm>
            <a:off x="-58320" y="108000"/>
            <a:ext cx="7794000" cy="1607040"/>
          </a:xfrm>
          <a:prstGeom prst="rect">
            <a:avLst/>
          </a:prstGeom>
          <a:ln w="126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Title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LevelBody Level 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4867560" y="7003800"/>
            <a:ext cx="2349720" cy="4060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image" Target="../media/image6.tif"/><Relationship Id="rId3" Type="http://schemas.openxmlformats.org/officeDocument/2006/relationships/image" Target="../media/image7.tif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tif"/><Relationship Id="rId2" Type="http://schemas.openxmlformats.org/officeDocument/2006/relationships/image" Target="../media/image9.tif"/><Relationship Id="rId3" Type="http://schemas.openxmlformats.org/officeDocument/2006/relationships/image" Target="../media/image10.tif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tif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63960"/>
            <a:ext cx="701964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Net Open Finder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620000" y="3528000"/>
            <a:ext cx="8099640" cy="975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Group 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李瓖芸、周昀、吳宜凡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Our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914400" y="2770560"/>
            <a:ext cx="4114440" cy="2923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the remained disjoint set, use Hadlock’s Algorithm to find the shortest path for the chosen point pairs.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圖片 101" descr=""/>
          <p:cNvPicPr/>
          <p:nvPr/>
        </p:nvPicPr>
        <p:blipFill>
          <a:blip r:embed="rId1"/>
          <a:srcRect l="46430" t="48674" r="29420" b="10076"/>
          <a:stretch/>
        </p:blipFill>
        <p:spPr>
          <a:xfrm>
            <a:off x="5212080" y="2419920"/>
            <a:ext cx="4297320" cy="41252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Our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188720" y="2265840"/>
            <a:ext cx="6766200" cy="194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OpenMP library to perform parallel  for loop. This method is effective for this problem can be easily paralleled.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圖片 104" descr=""/>
          <p:cNvPicPr/>
          <p:nvPr/>
        </p:nvPicPr>
        <p:blipFill>
          <a:blip r:embed="rId1"/>
          <a:srcRect l="6732" t="73264" r="77690" b="23115"/>
          <a:stretch/>
        </p:blipFill>
        <p:spPr>
          <a:xfrm>
            <a:off x="2232720" y="5007240"/>
            <a:ext cx="4716360" cy="8222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Complexity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188720" y="2884680"/>
            <a:ext cx="8099640" cy="2925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N: number of shapes on each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O: number of obstacles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E: number of edges (all trivial connection) (usually an order larger than the number of nodes)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X,Y: distance between two 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Complexity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188720" y="3189960"/>
            <a:ext cx="8099640" cy="231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2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Trivial connection scanning: O(N^2)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Minimum spanning tree: O(E lgE)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Line adding: Θ(O)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Hadlock’s shortest path: Θ(X*Y)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Improvement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005840" y="2196000"/>
            <a:ext cx="8099640" cy="2924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2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Optimize through Vias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Iterately scanning for tivial connection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2468880" y="3017520"/>
            <a:ext cx="914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5669280" y="3931920"/>
            <a:ext cx="914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5669280" y="3017520"/>
            <a:ext cx="914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>
            <a:off x="2468880" y="3931920"/>
            <a:ext cx="914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7"/>
          <p:cNvSpPr/>
          <p:nvPr/>
        </p:nvSpPr>
        <p:spPr>
          <a:xfrm>
            <a:off x="1554480" y="3657600"/>
            <a:ext cx="61264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8"/>
          <p:cNvSpPr/>
          <p:nvPr/>
        </p:nvSpPr>
        <p:spPr>
          <a:xfrm>
            <a:off x="3383280" y="3200400"/>
            <a:ext cx="2286000" cy="0"/>
          </a:xfrm>
          <a:prstGeom prst="line">
            <a:avLst/>
          </a:prstGeom>
          <a:ln w="36720">
            <a:solidFill>
              <a:srgbClr val="00ff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9"/>
          <p:cNvSpPr/>
          <p:nvPr/>
        </p:nvSpPr>
        <p:spPr>
          <a:xfrm>
            <a:off x="2926080" y="3383280"/>
            <a:ext cx="0" cy="54864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10"/>
          <p:cNvSpPr/>
          <p:nvPr/>
        </p:nvSpPr>
        <p:spPr>
          <a:xfrm>
            <a:off x="6217920" y="3383280"/>
            <a:ext cx="0" cy="54864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11"/>
          <p:cNvSpPr/>
          <p:nvPr/>
        </p:nvSpPr>
        <p:spPr>
          <a:xfrm>
            <a:off x="3383280" y="4114800"/>
            <a:ext cx="2286000" cy="0"/>
          </a:xfrm>
          <a:prstGeom prst="line">
            <a:avLst/>
          </a:prstGeom>
          <a:ln w="36720">
            <a:solidFill>
              <a:srgbClr val="00ff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12"/>
          <p:cNvSpPr/>
          <p:nvPr/>
        </p:nvSpPr>
        <p:spPr>
          <a:xfrm>
            <a:off x="4572000" y="3200400"/>
            <a:ext cx="0" cy="914400"/>
          </a:xfrm>
          <a:prstGeom prst="line">
            <a:avLst/>
          </a:prstGeom>
          <a:ln w="36720">
            <a:solidFill>
              <a:srgbClr val="00ff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3"/>
          <p:cNvSpPr/>
          <p:nvPr/>
        </p:nvSpPr>
        <p:spPr>
          <a:xfrm>
            <a:off x="2468880" y="5394960"/>
            <a:ext cx="914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4"/>
          <p:cNvSpPr/>
          <p:nvPr/>
        </p:nvSpPr>
        <p:spPr>
          <a:xfrm>
            <a:off x="2468880" y="6492240"/>
            <a:ext cx="914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5"/>
          <p:cNvSpPr/>
          <p:nvPr/>
        </p:nvSpPr>
        <p:spPr>
          <a:xfrm>
            <a:off x="5669280" y="6035040"/>
            <a:ext cx="914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16"/>
          <p:cNvSpPr/>
          <p:nvPr/>
        </p:nvSpPr>
        <p:spPr>
          <a:xfrm>
            <a:off x="2926080" y="5760720"/>
            <a:ext cx="0" cy="73152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7"/>
          <p:cNvSpPr/>
          <p:nvPr/>
        </p:nvSpPr>
        <p:spPr>
          <a:xfrm>
            <a:off x="2926080" y="6217920"/>
            <a:ext cx="2743200" cy="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28680" y="3174480"/>
            <a:ext cx="5454720" cy="2651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Benchmark/case1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#Shape=1503, #Obstacle=414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Layer1: E=7300, V=550, one MST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Layer2: E=2723, V=241, one MST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Layer3: E=9951, V=712, one MST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#Shape not in Graph=0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5391000" y="3166560"/>
            <a:ext cx="4545360" cy="297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2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Benchmark/case2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#Shape=4518, #Obstacle=4773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Layer1: E=10589, V=767, one MST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Layer2: E=11082, V=929, one MST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Layer3: E=11831, V=917, one MST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Layer4: E=12693, V=1019, one MST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Layer5: E=11122, V=875, one MST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#Shape not in Graph=11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363960"/>
            <a:ext cx="701964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244160" y="5636880"/>
            <a:ext cx="7680600" cy="97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Connect all Shapes and Vias into one set with the minimum cost of the connections.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圖片 82" descr=""/>
          <p:cNvPicPr/>
          <p:nvPr/>
        </p:nvPicPr>
        <p:blipFill>
          <a:blip r:embed="rId1"/>
          <a:srcRect l="9701" t="38544" r="45851" b="27088"/>
          <a:stretch/>
        </p:blipFill>
        <p:spPr>
          <a:xfrm>
            <a:off x="1731600" y="2283120"/>
            <a:ext cx="6519960" cy="28342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Main problems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188720" y="2642040"/>
            <a:ext cx="8099640" cy="3411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Finding shortest path for two distinguish points with or without obstacles between.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Check for disjoint sets.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Determine the closest point pair between two disjoint set.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Avoid duplicated connection.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Simplify the three-dimensional problem.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Others’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3489840" y="3899520"/>
            <a:ext cx="159840" cy="126972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4530960" y="4052160"/>
            <a:ext cx="261720" cy="1522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>
            <a:off x="4476240" y="5205600"/>
            <a:ext cx="159840" cy="6904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>
            <a:off x="5039280" y="5753880"/>
            <a:ext cx="159840" cy="4366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6"/>
          <p:cNvSpPr/>
          <p:nvPr/>
        </p:nvSpPr>
        <p:spPr>
          <a:xfrm>
            <a:off x="2486520" y="4197240"/>
            <a:ext cx="763920" cy="4366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7"/>
          <p:cNvSpPr/>
          <p:nvPr/>
        </p:nvSpPr>
        <p:spPr>
          <a:xfrm>
            <a:off x="3167640" y="5389200"/>
            <a:ext cx="339120" cy="72072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8"/>
          <p:cNvSpPr/>
          <p:nvPr/>
        </p:nvSpPr>
        <p:spPr>
          <a:xfrm>
            <a:off x="1687320" y="5334840"/>
            <a:ext cx="540000" cy="36216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9"/>
          <p:cNvSpPr/>
          <p:nvPr/>
        </p:nvSpPr>
        <p:spPr>
          <a:xfrm>
            <a:off x="3057840" y="3741840"/>
            <a:ext cx="202680" cy="26064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0"/>
          <p:cNvSpPr/>
          <p:nvPr/>
        </p:nvSpPr>
        <p:spPr>
          <a:xfrm>
            <a:off x="5102640" y="4577040"/>
            <a:ext cx="433800" cy="1522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1"/>
          <p:cNvSpPr/>
          <p:nvPr/>
        </p:nvSpPr>
        <p:spPr>
          <a:xfrm>
            <a:off x="1520640" y="419724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" name="CustomShape 12"/>
          <p:cNvSpPr/>
          <p:nvPr/>
        </p:nvSpPr>
        <p:spPr>
          <a:xfrm>
            <a:off x="2016000" y="374184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" name="CustomShape 13"/>
          <p:cNvSpPr/>
          <p:nvPr/>
        </p:nvSpPr>
        <p:spPr>
          <a:xfrm>
            <a:off x="3346560" y="437760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" name="CustomShape 14"/>
          <p:cNvSpPr/>
          <p:nvPr/>
        </p:nvSpPr>
        <p:spPr>
          <a:xfrm>
            <a:off x="5699160" y="583344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" name="CustomShape 15"/>
          <p:cNvSpPr/>
          <p:nvPr/>
        </p:nvSpPr>
        <p:spPr>
          <a:xfrm>
            <a:off x="4623840" y="434124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" name="CustomShape 16"/>
          <p:cNvSpPr/>
          <p:nvPr/>
        </p:nvSpPr>
        <p:spPr>
          <a:xfrm>
            <a:off x="4636800" y="487044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" name="CustomShape 17"/>
          <p:cNvSpPr/>
          <p:nvPr/>
        </p:nvSpPr>
        <p:spPr>
          <a:xfrm>
            <a:off x="5281560" y="409032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" name="CustomShape 18"/>
          <p:cNvSpPr/>
          <p:nvPr/>
        </p:nvSpPr>
        <p:spPr>
          <a:xfrm>
            <a:off x="4721400" y="616068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" name="CustomShape 19"/>
          <p:cNvSpPr/>
          <p:nvPr/>
        </p:nvSpPr>
        <p:spPr>
          <a:xfrm>
            <a:off x="4623840" y="674460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" name="CustomShape 20"/>
          <p:cNvSpPr/>
          <p:nvPr/>
        </p:nvSpPr>
        <p:spPr>
          <a:xfrm>
            <a:off x="2740320" y="628740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" name="CustomShape 21"/>
          <p:cNvSpPr/>
          <p:nvPr/>
        </p:nvSpPr>
        <p:spPr>
          <a:xfrm>
            <a:off x="1536480" y="3758400"/>
            <a:ext cx="4204800" cy="257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3977"/>
                </a:moveTo>
                <a:lnTo>
                  <a:pt x="2538" y="0"/>
                </a:lnTo>
                <a:lnTo>
                  <a:pt x="9428" y="5560"/>
                </a:lnTo>
                <a:lnTo>
                  <a:pt x="16045" y="5284"/>
                </a:lnTo>
                <a:lnTo>
                  <a:pt x="16054" y="9689"/>
                </a:lnTo>
                <a:lnTo>
                  <a:pt x="21600" y="17708"/>
                </a:lnTo>
                <a:lnTo>
                  <a:pt x="16569" y="20612"/>
                </a:lnTo>
                <a:lnTo>
                  <a:pt x="6361" y="21600"/>
                </a:lnTo>
              </a:path>
            </a:pathLst>
          </a:custGeom>
          <a:noFill/>
          <a:ln w="12600">
            <a:solidFill>
              <a:srgbClr val="535353"/>
            </a:solidFill>
            <a:miter/>
          </a:ln>
          <a:effectLst>
            <a:outerShdw algn="b" blurRad="38100" dir="5400000" dist="20000" kx="0" ky="0" rotWithShape="0" sx="100000" sy="1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" name="Line 22"/>
          <p:cNvSpPr/>
          <p:nvPr/>
        </p:nvSpPr>
        <p:spPr>
          <a:xfrm flipV="1">
            <a:off x="4673880" y="4128120"/>
            <a:ext cx="668520" cy="260640"/>
          </a:xfrm>
          <a:prstGeom prst="line">
            <a:avLst/>
          </a:prstGeom>
          <a:ln w="12600">
            <a:solidFill>
              <a:srgbClr val="53535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23"/>
          <p:cNvSpPr/>
          <p:nvPr/>
        </p:nvSpPr>
        <p:spPr>
          <a:xfrm flipV="1">
            <a:off x="4649400" y="6246000"/>
            <a:ext cx="99360" cy="556920"/>
          </a:xfrm>
          <a:prstGeom prst="line">
            <a:avLst/>
          </a:prstGeom>
          <a:ln w="12600">
            <a:solidFill>
              <a:srgbClr val="53535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4"/>
          <p:cNvSpPr/>
          <p:nvPr/>
        </p:nvSpPr>
        <p:spPr>
          <a:xfrm>
            <a:off x="6865200" y="3920400"/>
            <a:ext cx="212112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Manhattan Distance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5"/>
          <p:cNvSpPr/>
          <p:nvPr/>
        </p:nvSpPr>
        <p:spPr>
          <a:xfrm>
            <a:off x="7354440" y="4465800"/>
            <a:ext cx="88560" cy="885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" name="CustomShape 26"/>
          <p:cNvSpPr/>
          <p:nvPr/>
        </p:nvSpPr>
        <p:spPr>
          <a:xfrm>
            <a:off x="7397640" y="4465800"/>
            <a:ext cx="1059480" cy="57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5560">
            <a:solidFill>
              <a:srgbClr val="535353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7"/>
          <p:cNvSpPr/>
          <p:nvPr/>
        </p:nvSpPr>
        <p:spPr>
          <a:xfrm>
            <a:off x="8408520" y="4986360"/>
            <a:ext cx="88560" cy="885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" name="Line 28"/>
          <p:cNvSpPr/>
          <p:nvPr/>
        </p:nvSpPr>
        <p:spPr>
          <a:xfrm>
            <a:off x="7407720" y="4502520"/>
            <a:ext cx="1026000" cy="537840"/>
          </a:xfrm>
          <a:prstGeom prst="line">
            <a:avLst/>
          </a:prstGeom>
          <a:ln w="12600">
            <a:solidFill>
              <a:srgbClr val="53535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9"/>
          <p:cNvSpPr/>
          <p:nvPr/>
        </p:nvSpPr>
        <p:spPr>
          <a:xfrm>
            <a:off x="7354440" y="5960880"/>
            <a:ext cx="88560" cy="885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" name="CustomShape 30"/>
          <p:cNvSpPr/>
          <p:nvPr/>
        </p:nvSpPr>
        <p:spPr>
          <a:xfrm>
            <a:off x="7397640" y="5960880"/>
            <a:ext cx="1059480" cy="57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5560">
            <a:solidFill>
              <a:srgbClr val="535353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1"/>
          <p:cNvSpPr/>
          <p:nvPr/>
        </p:nvSpPr>
        <p:spPr>
          <a:xfrm>
            <a:off x="8408520" y="6481440"/>
            <a:ext cx="88560" cy="885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" name="Line 32"/>
          <p:cNvSpPr/>
          <p:nvPr/>
        </p:nvSpPr>
        <p:spPr>
          <a:xfrm>
            <a:off x="7407720" y="5997600"/>
            <a:ext cx="1026000" cy="538200"/>
          </a:xfrm>
          <a:prstGeom prst="line">
            <a:avLst/>
          </a:prstGeom>
          <a:ln w="12600">
            <a:solidFill>
              <a:srgbClr val="53535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3"/>
          <p:cNvSpPr/>
          <p:nvPr/>
        </p:nvSpPr>
        <p:spPr>
          <a:xfrm>
            <a:off x="7435440" y="5985360"/>
            <a:ext cx="1013760" cy="5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cap="rnd" w="25560">
            <a:solidFill>
              <a:srgbClr val="535353"/>
            </a:solidFill>
            <a:custDash>
              <a:ds d="200000" sp="200000"/>
            </a:custDash>
            <a:miter/>
          </a:ln>
          <a:effectLst>
            <a:outerShdw algn="b" blurRad="38100" dir="5400000" dist="20000" kx="0" ky="0" rotWithShape="0" sx="100000" sy="1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" name="CustomShape 34"/>
          <p:cNvSpPr/>
          <p:nvPr/>
        </p:nvSpPr>
        <p:spPr>
          <a:xfrm>
            <a:off x="7905600" y="5814720"/>
            <a:ext cx="268920" cy="3502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5"/>
          <p:cNvSpPr/>
          <p:nvPr/>
        </p:nvSpPr>
        <p:spPr>
          <a:xfrm>
            <a:off x="7486560" y="6424560"/>
            <a:ext cx="606600" cy="2314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6"/>
          <p:cNvSpPr/>
          <p:nvPr/>
        </p:nvSpPr>
        <p:spPr>
          <a:xfrm>
            <a:off x="8373600" y="6060960"/>
            <a:ext cx="132120" cy="2314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7"/>
          <p:cNvSpPr/>
          <p:nvPr/>
        </p:nvSpPr>
        <p:spPr>
          <a:xfrm>
            <a:off x="7017120" y="5306760"/>
            <a:ext cx="181764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Obstacle Penalty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Line 38"/>
          <p:cNvSpPr/>
          <p:nvPr/>
        </p:nvSpPr>
        <p:spPr>
          <a:xfrm>
            <a:off x="7264440" y="4511520"/>
            <a:ext cx="0" cy="518040"/>
          </a:xfrm>
          <a:prstGeom prst="line">
            <a:avLst/>
          </a:prstGeom>
          <a:ln w="12600">
            <a:solidFill>
              <a:srgbClr val="535353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39"/>
          <p:cNvSpPr/>
          <p:nvPr/>
        </p:nvSpPr>
        <p:spPr>
          <a:xfrm flipH="1">
            <a:off x="7387200" y="5156280"/>
            <a:ext cx="1077480" cy="0"/>
          </a:xfrm>
          <a:prstGeom prst="line">
            <a:avLst/>
          </a:prstGeom>
          <a:ln w="12600">
            <a:solidFill>
              <a:srgbClr val="535353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40"/>
          <p:cNvSpPr/>
          <p:nvPr/>
        </p:nvSpPr>
        <p:spPr>
          <a:xfrm>
            <a:off x="8274240" y="5811480"/>
            <a:ext cx="0" cy="357120"/>
          </a:xfrm>
          <a:prstGeom prst="line">
            <a:avLst/>
          </a:prstGeom>
          <a:ln w="12600">
            <a:solidFill>
              <a:srgbClr val="535353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41"/>
          <p:cNvSpPr/>
          <p:nvPr/>
        </p:nvSpPr>
        <p:spPr>
          <a:xfrm>
            <a:off x="8172360" y="6420960"/>
            <a:ext cx="0" cy="238320"/>
          </a:xfrm>
          <a:prstGeom prst="line">
            <a:avLst/>
          </a:prstGeom>
          <a:ln w="12600">
            <a:solidFill>
              <a:srgbClr val="535353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42"/>
          <p:cNvSpPr/>
          <p:nvPr/>
        </p:nvSpPr>
        <p:spPr>
          <a:xfrm flipH="1">
            <a:off x="8370360" y="6366240"/>
            <a:ext cx="138600" cy="0"/>
          </a:xfrm>
          <a:prstGeom prst="line">
            <a:avLst/>
          </a:prstGeom>
          <a:ln w="12600">
            <a:solidFill>
              <a:srgbClr val="535353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3"/>
          <p:cNvSpPr/>
          <p:nvPr/>
        </p:nvSpPr>
        <p:spPr>
          <a:xfrm>
            <a:off x="807840" y="2062080"/>
            <a:ext cx="8099640" cy="146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Construct an MST (minimum spanning tree) connecting all the terminals of a complete weighted graph.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Others’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07840" y="2062080"/>
            <a:ext cx="8099640" cy="146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Partition MST into subtrees and merge with spanning graph using an ant-colony optimisation based algorithm.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asted-image.tiff" descr=""/>
          <p:cNvPicPr/>
          <p:nvPr/>
        </p:nvPicPr>
        <p:blipFill>
          <a:blip r:embed="rId1"/>
          <a:stretch/>
        </p:blipFill>
        <p:spPr>
          <a:xfrm>
            <a:off x="1479600" y="5075280"/>
            <a:ext cx="1396080" cy="1396080"/>
          </a:xfrm>
          <a:prstGeom prst="rect">
            <a:avLst/>
          </a:prstGeom>
          <a:ln w="12600">
            <a:noFill/>
          </a:ln>
        </p:spPr>
      </p:pic>
      <p:pic>
        <p:nvPicPr>
          <p:cNvPr id="91" name="pasted-image.tiff" descr=""/>
          <p:cNvPicPr/>
          <p:nvPr/>
        </p:nvPicPr>
        <p:blipFill>
          <a:blip r:embed="rId2"/>
          <a:stretch/>
        </p:blipFill>
        <p:spPr>
          <a:xfrm>
            <a:off x="3384720" y="5075280"/>
            <a:ext cx="1396080" cy="1396080"/>
          </a:xfrm>
          <a:prstGeom prst="rect">
            <a:avLst/>
          </a:prstGeom>
          <a:ln w="12600">
            <a:noFill/>
          </a:ln>
        </p:spPr>
      </p:pic>
      <p:pic>
        <p:nvPicPr>
          <p:cNvPr id="92" name="pasted-image.tiff" descr=""/>
          <p:cNvPicPr/>
          <p:nvPr/>
        </p:nvPicPr>
        <p:blipFill>
          <a:blip r:embed="rId3"/>
          <a:stretch/>
        </p:blipFill>
        <p:spPr>
          <a:xfrm>
            <a:off x="5672880" y="3849120"/>
            <a:ext cx="2668680" cy="26686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Others’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07840" y="2062080"/>
            <a:ext cx="8099640" cy="146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 rectilinearisation and refinement on OAMST to find the OARMST (obstacle avoiding rectilinear minimum spanning tree).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pasted-image.tiff" descr=""/>
          <p:cNvPicPr/>
          <p:nvPr/>
        </p:nvPicPr>
        <p:blipFill>
          <a:blip r:embed="rId1"/>
          <a:stretch/>
        </p:blipFill>
        <p:spPr>
          <a:xfrm>
            <a:off x="1583280" y="5040360"/>
            <a:ext cx="1404360" cy="1404360"/>
          </a:xfrm>
          <a:prstGeom prst="rect">
            <a:avLst/>
          </a:prstGeom>
          <a:ln w="12600">
            <a:noFill/>
          </a:ln>
        </p:spPr>
      </p:pic>
      <p:pic>
        <p:nvPicPr>
          <p:cNvPr id="96" name="pasted-image.tiff" descr=""/>
          <p:cNvPicPr/>
          <p:nvPr/>
        </p:nvPicPr>
        <p:blipFill>
          <a:blip r:embed="rId2"/>
          <a:stretch/>
        </p:blipFill>
        <p:spPr>
          <a:xfrm>
            <a:off x="3384720" y="5040360"/>
            <a:ext cx="1404360" cy="1404360"/>
          </a:xfrm>
          <a:prstGeom prst="rect">
            <a:avLst/>
          </a:prstGeom>
          <a:ln w="12600">
            <a:noFill/>
          </a:ln>
        </p:spPr>
      </p:pic>
      <p:pic>
        <p:nvPicPr>
          <p:cNvPr id="97" name="pasted-image.tiff" descr=""/>
          <p:cNvPicPr/>
          <p:nvPr/>
        </p:nvPicPr>
        <p:blipFill>
          <a:blip r:embed="rId3"/>
          <a:stretch/>
        </p:blipFill>
        <p:spPr>
          <a:xfrm>
            <a:off x="5835600" y="3928680"/>
            <a:ext cx="2668680" cy="26686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Others’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07840" y="2062080"/>
            <a:ext cx="8099640" cy="146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Multilayer OARMST 3D reduction by projecting points from neighbouring layers to construct visibility graph.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asted-image.tiff" descr=""/>
          <p:cNvPicPr/>
          <p:nvPr/>
        </p:nvPicPr>
        <p:blipFill>
          <a:blip r:embed="rId1"/>
          <a:stretch/>
        </p:blipFill>
        <p:spPr>
          <a:xfrm>
            <a:off x="2991600" y="4052160"/>
            <a:ext cx="3732120" cy="25736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Our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952560" y="2130120"/>
            <a:ext cx="8191080" cy="1461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each layer, sort all the shapes on x/y direction and check for all the overlapping, thus find all the trivial connections.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371600" y="4297680"/>
            <a:ext cx="7223400" cy="2468520"/>
          </a:xfrm>
          <a:prstGeom prst="rect">
            <a:avLst/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4"/>
          <p:cNvSpPr/>
          <p:nvPr/>
        </p:nvSpPr>
        <p:spPr>
          <a:xfrm>
            <a:off x="2103120" y="4846320"/>
            <a:ext cx="1280160" cy="0"/>
          </a:xfrm>
          <a:prstGeom prst="line">
            <a:avLst/>
          </a:prstGeom>
          <a:ln w="1098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5"/>
          <p:cNvSpPr/>
          <p:nvPr/>
        </p:nvSpPr>
        <p:spPr>
          <a:xfrm>
            <a:off x="6492240" y="6217920"/>
            <a:ext cx="1280160" cy="0"/>
          </a:xfrm>
          <a:prstGeom prst="line">
            <a:avLst/>
          </a:prstGeom>
          <a:ln w="1098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6"/>
          <p:cNvSpPr/>
          <p:nvPr/>
        </p:nvSpPr>
        <p:spPr>
          <a:xfrm>
            <a:off x="3108960" y="5577840"/>
            <a:ext cx="1280160" cy="0"/>
          </a:xfrm>
          <a:prstGeom prst="line">
            <a:avLst/>
          </a:prstGeom>
          <a:ln w="1098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7"/>
          <p:cNvSpPr/>
          <p:nvPr/>
        </p:nvSpPr>
        <p:spPr>
          <a:xfrm flipV="1">
            <a:off x="3291840" y="4846320"/>
            <a:ext cx="0" cy="640080"/>
          </a:xfrm>
          <a:prstGeom prst="line">
            <a:avLst/>
          </a:prstGeom>
          <a:ln cap="rnd" w="73080">
            <a:solidFill>
              <a:srgbClr val="ff3333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8"/>
          <p:cNvSpPr/>
          <p:nvPr/>
        </p:nvSpPr>
        <p:spPr>
          <a:xfrm>
            <a:off x="5029200" y="5120640"/>
            <a:ext cx="1737360" cy="0"/>
          </a:xfrm>
          <a:prstGeom prst="line">
            <a:avLst/>
          </a:prstGeom>
          <a:ln w="1098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9"/>
          <p:cNvSpPr/>
          <p:nvPr/>
        </p:nvSpPr>
        <p:spPr>
          <a:xfrm flipV="1">
            <a:off x="6583680" y="5120640"/>
            <a:ext cx="0" cy="1097280"/>
          </a:xfrm>
          <a:prstGeom prst="line">
            <a:avLst/>
          </a:prstGeom>
          <a:ln cap="rnd" w="73080">
            <a:solidFill>
              <a:srgbClr val="ff3333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Our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080720" y="2013840"/>
            <a:ext cx="8099640" cy="194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Build a graph with nodes representing all the shapes and edges representing all the trvial connections. Then build a minimum spanning tree to find the necessary edges.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圖片 98" descr=""/>
          <p:cNvPicPr/>
          <p:nvPr/>
        </p:nvPicPr>
        <p:blipFill>
          <a:blip r:embed="rId1"/>
          <a:srcRect l="29998" t="41799" r="28453" b="25551"/>
          <a:stretch/>
        </p:blipFill>
        <p:spPr>
          <a:xfrm>
            <a:off x="1973160" y="4357440"/>
            <a:ext cx="6073200" cy="26830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2017-06-13T14:23:13Z</dcterms:modified>
  <cp:revision>1</cp:revision>
  <dc:subject/>
  <dc:title/>
</cp:coreProperties>
</file>