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/>
          <p:nvPr>
            <p:ph type="body" sz="half" idx="1"/>
          </p:nvPr>
        </p:nvSpPr>
        <p:spPr>
          <a:xfrm>
            <a:off x="504000" y="1823759"/>
            <a:ext cx="9072000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823760"/>
            <a:ext cx="4426921" cy="20912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8" name="PlaceHolder 4"/>
          <p:cNvSpPr/>
          <p:nvPr/>
        </p:nvSpPr>
        <p:spPr>
          <a:xfrm>
            <a:off x="5152680" y="411407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503999" y="4114079"/>
            <a:ext cx="442692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>
            <p:ph type="body" idx="13"/>
          </p:nvPr>
        </p:nvSpPr>
        <p:spPr>
          <a:xfrm>
            <a:off x="503999" y="1823759"/>
            <a:ext cx="9072002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pic>
        <p:nvPicPr>
          <p:cNvPr id="120" name="圖片 36" descr="圖片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圖片 37" descr="圖片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PlaceHolder 3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1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Body Level One…"/>
          <p:cNvSpPr/>
          <p:nvPr>
            <p:ph type="body" idx="1"/>
          </p:nvPr>
        </p:nvSpPr>
        <p:spPr>
          <a:xfrm>
            <a:off x="504000" y="288000"/>
            <a:ext cx="7020001" cy="5787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PlaceHolder 3"/>
          <p:cNvSpPr/>
          <p:nvPr/>
        </p:nvSpPr>
        <p:spPr>
          <a:xfrm>
            <a:off x="503999" y="4114079"/>
            <a:ext cx="442692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190" name="PlaceHolder 4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19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PlaceHolder 3"/>
          <p:cNvSpPr/>
          <p:nvPr/>
        </p:nvSpPr>
        <p:spPr>
          <a:xfrm>
            <a:off x="5152680" y="1823760"/>
            <a:ext cx="4426921" cy="20912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02" name="PlaceHolder 4"/>
          <p:cNvSpPr/>
          <p:nvPr>
            <p:ph type="body" sz="quarter" idx="13"/>
          </p:nvPr>
        </p:nvSpPr>
        <p:spPr>
          <a:xfrm>
            <a:off x="5152680" y="411407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PlaceHolder 3"/>
          <p:cNvSpPr/>
          <p:nvPr/>
        </p:nvSpPr>
        <p:spPr>
          <a:xfrm>
            <a:off x="5152680" y="1823760"/>
            <a:ext cx="4426921" cy="20912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14" name="PlaceHolder 4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Body Level One…"/>
          <p:cNvSpPr/>
          <p:nvPr>
            <p:ph type="body" sz="half" idx="1"/>
          </p:nvPr>
        </p:nvSpPr>
        <p:spPr>
          <a:xfrm>
            <a:off x="504000" y="1823759"/>
            <a:ext cx="9072000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PlaceHolder 3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PlaceHolder 3"/>
          <p:cNvSpPr/>
          <p:nvPr/>
        </p:nvSpPr>
        <p:spPr>
          <a:xfrm>
            <a:off x="5152680" y="1823760"/>
            <a:ext cx="4426921" cy="20912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37" name="PlaceHolder 4"/>
          <p:cNvSpPr/>
          <p:nvPr/>
        </p:nvSpPr>
        <p:spPr>
          <a:xfrm>
            <a:off x="5152680" y="4114079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defTabSz="914400"/>
          </a:p>
        </p:txBody>
      </p:sp>
      <p:sp>
        <p:nvSpPr>
          <p:cNvPr id="238" name="PlaceHolder 5"/>
          <p:cNvSpPr/>
          <p:nvPr>
            <p:ph type="body" sz="quarter" idx="13"/>
          </p:nvPr>
        </p:nvSpPr>
        <p:spPr>
          <a:xfrm>
            <a:off x="503999" y="4114079"/>
            <a:ext cx="442692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sp>
        <p:nvSpPr>
          <p:cNvPr id="2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圖片 38" descr="圖片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320" y="107999"/>
            <a:ext cx="7794360" cy="160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FontTx/>
              <a:buNone/>
              <a:defRPr spc="0" sz="1800">
                <a:uFillTx/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PlaceHolder 3"/>
          <p:cNvSpPr/>
          <p:nvPr>
            <p:ph type="body" idx="13"/>
          </p:nvPr>
        </p:nvSpPr>
        <p:spPr>
          <a:xfrm>
            <a:off x="503999" y="1823759"/>
            <a:ext cx="9072002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None/>
              <a:defRPr spc="0" sz="1800">
                <a:uFillTx/>
              </a:defRPr>
            </a:pPr>
          </a:p>
        </p:txBody>
      </p:sp>
      <p:pic>
        <p:nvPicPr>
          <p:cNvPr id="250" name="圖片 76" descr="圖片 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圖片 77" descr="圖片 7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0679" y="1823399"/>
            <a:ext cx="5498281" cy="4384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/>
          <p:nvPr>
            <p:ph type="body" idx="1"/>
          </p:nvPr>
        </p:nvSpPr>
        <p:spPr>
          <a:xfrm>
            <a:off x="504000" y="1823759"/>
            <a:ext cx="9072000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/>
          <p:nvPr>
            <p:ph type="body" idx="1"/>
          </p:nvPr>
        </p:nvSpPr>
        <p:spPr>
          <a:xfrm>
            <a:off x="504000" y="288000"/>
            <a:ext cx="7020001" cy="57870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03999" y="4114079"/>
            <a:ext cx="442692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65" name="PlaceHolder 4"/>
          <p:cNvSpPr/>
          <p:nvPr>
            <p:ph type="body" sz="half" idx="13"/>
          </p:nvPr>
        </p:nvSpPr>
        <p:spPr>
          <a:xfrm>
            <a:off x="515268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6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half" idx="1"/>
          </p:nvPr>
        </p:nvSpPr>
        <p:spPr>
          <a:xfrm>
            <a:off x="504000" y="1823759"/>
            <a:ext cx="4426921" cy="4384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823760"/>
            <a:ext cx="4426921" cy="20912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5152680" y="411407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/>
          <p:nvPr>
            <p:ph type="title"/>
          </p:nvPr>
        </p:nvSpPr>
        <p:spPr>
          <a:xfrm>
            <a:off x="504000" y="-286200"/>
            <a:ext cx="7020001" cy="23965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/>
          <p:nvPr>
            <p:ph type="body" sz="quarter" idx="1"/>
          </p:nvPr>
        </p:nvSpPr>
        <p:spPr>
          <a:xfrm>
            <a:off x="504000" y="1823759"/>
            <a:ext cx="4426921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823760"/>
            <a:ext cx="4426921" cy="20912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 defTabSz="914400">
              <a:buClr>
                <a:srgbClr val="000000"/>
              </a:buClr>
              <a:buSzPct val="45000"/>
              <a:buChar char="●"/>
              <a:defRPr spc="-100" sz="3200">
                <a:uFill>
                  <a:solidFill>
                    <a:srgbClr val="FFFFFF"/>
                  </a:solidFill>
                </a:uFill>
              </a:defRPr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503999" y="4114079"/>
            <a:ext cx="9072002" cy="209124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pc="-100"/>
            </a:pPr>
          </a:p>
        </p:txBody>
      </p:sp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503555" y="101453"/>
            <a:ext cx="9063990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/>
          <p:nvPr/>
        </p:nvSpPr>
        <p:spPr>
          <a:xfrm>
            <a:off x="503999" y="406317"/>
            <a:ext cx="7020002" cy="101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Net Open Finder</a:t>
            </a:r>
          </a:p>
        </p:txBody>
      </p:sp>
      <p:sp>
        <p:nvSpPr>
          <p:cNvPr id="262" name="TextShape 2"/>
          <p:cNvSpPr/>
          <p:nvPr/>
        </p:nvSpPr>
        <p:spPr>
          <a:xfrm>
            <a:off x="1619999" y="3495280"/>
            <a:ext cx="810000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Group 6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李瓖芸、周昀、吳宜凡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50" name="TextShape 2"/>
          <p:cNvSpPr/>
          <p:nvPr/>
        </p:nvSpPr>
        <p:spPr>
          <a:xfrm>
            <a:off x="914400" y="2829467"/>
            <a:ext cx="4114800" cy="280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For the remained disjoint set, use Hadlock’s Algorithm to find the shortest path for the chosen point pairs.</a:t>
            </a:r>
          </a:p>
        </p:txBody>
      </p:sp>
      <p:pic>
        <p:nvPicPr>
          <p:cNvPr id="351" name="圖片 101" descr="圖片 101"/>
          <p:cNvPicPr>
            <a:picLocks noChangeAspect="1"/>
          </p:cNvPicPr>
          <p:nvPr/>
        </p:nvPicPr>
        <p:blipFill>
          <a:blip r:embed="rId2">
            <a:extLst/>
          </a:blip>
          <a:srcRect l="46422" t="48667" r="29416" b="10076"/>
          <a:stretch>
            <a:fillRect/>
          </a:stretch>
        </p:blipFill>
        <p:spPr>
          <a:xfrm>
            <a:off x="5212079" y="2419919"/>
            <a:ext cx="4297681" cy="412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54" name="TextShape 2"/>
          <p:cNvSpPr/>
          <p:nvPr/>
        </p:nvSpPr>
        <p:spPr>
          <a:xfrm>
            <a:off x="1188720" y="2307387"/>
            <a:ext cx="6766560" cy="1866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Use OpenMP library to perform parallel  for loop. This method is effective for this problem can be easily paralleled.</a:t>
            </a:r>
          </a:p>
        </p:txBody>
      </p:sp>
      <p:pic>
        <p:nvPicPr>
          <p:cNvPr id="355" name="圖片 104" descr="圖片 104"/>
          <p:cNvPicPr>
            <a:picLocks noChangeAspect="1"/>
          </p:cNvPicPr>
          <p:nvPr/>
        </p:nvPicPr>
        <p:blipFill>
          <a:blip r:embed="rId2">
            <a:extLst/>
          </a:blip>
          <a:srcRect l="6730" t="73251" r="77677" b="23112"/>
          <a:stretch>
            <a:fillRect/>
          </a:stretch>
        </p:blipFill>
        <p:spPr>
          <a:xfrm>
            <a:off x="2232719" y="5007240"/>
            <a:ext cx="4716721" cy="82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Complexity </a:t>
            </a:r>
          </a:p>
        </p:txBody>
      </p:sp>
      <p:sp>
        <p:nvSpPr>
          <p:cNvPr id="358" name="TextShape 2"/>
          <p:cNvSpPr/>
          <p:nvPr/>
        </p:nvSpPr>
        <p:spPr>
          <a:xfrm>
            <a:off x="1188719" y="2709897"/>
            <a:ext cx="8100002" cy="327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N: number of shapes on each layer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O: number of obstacles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E: number of edges (all trivial connection) (usually an order larger than the number of nodes)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X,Y: distance between two 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Complexity </a:t>
            </a:r>
          </a:p>
        </p:txBody>
      </p:sp>
      <p:sp>
        <p:nvSpPr>
          <p:cNvPr id="361" name="TextShape 2"/>
          <p:cNvSpPr/>
          <p:nvPr/>
        </p:nvSpPr>
        <p:spPr>
          <a:xfrm>
            <a:off x="1188719" y="2951495"/>
            <a:ext cx="8100002" cy="279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Trivial connection scanning: O(N^2)</a:t>
            </a:r>
          </a:p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Minimum spanning tree: O(E lgE)</a:t>
            </a:r>
          </a:p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Line adding: Θ(O)</a:t>
            </a:r>
          </a:p>
          <a:p>
            <a:pPr>
              <a:lnSpc>
                <a:spcPct val="125000"/>
              </a:lnSpc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Hadlock’s shortest path: Θ(X*Y)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Improvement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Result </a:t>
            </a:r>
          </a:p>
        </p:txBody>
      </p:sp>
      <p:sp>
        <p:nvSpPr>
          <p:cNvPr id="366" name="TextShape 2"/>
          <p:cNvSpPr/>
          <p:nvPr/>
        </p:nvSpPr>
        <p:spPr>
          <a:xfrm>
            <a:off x="328552" y="3222467"/>
            <a:ext cx="5455098" cy="25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Benchmark/case1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#Shape=1503,</a:t>
            </a:r>
            <a:r>
              <a:t> </a:t>
            </a:r>
            <a:r>
              <a:t>#Obstacle=414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Layer1:</a:t>
            </a:r>
            <a:r>
              <a:t> </a:t>
            </a:r>
            <a:r>
              <a:t>E=7300,</a:t>
            </a:r>
            <a:r>
              <a:t> </a:t>
            </a:r>
            <a:r>
              <a:t>V=550,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Layer2:</a:t>
            </a:r>
            <a:r>
              <a:t> </a:t>
            </a:r>
            <a:r>
              <a:t>E=2723,</a:t>
            </a:r>
            <a:r>
              <a:t> </a:t>
            </a:r>
            <a:r>
              <a:t>V=241,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Layer3:</a:t>
            </a:r>
            <a:r>
              <a:t> </a:t>
            </a:r>
            <a:r>
              <a:t>E=9951,</a:t>
            </a:r>
            <a:r>
              <a:t> </a:t>
            </a:r>
            <a:r>
              <a:t>V=712,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400">
                <a:uFill>
                  <a:solidFill>
                    <a:srgbClr val="FFFFFF"/>
                  </a:solidFill>
                </a:uFill>
              </a:defRPr>
            </a:pPr>
            <a:r>
              <a:t>#Shape</a:t>
            </a:r>
            <a:r>
              <a:t> </a:t>
            </a:r>
            <a:r>
              <a:t>not</a:t>
            </a:r>
            <a:r>
              <a:t> </a:t>
            </a:r>
            <a:r>
              <a:t>in</a:t>
            </a:r>
            <a:r>
              <a:t> </a:t>
            </a:r>
            <a:r>
              <a:t>Graph=0</a:t>
            </a:r>
          </a:p>
        </p:txBody>
      </p:sp>
      <p:sp>
        <p:nvSpPr>
          <p:cNvPr id="367" name="TextShape 2"/>
          <p:cNvSpPr/>
          <p:nvPr/>
        </p:nvSpPr>
        <p:spPr>
          <a:xfrm>
            <a:off x="5391120" y="3058614"/>
            <a:ext cx="4545773" cy="3188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Benchmark/case2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#Shape=4518,</a:t>
            </a:r>
            <a:r>
              <a:t> </a:t>
            </a:r>
            <a:r>
              <a:t>#Obstacle=4773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Layer1:</a:t>
            </a:r>
            <a:r>
              <a:t> </a:t>
            </a:r>
            <a:r>
              <a:t>E=10589,</a:t>
            </a:r>
            <a:r>
              <a:t> </a:t>
            </a:r>
            <a:r>
              <a:t>V=767,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Layer2:</a:t>
            </a:r>
            <a:r>
              <a:t> </a:t>
            </a:r>
            <a:r>
              <a:t>E=11082,</a:t>
            </a:r>
            <a:r>
              <a:t> </a:t>
            </a:r>
            <a:r>
              <a:t>V=929,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Layer3:</a:t>
            </a:r>
            <a:r>
              <a:t> </a:t>
            </a:r>
            <a:r>
              <a:t>E=11831,</a:t>
            </a:r>
            <a:r>
              <a:t> </a:t>
            </a:r>
            <a:r>
              <a:t>V=917,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Layer4:</a:t>
            </a:r>
            <a:r>
              <a:t> </a:t>
            </a:r>
            <a:r>
              <a:t>E=12693,</a:t>
            </a:r>
            <a:r>
              <a:t> </a:t>
            </a:r>
            <a:r>
              <a:t>V=1019,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Layer5:</a:t>
            </a:r>
            <a:r>
              <a:t> </a:t>
            </a:r>
            <a:r>
              <a:t>E=11122,</a:t>
            </a:r>
            <a:r>
              <a:t> </a:t>
            </a:r>
            <a:r>
              <a:t>V=875,</a:t>
            </a:r>
            <a:r>
              <a:t> </a:t>
            </a:r>
            <a:r>
              <a:t>one</a:t>
            </a:r>
            <a:r>
              <a:t> </a:t>
            </a:r>
            <a:r>
              <a:t>MST</a:t>
            </a:r>
          </a:p>
          <a:p>
            <a:pPr>
              <a:lnSpc>
                <a:spcPct val="125000"/>
              </a:lnSpc>
              <a:defRPr spc="-1" sz="2000">
                <a:uFill>
                  <a:solidFill>
                    <a:srgbClr val="FFFFFF"/>
                  </a:solidFill>
                </a:uFill>
              </a:defRPr>
            </a:pPr>
            <a:r>
              <a:t>#Shape</a:t>
            </a:r>
            <a:r>
              <a:t> </a:t>
            </a:r>
            <a:r>
              <a:t>not</a:t>
            </a:r>
            <a:r>
              <a:t> </a:t>
            </a:r>
            <a:r>
              <a:t>in</a:t>
            </a:r>
            <a:r>
              <a:t> </a:t>
            </a:r>
            <a:r>
              <a:t>Graph=11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Discussion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/>
          <p:nvPr/>
        </p:nvSpPr>
        <p:spPr>
          <a:xfrm>
            <a:off x="503999" y="406317"/>
            <a:ext cx="7020002" cy="101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265" name="TextShape 2"/>
          <p:cNvSpPr/>
          <p:nvPr/>
        </p:nvSpPr>
        <p:spPr>
          <a:xfrm>
            <a:off x="1244160" y="5660707"/>
            <a:ext cx="7680960" cy="92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Connect all Shapes and Vias into one set with the minimum cost of the connections.</a:t>
            </a:r>
          </a:p>
        </p:txBody>
      </p:sp>
      <p:pic>
        <p:nvPicPr>
          <p:cNvPr id="266" name="圖片 82" descr="圖片 82"/>
          <p:cNvPicPr>
            <a:picLocks noChangeAspect="1"/>
          </p:cNvPicPr>
          <p:nvPr/>
        </p:nvPicPr>
        <p:blipFill>
          <a:blip r:embed="rId2">
            <a:extLst/>
          </a:blip>
          <a:srcRect l="9701" t="38537" r="45844" b="27081"/>
          <a:stretch>
            <a:fillRect/>
          </a:stretch>
        </p:blipFill>
        <p:spPr>
          <a:xfrm>
            <a:off x="1731600" y="2283119"/>
            <a:ext cx="6520320" cy="283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Main problems </a:t>
            </a:r>
          </a:p>
        </p:txBody>
      </p:sp>
      <p:sp>
        <p:nvSpPr>
          <p:cNvPr id="269" name="TextShape 2"/>
          <p:cNvSpPr/>
          <p:nvPr/>
        </p:nvSpPr>
        <p:spPr>
          <a:xfrm>
            <a:off x="1188719" y="2709897"/>
            <a:ext cx="8100002" cy="327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Finding shortest path for two distinguish points with or without obstacles between.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Check for disjoint sets.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Determine the closest point pair between two disjoint set.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Avoid duplicated connection.</a:t>
            </a:r>
          </a:p>
          <a:p>
            <a:pPr>
              <a:defRPr spc="-1" sz="3200">
                <a:uFill>
                  <a:solidFill>
                    <a:srgbClr val="FFFFFF"/>
                  </a:solidFill>
                </a:uFill>
              </a:defRPr>
            </a:pPr>
            <a:r>
              <a:t>* Simplify the three-dimensional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1520729" y="3741900"/>
            <a:ext cx="4254501" cy="3079068"/>
            <a:chOff x="0" y="0"/>
            <a:chExt cx="4254500" cy="3079067"/>
          </a:xfrm>
        </p:grpSpPr>
        <p:grpSp>
          <p:nvGrpSpPr>
            <p:cNvPr id="291" name="Group"/>
            <p:cNvGrpSpPr/>
            <p:nvPr/>
          </p:nvGrpSpPr>
          <p:grpSpPr>
            <a:xfrm>
              <a:off x="0" y="0"/>
              <a:ext cx="4254500" cy="3079068"/>
              <a:chOff x="0" y="0"/>
              <a:chExt cx="4254500" cy="3079067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1969045" y="157722"/>
                <a:ext cx="160339" cy="1270001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3010247" y="310122"/>
                <a:ext cx="262137" cy="152748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2955478" y="1463773"/>
                <a:ext cx="160339" cy="690961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5" name="Rectangle"/>
              <p:cNvSpPr/>
              <p:nvPr/>
            </p:nvSpPr>
            <p:spPr>
              <a:xfrm>
                <a:off x="3518445" y="2011922"/>
                <a:ext cx="160339" cy="43696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965745" y="455319"/>
                <a:ext cx="764432" cy="436961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1646936" y="1647293"/>
                <a:ext cx="339627" cy="720974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166588" y="1592822"/>
                <a:ext cx="540396" cy="362447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79" name="Rectangle"/>
              <p:cNvSpPr/>
              <p:nvPr/>
            </p:nvSpPr>
            <p:spPr>
              <a:xfrm>
                <a:off x="1537047" y="0"/>
                <a:ext cx="203141" cy="261144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3581747" y="835049"/>
                <a:ext cx="434083" cy="152748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0" y="455319"/>
                <a:ext cx="76200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495300" y="0"/>
                <a:ext cx="76200" cy="76200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825877" y="635699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4178300" y="2091545"/>
                <a:ext cx="76200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103215" y="599249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3115915" y="1128419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3760688" y="348395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3200717" y="2418667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3103215" y="3002867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19517" y="2545667"/>
                <a:ext cx="76201" cy="76201"/>
              </a:xfrm>
              <a:prstGeom prst="ellipse">
                <a:avLst/>
              </a:prstGeom>
              <a:solidFill>
                <a:srgbClr val="53535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92" name="Line"/>
            <p:cNvSpPr/>
            <p:nvPr/>
          </p:nvSpPr>
          <p:spPr>
            <a:xfrm>
              <a:off x="15726" y="16371"/>
              <a:ext cx="4205003" cy="25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77"/>
                  </a:moveTo>
                  <a:lnTo>
                    <a:pt x="2538" y="0"/>
                  </a:lnTo>
                  <a:lnTo>
                    <a:pt x="9428" y="5560"/>
                  </a:lnTo>
                  <a:lnTo>
                    <a:pt x="16045" y="5284"/>
                  </a:lnTo>
                  <a:lnTo>
                    <a:pt x="16054" y="9689"/>
                  </a:lnTo>
                  <a:lnTo>
                    <a:pt x="21600" y="17708"/>
                  </a:lnTo>
                  <a:lnTo>
                    <a:pt x="16569" y="20612"/>
                  </a:lnTo>
                  <a:lnTo>
                    <a:pt x="6361" y="21600"/>
                  </a:lnTo>
                </a:path>
              </a:pathLst>
            </a:custGeom>
            <a:noFill/>
            <a:ln w="12700" cap="flat">
              <a:solidFill>
                <a:srgbClr val="535353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3153271" y="386357"/>
              <a:ext cx="668735" cy="260699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3128813" y="2504330"/>
              <a:ext cx="99369" cy="557015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" name="Manhattan Distance"/>
          <p:cNvSpPr/>
          <p:nvPr/>
        </p:nvSpPr>
        <p:spPr>
          <a:xfrm>
            <a:off x="6857407" y="3920419"/>
            <a:ext cx="213731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Manhattan Distance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7354566" y="4465800"/>
            <a:ext cx="1143001" cy="609601"/>
            <a:chOff x="0" y="0"/>
            <a:chExt cx="1143000" cy="609600"/>
          </a:xfrm>
        </p:grpSpPr>
        <p:sp>
          <p:nvSpPr>
            <p:cNvPr id="297" name="Circle"/>
            <p:cNvSpPr/>
            <p:nvPr/>
          </p:nvSpPr>
          <p:spPr>
            <a:xfrm>
              <a:off x="0" y="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8" name="Line"/>
            <p:cNvSpPr/>
            <p:nvPr/>
          </p:nvSpPr>
          <p:spPr>
            <a:xfrm>
              <a:off x="42912" y="0"/>
              <a:ext cx="1059709" cy="5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535353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Circle"/>
            <p:cNvSpPr/>
            <p:nvPr/>
          </p:nvSpPr>
          <p:spPr>
            <a:xfrm>
              <a:off x="1054100" y="52070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53359" y="36873"/>
              <a:ext cx="1026115" cy="538037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7354566" y="5960897"/>
            <a:ext cx="1143001" cy="609601"/>
            <a:chOff x="0" y="0"/>
            <a:chExt cx="1143000" cy="609600"/>
          </a:xfrm>
        </p:grpSpPr>
        <p:sp>
          <p:nvSpPr>
            <p:cNvPr id="302" name="Circle"/>
            <p:cNvSpPr/>
            <p:nvPr/>
          </p:nvSpPr>
          <p:spPr>
            <a:xfrm>
              <a:off x="0" y="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Line"/>
            <p:cNvSpPr/>
            <p:nvPr/>
          </p:nvSpPr>
          <p:spPr>
            <a:xfrm>
              <a:off x="42912" y="0"/>
              <a:ext cx="1059709" cy="5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535353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Circle"/>
            <p:cNvSpPr/>
            <p:nvPr/>
          </p:nvSpPr>
          <p:spPr>
            <a:xfrm>
              <a:off x="1054100" y="520700"/>
              <a:ext cx="88900" cy="88900"/>
            </a:xfrm>
            <a:prstGeom prst="ellipse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>
              <a:off x="53359" y="36873"/>
              <a:ext cx="1026115" cy="538037"/>
            </a:xfrm>
            <a:prstGeom prst="line">
              <a:avLst/>
            </a:prstGeom>
            <a:noFill/>
            <a:ln w="12700" cap="flat">
              <a:solidFill>
                <a:srgbClr val="53535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Line"/>
          <p:cNvSpPr/>
          <p:nvPr/>
        </p:nvSpPr>
        <p:spPr>
          <a:xfrm>
            <a:off x="7435552" y="5985222"/>
            <a:ext cx="1014063" cy="565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35353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Rectangle"/>
          <p:cNvSpPr/>
          <p:nvPr/>
        </p:nvSpPr>
        <p:spPr>
          <a:xfrm>
            <a:off x="7905750" y="5814833"/>
            <a:ext cx="269131" cy="35066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9" name="Rectangle"/>
          <p:cNvSpPr/>
          <p:nvPr/>
        </p:nvSpPr>
        <p:spPr>
          <a:xfrm>
            <a:off x="7486650" y="6424433"/>
            <a:ext cx="606822" cy="23169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0" name="Rectangle"/>
          <p:cNvSpPr/>
          <p:nvPr/>
        </p:nvSpPr>
        <p:spPr>
          <a:xfrm>
            <a:off x="8373665" y="6060948"/>
            <a:ext cx="132359" cy="231699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1" name="Obstacle Penalty"/>
          <p:cNvSpPr/>
          <p:nvPr/>
        </p:nvSpPr>
        <p:spPr>
          <a:xfrm>
            <a:off x="7009937" y="5306833"/>
            <a:ext cx="183225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Obstacle Penalty</a:t>
            </a:r>
          </a:p>
        </p:txBody>
      </p:sp>
      <p:sp>
        <p:nvSpPr>
          <p:cNvPr id="312" name="Line"/>
          <p:cNvSpPr/>
          <p:nvPr/>
        </p:nvSpPr>
        <p:spPr>
          <a:xfrm>
            <a:off x="7264747" y="4511625"/>
            <a:ext cx="1" cy="517992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 flipH="1">
            <a:off x="7387235" y="5156616"/>
            <a:ext cx="1077663" cy="1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>
            <a:off x="8274273" y="5811658"/>
            <a:ext cx="1" cy="357013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8172673" y="6421258"/>
            <a:ext cx="1" cy="238049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 flipH="1">
            <a:off x="8370490" y="6366378"/>
            <a:ext cx="138709" cy="1"/>
          </a:xfrm>
          <a:prstGeom prst="line">
            <a:avLst/>
          </a:prstGeom>
          <a:ln w="12700">
            <a:solidFill>
              <a:srgbClr val="535353"/>
            </a:solidFill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Construct an MST (minimum spanning tree) connecting all the terminals of a complete weighted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sp>
        <p:nvSpPr>
          <p:cNvPr id="320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Partition MST into subtrees and merge with spanning graph using an ant-colony optimisation based algorithm.</a:t>
            </a:r>
          </a:p>
        </p:txBody>
      </p:sp>
      <p:pic>
        <p:nvPicPr>
          <p:cNvPr id="3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50" y="5075400"/>
            <a:ext cx="1396405" cy="139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550" y="5075400"/>
            <a:ext cx="1396405" cy="139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72757" y="3848997"/>
            <a:ext cx="2668985" cy="266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sp>
        <p:nvSpPr>
          <p:cNvPr id="326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Perform rectilinearisation and refinement on OAMST to find the OARMST (obstacle avoiding rectilinear minimum spanning tree).</a:t>
            </a:r>
          </a:p>
        </p:txBody>
      </p:sp>
      <p:pic>
        <p:nvPicPr>
          <p:cNvPr id="32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357" y="5040461"/>
            <a:ext cx="1404790" cy="1404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549" y="5040461"/>
            <a:ext cx="1404790" cy="1404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5649" y="3928665"/>
            <a:ext cx="2668986" cy="2668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Others’ solution </a:t>
            </a:r>
          </a:p>
        </p:txBody>
      </p:sp>
      <p:sp>
        <p:nvSpPr>
          <p:cNvPr id="332" name="TextShape 2"/>
          <p:cNvSpPr/>
          <p:nvPr/>
        </p:nvSpPr>
        <p:spPr>
          <a:xfrm>
            <a:off x="807719" y="2062197"/>
            <a:ext cx="810000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Multilayer OARMST 3D reduction by projecting points from neighbouring layers to construct visibility graph.</a:t>
            </a:r>
          </a:p>
        </p:txBody>
      </p:sp>
      <p:pic>
        <p:nvPicPr>
          <p:cNvPr id="33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1479" y="4052197"/>
            <a:ext cx="3732482" cy="2574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36" name="TextShape 2"/>
          <p:cNvSpPr/>
          <p:nvPr/>
        </p:nvSpPr>
        <p:spPr>
          <a:xfrm>
            <a:off x="952559" y="2162717"/>
            <a:ext cx="8191442" cy="1396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For each layer, sort all the shapes on x/y direction and check for all the overlapping, thus find all the trivial connections.</a:t>
            </a:r>
          </a:p>
        </p:txBody>
      </p:sp>
      <p:sp>
        <p:nvSpPr>
          <p:cNvPr id="337" name="CustomShape 3"/>
          <p:cNvSpPr/>
          <p:nvPr/>
        </p:nvSpPr>
        <p:spPr>
          <a:xfrm>
            <a:off x="1371600" y="4297679"/>
            <a:ext cx="7223760" cy="2468881"/>
          </a:xfrm>
          <a:prstGeom prst="rect">
            <a:avLst/>
          </a:prstGeom>
          <a:solidFill>
            <a:srgbClr val="CFE7F5"/>
          </a:solidFill>
          <a:ln>
            <a:solidFill>
              <a:srgbClr val="3465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Line 4"/>
          <p:cNvSpPr/>
          <p:nvPr/>
        </p:nvSpPr>
        <p:spPr>
          <a:xfrm>
            <a:off x="2103120" y="4846320"/>
            <a:ext cx="1280161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Line 5"/>
          <p:cNvSpPr/>
          <p:nvPr/>
        </p:nvSpPr>
        <p:spPr>
          <a:xfrm>
            <a:off x="6492240" y="6217920"/>
            <a:ext cx="1280161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Line 6"/>
          <p:cNvSpPr/>
          <p:nvPr/>
        </p:nvSpPr>
        <p:spPr>
          <a:xfrm>
            <a:off x="3108960" y="5577840"/>
            <a:ext cx="1280161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Line 7"/>
          <p:cNvSpPr/>
          <p:nvPr/>
        </p:nvSpPr>
        <p:spPr>
          <a:xfrm flipV="1">
            <a:off x="3291840" y="4846320"/>
            <a:ext cx="1" cy="640081"/>
          </a:xfrm>
          <a:prstGeom prst="line">
            <a:avLst/>
          </a:prstGeom>
          <a:ln w="73080">
            <a:solidFill>
              <a:srgbClr val="FF3333"/>
            </a:solidFill>
            <a:custDash>
              <a:ds d="100000" sp="0"/>
            </a:custDash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e 8"/>
          <p:cNvSpPr/>
          <p:nvPr/>
        </p:nvSpPr>
        <p:spPr>
          <a:xfrm>
            <a:off x="5029199" y="5120640"/>
            <a:ext cx="1737362" cy="1"/>
          </a:xfrm>
          <a:prstGeom prst="line">
            <a:avLst/>
          </a:prstGeom>
          <a:ln w="109799">
            <a:solidFill>
              <a:srgbClr val="FF33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Line 9"/>
          <p:cNvSpPr/>
          <p:nvPr/>
        </p:nvSpPr>
        <p:spPr>
          <a:xfrm flipV="1">
            <a:off x="6583680" y="5120640"/>
            <a:ext cx="1" cy="1097281"/>
          </a:xfrm>
          <a:prstGeom prst="line">
            <a:avLst/>
          </a:prstGeom>
          <a:ln w="73080">
            <a:solidFill>
              <a:srgbClr val="FF3333"/>
            </a:solidFill>
            <a:custDash>
              <a:ds d="100000" sp="0"/>
            </a:custDash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/>
          <p:nvPr/>
        </p:nvSpPr>
        <p:spPr>
          <a:xfrm>
            <a:off x="503999" y="406316"/>
            <a:ext cx="6719762" cy="10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7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Our solution </a:t>
            </a:r>
          </a:p>
        </p:txBody>
      </p:sp>
      <p:sp>
        <p:nvSpPr>
          <p:cNvPr id="346" name="TextShape 2"/>
          <p:cNvSpPr/>
          <p:nvPr/>
        </p:nvSpPr>
        <p:spPr>
          <a:xfrm>
            <a:off x="1080719" y="2055387"/>
            <a:ext cx="8100002" cy="1866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" sz="3200"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Build a graph with nodes representing all the shapes and edges representing all the trvial connections. Then build a minimum spanning tree to find the necessary edges.</a:t>
            </a:r>
          </a:p>
        </p:txBody>
      </p:sp>
      <p:pic>
        <p:nvPicPr>
          <p:cNvPr id="347" name="圖片 98" descr="圖片 98"/>
          <p:cNvPicPr>
            <a:picLocks noChangeAspect="1"/>
          </p:cNvPicPr>
          <p:nvPr/>
        </p:nvPicPr>
        <p:blipFill>
          <a:blip r:embed="rId2">
            <a:extLst/>
          </a:blip>
          <a:srcRect l="29993" t="41792" r="28450" b="25545"/>
          <a:stretch>
            <a:fillRect/>
          </a:stretch>
        </p:blipFill>
        <p:spPr>
          <a:xfrm>
            <a:off x="1973159" y="4357439"/>
            <a:ext cx="6073561" cy="2683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