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12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CC00"/>
    <a:srgbClr val="9966FF"/>
    <a:srgbClr val="CC66FF"/>
    <a:srgbClr val="CC99FF"/>
    <a:srgbClr val="FF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 varScale="1">
        <p:scale>
          <a:sx n="107" d="100"/>
          <a:sy n="107" d="100"/>
        </p:scale>
        <p:origin x="12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2017-02-08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OHNBANN\AppData\Local\Temp\SNAGHTML8e8d2f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" y="0"/>
            <a:ext cx="8239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276786" y="3302257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0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시작하기 전에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43177" y="441700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설치부터 서버</a:t>
            </a:r>
            <a:r>
              <a:rPr lang="en-US" altLang="ko-KR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네트워크 관리까지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5700" y="441700"/>
            <a:ext cx="266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이것이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10199" y="908720"/>
            <a:ext cx="4945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우분투</a:t>
            </a:r>
            <a:r>
              <a:rPr lang="ko-KR" altLang="en-US" sz="60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6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리눅스다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2095" y="6353238"/>
            <a:ext cx="1961905" cy="50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49344"/>
            <a:ext cx="432048" cy="43204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1763" y="6456558"/>
            <a:ext cx="169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66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3909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이것이 우분투 리눅스다 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설치부터 서버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네트워크 관리까지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kumimoji="0" lang="ko-KR" altLang="en-US" sz="1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19383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0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시작하기 전에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902366" y="0"/>
            <a:ext cx="29901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ea"/>
                <a:ea typeface="+mj-ea"/>
              </a:rPr>
              <a:t>http://cafe.naver.com/thisisLinux</a:t>
            </a:r>
            <a:endParaRPr lang="ko-KR" altLang="en-US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4640" y="6581775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2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73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OHNBANN\AppData\Local\Temp\SNAGHTML8e8d2f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" y="0"/>
            <a:ext cx="8239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276786" y="3302257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실습 환경 구축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43177" y="441700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설치부터 서버</a:t>
            </a:r>
            <a:r>
              <a:rPr lang="en-US" altLang="ko-KR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네트워크 관리까지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5700" y="441700"/>
            <a:ext cx="266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이것이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10199" y="908720"/>
            <a:ext cx="4945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우분투</a:t>
            </a:r>
            <a:r>
              <a:rPr lang="ko-KR" altLang="en-US" sz="60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6000" b="1" dirty="0">
                <a:solidFill>
                  <a:srgbClr val="FF993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리눅스다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2095" y="6353238"/>
            <a:ext cx="1961905" cy="50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49344"/>
            <a:ext cx="432048" cy="43204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1763" y="6456558"/>
            <a:ext cx="1696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3909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이것이 우분투 리눅스다 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설치부터 서버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200" b="1" dirty="0">
                <a:solidFill>
                  <a:schemeClr val="accent1"/>
                </a:solidFill>
                <a:latin typeface="+mn-ea"/>
                <a:ea typeface="+mn-ea"/>
              </a:rPr>
              <a:t>네트워크 관리까지</a:t>
            </a:r>
            <a:r>
              <a:rPr kumimoji="0" lang="en-US" altLang="ko-KR" sz="12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kumimoji="0" lang="ko-KR" altLang="en-US" sz="1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0104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1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실습 환경 구축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902366" y="0"/>
            <a:ext cx="29901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ea"/>
                <a:ea typeface="+mj-ea"/>
              </a:rPr>
              <a:t>http://cafe.naver.com/thisisLinux</a:t>
            </a:r>
            <a:endParaRPr lang="ko-KR" altLang="en-US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421" y="1522970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4640" y="6581775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  <a:latin typeface="+mn-ea"/>
                <a:ea typeface="+mn-ea"/>
              </a:rPr>
              <a:t>Ubuntu 16.04 LTS</a:t>
            </a:r>
            <a:endParaRPr lang="ko-KR" altLang="en-US" sz="1200" b="1" dirty="0">
              <a:solidFill>
                <a:schemeClr val="bg1"/>
              </a:solidFill>
              <a:highlight>
                <a:srgbClr val="0000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2/8/2017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이 책에서 사용할 가상머신의 하드웨어 사양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6018184" cy="5065419"/>
          </a:xfrm>
          <a:prstGeom prst="rect">
            <a:avLst/>
          </a:prstGeom>
        </p:spPr>
      </p:pic>
      <p:sp>
        <p:nvSpPr>
          <p:cNvPr id="4" name="말풍선: 타원형 3"/>
          <p:cNvSpPr/>
          <p:nvPr/>
        </p:nvSpPr>
        <p:spPr>
          <a:xfrm>
            <a:off x="7677685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4956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VMware </a:t>
            </a:r>
            <a:r>
              <a:rPr lang="ko-KR" altLang="en-US" sz="2800" dirty="0"/>
              <a:t>특징 </a:t>
            </a:r>
            <a:r>
              <a:rPr lang="en-US" altLang="ko-KR" sz="2800" dirty="0"/>
              <a:t>(</a:t>
            </a:r>
            <a:r>
              <a:rPr lang="ko-KR" altLang="en-US" sz="2800" dirty="0"/>
              <a:t>가상머신 장점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ko-KR" altLang="en-US" sz="2000" dirty="0"/>
              <a:t>①  </a:t>
            </a:r>
            <a:r>
              <a:rPr lang="en-US" altLang="ko-KR" sz="2000" dirty="0"/>
              <a:t>1</a:t>
            </a:r>
            <a:r>
              <a:rPr lang="ko-KR" altLang="en-US" sz="2000" dirty="0"/>
              <a:t>대의 컴퓨터만으로 실무 환경과 거의 비슷한 네트워크 컴퓨터 환경의 구성이 가능하다</a:t>
            </a:r>
            <a:r>
              <a:rPr lang="en-US" altLang="ko-KR" sz="2000" dirty="0"/>
              <a:t>.</a:t>
            </a:r>
          </a:p>
          <a:p>
            <a:pPr eaLnBrk="1" hangingPunct="1">
              <a:buNone/>
              <a:defRPr/>
            </a:pPr>
            <a:r>
              <a:rPr lang="ko-KR" altLang="en-US" sz="2000" dirty="0"/>
              <a:t>② 운영체제의 특정 시점을 저장하는 스냅숏 기능을 사용할 수 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None/>
              <a:defRPr/>
            </a:pPr>
            <a:r>
              <a:rPr lang="ko-KR" altLang="en-US" sz="2000" dirty="0"/>
              <a:t>③ 하드디스크 등의 하드웨어를 내 맘대로 여러 개 장착해서 테스트할 수 있다</a:t>
            </a:r>
          </a:p>
          <a:p>
            <a:pPr eaLnBrk="1" hangingPunct="1">
              <a:buNone/>
              <a:defRPr/>
            </a:pPr>
            <a:r>
              <a:rPr lang="ko-KR" altLang="en-US" sz="2000" dirty="0"/>
              <a:t>④ 현재 컴퓨터 상태를 그대로 저장해 놓고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사용할 때 현재 상태를 이어서 구동할 수 있다</a:t>
            </a:r>
            <a:r>
              <a:rPr lang="en-US" altLang="ko-KR" sz="2000" dirty="0"/>
              <a:t> (Suspend </a:t>
            </a:r>
            <a:r>
              <a:rPr lang="ko-KR" altLang="en-US" sz="2000" dirty="0"/>
              <a:t>기능</a:t>
            </a:r>
            <a:r>
              <a:rPr lang="en-US" altLang="ko-KR" sz="2000" dirty="0"/>
              <a:t>)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786063"/>
            <a:ext cx="4500563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말풍선: 타원형 4"/>
          <p:cNvSpPr/>
          <p:nvPr/>
        </p:nvSpPr>
        <p:spPr>
          <a:xfrm>
            <a:off x="565212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09197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7" y="3249397"/>
            <a:ext cx="4896544" cy="3238864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ko-KR" altLang="en-US" sz="2000" dirty="0"/>
              <a:t>가상머신을 닫을 때</a:t>
            </a:r>
            <a:r>
              <a:rPr kumimoji="0" lang="en-US" altLang="ko-KR" sz="2000" dirty="0"/>
              <a:t>,</a:t>
            </a:r>
            <a:r>
              <a:rPr kumimoji="0" lang="ko-KR" altLang="en-US" sz="2000" dirty="0"/>
              <a:t> </a:t>
            </a:r>
            <a:r>
              <a:rPr kumimoji="0" lang="en-US" altLang="ko-KR" sz="2000" dirty="0"/>
              <a:t>Suspend</a:t>
            </a:r>
            <a:r>
              <a:rPr kumimoji="0" lang="ko-KR" altLang="en-US" sz="2000" dirty="0"/>
              <a:t>와 </a:t>
            </a:r>
            <a:r>
              <a:rPr kumimoji="0" lang="en-US" altLang="ko-KR" sz="2000" dirty="0"/>
              <a:t>Power Off</a:t>
            </a:r>
            <a:r>
              <a:rPr kumimoji="0" lang="ko-KR" altLang="en-US" sz="2000" dirty="0"/>
              <a:t>의 기능을 구분한다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kumimoji="0" lang="en-US" altLang="ko-KR" dirty="0"/>
              <a:t>Suspend</a:t>
            </a:r>
            <a:r>
              <a:rPr kumimoji="0" lang="ko-KR" altLang="en-US" dirty="0"/>
              <a:t>된 화면</a:t>
            </a:r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3&gt; VMware Player </a:t>
            </a:r>
            <a:r>
              <a:rPr kumimoji="0" lang="ko-KR" altLang="en-US" sz="2400" dirty="0">
                <a:solidFill>
                  <a:srgbClr val="0070C0"/>
                </a:solidFill>
              </a:rPr>
              <a:t>닫기 버튼의 기능</a:t>
            </a:r>
            <a:r>
              <a:rPr kumimoji="0" lang="en-US" altLang="ko-KR" sz="2400" dirty="0">
                <a:solidFill>
                  <a:srgbClr val="FFC000"/>
                </a:solidFill>
              </a:rPr>
              <a:t> 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sp>
        <p:nvSpPr>
          <p:cNvPr id="18" name="가로로 말린 두루마리 모양 17"/>
          <p:cNvSpPr/>
          <p:nvPr/>
        </p:nvSpPr>
        <p:spPr>
          <a:xfrm>
            <a:off x="6516216" y="3501008"/>
            <a:ext cx="2438167" cy="186433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왼쪽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Ctrl + Alt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는 호스트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OS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와 가상머신을 포커스를 이동한다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말풍선: 타원형 7"/>
          <p:cNvSpPr/>
          <p:nvPr/>
        </p:nvSpPr>
        <p:spPr>
          <a:xfrm>
            <a:off x="6876256" y="68867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69079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ko-KR" altLang="en-US" sz="2000" dirty="0"/>
              <a:t>게스트 </a:t>
            </a:r>
            <a:r>
              <a:rPr kumimoji="0" lang="en-US" altLang="ko-KR" sz="2000" dirty="0"/>
              <a:t>OS</a:t>
            </a:r>
            <a:r>
              <a:rPr kumimoji="0" lang="ko-KR" altLang="en-US" sz="2000" dirty="0"/>
              <a:t>를 전체 화면으로 꽉 채워서 사용해 보자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1024x768 </a:t>
            </a:r>
            <a:r>
              <a:rPr lang="ko-KR" altLang="en-US" sz="2000" dirty="0"/>
              <a:t>이하 해상도의 </a:t>
            </a:r>
            <a:r>
              <a:rPr lang="en-US" altLang="ko-KR" sz="2000" dirty="0"/>
              <a:t>PC</a:t>
            </a:r>
            <a:r>
              <a:rPr lang="ko-KR" altLang="en-US" sz="2000" dirty="0"/>
              <a:t>에서 유용하게 사용</a:t>
            </a:r>
            <a:endParaRPr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kumimoji="0" lang="ko-KR" altLang="en-US" dirty="0"/>
              <a:t>전체 화면 사용</a:t>
            </a:r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4&gt;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가상머신이 모니터 화면 전체를 사용</a:t>
            </a:r>
            <a:r>
              <a:rPr kumimoji="0" lang="en-US" altLang="ko-KR" sz="2400" dirty="0">
                <a:solidFill>
                  <a:srgbClr val="FFC000"/>
                </a:solidFill>
              </a:rPr>
              <a:t> 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sp>
        <p:nvSpPr>
          <p:cNvPr id="18" name="가로로 말린 두루마리 모양 17"/>
          <p:cNvSpPr/>
          <p:nvPr/>
        </p:nvSpPr>
        <p:spPr>
          <a:xfrm>
            <a:off x="3707904" y="3619443"/>
            <a:ext cx="4464496" cy="68778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가상머신 안에서 왼쪽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Ctrl + Alt + Enter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키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4725018"/>
            <a:ext cx="7740952" cy="769524"/>
          </a:xfrm>
          <a:prstGeom prst="rect">
            <a:avLst/>
          </a:prstGeom>
        </p:spPr>
      </p:pic>
      <p:sp>
        <p:nvSpPr>
          <p:cNvPr id="8" name="말풍선: 타원형 7"/>
          <p:cNvSpPr/>
          <p:nvPr/>
        </p:nvSpPr>
        <p:spPr>
          <a:xfrm>
            <a:off x="7020272" y="63716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07702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여러 개의 가상머신을 동시에 부팅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가상머신 </a:t>
            </a:r>
            <a:r>
              <a:rPr lang="en-US" altLang="ko-KR" sz="2000" dirty="0"/>
              <a:t>2</a:t>
            </a:r>
            <a:r>
              <a:rPr lang="ko-KR" altLang="en-US" sz="2000" dirty="0"/>
              <a:t>개를 동시에 실행한 </a:t>
            </a:r>
            <a:r>
              <a:rPr lang="en-US" altLang="ko-KR" sz="2000" dirty="0"/>
              <a:t>VMware Player</a:t>
            </a:r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</p:txBody>
      </p:sp>
      <p:pic>
        <p:nvPicPr>
          <p:cNvPr id="6" name="그림 5" descr="C:\Users\JOHNBANN\AppData\Local\Temp\SNAGHTML190c76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1" y="1975262"/>
            <a:ext cx="8471344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말풍선: 타원형 4"/>
          <p:cNvSpPr/>
          <p:nvPr/>
        </p:nvSpPr>
        <p:spPr>
          <a:xfrm>
            <a:off x="6084168" y="61357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1726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네트워크 정보 확인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호스트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 확인</a:t>
            </a: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010" y="2017236"/>
            <a:ext cx="5513705" cy="3323590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3779912" y="59363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25455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en-US" altLang="ko-KR" sz="2000" dirty="0"/>
              <a:t>VMware Workstation Pro</a:t>
            </a:r>
            <a:r>
              <a:rPr kumimoji="0" lang="ko-KR" altLang="en-US" sz="2000" dirty="0"/>
              <a:t>에서 책과 동일한 네트워크 환경을 구성한다</a:t>
            </a:r>
            <a:endParaRPr kumimoji="0"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kumimoji="0" lang="en-US" altLang="ko-KR" dirty="0"/>
              <a:t>Virtual Network Editor</a:t>
            </a:r>
            <a:endParaRPr kumimoji="0" lang="ko-KR" altLang="en-US" dirty="0"/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5&gt; VMnet8</a:t>
            </a:r>
            <a:r>
              <a:rPr kumimoji="0" lang="ko-KR" altLang="en-US" sz="2400" dirty="0">
                <a:solidFill>
                  <a:srgbClr val="0070C0"/>
                </a:solidFill>
              </a:rPr>
              <a:t>의 </a:t>
            </a:r>
            <a:r>
              <a:rPr kumimoji="0" lang="en-US" altLang="ko-KR" sz="2400" dirty="0">
                <a:solidFill>
                  <a:srgbClr val="0070C0"/>
                </a:solidFill>
              </a:rPr>
              <a:t>IP </a:t>
            </a:r>
            <a:r>
              <a:rPr kumimoji="0" lang="ko-KR" altLang="en-US" sz="2400" dirty="0">
                <a:solidFill>
                  <a:srgbClr val="0070C0"/>
                </a:solidFill>
              </a:rPr>
              <a:t>주소 설정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pic>
        <p:nvPicPr>
          <p:cNvPr id="7" name="그림 6" descr="C:\Users\JOHNBANN\AppData\Local\Temp\SNAGHTML753b0f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618480" cy="27425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말풍선: 타원형 5"/>
          <p:cNvSpPr/>
          <p:nvPr/>
        </p:nvSpPr>
        <p:spPr>
          <a:xfrm>
            <a:off x="5364088" y="65815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2721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책의 네트워크 환경 상세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57313"/>
            <a:ext cx="5019048" cy="5142857"/>
          </a:xfrm>
          <a:prstGeom prst="rect">
            <a:avLst/>
          </a:prstGeom>
        </p:spPr>
      </p:pic>
      <p:sp>
        <p:nvSpPr>
          <p:cNvPr id="4" name="말풍선: 타원형 3"/>
          <p:cNvSpPr/>
          <p:nvPr/>
        </p:nvSpPr>
        <p:spPr>
          <a:xfrm>
            <a:off x="4614863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8553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가상머신에 할당할 네트워크 정보 요약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7" y="2204864"/>
            <a:ext cx="8361905" cy="1990476"/>
          </a:xfrm>
          <a:prstGeom prst="rect">
            <a:avLst/>
          </a:prstGeom>
        </p:spPr>
      </p:pic>
      <p:sp>
        <p:nvSpPr>
          <p:cNvPr id="4" name="말풍선: 타원형 3"/>
          <p:cNvSpPr/>
          <p:nvPr/>
        </p:nvSpPr>
        <p:spPr>
          <a:xfrm>
            <a:off x="680424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2554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ko-KR" sz="2800" dirty="0"/>
              <a:t>가상머신의 소개</a:t>
            </a:r>
            <a:r>
              <a:rPr lang="ko-KR" altLang="en-US" sz="2800" dirty="0"/>
              <a:t>와 설치</a:t>
            </a:r>
            <a:r>
              <a:rPr lang="en-US" altLang="ko-KR" sz="2800" dirty="0"/>
              <a:t>  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지금 쓰는 </a:t>
            </a:r>
            <a:r>
              <a:rPr lang="en-US" altLang="ko-KR" dirty="0"/>
              <a:t>Windows</a:t>
            </a:r>
            <a:r>
              <a:rPr lang="ko-KR" altLang="en-US" dirty="0"/>
              <a:t>를 그대로 사용하면서도 여러 대의 </a:t>
            </a:r>
            <a:r>
              <a:rPr lang="ko-KR" altLang="en-US" dirty="0" err="1"/>
              <a:t>리눅스</a:t>
            </a:r>
            <a:r>
              <a:rPr lang="ko-KR" altLang="en-US" dirty="0"/>
              <a:t> 서버를 운영하는 효과를 내는 프로그램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1</a:t>
            </a:r>
            <a:r>
              <a:rPr lang="ko-KR" altLang="en-US" dirty="0"/>
              <a:t>대의 </a:t>
            </a:r>
            <a:r>
              <a:rPr lang="en-US" altLang="ko-KR" dirty="0"/>
              <a:t>PC</a:t>
            </a:r>
            <a:r>
              <a:rPr lang="ko-KR" altLang="en-US" dirty="0"/>
              <a:t>에서 추가로 </a:t>
            </a:r>
            <a:r>
              <a:rPr lang="en-US" altLang="ko-KR" dirty="0"/>
              <a:t>4</a:t>
            </a:r>
            <a:r>
              <a:rPr lang="ko-KR" altLang="en-US" dirty="0"/>
              <a:t>개의 가상머신을 구동한 화면</a:t>
            </a: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708920"/>
            <a:ext cx="6120130" cy="3442335"/>
          </a:xfrm>
          <a:prstGeom prst="rect">
            <a:avLst/>
          </a:prstGeom>
        </p:spPr>
      </p:pic>
      <p:sp>
        <p:nvSpPr>
          <p:cNvPr id="2" name="말풍선: 타원형 1"/>
          <p:cNvSpPr/>
          <p:nvPr/>
        </p:nvSpPr>
        <p:spPr>
          <a:xfrm>
            <a:off x="4458812" y="62068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2194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가상머신과 가상머신 소프트웨어의 개념 </a:t>
            </a:r>
            <a:r>
              <a:rPr lang="en-US" altLang="ko-KR" sz="2800" dirty="0"/>
              <a:t>(1)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컴퓨터에 설치된 운영체제</a:t>
            </a:r>
            <a:r>
              <a:rPr lang="en-US" altLang="ko-KR" dirty="0"/>
              <a:t>(</a:t>
            </a:r>
            <a:r>
              <a:rPr lang="ko-KR" altLang="en-US" dirty="0"/>
              <a:t>호스트</a:t>
            </a:r>
            <a:r>
              <a:rPr lang="en-US" altLang="ko-KR" dirty="0"/>
              <a:t>OS)</a:t>
            </a:r>
            <a:r>
              <a:rPr lang="ko-KR" altLang="en-US" dirty="0"/>
              <a:t>안에 가상의 컴퓨터를 만들고</a:t>
            </a:r>
            <a:r>
              <a:rPr lang="en-US" altLang="ko-KR" dirty="0"/>
              <a:t>, </a:t>
            </a:r>
            <a:r>
              <a:rPr lang="ko-KR" altLang="en-US" dirty="0"/>
              <a:t>그 안에 또 다른 운영체제</a:t>
            </a:r>
            <a:r>
              <a:rPr lang="en-US" altLang="ko-KR" dirty="0"/>
              <a:t>(</a:t>
            </a:r>
            <a:r>
              <a:rPr lang="ko-KR" altLang="en-US" dirty="0"/>
              <a:t>게스트</a:t>
            </a:r>
            <a:r>
              <a:rPr lang="en-US" altLang="ko-KR" dirty="0"/>
              <a:t>OS)</a:t>
            </a:r>
            <a:r>
              <a:rPr lang="ko-KR" altLang="en-US" dirty="0"/>
              <a:t>를 설치</a:t>
            </a:r>
            <a:r>
              <a:rPr lang="en-US" altLang="ko-KR" dirty="0"/>
              <a:t>/</a:t>
            </a:r>
            <a:r>
              <a:rPr lang="ko-KR" altLang="en-US" dirty="0"/>
              <a:t>운영할 수 있도록 제작된 프로그램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PC</a:t>
            </a:r>
            <a:r>
              <a:rPr lang="ko-KR" altLang="en-US" dirty="0"/>
              <a:t>에 이미 설치되어 있는</a:t>
            </a:r>
            <a:r>
              <a:rPr lang="en-US" altLang="ko-KR" dirty="0"/>
              <a:t>Windows</a:t>
            </a:r>
            <a:r>
              <a:rPr lang="ko-KR" altLang="en-US" dirty="0"/>
              <a:t>를 호스트 운영체제</a:t>
            </a:r>
            <a:r>
              <a:rPr lang="en-US" altLang="ko-KR" dirty="0"/>
              <a:t>(Host Operating System, </a:t>
            </a:r>
            <a:r>
              <a:rPr lang="ko-KR" altLang="en-US" b="1" dirty="0">
                <a:solidFill>
                  <a:srgbClr val="FF00FF"/>
                </a:solidFill>
              </a:rPr>
              <a:t>호스트</a:t>
            </a:r>
            <a:r>
              <a:rPr lang="en-US" altLang="ko-KR" b="1" dirty="0">
                <a:solidFill>
                  <a:srgbClr val="FF00FF"/>
                </a:solidFill>
              </a:rPr>
              <a:t>OS</a:t>
            </a:r>
            <a:r>
              <a:rPr lang="en-US" altLang="ko-KR" dirty="0"/>
              <a:t>)</a:t>
            </a:r>
            <a:r>
              <a:rPr lang="ko-KR" altLang="en-US" dirty="0"/>
              <a:t>라고 부르고</a:t>
            </a:r>
            <a:r>
              <a:rPr lang="en-US" altLang="ko-KR" dirty="0"/>
              <a:t>, </a:t>
            </a:r>
            <a:r>
              <a:rPr lang="ko-KR" altLang="en-US" dirty="0"/>
              <a:t>가상머신에 설치할 그 외의 운영체제를 게스트 운영체제</a:t>
            </a:r>
            <a:r>
              <a:rPr lang="en-US" altLang="ko-KR" dirty="0"/>
              <a:t>(Guest Operating System, </a:t>
            </a:r>
            <a:r>
              <a:rPr lang="ko-KR" altLang="en-US" b="1" dirty="0">
                <a:solidFill>
                  <a:srgbClr val="FF00FF"/>
                </a:solidFill>
              </a:rPr>
              <a:t>게스트</a:t>
            </a:r>
            <a:r>
              <a:rPr lang="en-US" altLang="ko-KR" b="1" dirty="0">
                <a:solidFill>
                  <a:srgbClr val="FF00FF"/>
                </a:solidFill>
              </a:rPr>
              <a:t>OS</a:t>
            </a:r>
            <a:r>
              <a:rPr lang="en-US" altLang="ko-KR" dirty="0"/>
              <a:t>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멀티부팅</a:t>
            </a:r>
            <a:r>
              <a:rPr lang="en-US" altLang="ko-KR" dirty="0"/>
              <a:t>(Multi-Booting)</a:t>
            </a:r>
            <a:r>
              <a:rPr lang="ko-KR" altLang="en-US" dirty="0"/>
              <a:t>과는 개념이 다름</a:t>
            </a:r>
            <a:endParaRPr lang="en-US" altLang="ko-KR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772323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588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가상머신과 가상머신 소프트웨어의 개념 </a:t>
            </a:r>
            <a:r>
              <a:rPr lang="en-US" altLang="ko-KR" sz="2800" dirty="0"/>
              <a:t>(2)</a:t>
            </a:r>
            <a:endParaRPr lang="ko-KR" altLang="en-US" sz="36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428750"/>
            <a:ext cx="18288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대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개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OS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72188" y="1357313"/>
            <a:ext cx="18288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대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개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OS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468071" y="1570178"/>
            <a:ext cx="1785938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14800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52675"/>
            <a:ext cx="2872560" cy="1542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96" y="2047571"/>
            <a:ext cx="3970784" cy="4413622"/>
          </a:xfrm>
          <a:prstGeom prst="rect">
            <a:avLst/>
          </a:prstGeom>
        </p:spPr>
      </p:pic>
      <p:sp>
        <p:nvSpPr>
          <p:cNvPr id="13" name="말풍선: 타원형 12"/>
          <p:cNvSpPr/>
          <p:nvPr/>
        </p:nvSpPr>
        <p:spPr>
          <a:xfrm>
            <a:off x="772323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7,8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63274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186738" cy="6429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2500" dirty="0"/>
              <a:t>가상머신</a:t>
            </a:r>
            <a:r>
              <a:rPr lang="ko-KR" altLang="en-US" sz="2400" dirty="0"/>
              <a:t> 종류와 </a:t>
            </a:r>
            <a:r>
              <a:rPr lang="en-US" altLang="ko-KR" sz="2400" dirty="0"/>
              <a:t>VMware Workstation Pro </a:t>
            </a:r>
            <a:r>
              <a:rPr lang="ko-KR" altLang="en-US" sz="2400" dirty="0"/>
              <a:t>설치 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VMware Workstation Pro</a:t>
            </a:r>
            <a:r>
              <a:rPr lang="ko-KR" altLang="en-US" sz="2000" dirty="0"/>
              <a:t>와 </a:t>
            </a:r>
            <a:r>
              <a:rPr lang="en-US" altLang="ko-KR" sz="2000" dirty="0"/>
              <a:t>VMware Workstation Player </a:t>
            </a:r>
            <a:r>
              <a:rPr lang="ko-KR" altLang="en-US" sz="2000" dirty="0"/>
              <a:t>비교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6" y="2132856"/>
            <a:ext cx="7626207" cy="3721589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8028384" y="37029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009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9" y="2321873"/>
            <a:ext cx="6904685" cy="3349405"/>
          </a:xfrm>
          <a:prstGeom prst="rect">
            <a:avLst/>
          </a:prstGeom>
        </p:spPr>
      </p:pic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400" dirty="0"/>
              <a:t>가상머신 종류와 </a:t>
            </a:r>
            <a:r>
              <a:rPr lang="en-US" altLang="ko-KR" sz="2400" dirty="0"/>
              <a:t>VMware Workstation Pro </a:t>
            </a:r>
            <a:r>
              <a:rPr lang="ko-KR" altLang="en-US" sz="2400" dirty="0"/>
              <a:t>설치 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4439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VMware Workstation Pro </a:t>
            </a:r>
            <a:r>
              <a:rPr lang="ko-KR" altLang="en-US" sz="2000" dirty="0"/>
              <a:t>의 설치를 위한 하드웨어 사양 요약</a:t>
            </a:r>
            <a:endParaRPr lang="en-US" altLang="ko-KR" sz="2000" dirty="0"/>
          </a:p>
        </p:txBody>
      </p:sp>
      <p:sp>
        <p:nvSpPr>
          <p:cNvPr id="12" name="아래쪽 화살표 11"/>
          <p:cNvSpPr/>
          <p:nvPr/>
        </p:nvSpPr>
        <p:spPr>
          <a:xfrm flipV="1">
            <a:off x="7572374" y="3284984"/>
            <a:ext cx="214313" cy="2394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57362" y="2896413"/>
            <a:ext cx="6029325" cy="3113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36469" y="5682751"/>
            <a:ext cx="2495971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bg1"/>
                </a:solidFill>
              </a:rPr>
              <a:t>32bit </a:t>
            </a:r>
            <a:r>
              <a:rPr lang="ko-KR" altLang="en-US" sz="1200" dirty="0">
                <a:solidFill>
                  <a:schemeClr val="bg1"/>
                </a:solidFill>
              </a:rPr>
              <a:t>전용의 구형 </a:t>
            </a:r>
            <a:r>
              <a:rPr lang="en-US" altLang="ko-KR" sz="1200" dirty="0">
                <a:solidFill>
                  <a:schemeClr val="bg1"/>
                </a:solidFill>
              </a:rPr>
              <a:t>CPU</a:t>
            </a:r>
            <a:r>
              <a:rPr lang="ko-KR" altLang="en-US" sz="1200" dirty="0">
                <a:solidFill>
                  <a:schemeClr val="bg1"/>
                </a:solidFill>
              </a:rPr>
              <a:t>는 지원하지 않음</a:t>
            </a:r>
          </a:p>
        </p:txBody>
      </p:sp>
      <p:sp>
        <p:nvSpPr>
          <p:cNvPr id="9" name="말풍선: 타원형 8"/>
          <p:cNvSpPr/>
          <p:nvPr/>
        </p:nvSpPr>
        <p:spPr>
          <a:xfrm>
            <a:off x="8028384" y="37029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415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VMware Workstation 12 Pro </a:t>
            </a:r>
            <a:r>
              <a:rPr lang="ko-KR" altLang="en-US" sz="2000" dirty="0"/>
              <a:t>설치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(Workstation Pro</a:t>
            </a:r>
            <a:r>
              <a:rPr lang="ko-KR" altLang="en-US" dirty="0"/>
              <a:t> 및 </a:t>
            </a:r>
            <a:r>
              <a:rPr lang="en-US" altLang="ko-KR" dirty="0"/>
              <a:t>Workstation Player)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11560" y="642938"/>
            <a:ext cx="8075240" cy="642937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>
                <a:solidFill>
                  <a:srgbClr val="0070C0"/>
                </a:solidFill>
              </a:rPr>
              <a:t>&lt;</a:t>
            </a:r>
            <a:r>
              <a:rPr lang="ko-KR" altLang="en-US" sz="2400" dirty="0">
                <a:solidFill>
                  <a:srgbClr val="0070C0"/>
                </a:solidFill>
              </a:rPr>
              <a:t>실습</a:t>
            </a:r>
            <a:r>
              <a:rPr lang="en-US" altLang="ko-KR" sz="2400" dirty="0">
                <a:solidFill>
                  <a:srgbClr val="0070C0"/>
                </a:solidFill>
              </a:rPr>
              <a:t>1&gt; VMware Workstation Pro</a:t>
            </a:r>
            <a:r>
              <a:rPr lang="ko-KR" altLang="en-US" sz="2400" dirty="0">
                <a:solidFill>
                  <a:srgbClr val="0070C0"/>
                </a:solidFill>
              </a:rPr>
              <a:t> 설치 </a:t>
            </a:r>
            <a:r>
              <a:rPr lang="en-US" altLang="ko-KR" sz="2400" dirty="0">
                <a:solidFill>
                  <a:srgbClr val="FFC000"/>
                </a:solidFill>
              </a:rPr>
              <a:t> </a:t>
            </a:r>
            <a:endParaRPr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23711"/>
            <a:ext cx="808330" cy="93360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392355" y="3356992"/>
            <a:ext cx="3294445" cy="28097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4455972" cy="2765407"/>
          </a:xfrm>
          <a:prstGeom prst="rect">
            <a:avLst/>
          </a:prstGeom>
        </p:spPr>
      </p:pic>
      <p:sp>
        <p:nvSpPr>
          <p:cNvPr id="8" name="말풍선: 타원형 7"/>
          <p:cNvSpPr/>
          <p:nvPr/>
        </p:nvSpPr>
        <p:spPr>
          <a:xfrm>
            <a:off x="6804248" y="45679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2493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가상머신의 겉모양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가상머신</a:t>
            </a:r>
            <a:r>
              <a:rPr lang="en-US" altLang="ko-KR" sz="2000" dirty="0"/>
              <a:t>(</a:t>
            </a:r>
            <a:r>
              <a:rPr lang="ko-KR" altLang="en-US" sz="2000" dirty="0"/>
              <a:t>가짜 컴퓨터</a:t>
            </a:r>
            <a:r>
              <a:rPr lang="en-US" altLang="ko-KR" sz="2000" dirty="0"/>
              <a:t>)</a:t>
            </a:r>
            <a:r>
              <a:rPr lang="ko-KR" altLang="en-US" sz="2000" dirty="0"/>
              <a:t>가 생성된 화면 </a:t>
            </a:r>
            <a:r>
              <a:rPr lang="en-US" altLang="ko-KR" sz="2000" dirty="0"/>
              <a:t>(VMware Player)</a:t>
            </a:r>
          </a:p>
        </p:txBody>
      </p:sp>
      <p:pic>
        <p:nvPicPr>
          <p:cNvPr id="5" name="그림 4" descr="C:\Users\JOHNBANN\AppData\Local\Temp\SNAGHTML6e4e0e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6" y="2204864"/>
            <a:ext cx="8315384" cy="36174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말풍선: 타원형 5"/>
          <p:cNvSpPr/>
          <p:nvPr/>
        </p:nvSpPr>
        <p:spPr>
          <a:xfrm>
            <a:off x="3707904" y="57091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1040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 bwMode="auto">
          <a:xfrm>
            <a:off x="611560" y="642938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>
                <a:solidFill>
                  <a:srgbClr val="0070C0"/>
                </a:solidFill>
              </a:rPr>
              <a:t>가상머신 </a:t>
            </a:r>
            <a:r>
              <a:rPr kumimoji="0" lang="en-US" altLang="ko-KR" sz="2400" dirty="0">
                <a:solidFill>
                  <a:srgbClr val="0070C0"/>
                </a:solidFill>
              </a:rPr>
              <a:t>4</a:t>
            </a:r>
            <a:r>
              <a:rPr kumimoji="0" lang="ko-KR" altLang="en-US" sz="2400" dirty="0">
                <a:solidFill>
                  <a:srgbClr val="0070C0"/>
                </a:solidFill>
              </a:rPr>
              <a:t>대 생성  </a:t>
            </a:r>
            <a:r>
              <a:rPr kumimoji="0" lang="en-US" altLang="ko-KR" sz="2400" dirty="0">
                <a:solidFill>
                  <a:srgbClr val="FFC000"/>
                </a:solidFill>
              </a:rPr>
              <a:t> 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앞으로 계속 사용할 가상머신 </a:t>
            </a:r>
            <a:r>
              <a:rPr lang="en-US" altLang="ko-KR" sz="2000" dirty="0"/>
              <a:t>4</a:t>
            </a:r>
            <a:r>
              <a:rPr lang="ko-KR" altLang="en-US" sz="2000" dirty="0"/>
              <a:t>대를 생성한다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P8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1-3]</a:t>
            </a:r>
            <a:r>
              <a:rPr lang="ko-KR" altLang="en-US" sz="2000" dirty="0"/>
              <a:t>과 </a:t>
            </a:r>
            <a:r>
              <a:rPr lang="en-US" altLang="ko-KR" sz="2000" dirty="0"/>
              <a:t>P37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표 </a:t>
            </a:r>
            <a:r>
              <a:rPr lang="en-US" altLang="ko-KR" sz="2000" dirty="0"/>
              <a:t>1-3]</a:t>
            </a:r>
            <a:r>
              <a:rPr lang="ko-KR" altLang="en-US" sz="2000" dirty="0"/>
              <a:t>을 참조해서 생성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가상머신 </a:t>
            </a:r>
            <a:r>
              <a:rPr lang="en-US" altLang="ko-KR" dirty="0"/>
              <a:t>4</a:t>
            </a:r>
            <a:r>
              <a:rPr lang="ko-KR" altLang="en-US" dirty="0"/>
              <a:t>대가 생성된 결과화면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23711"/>
            <a:ext cx="808330" cy="933602"/>
          </a:xfrm>
          <a:prstGeom prst="rect">
            <a:avLst/>
          </a:prstGeom>
        </p:spPr>
      </p:pic>
      <p:pic>
        <p:nvPicPr>
          <p:cNvPr id="6" name="그림 5" descr="C:\Users\JOHNBANN\AppData\Local\Temp\SNAGHTML1726e6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8" y="3140968"/>
            <a:ext cx="8001084" cy="32469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말풍선: 타원형 6"/>
          <p:cNvSpPr/>
          <p:nvPr/>
        </p:nvSpPr>
        <p:spPr>
          <a:xfrm>
            <a:off x="4584993" y="53068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00566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478</Words>
  <Application>Microsoft Office PowerPoint</Application>
  <PresentationFormat>화면 슬라이드 쇼(4:3)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HY견고딕</vt:lpstr>
      <vt:lpstr>굴림</vt:lpstr>
      <vt:lpstr>맑은 고딕</vt:lpstr>
      <vt:lpstr>휴먼매직체</vt:lpstr>
      <vt:lpstr>휴먼모음T</vt:lpstr>
      <vt:lpstr>휴먼엑스포</vt:lpstr>
      <vt:lpstr>Georgia</vt:lpstr>
      <vt:lpstr>Trebuchet MS</vt:lpstr>
      <vt:lpstr>Wingdings</vt:lpstr>
      <vt:lpstr>Wingdings 2</vt:lpstr>
      <vt:lpstr>Urban</vt:lpstr>
      <vt:lpstr>PowerPoint 프레젠테이션</vt:lpstr>
      <vt:lpstr>가상머신의 소개와 설치    </vt:lpstr>
      <vt:lpstr>가상머신과 가상머신 소프트웨어의 개념 (1) </vt:lpstr>
      <vt:lpstr>가상머신과 가상머신 소프트웨어의 개념 (2)</vt:lpstr>
      <vt:lpstr>가상머신 종류와 VMware Workstation Pro 설치 (1)</vt:lpstr>
      <vt:lpstr>가상머신 종류와 VMware Workstation Pro 설치 (2)</vt:lpstr>
      <vt:lpstr>&lt;실습1&gt; VMware Workstation Pro 설치  </vt:lpstr>
      <vt:lpstr>가상머신의 겉모양</vt:lpstr>
      <vt:lpstr>PowerPoint 프레젠테이션</vt:lpstr>
      <vt:lpstr>이 책에서 사용할 가상머신의 하드웨어 사양</vt:lpstr>
      <vt:lpstr>VMware 특징 (가상머신 장점)</vt:lpstr>
      <vt:lpstr>PowerPoint 프레젠테이션</vt:lpstr>
      <vt:lpstr>PowerPoint 프레젠테이션</vt:lpstr>
      <vt:lpstr>여러 개의 가상머신을 동시에 부팅</vt:lpstr>
      <vt:lpstr>네트워크 정보 확인</vt:lpstr>
      <vt:lpstr>PowerPoint 프레젠테이션</vt:lpstr>
      <vt:lpstr>책의 네트워크 환경 상세</vt:lpstr>
      <vt:lpstr>가상머신에 할당할 네트워크 정보 요약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92</cp:revision>
  <dcterms:created xsi:type="dcterms:W3CDTF">2007-02-12T03:01:34Z</dcterms:created>
  <dcterms:modified xsi:type="dcterms:W3CDTF">2017-02-08T06:18:07Z</dcterms:modified>
</cp:coreProperties>
</file>