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6" r:id="rId2"/>
    <p:sldId id="257" r:id="rId3"/>
    <p:sldId id="33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28" r:id="rId37"/>
    <p:sldId id="290" r:id="rId38"/>
    <p:sldId id="292" r:id="rId39"/>
    <p:sldId id="293" r:id="rId40"/>
    <p:sldId id="295" r:id="rId41"/>
    <p:sldId id="329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4" r:id="rId59"/>
    <p:sldId id="315" r:id="rId60"/>
    <p:sldId id="316" r:id="rId61"/>
    <p:sldId id="317" r:id="rId62"/>
    <p:sldId id="330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9966FF"/>
    <a:srgbClr val="CC66FF"/>
    <a:srgbClr val="CC99FF"/>
    <a:srgbClr val="FF00FF"/>
    <a:srgbClr val="CCCC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>
      <p:cViewPr varScale="1">
        <p:scale>
          <a:sx n="65" d="100"/>
          <a:sy n="65" d="100"/>
        </p:scale>
        <p:origin x="-86" y="-47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2019-08-26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8C739A5-DD01-448D-90CF-248C3194C7DA}" type="slidenum">
              <a:rPr lang="ko-KR" altLang="en-US"/>
              <a:pPr eaLnBrk="1" hangingPunct="1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35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9A55B61-C848-4C3C-AB99-A02D1DDB42F7}" type="slidenum">
              <a:rPr lang="ko-KR" altLang="en-US"/>
              <a:pPr eaLnBrk="1" hangingPunct="1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94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JOHNBANN\AppData\Local\Temp\SNAGHTML8e8d2f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" y="0"/>
            <a:ext cx="8239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973489" y="2216011"/>
            <a:ext cx="39372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4</a:t>
            </a:r>
            <a:r>
              <a:rPr lang="ko-KR" altLang="en-US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</a:p>
          <a:p>
            <a:r>
              <a:rPr lang="en-US" altLang="ko-KR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 </a:t>
            </a:r>
            <a:r>
              <a:rPr lang="ko-KR" altLang="en-US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서버를 구축하는 데 </a:t>
            </a:r>
            <a:endParaRPr lang="en-US" altLang="ko-KR" sz="3600" dirty="0">
              <a:solidFill>
                <a:schemeClr val="accent2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 </a:t>
            </a:r>
            <a:r>
              <a:rPr lang="ko-KR" altLang="en-US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알아야 할</a:t>
            </a:r>
          </a:p>
          <a:p>
            <a:r>
              <a:rPr lang="ko-KR" altLang="en-US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 필수 개념과 명령어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243177" y="441700"/>
            <a:ext cx="488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설치부터 서버</a:t>
            </a:r>
            <a:r>
              <a:rPr lang="en-US" altLang="ko-KR" sz="24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&amp;</a:t>
            </a:r>
            <a:r>
              <a:rPr lang="ko-KR" altLang="en-US" sz="24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네트워크 관리까지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5700" y="441700"/>
            <a:ext cx="2666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rgbClr val="FF993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이것이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110199" y="908720"/>
            <a:ext cx="4945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우분투</a:t>
            </a:r>
            <a:r>
              <a:rPr lang="ko-KR" altLang="en-US" sz="6000" b="1" dirty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6000" b="1" dirty="0">
                <a:solidFill>
                  <a:srgbClr val="FF993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리눅스다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2095" y="6353238"/>
            <a:ext cx="1961905" cy="5047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949344"/>
            <a:ext cx="432048" cy="432048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21763" y="6456558"/>
            <a:ext cx="1696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  <a:latin typeface="+mn-ea"/>
                <a:ea typeface="+mn-ea"/>
              </a:rPr>
              <a:t>Ubuntu 16.04 LTS</a:t>
            </a:r>
            <a:endParaRPr lang="ko-KR" altLang="en-US" sz="1400" b="1" dirty="0">
              <a:solidFill>
                <a:schemeClr val="bg1"/>
              </a:solidFill>
              <a:highlight>
                <a:srgbClr val="000000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8/26/2019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8/26/2019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39094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이것이 우분투 리눅스다 </a:t>
            </a:r>
            <a:r>
              <a:rPr kumimoji="0" lang="en-US" altLang="ko-KR" sz="1200" b="1" dirty="0">
                <a:solidFill>
                  <a:schemeClr val="accent1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>
                <a:solidFill>
                  <a:schemeClr val="accent1"/>
                </a:solidFill>
                <a:latin typeface="+mn-ea"/>
                <a:ea typeface="+mn-ea"/>
              </a:rPr>
              <a:t>설치부터 서버</a:t>
            </a:r>
            <a:r>
              <a:rPr kumimoji="0" lang="en-US" altLang="ko-KR" sz="1200" b="1" dirty="0">
                <a:solidFill>
                  <a:schemeClr val="accent1"/>
                </a:solidFill>
                <a:latin typeface="+mn-ea"/>
                <a:ea typeface="+mn-ea"/>
              </a:rPr>
              <a:t>&amp;</a:t>
            </a:r>
            <a:r>
              <a:rPr kumimoji="0" lang="ko-KR" altLang="en-US" sz="1200" b="1" dirty="0">
                <a:solidFill>
                  <a:schemeClr val="accent1"/>
                </a:solidFill>
                <a:latin typeface="+mn-ea"/>
                <a:ea typeface="+mn-ea"/>
              </a:rPr>
              <a:t>네트워크 관리까지</a:t>
            </a:r>
            <a:r>
              <a:rPr kumimoji="0" lang="en-US" altLang="ko-KR" sz="1200" b="1" dirty="0">
                <a:solidFill>
                  <a:schemeClr val="accent1"/>
                </a:solidFill>
                <a:latin typeface="+mn-ea"/>
                <a:ea typeface="+mn-ea"/>
              </a:rPr>
              <a:t>)</a:t>
            </a:r>
            <a:endParaRPr kumimoji="0" lang="ko-KR" altLang="en-US" sz="1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524374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4</a:t>
            </a:r>
            <a:r>
              <a:rPr kumimoji="0"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서버를 구축하는 데 알아야 할 필수 개념과 명령어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/71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902366" y="0"/>
            <a:ext cx="299011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+mj-ea"/>
                <a:ea typeface="+mj-ea"/>
              </a:rPr>
              <a:t>http://cafe.naver.com/thisisLinux</a:t>
            </a:r>
            <a:endParaRPr lang="ko-KR" altLang="en-US" sz="14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874640" y="6581775"/>
            <a:ext cx="1483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highlight>
                  <a:srgbClr val="000000"/>
                </a:highlight>
                <a:latin typeface="+mn-ea"/>
                <a:ea typeface="+mn-ea"/>
              </a:rPr>
              <a:t>Ubuntu 16.04 LTS</a:t>
            </a:r>
            <a:endParaRPr lang="ko-KR" altLang="en-US" sz="1200" b="1" dirty="0">
              <a:solidFill>
                <a:schemeClr val="bg1"/>
              </a:solidFill>
              <a:highlight>
                <a:srgbClr val="000000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973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8/26/2019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8/26/2019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8/26/2019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8/26/2019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8/26/2019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8/26/2019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8/26/2019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8/26/2019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4003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sz="2000" dirty="0"/>
              <a:t>vi </a:t>
            </a:r>
            <a:r>
              <a:rPr lang="ko-KR" altLang="en-US" sz="2000" dirty="0"/>
              <a:t>에디터가 비정상적으로 종료 시에 조치법을 익힌다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(vi</a:t>
            </a:r>
            <a:r>
              <a:rPr lang="ko-KR" altLang="en-US" dirty="0"/>
              <a:t>의 비정상 종료 후 다시 열었을 때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5&gt; vi</a:t>
            </a:r>
            <a:r>
              <a:rPr kumimoji="0" lang="ko-KR" altLang="en-US" sz="2400" dirty="0">
                <a:solidFill>
                  <a:srgbClr val="0070C0"/>
                </a:solidFill>
              </a:rPr>
              <a:t>의 비정상 </a:t>
            </a:r>
            <a:r>
              <a:rPr kumimoji="0" lang="ko-KR" altLang="en-US" sz="2400" dirty="0" err="1">
                <a:solidFill>
                  <a:srgbClr val="0070C0"/>
                </a:solidFill>
              </a:rPr>
              <a:t>종료시</a:t>
            </a:r>
            <a:r>
              <a:rPr kumimoji="0" lang="ko-KR" altLang="en-US" sz="2400" dirty="0">
                <a:solidFill>
                  <a:srgbClr val="0070C0"/>
                </a:solidFill>
              </a:rPr>
              <a:t> 조치법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sp>
        <p:nvSpPr>
          <p:cNvPr id="6" name="말풍선: 타원형 5"/>
          <p:cNvSpPr/>
          <p:nvPr/>
        </p:nvSpPr>
        <p:spPr>
          <a:xfrm>
            <a:off x="5724128" y="518866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155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7" name="그림 6" descr="C:\Users\JOHNBANN\AppData\Local\Temp\SNAGHTMLfbfd93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65" y="3284984"/>
            <a:ext cx="6971030" cy="2485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415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vi </a:t>
            </a:r>
            <a:r>
              <a:rPr lang="ko-KR" altLang="en-US" sz="2800" dirty="0"/>
              <a:t>기능 요약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명령모드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입력모드</a:t>
            </a:r>
            <a:endParaRPr lang="en-US" altLang="ko-KR" dirty="0">
              <a:sym typeface="Wingdings" pitchFamily="2" charset="2"/>
            </a:endParaRPr>
          </a:p>
          <a:p>
            <a:pPr eaLnBrk="1" hangingPunct="1">
              <a:defRPr/>
            </a:pPr>
            <a:endParaRPr lang="en-US" altLang="ko-KR" dirty="0">
              <a:sym typeface="Wingdings" pitchFamily="2" charset="2"/>
            </a:endParaRPr>
          </a:p>
          <a:p>
            <a:pPr eaLnBrk="1" hangingPunct="1">
              <a:defRPr/>
            </a:pPr>
            <a:endParaRPr lang="en-US" altLang="ko-KR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ko-KR" altLang="en-US" dirty="0"/>
              <a:t>명령 모드에서 커서를 이동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명령 모드에서 삭제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 err="1"/>
              <a:t>붙여넣기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</p:txBody>
      </p:sp>
      <p:sp>
        <p:nvSpPr>
          <p:cNvPr id="10" name="가로로 말린 두루마리 모양 9"/>
          <p:cNvSpPr/>
          <p:nvPr/>
        </p:nvSpPr>
        <p:spPr>
          <a:xfrm>
            <a:off x="4572000" y="642938"/>
            <a:ext cx="4320480" cy="100012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문자열을 치환은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“:%s/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기존문자열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새문자열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”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행번호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표시는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“:set number”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52" y="1740165"/>
            <a:ext cx="8114286" cy="7904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1" y="2987012"/>
            <a:ext cx="8095238" cy="7714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29" y="4214812"/>
            <a:ext cx="8076190" cy="2323809"/>
          </a:xfrm>
          <a:prstGeom prst="rect">
            <a:avLst/>
          </a:prstGeom>
        </p:spPr>
      </p:pic>
      <p:sp>
        <p:nvSpPr>
          <p:cNvPr id="9" name="말풍선: 타원형 8"/>
          <p:cNvSpPr/>
          <p:nvPr/>
        </p:nvSpPr>
        <p:spPr>
          <a:xfrm>
            <a:off x="2843808" y="624330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157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53371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도움말 사용법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642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“man </a:t>
            </a:r>
            <a:r>
              <a:rPr lang="ko-KR" altLang="en-US" dirty="0"/>
              <a:t>명령어</a:t>
            </a:r>
            <a:r>
              <a:rPr lang="en-US" altLang="ko-KR" dirty="0"/>
              <a:t>”</a:t>
            </a:r>
            <a:r>
              <a:rPr lang="ko-KR" altLang="en-US" dirty="0"/>
              <a:t>를 사용하면 도움말 출력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485775" y="4786313"/>
            <a:ext cx="82296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kumimoji="0" lang="ko-KR" altLang="en-US" sz="2800" dirty="0" err="1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마운트와</a:t>
            </a:r>
            <a:r>
              <a:rPr kumimoji="0" lang="ko-KR" altLang="en-US" sz="28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 </a:t>
            </a:r>
            <a:r>
              <a:rPr kumimoji="0" lang="en-US" altLang="ko-KR" sz="28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CD/DVD </a:t>
            </a:r>
            <a:r>
              <a:rPr kumimoji="0" lang="ko-KR" altLang="en-US" sz="28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및 </a:t>
            </a:r>
            <a:r>
              <a:rPr kumimoji="0" lang="en-US" altLang="ko-KR" sz="28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USB</a:t>
            </a:r>
            <a:r>
              <a:rPr kumimoji="0" lang="ko-KR" altLang="en-US" sz="28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의 활용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42913" y="5429250"/>
            <a:ext cx="82296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물리적인 장치를 특정한 위치</a:t>
            </a:r>
            <a:r>
              <a:rPr kumimoji="0" lang="en-US" altLang="ko-KR" sz="2400" dirty="0">
                <a:latin typeface="+mn-ea"/>
                <a:ea typeface="+mn-ea"/>
              </a:rPr>
              <a:t>(</a:t>
            </a:r>
            <a:r>
              <a:rPr kumimoji="0" lang="ko-KR" altLang="en-US" sz="2400" dirty="0">
                <a:latin typeface="+mn-ea"/>
                <a:ea typeface="+mn-ea"/>
              </a:rPr>
              <a:t>대개는 디렉터리</a:t>
            </a:r>
            <a:r>
              <a:rPr kumimoji="0" lang="en-US" altLang="ko-KR" sz="2400" dirty="0">
                <a:latin typeface="+mn-ea"/>
                <a:ea typeface="+mn-ea"/>
              </a:rPr>
              <a:t>)</a:t>
            </a:r>
            <a:r>
              <a:rPr kumimoji="0" lang="ko-KR" altLang="en-US" sz="2400" dirty="0">
                <a:latin typeface="+mn-ea"/>
                <a:ea typeface="+mn-ea"/>
              </a:rPr>
              <a:t>에 연결시켜 주는 과정</a:t>
            </a:r>
            <a:endParaRPr kumimoji="0" lang="en-US" altLang="ko-KR" sz="2400" dirty="0">
              <a:latin typeface="+mn-ea"/>
              <a:ea typeface="+mn-ea"/>
            </a:endParaRPr>
          </a:p>
        </p:txBody>
      </p:sp>
      <p:sp>
        <p:nvSpPr>
          <p:cNvPr id="10" name="가로로 말린 두루마리 모양 9"/>
          <p:cNvSpPr/>
          <p:nvPr/>
        </p:nvSpPr>
        <p:spPr>
          <a:xfrm>
            <a:off x="5364088" y="714375"/>
            <a:ext cx="3494162" cy="642938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man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페이지는 섹션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1~9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까지로 나뉨</a:t>
            </a:r>
          </a:p>
        </p:txBody>
      </p:sp>
      <p:sp>
        <p:nvSpPr>
          <p:cNvPr id="11" name="말풍선: 타원형 10"/>
          <p:cNvSpPr/>
          <p:nvPr/>
        </p:nvSpPr>
        <p:spPr>
          <a:xfrm>
            <a:off x="3059832" y="63752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159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2" name="그림 11" descr="C:\Users\JOHNBANN\AppData\Local\Temp\SNAGHTMLfc78a5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98" y="1851023"/>
            <a:ext cx="6971030" cy="303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말풍선: 타원형 13"/>
          <p:cNvSpPr/>
          <p:nvPr/>
        </p:nvSpPr>
        <p:spPr>
          <a:xfrm>
            <a:off x="6372200" y="4674060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160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84474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sz="2000" dirty="0"/>
              <a:t>X </a:t>
            </a:r>
            <a:r>
              <a:rPr lang="ko-KR" altLang="en-US" sz="2000" dirty="0"/>
              <a:t>윈도우에서 </a:t>
            </a:r>
            <a:r>
              <a:rPr lang="en-US" altLang="ko-KR" sz="2000" dirty="0"/>
              <a:t>CD/DVD </a:t>
            </a:r>
            <a:r>
              <a:rPr lang="ko-KR" altLang="en-US" sz="2000" dirty="0"/>
              <a:t>와 </a:t>
            </a:r>
            <a:r>
              <a:rPr lang="en-US" altLang="ko-KR" sz="2000" dirty="0"/>
              <a:t>USB </a:t>
            </a:r>
            <a:r>
              <a:rPr lang="ko-KR" altLang="en-US" sz="2000" dirty="0"/>
              <a:t>사용법을 익힌다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텍스트모드에서 </a:t>
            </a:r>
            <a:r>
              <a:rPr lang="en-US" altLang="ko-KR" sz="2000" dirty="0"/>
              <a:t>CD/DVD </a:t>
            </a:r>
            <a:r>
              <a:rPr lang="ko-KR" altLang="en-US" sz="2000" dirty="0"/>
              <a:t>와 </a:t>
            </a:r>
            <a:r>
              <a:rPr lang="en-US" altLang="ko-KR" sz="2000" dirty="0"/>
              <a:t>USB </a:t>
            </a:r>
            <a:r>
              <a:rPr lang="ko-KR" altLang="en-US" sz="2000" dirty="0"/>
              <a:t>사용법을 익힌다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(X</a:t>
            </a:r>
            <a:r>
              <a:rPr lang="ko-KR" altLang="en-US" dirty="0"/>
              <a:t>윈도우와 텍스트모드에서 </a:t>
            </a:r>
            <a:r>
              <a:rPr lang="en-US" altLang="ko-KR" dirty="0"/>
              <a:t>USB </a:t>
            </a:r>
            <a:r>
              <a:rPr lang="ko-KR" altLang="en-US" dirty="0"/>
              <a:t>마운트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6&gt; CD/DVD </a:t>
            </a:r>
            <a:r>
              <a:rPr kumimoji="0" lang="ko-KR" altLang="en-US" sz="2400" dirty="0">
                <a:solidFill>
                  <a:srgbClr val="0070C0"/>
                </a:solidFill>
              </a:rPr>
              <a:t>마운트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sp>
        <p:nvSpPr>
          <p:cNvPr id="7" name="말풍선: 타원형 6"/>
          <p:cNvSpPr/>
          <p:nvPr/>
        </p:nvSpPr>
        <p:spPr>
          <a:xfrm>
            <a:off x="4385440" y="51192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160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9" name="그림 8" descr="C:\Users\JOHNBANN\AppData\Local\Temp\SNAGHTML3d6756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647" y="2996844"/>
            <a:ext cx="6767065" cy="1202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C:\Users\JOHNBANN\AppData\Local\Temp\SNAGHTML4e189b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346" y="4365104"/>
            <a:ext cx="6763990" cy="20147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506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sz="2000" dirty="0"/>
              <a:t>CD </a:t>
            </a:r>
            <a:r>
              <a:rPr lang="ko-KR" altLang="en-US" sz="2000" dirty="0" err="1"/>
              <a:t>레코딩</a:t>
            </a:r>
            <a:r>
              <a:rPr lang="ko-KR" altLang="en-US" sz="2000" dirty="0"/>
              <a:t> 명령어 </a:t>
            </a:r>
            <a:r>
              <a:rPr lang="en-US" altLang="ko-KR" sz="2000" dirty="0" err="1"/>
              <a:t>genisoimage</a:t>
            </a:r>
            <a:r>
              <a:rPr lang="ko-KR" altLang="en-US" sz="2000" dirty="0"/>
              <a:t>사용법을 익힌다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ISO </a:t>
            </a:r>
            <a:r>
              <a:rPr lang="ko-KR" altLang="en-US" sz="2000" dirty="0"/>
              <a:t>파일을 리눅스에서 마운트 해서 사용하는 방법을 익힌다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(ISO </a:t>
            </a:r>
            <a:r>
              <a:rPr lang="ko-KR" altLang="en-US" dirty="0"/>
              <a:t>파일 생성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7&gt; </a:t>
            </a:r>
            <a:r>
              <a:rPr kumimoji="0" lang="ko-KR" altLang="en-US" sz="2400" dirty="0">
                <a:solidFill>
                  <a:srgbClr val="0070C0"/>
                </a:solidFill>
              </a:rPr>
              <a:t>리눅스에서 </a:t>
            </a:r>
            <a:r>
              <a:rPr kumimoji="0" lang="en-US" altLang="ko-KR" sz="2400" dirty="0">
                <a:solidFill>
                  <a:srgbClr val="0070C0"/>
                </a:solidFill>
              </a:rPr>
              <a:t>ISO </a:t>
            </a:r>
            <a:r>
              <a:rPr kumimoji="0" lang="ko-KR" altLang="en-US" sz="2400" dirty="0">
                <a:solidFill>
                  <a:srgbClr val="0070C0"/>
                </a:solidFill>
              </a:rPr>
              <a:t>파일을 제작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sp>
        <p:nvSpPr>
          <p:cNvPr id="6" name="말풍선: 타원형 5"/>
          <p:cNvSpPr/>
          <p:nvPr/>
        </p:nvSpPr>
        <p:spPr>
          <a:xfrm>
            <a:off x="6012160" y="573621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172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7" name="그림 6" descr="C:\Users\JOHNBANN\AppData\Local\Temp\SNAGHTML40b9a0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85" y="3717032"/>
            <a:ext cx="6971030" cy="1856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671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리눅스 기본 명령어 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ls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en-US" altLang="ko-KR" sz="1800" dirty="0"/>
              <a:t>Windows</a:t>
            </a:r>
            <a:r>
              <a:rPr lang="ko-KR" altLang="en-US" sz="1800" dirty="0"/>
              <a:t>의 “</a:t>
            </a:r>
            <a:r>
              <a:rPr lang="en-US" altLang="ko-KR" sz="1800" dirty="0"/>
              <a:t>dir</a:t>
            </a:r>
            <a:r>
              <a:rPr lang="ko-KR" altLang="en-US" sz="1800" dirty="0"/>
              <a:t>”과 같은 역할로</a:t>
            </a:r>
            <a:r>
              <a:rPr lang="en-US" altLang="ko-KR" sz="1800" dirty="0"/>
              <a:t>,</a:t>
            </a:r>
            <a:r>
              <a:rPr lang="ko-KR" altLang="en-US" sz="1800" dirty="0"/>
              <a:t>해당 디렉터리에 있는 파일의 목록을 나열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# ls /etc/systemd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en-US" altLang="ko-KR" dirty="0" err="1"/>
              <a:t>cd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디렉터리를 이동</a:t>
            </a:r>
            <a:endParaRPr lang="en-US" altLang="ko-KR" sz="1800" dirty="0"/>
          </a:p>
          <a:p>
            <a:pPr lvl="1" eaLnBrk="1" hangingPunct="1"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cd ../etc/systemd</a:t>
            </a:r>
          </a:p>
          <a:p>
            <a:pPr lvl="1"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dirty="0" err="1"/>
              <a:t>pwd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현재 디렉터리의 전체 경로를 출력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dirty="0" err="1"/>
              <a:t>rm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파일이나 디렉터리를 삭제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</a:t>
            </a:r>
            <a:r>
              <a:rPr lang="en-US" altLang="ko-KR" sz="1800" dirty="0" err="1"/>
              <a:t>rm</a:t>
            </a:r>
            <a:r>
              <a:rPr lang="en-US" altLang="ko-KR" sz="1800" dirty="0"/>
              <a:t> -</a:t>
            </a:r>
            <a:r>
              <a:rPr lang="en-US" altLang="ko-KR" sz="1800" dirty="0" err="1"/>
              <a:t>rf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abc</a:t>
            </a:r>
            <a:endParaRPr lang="ko-KR" altLang="en-US" sz="1800" dirty="0"/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4499992" y="3000375"/>
            <a:ext cx="3260460" cy="928688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 (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현재 디렉터리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.. (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현재의 상위 디렉터리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3885723" y="4786313"/>
            <a:ext cx="4934749" cy="1643062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리눅스는 별도의 숨김 파일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(Hidden File)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이라는 속성이 존재하지 않는다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파일명이나 디렉터리의 제일 앞 글자를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으로 하면 자동으로 숨김 파일이 된다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말풍선: 타원형 8"/>
          <p:cNvSpPr/>
          <p:nvPr/>
        </p:nvSpPr>
        <p:spPr>
          <a:xfrm>
            <a:off x="4630384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175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23794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리눅스 기본 명령어 </a:t>
            </a:r>
            <a:r>
              <a:rPr lang="en-US" altLang="ko-KR" sz="2800" dirty="0"/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cp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파일이나 디렉터리를 복사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# cp abc.txt cba.txt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en-US" altLang="ko-KR" dirty="0"/>
              <a:t>touch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크기가 </a:t>
            </a:r>
            <a:r>
              <a:rPr lang="en-US" altLang="ko-KR" sz="1800" dirty="0"/>
              <a:t>0</a:t>
            </a:r>
            <a:r>
              <a:rPr lang="ko-KR" altLang="en-US" sz="1800" dirty="0"/>
              <a:t>인 새 파일을 생성</a:t>
            </a:r>
            <a:r>
              <a:rPr lang="en-US" altLang="ko-KR" sz="1800" dirty="0"/>
              <a:t>,</a:t>
            </a:r>
            <a:r>
              <a:rPr lang="ko-KR" altLang="en-US" sz="1800" dirty="0"/>
              <a:t> 이미 존재하는 경우 수정 시간을 변경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touch abc.txt</a:t>
            </a:r>
          </a:p>
          <a:p>
            <a:pPr lvl="1"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dirty="0" err="1"/>
              <a:t>mv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파일과 디렉터리의 이름을 변경하거나 위치 이동 시 사용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mv</a:t>
            </a:r>
            <a:r>
              <a:rPr lang="en-US" altLang="ko-KR" sz="1800" dirty="0"/>
              <a:t>  abc.txt  www.txt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dirty="0" err="1"/>
              <a:t>mkdir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새로운 디렉터리를 생성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</a:t>
            </a:r>
            <a:r>
              <a:rPr lang="en-US" altLang="ko-KR" sz="1800" dirty="0" err="1"/>
              <a:t>mkdir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abc</a:t>
            </a:r>
            <a:endParaRPr lang="ko-KR" altLang="en-US" sz="1800" dirty="0"/>
          </a:p>
        </p:txBody>
      </p:sp>
      <p:sp>
        <p:nvSpPr>
          <p:cNvPr id="4" name="말풍선: 타원형 3"/>
          <p:cNvSpPr/>
          <p:nvPr/>
        </p:nvSpPr>
        <p:spPr>
          <a:xfrm>
            <a:off x="4499992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177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638479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리눅스 기본 명령어 </a:t>
            </a:r>
            <a:r>
              <a:rPr lang="en-US" altLang="ko-KR" sz="2800" dirty="0"/>
              <a:t>(3)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rmdir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디렉터리를 삭제</a:t>
            </a:r>
            <a:r>
              <a:rPr lang="en-US" altLang="ko-KR" sz="1800" dirty="0"/>
              <a:t>. (</a:t>
            </a: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비어 있어야 함</a:t>
            </a:r>
            <a:r>
              <a:rPr lang="en-US" altLang="ko-KR" sz="1800" dirty="0"/>
              <a:t>)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# </a:t>
            </a:r>
            <a:r>
              <a:rPr lang="en-US" altLang="ko-KR" sz="2000" dirty="0" err="1"/>
              <a:t>rmdir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abc</a:t>
            </a: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en-US" altLang="ko-KR" dirty="0"/>
              <a:t>cat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텍스트로 작성된 파일을 화면에 출력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cat a.txt b.txt</a:t>
            </a:r>
          </a:p>
          <a:p>
            <a:pPr lvl="1" eaLnBrk="1" hangingPunct="1">
              <a:defRPr/>
            </a:pPr>
            <a:endParaRPr lang="en-US" altLang="ko-KR" sz="1800" dirty="0"/>
          </a:p>
          <a:p>
            <a:pPr>
              <a:defRPr/>
            </a:pPr>
            <a:r>
              <a:rPr lang="en-US" altLang="ko-KR" dirty="0"/>
              <a:t>head, tail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텍스트로 작성된 파일의 앞 </a:t>
            </a:r>
            <a:r>
              <a:rPr lang="en-US" altLang="ko-KR" sz="1800" dirty="0"/>
              <a:t>10</a:t>
            </a:r>
            <a:r>
              <a:rPr lang="ko-KR" altLang="en-US" sz="1800" dirty="0"/>
              <a:t>행 또는 마지막 </a:t>
            </a:r>
            <a:r>
              <a:rPr lang="en-US" altLang="ko-KR" sz="1800" dirty="0"/>
              <a:t>10</a:t>
            </a:r>
            <a:r>
              <a:rPr lang="ko-KR" altLang="en-US" sz="1800" dirty="0"/>
              <a:t>행만 출력</a:t>
            </a:r>
            <a:endParaRPr lang="en-US" altLang="ko-KR" sz="1800" dirty="0"/>
          </a:p>
          <a:p>
            <a:pPr lvl="1" eaLnBrk="1" hangingPunct="1"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# head /etc/systemd/</a:t>
            </a:r>
            <a:r>
              <a:rPr lang="en-US" altLang="ko-KR" sz="1800" dirty="0" err="1"/>
              <a:t>bootchart.conf</a:t>
            </a:r>
            <a:endParaRPr lang="en-US" altLang="ko-KR" sz="1800" dirty="0"/>
          </a:p>
          <a:p>
            <a:pPr lvl="1"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dirty="0"/>
              <a:t>more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텍스트로 작성된 파일을 화면에 페이지 단위로 출력</a:t>
            </a:r>
            <a:endParaRPr lang="en-US" altLang="ko-KR" sz="1800" dirty="0"/>
          </a:p>
          <a:p>
            <a:pPr lvl="1" eaLnBrk="1" hangingPunct="1"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more /etc/systemd/</a:t>
            </a:r>
            <a:r>
              <a:rPr lang="en-US" altLang="ko-KR" sz="1800" dirty="0" err="1"/>
              <a:t>system.conf</a:t>
            </a:r>
            <a:endParaRPr lang="en-US" altLang="ko-KR" sz="1800" dirty="0"/>
          </a:p>
        </p:txBody>
      </p:sp>
      <p:sp>
        <p:nvSpPr>
          <p:cNvPr id="4" name="말풍선: 타원형 3"/>
          <p:cNvSpPr/>
          <p:nvPr/>
        </p:nvSpPr>
        <p:spPr>
          <a:xfrm>
            <a:off x="4499992" y="660716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178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52917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리눅스 기본 명령어 </a:t>
            </a:r>
            <a:r>
              <a:rPr lang="en-US" altLang="ko-KR" sz="2800" dirty="0"/>
              <a:t>(4)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less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en-US" altLang="ko-KR" sz="1800" dirty="0"/>
              <a:t>more</a:t>
            </a:r>
            <a:r>
              <a:rPr lang="ko-KR" altLang="en-US" sz="1800" dirty="0"/>
              <a:t>와 용도가 비슷하지만 기능이 더 확장된 명령</a:t>
            </a:r>
            <a:endParaRPr lang="en-US" altLang="ko-KR" sz="1800" dirty="0"/>
          </a:p>
          <a:p>
            <a:pPr lvl="1" eaLnBrk="1" hangingPunct="1">
              <a:buNone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# less /etc/systemd/</a:t>
            </a:r>
            <a:r>
              <a:rPr lang="en-US" altLang="ko-KR" sz="2000" dirty="0" err="1"/>
              <a:t>system.conf</a:t>
            </a: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en-US" altLang="ko-KR" dirty="0"/>
              <a:t>file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en-US" altLang="ko-KR" sz="1800" dirty="0"/>
              <a:t>File</a:t>
            </a:r>
            <a:r>
              <a:rPr lang="ko-KR" altLang="en-US" sz="1800" dirty="0"/>
              <a:t>이 어떤 종류의 파일인지를 표시</a:t>
            </a:r>
            <a:endParaRPr lang="en-US" altLang="ko-KR" sz="1800" dirty="0"/>
          </a:p>
          <a:p>
            <a:pPr lvl="1" eaLnBrk="1" hangingPunct="1"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file /etc/systemd/</a:t>
            </a:r>
            <a:r>
              <a:rPr lang="en-US" altLang="ko-KR" sz="1800" dirty="0" err="1"/>
              <a:t>system.conf</a:t>
            </a:r>
            <a:endParaRPr lang="en-US" altLang="ko-KR" sz="1800" dirty="0"/>
          </a:p>
          <a:p>
            <a:pPr lvl="1" eaLnBrk="1" hangingPunct="1">
              <a:buNone/>
              <a:defRPr/>
            </a:pPr>
            <a:endParaRPr lang="en-US" altLang="ko-KR" sz="1800" dirty="0"/>
          </a:p>
          <a:p>
            <a:pPr>
              <a:defRPr/>
            </a:pPr>
            <a:r>
              <a:rPr lang="en-US" altLang="ko-KR" dirty="0"/>
              <a:t>clear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err="1"/>
              <a:t>명령창을</a:t>
            </a:r>
            <a:r>
              <a:rPr lang="ko-KR" altLang="en-US" sz="1800" dirty="0"/>
              <a:t> 깨끗하게 지워줌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# clear</a:t>
            </a:r>
          </a:p>
        </p:txBody>
      </p:sp>
      <p:sp>
        <p:nvSpPr>
          <p:cNvPr id="4" name="말풍선: 타원형 3"/>
          <p:cNvSpPr/>
          <p:nvPr/>
        </p:nvSpPr>
        <p:spPr>
          <a:xfrm>
            <a:off x="4536581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178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196241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사용자와 그룹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리눅스는 다중 사용자 시스템</a:t>
            </a:r>
            <a:r>
              <a:rPr lang="en-US" altLang="ko-KR" dirty="0"/>
              <a:t>(Multi-User System) </a:t>
            </a:r>
            <a:r>
              <a:rPr lang="ko-KR" altLang="en-US" dirty="0"/>
              <a:t>임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기본적으로 </a:t>
            </a:r>
            <a:r>
              <a:rPr lang="en-US" altLang="ko-KR" dirty="0"/>
              <a:t>root</a:t>
            </a:r>
            <a:r>
              <a:rPr lang="ko-KR" altLang="en-US" dirty="0"/>
              <a:t>라는 이름을 가진 수퍼유저</a:t>
            </a:r>
            <a:r>
              <a:rPr lang="en-US" altLang="ko-KR" dirty="0"/>
              <a:t>(</a:t>
            </a:r>
            <a:r>
              <a:rPr lang="en-US" altLang="ko-KR" dirty="0" err="1"/>
              <a:t>Superuser</a:t>
            </a:r>
            <a:r>
              <a:rPr lang="en-US" altLang="ko-KR" dirty="0"/>
              <a:t>)</a:t>
            </a:r>
            <a:r>
              <a:rPr lang="ko-KR" altLang="en-US" dirty="0"/>
              <a:t>가 있으며</a:t>
            </a:r>
            <a:r>
              <a:rPr lang="en-US" altLang="ko-KR" dirty="0"/>
              <a:t>,</a:t>
            </a:r>
            <a:r>
              <a:rPr lang="ko-KR" altLang="en-US" dirty="0"/>
              <a:t> 모든 작업을 할 수 있는 권한이 있음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모든 사용자를 하나 이상의 그룹에 소속되어 있음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사용자는 </a:t>
            </a:r>
            <a:r>
              <a:rPr lang="en-US" altLang="ko-KR" dirty="0"/>
              <a:t>/etc/</a:t>
            </a:r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/>
              <a:t>파일에 정의되어 있음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각 행의 의미는 다음과 같음</a:t>
            </a:r>
            <a:endParaRPr lang="en-US" altLang="ko-KR" dirty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ko-KR" altLang="en-US" sz="1600" b="1" u="sng" dirty="0"/>
              <a:t>사용자 이름</a:t>
            </a:r>
            <a:r>
              <a:rPr lang="en-US" altLang="ko-KR" sz="1600" b="1" u="sng" dirty="0"/>
              <a:t>:</a:t>
            </a:r>
            <a:r>
              <a:rPr lang="ko-KR" altLang="en-US" sz="1600" b="1" u="sng" dirty="0"/>
              <a:t>암호</a:t>
            </a:r>
            <a:r>
              <a:rPr lang="en-US" altLang="ko-KR" sz="1600" b="1" u="sng" dirty="0"/>
              <a:t>:</a:t>
            </a:r>
            <a:r>
              <a:rPr lang="ko-KR" altLang="en-US" sz="1600" b="1" u="sng" dirty="0"/>
              <a:t>사용자 </a:t>
            </a:r>
            <a:r>
              <a:rPr lang="en-US" altLang="ko-KR" sz="1600" b="1" u="sng" dirty="0"/>
              <a:t>ID:</a:t>
            </a:r>
            <a:r>
              <a:rPr lang="ko-KR" altLang="en-US" sz="1600" b="1" u="sng" dirty="0"/>
              <a:t>사용자가 소속된 그룹 </a:t>
            </a:r>
            <a:r>
              <a:rPr lang="en-US" altLang="ko-KR" sz="1600" b="1" u="sng" dirty="0"/>
              <a:t>ID:</a:t>
            </a:r>
            <a:r>
              <a:rPr lang="ko-KR" altLang="en-US" sz="1600" b="1" u="sng" dirty="0"/>
              <a:t>추가</a:t>
            </a:r>
            <a:r>
              <a:rPr lang="en-US" altLang="ko-KR" sz="1600" b="1" u="sng" dirty="0"/>
              <a:t> </a:t>
            </a:r>
            <a:r>
              <a:rPr lang="ko-KR" altLang="en-US" sz="1600" b="1" u="sng" dirty="0"/>
              <a:t>정보</a:t>
            </a:r>
            <a:r>
              <a:rPr lang="en-US" altLang="ko-KR" sz="1600" b="1" u="sng" dirty="0"/>
              <a:t>:</a:t>
            </a:r>
            <a:r>
              <a:rPr lang="ko-KR" altLang="en-US" sz="1600" b="1" u="sng" dirty="0"/>
              <a:t>홈 디렉터리</a:t>
            </a:r>
            <a:r>
              <a:rPr lang="en-US" altLang="ko-KR" sz="1600" b="1" u="sng" dirty="0"/>
              <a:t>:</a:t>
            </a:r>
            <a:r>
              <a:rPr lang="ko-KR" altLang="en-US" sz="1600" b="1" u="sng" dirty="0"/>
              <a:t>기본 </a:t>
            </a:r>
            <a:r>
              <a:rPr lang="ko-KR" altLang="en-US" sz="1600" b="1" u="sng" dirty="0" err="1"/>
              <a:t>셸</a:t>
            </a:r>
            <a:endParaRPr lang="en-US" altLang="ko-KR" dirty="0"/>
          </a:p>
        </p:txBody>
      </p:sp>
      <p:sp>
        <p:nvSpPr>
          <p:cNvPr id="5" name="말풍선: 타원형 4"/>
          <p:cNvSpPr/>
          <p:nvPr/>
        </p:nvSpPr>
        <p:spPr>
          <a:xfrm>
            <a:off x="3565571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179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6" name="그림 5" descr="C:\Users\JOHNBANN\AppData\Local\Temp\SNAGHTML12073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01008"/>
            <a:ext cx="6467033" cy="2217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070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시작과 종료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9587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ko-KR" altLang="en-US" dirty="0"/>
              <a:t>종료하는 방법</a:t>
            </a:r>
            <a:endParaRPr lang="en-US" altLang="ko-KR" dirty="0"/>
          </a:p>
          <a:p>
            <a:pPr lvl="1" eaLnBrk="1" hangingPunct="1">
              <a:buNone/>
              <a:defRPr/>
            </a:pPr>
            <a:r>
              <a:rPr lang="ko-KR" altLang="en-US" sz="1800" dirty="0"/>
              <a:t>① 바탕 화면의 </a:t>
            </a:r>
            <a:r>
              <a:rPr lang="en-US" altLang="ko-KR" sz="1800" dirty="0"/>
              <a:t>[</a:t>
            </a:r>
            <a:r>
              <a:rPr lang="ko-KR" altLang="en-US" sz="1800" dirty="0"/>
              <a:t>톱니바퀴 아이콘</a:t>
            </a:r>
            <a:r>
              <a:rPr lang="en-US" altLang="ko-KR" sz="1800" dirty="0"/>
              <a:t>] → [</a:t>
            </a:r>
            <a:r>
              <a:rPr lang="ko-KR" altLang="en-US" sz="1800" dirty="0"/>
              <a:t>컴퓨터 끄기</a:t>
            </a:r>
            <a:r>
              <a:rPr lang="en-US" altLang="ko-KR" sz="1800" dirty="0"/>
              <a:t>] → &lt;</a:t>
            </a:r>
            <a:r>
              <a:rPr lang="ko-KR" altLang="en-US" sz="1800" dirty="0"/>
              <a:t>컴퓨터 끄기</a:t>
            </a:r>
            <a:r>
              <a:rPr lang="en-US" altLang="ko-KR" sz="1800" dirty="0"/>
              <a:t>&gt;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② 터미널</a:t>
            </a:r>
            <a:r>
              <a:rPr lang="en-US" altLang="ko-KR" sz="1800" dirty="0"/>
              <a:t>/</a:t>
            </a:r>
            <a:r>
              <a:rPr lang="ko-KR" altLang="en-US" sz="1800" dirty="0"/>
              <a:t>콘솔에서 시스템 종료 명령 입력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en-US" altLang="ko-KR" sz="1800" dirty="0" err="1"/>
              <a:t>poweroff</a:t>
            </a:r>
            <a:r>
              <a:rPr lang="en-US" altLang="ko-KR" sz="1800" dirty="0"/>
              <a:t>, shutdown –P now , halt –p</a:t>
            </a:r>
            <a:r>
              <a:rPr lang="ko-KR" altLang="en-US" sz="1800" dirty="0"/>
              <a:t> 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0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en-US" altLang="ko-KR" sz="1800" dirty="0" smtClean="0"/>
              <a:t># shutdown –P +10   :   10</a:t>
            </a:r>
            <a:r>
              <a:rPr lang="ko-KR" altLang="en-US" sz="1800" dirty="0" smtClean="0"/>
              <a:t>분 후에 종료</a:t>
            </a:r>
            <a:r>
              <a:rPr lang="en-US" altLang="ko-KR" sz="1800" dirty="0" smtClean="0"/>
              <a:t>(P : </a:t>
            </a:r>
            <a:r>
              <a:rPr lang="en-US" altLang="ko-KR" sz="1800" dirty="0" err="1" smtClean="0"/>
              <a:t>poweroff</a:t>
            </a:r>
            <a:r>
              <a:rPr lang="en-US" altLang="ko-KR" sz="1800" dirty="0" smtClean="0"/>
              <a:t>)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en-US" altLang="ko-KR" sz="1800" dirty="0" smtClean="0"/>
              <a:t># shutdown –r 22:</a:t>
            </a:r>
            <a:r>
              <a:rPr lang="en-US" altLang="ko-KR" sz="1800" dirty="0" smtClean="0">
                <a:sym typeface="Wingdings" panose="05000000000000000000" pitchFamily="2" charset="2"/>
              </a:rPr>
              <a:t>00  :  </a:t>
            </a:r>
            <a:r>
              <a:rPr lang="ko-KR" altLang="en-US" sz="1800" dirty="0" smtClean="0">
                <a:sym typeface="Wingdings" panose="05000000000000000000" pitchFamily="2" charset="2"/>
              </a:rPr>
              <a:t>오후 </a:t>
            </a:r>
            <a:r>
              <a:rPr lang="en-US" altLang="ko-KR" sz="1800" dirty="0" smtClean="0">
                <a:sym typeface="Wingdings" panose="05000000000000000000" pitchFamily="2" charset="2"/>
              </a:rPr>
              <a:t>10</a:t>
            </a:r>
            <a:r>
              <a:rPr lang="ko-KR" altLang="en-US" sz="1800" dirty="0" smtClean="0">
                <a:sym typeface="Wingdings" panose="05000000000000000000" pitchFamily="2" charset="2"/>
              </a:rPr>
              <a:t>시에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재부팅</a:t>
            </a:r>
            <a:r>
              <a:rPr lang="en-US" altLang="ko-KR" sz="1800" dirty="0" smtClean="0">
                <a:sym typeface="Wingdings" panose="05000000000000000000" pitchFamily="2" charset="2"/>
              </a:rPr>
              <a:t>(r : reboot)</a:t>
            </a:r>
            <a:endParaRPr lang="en-US" altLang="ko-KR" sz="1800" dirty="0" smtClean="0"/>
          </a:p>
          <a:p>
            <a:pPr lvl="1" eaLnBrk="1" hangingPunct="1">
              <a:buNone/>
              <a:defRPr/>
            </a:pPr>
            <a:r>
              <a:rPr lang="en-US" altLang="ko-KR" sz="1800" dirty="0"/>
              <a:t># </a:t>
            </a:r>
            <a:r>
              <a:rPr lang="en-US" altLang="ko-KR" sz="1800" dirty="0" smtClean="0"/>
              <a:t>shutdown –c         :  </a:t>
            </a:r>
            <a:r>
              <a:rPr lang="ko-KR" altLang="en-US" sz="1800" dirty="0" smtClean="0"/>
              <a:t>예약된 </a:t>
            </a:r>
            <a:r>
              <a:rPr lang="en-US" altLang="ko-KR" sz="1800" dirty="0" smtClean="0"/>
              <a:t>shutdown</a:t>
            </a:r>
            <a:r>
              <a:rPr lang="ko-KR" altLang="en-US" sz="1800" dirty="0" smtClean="0"/>
              <a:t>을 취소</a:t>
            </a:r>
            <a:r>
              <a:rPr lang="en-US" altLang="ko-KR" sz="1800" dirty="0" smtClean="0"/>
              <a:t>(c : </a:t>
            </a:r>
            <a:r>
              <a:rPr lang="en-US" altLang="ko-KR" sz="1800" dirty="0" err="1" smtClean="0"/>
              <a:t>cancle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 eaLnBrk="1" hangingPunct="1">
              <a:buNone/>
              <a:defRPr/>
            </a:pPr>
            <a:r>
              <a:rPr lang="en-US" altLang="ko-KR" sz="1800" dirty="0"/>
              <a:t># </a:t>
            </a:r>
            <a:r>
              <a:rPr lang="en-US" altLang="ko-KR" sz="1800" dirty="0" smtClean="0"/>
              <a:t>shutdown –k +15   :  </a:t>
            </a:r>
            <a:r>
              <a:rPr lang="ko-KR" altLang="en-US" sz="1800" dirty="0" smtClean="0"/>
              <a:t>현재 접속한 사용자에게 </a:t>
            </a:r>
            <a:r>
              <a:rPr lang="en-US" altLang="ko-KR" sz="1800" dirty="0" smtClean="0"/>
              <a:t>15</a:t>
            </a:r>
            <a:r>
              <a:rPr lang="ko-KR" altLang="en-US" sz="1800" dirty="0" smtClean="0"/>
              <a:t>분 후에 종료 된다는                           </a:t>
            </a:r>
            <a:r>
              <a:rPr lang="en-US" altLang="ko-KR" sz="1800" dirty="0" smtClean="0"/>
              <a:t>			  </a:t>
            </a:r>
            <a:r>
              <a:rPr lang="ko-KR" altLang="en-US" sz="1800" dirty="0" smtClean="0"/>
              <a:t>메시지를 보내지만 실제로 종료는 안됨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endParaRPr lang="en-US" altLang="ko-KR" sz="18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시스템 </a:t>
            </a:r>
            <a:r>
              <a:rPr lang="ko-KR" altLang="en-US" dirty="0" err="1"/>
              <a:t>재부팅</a:t>
            </a:r>
            <a:endParaRPr lang="en-US" altLang="ko-KR" dirty="0"/>
          </a:p>
          <a:p>
            <a:pPr lvl="1" eaLnBrk="1" hangingPunct="1">
              <a:buNone/>
              <a:defRPr/>
            </a:pPr>
            <a:r>
              <a:rPr lang="ko-KR" altLang="en-US" sz="1800" dirty="0"/>
              <a:t>① 바탕 화면의 </a:t>
            </a:r>
            <a:r>
              <a:rPr lang="en-US" altLang="ko-KR" sz="1800" dirty="0"/>
              <a:t>[</a:t>
            </a:r>
            <a:r>
              <a:rPr lang="ko-KR" altLang="en-US" sz="1800" dirty="0"/>
              <a:t>톱니바퀴 아이콘</a:t>
            </a:r>
            <a:r>
              <a:rPr lang="en-US" altLang="ko-KR" sz="1800" dirty="0"/>
              <a:t>] → [</a:t>
            </a:r>
            <a:r>
              <a:rPr lang="ko-KR" altLang="en-US" sz="1800" dirty="0"/>
              <a:t>컴퓨터 끄기</a:t>
            </a:r>
            <a:r>
              <a:rPr lang="en-US" altLang="ko-KR" sz="1800" dirty="0"/>
              <a:t>] → &lt;</a:t>
            </a:r>
            <a:r>
              <a:rPr lang="ko-KR" altLang="en-US" sz="1800" dirty="0"/>
              <a:t>다시 시작</a:t>
            </a:r>
            <a:r>
              <a:rPr lang="en-US" altLang="ko-KR" sz="1800" dirty="0"/>
              <a:t>&gt; </a:t>
            </a:r>
          </a:p>
          <a:p>
            <a:pPr lvl="1" eaLnBrk="1" hangingPunct="1">
              <a:buNone/>
              <a:defRPr/>
            </a:pPr>
            <a:r>
              <a:rPr lang="ko-KR" altLang="en-US" sz="1800" dirty="0"/>
              <a:t>② 터미널</a:t>
            </a:r>
            <a:r>
              <a:rPr lang="en-US" altLang="ko-KR" sz="1800" dirty="0"/>
              <a:t>/</a:t>
            </a:r>
            <a:r>
              <a:rPr lang="ko-KR" altLang="en-US" sz="1800" dirty="0"/>
              <a:t>콘솔에서 시스템 </a:t>
            </a:r>
            <a:r>
              <a:rPr lang="ko-KR" altLang="en-US" sz="1800" dirty="0" err="1"/>
              <a:t>재부팅</a:t>
            </a:r>
            <a:r>
              <a:rPr lang="ko-KR" altLang="en-US" sz="1800" dirty="0"/>
              <a:t> 명령 입력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shutdown -r now , reboot , 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6</a:t>
            </a:r>
            <a:endParaRPr lang="en-US" altLang="ko-KR" sz="1800" dirty="0"/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5796136" y="659597"/>
            <a:ext cx="3173486" cy="106871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프롬프트는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root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사용자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$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프롬프트는 일반 사용자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2634930" y="65959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139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sp>
        <p:nvSpPr>
          <p:cNvPr id="7" name="말풍선: 타원형 6"/>
          <p:cNvSpPr/>
          <p:nvPr/>
        </p:nvSpPr>
        <p:spPr>
          <a:xfrm>
            <a:off x="2987824" y="4581128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141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79094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사용자와 그룹</a:t>
            </a:r>
            <a:r>
              <a:rPr lang="en-US" altLang="ko-KR" sz="2800" dirty="0"/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사용자의 비밀번호는 </a:t>
            </a:r>
            <a:r>
              <a:rPr lang="en-US" altLang="ko-KR" dirty="0"/>
              <a:t>/etc/shadow </a:t>
            </a:r>
            <a:r>
              <a:rPr lang="ko-KR" altLang="en-US" dirty="0"/>
              <a:t>파일에 정의되어 있음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그룹은 </a:t>
            </a:r>
            <a:r>
              <a:rPr lang="en-US" altLang="ko-KR" dirty="0"/>
              <a:t>/etc/group </a:t>
            </a:r>
            <a:r>
              <a:rPr lang="ko-KR" altLang="en-US" dirty="0"/>
              <a:t>파일에 정의되어 있음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각 행의 의미는 다음과 같음</a:t>
            </a:r>
            <a:endParaRPr lang="en-US" altLang="ko-KR" dirty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ko-KR" altLang="ko-KR" sz="1600" b="1" u="sng" dirty="0" err="1"/>
              <a:t>그룹명</a:t>
            </a:r>
            <a:r>
              <a:rPr lang="en-US" altLang="ko-KR" sz="1600" b="1" u="sng" dirty="0"/>
              <a:t>:</a:t>
            </a:r>
            <a:r>
              <a:rPr lang="ko-KR" altLang="ko-KR" sz="1600" b="1" u="sng" dirty="0"/>
              <a:t>비밀번호</a:t>
            </a:r>
            <a:r>
              <a:rPr lang="en-US" altLang="ko-KR" sz="1600" b="1" u="sng" dirty="0"/>
              <a:t>:</a:t>
            </a:r>
            <a:r>
              <a:rPr lang="ko-KR" altLang="ko-KR" sz="1600" b="1" u="sng" dirty="0"/>
              <a:t>그룹</a:t>
            </a:r>
            <a:r>
              <a:rPr lang="en-US" altLang="ko-KR" sz="1600" b="1" u="sng" dirty="0"/>
              <a:t> id:</a:t>
            </a:r>
            <a:r>
              <a:rPr lang="ko-KR" altLang="en-US" sz="1600" b="1" u="sng" dirty="0"/>
              <a:t>보조 그룹 사용자</a:t>
            </a:r>
            <a:endParaRPr lang="en-US" altLang="ko-KR" dirty="0"/>
          </a:p>
        </p:txBody>
      </p:sp>
      <p:sp>
        <p:nvSpPr>
          <p:cNvPr id="5" name="말풍선: 타원형 4"/>
          <p:cNvSpPr/>
          <p:nvPr/>
        </p:nvSpPr>
        <p:spPr>
          <a:xfrm>
            <a:off x="3565571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180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6" name="그림 5" descr="C:\Users\JOHNBANN\AppData\Local\Temp\SNAGHTML2541c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10" y="3068960"/>
            <a:ext cx="6464905" cy="2238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045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사용자와 그룹 관련 명령어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adduser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새로운 사용자를 추가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# </a:t>
            </a:r>
            <a:r>
              <a:rPr lang="en-US" altLang="ko-KR" sz="2000" dirty="0" err="1"/>
              <a:t>adduser</a:t>
            </a:r>
            <a:r>
              <a:rPr lang="en-US" altLang="ko-KR" sz="2000" dirty="0"/>
              <a:t> newuser1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en-US" altLang="ko-KR" dirty="0" err="1"/>
              <a:t>passwd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사용자의 비밀번호를 지정하거나</a:t>
            </a:r>
            <a:r>
              <a:rPr lang="en-US" altLang="ko-KR" sz="1800" dirty="0"/>
              <a:t> </a:t>
            </a:r>
            <a:r>
              <a:rPr lang="ko-KR" altLang="en-US" sz="1800" dirty="0"/>
              <a:t>변경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passwd newuser1</a:t>
            </a:r>
          </a:p>
          <a:p>
            <a:pPr lvl="1"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dirty="0" err="1"/>
              <a:t>usermod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사용자의 속성을 변경</a:t>
            </a:r>
            <a:endParaRPr lang="en-US" altLang="ko-KR" sz="1800" dirty="0"/>
          </a:p>
          <a:p>
            <a:pPr lvl="1" eaLnBrk="1" hangingPunct="1"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# </a:t>
            </a:r>
            <a:r>
              <a:rPr lang="en-US" altLang="ko-KR" sz="1800" dirty="0" err="1"/>
              <a:t>usermod</a:t>
            </a:r>
            <a:r>
              <a:rPr lang="en-US" altLang="ko-KR" sz="1800" dirty="0"/>
              <a:t> --groups </a:t>
            </a:r>
            <a:r>
              <a:rPr lang="en-US" altLang="ko-KR" sz="1800" dirty="0" err="1"/>
              <a:t>ubuntu</a:t>
            </a:r>
            <a:r>
              <a:rPr lang="en-US" altLang="ko-KR" sz="1800" dirty="0"/>
              <a:t> newuser1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dirty="0" err="1"/>
              <a:t>userdel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사용자를 삭제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</a:t>
            </a:r>
            <a:r>
              <a:rPr lang="en-US" altLang="ko-KR" sz="1800" dirty="0" err="1"/>
              <a:t>userdel</a:t>
            </a:r>
            <a:r>
              <a:rPr lang="en-US" altLang="ko-KR" sz="1800" dirty="0"/>
              <a:t> newuser2</a:t>
            </a:r>
            <a:endParaRPr lang="ko-KR" altLang="en-US" sz="1800" dirty="0"/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5580112" y="1178720"/>
            <a:ext cx="2958604" cy="1643062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사용자 생성시 옵션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  --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uid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: ID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지정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  --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gid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: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그룹 지정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  --home :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홈 디렉터리 지정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  --shell :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셸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지정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5436096" y="56891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181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268859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사용자와 그룹 관련 명령어</a:t>
            </a:r>
            <a:r>
              <a:rPr lang="en-US" altLang="ko-KR" sz="2800" dirty="0"/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chage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사용자의 암호를 주기적으로 변경하도록 설정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# </a:t>
            </a:r>
            <a:r>
              <a:rPr lang="en-US" altLang="ko-KR" sz="2000" dirty="0" err="1"/>
              <a:t>chage</a:t>
            </a:r>
            <a:r>
              <a:rPr lang="en-US" altLang="ko-KR" sz="2000" dirty="0"/>
              <a:t> -m 2 newuser1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en-US" altLang="ko-KR" dirty="0"/>
              <a:t>groups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현재 사용자가 속한 그룹을 보여줌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groups</a:t>
            </a:r>
          </a:p>
          <a:p>
            <a:pPr lvl="1"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dirty="0" err="1"/>
              <a:t>groupadd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새로운 그룹을 생성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# </a:t>
            </a:r>
            <a:r>
              <a:rPr lang="en-US" altLang="ko-KR" sz="1800" dirty="0" err="1"/>
              <a:t>groupadd</a:t>
            </a:r>
            <a:r>
              <a:rPr lang="en-US" altLang="ko-KR" sz="1800" dirty="0"/>
              <a:t> newgroup1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dirty="0" err="1"/>
              <a:t>groupmod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그룹의 속성을 변경</a:t>
            </a:r>
            <a:endParaRPr lang="en-US" altLang="ko-KR" sz="1800" dirty="0"/>
          </a:p>
          <a:p>
            <a:pPr lvl="1" eaLnBrk="1" hangingPunct="1"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</a:t>
            </a:r>
            <a:r>
              <a:rPr lang="en-US" altLang="ko-KR" sz="1800" dirty="0" err="1"/>
              <a:t>groupmod</a:t>
            </a:r>
            <a:r>
              <a:rPr lang="en-US" altLang="ko-KR" sz="1800" dirty="0"/>
              <a:t> --new-name mygroup1 newgroup1</a:t>
            </a:r>
            <a:endParaRPr lang="ko-KR" altLang="en-US" sz="1800" dirty="0"/>
          </a:p>
        </p:txBody>
      </p:sp>
      <p:sp>
        <p:nvSpPr>
          <p:cNvPr id="4" name="말풍선: 타원형 3"/>
          <p:cNvSpPr/>
          <p:nvPr/>
        </p:nvSpPr>
        <p:spPr>
          <a:xfrm>
            <a:off x="5436096" y="56891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182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87931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사용자와 그룹 관련 명령어</a:t>
            </a:r>
            <a:r>
              <a:rPr lang="en-US" altLang="ko-KR" sz="2800" dirty="0"/>
              <a:t>(3)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groupdel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그룹을 삭제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# </a:t>
            </a:r>
            <a:r>
              <a:rPr lang="en-US" altLang="ko-KR" sz="2000" dirty="0" err="1"/>
              <a:t>groupdel</a:t>
            </a:r>
            <a:r>
              <a:rPr lang="en-US" altLang="ko-KR" sz="2000" dirty="0"/>
              <a:t> newgroup2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en-US" altLang="ko-KR" dirty="0" err="1"/>
              <a:t>gpasswd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그룹의 암호를 설정하거나</a:t>
            </a:r>
            <a:r>
              <a:rPr lang="en-US" altLang="ko-KR" sz="1800" dirty="0"/>
              <a:t>, </a:t>
            </a:r>
            <a:r>
              <a:rPr lang="ko-KR" altLang="en-US" sz="1800" dirty="0"/>
              <a:t>그룹의 관리를 수행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</a:t>
            </a:r>
            <a:r>
              <a:rPr lang="en-US" altLang="ko-KR" sz="1800" dirty="0" err="1"/>
              <a:t>gpasswd</a:t>
            </a:r>
            <a:r>
              <a:rPr lang="en-US" altLang="ko-KR" sz="1800" dirty="0"/>
              <a:t> mygroup1</a:t>
            </a:r>
          </a:p>
          <a:p>
            <a:pPr lvl="1" eaLnBrk="1" hangingPunct="1">
              <a:defRPr/>
            </a:pPr>
            <a:endParaRPr lang="en-US" altLang="ko-KR" sz="1800" dirty="0"/>
          </a:p>
        </p:txBody>
      </p:sp>
      <p:sp>
        <p:nvSpPr>
          <p:cNvPr id="4" name="말풍선: 타원형 3"/>
          <p:cNvSpPr/>
          <p:nvPr/>
        </p:nvSpPr>
        <p:spPr>
          <a:xfrm>
            <a:off x="5436096" y="56891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183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379022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사용자와 그룹의 생성</a:t>
            </a:r>
            <a:r>
              <a:rPr lang="en-US" altLang="ko-KR" sz="2000" dirty="0"/>
              <a:t>/</a:t>
            </a:r>
            <a:r>
              <a:rPr lang="ko-KR" altLang="en-US" sz="2000" dirty="0"/>
              <a:t>삭제</a:t>
            </a:r>
            <a:r>
              <a:rPr lang="en-US" altLang="ko-KR" sz="2000" dirty="0"/>
              <a:t>/</a:t>
            </a:r>
            <a:r>
              <a:rPr lang="ko-KR" altLang="en-US" sz="2000" dirty="0"/>
              <a:t>변경 명령어를 연습한다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사용자와 그룹의 관련 파일을 파악한다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X</a:t>
            </a:r>
            <a:r>
              <a:rPr lang="ko-KR" altLang="en-US" sz="2000" dirty="0"/>
              <a:t>윈도우에서 사용자 관리 툴을 확인한다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(X </a:t>
            </a:r>
            <a:r>
              <a:rPr lang="ko-KR" altLang="en-US" dirty="0"/>
              <a:t>윈도에서 사용자 추가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8&gt; </a:t>
            </a:r>
            <a:r>
              <a:rPr kumimoji="0" lang="ko-KR" altLang="en-US" sz="2400" dirty="0">
                <a:solidFill>
                  <a:srgbClr val="0070C0"/>
                </a:solidFill>
              </a:rPr>
              <a:t>사용자와 그룹 관리 연습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sp>
        <p:nvSpPr>
          <p:cNvPr id="6" name="말풍선: 타원형 5"/>
          <p:cNvSpPr/>
          <p:nvPr/>
        </p:nvSpPr>
        <p:spPr>
          <a:xfrm>
            <a:off x="5436096" y="56891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183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7" name="그림 6" descr="C:\Users\JOHNBANN\AppData\Local\Temp\SNAGHTML1494ebc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299" y="3861048"/>
            <a:ext cx="6607402" cy="2466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4440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800" dirty="0"/>
              <a:t>파일과 디렉터리의 소유와 허가권 </a:t>
            </a:r>
            <a:r>
              <a:rPr lang="en-US" altLang="ko-KR" sz="2800" dirty="0"/>
              <a:t>(1)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파일의 리스트와 파일 속성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sz="1800" dirty="0"/>
          </a:p>
        </p:txBody>
      </p:sp>
      <p:sp>
        <p:nvSpPr>
          <p:cNvPr id="8" name="말풍선: 타원형 7"/>
          <p:cNvSpPr/>
          <p:nvPr/>
        </p:nvSpPr>
        <p:spPr>
          <a:xfrm>
            <a:off x="6789109" y="534846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188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1086485" y="1895102"/>
            <a:ext cx="6971030" cy="10947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87" y="3028665"/>
            <a:ext cx="6885714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61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800" dirty="0"/>
              <a:t>파일과 디렉터리의 소유와 허가권 </a:t>
            </a:r>
            <a:r>
              <a:rPr lang="en-US" altLang="ko-KR" sz="2800" dirty="0"/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파일 유형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1800" dirty="0"/>
              <a:t>디렉터리일 경우에는 </a:t>
            </a:r>
            <a:r>
              <a:rPr lang="en-US" altLang="ko-KR" sz="1800" dirty="0"/>
              <a:t>d, </a:t>
            </a:r>
            <a:r>
              <a:rPr lang="ko-KR" altLang="en-US" sz="1800" dirty="0"/>
              <a:t>일반적인 파일일 경우에는 </a:t>
            </a:r>
            <a:r>
              <a:rPr lang="en-US" altLang="ko-KR" sz="1800" dirty="0"/>
              <a:t>-</a:t>
            </a:r>
            <a:r>
              <a:rPr lang="ko-KR" altLang="en-US" sz="1800" dirty="0"/>
              <a:t>가 표시</a:t>
            </a:r>
            <a:endParaRPr lang="en-US" altLang="ko-KR" sz="1800" dirty="0"/>
          </a:p>
          <a:p>
            <a:pPr lvl="1"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ko-KR" altLang="en-US" dirty="0"/>
              <a:t>파일 허가권</a:t>
            </a:r>
            <a:r>
              <a:rPr lang="en-US" altLang="ko-KR" dirty="0"/>
              <a:t>(Permission)</a:t>
            </a:r>
          </a:p>
          <a:p>
            <a:pPr lvl="1" eaLnBrk="1" hangingPunct="1">
              <a:defRPr/>
            </a:pPr>
            <a:r>
              <a:rPr lang="ko-KR" altLang="en-US" sz="1800" dirty="0"/>
              <a:t>“</a:t>
            </a:r>
            <a:r>
              <a:rPr lang="en-US" altLang="ko-KR" sz="1800" dirty="0" err="1"/>
              <a:t>rw</a:t>
            </a:r>
            <a:r>
              <a:rPr lang="en-US" altLang="ko-KR" sz="1800" dirty="0"/>
              <a:t>-” , “ r--” , “ r--” 3</a:t>
            </a:r>
            <a:r>
              <a:rPr lang="ko-KR" altLang="en-US" sz="1800" dirty="0"/>
              <a:t>개씩 끊어서 읽음 </a:t>
            </a:r>
            <a:r>
              <a:rPr lang="en-US" altLang="ko-KR" sz="1800" dirty="0"/>
              <a:t>(r</a:t>
            </a:r>
            <a:r>
              <a:rPr lang="ko-KR" altLang="en-US" sz="1800" dirty="0"/>
              <a:t>은 </a:t>
            </a:r>
            <a:r>
              <a:rPr lang="en-US" altLang="ko-KR" sz="1800" dirty="0"/>
              <a:t>read, w</a:t>
            </a:r>
            <a:r>
              <a:rPr lang="ko-KR" altLang="en-US" sz="1800" dirty="0"/>
              <a:t>는 </a:t>
            </a:r>
            <a:r>
              <a:rPr lang="en-US" altLang="ko-KR" sz="1800" dirty="0"/>
              <a:t>write, x</a:t>
            </a:r>
            <a:r>
              <a:rPr lang="ko-KR" altLang="en-US" sz="1800" dirty="0"/>
              <a:t>는 </a:t>
            </a:r>
            <a:r>
              <a:rPr lang="en-US" altLang="ko-KR" sz="1800" dirty="0"/>
              <a:t>execute</a:t>
            </a:r>
            <a:r>
              <a:rPr lang="ko-KR" altLang="en-US" sz="1800" dirty="0"/>
              <a:t>의 약자</a:t>
            </a:r>
            <a:r>
              <a:rPr lang="en-US" altLang="ko-KR" sz="1800" dirty="0"/>
              <a:t>)</a:t>
            </a:r>
          </a:p>
          <a:p>
            <a:pPr lvl="1" eaLnBrk="1" hangingPunct="1">
              <a:defRPr/>
            </a:pPr>
            <a:r>
              <a:rPr lang="ko-KR" altLang="en-US" sz="1800" dirty="0"/>
              <a:t>첫 번째 “</a:t>
            </a:r>
            <a:r>
              <a:rPr lang="en-US" altLang="ko-KR" sz="1800" dirty="0" err="1"/>
              <a:t>rw</a:t>
            </a:r>
            <a:r>
              <a:rPr lang="en-US" altLang="ko-KR" sz="1800" dirty="0"/>
              <a:t>-”</a:t>
            </a:r>
            <a:r>
              <a:rPr lang="ko-KR" altLang="en-US" sz="1800" dirty="0"/>
              <a:t>는 소유자</a:t>
            </a:r>
            <a:r>
              <a:rPr lang="en-US" altLang="ko-KR" sz="1800" dirty="0"/>
              <a:t>(User)</a:t>
            </a:r>
            <a:r>
              <a:rPr lang="ko-KR" altLang="en-US" sz="1800" dirty="0"/>
              <a:t>의 파일접근 권한</a:t>
            </a:r>
            <a:endParaRPr lang="en-US" altLang="ko-KR" sz="1800" dirty="0"/>
          </a:p>
          <a:p>
            <a:pPr lvl="1" eaLnBrk="1" hangingPunct="1">
              <a:defRPr/>
            </a:pPr>
            <a:r>
              <a:rPr lang="ko-KR" altLang="en-US" sz="1800" dirty="0"/>
              <a:t>두 번째의 “</a:t>
            </a:r>
            <a:r>
              <a:rPr lang="en-US" altLang="ko-KR" sz="1800" dirty="0"/>
              <a:t>r--”</a:t>
            </a:r>
            <a:r>
              <a:rPr lang="ko-KR" altLang="en-US" sz="1800" dirty="0"/>
              <a:t>는 그룹</a:t>
            </a:r>
            <a:r>
              <a:rPr lang="en-US" altLang="ko-KR" sz="1800" dirty="0"/>
              <a:t>(Group)</a:t>
            </a:r>
            <a:r>
              <a:rPr lang="ko-KR" altLang="en-US" sz="1800" dirty="0"/>
              <a:t>의 파일접근 권한</a:t>
            </a:r>
          </a:p>
          <a:p>
            <a:pPr lvl="1" eaLnBrk="1" hangingPunct="1">
              <a:defRPr/>
            </a:pPr>
            <a:r>
              <a:rPr lang="ko-KR" altLang="en-US" sz="1800" dirty="0"/>
              <a:t>세 번째의 “</a:t>
            </a:r>
            <a:r>
              <a:rPr lang="en-US" altLang="ko-KR" sz="1800" dirty="0"/>
              <a:t>r--”</a:t>
            </a:r>
            <a:r>
              <a:rPr lang="ko-KR" altLang="en-US" sz="1800" dirty="0"/>
              <a:t>는 그 외의 사용자</a:t>
            </a:r>
            <a:r>
              <a:rPr lang="en-US" altLang="ko-KR" sz="1800" dirty="0"/>
              <a:t>(Other)</a:t>
            </a:r>
            <a:r>
              <a:rPr lang="ko-KR" altLang="en-US" sz="1800" dirty="0"/>
              <a:t>의 파일접근 권한</a:t>
            </a:r>
            <a:endParaRPr lang="en-US" altLang="ko-KR" sz="1800" dirty="0"/>
          </a:p>
          <a:p>
            <a:pPr lvl="1" eaLnBrk="1" hangingPunct="1">
              <a:defRPr/>
            </a:pPr>
            <a:r>
              <a:rPr lang="ko-KR" altLang="en-US" sz="1800" dirty="0"/>
              <a:t>숫자로도 표시 가능 </a:t>
            </a:r>
            <a:r>
              <a:rPr lang="en-US" altLang="ko-KR" sz="1800" dirty="0"/>
              <a:t>(8</a:t>
            </a:r>
            <a:r>
              <a:rPr lang="ko-KR" altLang="en-US" sz="1800" dirty="0"/>
              <a:t>진수</a:t>
            </a:r>
            <a:r>
              <a:rPr lang="en-US" altLang="ko-KR" sz="1800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01" y="4797152"/>
            <a:ext cx="6609524" cy="1523810"/>
          </a:xfrm>
          <a:prstGeom prst="rect">
            <a:avLst/>
          </a:prstGeom>
        </p:spPr>
      </p:pic>
      <p:sp>
        <p:nvSpPr>
          <p:cNvPr id="5" name="말풍선: 타원형 4"/>
          <p:cNvSpPr/>
          <p:nvPr/>
        </p:nvSpPr>
        <p:spPr>
          <a:xfrm>
            <a:off x="6789109" y="534846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189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051218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800" dirty="0"/>
              <a:t>파일과 디렉터리의 소유와 허가권 </a:t>
            </a:r>
            <a:r>
              <a:rPr lang="en-US" altLang="ko-KR" sz="2800" dirty="0"/>
              <a:t>(3)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chmod </a:t>
            </a:r>
            <a:r>
              <a:rPr lang="ko-KR" altLang="en-US" dirty="0"/>
              <a:t>명령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1800" dirty="0"/>
              <a:t>파일 허가권 변경 명령어</a:t>
            </a:r>
            <a:endParaRPr lang="en-US" altLang="ko-KR" sz="1800" dirty="0"/>
          </a:p>
          <a:p>
            <a:pPr lvl="1" eaLnBrk="1" hangingPunct="1"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# chmod 777 sample.txt</a:t>
            </a:r>
          </a:p>
          <a:p>
            <a:pPr lvl="1"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ko-KR" altLang="en-US" dirty="0"/>
              <a:t>파일 소유권</a:t>
            </a:r>
            <a:r>
              <a:rPr lang="en-US" altLang="ko-KR" dirty="0"/>
              <a:t>(Ownership)</a:t>
            </a:r>
          </a:p>
          <a:p>
            <a:pPr lvl="1" eaLnBrk="1" hangingPunct="1">
              <a:defRPr/>
            </a:pPr>
            <a:r>
              <a:rPr lang="ko-KR" altLang="en-US" sz="1800" dirty="0"/>
              <a:t>파일을 소유한 사용자와 그룹을 의미</a:t>
            </a:r>
            <a:endParaRPr lang="en-US" altLang="ko-KR" sz="1800" dirty="0"/>
          </a:p>
          <a:p>
            <a:pPr lvl="1"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dirty="0"/>
              <a:t>chown/</a:t>
            </a:r>
            <a:r>
              <a:rPr lang="en-US" altLang="ko-KR" dirty="0" err="1"/>
              <a:t>chgrp</a:t>
            </a:r>
            <a:r>
              <a:rPr lang="en-US" altLang="ko-KR" dirty="0"/>
              <a:t> </a:t>
            </a:r>
            <a:r>
              <a:rPr lang="ko-KR" altLang="en-US" dirty="0"/>
              <a:t>명령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1800" dirty="0"/>
              <a:t>파일의 소유권을 바꾸는 명령어</a:t>
            </a:r>
            <a:endParaRPr lang="en-US" altLang="ko-KR" sz="1800" dirty="0"/>
          </a:p>
          <a:p>
            <a:pPr lvl="1" eaLnBrk="1" hangingPunct="1"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# chown </a:t>
            </a:r>
            <a:r>
              <a:rPr lang="en-US" altLang="ko-KR" sz="1800" dirty="0" err="1"/>
              <a:t>ubuntu.ubuntu</a:t>
            </a:r>
            <a:r>
              <a:rPr lang="en-US" altLang="ko-KR" sz="1800" dirty="0"/>
              <a:t> sample.txt  </a:t>
            </a:r>
            <a:r>
              <a:rPr lang="ko-KR" altLang="en-US" sz="1800" dirty="0"/>
              <a:t>또는</a:t>
            </a:r>
            <a:endParaRPr lang="en-US" altLang="ko-KR" sz="1800" dirty="0"/>
          </a:p>
          <a:p>
            <a:pPr lvl="1" eaLnBrk="1" hangingPunct="1">
              <a:buNone/>
              <a:defRPr/>
            </a:pPr>
            <a:r>
              <a:rPr lang="en-US" altLang="ko-KR" sz="1800" dirty="0"/>
              <a:t>        # chown </a:t>
            </a:r>
            <a:r>
              <a:rPr lang="en-US" altLang="ko-KR" sz="1800" dirty="0" err="1"/>
              <a:t>ubuntu</a:t>
            </a:r>
            <a:r>
              <a:rPr lang="en-US" altLang="ko-KR" sz="1800" dirty="0"/>
              <a:t> sample.txt  </a:t>
            </a:r>
            <a:r>
              <a:rPr lang="ko-KR" altLang="en-US" sz="1800" dirty="0"/>
              <a:t>및  </a:t>
            </a:r>
            <a:r>
              <a:rPr lang="en-US" altLang="ko-KR" sz="1800" dirty="0"/>
              <a:t># </a:t>
            </a:r>
            <a:r>
              <a:rPr lang="en-US" altLang="ko-KR" sz="1800" dirty="0" err="1"/>
              <a:t>chgrp</a:t>
            </a:r>
            <a:r>
              <a:rPr lang="en-US" altLang="ko-KR" sz="1800" dirty="0"/>
              <a:t> </a:t>
            </a:r>
            <a:r>
              <a:rPr lang="en-US" altLang="ko-KR" sz="1800" dirty="0" err="1"/>
              <a:t>ubuntu</a:t>
            </a:r>
            <a:r>
              <a:rPr lang="en-US" altLang="ko-KR" sz="1800" dirty="0"/>
              <a:t> sample.txt</a:t>
            </a:r>
          </a:p>
        </p:txBody>
      </p:sp>
      <p:sp>
        <p:nvSpPr>
          <p:cNvPr id="4" name="말풍선: 타원형 3"/>
          <p:cNvSpPr/>
          <p:nvPr/>
        </p:nvSpPr>
        <p:spPr>
          <a:xfrm>
            <a:off x="6789109" y="534846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190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65487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파일의 허가권에 대한 개념과 명령어를 익힌다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파일의 소유권에 대한 개념과 명령어를 익히고</a:t>
            </a:r>
            <a:r>
              <a:rPr lang="en-US" altLang="ko-KR" sz="2000" dirty="0"/>
              <a:t>, </a:t>
            </a:r>
            <a:r>
              <a:rPr lang="ko-KR" altLang="en-US" sz="2000" dirty="0"/>
              <a:t>보안에 관련된 내용도 확인해 본다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소유권 변경 실패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9&gt; </a:t>
            </a:r>
            <a:r>
              <a:rPr kumimoji="0" lang="ko-KR" altLang="en-US" sz="2400" dirty="0">
                <a:solidFill>
                  <a:srgbClr val="0070C0"/>
                </a:solidFill>
              </a:rPr>
              <a:t>파일의</a:t>
            </a:r>
            <a:r>
              <a:rPr kumimoji="0" lang="en-US" altLang="ko-KR" sz="2400" dirty="0">
                <a:solidFill>
                  <a:srgbClr val="0070C0"/>
                </a:solidFill>
              </a:rPr>
              <a:t> </a:t>
            </a:r>
            <a:r>
              <a:rPr kumimoji="0" lang="ko-KR" altLang="en-US" sz="2400" dirty="0">
                <a:solidFill>
                  <a:srgbClr val="0070C0"/>
                </a:solidFill>
              </a:rPr>
              <a:t>허가권 및 소유권 연습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sp>
        <p:nvSpPr>
          <p:cNvPr id="6" name="말풍선: 타원형 5"/>
          <p:cNvSpPr/>
          <p:nvPr/>
        </p:nvSpPr>
        <p:spPr>
          <a:xfrm>
            <a:off x="6156176" y="524990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191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63665" y="4077072"/>
            <a:ext cx="6971030" cy="11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52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링크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000" dirty="0"/>
              <a:t>파일의 링크</a:t>
            </a:r>
            <a:r>
              <a:rPr lang="en-US" altLang="ko-KR" sz="2000" dirty="0"/>
              <a:t>(Link)</a:t>
            </a:r>
            <a:r>
              <a:rPr lang="ko-KR" altLang="en-US" sz="2000" dirty="0"/>
              <a:t>에는 하드 링크</a:t>
            </a:r>
            <a:r>
              <a:rPr lang="en-US" altLang="ko-KR" sz="2000" dirty="0"/>
              <a:t>(Hard Link)</a:t>
            </a:r>
            <a:r>
              <a:rPr lang="ko-KR" altLang="en-US" sz="2000" dirty="0"/>
              <a:t>와 심볼릭 링크</a:t>
            </a:r>
            <a:r>
              <a:rPr lang="en-US" altLang="ko-KR" sz="2000" dirty="0"/>
              <a:t>(Symbolic Link </a:t>
            </a:r>
            <a:r>
              <a:rPr lang="ko-KR" altLang="en-US" sz="2000" dirty="0"/>
              <a:t>또는 </a:t>
            </a:r>
            <a:r>
              <a:rPr lang="en-US" altLang="ko-KR" sz="2000" dirty="0"/>
              <a:t>Soft Link) </a:t>
            </a:r>
            <a:r>
              <a:rPr lang="ko-KR" altLang="en-US" sz="2000" dirty="0"/>
              <a:t>두 가지가 있음</a:t>
            </a: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하드 링크를 생성하면 “하드링크파일”만 하나 생성되며 같은 </a:t>
            </a:r>
            <a:r>
              <a:rPr lang="en-US" altLang="ko-KR" sz="2000" dirty="0"/>
              <a:t>inode1</a:t>
            </a:r>
            <a:r>
              <a:rPr lang="ko-KR" altLang="en-US" sz="2000" dirty="0"/>
              <a:t>을 사용 </a:t>
            </a:r>
            <a:r>
              <a:rPr lang="en-US" altLang="ko-KR" sz="2000" dirty="0"/>
              <a:t>(</a:t>
            </a:r>
            <a:r>
              <a:rPr lang="ko-KR" altLang="en-US" sz="2000" dirty="0"/>
              <a:t>명령 </a:t>
            </a:r>
            <a:r>
              <a:rPr lang="en-US" altLang="ko-KR" sz="2000" dirty="0"/>
              <a:t>: # </a:t>
            </a:r>
            <a:r>
              <a:rPr lang="en-US" altLang="ko-KR" sz="2000" dirty="0" err="1"/>
              <a:t>ln</a:t>
            </a:r>
            <a:r>
              <a:rPr lang="en-US" altLang="ko-KR" sz="2000" dirty="0"/>
              <a:t> </a:t>
            </a:r>
            <a:r>
              <a:rPr lang="ko-KR" altLang="en-US" sz="2000" dirty="0"/>
              <a:t>링크대상파일이름 링크파일이름</a:t>
            </a:r>
            <a:r>
              <a:rPr lang="en-US" altLang="ko-KR" sz="2000" dirty="0"/>
              <a:t>)</a:t>
            </a:r>
          </a:p>
          <a:p>
            <a:pPr>
              <a:defRPr/>
            </a:pPr>
            <a:r>
              <a:rPr lang="ko-KR" altLang="en-US" sz="2000" dirty="0" err="1"/>
              <a:t>심볼릭</a:t>
            </a:r>
            <a:r>
              <a:rPr lang="ko-KR" altLang="en-US" sz="2000" dirty="0"/>
              <a:t> 링크를 생성하면 새로운 </a:t>
            </a:r>
            <a:r>
              <a:rPr lang="en-US" altLang="ko-KR" sz="2000" dirty="0"/>
              <a:t>inode2</a:t>
            </a:r>
            <a:r>
              <a:rPr lang="ko-KR" altLang="en-US" sz="2000" dirty="0"/>
              <a:t>를 만들고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데이터는 원본 파일을 연결하는 효과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(</a:t>
            </a:r>
            <a:r>
              <a:rPr lang="ko-KR" altLang="en-US" sz="2000" dirty="0"/>
              <a:t>명령 </a:t>
            </a:r>
            <a:r>
              <a:rPr lang="en-US" altLang="ko-KR" sz="2000" dirty="0"/>
              <a:t>: # </a:t>
            </a:r>
            <a:r>
              <a:rPr lang="en-US" altLang="ko-KR" sz="2000" dirty="0" err="1"/>
              <a:t>ln</a:t>
            </a:r>
            <a:r>
              <a:rPr lang="en-US" altLang="ko-KR" sz="2000" dirty="0"/>
              <a:t> -s </a:t>
            </a:r>
            <a:r>
              <a:rPr lang="ko-KR" altLang="en-US" sz="2000" dirty="0"/>
              <a:t>링크대상파일이름 링크파일이름</a:t>
            </a:r>
            <a:r>
              <a:rPr lang="en-US" altLang="ko-KR" sz="2000" dirty="0"/>
              <a:t>)</a:t>
            </a:r>
          </a:p>
        </p:txBody>
      </p:sp>
      <p:sp>
        <p:nvSpPr>
          <p:cNvPr id="5" name="가로로 말린 두루마리 모양 4"/>
          <p:cNvSpPr/>
          <p:nvPr/>
        </p:nvSpPr>
        <p:spPr>
          <a:xfrm>
            <a:off x="6072188" y="2500313"/>
            <a:ext cx="2714625" cy="1288727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심볼릭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링크는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Windows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의 바로가기 아이콘과 개념이 비슷하다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78" y="2132856"/>
            <a:ext cx="5268458" cy="2613580"/>
          </a:xfrm>
          <a:prstGeom prst="rect">
            <a:avLst/>
          </a:prstGeom>
        </p:spPr>
      </p:pic>
      <p:sp>
        <p:nvSpPr>
          <p:cNvPr id="8" name="말풍선: 타원형 7"/>
          <p:cNvSpPr/>
          <p:nvPr/>
        </p:nvSpPr>
        <p:spPr>
          <a:xfrm>
            <a:off x="1475656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195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59668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시작과 종료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9587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로그아웃</a:t>
            </a:r>
            <a:endParaRPr lang="en-US" altLang="ko-KR" dirty="0"/>
          </a:p>
          <a:p>
            <a:pPr lvl="1" eaLnBrk="1" hangingPunct="1">
              <a:buNone/>
              <a:defRPr/>
            </a:pPr>
            <a:r>
              <a:rPr lang="ko-KR" altLang="en-US" sz="1800" dirty="0"/>
              <a:t>① 바탕 화면의 </a:t>
            </a:r>
            <a:r>
              <a:rPr lang="en-US" altLang="ko-KR" sz="1800" dirty="0"/>
              <a:t>[</a:t>
            </a:r>
            <a:r>
              <a:rPr lang="ko-KR" altLang="en-US" sz="1800" dirty="0"/>
              <a:t>톱니바퀴 아이콘</a:t>
            </a:r>
            <a:r>
              <a:rPr lang="en-US" altLang="ko-KR" sz="1800" dirty="0"/>
              <a:t>] → [</a:t>
            </a:r>
            <a:r>
              <a:rPr lang="ko-KR" altLang="en-US" sz="1800" dirty="0"/>
              <a:t>로그아웃</a:t>
            </a:r>
            <a:r>
              <a:rPr lang="en-US" altLang="ko-KR" sz="1800" dirty="0"/>
              <a:t>] </a:t>
            </a:r>
          </a:p>
          <a:p>
            <a:pPr lvl="1" eaLnBrk="1" hangingPunct="1">
              <a:buNone/>
              <a:defRPr/>
            </a:pPr>
            <a:r>
              <a:rPr lang="ko-KR" altLang="en-US" sz="1800" dirty="0"/>
              <a:t>② 터미널</a:t>
            </a:r>
            <a:r>
              <a:rPr lang="en-US" altLang="ko-KR" sz="1800" dirty="0"/>
              <a:t>/</a:t>
            </a:r>
            <a:r>
              <a:rPr lang="ko-KR" altLang="en-US" sz="1800" dirty="0"/>
              <a:t>콘솔에서 시스템 종료 명령 입력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logout </a:t>
            </a:r>
            <a:r>
              <a:rPr lang="ko-KR" altLang="en-US" sz="1800" dirty="0"/>
              <a:t>또는 </a:t>
            </a:r>
            <a:r>
              <a:rPr lang="en-US" altLang="ko-KR" sz="1800" dirty="0"/>
              <a:t>exit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7230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[</a:t>
            </a:r>
            <a:r>
              <a:rPr lang="ko-KR" altLang="en-US" sz="2000" dirty="0"/>
              <a:t>그림 </a:t>
            </a:r>
            <a:r>
              <a:rPr lang="en-US" altLang="ko-KR" sz="2000" dirty="0"/>
              <a:t>4-86]</a:t>
            </a:r>
            <a:r>
              <a:rPr lang="ko-KR" altLang="en-US" sz="2000" dirty="0"/>
              <a:t>의 개념을 실습을 통해 익힌다</a:t>
            </a:r>
            <a:r>
              <a:rPr lang="en-US" altLang="ko-KR" sz="2000" dirty="0"/>
              <a:t>.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링크 실습 화면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10&gt; </a:t>
            </a:r>
            <a:r>
              <a:rPr kumimoji="0" lang="ko-KR" altLang="en-US" sz="2400" dirty="0">
                <a:solidFill>
                  <a:srgbClr val="0070C0"/>
                </a:solidFill>
              </a:rPr>
              <a:t>하드 링크</a:t>
            </a:r>
            <a:r>
              <a:rPr kumimoji="0" lang="en-US" altLang="ko-KR" sz="2400" dirty="0">
                <a:solidFill>
                  <a:srgbClr val="0070C0"/>
                </a:solidFill>
              </a:rPr>
              <a:t>,</a:t>
            </a:r>
            <a:r>
              <a:rPr kumimoji="0" lang="ko-KR" altLang="en-US" sz="2400" dirty="0">
                <a:solidFill>
                  <a:srgbClr val="0070C0"/>
                </a:solidFill>
              </a:rPr>
              <a:t> 심볼릭 링크 연습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sp>
        <p:nvSpPr>
          <p:cNvPr id="6" name="말풍선: 타원형 5"/>
          <p:cNvSpPr/>
          <p:nvPr/>
        </p:nvSpPr>
        <p:spPr>
          <a:xfrm>
            <a:off x="6156176" y="50654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196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63665" y="3501008"/>
            <a:ext cx="6971030" cy="232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58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/>
              <a:t>프로그램 설치를 위한 </a:t>
            </a:r>
            <a:r>
              <a:rPr lang="en-US" altLang="ko-KR" sz="2800" dirty="0" err="1"/>
              <a:t>dpkg</a:t>
            </a:r>
            <a:r>
              <a:rPr lang="en-US" altLang="ko-KR" sz="2800" dirty="0"/>
              <a:t> 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err="1"/>
              <a:t>dpkg</a:t>
            </a:r>
            <a:r>
              <a:rPr lang="en-US" altLang="ko-KR" dirty="0"/>
              <a:t>(Debian Package)</a:t>
            </a:r>
          </a:p>
          <a:p>
            <a:pPr lvl="1">
              <a:defRPr/>
            </a:pPr>
            <a:r>
              <a:rPr lang="en-US" altLang="ko-KR" sz="2000" dirty="0"/>
              <a:t>Windows</a:t>
            </a:r>
            <a:r>
              <a:rPr lang="ko-KR" altLang="en-US" sz="2000" dirty="0"/>
              <a:t>의 “</a:t>
            </a:r>
            <a:r>
              <a:rPr lang="en-US" altLang="ko-KR" sz="2000" dirty="0"/>
              <a:t>setup.exe</a:t>
            </a:r>
            <a:r>
              <a:rPr lang="ko-KR" altLang="en-US" sz="2000" dirty="0"/>
              <a:t>”와 비슷한 설치 파일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확장명은 *</a:t>
            </a:r>
            <a:r>
              <a:rPr lang="en-US" altLang="ko-KR" sz="2000" dirty="0"/>
              <a:t>.deb</a:t>
            </a:r>
            <a:r>
              <a:rPr lang="ko-KR" altLang="en-US" sz="2000" dirty="0"/>
              <a:t>이며</a:t>
            </a:r>
            <a:r>
              <a:rPr lang="en-US" altLang="ko-KR" sz="2000" dirty="0"/>
              <a:t>, </a:t>
            </a:r>
            <a:r>
              <a:rPr lang="ko-KR" altLang="en-US" sz="2000" dirty="0"/>
              <a:t>이를 패키지</a:t>
            </a:r>
            <a:r>
              <a:rPr lang="en-US" altLang="ko-KR" sz="2000" dirty="0"/>
              <a:t>(Package)</a:t>
            </a:r>
            <a:r>
              <a:rPr lang="ko-KR" altLang="en-US" sz="2000" dirty="0"/>
              <a:t>라고 부름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파일의 의미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sz="2000" u="sng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000" u="sng" dirty="0"/>
              <a:t>패키지이름</a:t>
            </a:r>
            <a:r>
              <a:rPr lang="en-US" altLang="ko-KR" sz="2000" u="sng" dirty="0"/>
              <a:t>_</a:t>
            </a:r>
            <a:r>
              <a:rPr lang="ko-KR" altLang="en-US" sz="2000" u="sng" dirty="0"/>
              <a:t>버전</a:t>
            </a:r>
            <a:r>
              <a:rPr lang="en-US" altLang="ko-KR" sz="2000" u="sng" dirty="0"/>
              <a:t>-</a:t>
            </a:r>
            <a:r>
              <a:rPr lang="ko-KR" altLang="en-US" sz="2000" u="sng" dirty="0"/>
              <a:t>개정번호</a:t>
            </a:r>
            <a:r>
              <a:rPr lang="en-US" altLang="ko-KR" sz="2000" u="sng" dirty="0"/>
              <a:t>_</a:t>
            </a:r>
            <a:r>
              <a:rPr lang="ko-KR" altLang="en-US" sz="2000" u="sng" dirty="0"/>
              <a:t>아키텍처</a:t>
            </a:r>
            <a:r>
              <a:rPr lang="en-US" altLang="ko-KR" sz="2000" u="sng" dirty="0"/>
              <a:t>.deb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•</a:t>
            </a:r>
            <a:r>
              <a:rPr lang="ko-KR" altLang="en-US" sz="1600" dirty="0">
                <a:solidFill>
                  <a:srgbClr val="0070C0"/>
                </a:solidFill>
              </a:rPr>
              <a:t>패키지이름 </a:t>
            </a:r>
            <a:r>
              <a:rPr lang="en-US" altLang="ko-KR" sz="1600" dirty="0">
                <a:solidFill>
                  <a:srgbClr val="0070C0"/>
                </a:solidFill>
              </a:rPr>
              <a:t>: galculator → </a:t>
            </a:r>
            <a:r>
              <a:rPr lang="ko-KR" altLang="en-US" sz="1600" dirty="0">
                <a:solidFill>
                  <a:srgbClr val="0070C0"/>
                </a:solidFill>
              </a:rPr>
              <a:t>패키지</a:t>
            </a:r>
            <a:r>
              <a:rPr lang="en-US" altLang="ko-KR" sz="1600" dirty="0">
                <a:solidFill>
                  <a:srgbClr val="0070C0"/>
                </a:solidFill>
              </a:rPr>
              <a:t>(</a:t>
            </a:r>
            <a:r>
              <a:rPr lang="ko-KR" altLang="en-US" sz="1600" dirty="0">
                <a:solidFill>
                  <a:srgbClr val="0070C0"/>
                </a:solidFill>
              </a:rPr>
              <a:t>프로그램</a:t>
            </a:r>
            <a:r>
              <a:rPr lang="en-US" altLang="ko-KR" sz="1600" dirty="0">
                <a:solidFill>
                  <a:srgbClr val="0070C0"/>
                </a:solidFill>
              </a:rPr>
              <a:t>)</a:t>
            </a:r>
            <a:r>
              <a:rPr lang="ko-KR" altLang="en-US" sz="1600" dirty="0">
                <a:solidFill>
                  <a:srgbClr val="0070C0"/>
                </a:solidFill>
              </a:rPr>
              <a:t>의 이름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•</a:t>
            </a:r>
            <a:r>
              <a:rPr lang="ko-KR" altLang="en-US" sz="1600" dirty="0">
                <a:solidFill>
                  <a:srgbClr val="0070C0"/>
                </a:solidFill>
              </a:rPr>
              <a:t>버전 </a:t>
            </a:r>
            <a:r>
              <a:rPr lang="en-US" altLang="ko-KR" sz="1600" dirty="0">
                <a:solidFill>
                  <a:srgbClr val="0070C0"/>
                </a:solidFill>
              </a:rPr>
              <a:t>: 2.1.4 → </a:t>
            </a:r>
            <a:r>
              <a:rPr lang="ko-KR" altLang="en-US" sz="1600" dirty="0">
                <a:solidFill>
                  <a:srgbClr val="0070C0"/>
                </a:solidFill>
              </a:rPr>
              <a:t>대개 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  <a:r>
              <a:rPr lang="ko-KR" altLang="en-US" sz="1600" dirty="0">
                <a:solidFill>
                  <a:srgbClr val="0070C0"/>
                </a:solidFill>
              </a:rPr>
              <a:t>자리수로 구성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 err="1">
                <a:solidFill>
                  <a:srgbClr val="0070C0"/>
                </a:solidFill>
              </a:rPr>
              <a:t>주버전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 err="1">
                <a:solidFill>
                  <a:srgbClr val="0070C0"/>
                </a:solidFill>
              </a:rPr>
              <a:t>부버전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패치버전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•</a:t>
            </a:r>
            <a:r>
              <a:rPr lang="ko-KR" altLang="en-US" sz="1600" dirty="0">
                <a:solidFill>
                  <a:srgbClr val="0070C0"/>
                </a:solidFill>
              </a:rPr>
              <a:t>개정번호 </a:t>
            </a:r>
            <a:r>
              <a:rPr lang="en-US" altLang="ko-KR" sz="1600" dirty="0">
                <a:solidFill>
                  <a:srgbClr val="0070C0"/>
                </a:solidFill>
              </a:rPr>
              <a:t>: 1 → </a:t>
            </a:r>
            <a:r>
              <a:rPr lang="ko-KR" altLang="en-US" sz="1600" dirty="0">
                <a:solidFill>
                  <a:srgbClr val="0070C0"/>
                </a:solidFill>
              </a:rPr>
              <a:t>문제점을 개선할 때마다 붙여지는 번호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•</a:t>
            </a:r>
            <a:r>
              <a:rPr lang="ko-KR" altLang="en-US" sz="1600" dirty="0">
                <a:solidFill>
                  <a:srgbClr val="0070C0"/>
                </a:solidFill>
              </a:rPr>
              <a:t>아키텍처 </a:t>
            </a:r>
            <a:r>
              <a:rPr lang="en-US" altLang="ko-KR" sz="1600" dirty="0">
                <a:solidFill>
                  <a:srgbClr val="0070C0"/>
                </a:solidFill>
              </a:rPr>
              <a:t>: amd64 </a:t>
            </a:r>
            <a:r>
              <a:rPr lang="ko-KR" altLang="en-US" sz="1600" dirty="0">
                <a:solidFill>
                  <a:srgbClr val="0070C0"/>
                </a:solidFill>
              </a:rPr>
              <a:t>→ </a:t>
            </a:r>
            <a:r>
              <a:rPr lang="en-US" altLang="ko-KR" sz="1600" dirty="0">
                <a:solidFill>
                  <a:srgbClr val="0070C0"/>
                </a:solidFill>
              </a:rPr>
              <a:t>64</a:t>
            </a:r>
            <a:r>
              <a:rPr lang="ko-KR" altLang="en-US" sz="1600" dirty="0">
                <a:solidFill>
                  <a:srgbClr val="0070C0"/>
                </a:solidFill>
              </a:rPr>
              <a:t>비트 </a:t>
            </a:r>
            <a:r>
              <a:rPr lang="en-US" altLang="ko-KR" sz="1600" dirty="0">
                <a:solidFill>
                  <a:srgbClr val="0070C0"/>
                </a:solidFill>
              </a:rPr>
              <a:t>CPU</a:t>
            </a:r>
            <a:r>
              <a:rPr lang="ko-KR" altLang="en-US" sz="1600" dirty="0">
                <a:solidFill>
                  <a:srgbClr val="0070C0"/>
                </a:solidFill>
              </a:rPr>
              <a:t>를 의미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6680822" y="5231628"/>
            <a:ext cx="2211585" cy="1493693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아키텍처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amd64 : 64</a:t>
            </a:r>
            <a:r>
              <a:rPr lang="ko-KR" altLang="en-US" sz="1400" dirty="0">
                <a:solidFill>
                  <a:srgbClr val="0070C0"/>
                </a:solidFill>
              </a:rPr>
              <a:t>비트 </a:t>
            </a:r>
            <a:r>
              <a:rPr lang="en-US" altLang="ko-KR" sz="1400" dirty="0">
                <a:solidFill>
                  <a:srgbClr val="0070C0"/>
                </a:solidFill>
              </a:rPr>
              <a:t>CPU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i386 : 32</a:t>
            </a:r>
            <a:r>
              <a:rPr lang="ko-KR" altLang="en-US" sz="1400" dirty="0">
                <a:solidFill>
                  <a:srgbClr val="0070C0"/>
                </a:solidFill>
              </a:rPr>
              <a:t>비트 </a:t>
            </a:r>
            <a:r>
              <a:rPr lang="en-US" altLang="ko-KR" sz="1400" dirty="0">
                <a:solidFill>
                  <a:srgbClr val="0070C0"/>
                </a:solidFill>
              </a:rPr>
              <a:t>CPU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all : </a:t>
            </a:r>
            <a:r>
              <a:rPr lang="ko-KR" altLang="en-US" sz="1400" dirty="0">
                <a:solidFill>
                  <a:srgbClr val="0070C0"/>
                </a:solidFill>
              </a:rPr>
              <a:t>모든 </a:t>
            </a:r>
            <a:r>
              <a:rPr lang="en-US" altLang="ko-KR" sz="1400" dirty="0">
                <a:solidFill>
                  <a:srgbClr val="0070C0"/>
                </a:solidFill>
              </a:rPr>
              <a:t>CPU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8" name="말풍선: 타원형 7"/>
          <p:cNvSpPr/>
          <p:nvPr/>
        </p:nvSpPr>
        <p:spPr>
          <a:xfrm>
            <a:off x="6156176" y="50654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198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3052175"/>
            <a:ext cx="6971030" cy="1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18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/>
              <a:t>프로그램 설치를 위한 </a:t>
            </a:r>
            <a:r>
              <a:rPr lang="en-US" altLang="ko-KR" sz="2800" dirty="0" err="1"/>
              <a:t>dpkg</a:t>
            </a:r>
            <a:r>
              <a:rPr lang="en-US" altLang="ko-KR" sz="2800" dirty="0"/>
              <a:t> (2)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자주 사용하는 </a:t>
            </a:r>
            <a:r>
              <a:rPr lang="en-US" altLang="ko-KR" dirty="0" err="1"/>
              <a:t>dpkg</a:t>
            </a:r>
            <a:r>
              <a:rPr lang="en-US" altLang="ko-KR" dirty="0"/>
              <a:t> </a:t>
            </a:r>
            <a:r>
              <a:rPr lang="ko-KR" altLang="en-US" dirty="0"/>
              <a:t>명령어 옵션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설치 </a:t>
            </a:r>
            <a:endParaRPr lang="en-US" altLang="ko-KR" dirty="0"/>
          </a:p>
          <a:p>
            <a:pPr lvl="2">
              <a:defRPr/>
            </a:pPr>
            <a:r>
              <a:rPr lang="en-US" altLang="ko-KR" dirty="0" err="1"/>
              <a:t>dpkg</a:t>
            </a:r>
            <a:r>
              <a:rPr lang="en-US" altLang="ko-KR" dirty="0"/>
              <a:t> -i </a:t>
            </a:r>
            <a:r>
              <a:rPr lang="ko-KR" altLang="en-US" dirty="0"/>
              <a:t>패키지파일이름</a:t>
            </a:r>
            <a:r>
              <a:rPr lang="en-US" altLang="ko-KR" dirty="0"/>
              <a:t>.deb</a:t>
            </a:r>
          </a:p>
          <a:p>
            <a:pPr lvl="1">
              <a:defRPr/>
            </a:pPr>
            <a:r>
              <a:rPr lang="ko-KR" altLang="en-US" dirty="0"/>
              <a:t>삭제 </a:t>
            </a:r>
            <a:endParaRPr lang="en-US" altLang="ko-KR" dirty="0"/>
          </a:p>
          <a:p>
            <a:pPr lvl="2">
              <a:defRPr/>
            </a:pPr>
            <a:r>
              <a:rPr lang="en-US" altLang="ko-KR" dirty="0" err="1"/>
              <a:t>dpkg</a:t>
            </a:r>
            <a:r>
              <a:rPr lang="en-US" altLang="ko-KR" dirty="0"/>
              <a:t> -r </a:t>
            </a:r>
            <a:r>
              <a:rPr lang="ko-KR" altLang="en-US" dirty="0"/>
              <a:t>패키지이름</a:t>
            </a:r>
            <a:endParaRPr lang="en-US" altLang="ko-KR" dirty="0"/>
          </a:p>
          <a:p>
            <a:pPr lvl="2">
              <a:defRPr/>
            </a:pPr>
            <a:r>
              <a:rPr lang="en-US" altLang="ko-KR" dirty="0" err="1"/>
              <a:t>dpkg</a:t>
            </a:r>
            <a:r>
              <a:rPr lang="en-US" altLang="ko-KR" dirty="0"/>
              <a:t> -P </a:t>
            </a:r>
            <a:r>
              <a:rPr lang="ko-KR" altLang="en-US" dirty="0"/>
              <a:t>패키지이름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설정파일까지 삭제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패키지 조회</a:t>
            </a:r>
            <a:endParaRPr lang="en-US" altLang="ko-KR" dirty="0"/>
          </a:p>
          <a:p>
            <a:pPr lvl="2">
              <a:defRPr/>
            </a:pPr>
            <a:r>
              <a:rPr lang="en-US" altLang="ko-KR" dirty="0" err="1">
                <a:solidFill>
                  <a:srgbClr val="0070C0"/>
                </a:solidFill>
              </a:rPr>
              <a:t>dpkg</a:t>
            </a:r>
            <a:r>
              <a:rPr lang="en-US" altLang="ko-KR" dirty="0">
                <a:solidFill>
                  <a:srgbClr val="0070C0"/>
                </a:solidFill>
              </a:rPr>
              <a:t> -l </a:t>
            </a:r>
            <a:r>
              <a:rPr lang="ko-KR" altLang="en-US" dirty="0">
                <a:solidFill>
                  <a:srgbClr val="0070C0"/>
                </a:solidFill>
              </a:rPr>
              <a:t>패키지이름 → 설치된 패키지에 대한 정보를 보여줌</a:t>
            </a:r>
          </a:p>
          <a:p>
            <a:pPr lvl="2">
              <a:defRPr/>
            </a:pPr>
            <a:r>
              <a:rPr lang="en-US" altLang="ko-KR" dirty="0" err="1">
                <a:solidFill>
                  <a:srgbClr val="0070C0"/>
                </a:solidFill>
              </a:rPr>
              <a:t>dpkg</a:t>
            </a:r>
            <a:r>
              <a:rPr lang="en-US" altLang="ko-KR" dirty="0">
                <a:solidFill>
                  <a:srgbClr val="0070C0"/>
                </a:solidFill>
              </a:rPr>
              <a:t> -L </a:t>
            </a:r>
            <a:r>
              <a:rPr lang="ko-KR" altLang="en-US" dirty="0">
                <a:solidFill>
                  <a:srgbClr val="0070C0"/>
                </a:solidFill>
              </a:rPr>
              <a:t>패키지이름 → 패키지가 설치한 파일 목록을 보여줌</a:t>
            </a:r>
          </a:p>
          <a:p>
            <a:pPr lvl="1">
              <a:defRPr/>
            </a:pPr>
            <a:r>
              <a:rPr lang="ko-KR" altLang="en-US" dirty="0"/>
              <a:t>아직 설치되지 않은 </a:t>
            </a:r>
            <a:r>
              <a:rPr lang="en-US" altLang="ko-KR" dirty="0"/>
              <a:t>deb </a:t>
            </a:r>
            <a:r>
              <a:rPr lang="ko-KR" altLang="en-US" dirty="0"/>
              <a:t>파일 조회</a:t>
            </a:r>
            <a:endParaRPr lang="en-US" altLang="ko-KR" dirty="0"/>
          </a:p>
          <a:p>
            <a:pPr lvl="2">
              <a:defRPr/>
            </a:pPr>
            <a:r>
              <a:rPr lang="en-US" altLang="ko-KR" dirty="0" err="1">
                <a:solidFill>
                  <a:srgbClr val="0070C0"/>
                </a:solidFill>
              </a:rPr>
              <a:t>dpkg</a:t>
            </a:r>
            <a:r>
              <a:rPr lang="en-US" altLang="ko-KR" dirty="0">
                <a:solidFill>
                  <a:srgbClr val="0070C0"/>
                </a:solidFill>
              </a:rPr>
              <a:t> --info </a:t>
            </a:r>
            <a:r>
              <a:rPr lang="ko-KR" altLang="en-US" dirty="0">
                <a:solidFill>
                  <a:srgbClr val="0070C0"/>
                </a:solidFill>
              </a:rPr>
              <a:t>패키지파일이름</a:t>
            </a:r>
            <a:r>
              <a:rPr lang="en-US" altLang="ko-KR" dirty="0">
                <a:solidFill>
                  <a:srgbClr val="0070C0"/>
                </a:solidFill>
              </a:rPr>
              <a:t>.deb → </a:t>
            </a:r>
            <a:r>
              <a:rPr lang="ko-KR" altLang="en-US" dirty="0">
                <a:solidFill>
                  <a:srgbClr val="0070C0"/>
                </a:solidFill>
              </a:rPr>
              <a:t>패키지 파일에 대한 정보를 보여줌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" name="말풍선: 타원형 3"/>
          <p:cNvSpPr/>
          <p:nvPr/>
        </p:nvSpPr>
        <p:spPr>
          <a:xfrm>
            <a:off x="5796136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199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269514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/>
              <a:t>프로그램 설치를 위한 </a:t>
            </a:r>
            <a:r>
              <a:rPr lang="en-US" altLang="ko-KR" sz="2800" dirty="0" err="1"/>
              <a:t>dpkg</a:t>
            </a:r>
            <a:r>
              <a:rPr lang="en-US" altLang="ko-KR" sz="2800" dirty="0"/>
              <a:t> (3)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err="1"/>
              <a:t>dpkg</a:t>
            </a:r>
            <a:r>
              <a:rPr lang="en-US" altLang="ko-KR" dirty="0"/>
              <a:t> </a:t>
            </a:r>
            <a:r>
              <a:rPr lang="ko-KR" altLang="en-US" dirty="0"/>
              <a:t>단점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‘의존성’ 문제</a:t>
            </a:r>
            <a:r>
              <a:rPr lang="en-US" altLang="ko-KR" dirty="0"/>
              <a:t> </a:t>
            </a:r>
          </a:p>
          <a:p>
            <a:pPr lvl="2">
              <a:defRPr/>
            </a:pPr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ko-KR" altLang="en-US" dirty="0">
                <a:solidFill>
                  <a:srgbClr val="0070C0"/>
                </a:solidFill>
              </a:rPr>
              <a:t>패키지가 설치되기 위해서 </a:t>
            </a:r>
            <a:r>
              <a:rPr lang="en-US" altLang="ko-KR" dirty="0">
                <a:solidFill>
                  <a:srgbClr val="0070C0"/>
                </a:solidFill>
              </a:rPr>
              <a:t>B</a:t>
            </a:r>
            <a:r>
              <a:rPr lang="ko-KR" altLang="en-US" dirty="0">
                <a:solidFill>
                  <a:srgbClr val="0070C0"/>
                </a:solidFill>
              </a:rPr>
              <a:t>패키지가 필요할 경우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en-US" altLang="ko-KR" dirty="0" err="1">
                <a:solidFill>
                  <a:srgbClr val="0070C0"/>
                </a:solidFill>
              </a:rPr>
              <a:t>dpkg</a:t>
            </a:r>
            <a:r>
              <a:rPr lang="ko-KR" altLang="en-US" dirty="0">
                <a:solidFill>
                  <a:srgbClr val="0070C0"/>
                </a:solidFill>
              </a:rPr>
              <a:t> 명령으로는 해결이 까다로움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lvl="1">
              <a:defRPr/>
            </a:pPr>
            <a:r>
              <a:rPr lang="ko-KR" altLang="en-US" dirty="0"/>
              <a:t>이를 해결하기 위해 </a:t>
            </a:r>
            <a:r>
              <a:rPr lang="en-US" altLang="ko-KR" dirty="0"/>
              <a:t>apt-get</a:t>
            </a:r>
            <a:r>
              <a:rPr lang="ko-KR" altLang="en-US" dirty="0"/>
              <a:t>이 등장함</a:t>
            </a:r>
            <a:endParaRPr lang="en-US" altLang="ko-KR" dirty="0"/>
          </a:p>
        </p:txBody>
      </p:sp>
      <p:sp>
        <p:nvSpPr>
          <p:cNvPr id="4" name="말풍선: 타원형 3"/>
          <p:cNvSpPr/>
          <p:nvPr/>
        </p:nvSpPr>
        <p:spPr>
          <a:xfrm>
            <a:off x="5796136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200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898040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57188" y="1626298"/>
            <a:ext cx="8229600" cy="422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실습목표</a:t>
            </a:r>
            <a:endParaRPr kumimoji="0" lang="en-US" altLang="ko-KR" sz="2400" dirty="0"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en-US" altLang="ko-KR" sz="2000" dirty="0" err="1">
                <a:solidFill>
                  <a:schemeClr val="accent2"/>
                </a:solidFill>
                <a:latin typeface="+mn-ea"/>
                <a:ea typeface="+mn-ea"/>
              </a:rPr>
              <a:t>dpkg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명령어의 사용법을 익힌다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deb </a:t>
            </a: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파일의 의존성 문제를 파악한다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endParaRPr kumimoji="0" lang="en-US" altLang="ko-KR" sz="20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실습화면 </a:t>
            </a:r>
            <a:r>
              <a:rPr kumimoji="0" lang="en-US" altLang="ko-KR" sz="2400" dirty="0">
                <a:latin typeface="+mn-ea"/>
                <a:ea typeface="+mn-ea"/>
              </a:rPr>
              <a:t>(galculator</a:t>
            </a:r>
            <a:r>
              <a:rPr kumimoji="0" lang="ko-KR" altLang="en-US" sz="2400" dirty="0">
                <a:latin typeface="+mn-ea"/>
                <a:ea typeface="+mn-ea"/>
              </a:rPr>
              <a:t> 패키지 설치</a:t>
            </a:r>
            <a:r>
              <a:rPr kumimoji="0" lang="en-US" altLang="ko-KR" sz="2400" dirty="0">
                <a:latin typeface="+mn-ea"/>
                <a:ea typeface="+mn-ea"/>
              </a:rPr>
              <a:t>)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endParaRPr kumimoji="0" lang="en-US" altLang="ko-KR" sz="24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endParaRPr kumimoji="0" lang="ko-KR" altLang="en-US" sz="2400" dirty="0">
              <a:latin typeface="+mn-ea"/>
              <a:ea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11&gt; </a:t>
            </a:r>
            <a:r>
              <a:rPr kumimoji="0" lang="en-US" altLang="ko-KR" sz="2400" dirty="0" err="1">
                <a:solidFill>
                  <a:srgbClr val="0070C0"/>
                </a:solidFill>
              </a:rPr>
              <a:t>dpkg</a:t>
            </a:r>
            <a:r>
              <a:rPr kumimoji="0" lang="ko-KR" altLang="en-US" sz="2400" dirty="0">
                <a:solidFill>
                  <a:srgbClr val="0070C0"/>
                </a:solidFill>
              </a:rPr>
              <a:t> 명령 연습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sp>
        <p:nvSpPr>
          <p:cNvPr id="6" name="말풍선: 타원형 5"/>
          <p:cNvSpPr/>
          <p:nvPr/>
        </p:nvSpPr>
        <p:spPr>
          <a:xfrm>
            <a:off x="4572000" y="50654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201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9" name="그림 8" descr="C:\Users\JOHNBANN\AppData\Local\Temp\SNAGHTMLa981c8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73" y="3645024"/>
            <a:ext cx="6971030" cy="2904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6494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편리한 패키지 설치</a:t>
            </a:r>
            <a:r>
              <a:rPr lang="en-US" altLang="ko-KR" sz="2800" dirty="0"/>
              <a:t>, apt-get 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/>
              <a:t>apt-get </a:t>
            </a:r>
            <a:r>
              <a:rPr lang="ko-KR" altLang="en-US" dirty="0"/>
              <a:t>명령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“</a:t>
            </a:r>
            <a:r>
              <a:rPr lang="en-US" altLang="ko-KR" sz="2000" dirty="0" err="1"/>
              <a:t>dpkg</a:t>
            </a:r>
            <a:r>
              <a:rPr lang="ko-KR" altLang="en-US" sz="2000" dirty="0"/>
              <a:t>”명령의 패키지 의존성 문제를 완전하게 해결됨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인터넷을 통하여 필요한 파일을 저장소</a:t>
            </a:r>
            <a:r>
              <a:rPr lang="en-US" altLang="ko-KR" sz="2000" dirty="0"/>
              <a:t>(Repository)</a:t>
            </a:r>
            <a:r>
              <a:rPr lang="ko-KR" altLang="en-US" sz="2000" dirty="0"/>
              <a:t>에서 자동으로 모두 다운로드해서 설치하는 방식</a:t>
            </a:r>
            <a:endParaRPr lang="en-US" altLang="ko-KR" sz="2000" dirty="0"/>
          </a:p>
          <a:p>
            <a:pPr lvl="1">
              <a:defRPr/>
            </a:pPr>
            <a:endParaRPr lang="ko-KR" altLang="en-US" sz="2000" dirty="0"/>
          </a:p>
          <a:p>
            <a:pPr>
              <a:defRPr/>
            </a:pPr>
            <a:r>
              <a:rPr lang="en-US" altLang="ko-KR" dirty="0"/>
              <a:t>apt-get </a:t>
            </a:r>
            <a:r>
              <a:rPr lang="ko-KR" altLang="en-US" dirty="0"/>
              <a:t>기본적인 사용법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기본 설치 </a:t>
            </a:r>
            <a:r>
              <a:rPr lang="en-US" altLang="ko-KR" sz="2000" dirty="0"/>
              <a:t>: apt-get install </a:t>
            </a:r>
            <a:r>
              <a:rPr lang="ko-KR" altLang="en-US" sz="2000" dirty="0"/>
              <a:t>패키지이름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주로 </a:t>
            </a:r>
            <a:r>
              <a:rPr lang="en-US" altLang="ko-KR" sz="1600" dirty="0">
                <a:solidFill>
                  <a:srgbClr val="0070C0"/>
                </a:solidFill>
              </a:rPr>
              <a:t>“</a:t>
            </a:r>
            <a:r>
              <a:rPr lang="en-US" altLang="ko-KR" sz="1600" dirty="0"/>
              <a:t>apt-get</a:t>
            </a:r>
            <a:r>
              <a:rPr lang="en-US" altLang="ko-KR" sz="1600" dirty="0">
                <a:solidFill>
                  <a:srgbClr val="0070C0"/>
                </a:solidFill>
              </a:rPr>
              <a:t>  -y  install  </a:t>
            </a:r>
            <a:r>
              <a:rPr lang="ko-KR" altLang="en-US" sz="1600" dirty="0">
                <a:solidFill>
                  <a:srgbClr val="0070C0"/>
                </a:solidFill>
              </a:rPr>
              <a:t>패키지이름</a:t>
            </a:r>
            <a:r>
              <a:rPr lang="en-US" altLang="ko-KR" sz="1600" dirty="0">
                <a:solidFill>
                  <a:srgbClr val="0070C0"/>
                </a:solidFill>
              </a:rPr>
              <a:t>”</a:t>
            </a:r>
            <a:r>
              <a:rPr lang="ko-KR" altLang="en-US" sz="1600" dirty="0">
                <a:solidFill>
                  <a:srgbClr val="0070C0"/>
                </a:solidFill>
              </a:rPr>
              <a:t>으로 사용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“-y”</a:t>
            </a:r>
            <a:r>
              <a:rPr lang="ko-KR" altLang="en-US" sz="1600" dirty="0">
                <a:solidFill>
                  <a:srgbClr val="0070C0"/>
                </a:solidFill>
              </a:rPr>
              <a:t>는 사용자의 확인을 모두 </a:t>
            </a:r>
            <a:r>
              <a:rPr lang="en-US" altLang="ko-KR" sz="1600" dirty="0">
                <a:solidFill>
                  <a:srgbClr val="0070C0"/>
                </a:solidFill>
              </a:rPr>
              <a:t>“yes”</a:t>
            </a:r>
            <a:r>
              <a:rPr lang="ko-KR" altLang="en-US" sz="1600" dirty="0">
                <a:solidFill>
                  <a:srgbClr val="0070C0"/>
                </a:solidFill>
              </a:rPr>
              <a:t>로 간주하고 설치를 진행한다는 옵션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ko-KR" altLang="en-US" sz="2000" dirty="0"/>
              <a:t>패키지 목록의 업데이트 </a:t>
            </a:r>
            <a:r>
              <a:rPr lang="en-US" altLang="ko-KR" sz="2000" dirty="0"/>
              <a:t>: apt-get update</a:t>
            </a:r>
          </a:p>
          <a:p>
            <a:pPr lvl="1">
              <a:defRPr/>
            </a:pPr>
            <a:r>
              <a:rPr lang="ko-KR" altLang="en-US" sz="2000" dirty="0"/>
              <a:t>삭제 </a:t>
            </a:r>
            <a:r>
              <a:rPr lang="en-US" altLang="ko-KR" sz="2000" dirty="0"/>
              <a:t>: apt-get remove/purge </a:t>
            </a:r>
            <a:r>
              <a:rPr lang="ko-KR" altLang="en-US" sz="2000" dirty="0"/>
              <a:t>패키지 이름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사용하지 않는 패키지 제거 </a:t>
            </a:r>
            <a:r>
              <a:rPr lang="en-US" altLang="ko-KR" sz="2000" dirty="0"/>
              <a:t>: apt-get </a:t>
            </a:r>
            <a:r>
              <a:rPr lang="en-US" altLang="ko-KR" sz="2000" dirty="0" err="1"/>
              <a:t>autoremove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내려</a:t>
            </a:r>
            <a:r>
              <a:rPr lang="en-US" altLang="ko-KR" sz="2000" dirty="0"/>
              <a:t> </a:t>
            </a:r>
            <a:r>
              <a:rPr lang="ko-KR" altLang="en-US" sz="2000" dirty="0"/>
              <a:t>받은</a:t>
            </a:r>
            <a:r>
              <a:rPr lang="en-US" altLang="ko-KR" sz="2000" dirty="0"/>
              <a:t> </a:t>
            </a:r>
            <a:r>
              <a:rPr lang="ko-KR" altLang="en-US" sz="2000" dirty="0"/>
              <a:t>파일 제거 </a:t>
            </a:r>
            <a:r>
              <a:rPr lang="en-US" altLang="ko-KR" sz="2000" dirty="0"/>
              <a:t>: apt-get clean </a:t>
            </a:r>
            <a:r>
              <a:rPr lang="ko-KR" altLang="en-US" sz="2000" dirty="0"/>
              <a:t>또는 </a:t>
            </a:r>
            <a:r>
              <a:rPr lang="en-US" altLang="ko-KR" sz="2000" dirty="0"/>
              <a:t>apt-get </a:t>
            </a:r>
            <a:r>
              <a:rPr lang="en-US" altLang="ko-KR" sz="2000" dirty="0" err="1"/>
              <a:t>autoclean</a:t>
            </a:r>
            <a:endParaRPr lang="en-US" altLang="ko-KR" sz="2000" dirty="0"/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4716016" y="2708920"/>
            <a:ext cx="4214813" cy="71437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저장소의 </a:t>
            </a:r>
            <a:r>
              <a:rPr lang="en-US" altLang="ko-KR" sz="1400" dirty="0">
                <a:solidFill>
                  <a:srgbClr val="0070C0"/>
                </a:solidFill>
              </a:rPr>
              <a:t>URL</a:t>
            </a:r>
            <a:r>
              <a:rPr lang="ko-KR" altLang="en-US" sz="1400" dirty="0">
                <a:solidFill>
                  <a:srgbClr val="0070C0"/>
                </a:solidFill>
              </a:rPr>
              <a:t>은</a:t>
            </a:r>
            <a:r>
              <a:rPr lang="en-US" altLang="ko-KR" sz="1400" dirty="0">
                <a:solidFill>
                  <a:srgbClr val="0070C0"/>
                </a:solidFill>
              </a:rPr>
              <a:t>/etc/apt/</a:t>
            </a:r>
            <a:r>
              <a:rPr lang="en-US" altLang="ko-KR" sz="1400" dirty="0" err="1">
                <a:solidFill>
                  <a:srgbClr val="0070C0"/>
                </a:solidFill>
              </a:rPr>
              <a:t>sources.list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파일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6228184" y="48629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204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73811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편리한 패키지 설치</a:t>
            </a:r>
            <a:r>
              <a:rPr lang="en-US" altLang="ko-KR" sz="2800" dirty="0"/>
              <a:t>, apt-get 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/>
              <a:t>apt-cache</a:t>
            </a:r>
          </a:p>
          <a:p>
            <a:pPr lvl="1">
              <a:defRPr/>
            </a:pPr>
            <a:r>
              <a:rPr lang="ko-KR" altLang="en-US" sz="2000" dirty="0"/>
              <a:t>패키지를 설치하기 전에 패키지에 대한 정보나 의존성 문제를 미리 확인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패키지 정보 보기</a:t>
            </a:r>
          </a:p>
          <a:p>
            <a:pPr lvl="2">
              <a:defRPr/>
            </a:pPr>
            <a:r>
              <a:rPr lang="en-US" altLang="ko-KR" sz="1600" dirty="0"/>
              <a:t>apt-cache show </a:t>
            </a:r>
            <a:r>
              <a:rPr lang="ko-KR" altLang="en-US" sz="1600" dirty="0"/>
              <a:t>패키지이름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ko-KR" altLang="en-US" sz="2000" dirty="0"/>
              <a:t>패키지 의존성 확인</a:t>
            </a:r>
          </a:p>
          <a:p>
            <a:pPr lvl="2">
              <a:defRPr/>
            </a:pPr>
            <a:r>
              <a:rPr lang="en-US" altLang="ko-KR" sz="1600" dirty="0"/>
              <a:t>apt-cache depends </a:t>
            </a:r>
            <a:r>
              <a:rPr lang="ko-KR" altLang="en-US" sz="1600" dirty="0"/>
              <a:t>패키지이름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2000" dirty="0"/>
              <a:t>패키지 역의존성 확인</a:t>
            </a:r>
          </a:p>
          <a:p>
            <a:pPr lvl="2">
              <a:defRPr/>
            </a:pPr>
            <a:r>
              <a:rPr lang="en-US" altLang="ko-KR" sz="1600" dirty="0"/>
              <a:t>apt-cache </a:t>
            </a:r>
            <a:r>
              <a:rPr lang="en-US" altLang="ko-KR" sz="1600" dirty="0" err="1"/>
              <a:t>rdepends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패키지이름</a:t>
            </a:r>
            <a:endParaRPr lang="en-US" altLang="ko-KR" sz="1600" dirty="0"/>
          </a:p>
          <a:p>
            <a:pPr lvl="1">
              <a:defRPr/>
            </a:pPr>
            <a:endParaRPr lang="en-US" altLang="ko-KR" sz="2000" dirty="0"/>
          </a:p>
        </p:txBody>
      </p:sp>
      <p:sp>
        <p:nvSpPr>
          <p:cNvPr id="5" name="말풍선: 타원형 4"/>
          <p:cNvSpPr/>
          <p:nvPr/>
        </p:nvSpPr>
        <p:spPr>
          <a:xfrm>
            <a:off x="6228184" y="48629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206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57878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의존성 문제가 있는 패키지를 </a:t>
            </a:r>
            <a:r>
              <a:rPr lang="en-US" altLang="ko-KR" sz="2000" dirty="0"/>
              <a:t>“apt-get”</a:t>
            </a:r>
            <a:r>
              <a:rPr lang="ko-KR" altLang="en-US" sz="2000" dirty="0"/>
              <a:t>명령으로 설치해 본다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의존성 패키지 자동 다운로드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12&gt; apt-get </a:t>
            </a:r>
            <a:r>
              <a:rPr kumimoji="0" lang="ko-KR" altLang="en-US" sz="2400" dirty="0">
                <a:solidFill>
                  <a:srgbClr val="0070C0"/>
                </a:solidFill>
              </a:rPr>
              <a:t>기본 연습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sp>
        <p:nvSpPr>
          <p:cNvPr id="7" name="말풍선: 타원형 6"/>
          <p:cNvSpPr/>
          <p:nvPr/>
        </p:nvSpPr>
        <p:spPr>
          <a:xfrm>
            <a:off x="5004048" y="61735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207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8" y="3356992"/>
            <a:ext cx="6971030" cy="230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05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편리한 패키지 설치</a:t>
            </a:r>
            <a:r>
              <a:rPr lang="en-US" altLang="ko-KR" sz="2800" dirty="0"/>
              <a:t>, apt-get (3)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/>
              <a:t>apt-get </a:t>
            </a:r>
            <a:r>
              <a:rPr lang="ko-KR" altLang="en-US" dirty="0"/>
              <a:t>작동 방식 설정 파일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‘apt-get install </a:t>
            </a:r>
            <a:r>
              <a:rPr lang="ko-KR" altLang="en-US" sz="2000" dirty="0"/>
              <a:t>패키지이름</a:t>
            </a:r>
            <a:r>
              <a:rPr lang="en-US" altLang="ko-KR" sz="2000" dirty="0"/>
              <a:t>’ </a:t>
            </a:r>
            <a:r>
              <a:rPr lang="ko-KR" altLang="en-US" sz="2000" dirty="0"/>
              <a:t>명령이 작동하는 방식</a:t>
            </a:r>
            <a:endParaRPr lang="en-US" altLang="ko-KR" sz="2000" dirty="0"/>
          </a:p>
        </p:txBody>
      </p:sp>
      <p:sp>
        <p:nvSpPr>
          <p:cNvPr id="5" name="말풍선: 타원형 4"/>
          <p:cNvSpPr/>
          <p:nvPr/>
        </p:nvSpPr>
        <p:spPr>
          <a:xfrm>
            <a:off x="6084168" y="55723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209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2" y="2420888"/>
            <a:ext cx="7189262" cy="382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69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편리한 패키지 설치</a:t>
            </a:r>
            <a:r>
              <a:rPr lang="en-US" altLang="ko-KR" sz="2800" dirty="0"/>
              <a:t>, apt-get (4)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우분투 패키지 저장소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main : </a:t>
            </a:r>
            <a:r>
              <a:rPr lang="ko-KR" altLang="en-US" sz="2000" dirty="0"/>
              <a:t>우분투에서 공식적으로 지원하는 무료</a:t>
            </a:r>
            <a:r>
              <a:rPr lang="en-US" altLang="ko-KR" sz="2000" dirty="0"/>
              <a:t>(Free) SW</a:t>
            </a:r>
            <a:endParaRPr lang="ko-KR" altLang="en-US" sz="2000" dirty="0"/>
          </a:p>
          <a:p>
            <a:pPr lvl="1">
              <a:defRPr/>
            </a:pPr>
            <a:r>
              <a:rPr lang="en-US" altLang="ko-KR" sz="2000" dirty="0"/>
              <a:t>universe : </a:t>
            </a:r>
            <a:r>
              <a:rPr lang="ko-KR" altLang="en-US" sz="2000" dirty="0"/>
              <a:t>우분투에서 지원하지 않는 무료 </a:t>
            </a:r>
            <a:r>
              <a:rPr lang="en-US" altLang="ko-KR" sz="2000" dirty="0"/>
              <a:t>SW</a:t>
            </a:r>
            <a:endParaRPr lang="ko-KR" altLang="en-US" sz="2000" dirty="0"/>
          </a:p>
          <a:p>
            <a:pPr lvl="1">
              <a:defRPr/>
            </a:pPr>
            <a:r>
              <a:rPr lang="en-US" altLang="ko-KR" sz="2000" dirty="0"/>
              <a:t>restricted : </a:t>
            </a:r>
            <a:r>
              <a:rPr lang="ko-KR" altLang="en-US" sz="2000" dirty="0"/>
              <a:t>우분투에서 공식적으로 지원하는 유료</a:t>
            </a:r>
            <a:r>
              <a:rPr lang="en-US" altLang="ko-KR" sz="2000" dirty="0"/>
              <a:t>(Non-Free) SW</a:t>
            </a:r>
            <a:endParaRPr lang="ko-KR" altLang="en-US" sz="2000" dirty="0"/>
          </a:p>
          <a:p>
            <a:pPr lvl="1">
              <a:defRPr/>
            </a:pPr>
            <a:r>
              <a:rPr lang="en-US" altLang="ko-KR" sz="2000" dirty="0"/>
              <a:t>multiverse : </a:t>
            </a:r>
            <a:r>
              <a:rPr lang="ko-KR" altLang="en-US" sz="2000" dirty="0"/>
              <a:t>우분투에서 지원하지 않는 유료 </a:t>
            </a:r>
            <a:r>
              <a:rPr lang="en-US" altLang="ko-KR" sz="2000" dirty="0"/>
              <a:t>SW</a:t>
            </a:r>
          </a:p>
          <a:p>
            <a:pPr>
              <a:defRPr/>
            </a:pPr>
            <a:r>
              <a:rPr lang="ko-KR" altLang="en-US" sz="2000" dirty="0"/>
              <a:t>저장소가 기록된 파일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/etc/apt/</a:t>
            </a:r>
            <a:r>
              <a:rPr lang="en-US" altLang="ko-KR" sz="2000" dirty="0" err="1"/>
              <a:t>sources.list</a:t>
            </a:r>
            <a:r>
              <a:rPr lang="en-US" altLang="ko-KR" sz="2000" dirty="0"/>
              <a:t> </a:t>
            </a:r>
            <a:r>
              <a:rPr lang="ko-KR" altLang="en-US" sz="2000" dirty="0"/>
              <a:t>파일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형식 </a:t>
            </a:r>
            <a:r>
              <a:rPr lang="en-US" altLang="ko-KR" sz="2000" dirty="0"/>
              <a:t>: </a:t>
            </a:r>
            <a:r>
              <a:rPr lang="en-US" altLang="ko-KR" sz="1600" dirty="0"/>
              <a:t>deb </a:t>
            </a:r>
            <a:r>
              <a:rPr lang="ko-KR" altLang="en-US" sz="1600" dirty="0"/>
              <a:t>우분투</a:t>
            </a:r>
            <a:r>
              <a:rPr lang="en-US" altLang="ko-KR" sz="1600" dirty="0"/>
              <a:t>_</a:t>
            </a:r>
            <a:r>
              <a:rPr lang="ko-KR" altLang="en-US" sz="1600" dirty="0"/>
              <a:t>저장소</a:t>
            </a:r>
            <a:r>
              <a:rPr lang="en-US" altLang="ko-KR" sz="1600" dirty="0"/>
              <a:t>_URL </a:t>
            </a:r>
            <a:r>
              <a:rPr lang="ko-KR" altLang="en-US" sz="1600" dirty="0"/>
              <a:t>버전</a:t>
            </a:r>
            <a:r>
              <a:rPr lang="en-US" altLang="ko-KR" sz="1600" dirty="0"/>
              <a:t>_</a:t>
            </a:r>
            <a:r>
              <a:rPr lang="ko-KR" altLang="en-US" sz="1600" dirty="0"/>
              <a:t>코드명 저장소</a:t>
            </a:r>
            <a:r>
              <a:rPr lang="en-US" altLang="ko-KR" sz="1600" dirty="0"/>
              <a:t>_</a:t>
            </a:r>
            <a:r>
              <a:rPr lang="ko-KR" altLang="en-US" sz="1600" dirty="0"/>
              <a:t>종류</a:t>
            </a:r>
            <a:endParaRPr lang="en-US" altLang="ko-KR" sz="1600" dirty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4251343"/>
            <a:ext cx="4968552" cy="2354280"/>
          </a:xfrm>
          <a:prstGeom prst="rect">
            <a:avLst/>
          </a:prstGeom>
        </p:spPr>
      </p:pic>
      <p:sp>
        <p:nvSpPr>
          <p:cNvPr id="5" name="말풍선: 타원형 4"/>
          <p:cNvSpPr/>
          <p:nvPr/>
        </p:nvSpPr>
        <p:spPr>
          <a:xfrm>
            <a:off x="6084168" y="55723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210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76348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가상 콘솔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006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쉽게 ‘가상의 모니터’라 생각하면 됨</a:t>
            </a:r>
            <a:r>
              <a:rPr lang="en-US" altLang="ko-KR" dirty="0"/>
              <a:t>. </a:t>
            </a:r>
            <a:r>
              <a:rPr lang="ko-KR" altLang="en-US" dirty="0"/>
              <a:t>우분투는 총 </a:t>
            </a:r>
            <a:r>
              <a:rPr lang="en-US" altLang="ko-KR" dirty="0"/>
              <a:t>7</a:t>
            </a:r>
            <a:r>
              <a:rPr lang="ko-KR" altLang="en-US" dirty="0"/>
              <a:t>개의 가상 콘솔을 제공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각각의 가상 콘솔로 이동하는 단축키는 </a:t>
            </a:r>
            <a:r>
              <a:rPr lang="en-US" altLang="ko-KR" dirty="0"/>
              <a:t>Ctrl+ Alt + F1 ~ F7 </a:t>
            </a:r>
            <a:r>
              <a:rPr lang="ko-KR" altLang="en-US" dirty="0"/>
              <a:t> </a:t>
            </a:r>
            <a:r>
              <a:rPr lang="en-US" altLang="ko-KR" dirty="0"/>
              <a:t>(Ctrl + Alt + F7</a:t>
            </a:r>
            <a:r>
              <a:rPr lang="ko-KR" altLang="en-US" dirty="0"/>
              <a:t>은 </a:t>
            </a:r>
            <a:r>
              <a:rPr lang="en-US" altLang="ko-KR" dirty="0"/>
              <a:t>X</a:t>
            </a:r>
            <a:r>
              <a:rPr lang="ko-KR" altLang="en-US" dirty="0"/>
              <a:t>윈도우 모드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57188" y="3929063"/>
            <a:ext cx="8229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실습목표</a:t>
            </a:r>
            <a:endParaRPr kumimoji="0" lang="en-US" altLang="ko-KR" sz="2400" dirty="0"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멀티유저의 환경을 실습해 본다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가상 콘솔 기능을 활용해 본다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endParaRPr kumimoji="0" lang="en-US" altLang="ko-KR" sz="24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endParaRPr kumimoji="0" lang="ko-KR" altLang="en-US" sz="2400" dirty="0">
              <a:latin typeface="+mn-ea"/>
              <a:ea typeface="+mn-ea"/>
            </a:endParaRPr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500063" y="5286375"/>
            <a:ext cx="7960369" cy="114300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이번 실습은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Windows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버전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/Vmware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버전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/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키보드 종류에 따라서 잘 수행되지 않을 수 있음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대신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400" u="sng" dirty="0" err="1">
                <a:solidFill>
                  <a:srgbClr val="0070C0"/>
                </a:solidFill>
                <a:latin typeface="+mj-ea"/>
                <a:ea typeface="+mj-ea"/>
              </a:rPr>
              <a:t>chvt</a:t>
            </a:r>
            <a:r>
              <a:rPr lang="en-US" altLang="ko-KR" sz="1400" u="sng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400" u="sng" dirty="0">
                <a:solidFill>
                  <a:srgbClr val="0070C0"/>
                </a:solidFill>
                <a:latin typeface="+mj-ea"/>
                <a:ea typeface="+mj-ea"/>
              </a:rPr>
              <a:t>가상콘솔번호</a:t>
            </a:r>
            <a:r>
              <a:rPr lang="en-US" altLang="ko-KR" sz="1400" u="sng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명령을 사용해도 됨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611560" y="3143251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1&gt; </a:t>
            </a:r>
            <a:r>
              <a:rPr kumimoji="0" lang="ko-KR" altLang="en-US" sz="2400" dirty="0">
                <a:solidFill>
                  <a:srgbClr val="0070C0"/>
                </a:solidFill>
              </a:rPr>
              <a:t>여러 명의 사용자가 동시 접속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2924024"/>
            <a:ext cx="808330" cy="933602"/>
          </a:xfrm>
          <a:prstGeom prst="rect">
            <a:avLst/>
          </a:prstGeom>
        </p:spPr>
      </p:pic>
      <p:sp>
        <p:nvSpPr>
          <p:cNvPr id="11" name="말풍선: 타원형 10"/>
          <p:cNvSpPr/>
          <p:nvPr/>
        </p:nvSpPr>
        <p:spPr>
          <a:xfrm>
            <a:off x="2195736" y="597118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141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529546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저장소 </a:t>
            </a:r>
            <a:r>
              <a:rPr lang="en-US" altLang="ko-KR" sz="2000" dirty="0"/>
              <a:t>URL</a:t>
            </a:r>
            <a:r>
              <a:rPr lang="ko-KR" altLang="en-US" sz="2000" dirty="0"/>
              <a:t>을 변경하는 실습을 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업데이트된 패키지를 설치하는 방법을 확인한다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전체 패키지 </a:t>
            </a:r>
            <a:r>
              <a:rPr lang="ko-KR" altLang="en-US" dirty="0" err="1"/>
              <a:t>업드레이드</a:t>
            </a:r>
            <a:r>
              <a:rPr lang="ko-KR" altLang="en-US" dirty="0"/>
              <a:t> 화면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13&gt; apt-get </a:t>
            </a:r>
            <a:r>
              <a:rPr kumimoji="0" lang="ko-KR" altLang="en-US" sz="2400" dirty="0">
                <a:solidFill>
                  <a:srgbClr val="0070C0"/>
                </a:solidFill>
              </a:rPr>
              <a:t>추가 실습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sp>
        <p:nvSpPr>
          <p:cNvPr id="6" name="말풍선: 타원형 5"/>
          <p:cNvSpPr/>
          <p:nvPr/>
        </p:nvSpPr>
        <p:spPr>
          <a:xfrm>
            <a:off x="4932040" y="50654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212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7" name="그림 6" descr="C:\Users\JOHNBANN\AppData\Local\Temp\SNAGHTML1b317c4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43156"/>
            <a:ext cx="5328592" cy="3175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4457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Ubuntu Software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pic>
        <p:nvPicPr>
          <p:cNvPr id="7" name="그림 6" descr="C:\Users\JOHNBANN\AppData\Local\Temp\SNAGHTML1b5f554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28" y="1484784"/>
            <a:ext cx="6344070" cy="470727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말풍선: 타원형 7"/>
          <p:cNvSpPr/>
          <p:nvPr/>
        </p:nvSpPr>
        <p:spPr>
          <a:xfrm>
            <a:off x="3923928" y="59662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217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416464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636912"/>
            <a:ext cx="82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  <a:ea typeface="+mn-ea"/>
              </a:rPr>
              <a:t>▶ </a:t>
            </a:r>
            <a:r>
              <a:rPr lang="ko-KR" altLang="en-US" sz="2400" dirty="0">
                <a:latin typeface="+mn-ea"/>
                <a:ea typeface="+mn-ea"/>
              </a:rPr>
              <a:t>힌트 </a:t>
            </a:r>
            <a:r>
              <a:rPr lang="en-US" altLang="ko-KR" sz="2400" dirty="0">
                <a:latin typeface="+mn-ea"/>
                <a:ea typeface="+mn-ea"/>
              </a:rPr>
              <a:t>1 : </a:t>
            </a:r>
            <a:r>
              <a:rPr lang="en-US" altLang="ko-KR" sz="2400" dirty="0" err="1">
                <a:latin typeface="+mn-ea"/>
                <a:ea typeface="+mn-ea"/>
              </a:rPr>
              <a:t>ubuntu</a:t>
            </a:r>
            <a:r>
              <a:rPr lang="en-US" altLang="ko-KR" sz="2400" dirty="0">
                <a:latin typeface="+mn-ea"/>
                <a:ea typeface="+mn-ea"/>
              </a:rPr>
              <a:t>-desktop </a:t>
            </a:r>
            <a:r>
              <a:rPr lang="ko-KR" altLang="en-US" sz="2400" dirty="0">
                <a:latin typeface="+mn-ea"/>
                <a:ea typeface="+mn-ea"/>
              </a:rPr>
              <a:t>패키지를 설치한다</a:t>
            </a:r>
            <a:r>
              <a:rPr lang="en-US" altLang="ko-KR" sz="24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  <a:ea typeface="+mn-ea"/>
              </a:rPr>
              <a:t>▶ </a:t>
            </a:r>
            <a:r>
              <a:rPr lang="ko-KR" altLang="en-US" sz="2400" dirty="0">
                <a:latin typeface="+mn-ea"/>
                <a:ea typeface="+mn-ea"/>
              </a:rPr>
              <a:t>힌트 </a:t>
            </a:r>
            <a:r>
              <a:rPr lang="en-US" altLang="ko-KR" sz="2400" dirty="0">
                <a:latin typeface="+mn-ea"/>
                <a:ea typeface="+mn-ea"/>
              </a:rPr>
              <a:t>2 : </a:t>
            </a:r>
            <a:r>
              <a:rPr lang="ko-KR" altLang="en-US" sz="2400" dirty="0">
                <a:latin typeface="+mn-ea"/>
                <a:ea typeface="+mn-ea"/>
              </a:rPr>
              <a:t>설치 완료 후</a:t>
            </a:r>
            <a:r>
              <a:rPr lang="en-US" altLang="ko-KR" sz="2400" dirty="0">
                <a:latin typeface="+mn-ea"/>
                <a:ea typeface="+mn-ea"/>
              </a:rPr>
              <a:t>, </a:t>
            </a:r>
            <a:r>
              <a:rPr lang="ko-KR" altLang="en-US" sz="2400" dirty="0" err="1">
                <a:latin typeface="+mn-ea"/>
                <a:ea typeface="+mn-ea"/>
              </a:rPr>
              <a:t>재부팅한다</a:t>
            </a:r>
            <a:r>
              <a:rPr lang="en-US" altLang="ko-KR" sz="2400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52338" y="908720"/>
            <a:ext cx="5222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4-1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7075243" y="76470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218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379926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파일의 압축과 묶기 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파일 압축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압축파일 확장명은 </a:t>
            </a:r>
            <a:r>
              <a:rPr lang="en-US" altLang="ko-KR" sz="2000" dirty="0"/>
              <a:t>xz, bz2, </a:t>
            </a:r>
            <a:r>
              <a:rPr lang="en-US" altLang="ko-KR" sz="2000" dirty="0" err="1"/>
              <a:t>gz</a:t>
            </a:r>
            <a:r>
              <a:rPr lang="en-US" altLang="ko-KR" sz="2000" dirty="0"/>
              <a:t>, zip, Z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xz</a:t>
            </a:r>
            <a:r>
              <a:rPr lang="ko-KR" altLang="en-US" sz="2000" dirty="0"/>
              <a:t>나 </a:t>
            </a:r>
            <a:r>
              <a:rPr lang="en-US" altLang="ko-KR" sz="2000" dirty="0"/>
              <a:t>bz2  </a:t>
            </a:r>
            <a:r>
              <a:rPr lang="ko-KR" altLang="en-US" sz="2000" dirty="0"/>
              <a:t>압축률이 더 좋음</a:t>
            </a:r>
            <a:endParaRPr lang="en-US" altLang="ko-KR" sz="2000" dirty="0"/>
          </a:p>
          <a:p>
            <a:pPr>
              <a:defRPr/>
            </a:pPr>
            <a:r>
              <a:rPr lang="ko-KR" altLang="en-US" dirty="0"/>
              <a:t>파일 압축 관련 명령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xz : </a:t>
            </a:r>
            <a:r>
              <a:rPr lang="ko-KR" altLang="en-US" sz="2000" dirty="0"/>
              <a:t>확장명 </a:t>
            </a:r>
            <a:r>
              <a:rPr lang="en-US" altLang="ko-KR" sz="2000" dirty="0"/>
              <a:t>xz</a:t>
            </a:r>
            <a:r>
              <a:rPr lang="ko-KR" altLang="en-US" sz="2000" dirty="0"/>
              <a:t>로 압축을 하거나 풀어준다</a:t>
            </a:r>
            <a:endParaRPr lang="en-US" altLang="ko-KR" sz="2000" dirty="0"/>
          </a:p>
          <a:p>
            <a:pPr lvl="2">
              <a:buNone/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예</a:t>
            </a:r>
            <a:r>
              <a:rPr lang="en-US" altLang="ko-KR" sz="1600" dirty="0">
                <a:solidFill>
                  <a:srgbClr val="0070C0"/>
                </a:solidFill>
              </a:rPr>
              <a:t>) xz </a:t>
            </a:r>
            <a:r>
              <a:rPr lang="ko-KR" altLang="en-US" sz="1600" dirty="0">
                <a:solidFill>
                  <a:srgbClr val="0070C0"/>
                </a:solidFill>
              </a:rPr>
              <a:t>파일명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2"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     xz -d </a:t>
            </a:r>
            <a:r>
              <a:rPr lang="ko-KR" altLang="en-US" sz="1600" dirty="0">
                <a:solidFill>
                  <a:srgbClr val="0070C0"/>
                </a:solidFill>
              </a:rPr>
              <a:t>파일명</a:t>
            </a:r>
            <a:r>
              <a:rPr lang="en-US" altLang="ko-KR" sz="1600" dirty="0">
                <a:solidFill>
                  <a:srgbClr val="0070C0"/>
                </a:solidFill>
              </a:rPr>
              <a:t>.xz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bzip2 : </a:t>
            </a:r>
            <a:r>
              <a:rPr lang="ko-KR" altLang="en-US" sz="2000" dirty="0"/>
              <a:t>확장명 </a:t>
            </a:r>
            <a:r>
              <a:rPr lang="en-US" altLang="ko-KR" sz="2000" dirty="0"/>
              <a:t>bz2</a:t>
            </a:r>
            <a:r>
              <a:rPr lang="ko-KR" altLang="en-US" sz="2000" dirty="0"/>
              <a:t>로 압축을 하거나 풀어준다</a:t>
            </a:r>
            <a:endParaRPr lang="en-US" altLang="ko-KR" sz="2000" dirty="0"/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예</a:t>
            </a:r>
            <a:r>
              <a:rPr lang="en-US" altLang="ko-KR" sz="1600" dirty="0">
                <a:solidFill>
                  <a:srgbClr val="0070C0"/>
                </a:solidFill>
              </a:rPr>
              <a:t>) bzip2 </a:t>
            </a:r>
            <a:r>
              <a:rPr lang="ko-KR" altLang="en-US" sz="1600" dirty="0">
                <a:solidFill>
                  <a:srgbClr val="0070C0"/>
                </a:solidFill>
              </a:rPr>
              <a:t>파일명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     bzip2 -d </a:t>
            </a:r>
            <a:r>
              <a:rPr lang="ko-KR" altLang="en-US" sz="1600" dirty="0">
                <a:solidFill>
                  <a:srgbClr val="0070C0"/>
                </a:solidFill>
              </a:rPr>
              <a:t>파일명</a:t>
            </a:r>
            <a:r>
              <a:rPr lang="en-US" altLang="ko-KR" sz="1600" dirty="0">
                <a:solidFill>
                  <a:srgbClr val="0070C0"/>
                </a:solidFill>
              </a:rPr>
              <a:t>.bz2</a:t>
            </a:r>
          </a:p>
          <a:p>
            <a:pPr lvl="1">
              <a:defRPr/>
            </a:pPr>
            <a:r>
              <a:rPr lang="en-US" altLang="ko-KR" sz="2000" dirty="0" err="1"/>
              <a:t>gzip</a:t>
            </a:r>
            <a:r>
              <a:rPr lang="en-US" altLang="ko-KR" sz="2000" dirty="0"/>
              <a:t> : </a:t>
            </a:r>
            <a:r>
              <a:rPr lang="ko-KR" altLang="en-US" sz="2000" dirty="0"/>
              <a:t>확장명 </a:t>
            </a:r>
            <a:r>
              <a:rPr lang="en-US" altLang="ko-KR" sz="2000" dirty="0" err="1"/>
              <a:t>gz</a:t>
            </a:r>
            <a:r>
              <a:rPr lang="ko-KR" altLang="en-US" sz="2000" dirty="0"/>
              <a:t>으로 압축을 하거나 풀어준다</a:t>
            </a:r>
            <a:endParaRPr lang="en-US" altLang="ko-KR" sz="2000" dirty="0"/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예</a:t>
            </a:r>
            <a:r>
              <a:rPr lang="en-US" altLang="ko-KR" sz="1600" dirty="0">
                <a:solidFill>
                  <a:srgbClr val="0070C0"/>
                </a:solidFill>
              </a:rPr>
              <a:t>) </a:t>
            </a:r>
            <a:r>
              <a:rPr lang="en-US" altLang="ko-KR" sz="1600" dirty="0" err="1">
                <a:solidFill>
                  <a:srgbClr val="0070C0"/>
                </a:solidFill>
              </a:rPr>
              <a:t>gzip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파일명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     </a:t>
            </a:r>
            <a:r>
              <a:rPr lang="en-US" altLang="ko-KR" sz="1600" dirty="0" err="1">
                <a:solidFill>
                  <a:srgbClr val="0070C0"/>
                </a:solidFill>
              </a:rPr>
              <a:t>gzip</a:t>
            </a:r>
            <a:r>
              <a:rPr lang="en-US" altLang="ko-KR" sz="1600" dirty="0">
                <a:solidFill>
                  <a:srgbClr val="0070C0"/>
                </a:solidFill>
              </a:rPr>
              <a:t> -d </a:t>
            </a:r>
            <a:r>
              <a:rPr lang="ko-KR" altLang="en-US" sz="1600" dirty="0">
                <a:solidFill>
                  <a:srgbClr val="0070C0"/>
                </a:solidFill>
              </a:rPr>
              <a:t>파일명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r>
              <a:rPr lang="en-US" altLang="ko-KR" sz="1600" dirty="0" err="1">
                <a:solidFill>
                  <a:srgbClr val="0070C0"/>
                </a:solidFill>
              </a:rPr>
              <a:t>gz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en-US" altLang="ko-KR" sz="2000" dirty="0"/>
              <a:t>zip/unzip : </a:t>
            </a:r>
            <a:r>
              <a:rPr lang="ko-KR" altLang="en-US" sz="2000" dirty="0"/>
              <a:t>확장명 </a:t>
            </a:r>
            <a:r>
              <a:rPr lang="en-US" altLang="ko-KR" sz="2000" dirty="0"/>
              <a:t>zip</a:t>
            </a:r>
            <a:r>
              <a:rPr lang="ko-KR" altLang="en-US" sz="2000" dirty="0"/>
              <a:t>으로 압축하거나 풀어준다</a:t>
            </a:r>
            <a:r>
              <a:rPr lang="en-US" altLang="ko-KR" sz="2000" dirty="0"/>
              <a:t>.</a:t>
            </a:r>
          </a:p>
          <a:p>
            <a:pPr lvl="2">
              <a:buNone/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예</a:t>
            </a:r>
            <a:r>
              <a:rPr lang="en-US" altLang="ko-KR" sz="1600" dirty="0">
                <a:solidFill>
                  <a:srgbClr val="0070C0"/>
                </a:solidFill>
              </a:rPr>
              <a:t>) zip </a:t>
            </a:r>
            <a:r>
              <a:rPr lang="ko-KR" altLang="en-US" sz="1600" dirty="0" err="1">
                <a:solidFill>
                  <a:srgbClr val="0070C0"/>
                </a:solidFill>
              </a:rPr>
              <a:t>새로생성될파일이름</a:t>
            </a:r>
            <a:r>
              <a:rPr lang="en-US" altLang="ko-KR" sz="1600" dirty="0">
                <a:solidFill>
                  <a:srgbClr val="0070C0"/>
                </a:solidFill>
              </a:rPr>
              <a:t>.zip </a:t>
            </a:r>
            <a:r>
              <a:rPr lang="ko-KR" altLang="en-US" sz="1600" dirty="0" err="1">
                <a:solidFill>
                  <a:srgbClr val="0070C0"/>
                </a:solidFill>
              </a:rPr>
              <a:t>압축할파일이름</a:t>
            </a:r>
            <a:endParaRPr lang="ko-KR" altLang="en-US" sz="1600" dirty="0">
              <a:solidFill>
                <a:srgbClr val="0070C0"/>
              </a:solidFill>
            </a:endParaRPr>
          </a:p>
          <a:p>
            <a:pPr lvl="2"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     unzip </a:t>
            </a:r>
            <a:r>
              <a:rPr lang="ko-KR" altLang="en-US" sz="1600" dirty="0">
                <a:solidFill>
                  <a:srgbClr val="0070C0"/>
                </a:solidFill>
              </a:rPr>
              <a:t>압축파일이름</a:t>
            </a:r>
            <a:r>
              <a:rPr lang="en-US" altLang="ko-KR" sz="1600" dirty="0">
                <a:solidFill>
                  <a:srgbClr val="0070C0"/>
                </a:solidFill>
              </a:rPr>
              <a:t>.zip</a:t>
            </a:r>
            <a:endParaRPr lang="en-US" altLang="ko-KR" sz="1800" dirty="0"/>
          </a:p>
        </p:txBody>
      </p:sp>
      <p:sp>
        <p:nvSpPr>
          <p:cNvPr id="4" name="말풍선: 타원형 3"/>
          <p:cNvSpPr/>
          <p:nvPr/>
        </p:nvSpPr>
        <p:spPr>
          <a:xfrm>
            <a:off x="4427984" y="620688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218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1632921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파일의 압축과 묶기 </a:t>
            </a:r>
            <a:r>
              <a:rPr lang="en-US" altLang="ko-KR" sz="2800" dirty="0"/>
              <a:t>(2)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파일 묶기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리눅스</a:t>
            </a:r>
            <a:r>
              <a:rPr lang="en-US" altLang="ko-KR" sz="2000" dirty="0"/>
              <a:t>(</a:t>
            </a:r>
            <a:r>
              <a:rPr lang="ko-KR" altLang="en-US" sz="2000" dirty="0"/>
              <a:t>유닉스</a:t>
            </a:r>
            <a:r>
              <a:rPr lang="en-US" altLang="ko-KR" sz="2000" dirty="0"/>
              <a:t>)</a:t>
            </a:r>
            <a:r>
              <a:rPr lang="ko-KR" altLang="en-US" sz="2000" dirty="0"/>
              <a:t>에서는 ‘파일 압축’과 ‘파일 묶기’는 원칙적으로 별개의 프로그램으로 수행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파일 묶기의 명령어는 ‘</a:t>
            </a:r>
            <a:r>
              <a:rPr lang="en-US" altLang="ko-KR" sz="2000" dirty="0"/>
              <a:t>tar</a:t>
            </a:r>
            <a:r>
              <a:rPr lang="ko-KR" altLang="en-US" sz="2000" dirty="0"/>
              <a:t>’이며</a:t>
            </a:r>
            <a:r>
              <a:rPr lang="en-US" altLang="ko-KR" sz="2000" dirty="0"/>
              <a:t>, </a:t>
            </a:r>
            <a:r>
              <a:rPr lang="ko-KR" altLang="en-US" sz="2000" dirty="0"/>
              <a:t>묶인 파일의 확장명도‘</a:t>
            </a:r>
            <a:r>
              <a:rPr lang="en-US" altLang="ko-KR" sz="2000" dirty="0"/>
              <a:t>tar</a:t>
            </a:r>
            <a:r>
              <a:rPr lang="ko-KR" altLang="en-US" sz="2000" dirty="0"/>
              <a:t>’이다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r>
              <a:rPr lang="ko-KR" altLang="en-US" dirty="0"/>
              <a:t>파일 묶기 명령</a:t>
            </a:r>
            <a:r>
              <a:rPr lang="en-US" altLang="ko-KR" dirty="0"/>
              <a:t>(tar)</a:t>
            </a:r>
          </a:p>
          <a:p>
            <a:pPr lvl="1">
              <a:defRPr/>
            </a:pPr>
            <a:r>
              <a:rPr lang="en-US" altLang="ko-KR" sz="2000" dirty="0"/>
              <a:t>tar : </a:t>
            </a:r>
            <a:r>
              <a:rPr lang="ko-KR" altLang="en-US" sz="2000" dirty="0"/>
              <a:t>확장명 </a:t>
            </a:r>
            <a:r>
              <a:rPr lang="en-US" altLang="ko-KR" sz="2000" dirty="0"/>
              <a:t>tar</a:t>
            </a:r>
            <a:r>
              <a:rPr lang="ko-KR" altLang="en-US" sz="2000" dirty="0"/>
              <a:t>로 묶음 파일을 만들어 주거나 묶음을 풀어 준다</a:t>
            </a:r>
            <a:endParaRPr lang="en-US" altLang="ko-KR" sz="2000" dirty="0"/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동작 </a:t>
            </a:r>
            <a:r>
              <a:rPr lang="en-US" altLang="ko-KR" sz="1600" dirty="0">
                <a:solidFill>
                  <a:srgbClr val="0070C0"/>
                </a:solidFill>
              </a:rPr>
              <a:t>: c(</a:t>
            </a:r>
            <a:r>
              <a:rPr lang="ko-KR" altLang="en-US" sz="1600" dirty="0">
                <a:solidFill>
                  <a:srgbClr val="0070C0"/>
                </a:solidFill>
              </a:rPr>
              <a:t>묶기</a:t>
            </a:r>
            <a:r>
              <a:rPr lang="en-US" altLang="ko-KR" sz="1600" dirty="0">
                <a:solidFill>
                  <a:srgbClr val="0070C0"/>
                </a:solidFill>
              </a:rPr>
              <a:t>), x(</a:t>
            </a:r>
            <a:r>
              <a:rPr lang="ko-KR" altLang="en-US" sz="1600" dirty="0">
                <a:solidFill>
                  <a:srgbClr val="0070C0"/>
                </a:solidFill>
              </a:rPr>
              <a:t>풀기</a:t>
            </a:r>
            <a:r>
              <a:rPr lang="en-US" altLang="ko-KR" sz="1600" dirty="0">
                <a:solidFill>
                  <a:srgbClr val="0070C0"/>
                </a:solidFill>
              </a:rPr>
              <a:t>), t(</a:t>
            </a:r>
            <a:r>
              <a:rPr lang="ko-KR" altLang="en-US" sz="1600" dirty="0">
                <a:solidFill>
                  <a:srgbClr val="0070C0"/>
                </a:solidFill>
              </a:rPr>
              <a:t>경로확인</a:t>
            </a:r>
            <a:r>
              <a:rPr lang="en-US" altLang="ko-KR" sz="1600" dirty="0">
                <a:solidFill>
                  <a:srgbClr val="0070C0"/>
                </a:solidFill>
              </a:rPr>
              <a:t>)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옵션 </a:t>
            </a:r>
            <a:r>
              <a:rPr lang="en-US" altLang="ko-KR" sz="1600" dirty="0">
                <a:solidFill>
                  <a:srgbClr val="0070C0"/>
                </a:solidFill>
              </a:rPr>
              <a:t>: f(</a:t>
            </a:r>
            <a:r>
              <a:rPr lang="ko-KR" altLang="en-US" sz="1600" dirty="0">
                <a:solidFill>
                  <a:srgbClr val="0070C0"/>
                </a:solidFill>
              </a:rPr>
              <a:t>파일</a:t>
            </a:r>
            <a:r>
              <a:rPr lang="en-US" altLang="ko-KR" sz="1600" dirty="0">
                <a:solidFill>
                  <a:srgbClr val="0070C0"/>
                </a:solidFill>
              </a:rPr>
              <a:t>), v(</a:t>
            </a:r>
            <a:r>
              <a:rPr lang="ko-KR" altLang="en-US" sz="1600" dirty="0" err="1">
                <a:solidFill>
                  <a:srgbClr val="0070C0"/>
                </a:solidFill>
              </a:rPr>
              <a:t>과정보이기</a:t>
            </a:r>
            <a:r>
              <a:rPr lang="en-US" altLang="ko-KR" sz="1600" dirty="0">
                <a:solidFill>
                  <a:srgbClr val="0070C0"/>
                </a:solidFill>
              </a:rPr>
              <a:t>), J(</a:t>
            </a:r>
            <a:r>
              <a:rPr lang="en-US" altLang="ko-KR" sz="1600" dirty="0" err="1">
                <a:solidFill>
                  <a:srgbClr val="0070C0"/>
                </a:solidFill>
              </a:rPr>
              <a:t>tar+xz</a:t>
            </a:r>
            <a:r>
              <a:rPr lang="en-US" altLang="ko-KR" sz="1600" dirty="0">
                <a:solidFill>
                  <a:srgbClr val="0070C0"/>
                </a:solidFill>
              </a:rPr>
              <a:t>), z(</a:t>
            </a:r>
            <a:r>
              <a:rPr lang="en-US" altLang="ko-KR" sz="1600" dirty="0" err="1">
                <a:solidFill>
                  <a:srgbClr val="0070C0"/>
                </a:solidFill>
              </a:rPr>
              <a:t>tar+gzip</a:t>
            </a:r>
            <a:r>
              <a:rPr lang="en-US" altLang="ko-KR" sz="1600" dirty="0">
                <a:solidFill>
                  <a:srgbClr val="0070C0"/>
                </a:solidFill>
              </a:rPr>
              <a:t>), j(tar+bzip2)</a:t>
            </a:r>
          </a:p>
          <a:p>
            <a:pPr lvl="1">
              <a:defRPr/>
            </a:pPr>
            <a:r>
              <a:rPr lang="ko-KR" altLang="en-US" sz="2000" dirty="0"/>
              <a:t>사용 예</a:t>
            </a:r>
            <a:endParaRPr lang="en-US" altLang="ko-KR" sz="2000" dirty="0"/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# tar </a:t>
            </a:r>
            <a:r>
              <a:rPr lang="en-US" altLang="ko-KR" sz="1800" dirty="0" err="1">
                <a:solidFill>
                  <a:srgbClr val="0070C0"/>
                </a:solidFill>
              </a:rPr>
              <a:t>cvf</a:t>
            </a:r>
            <a:r>
              <a:rPr lang="en-US" altLang="ko-KR" sz="1800" dirty="0">
                <a:solidFill>
                  <a:srgbClr val="0070C0"/>
                </a:solidFill>
              </a:rPr>
              <a:t> my.tar /etc/systemd/ → </a:t>
            </a:r>
            <a:r>
              <a:rPr lang="ko-KR" altLang="en-US" sz="1800" dirty="0">
                <a:solidFill>
                  <a:srgbClr val="0070C0"/>
                </a:solidFill>
              </a:rPr>
              <a:t>묶기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2"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# tar </a:t>
            </a:r>
            <a:r>
              <a:rPr lang="en-US" altLang="ko-KR" sz="1800" dirty="0" err="1">
                <a:solidFill>
                  <a:srgbClr val="0070C0"/>
                </a:solidFill>
              </a:rPr>
              <a:t>cvfJ</a:t>
            </a:r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 err="1">
                <a:solidFill>
                  <a:srgbClr val="0070C0"/>
                </a:solidFill>
              </a:rPr>
              <a:t>my.tar.xz</a:t>
            </a:r>
            <a:r>
              <a:rPr lang="en-US" altLang="ko-KR" sz="1800" dirty="0">
                <a:solidFill>
                  <a:srgbClr val="0070C0"/>
                </a:solidFill>
              </a:rPr>
              <a:t> /etc/systemd/ → </a:t>
            </a:r>
            <a:r>
              <a:rPr lang="ko-KR" altLang="en-US" sz="1800" dirty="0">
                <a:solidFill>
                  <a:srgbClr val="0070C0"/>
                </a:solidFill>
              </a:rPr>
              <a:t>묶기 </a:t>
            </a:r>
            <a:r>
              <a:rPr lang="en-US" altLang="ko-KR" sz="1800" dirty="0">
                <a:solidFill>
                  <a:srgbClr val="0070C0"/>
                </a:solidFill>
              </a:rPr>
              <a:t>+ xz </a:t>
            </a:r>
            <a:r>
              <a:rPr lang="ko-KR" altLang="en-US" sz="1800" dirty="0">
                <a:solidFill>
                  <a:srgbClr val="0070C0"/>
                </a:solidFill>
              </a:rPr>
              <a:t>압축</a:t>
            </a:r>
          </a:p>
          <a:p>
            <a:pPr lvl="2"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# tar </a:t>
            </a:r>
            <a:r>
              <a:rPr lang="en-US" altLang="ko-KR" sz="1800" dirty="0" err="1">
                <a:solidFill>
                  <a:srgbClr val="0070C0"/>
                </a:solidFill>
              </a:rPr>
              <a:t>xvf</a:t>
            </a:r>
            <a:r>
              <a:rPr lang="en-US" altLang="ko-KR" sz="1800" dirty="0">
                <a:solidFill>
                  <a:srgbClr val="0070C0"/>
                </a:solidFill>
              </a:rPr>
              <a:t> my.tar → tar </a:t>
            </a:r>
            <a:r>
              <a:rPr lang="ko-KR" altLang="en-US" sz="1800" dirty="0">
                <a:solidFill>
                  <a:srgbClr val="0070C0"/>
                </a:solidFill>
              </a:rPr>
              <a:t>풀기</a:t>
            </a:r>
          </a:p>
          <a:p>
            <a:pPr lvl="2"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# tar </a:t>
            </a:r>
            <a:r>
              <a:rPr lang="en-US" altLang="ko-KR" sz="1800" dirty="0" err="1">
                <a:solidFill>
                  <a:srgbClr val="0070C0"/>
                </a:solidFill>
              </a:rPr>
              <a:t>xvfJ</a:t>
            </a:r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 err="1">
                <a:solidFill>
                  <a:srgbClr val="0070C0"/>
                </a:solidFill>
              </a:rPr>
              <a:t>my.tar.xz</a:t>
            </a:r>
            <a:r>
              <a:rPr lang="en-US" altLang="ko-KR" sz="1800" dirty="0">
                <a:solidFill>
                  <a:srgbClr val="0070C0"/>
                </a:solidFill>
              </a:rPr>
              <a:t> /etc/systemd/ → xz </a:t>
            </a:r>
            <a:r>
              <a:rPr lang="ko-KR" altLang="en-US" sz="1800" dirty="0">
                <a:solidFill>
                  <a:srgbClr val="0070C0"/>
                </a:solidFill>
              </a:rPr>
              <a:t>압축 해제 </a:t>
            </a:r>
            <a:r>
              <a:rPr lang="en-US" altLang="ko-KR" sz="1800" dirty="0">
                <a:solidFill>
                  <a:srgbClr val="0070C0"/>
                </a:solidFill>
              </a:rPr>
              <a:t>+ tar </a:t>
            </a:r>
            <a:r>
              <a:rPr lang="ko-KR" altLang="en-US" sz="1800" dirty="0">
                <a:solidFill>
                  <a:srgbClr val="0070C0"/>
                </a:solidFill>
              </a:rPr>
              <a:t>풀기</a:t>
            </a:r>
          </a:p>
        </p:txBody>
      </p:sp>
      <p:sp>
        <p:nvSpPr>
          <p:cNvPr id="4" name="말풍선: 타원형 3"/>
          <p:cNvSpPr/>
          <p:nvPr/>
        </p:nvSpPr>
        <p:spPr>
          <a:xfrm>
            <a:off x="4427984" y="620688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219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498823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파일 위치 검색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/>
              <a:t>find [</a:t>
            </a:r>
            <a:r>
              <a:rPr lang="ko-KR" altLang="en-US" sz="2000" dirty="0"/>
              <a:t>경로</a:t>
            </a:r>
            <a:r>
              <a:rPr lang="en-US" altLang="ko-KR" sz="2000" dirty="0"/>
              <a:t>] [</a:t>
            </a:r>
            <a:r>
              <a:rPr lang="ko-KR" altLang="en-US" sz="2000" dirty="0"/>
              <a:t>옵션</a:t>
            </a:r>
            <a:r>
              <a:rPr lang="en-US" altLang="ko-KR" sz="2000" dirty="0"/>
              <a:t>] [</a:t>
            </a:r>
            <a:r>
              <a:rPr lang="ko-KR" altLang="en-US" sz="2000" dirty="0"/>
              <a:t>조건</a:t>
            </a:r>
            <a:r>
              <a:rPr lang="en-US" altLang="ko-KR" sz="2000" dirty="0"/>
              <a:t>] [action] : </a:t>
            </a:r>
            <a:r>
              <a:rPr lang="ko-KR" altLang="en-US" sz="2000" dirty="0"/>
              <a:t>기본 파일 찾기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1800" dirty="0"/>
              <a:t>[</a:t>
            </a:r>
            <a:r>
              <a:rPr lang="ko-KR" altLang="en-US" sz="1800" dirty="0"/>
              <a:t>옵션</a:t>
            </a:r>
            <a:r>
              <a:rPr lang="en-US" altLang="ko-KR" sz="1800" dirty="0"/>
              <a:t>] -name, -user(</a:t>
            </a:r>
            <a:r>
              <a:rPr lang="ko-KR" altLang="en-US" sz="1800" dirty="0"/>
              <a:t>소유자</a:t>
            </a:r>
            <a:r>
              <a:rPr lang="en-US" altLang="ko-KR" sz="1800" dirty="0"/>
              <a:t>), -newer(</a:t>
            </a:r>
            <a:r>
              <a:rPr lang="ko-KR" altLang="en-US" sz="1800" dirty="0"/>
              <a:t>전</a:t>
            </a:r>
            <a:r>
              <a:rPr lang="en-US" altLang="ko-KR" sz="1800" dirty="0"/>
              <a:t>,</a:t>
            </a:r>
            <a:r>
              <a:rPr lang="ko-KR" altLang="en-US" sz="1800" dirty="0"/>
              <a:t>후</a:t>
            </a:r>
            <a:r>
              <a:rPr lang="en-US" altLang="ko-KR" sz="1800" dirty="0"/>
              <a:t>), -perm(</a:t>
            </a:r>
            <a:r>
              <a:rPr lang="ko-KR" altLang="en-US" sz="1800" dirty="0"/>
              <a:t>허가권</a:t>
            </a:r>
            <a:r>
              <a:rPr lang="en-US" altLang="ko-KR" sz="1800" dirty="0"/>
              <a:t>), -size(</a:t>
            </a:r>
            <a:r>
              <a:rPr lang="ko-KR" altLang="en-US" sz="1800" dirty="0"/>
              <a:t>크기</a:t>
            </a:r>
            <a:r>
              <a:rPr lang="en-US" altLang="ko-KR" sz="1800" dirty="0"/>
              <a:t>)</a:t>
            </a:r>
          </a:p>
          <a:p>
            <a:pPr lvl="1">
              <a:defRPr/>
            </a:pPr>
            <a:r>
              <a:rPr lang="en-US" altLang="ko-KR" sz="1800" dirty="0"/>
              <a:t>[action] -print(</a:t>
            </a:r>
            <a:r>
              <a:rPr lang="ko-KR" altLang="en-US" sz="1800" dirty="0"/>
              <a:t>디폴트</a:t>
            </a:r>
            <a:r>
              <a:rPr lang="en-US" altLang="ko-KR" sz="1800" dirty="0"/>
              <a:t>), -exec (</a:t>
            </a:r>
            <a:r>
              <a:rPr lang="ko-KR" altLang="en-US" sz="1800" dirty="0"/>
              <a:t>외부명령 실행</a:t>
            </a:r>
            <a:r>
              <a:rPr lang="en-US" altLang="ko-KR" sz="1800" dirty="0"/>
              <a:t>)</a:t>
            </a:r>
            <a:endParaRPr lang="en-US" altLang="ko-KR" sz="4800" dirty="0"/>
          </a:p>
          <a:p>
            <a:pPr lvl="1" eaLnBrk="1" hangingPunct="1">
              <a:defRPr/>
            </a:pPr>
            <a:r>
              <a:rPr lang="ko-KR" altLang="en-US" sz="2000" dirty="0"/>
              <a:t>사용 예</a:t>
            </a:r>
            <a:r>
              <a:rPr lang="en-US" altLang="ko-KR" sz="2000" dirty="0"/>
              <a:t> 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# find /etc -name "*.conf“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# find /bin -size +10k -size -100k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# find /home -name "*.swp" -exec </a:t>
            </a:r>
            <a:r>
              <a:rPr lang="en-US" altLang="ko-KR" sz="1600" dirty="0" err="1">
                <a:solidFill>
                  <a:srgbClr val="0070C0"/>
                </a:solidFill>
              </a:rPr>
              <a:t>rm</a:t>
            </a:r>
            <a:r>
              <a:rPr lang="en-US" altLang="ko-KR" sz="1600" dirty="0">
                <a:solidFill>
                  <a:srgbClr val="0070C0"/>
                </a:solidFill>
              </a:rPr>
              <a:t> { } \;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endParaRPr lang="en-US" altLang="ko-KR" sz="16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which </a:t>
            </a:r>
            <a:r>
              <a:rPr lang="ko-KR" altLang="en-US" sz="2000" dirty="0"/>
              <a:t>실행파일이름</a:t>
            </a:r>
            <a:r>
              <a:rPr lang="en-US" altLang="ko-KR" sz="2000" dirty="0"/>
              <a:t> : PATH</a:t>
            </a:r>
            <a:r>
              <a:rPr lang="ko-KR" altLang="en-US" sz="2000" dirty="0"/>
              <a:t>에 설정된 디렉터리만 검색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whereis </a:t>
            </a:r>
            <a:r>
              <a:rPr lang="ko-KR" altLang="en-US" sz="2000" dirty="0"/>
              <a:t>실행파일이름</a:t>
            </a:r>
            <a:r>
              <a:rPr lang="en-US" altLang="ko-KR" sz="2000" dirty="0"/>
              <a:t> :</a:t>
            </a:r>
            <a:r>
              <a:rPr lang="ko-KR" altLang="en-US" sz="2000" dirty="0"/>
              <a:t>실행 파일</a:t>
            </a:r>
            <a:r>
              <a:rPr lang="en-US" altLang="ko-KR" sz="2000" dirty="0"/>
              <a:t>,</a:t>
            </a:r>
            <a:r>
              <a:rPr lang="ko-KR" altLang="en-US" sz="2000" dirty="0"/>
              <a:t>소스</a:t>
            </a:r>
            <a:r>
              <a:rPr lang="en-US" altLang="ko-KR" sz="2000" dirty="0"/>
              <a:t>,man</a:t>
            </a:r>
            <a:r>
              <a:rPr lang="ko-KR" altLang="en-US" sz="2000" dirty="0"/>
              <a:t>페이지 파일까지 검색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locate </a:t>
            </a:r>
            <a:r>
              <a:rPr lang="ko-KR" altLang="en-US" sz="2000" dirty="0"/>
              <a:t>파일이름 </a:t>
            </a:r>
            <a:r>
              <a:rPr lang="en-US" altLang="ko-KR" sz="2000" dirty="0"/>
              <a:t>: </a:t>
            </a:r>
            <a:r>
              <a:rPr lang="ko-KR" altLang="en-US" sz="2000" dirty="0"/>
              <a:t>파일 목록 데이터베이스에서 검색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5" y="3641487"/>
            <a:ext cx="4680520" cy="1884916"/>
          </a:xfrm>
          <a:prstGeom prst="rect">
            <a:avLst/>
          </a:prstGeom>
        </p:spPr>
      </p:pic>
      <p:sp>
        <p:nvSpPr>
          <p:cNvPr id="5" name="말풍선: 타원형 4"/>
          <p:cNvSpPr/>
          <p:nvPr/>
        </p:nvSpPr>
        <p:spPr>
          <a:xfrm>
            <a:off x="3131840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220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962469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시스템 설정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(unity-control-center)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네트워크 설정 </a:t>
            </a:r>
            <a:r>
              <a:rPr lang="en-US" altLang="ko-KR" dirty="0"/>
              <a:t>(nmtui)</a:t>
            </a:r>
          </a:p>
          <a:p>
            <a:pPr>
              <a:defRPr/>
            </a:pPr>
            <a:r>
              <a:rPr lang="ko-KR" altLang="en-US" dirty="0"/>
              <a:t>방화벽 설정</a:t>
            </a:r>
            <a:r>
              <a:rPr lang="en-US" altLang="ko-KR" dirty="0"/>
              <a:t>(</a:t>
            </a:r>
            <a:r>
              <a:rPr lang="en-US" altLang="ko-KR" dirty="0" err="1"/>
              <a:t>ufw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gufw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ko-KR" altLang="en-US" dirty="0"/>
              <a:t>서비스 설정</a:t>
            </a:r>
            <a:r>
              <a:rPr lang="en-US" altLang="ko-KR" dirty="0"/>
              <a:t>(</a:t>
            </a:r>
            <a:r>
              <a:rPr lang="en-US" altLang="ko-KR" dirty="0" err="1"/>
              <a:t>rcconf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ko-KR" altLang="en-US" sz="2000" dirty="0"/>
          </a:p>
        </p:txBody>
      </p:sp>
      <p:sp>
        <p:nvSpPr>
          <p:cNvPr id="4" name="말풍선: 타원형 3"/>
          <p:cNvSpPr/>
          <p:nvPr/>
        </p:nvSpPr>
        <p:spPr>
          <a:xfrm>
            <a:off x="2699792" y="6273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222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1844824"/>
            <a:ext cx="4032448" cy="31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67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CRON</a:t>
            </a:r>
            <a:r>
              <a:rPr lang="ko-KR" altLang="en-US" sz="2800" dirty="0"/>
              <a:t>과 </a:t>
            </a:r>
            <a:r>
              <a:rPr lang="en-US" altLang="ko-KR" sz="2800" dirty="0"/>
              <a:t>AT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err="1"/>
              <a:t>cron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주기적으로 반복되는 일을 자동적으로 실행될 수 있도록 설정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관련된 데몬</a:t>
            </a:r>
            <a:r>
              <a:rPr lang="en-US" altLang="ko-KR" sz="2000" dirty="0"/>
              <a:t>(</a:t>
            </a:r>
            <a:r>
              <a:rPr lang="ko-KR" altLang="en-US" sz="2000" dirty="0"/>
              <a:t>서비스</a:t>
            </a:r>
            <a:r>
              <a:rPr lang="en-US" altLang="ko-KR" sz="2000" dirty="0"/>
              <a:t>)</a:t>
            </a:r>
            <a:r>
              <a:rPr lang="ko-KR" altLang="en-US" sz="2000" dirty="0"/>
              <a:t>은“</a:t>
            </a:r>
            <a:r>
              <a:rPr lang="en-US" altLang="ko-KR" sz="2000" dirty="0" err="1"/>
              <a:t>crond</a:t>
            </a:r>
            <a:r>
              <a:rPr lang="ko-KR" altLang="en-US" sz="2000" dirty="0"/>
              <a:t>”</a:t>
            </a:r>
            <a:r>
              <a:rPr lang="en-US" altLang="ko-KR" sz="2000" dirty="0"/>
              <a:t>, </a:t>
            </a:r>
            <a:r>
              <a:rPr lang="ko-KR" altLang="en-US" sz="2000" dirty="0"/>
              <a:t>관련 파일은 “</a:t>
            </a:r>
            <a:r>
              <a:rPr lang="en-US" altLang="ko-KR" sz="2000" dirty="0"/>
              <a:t>/etc/</a:t>
            </a:r>
            <a:r>
              <a:rPr lang="en-US" altLang="ko-KR" sz="2000" dirty="0" err="1"/>
              <a:t>crontab</a:t>
            </a:r>
            <a:r>
              <a:rPr lang="en-US" altLang="ko-KR" sz="2000" dirty="0"/>
              <a:t>”</a:t>
            </a:r>
          </a:p>
          <a:p>
            <a:pPr lvl="1">
              <a:defRPr/>
            </a:pPr>
            <a:r>
              <a:rPr lang="en-US" altLang="ko-KR" sz="2000" dirty="0"/>
              <a:t>/etc/crontab </a:t>
            </a:r>
            <a:r>
              <a:rPr lang="ko-KR" altLang="en-US" sz="2000" dirty="0"/>
              <a:t>형식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600" dirty="0"/>
              <a:t>분 시 일 월 요일 사용자 실행명령</a:t>
            </a:r>
            <a:endParaRPr lang="en-US" altLang="ko-KR" sz="1600" dirty="0"/>
          </a:p>
          <a:p>
            <a:pPr lvl="2"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예</a:t>
            </a:r>
            <a:r>
              <a:rPr lang="en-US" altLang="ko-KR" sz="1600" dirty="0">
                <a:solidFill>
                  <a:srgbClr val="0070C0"/>
                </a:solidFill>
              </a:rPr>
              <a:t>) 00 05 1 * * root </a:t>
            </a:r>
            <a:r>
              <a:rPr lang="en-US" altLang="ko-KR" sz="1600" dirty="0" err="1">
                <a:solidFill>
                  <a:srgbClr val="0070C0"/>
                </a:solidFill>
              </a:rPr>
              <a:t>cp</a:t>
            </a:r>
            <a:r>
              <a:rPr lang="en-US" altLang="ko-KR" sz="1600" dirty="0">
                <a:solidFill>
                  <a:srgbClr val="0070C0"/>
                </a:solidFill>
              </a:rPr>
              <a:t> -r /home /backup</a:t>
            </a:r>
          </a:p>
          <a:p>
            <a:pPr>
              <a:defRPr/>
            </a:pPr>
            <a:r>
              <a:rPr lang="en-US" altLang="ko-KR" dirty="0"/>
              <a:t>at</a:t>
            </a:r>
          </a:p>
          <a:p>
            <a:pPr lvl="1">
              <a:defRPr/>
            </a:pPr>
            <a:r>
              <a:rPr lang="ko-KR" altLang="en-US" sz="2000" dirty="0"/>
              <a:t>일회성 작업을 예약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사용 예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예약 </a:t>
            </a:r>
            <a:r>
              <a:rPr lang="en-US" altLang="ko-KR" sz="1600" dirty="0">
                <a:solidFill>
                  <a:srgbClr val="0070C0"/>
                </a:solidFill>
              </a:rPr>
              <a:t>: # at &lt;</a:t>
            </a:r>
            <a:r>
              <a:rPr lang="ko-KR" altLang="en-US" sz="1600" dirty="0">
                <a:solidFill>
                  <a:srgbClr val="0070C0"/>
                </a:solidFill>
              </a:rPr>
              <a:t>시간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</a:p>
          <a:p>
            <a:pPr lvl="2"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예</a:t>
            </a:r>
            <a:r>
              <a:rPr lang="en-US" altLang="ko-KR" sz="1600" dirty="0">
                <a:solidFill>
                  <a:srgbClr val="0070C0"/>
                </a:solidFill>
              </a:rPr>
              <a:t>) # at 3:00am tomorrow → </a:t>
            </a:r>
            <a:r>
              <a:rPr lang="ko-KR" altLang="en-US" sz="1600" dirty="0">
                <a:solidFill>
                  <a:srgbClr val="0070C0"/>
                </a:solidFill>
              </a:rPr>
              <a:t>내일 새벽 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  <a:r>
              <a:rPr lang="ko-KR" altLang="en-US" sz="1600" dirty="0">
                <a:solidFill>
                  <a:srgbClr val="0070C0"/>
                </a:solidFill>
              </a:rPr>
              <a:t>시</a:t>
            </a:r>
          </a:p>
          <a:p>
            <a:pPr lvl="2"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        # at now + 1 hours → 1</a:t>
            </a:r>
            <a:r>
              <a:rPr lang="ko-KR" altLang="en-US" sz="1600" dirty="0">
                <a:solidFill>
                  <a:srgbClr val="0070C0"/>
                </a:solidFill>
              </a:rPr>
              <a:t>시간 후</a:t>
            </a:r>
          </a:p>
          <a:p>
            <a:pPr lvl="2"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at&gt; </a:t>
            </a:r>
            <a:r>
              <a:rPr lang="ko-KR" altLang="en-US" sz="1600" dirty="0">
                <a:solidFill>
                  <a:srgbClr val="0070C0"/>
                </a:solidFill>
              </a:rPr>
              <a:t>프롬프트에 예약 명령어 입력 후 </a:t>
            </a:r>
            <a:r>
              <a:rPr lang="en-US" altLang="ko-KR" sz="1600" dirty="0">
                <a:solidFill>
                  <a:srgbClr val="0070C0"/>
                </a:solidFill>
              </a:rPr>
              <a:t>[Enter]</a:t>
            </a:r>
            <a:endParaRPr lang="ko-KR" altLang="en-US" sz="1600" dirty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완료되면 </a:t>
            </a:r>
            <a:r>
              <a:rPr lang="en-US" altLang="ko-KR" sz="1600" dirty="0">
                <a:solidFill>
                  <a:srgbClr val="0070C0"/>
                </a:solidFill>
              </a:rPr>
              <a:t>[Ctrl] + [D]</a:t>
            </a:r>
          </a:p>
          <a:p>
            <a:pPr lvl="2"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확인 </a:t>
            </a:r>
            <a:r>
              <a:rPr lang="en-US" altLang="ko-KR" sz="1600" dirty="0">
                <a:solidFill>
                  <a:srgbClr val="0070C0"/>
                </a:solidFill>
              </a:rPr>
              <a:t>: # at -l</a:t>
            </a:r>
          </a:p>
          <a:p>
            <a:pPr lvl="2"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취소 </a:t>
            </a:r>
            <a:r>
              <a:rPr lang="en-US" altLang="ko-KR" sz="1600" dirty="0">
                <a:solidFill>
                  <a:srgbClr val="0070C0"/>
                </a:solidFill>
              </a:rPr>
              <a:t>: # </a:t>
            </a:r>
            <a:r>
              <a:rPr lang="en-US" altLang="ko-KR" sz="1600" dirty="0" err="1">
                <a:solidFill>
                  <a:srgbClr val="0070C0"/>
                </a:solidFill>
              </a:rPr>
              <a:t>atrm</a:t>
            </a:r>
            <a:r>
              <a:rPr lang="en-US" altLang="ko-KR" sz="1600" dirty="0">
                <a:solidFill>
                  <a:srgbClr val="0070C0"/>
                </a:solidFill>
              </a:rPr>
              <a:t> &lt;</a:t>
            </a:r>
            <a:r>
              <a:rPr lang="ko-KR" altLang="en-US" sz="1600" dirty="0">
                <a:solidFill>
                  <a:srgbClr val="0070C0"/>
                </a:solidFill>
              </a:rPr>
              <a:t>작업번호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  <a:endParaRPr lang="en-US" altLang="ko-KR" sz="1400" dirty="0"/>
          </a:p>
        </p:txBody>
      </p:sp>
      <p:sp>
        <p:nvSpPr>
          <p:cNvPr id="5" name="말풍선: 타원형 4"/>
          <p:cNvSpPr/>
          <p:nvPr/>
        </p:nvSpPr>
        <p:spPr>
          <a:xfrm>
            <a:off x="3131840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224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7750546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CRON</a:t>
            </a:r>
            <a:r>
              <a:rPr lang="ko-KR" altLang="en-US" sz="2000" dirty="0"/>
              <a:t>을 활용하여 매월 </a:t>
            </a:r>
            <a:r>
              <a:rPr lang="en-US" altLang="ko-KR" sz="2000" dirty="0"/>
              <a:t>15</a:t>
            </a:r>
            <a:r>
              <a:rPr lang="ko-KR" altLang="en-US" sz="2000" dirty="0"/>
              <a:t>일 새벽 </a:t>
            </a:r>
            <a:r>
              <a:rPr lang="en-US" altLang="ko-KR" sz="2000" dirty="0"/>
              <a:t>3</a:t>
            </a:r>
            <a:r>
              <a:rPr lang="ko-KR" altLang="en-US" sz="2000" dirty="0"/>
              <a:t>시 </a:t>
            </a:r>
            <a:r>
              <a:rPr lang="en-US" altLang="ko-KR" sz="2000" dirty="0"/>
              <a:t>1</a:t>
            </a:r>
            <a:r>
              <a:rPr lang="ko-KR" altLang="en-US" sz="2000" dirty="0"/>
              <a:t>분에 </a:t>
            </a:r>
            <a:r>
              <a:rPr lang="en-US" altLang="ko-KR" sz="2000" dirty="0"/>
              <a:t>/home</a:t>
            </a:r>
            <a:r>
              <a:rPr lang="ko-KR" altLang="en-US" sz="2000" dirty="0"/>
              <a:t>디렉터리와 그 하위 디렉터리를 </a:t>
            </a:r>
            <a:r>
              <a:rPr lang="en-US" altLang="ko-KR" sz="2000" dirty="0"/>
              <a:t>/backup </a:t>
            </a:r>
            <a:r>
              <a:rPr lang="ko-KR" altLang="en-US" sz="2000" dirty="0"/>
              <a:t>디렉터리에 백업하는 방법을 익힌다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AT</a:t>
            </a:r>
            <a:r>
              <a:rPr lang="ko-KR" altLang="en-US" sz="2000" dirty="0"/>
              <a:t>의 사용법을 익힌다</a:t>
            </a:r>
            <a:r>
              <a:rPr lang="en-US" altLang="ko-KR" sz="2000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백업 진행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14&gt; </a:t>
            </a:r>
            <a:r>
              <a:rPr kumimoji="0" lang="en-US" altLang="ko-KR" sz="2400" dirty="0" err="1">
                <a:solidFill>
                  <a:srgbClr val="0070C0"/>
                </a:solidFill>
              </a:rPr>
              <a:t>cron</a:t>
            </a:r>
            <a:r>
              <a:rPr kumimoji="0" lang="en-US" altLang="ko-KR" sz="2400" dirty="0">
                <a:solidFill>
                  <a:srgbClr val="0070C0"/>
                </a:solidFill>
              </a:rPr>
              <a:t>, at 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 </a:t>
            </a:r>
            <a:r>
              <a:rPr kumimoji="0" lang="en-US" altLang="ko-KR" sz="2400" dirty="0">
                <a:solidFill>
                  <a:srgbClr val="FFC000"/>
                </a:solidFill>
              </a:rPr>
              <a:t> 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sp>
        <p:nvSpPr>
          <p:cNvPr id="6" name="말풍선: 타원형 5"/>
          <p:cNvSpPr/>
          <p:nvPr/>
        </p:nvSpPr>
        <p:spPr>
          <a:xfrm>
            <a:off x="4270868" y="50654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225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09999" y="3717032"/>
            <a:ext cx="6971030" cy="259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69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492896"/>
            <a:ext cx="828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없음</a:t>
            </a: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30511" y="908720"/>
            <a:ext cx="5466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4-2 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092280" y="87988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229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82509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err="1">
                <a:solidFill>
                  <a:schemeClr val="tx1"/>
                </a:solidFill>
              </a:rPr>
              <a:t>런</a:t>
            </a:r>
            <a:r>
              <a:rPr lang="ko-KR" altLang="en-US" sz="2800" dirty="0">
                <a:solidFill>
                  <a:schemeClr val="tx1"/>
                </a:solidFill>
              </a:rPr>
              <a:t> 레벨</a:t>
            </a:r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</a:rPr>
              <a:t>Runlevel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006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‘</a:t>
            </a:r>
            <a:r>
              <a:rPr lang="en-US" altLang="ko-KR" dirty="0" err="1"/>
              <a:t>init</a:t>
            </a:r>
            <a:r>
              <a:rPr lang="en-US" altLang="ko-KR" dirty="0"/>
              <a:t>’ </a:t>
            </a:r>
            <a:r>
              <a:rPr lang="ko-KR" altLang="en-US" dirty="0"/>
              <a:t>명령어 뒤에 붙는 숫자를 런레벨</a:t>
            </a:r>
            <a:r>
              <a:rPr lang="en-US" altLang="ko-KR" dirty="0"/>
              <a:t>(RunLevel)</a:t>
            </a:r>
            <a:r>
              <a:rPr lang="ko-KR" altLang="en-US" dirty="0"/>
              <a:t>이라고 부른다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런레벨 모드를 확인하려면 </a:t>
            </a:r>
            <a:r>
              <a:rPr lang="en-US" altLang="ko-KR" dirty="0"/>
              <a:t>/lib/systemd/system </a:t>
            </a:r>
            <a:r>
              <a:rPr lang="ko-KR" altLang="en-US" dirty="0"/>
              <a:t>디렉터리의 </a:t>
            </a:r>
            <a:r>
              <a:rPr lang="en-US" altLang="ko-KR" dirty="0" err="1"/>
              <a:t>runlevel</a:t>
            </a:r>
            <a:r>
              <a:rPr lang="en-US" altLang="ko-KR" dirty="0"/>
              <a:t>?.target </a:t>
            </a:r>
            <a:r>
              <a:rPr lang="ko-KR" altLang="en-US" dirty="0"/>
              <a:t>파일을 확인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66" y="2204864"/>
            <a:ext cx="7466667" cy="2923809"/>
          </a:xfrm>
          <a:prstGeom prst="rect">
            <a:avLst/>
          </a:prstGeom>
        </p:spPr>
      </p:pic>
      <p:sp>
        <p:nvSpPr>
          <p:cNvPr id="5" name="말풍선: 타원형 4"/>
          <p:cNvSpPr/>
          <p:nvPr/>
        </p:nvSpPr>
        <p:spPr>
          <a:xfrm>
            <a:off x="3851920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144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9214772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>
                <a:solidFill>
                  <a:schemeClr val="tx1"/>
                </a:solidFill>
              </a:rPr>
              <a:t>네트워크 관련 필수 개념 </a:t>
            </a:r>
            <a:r>
              <a:rPr lang="en-US" altLang="ko-KR" sz="2800" dirty="0">
                <a:solidFill>
                  <a:schemeClr val="tx1"/>
                </a:solidFill>
              </a:rPr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/>
              <a:t>TCP/IP</a:t>
            </a:r>
          </a:p>
          <a:p>
            <a:pPr lvl="1">
              <a:defRPr/>
            </a:pPr>
            <a:r>
              <a:rPr lang="ko-KR" altLang="en-US" sz="2000" dirty="0"/>
              <a:t>컴퓨터끼리 네트워크 상으로 의사소통을 하는 “프로토콜” 중 가장 널리 사용되는 프로토콜의 한 종류</a:t>
            </a:r>
            <a:endParaRPr lang="en-US" altLang="ko-KR" sz="2000" dirty="0"/>
          </a:p>
          <a:p>
            <a:pPr>
              <a:defRPr/>
            </a:pPr>
            <a:r>
              <a:rPr lang="ko-KR" altLang="en-US" dirty="0"/>
              <a:t>호스트 이름</a:t>
            </a:r>
            <a:r>
              <a:rPr lang="en-US" altLang="ko-KR" dirty="0"/>
              <a:t>(Hostname)</a:t>
            </a:r>
            <a:r>
              <a:rPr lang="ko-KR" altLang="en-US" dirty="0"/>
              <a:t>과 도메인 이름</a:t>
            </a:r>
            <a:r>
              <a:rPr lang="en-US" altLang="ko-KR" dirty="0"/>
              <a:t>(Domain name)</a:t>
            </a:r>
          </a:p>
          <a:p>
            <a:pPr lvl="1">
              <a:defRPr/>
            </a:pPr>
            <a:r>
              <a:rPr lang="ko-KR" altLang="en-US" sz="2000" dirty="0"/>
              <a:t>호스트 이름은 각각의 컴퓨터에 지정된 이름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도메인 이름</a:t>
            </a:r>
            <a:r>
              <a:rPr lang="en-US" altLang="ko-KR" sz="2000" dirty="0"/>
              <a:t>(</a:t>
            </a:r>
            <a:r>
              <a:rPr lang="ko-KR" altLang="en-US" sz="2000" dirty="0"/>
              <a:t>또는 도메인 주소</a:t>
            </a:r>
            <a:r>
              <a:rPr lang="en-US" altLang="ko-KR" sz="2000" dirty="0"/>
              <a:t>)</a:t>
            </a:r>
            <a:r>
              <a:rPr lang="ko-KR" altLang="en-US" sz="2000" dirty="0"/>
              <a:t>는 </a:t>
            </a:r>
            <a:r>
              <a:rPr lang="en-US" altLang="ko-KR" sz="2000" dirty="0"/>
              <a:t>hanbit.co.kr</a:t>
            </a:r>
            <a:r>
              <a:rPr lang="ko-KR" altLang="en-US" sz="2000" dirty="0"/>
              <a:t>과 같은 형식</a:t>
            </a:r>
            <a:endParaRPr lang="en-US" altLang="ko-KR" sz="2000" dirty="0"/>
          </a:p>
          <a:p>
            <a:pPr>
              <a:defRPr/>
            </a:pPr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각 컴퓨터의 </a:t>
            </a:r>
            <a:r>
              <a:rPr lang="ko-KR" altLang="en-US" sz="2000" dirty="0" err="1"/>
              <a:t>랜카드에</a:t>
            </a:r>
            <a:r>
              <a:rPr lang="ko-KR" altLang="en-US" sz="2000" dirty="0"/>
              <a:t> 부여되는 중복되지 않는 유일한 주소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4</a:t>
            </a:r>
            <a:r>
              <a:rPr lang="ko-KR" altLang="en-US" sz="2000" dirty="0"/>
              <a:t>바이트로 이루어져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각 자리는 </a:t>
            </a:r>
            <a:r>
              <a:rPr lang="en-US" altLang="ko-KR" sz="2000" dirty="0"/>
              <a:t>0~255</a:t>
            </a:r>
            <a:r>
              <a:rPr lang="ko-KR" altLang="en-US" sz="2000" dirty="0"/>
              <a:t>까지의 숫자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Server</a:t>
            </a:r>
            <a:r>
              <a:rPr lang="ko-KR" altLang="en-US" sz="2000" dirty="0"/>
              <a:t>의 </a:t>
            </a:r>
            <a:r>
              <a:rPr lang="en-US" altLang="ko-KR" sz="2000" dirty="0"/>
              <a:t>IP </a:t>
            </a:r>
            <a:r>
              <a:rPr lang="ko-KR" altLang="en-US" sz="2000" dirty="0"/>
              <a:t>주소는 </a:t>
            </a:r>
            <a:r>
              <a:rPr lang="en-US" altLang="ko-KR" sz="2000" dirty="0"/>
              <a:t>192.168.111.100</a:t>
            </a:r>
          </a:p>
          <a:p>
            <a:pPr>
              <a:defRPr/>
            </a:pPr>
            <a:r>
              <a:rPr lang="ko-KR" altLang="en-US" dirty="0"/>
              <a:t>네트워크 주소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같은 네트워크에 속해 있는 공통된 주소 </a:t>
            </a:r>
            <a:r>
              <a:rPr lang="en-US" altLang="ko-KR" sz="2000" dirty="0"/>
              <a:t>(</a:t>
            </a:r>
            <a:r>
              <a:rPr lang="ko-KR" altLang="en-US" sz="2000" dirty="0"/>
              <a:t>예 </a:t>
            </a:r>
            <a:r>
              <a:rPr lang="en-US" altLang="ko-KR" sz="2000" dirty="0"/>
              <a:t>: 192.168.111.0)</a:t>
            </a:r>
          </a:p>
        </p:txBody>
      </p:sp>
      <p:sp>
        <p:nvSpPr>
          <p:cNvPr id="4" name="말풍선: 타원형 3"/>
          <p:cNvSpPr/>
          <p:nvPr/>
        </p:nvSpPr>
        <p:spPr>
          <a:xfrm>
            <a:off x="5436096" y="58932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229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9878740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>
                <a:solidFill>
                  <a:schemeClr val="tx1"/>
                </a:solidFill>
              </a:rPr>
              <a:t>네트워크 관련 필수 개념 </a:t>
            </a:r>
            <a:r>
              <a:rPr lang="en-US" altLang="ko-KR" sz="2800" dirty="0">
                <a:solidFill>
                  <a:schemeClr val="tx1"/>
                </a:solidFill>
              </a:rPr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브로드캐스트</a:t>
            </a:r>
            <a:r>
              <a:rPr lang="en-US" altLang="ko-KR" dirty="0"/>
              <a:t>(Broadcast)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내부 네트워크의 모든 컴퓨터가 듣게 되는 주소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현재 주소의 제일 끝자리를 </a:t>
            </a:r>
            <a:r>
              <a:rPr lang="en-US" altLang="ko-KR" sz="2000" dirty="0"/>
              <a:t>255</a:t>
            </a:r>
            <a:r>
              <a:rPr lang="ko-KR" altLang="en-US" sz="2000" dirty="0"/>
              <a:t>로 바꾼 주소</a:t>
            </a:r>
            <a:r>
              <a:rPr lang="en-US" altLang="ko-KR" sz="2000" dirty="0"/>
              <a:t>(C</a:t>
            </a:r>
            <a:r>
              <a:rPr lang="ko-KR" altLang="en-US" sz="2000" dirty="0"/>
              <a:t>클래스</a:t>
            </a:r>
            <a:r>
              <a:rPr lang="en-US" altLang="ko-KR" sz="2000" dirty="0"/>
              <a:t>)</a:t>
            </a:r>
          </a:p>
          <a:p>
            <a:pPr>
              <a:defRPr/>
            </a:pPr>
            <a:r>
              <a:rPr lang="ko-KR" altLang="en-US" dirty="0"/>
              <a:t>게이트웨이</a:t>
            </a:r>
            <a:r>
              <a:rPr lang="en-US" altLang="ko-KR" dirty="0"/>
              <a:t>(Gateway), </a:t>
            </a:r>
            <a:r>
              <a:rPr lang="ko-KR" altLang="en-US" dirty="0"/>
              <a:t>라우터</a:t>
            </a:r>
            <a:r>
              <a:rPr lang="en-US" altLang="ko-KR" dirty="0"/>
              <a:t>(Router)</a:t>
            </a:r>
          </a:p>
          <a:p>
            <a:pPr lvl="1">
              <a:defRPr/>
            </a:pPr>
            <a:r>
              <a:rPr lang="ko-KR" altLang="en-US" sz="2000" dirty="0"/>
              <a:t>라우터 </a:t>
            </a:r>
            <a:r>
              <a:rPr lang="en-US" altLang="ko-KR" sz="2000" dirty="0"/>
              <a:t>= </a:t>
            </a:r>
            <a:r>
              <a:rPr lang="ko-KR" altLang="en-US" sz="2000" dirty="0"/>
              <a:t>게이트웨이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네트워크 간에 데이터를 전송하는 컴퓨터 또는 장비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VMware</a:t>
            </a:r>
            <a:r>
              <a:rPr lang="ko-KR" altLang="en-US" sz="2000" dirty="0"/>
              <a:t>의 게이트웨이 주소는 </a:t>
            </a:r>
            <a:r>
              <a:rPr lang="en-US" altLang="ko-KR" sz="2000" dirty="0"/>
              <a:t>192.168.111.2</a:t>
            </a:r>
            <a:r>
              <a:rPr lang="ko-KR" altLang="en-US" sz="2000" dirty="0"/>
              <a:t>로 고정</a:t>
            </a:r>
            <a:endParaRPr lang="en-US" altLang="ko-KR" sz="2000" dirty="0"/>
          </a:p>
          <a:p>
            <a:pPr>
              <a:defRPr/>
            </a:pPr>
            <a:r>
              <a:rPr lang="ko-KR" altLang="en-US" dirty="0"/>
              <a:t>넷마스크</a:t>
            </a:r>
            <a:r>
              <a:rPr lang="en-US" altLang="ko-KR" dirty="0"/>
              <a:t>(</a:t>
            </a:r>
            <a:r>
              <a:rPr lang="en-US" altLang="ko-KR" dirty="0" err="1"/>
              <a:t>Netmask</a:t>
            </a:r>
            <a:r>
              <a:rPr lang="en-US" altLang="ko-KR" dirty="0"/>
              <a:t>) &amp; </a:t>
            </a:r>
            <a:r>
              <a:rPr lang="ko-KR" altLang="en-US" dirty="0"/>
              <a:t>클래스</a:t>
            </a:r>
            <a:r>
              <a:rPr lang="en-US" altLang="ko-KR" dirty="0"/>
              <a:t>(Class)</a:t>
            </a:r>
          </a:p>
          <a:p>
            <a:pPr lvl="1">
              <a:defRPr/>
            </a:pPr>
            <a:r>
              <a:rPr lang="ko-KR" altLang="en-US" sz="2000" dirty="0"/>
              <a:t>넷마스크 </a:t>
            </a:r>
            <a:r>
              <a:rPr lang="en-US" altLang="ko-KR" sz="2000" dirty="0"/>
              <a:t>: </a:t>
            </a:r>
            <a:r>
              <a:rPr lang="ko-KR" altLang="en-US" sz="2000" dirty="0"/>
              <a:t>네트워크의 규모를 결정</a:t>
            </a:r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:255.255.255.0–C</a:t>
            </a:r>
            <a:r>
              <a:rPr lang="ko-KR" altLang="en-US" sz="2000" dirty="0"/>
              <a:t>클래스</a:t>
            </a:r>
            <a:r>
              <a:rPr lang="en-US" altLang="ko-KR" sz="2000" dirty="0"/>
              <a:t>)</a:t>
            </a:r>
          </a:p>
          <a:p>
            <a:pPr>
              <a:defRPr/>
            </a:pPr>
            <a:r>
              <a:rPr lang="en-US" altLang="ko-KR" dirty="0"/>
              <a:t>DNS(Domain Name System) </a:t>
            </a:r>
            <a:r>
              <a:rPr lang="ko-KR" altLang="en-US" dirty="0"/>
              <a:t>서버</a:t>
            </a:r>
            <a:r>
              <a:rPr lang="en-US" altLang="ko-KR" dirty="0"/>
              <a:t>(= </a:t>
            </a:r>
            <a:r>
              <a:rPr lang="ko-KR" altLang="en-US" dirty="0"/>
              <a:t>네임 서버</a:t>
            </a:r>
            <a:r>
              <a:rPr lang="en-US" altLang="ko-KR" dirty="0"/>
              <a:t>)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URL</a:t>
            </a:r>
            <a:r>
              <a:rPr lang="ko-KR" altLang="en-US" sz="2000" dirty="0"/>
              <a:t>을 해당 컴퓨터의 </a:t>
            </a:r>
            <a:r>
              <a:rPr lang="en-US" altLang="ko-KR" sz="2000" dirty="0"/>
              <a:t>IP</a:t>
            </a:r>
            <a:r>
              <a:rPr lang="ko-KR" altLang="en-US" sz="2000" dirty="0"/>
              <a:t>주소로 변환해 주는 서버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설정 파일은 </a:t>
            </a:r>
            <a:r>
              <a:rPr lang="en-US" altLang="ko-KR" sz="2000" dirty="0"/>
              <a:t>/etc/</a:t>
            </a:r>
            <a:r>
              <a:rPr lang="en-US" altLang="ko-KR" sz="2000" dirty="0" err="1"/>
              <a:t>resolv.conf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VMware</a:t>
            </a:r>
            <a:r>
              <a:rPr lang="ko-KR" altLang="en-US" sz="2000" dirty="0"/>
              <a:t>를 사용하면 </a:t>
            </a:r>
            <a:r>
              <a:rPr lang="en-US" altLang="ko-KR" sz="2000" dirty="0"/>
              <a:t>VMware</a:t>
            </a:r>
            <a:r>
              <a:rPr lang="ko-KR" altLang="en-US" sz="2000" dirty="0"/>
              <a:t>가 </a:t>
            </a:r>
            <a:r>
              <a:rPr lang="en-US" altLang="ko-KR" sz="2000" dirty="0"/>
              <a:t>192.168.111.2</a:t>
            </a:r>
            <a:r>
              <a:rPr lang="ko-KR" altLang="en-US" sz="2000" dirty="0"/>
              <a:t>번을 게이트웨이</a:t>
            </a:r>
            <a:r>
              <a:rPr lang="en-US" altLang="ko-KR" sz="2000" dirty="0"/>
              <a:t> </a:t>
            </a:r>
            <a:r>
              <a:rPr lang="ko-KR" altLang="en-US" sz="2000" dirty="0"/>
              <a:t>및 </a:t>
            </a:r>
            <a:r>
              <a:rPr lang="en-US" altLang="ko-KR" sz="2000" dirty="0"/>
              <a:t>DNS </a:t>
            </a:r>
            <a:r>
              <a:rPr lang="ko-KR" altLang="en-US" sz="2000" dirty="0"/>
              <a:t>서버로</a:t>
            </a:r>
            <a:r>
              <a:rPr lang="en-US" altLang="ko-KR" sz="2000" dirty="0"/>
              <a:t>, 192.168.111.254</a:t>
            </a:r>
            <a:r>
              <a:rPr lang="ko-KR" altLang="en-US" sz="2000" dirty="0"/>
              <a:t>를 </a:t>
            </a:r>
            <a:r>
              <a:rPr lang="en-US" altLang="ko-KR" sz="2000" dirty="0"/>
              <a:t>DHCP </a:t>
            </a:r>
            <a:r>
              <a:rPr lang="ko-KR" altLang="en-US" sz="2000" dirty="0"/>
              <a:t>서버로 설정함</a:t>
            </a:r>
            <a:r>
              <a:rPr lang="en-US" altLang="ko-KR" sz="2000" dirty="0"/>
              <a:t>.</a:t>
            </a:r>
          </a:p>
        </p:txBody>
      </p:sp>
      <p:sp>
        <p:nvSpPr>
          <p:cNvPr id="4" name="말풍선: 타원형 3"/>
          <p:cNvSpPr/>
          <p:nvPr/>
        </p:nvSpPr>
        <p:spPr>
          <a:xfrm>
            <a:off x="5436096" y="58932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231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7005169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>
                <a:solidFill>
                  <a:schemeClr val="tx1"/>
                </a:solidFill>
              </a:rPr>
              <a:t>네트워크 관련 필수 개념 </a:t>
            </a:r>
            <a:r>
              <a:rPr lang="en-US" altLang="ko-KR" sz="2800" dirty="0">
                <a:solidFill>
                  <a:schemeClr val="tx1"/>
                </a:solidFill>
              </a:rPr>
              <a:t>(3)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리눅스에서의 네트워크 장치 이름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우분투는 랜카드를 </a:t>
            </a:r>
            <a:r>
              <a:rPr lang="en-US" altLang="ko-KR" sz="2000" dirty="0"/>
              <a:t>ens32 </a:t>
            </a:r>
            <a:r>
              <a:rPr lang="ko-KR" altLang="en-US" sz="2000" dirty="0"/>
              <a:t>또는 </a:t>
            </a:r>
            <a:r>
              <a:rPr lang="en-US" altLang="ko-KR" sz="2000" dirty="0"/>
              <a:t>ens33</a:t>
            </a:r>
            <a:r>
              <a:rPr lang="ko-KR" altLang="en-US" sz="2000" dirty="0"/>
              <a:t>으로 할당함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명령 예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600" dirty="0"/>
              <a:t># ifconfig ens32 </a:t>
            </a:r>
            <a:r>
              <a:rPr lang="ko-KR" altLang="en-US" sz="1600" dirty="0"/>
              <a:t>또는 </a:t>
            </a:r>
            <a:r>
              <a:rPr lang="en-US" altLang="ko-KR" sz="1600" dirty="0"/>
              <a:t>ens33	 → </a:t>
            </a:r>
            <a:r>
              <a:rPr lang="ko-KR" altLang="en-US" sz="1600" dirty="0"/>
              <a:t>네트워크 설정 정보를 출력</a:t>
            </a:r>
          </a:p>
          <a:p>
            <a:pPr lvl="2">
              <a:defRPr/>
            </a:pPr>
            <a:r>
              <a:rPr lang="en-US" altLang="ko-KR" sz="1600" dirty="0"/>
              <a:t># </a:t>
            </a:r>
            <a:r>
              <a:rPr lang="en-US" altLang="ko-KR" sz="1600" dirty="0" err="1"/>
              <a:t>ifdown</a:t>
            </a:r>
            <a:r>
              <a:rPr lang="en-US" altLang="ko-KR" sz="1600" dirty="0"/>
              <a:t> ens32 </a:t>
            </a:r>
            <a:r>
              <a:rPr lang="ko-KR" altLang="en-US" sz="1600" dirty="0"/>
              <a:t>또는 </a:t>
            </a:r>
            <a:r>
              <a:rPr lang="en-US" altLang="ko-KR" sz="1600" dirty="0"/>
              <a:t>ens33	 → </a:t>
            </a:r>
            <a:r>
              <a:rPr lang="ko-KR" altLang="en-US" sz="1600" dirty="0"/>
              <a:t>네트워크 장치를 정지</a:t>
            </a:r>
          </a:p>
          <a:p>
            <a:pPr lvl="2">
              <a:defRPr/>
            </a:pPr>
            <a:r>
              <a:rPr lang="en-US" altLang="ko-KR" sz="1600" dirty="0"/>
              <a:t># </a:t>
            </a:r>
            <a:r>
              <a:rPr lang="en-US" altLang="ko-KR" sz="1600" dirty="0" err="1"/>
              <a:t>ifup</a:t>
            </a:r>
            <a:r>
              <a:rPr lang="en-US" altLang="ko-KR" sz="1600" dirty="0"/>
              <a:t> ens32 </a:t>
            </a:r>
            <a:r>
              <a:rPr lang="ko-KR" altLang="en-US" sz="1600" dirty="0"/>
              <a:t>또는 </a:t>
            </a:r>
            <a:r>
              <a:rPr lang="en-US" altLang="ko-KR" sz="1600" dirty="0"/>
              <a:t>ens33	 → </a:t>
            </a:r>
            <a:r>
              <a:rPr lang="ko-KR" altLang="en-US" sz="1600" dirty="0"/>
              <a:t>네트워크 장치를 가동</a:t>
            </a:r>
            <a:endParaRPr lang="en-US" altLang="ko-KR" sz="1600" dirty="0"/>
          </a:p>
        </p:txBody>
      </p:sp>
      <p:sp>
        <p:nvSpPr>
          <p:cNvPr id="4" name="말풍선: 타원형 3"/>
          <p:cNvSpPr/>
          <p:nvPr/>
        </p:nvSpPr>
        <p:spPr>
          <a:xfrm>
            <a:off x="5436096" y="58932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232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443137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>
                <a:solidFill>
                  <a:schemeClr val="tx1"/>
                </a:solidFill>
              </a:rPr>
              <a:t>중요한 네트워크 관련 명령어 </a:t>
            </a:r>
            <a:r>
              <a:rPr lang="en-US" altLang="ko-KR" sz="2800" dirty="0">
                <a:solidFill>
                  <a:schemeClr val="tx1"/>
                </a:solidFill>
              </a:rPr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/>
              <a:t>nm-connection-editor</a:t>
            </a:r>
          </a:p>
          <a:p>
            <a:pPr lvl="1">
              <a:defRPr/>
            </a:pPr>
            <a:r>
              <a:rPr lang="ko-KR" altLang="en-US" sz="2000" dirty="0"/>
              <a:t>네트워크와 관련된 대부분의 작업을 이 명령어에서 수행</a:t>
            </a:r>
            <a:endParaRPr lang="en-US" altLang="ko-KR" sz="2000" dirty="0"/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•</a:t>
            </a:r>
            <a:r>
              <a:rPr lang="ko-KR" altLang="en-US" sz="1600" dirty="0">
                <a:solidFill>
                  <a:srgbClr val="0070C0"/>
                </a:solidFill>
              </a:rPr>
              <a:t>자동 </a:t>
            </a:r>
            <a:r>
              <a:rPr lang="en-US" altLang="ko-KR" sz="1600" dirty="0">
                <a:solidFill>
                  <a:srgbClr val="0070C0"/>
                </a:solidFill>
              </a:rPr>
              <a:t>IP </a:t>
            </a:r>
            <a:r>
              <a:rPr lang="ko-KR" altLang="en-US" sz="1600" dirty="0">
                <a:solidFill>
                  <a:srgbClr val="0070C0"/>
                </a:solidFill>
              </a:rPr>
              <a:t>주소 또는 고정 </a:t>
            </a:r>
            <a:r>
              <a:rPr lang="en-US" altLang="ko-KR" sz="1600" dirty="0">
                <a:solidFill>
                  <a:srgbClr val="0070C0"/>
                </a:solidFill>
              </a:rPr>
              <a:t>IP</a:t>
            </a:r>
            <a:r>
              <a:rPr lang="ko-KR" altLang="en-US" sz="1600" dirty="0">
                <a:solidFill>
                  <a:srgbClr val="0070C0"/>
                </a:solidFill>
              </a:rPr>
              <a:t>주소 사용 결정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•IP</a:t>
            </a:r>
            <a:r>
              <a:rPr lang="ko-KR" altLang="en-US" sz="1600" dirty="0">
                <a:solidFill>
                  <a:srgbClr val="0070C0"/>
                </a:solidFill>
              </a:rPr>
              <a:t>주소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 err="1">
                <a:solidFill>
                  <a:srgbClr val="0070C0"/>
                </a:solidFill>
              </a:rPr>
              <a:t>서브넷</a:t>
            </a:r>
            <a:r>
              <a:rPr lang="ko-KR" altLang="en-US" sz="1600" dirty="0">
                <a:solidFill>
                  <a:srgbClr val="0070C0"/>
                </a:solidFill>
              </a:rPr>
              <a:t> 마스크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게이트웨이 정보 입력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•DNS </a:t>
            </a:r>
            <a:r>
              <a:rPr lang="ko-KR" altLang="en-US" sz="1600" dirty="0">
                <a:solidFill>
                  <a:srgbClr val="0070C0"/>
                </a:solidFill>
              </a:rPr>
              <a:t>정보 입력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•</a:t>
            </a:r>
            <a:r>
              <a:rPr lang="ko-KR" altLang="en-US" sz="1600" dirty="0">
                <a:solidFill>
                  <a:srgbClr val="0070C0"/>
                </a:solidFill>
              </a:rPr>
              <a:t>네트워크 카드 드라이버 설정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•</a:t>
            </a:r>
            <a:r>
              <a:rPr lang="ko-KR" altLang="en-US" sz="1600" dirty="0">
                <a:solidFill>
                  <a:srgbClr val="0070C0"/>
                </a:solidFill>
              </a:rPr>
              <a:t>네트워크 장치</a:t>
            </a:r>
            <a:r>
              <a:rPr lang="en-US" altLang="ko-KR" sz="1600" dirty="0">
                <a:solidFill>
                  <a:srgbClr val="0070C0"/>
                </a:solidFill>
              </a:rPr>
              <a:t>(ens32)</a:t>
            </a:r>
            <a:r>
              <a:rPr lang="ko-KR" altLang="en-US" sz="1600" dirty="0">
                <a:solidFill>
                  <a:srgbClr val="0070C0"/>
                </a:solidFill>
              </a:rPr>
              <a:t>의 설정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en-US" altLang="ko-KR" sz="2000" dirty="0"/>
              <a:t>GUI</a:t>
            </a:r>
            <a:r>
              <a:rPr lang="ko-KR" altLang="en-US" sz="2000" dirty="0"/>
              <a:t> 기반으로 작동함 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dirty="0"/>
              <a:t>systemctl &lt;start/stop/restart/status&gt; network</a:t>
            </a:r>
          </a:p>
          <a:p>
            <a:pPr lvl="1">
              <a:defRPr/>
            </a:pPr>
            <a:r>
              <a:rPr lang="ko-KR" altLang="en-US" sz="2000" dirty="0"/>
              <a:t>네트워크의 설정을 변경한 후에</a:t>
            </a:r>
            <a:r>
              <a:rPr lang="en-US" altLang="ko-KR" sz="2000" dirty="0"/>
              <a:t>, </a:t>
            </a:r>
            <a:r>
              <a:rPr lang="ko-KR" altLang="en-US" sz="2000" dirty="0"/>
              <a:t>변경된 내용을 시스템에 적용시키는 명령어</a:t>
            </a:r>
            <a:endParaRPr lang="en-US" altLang="ko-KR" sz="2000" dirty="0"/>
          </a:p>
        </p:txBody>
      </p:sp>
      <p:sp>
        <p:nvSpPr>
          <p:cNvPr id="7" name="말풍선: 타원형 6"/>
          <p:cNvSpPr/>
          <p:nvPr/>
        </p:nvSpPr>
        <p:spPr>
          <a:xfrm>
            <a:off x="6012160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233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513595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>
                <a:solidFill>
                  <a:schemeClr val="tx1"/>
                </a:solidFill>
              </a:rPr>
              <a:t>중요한 네트워크 관련 명령어 </a:t>
            </a:r>
            <a:r>
              <a:rPr lang="en-US" altLang="ko-KR" sz="2800" dirty="0">
                <a:solidFill>
                  <a:schemeClr val="tx1"/>
                </a:solidFill>
              </a:rPr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/>
              <a:t>ifconfig &lt;</a:t>
            </a:r>
            <a:r>
              <a:rPr lang="ko-KR" altLang="en-US" dirty="0"/>
              <a:t>장치이름</a:t>
            </a:r>
            <a:r>
              <a:rPr lang="en-US" altLang="ko-KR" dirty="0"/>
              <a:t>&gt;</a:t>
            </a:r>
          </a:p>
          <a:p>
            <a:pPr lvl="1">
              <a:defRPr/>
            </a:pPr>
            <a:r>
              <a:rPr lang="ko-KR" altLang="en-US" sz="2000" dirty="0"/>
              <a:t>장치의 </a:t>
            </a:r>
            <a:r>
              <a:rPr lang="en-US" altLang="ko-KR" sz="2000" dirty="0"/>
              <a:t>IP</a:t>
            </a:r>
            <a:r>
              <a:rPr lang="ko-KR" altLang="en-US" sz="2000" dirty="0"/>
              <a:t>주소 설정 정보를 출력</a:t>
            </a:r>
            <a:endParaRPr lang="en-US" altLang="ko-KR" sz="2000" dirty="0"/>
          </a:p>
          <a:p>
            <a:pPr lvl="2">
              <a:buFont typeface="Wingdings 2" panose="05020102010507070707" pitchFamily="18" charset="2"/>
              <a:buNone/>
              <a:defRPr/>
            </a:pPr>
            <a:endParaRPr lang="en-US" altLang="ko-KR" sz="1600" dirty="0"/>
          </a:p>
          <a:p>
            <a:pPr>
              <a:defRPr/>
            </a:pPr>
            <a:r>
              <a:rPr lang="en-US" altLang="ko-KR" dirty="0" err="1"/>
              <a:t>nslookup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DNS </a:t>
            </a:r>
            <a:r>
              <a:rPr lang="ko-KR" altLang="en-US" sz="2000" dirty="0"/>
              <a:t>서버의 작동을 테스트하는 명령어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dirty="0"/>
              <a:t>ping &lt;IP</a:t>
            </a:r>
            <a:r>
              <a:rPr lang="ko-KR" altLang="en-US" dirty="0"/>
              <a:t>주소 또는 </a:t>
            </a:r>
            <a:r>
              <a:rPr lang="en-US" altLang="ko-KR" dirty="0"/>
              <a:t>URL&gt; </a:t>
            </a:r>
          </a:p>
          <a:p>
            <a:pPr lvl="1">
              <a:defRPr/>
            </a:pPr>
            <a:r>
              <a:rPr lang="ko-KR" altLang="en-US" sz="2000" dirty="0"/>
              <a:t>해당 컴퓨터가 네트워크상에서 응답하는지를 테스트하는 간편한 명령어</a:t>
            </a:r>
            <a:endParaRPr lang="en-US" altLang="ko-KR" sz="2000" dirty="0"/>
          </a:p>
        </p:txBody>
      </p:sp>
      <p:sp>
        <p:nvSpPr>
          <p:cNvPr id="4" name="말풍선: 타원형 3"/>
          <p:cNvSpPr/>
          <p:nvPr/>
        </p:nvSpPr>
        <p:spPr>
          <a:xfrm>
            <a:off x="6012160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234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530943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/>
              <a:t>네트워크 설정과 관련된 주요 파일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네트워크 기본 정보가 설정된 파일 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X </a:t>
            </a:r>
            <a:r>
              <a:rPr lang="ko-KR" altLang="en-US" sz="2000" dirty="0"/>
              <a:t>윈도 모드 </a:t>
            </a:r>
            <a:r>
              <a:rPr lang="en-US" altLang="ko-KR" sz="2000" dirty="0"/>
              <a:t>: Server, Client</a:t>
            </a:r>
          </a:p>
          <a:p>
            <a:pPr lvl="2">
              <a:defRPr/>
            </a:pPr>
            <a:r>
              <a:rPr lang="en-US" altLang="ko-KR" sz="1600" dirty="0"/>
              <a:t>‘/etc/</a:t>
            </a:r>
            <a:r>
              <a:rPr lang="en-US" altLang="ko-KR" sz="1600" dirty="0" err="1"/>
              <a:t>NetworkManager</a:t>
            </a:r>
            <a:r>
              <a:rPr lang="en-US" altLang="ko-KR" sz="1600" dirty="0"/>
              <a:t>/system-connections/</a:t>
            </a:r>
            <a:r>
              <a:rPr lang="ko-KR" altLang="en-US" sz="1600" dirty="0"/>
              <a:t>유선 연결 </a:t>
            </a:r>
            <a:r>
              <a:rPr lang="en-US" altLang="ko-KR" sz="1600" dirty="0"/>
              <a:t>1</a:t>
            </a:r>
            <a:r>
              <a:rPr lang="ko-KR" altLang="en-US" sz="1600" dirty="0"/>
              <a:t>’ 파일 </a:t>
            </a:r>
            <a:br>
              <a:rPr lang="ko-KR" altLang="en-US" sz="1600" dirty="0"/>
            </a:br>
            <a:endParaRPr lang="en-US" altLang="ko-KR" sz="1600" dirty="0"/>
          </a:p>
          <a:p>
            <a:pPr lvl="1">
              <a:defRPr/>
            </a:pPr>
            <a:r>
              <a:rPr lang="ko-KR" altLang="en-US" sz="2000" dirty="0"/>
              <a:t>텍스트 모드 </a:t>
            </a:r>
            <a:r>
              <a:rPr lang="en-US" altLang="ko-KR" sz="2000" dirty="0"/>
              <a:t>: Server(B)</a:t>
            </a:r>
          </a:p>
          <a:p>
            <a:pPr lvl="2">
              <a:defRPr/>
            </a:pPr>
            <a:r>
              <a:rPr lang="en-US" altLang="ko-KR" sz="1600" dirty="0"/>
              <a:t>/etc/network/interfaces </a:t>
            </a:r>
            <a:r>
              <a:rPr lang="ko-KR" altLang="en-US" sz="1600" dirty="0"/>
              <a:t>파일</a:t>
            </a:r>
            <a:endParaRPr lang="en-US" altLang="ko-KR" dirty="0"/>
          </a:p>
          <a:p>
            <a:pPr lvl="2">
              <a:buFont typeface="Wingdings 2" panose="05020102010507070707" pitchFamily="18" charset="2"/>
              <a:buNone/>
              <a:defRPr/>
            </a:pPr>
            <a:endParaRPr lang="en-US" altLang="ko-KR" sz="1600" dirty="0"/>
          </a:p>
          <a:p>
            <a:pPr>
              <a:defRPr/>
            </a:pPr>
            <a:r>
              <a:rPr lang="en-US" altLang="ko-KR" dirty="0"/>
              <a:t>/etc/</a:t>
            </a:r>
            <a:r>
              <a:rPr lang="en-US" altLang="ko-KR" dirty="0" err="1"/>
              <a:t>resolv.conf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DNS </a:t>
            </a:r>
            <a:r>
              <a:rPr lang="ko-KR" altLang="en-US" sz="2000" dirty="0"/>
              <a:t>서버의 정보 및 호스트 이름이 들어 있는 파일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dirty="0"/>
              <a:t>/etc/hosts</a:t>
            </a:r>
          </a:p>
          <a:p>
            <a:pPr lvl="1">
              <a:defRPr/>
            </a:pPr>
            <a:r>
              <a:rPr lang="ko-KR" altLang="en-US" sz="2000" dirty="0"/>
              <a:t>현 컴퓨터의 호스트 이름 및 </a:t>
            </a:r>
            <a:r>
              <a:rPr lang="en-US" altLang="ko-KR" sz="2000" dirty="0"/>
              <a:t>FQDN</a:t>
            </a:r>
            <a:r>
              <a:rPr lang="ko-KR" altLang="en-US" sz="2000" dirty="0"/>
              <a:t>이 들어 있는 파일</a:t>
            </a:r>
            <a:endParaRPr lang="en-US" altLang="ko-KR" sz="2000" dirty="0"/>
          </a:p>
        </p:txBody>
      </p:sp>
      <p:sp>
        <p:nvSpPr>
          <p:cNvPr id="4" name="가로로 말린 두루마리 모양 3"/>
          <p:cNvSpPr/>
          <p:nvPr/>
        </p:nvSpPr>
        <p:spPr>
          <a:xfrm>
            <a:off x="1907704" y="4293096"/>
            <a:ext cx="6480720" cy="100012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영구적으로 </a:t>
            </a:r>
            <a:r>
              <a:rPr lang="en-US" altLang="ko-KR" sz="1400" dirty="0">
                <a:solidFill>
                  <a:srgbClr val="0070C0"/>
                </a:solidFill>
              </a:rPr>
              <a:t>DNS </a:t>
            </a:r>
            <a:r>
              <a:rPr lang="ko-KR" altLang="en-US" sz="1400" dirty="0">
                <a:solidFill>
                  <a:srgbClr val="0070C0"/>
                </a:solidFill>
              </a:rPr>
              <a:t>서버 정보를 변경하려면 </a:t>
            </a:r>
            <a:r>
              <a:rPr lang="en-US" altLang="ko-KR" sz="1400" dirty="0">
                <a:solidFill>
                  <a:srgbClr val="0070C0"/>
                </a:solidFill>
              </a:rPr>
              <a:t>nm-connection-editor </a:t>
            </a:r>
            <a:r>
              <a:rPr lang="ko-KR" altLang="en-US" sz="1400" dirty="0">
                <a:solidFill>
                  <a:srgbClr val="0070C0"/>
                </a:solidFill>
              </a:rPr>
              <a:t>명령이나</a:t>
            </a:r>
            <a:r>
              <a:rPr lang="en-US" altLang="ko-KR" sz="1400" dirty="0">
                <a:solidFill>
                  <a:srgbClr val="0070C0"/>
                </a:solidFill>
              </a:rPr>
              <a:t>/etc/network/interfaces </a:t>
            </a:r>
            <a:r>
              <a:rPr lang="ko-KR" altLang="en-US" sz="1400" dirty="0">
                <a:solidFill>
                  <a:srgbClr val="0070C0"/>
                </a:solidFill>
              </a:rPr>
              <a:t>파일을 직접 편집해야 함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6156176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234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8112271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nm-connection-editor </a:t>
            </a:r>
            <a:r>
              <a:rPr lang="ko-KR" altLang="en-US" sz="2000" dirty="0"/>
              <a:t>명령의 작동을 이해한다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네트워크 관련 파일들의 내용을 확인한다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DNS</a:t>
            </a:r>
            <a:r>
              <a:rPr lang="ko-KR" altLang="en-US" sz="2000" dirty="0"/>
              <a:t>의 작동을 </a:t>
            </a:r>
            <a:r>
              <a:rPr lang="en-US" altLang="ko-KR" sz="2000" dirty="0"/>
              <a:t>/etc/</a:t>
            </a:r>
            <a:r>
              <a:rPr lang="en-US" altLang="ko-KR" sz="2000" dirty="0" err="1"/>
              <a:t>resolv.conf</a:t>
            </a:r>
            <a:r>
              <a:rPr lang="en-US" altLang="ko-KR" sz="2000" dirty="0"/>
              <a:t> </a:t>
            </a:r>
            <a:r>
              <a:rPr lang="ko-KR" altLang="en-US" sz="2000" dirty="0"/>
              <a:t>파일과 연관해서 이해한다</a:t>
            </a:r>
            <a:r>
              <a:rPr lang="en-US" altLang="ko-KR" sz="2000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네트워크 설정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15&gt; nm-connection-editor </a:t>
            </a:r>
            <a:r>
              <a:rPr kumimoji="0" lang="ko-KR" altLang="en-US" sz="2400" dirty="0">
                <a:solidFill>
                  <a:srgbClr val="0070C0"/>
                </a:solidFill>
              </a:rPr>
              <a:t>명령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sp>
        <p:nvSpPr>
          <p:cNvPr id="6" name="말풍선: 타원형 5"/>
          <p:cNvSpPr/>
          <p:nvPr/>
        </p:nvSpPr>
        <p:spPr>
          <a:xfrm>
            <a:off x="6660232" y="50654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235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7" name="그림 6" descr="C:\Users\JOHNBANN\AppData\Local\Temp\SNAGHTMLf807d9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06" y="3284984"/>
            <a:ext cx="7857148" cy="3187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80837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파이프</a:t>
            </a:r>
            <a:r>
              <a:rPr lang="en-US" altLang="ko-KR" sz="2800" dirty="0"/>
              <a:t>, </a:t>
            </a:r>
            <a:r>
              <a:rPr lang="ko-KR" altLang="en-US" sz="2800" dirty="0"/>
              <a:t>필터</a:t>
            </a:r>
            <a:r>
              <a:rPr lang="en-US" altLang="ko-KR" sz="2800" dirty="0"/>
              <a:t>, </a:t>
            </a:r>
            <a:r>
              <a:rPr lang="ko-KR" altLang="en-US" sz="2800" dirty="0"/>
              <a:t>리디렉션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파이프</a:t>
            </a:r>
            <a:r>
              <a:rPr lang="en-US" altLang="ko-KR" dirty="0"/>
              <a:t>(pipe)</a:t>
            </a:r>
          </a:p>
          <a:p>
            <a:pPr lvl="1">
              <a:defRPr/>
            </a:pPr>
            <a:r>
              <a:rPr lang="ko-KR" altLang="en-US" sz="2000" dirty="0"/>
              <a:t>두 개의 프로그램을 연결해 주는 연결통로의 의미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“</a:t>
            </a:r>
            <a:r>
              <a:rPr lang="en-US" altLang="ko-KR" sz="2000" dirty="0"/>
              <a:t>|”</a:t>
            </a:r>
            <a:r>
              <a:rPr lang="ko-KR" altLang="en-US" sz="2000" dirty="0"/>
              <a:t>문자를 사용함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# </a:t>
            </a:r>
            <a:r>
              <a:rPr lang="en-US" altLang="ko-KR" sz="2000" dirty="0" err="1"/>
              <a:t>ls</a:t>
            </a:r>
            <a:r>
              <a:rPr lang="en-US" altLang="ko-KR" sz="2000" dirty="0"/>
              <a:t> -l /etc | more</a:t>
            </a:r>
          </a:p>
          <a:p>
            <a:pPr>
              <a:defRPr/>
            </a:pPr>
            <a:r>
              <a:rPr lang="ko-KR" altLang="en-US" dirty="0"/>
              <a:t>필터</a:t>
            </a:r>
            <a:r>
              <a:rPr lang="en-US" altLang="ko-KR" dirty="0"/>
              <a:t>(filter)</a:t>
            </a:r>
          </a:p>
          <a:p>
            <a:pPr marL="858837" lvl="1" indent="-457200">
              <a:defRPr/>
            </a:pPr>
            <a:r>
              <a:rPr lang="ko-KR" altLang="en-US" sz="2000" dirty="0"/>
              <a:t>필요한 것만 걸러 주는 명령어</a:t>
            </a:r>
          </a:p>
          <a:p>
            <a:pPr marL="858837" lvl="1" indent="-457200">
              <a:defRPr/>
            </a:pPr>
            <a:r>
              <a:rPr lang="en-US" altLang="ko-KR" sz="2000" dirty="0" err="1"/>
              <a:t>grep</a:t>
            </a:r>
            <a:r>
              <a:rPr lang="en-US" altLang="ko-KR" sz="2000" dirty="0"/>
              <a:t>, tail, </a:t>
            </a:r>
            <a:r>
              <a:rPr lang="en-US" altLang="ko-KR" sz="2000" dirty="0" err="1"/>
              <a:t>wc</a:t>
            </a:r>
            <a:r>
              <a:rPr lang="en-US" altLang="ko-KR" sz="2000" dirty="0"/>
              <a:t>, sort, </a:t>
            </a:r>
            <a:r>
              <a:rPr lang="en-US" altLang="ko-KR" sz="2000" dirty="0" err="1"/>
              <a:t>grep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awk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sed</a:t>
            </a:r>
            <a:r>
              <a:rPr lang="en-US" altLang="ko-KR" sz="2000" dirty="0"/>
              <a:t>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pPr marL="858837" lvl="1" indent="-457200">
              <a:defRPr/>
            </a:pPr>
            <a:r>
              <a:rPr lang="ko-KR" altLang="en-US" sz="2000" dirty="0"/>
              <a:t>주로 파이프와 같이 사용</a:t>
            </a:r>
            <a:endParaRPr lang="en-US" altLang="ko-KR" sz="2000" dirty="0"/>
          </a:p>
          <a:p>
            <a:pPr marL="858837" lvl="1" indent="-457200"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# </a:t>
            </a:r>
            <a:r>
              <a:rPr lang="en-US" altLang="ko-KR" sz="2000" dirty="0" err="1"/>
              <a:t>ps</a:t>
            </a:r>
            <a:r>
              <a:rPr lang="en-US" altLang="ko-KR" sz="2000" dirty="0"/>
              <a:t> -</a:t>
            </a:r>
            <a:r>
              <a:rPr lang="en-US" altLang="ko-KR" sz="2000" dirty="0" err="1"/>
              <a:t>ef</a:t>
            </a:r>
            <a:r>
              <a:rPr lang="en-US" altLang="ko-KR" sz="2000" dirty="0"/>
              <a:t> | </a:t>
            </a:r>
            <a:r>
              <a:rPr lang="en-US" altLang="ko-KR" sz="2000" dirty="0" err="1"/>
              <a:t>grep</a:t>
            </a:r>
            <a:r>
              <a:rPr lang="en-US" altLang="ko-KR" sz="2000" dirty="0"/>
              <a:t> bash</a:t>
            </a:r>
          </a:p>
          <a:p>
            <a:pPr>
              <a:defRPr/>
            </a:pPr>
            <a:r>
              <a:rPr lang="ko-KR" altLang="en-US" dirty="0"/>
              <a:t>리디렉션 </a:t>
            </a:r>
            <a:r>
              <a:rPr lang="en-US" altLang="ko-KR" dirty="0"/>
              <a:t>(redirection)</a:t>
            </a:r>
          </a:p>
          <a:p>
            <a:pPr marL="858837" lvl="1" indent="-457200">
              <a:defRPr/>
            </a:pPr>
            <a:r>
              <a:rPr lang="ko-KR" altLang="en-US" sz="2000" dirty="0"/>
              <a:t>표준 입출력의 방향을 바꿔 줌</a:t>
            </a:r>
            <a:endParaRPr lang="en-US" altLang="ko-KR" sz="2000" dirty="0"/>
          </a:p>
          <a:p>
            <a:pPr marL="858837" lvl="1" indent="-457200"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ls -l &gt; list.txt</a:t>
            </a:r>
          </a:p>
          <a:p>
            <a:pPr marL="858837" lvl="1" indent="-457200">
              <a:defRPr/>
            </a:pPr>
            <a:r>
              <a:rPr lang="en-US" altLang="ko-KR" sz="2000" dirty="0"/>
              <a:t>     soft &lt; list.txt &gt; out.txt</a:t>
            </a:r>
          </a:p>
        </p:txBody>
      </p:sp>
      <p:sp>
        <p:nvSpPr>
          <p:cNvPr id="4" name="말풍선: 타원형 3"/>
          <p:cNvSpPr/>
          <p:nvPr/>
        </p:nvSpPr>
        <p:spPr>
          <a:xfrm>
            <a:off x="4427984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242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4152927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프로세스</a:t>
            </a:r>
            <a:r>
              <a:rPr lang="en-US" altLang="ko-KR" sz="2800" dirty="0"/>
              <a:t>, </a:t>
            </a:r>
            <a:r>
              <a:rPr lang="ko-KR" altLang="en-US" sz="2800" dirty="0"/>
              <a:t>데몬 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정의 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하드디스크에 저장된 실행코드</a:t>
            </a:r>
            <a:r>
              <a:rPr lang="en-US" altLang="ko-KR" sz="2000" dirty="0"/>
              <a:t>(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)</a:t>
            </a:r>
            <a:r>
              <a:rPr lang="ko-KR" altLang="en-US" sz="2000" dirty="0"/>
              <a:t>가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메모리에 로딩되어 활성화된 것</a:t>
            </a:r>
            <a:endParaRPr lang="en-US" altLang="ko-KR" sz="2000" dirty="0"/>
          </a:p>
          <a:p>
            <a:pPr>
              <a:defRPr/>
            </a:pPr>
            <a:r>
              <a:rPr lang="ko-KR" altLang="en-US" dirty="0" err="1"/>
              <a:t>포그라운드</a:t>
            </a:r>
            <a:r>
              <a:rPr lang="ko-KR" altLang="en-US" dirty="0"/>
              <a:t> 프로세스</a:t>
            </a:r>
            <a:r>
              <a:rPr lang="en-US" altLang="ko-KR" dirty="0"/>
              <a:t>(</a:t>
            </a:r>
            <a:r>
              <a:rPr lang="en-US" altLang="ko-KR" b="1" dirty="0"/>
              <a:t>Foreground Process)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실행하면 화면에 나타나서 사용자와 상호작용을 하는 프로세스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ko-KR" altLang="en-US" sz="2000" dirty="0"/>
              <a:t>대부분의 응용프로그램</a:t>
            </a:r>
            <a:endParaRPr lang="en-US" altLang="ko-KR" sz="2000" dirty="0"/>
          </a:p>
          <a:p>
            <a:pPr>
              <a:defRPr/>
            </a:pPr>
            <a:r>
              <a:rPr lang="ko-KR" altLang="en-US" dirty="0"/>
              <a:t>백그라운드 프로세스</a:t>
            </a:r>
            <a:r>
              <a:rPr lang="en-US" altLang="ko-KR" dirty="0"/>
              <a:t>(</a:t>
            </a:r>
            <a:r>
              <a:rPr lang="en-US" altLang="ko-KR" b="1" dirty="0"/>
              <a:t>Background Process)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실행은 되었지만</a:t>
            </a:r>
            <a:r>
              <a:rPr lang="en-US" altLang="ko-KR" sz="2000" dirty="0"/>
              <a:t>, </a:t>
            </a:r>
            <a:r>
              <a:rPr lang="ko-KR" altLang="en-US" sz="2000" dirty="0"/>
              <a:t>화면에는 나타나지 않고 실행되는 프로세스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ko-KR" altLang="en-US" sz="2000" dirty="0"/>
              <a:t>백신 프로그램</a:t>
            </a:r>
            <a:r>
              <a:rPr lang="en-US" altLang="ko-KR" sz="2000" dirty="0"/>
              <a:t>, </a:t>
            </a:r>
            <a:r>
              <a:rPr lang="ko-KR" altLang="en-US" sz="2000" dirty="0"/>
              <a:t>서버 데몬 등</a:t>
            </a:r>
            <a:endParaRPr lang="en-US" altLang="ko-KR" sz="2000" dirty="0"/>
          </a:p>
          <a:p>
            <a:pPr>
              <a:defRPr/>
            </a:pPr>
            <a:r>
              <a:rPr lang="ko-KR" altLang="en-US" dirty="0"/>
              <a:t>프로세스 번호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각각의 프로세스에 할당된 고유번호</a:t>
            </a:r>
            <a:endParaRPr lang="en-US" altLang="ko-KR" sz="2000" dirty="0"/>
          </a:p>
          <a:p>
            <a:pPr>
              <a:defRPr/>
            </a:pPr>
            <a:r>
              <a:rPr lang="ko-KR" altLang="en-US" dirty="0"/>
              <a:t>작업 번호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현재 실행되고 있는 백그라운드 프로세스의 순차번호</a:t>
            </a:r>
            <a:endParaRPr lang="en-US" altLang="ko-KR" sz="2000" dirty="0"/>
          </a:p>
        </p:txBody>
      </p:sp>
      <p:sp>
        <p:nvSpPr>
          <p:cNvPr id="4" name="말풍선: 타원형 3"/>
          <p:cNvSpPr/>
          <p:nvPr/>
        </p:nvSpPr>
        <p:spPr>
          <a:xfrm>
            <a:off x="3779912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243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0504529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프로세스</a:t>
            </a:r>
            <a:r>
              <a:rPr lang="en-US" altLang="ko-KR" sz="2800" dirty="0"/>
              <a:t>, </a:t>
            </a:r>
            <a:r>
              <a:rPr lang="ko-KR" altLang="en-US" sz="2800" dirty="0"/>
              <a:t>데몬 </a:t>
            </a:r>
            <a:r>
              <a:rPr lang="en-US" altLang="ko-KR" sz="2800" dirty="0"/>
              <a:t>(2)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부모 프로세스와 자식 프로세스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모든 프로세스는 부모 프로세스를 가지고 있음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부모 프로세스를 </a:t>
            </a:r>
            <a:r>
              <a:rPr lang="en-US" altLang="ko-KR" sz="2000" dirty="0"/>
              <a:t>kill </a:t>
            </a:r>
            <a:r>
              <a:rPr lang="ko-KR" altLang="en-US" sz="2000" dirty="0"/>
              <a:t>하면</a:t>
            </a:r>
            <a:r>
              <a:rPr lang="en-US" altLang="ko-KR" sz="2000" dirty="0"/>
              <a:t>, </a:t>
            </a:r>
            <a:r>
              <a:rPr lang="ko-KR" altLang="en-US" sz="2000" dirty="0"/>
              <a:t>자식 프로세스도 자동으로 </a:t>
            </a:r>
            <a:r>
              <a:rPr lang="en-US" altLang="ko-KR" sz="2000" dirty="0"/>
              <a:t>kill </a:t>
            </a:r>
            <a:r>
              <a:rPr lang="ko-KR" altLang="en-US" sz="2000" dirty="0"/>
              <a:t>됨</a:t>
            </a:r>
            <a:endParaRPr lang="en-US" altLang="ko-KR" sz="2000" dirty="0"/>
          </a:p>
          <a:p>
            <a:pPr>
              <a:defRPr/>
            </a:pPr>
            <a:r>
              <a:rPr lang="ko-KR" altLang="en-US" dirty="0"/>
              <a:t>프로세스 관련 명령</a:t>
            </a:r>
            <a:endParaRPr lang="en-US" altLang="ko-KR" dirty="0"/>
          </a:p>
          <a:p>
            <a:pPr lvl="1">
              <a:defRPr/>
            </a:pPr>
            <a:r>
              <a:rPr lang="en-US" altLang="ko-KR" sz="2000" b="1" dirty="0" err="1"/>
              <a:t>ps</a:t>
            </a:r>
            <a:endParaRPr lang="en-US" altLang="ko-KR" sz="2000" b="1" dirty="0"/>
          </a:p>
          <a:p>
            <a:pPr lvl="2">
              <a:defRPr/>
            </a:pPr>
            <a:r>
              <a:rPr lang="ko-KR" altLang="en-US" sz="1800" dirty="0">
                <a:solidFill>
                  <a:srgbClr val="0070C0"/>
                </a:solidFill>
              </a:rPr>
              <a:t>현재 프로세스의 상태를 확인하는 명령어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“</a:t>
            </a:r>
            <a:r>
              <a:rPr lang="en-US" altLang="ko-KR" sz="1800" dirty="0" err="1">
                <a:solidFill>
                  <a:srgbClr val="0070C0"/>
                </a:solidFill>
              </a:rPr>
              <a:t>ps</a:t>
            </a:r>
            <a:r>
              <a:rPr lang="en-US" altLang="ko-KR" sz="1800" dirty="0">
                <a:solidFill>
                  <a:srgbClr val="0070C0"/>
                </a:solidFill>
              </a:rPr>
              <a:t> -</a:t>
            </a:r>
            <a:r>
              <a:rPr lang="en-US" altLang="ko-KR" sz="1800" dirty="0" err="1">
                <a:solidFill>
                  <a:srgbClr val="0070C0"/>
                </a:solidFill>
              </a:rPr>
              <a:t>ef</a:t>
            </a:r>
            <a:r>
              <a:rPr lang="en-US" altLang="ko-KR" sz="1800" dirty="0">
                <a:solidFill>
                  <a:srgbClr val="0070C0"/>
                </a:solidFill>
              </a:rPr>
              <a:t> | </a:t>
            </a:r>
            <a:r>
              <a:rPr lang="en-US" altLang="ko-KR" sz="1800" dirty="0" err="1">
                <a:solidFill>
                  <a:srgbClr val="0070C0"/>
                </a:solidFill>
              </a:rPr>
              <a:t>grep</a:t>
            </a:r>
            <a:r>
              <a:rPr lang="en-US" altLang="ko-KR" sz="1800" dirty="0">
                <a:solidFill>
                  <a:srgbClr val="0070C0"/>
                </a:solidFill>
              </a:rPr>
              <a:t> &lt;</a:t>
            </a:r>
            <a:r>
              <a:rPr lang="ko-KR" altLang="en-US" sz="1800" dirty="0">
                <a:solidFill>
                  <a:srgbClr val="0070C0"/>
                </a:solidFill>
              </a:rPr>
              <a:t>프로세스 이름</a:t>
            </a:r>
            <a:r>
              <a:rPr lang="en-US" altLang="ko-KR" sz="1800" dirty="0">
                <a:solidFill>
                  <a:srgbClr val="0070C0"/>
                </a:solidFill>
              </a:rPr>
              <a:t>&gt;”</a:t>
            </a:r>
            <a:r>
              <a:rPr lang="ko-KR" altLang="en-US" sz="1800" dirty="0">
                <a:solidFill>
                  <a:srgbClr val="0070C0"/>
                </a:solidFill>
              </a:rPr>
              <a:t>을 주로 사용함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en-US" altLang="ko-KR" sz="2000" b="1" dirty="0"/>
              <a:t>kill</a:t>
            </a:r>
          </a:p>
          <a:p>
            <a:pPr lvl="2">
              <a:defRPr/>
            </a:pPr>
            <a:r>
              <a:rPr lang="ko-KR" altLang="en-US" sz="1800" dirty="0">
                <a:solidFill>
                  <a:srgbClr val="0070C0"/>
                </a:solidFill>
              </a:rPr>
              <a:t>프로세스를 강제로 종료하는 명령어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“kill -9 &lt;</a:t>
            </a:r>
            <a:r>
              <a:rPr lang="ko-KR" altLang="en-US" sz="1800" dirty="0">
                <a:solidFill>
                  <a:srgbClr val="0070C0"/>
                </a:solidFill>
              </a:rPr>
              <a:t>프로세스 번호</a:t>
            </a:r>
            <a:r>
              <a:rPr lang="en-US" altLang="ko-KR" sz="1800" dirty="0">
                <a:solidFill>
                  <a:srgbClr val="0070C0"/>
                </a:solidFill>
              </a:rPr>
              <a:t>&gt;”</a:t>
            </a:r>
            <a:r>
              <a:rPr lang="ko-KR" altLang="en-US" sz="1800" dirty="0">
                <a:solidFill>
                  <a:srgbClr val="0070C0"/>
                </a:solidFill>
              </a:rPr>
              <a:t>는 강제 종료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en-US" altLang="ko-KR" sz="2000" b="1" dirty="0" err="1"/>
              <a:t>pstree</a:t>
            </a:r>
            <a:endParaRPr lang="en-US" altLang="ko-KR" sz="2000" b="1" dirty="0"/>
          </a:p>
          <a:p>
            <a:pPr lvl="2">
              <a:defRPr/>
            </a:pPr>
            <a:r>
              <a:rPr lang="ko-KR" altLang="en-US" sz="1800" dirty="0">
                <a:solidFill>
                  <a:srgbClr val="0070C0"/>
                </a:solidFill>
              </a:rPr>
              <a:t>부모 프로세스와 자식 프로세스의 관계를 트리 형태로 보여 줌</a:t>
            </a:r>
            <a:endParaRPr lang="en-US" altLang="ko-KR" sz="1800" dirty="0"/>
          </a:p>
        </p:txBody>
      </p:sp>
      <p:sp>
        <p:nvSpPr>
          <p:cNvPr id="4" name="말풍선: 타원형 3"/>
          <p:cNvSpPr/>
          <p:nvPr/>
        </p:nvSpPr>
        <p:spPr>
          <a:xfrm>
            <a:off x="3779912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244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6325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57188" y="1478508"/>
            <a:ext cx="8229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실습목표</a:t>
            </a:r>
            <a:endParaRPr kumimoji="0" lang="en-US" altLang="ko-KR" sz="2400" dirty="0"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런레벨의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개념을 파악한다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런레벨을 변경하는 방법을 파악한다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endParaRPr kumimoji="0" lang="en-US" altLang="ko-KR" sz="24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실습화면</a:t>
            </a:r>
            <a:r>
              <a:rPr kumimoji="0" lang="en-US" altLang="ko-KR" sz="2400" dirty="0">
                <a:latin typeface="+mn-ea"/>
                <a:ea typeface="+mn-ea"/>
              </a:rPr>
              <a:t>(</a:t>
            </a:r>
            <a:r>
              <a:rPr kumimoji="0" lang="ko-KR" altLang="en-US" sz="2400" dirty="0">
                <a:latin typeface="+mn-ea"/>
                <a:ea typeface="+mn-ea"/>
              </a:rPr>
              <a:t>런레벨 </a:t>
            </a:r>
            <a:r>
              <a:rPr kumimoji="0" lang="en-US" altLang="ko-KR" sz="2400" dirty="0">
                <a:latin typeface="+mn-ea"/>
                <a:ea typeface="+mn-ea"/>
              </a:rPr>
              <a:t>3</a:t>
            </a:r>
            <a:r>
              <a:rPr kumimoji="0" lang="ko-KR" altLang="en-US" sz="2400" dirty="0">
                <a:latin typeface="+mn-ea"/>
                <a:ea typeface="+mn-ea"/>
              </a:rPr>
              <a:t>로 변경</a:t>
            </a:r>
            <a:r>
              <a:rPr kumimoji="0" lang="en-US" altLang="ko-KR" sz="2400" dirty="0">
                <a:latin typeface="+mn-ea"/>
                <a:ea typeface="+mn-ea"/>
              </a:rPr>
              <a:t>)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2&gt; </a:t>
            </a:r>
            <a:r>
              <a:rPr kumimoji="0" lang="ko-KR" altLang="en-US" sz="2400" dirty="0">
                <a:solidFill>
                  <a:srgbClr val="0070C0"/>
                </a:solidFill>
              </a:rPr>
              <a:t>시스템에 설정된 </a:t>
            </a:r>
            <a:r>
              <a:rPr kumimoji="0" lang="ko-KR" altLang="en-US" sz="2400" dirty="0" err="1">
                <a:solidFill>
                  <a:srgbClr val="0070C0"/>
                </a:solidFill>
              </a:rPr>
              <a:t>런레벨을</a:t>
            </a:r>
            <a:r>
              <a:rPr kumimoji="0" lang="ko-KR" altLang="en-US" sz="2400" dirty="0">
                <a:solidFill>
                  <a:srgbClr val="0070C0"/>
                </a:solidFill>
              </a:rPr>
              <a:t> 변경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sp>
        <p:nvSpPr>
          <p:cNvPr id="6" name="말풍선: 타원형 5"/>
          <p:cNvSpPr/>
          <p:nvPr/>
        </p:nvSpPr>
        <p:spPr>
          <a:xfrm>
            <a:off x="6300192" y="549821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145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986472" y="3573016"/>
            <a:ext cx="7600315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45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포그라운드 프로세스와 백그라운드 프로세스의 상호 전환 연습을 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백그라운드 프로세스로 실행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16&gt; </a:t>
            </a:r>
            <a:r>
              <a:rPr kumimoji="0" lang="ko-KR" altLang="en-US" sz="2400" dirty="0">
                <a:solidFill>
                  <a:srgbClr val="0070C0"/>
                </a:solidFill>
              </a:rPr>
              <a:t>프로세스 연습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sp>
        <p:nvSpPr>
          <p:cNvPr id="6" name="말풍선: 타원형 5"/>
          <p:cNvSpPr/>
          <p:nvPr/>
        </p:nvSpPr>
        <p:spPr>
          <a:xfrm>
            <a:off x="4249436" y="58044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245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7" name="그림 6" descr="C:\Users\JOHNBANN\AppData\Local\Temp\SNAGHTML1244aec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65" y="3501008"/>
            <a:ext cx="6971030" cy="2513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244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서비스와 소켓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서비스</a:t>
            </a:r>
            <a:endParaRPr lang="en-US" altLang="ko-KR" dirty="0"/>
          </a:p>
          <a:p>
            <a:pPr lvl="1">
              <a:defRPr/>
            </a:pPr>
            <a:r>
              <a:rPr lang="ko-KR" altLang="en-US" sz="1800" dirty="0"/>
              <a:t>시스템과 독자적으로 구동되어 제공하는 프로세스를 말한다</a:t>
            </a:r>
            <a:r>
              <a:rPr lang="en-US" altLang="ko-KR" sz="1800" dirty="0"/>
              <a:t>. </a:t>
            </a:r>
            <a:r>
              <a:rPr lang="ko-KR" altLang="en-US" sz="1800" dirty="0"/>
              <a:t>예로 웹 서버</a:t>
            </a:r>
            <a:r>
              <a:rPr lang="en-US" altLang="ko-KR" sz="1800" dirty="0"/>
              <a:t>, DB </a:t>
            </a:r>
            <a:r>
              <a:rPr lang="ko-KR" altLang="en-US" sz="1800" dirty="0"/>
              <a:t>서버</a:t>
            </a:r>
            <a:r>
              <a:rPr lang="en-US" altLang="ko-KR" sz="1800" dirty="0"/>
              <a:t>, FTP </a:t>
            </a:r>
            <a:r>
              <a:rPr lang="ko-KR" altLang="en-US" sz="1800" dirty="0"/>
              <a:t>서버</a:t>
            </a:r>
            <a:r>
              <a:rPr lang="en-US" altLang="ko-KR" sz="1800" dirty="0"/>
              <a:t> </a:t>
            </a:r>
            <a:r>
              <a:rPr lang="ko-KR" altLang="en-US" sz="1800" dirty="0"/>
              <a:t>등이 있다</a:t>
            </a:r>
            <a:r>
              <a:rPr lang="en-US" altLang="ko-KR" sz="1800" dirty="0"/>
              <a:t>.</a:t>
            </a:r>
          </a:p>
          <a:p>
            <a:pPr lvl="1">
              <a:defRPr/>
            </a:pPr>
            <a:r>
              <a:rPr lang="ko-KR" altLang="en-US" sz="1800" dirty="0"/>
              <a:t>실행 및 종료는 대개 ‘</a:t>
            </a:r>
            <a:r>
              <a:rPr lang="en-US" altLang="ko-KR" sz="1800" dirty="0"/>
              <a:t>systemctl start/stop/restart </a:t>
            </a:r>
            <a:r>
              <a:rPr lang="ko-KR" altLang="en-US" sz="1800" dirty="0"/>
              <a:t>서비스이름’으로 사용된다</a:t>
            </a:r>
            <a:r>
              <a:rPr lang="en-US" altLang="ko-KR" sz="1800" dirty="0"/>
              <a:t>. </a:t>
            </a:r>
          </a:p>
          <a:p>
            <a:pPr lvl="1">
              <a:defRPr/>
            </a:pPr>
            <a:r>
              <a:rPr lang="ko-KR" altLang="en-US" sz="1800" dirty="0"/>
              <a:t>서비스의 실행 스크립트 파일은 </a:t>
            </a:r>
            <a:r>
              <a:rPr lang="en-US" altLang="ko-KR" sz="1800" dirty="0"/>
              <a:t>/lib/systemd/system/ </a:t>
            </a:r>
            <a:r>
              <a:rPr lang="ko-KR" altLang="en-US" sz="1800" dirty="0"/>
              <a:t>디렉터리에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/>
              <a:t>‘서비스이름</a:t>
            </a:r>
            <a:r>
              <a:rPr lang="en-US" altLang="ko-KR" sz="1800" dirty="0"/>
              <a:t>.service’</a:t>
            </a:r>
            <a:r>
              <a:rPr lang="ko-KR" altLang="en-US" sz="1800" dirty="0"/>
              <a:t>라는 이름으로 확인할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예로  </a:t>
            </a:r>
            <a:r>
              <a:rPr lang="en-US" altLang="ko-KR" sz="1800" dirty="0" err="1"/>
              <a:t>Cron</a:t>
            </a:r>
            <a:r>
              <a:rPr lang="en-US" altLang="ko-KR" sz="1800" dirty="0"/>
              <a:t> </a:t>
            </a:r>
            <a:r>
              <a:rPr lang="ko-KR" altLang="en-US" sz="1800" dirty="0"/>
              <a:t>서비스는 </a:t>
            </a:r>
            <a:r>
              <a:rPr lang="en-US" altLang="ko-KR" sz="1800" dirty="0" err="1"/>
              <a:t>cron.service</a:t>
            </a:r>
            <a:r>
              <a:rPr lang="ko-KR" altLang="en-US" sz="1800" dirty="0"/>
              <a:t>라는 이름의 파일로 존재한다</a:t>
            </a:r>
            <a:endParaRPr lang="en-US" altLang="ko-KR" sz="1600" dirty="0"/>
          </a:p>
        </p:txBody>
      </p:sp>
      <p:sp>
        <p:nvSpPr>
          <p:cNvPr id="5" name="말풍선: 타원형 4"/>
          <p:cNvSpPr/>
          <p:nvPr/>
        </p:nvSpPr>
        <p:spPr>
          <a:xfrm>
            <a:off x="3554429" y="61374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248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7" name="그림 6" descr="C:\Users\JOHNBANN\AppData\Local\Temp\SNAGHTML125be9a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67915"/>
            <a:ext cx="6971030" cy="2485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4828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서비스와 소켓</a:t>
            </a:r>
            <a:r>
              <a:rPr lang="en-US" altLang="ko-KR" sz="2800" dirty="0"/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서비스</a:t>
            </a:r>
            <a:endParaRPr lang="en-US" altLang="ko-KR" dirty="0"/>
          </a:p>
          <a:p>
            <a:pPr lvl="1">
              <a:defRPr/>
            </a:pPr>
            <a:r>
              <a:rPr lang="ko-KR" altLang="en-US" sz="1800" dirty="0"/>
              <a:t>부팅과 동시에 서비스의 자동 실행 여부를 지정할 수 있는데</a:t>
            </a:r>
            <a:r>
              <a:rPr lang="en-US" altLang="ko-KR" sz="1800" dirty="0"/>
              <a:t>, </a:t>
            </a:r>
            <a:r>
              <a:rPr lang="ko-KR" altLang="en-US" sz="1800" dirty="0"/>
              <a:t>터미널에서 </a:t>
            </a:r>
            <a:r>
              <a:rPr lang="en-US" altLang="ko-KR" sz="1800" dirty="0"/>
              <a:t>systemctl list-unit-files </a:t>
            </a:r>
            <a:r>
              <a:rPr lang="ko-KR" altLang="en-US" sz="1800" dirty="0"/>
              <a:t>명령을 실행하면 현재 사용</a:t>
            </a:r>
            <a:r>
              <a:rPr lang="en-US" altLang="ko-KR" sz="1800" dirty="0"/>
              <a:t>(enabled)</a:t>
            </a:r>
            <a:r>
              <a:rPr lang="ko-KR" altLang="en-US" sz="1800" dirty="0"/>
              <a:t>과 사용 안 함</a:t>
            </a:r>
            <a:r>
              <a:rPr lang="en-US" altLang="ko-KR" sz="1800" dirty="0"/>
              <a:t>(disabled)</a:t>
            </a:r>
            <a:r>
              <a:rPr lang="ko-KR" altLang="en-US" sz="1800" dirty="0"/>
              <a:t>을 확인할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또 </a:t>
            </a:r>
            <a:r>
              <a:rPr lang="en-US" altLang="ko-KR" sz="1800" dirty="0" err="1"/>
              <a:t>rcconf</a:t>
            </a:r>
            <a:r>
              <a:rPr lang="en-US" altLang="ko-KR" sz="1800" dirty="0"/>
              <a:t> </a:t>
            </a:r>
            <a:r>
              <a:rPr lang="ko-KR" altLang="en-US" sz="1800" dirty="0"/>
              <a:t>명령으로 설정할 수도 있다</a:t>
            </a:r>
            <a:r>
              <a:rPr lang="en-US" altLang="ko-KR" sz="1800" dirty="0"/>
              <a:t>.</a:t>
            </a:r>
            <a:endParaRPr lang="en-US" altLang="ko-KR" sz="1600" dirty="0"/>
          </a:p>
        </p:txBody>
      </p:sp>
      <p:sp>
        <p:nvSpPr>
          <p:cNvPr id="5" name="말풍선: 타원형 4"/>
          <p:cNvSpPr/>
          <p:nvPr/>
        </p:nvSpPr>
        <p:spPr>
          <a:xfrm>
            <a:off x="3554429" y="61374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249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8" name="그림 7" descr="C:\Users\JOHNBANN\AppData\Local\Temp\SNAGHTML126cf13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8559120" cy="1923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66959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서비스와 소켓</a:t>
            </a:r>
            <a:r>
              <a:rPr lang="en-US" altLang="ko-KR" sz="2800" dirty="0"/>
              <a:t>(3)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244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소켓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서비스는 항상 가동되지만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소켓은 외부에서 특정 서비스를 요청할 경우에 </a:t>
            </a:r>
            <a:r>
              <a:rPr lang="en-US" altLang="ko-KR" sz="2000" dirty="0"/>
              <a:t>systemd</a:t>
            </a:r>
            <a:r>
              <a:rPr lang="ko-KR" altLang="en-US" sz="2000" dirty="0"/>
              <a:t>가 구동시킨다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요청이 끝나면 소켓도 종료된다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그래서 소켓으로 설정된 서비스를 요청할 때는 처음 연결되는 시간이 앞에서 설명한 서비스에 비교했을 때 약간 더 걸릴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왜냐하면 </a:t>
            </a:r>
            <a:r>
              <a:rPr lang="en-US" altLang="ko-KR" sz="2000" dirty="0"/>
              <a:t>systemd</a:t>
            </a:r>
            <a:r>
              <a:rPr lang="ko-KR" altLang="en-US" sz="2000" dirty="0"/>
              <a:t>가 서비스를 새로 구동하는 데 시간이 소요되기 때문이다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이와 같은 소켓의 대표적인 예로 텔넷 서버를 들 수 있다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소켓과 관련된 스크립트 파일은 </a:t>
            </a:r>
            <a:r>
              <a:rPr lang="en-US" altLang="ko-KR" sz="2000" dirty="0"/>
              <a:t>/lib/systemd/system/ </a:t>
            </a:r>
            <a:r>
              <a:rPr lang="ko-KR" altLang="en-US" sz="2000" dirty="0"/>
              <a:t>디렉터리에 소켓이름</a:t>
            </a:r>
            <a:r>
              <a:rPr lang="en-US" altLang="ko-KR" sz="2000" dirty="0"/>
              <a:t>.socket</a:t>
            </a:r>
            <a:r>
              <a:rPr lang="ko-KR" altLang="en-US" sz="2000" dirty="0"/>
              <a:t>라는 이름으로 존재한다</a:t>
            </a:r>
            <a:endParaRPr lang="en-US" altLang="ko-KR" sz="1600" dirty="0"/>
          </a:p>
        </p:txBody>
      </p:sp>
      <p:sp>
        <p:nvSpPr>
          <p:cNvPr id="4" name="가로로 말린 두루마리 모양 3"/>
          <p:cNvSpPr/>
          <p:nvPr/>
        </p:nvSpPr>
        <p:spPr>
          <a:xfrm>
            <a:off x="827584" y="5381625"/>
            <a:ext cx="7488832" cy="100012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예전 우분투에서는 소켓과 비슷한 개념으로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xinetd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데몬이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주로 사용되었다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Ubuntu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16.04 LTS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도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xinetd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데몬을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지원한다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하지만 많은 서비스가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xinetd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대신에 소켓으로 사용된다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말풍선: 타원형 4"/>
          <p:cNvSpPr/>
          <p:nvPr/>
        </p:nvSpPr>
        <p:spPr>
          <a:xfrm>
            <a:off x="3554429" y="61374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250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7757982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응급 복구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6318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시스템이 부팅이 되지 않을 경우에 수행</a:t>
            </a:r>
            <a:endParaRPr lang="en-US" altLang="ko-KR" sz="1600" dirty="0"/>
          </a:p>
        </p:txBody>
      </p:sp>
      <p:sp>
        <p:nvSpPr>
          <p:cNvPr id="67588" name="내용 개체 틀 2"/>
          <p:cNvSpPr txBox="1">
            <a:spLocks/>
          </p:cNvSpPr>
          <p:nvPr/>
        </p:nvSpPr>
        <p:spPr bwMode="auto">
          <a:xfrm>
            <a:off x="422275" y="2708275"/>
            <a:ext cx="8229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657225" indent="-246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22338" indent="-21907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실습목표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r>
              <a:rPr lang="en-US" altLang="ko-KR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</a:t>
            </a:r>
            <a:r>
              <a:rPr lang="ko-KR" altLang="en-US" sz="20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분실시</a:t>
            </a:r>
            <a:r>
              <a:rPr lang="en-US" altLang="ko-KR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응급 복구하는 방법을 익힌다</a:t>
            </a:r>
            <a:r>
              <a:rPr lang="en-US" altLang="ko-KR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r>
              <a:rPr lang="en-US" altLang="ko-KR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GRUB</a:t>
            </a:r>
            <a:r>
              <a:rPr lang="ko-KR" altLang="en-US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20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부팅시</a:t>
            </a:r>
            <a:r>
              <a:rPr lang="ko-KR" altLang="en-US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설정을 변경하는 방법을 알아 본다</a:t>
            </a:r>
            <a:r>
              <a:rPr lang="en-US" altLang="ko-KR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화면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(GRUB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편집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</a:pPr>
            <a:endParaRPr lang="en-US" altLang="ko-KR" sz="2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611560" y="1959781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17&gt; root </a:t>
            </a:r>
            <a:r>
              <a:rPr kumimoji="0" lang="ko-KR" altLang="en-US" sz="2400" dirty="0">
                <a:solidFill>
                  <a:srgbClr val="0070C0"/>
                </a:solidFill>
              </a:rPr>
              <a:t>비밀번호 분실 시 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1740554"/>
            <a:ext cx="808330" cy="933602"/>
          </a:xfrm>
          <a:prstGeom prst="rect">
            <a:avLst/>
          </a:prstGeom>
        </p:spPr>
      </p:pic>
      <p:sp>
        <p:nvSpPr>
          <p:cNvPr id="9" name="말풍선: 타원형 8"/>
          <p:cNvSpPr/>
          <p:nvPr/>
        </p:nvSpPr>
        <p:spPr>
          <a:xfrm>
            <a:off x="2339752" y="64293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251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0" name="그림 9" descr="C:\Users\JOHNBANN\AppData\Local\Temp\SNAGHTML16f9b56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21088"/>
            <a:ext cx="5674578" cy="2349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10664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GRUB </a:t>
            </a:r>
            <a:r>
              <a:rPr lang="ko-KR" altLang="en-US" sz="2800" dirty="0"/>
              <a:t>부트로더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244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/>
              <a:t>GRUB </a:t>
            </a:r>
            <a:r>
              <a:rPr lang="ko-KR" altLang="en-US" dirty="0"/>
              <a:t>부트로더의 특징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부트 정보를 사용자가 임의로 변경해 부팅할 수가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부트 정보가 올바르지 않더라도 수정하여 부팅할 수 있다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다른 여러 가지 운영체제와 멀티부팅을 할 수 있다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대화형 설정을 제공해줘서</a:t>
            </a:r>
            <a:r>
              <a:rPr lang="en-US" altLang="ko-KR" sz="2000" dirty="0"/>
              <a:t>, </a:t>
            </a:r>
            <a:r>
              <a:rPr lang="ko-KR" altLang="en-US" sz="2000" dirty="0"/>
              <a:t>커널의 경로와 파일 이름만 알면 부팅이 가능하다</a:t>
            </a:r>
            <a:r>
              <a:rPr lang="en-US" altLang="ko-KR" sz="2000" dirty="0"/>
              <a:t>.</a:t>
            </a:r>
          </a:p>
          <a:p>
            <a:pPr>
              <a:defRPr/>
            </a:pPr>
            <a:r>
              <a:rPr lang="en-US" altLang="ko-KR" dirty="0"/>
              <a:t>GRUB2</a:t>
            </a:r>
            <a:r>
              <a:rPr lang="ko-KR" altLang="en-US" dirty="0"/>
              <a:t>의 장점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셸 스크립트를 지원함으로써 조건식과 함수를 사용할 수 있다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동적 모듈을 </a:t>
            </a:r>
            <a:r>
              <a:rPr lang="ko-KR" altLang="en-US" sz="2000" dirty="0" err="1"/>
              <a:t>로드할</a:t>
            </a:r>
            <a:r>
              <a:rPr lang="ko-KR" altLang="en-US" sz="2000" dirty="0"/>
              <a:t> 수 있다</a:t>
            </a:r>
            <a:r>
              <a:rPr lang="en-US" altLang="ko-KR" sz="2000" dirty="0"/>
              <a:t>. </a:t>
            </a:r>
          </a:p>
          <a:p>
            <a:pPr lvl="1">
              <a:defRPr/>
            </a:pPr>
            <a:r>
              <a:rPr lang="ko-KR" altLang="en-US" sz="2000" dirty="0"/>
              <a:t>그래픽 부트 메뉴를 지원하며</a:t>
            </a:r>
            <a:r>
              <a:rPr lang="en-US" altLang="ko-KR" sz="2000" dirty="0"/>
              <a:t>, </a:t>
            </a:r>
            <a:r>
              <a:rPr lang="ko-KR" altLang="en-US" sz="2000" dirty="0"/>
              <a:t>부트 </a:t>
            </a:r>
            <a:r>
              <a:rPr lang="ko-KR" altLang="en-US" sz="2000" dirty="0" err="1"/>
              <a:t>스플래시</a:t>
            </a:r>
            <a:r>
              <a:rPr lang="en-US" altLang="ko-KR" sz="2000" dirty="0"/>
              <a:t>(boot splash)</a:t>
            </a:r>
            <a:r>
              <a:rPr lang="ko-KR" altLang="en-US" sz="2000" dirty="0"/>
              <a:t>성능이 개선되었다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en-US" altLang="ko-KR" sz="2000" dirty="0"/>
              <a:t>ISO </a:t>
            </a:r>
            <a:r>
              <a:rPr lang="ko-KR" altLang="en-US" sz="2000" dirty="0"/>
              <a:t>이미지를 이용해서 바로 부팅할 수 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말풍선: 타원형 3"/>
          <p:cNvSpPr/>
          <p:nvPr/>
        </p:nvSpPr>
        <p:spPr>
          <a:xfrm>
            <a:off x="3923928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254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3762839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GRUB </a:t>
            </a:r>
            <a:r>
              <a:rPr lang="ko-KR" altLang="en-US" sz="2800" dirty="0"/>
              <a:t>부트로더</a:t>
            </a:r>
            <a:r>
              <a:rPr lang="en-US" altLang="ko-KR" sz="2800" dirty="0"/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244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/>
              <a:t>GRUB2 </a:t>
            </a:r>
            <a:r>
              <a:rPr lang="ko-KR" altLang="en-US" dirty="0"/>
              <a:t>설정 방법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/boot/grub/</a:t>
            </a:r>
            <a:r>
              <a:rPr lang="en-US" altLang="ko-KR" sz="2000" dirty="0" err="1"/>
              <a:t>grub.cfg</a:t>
            </a:r>
            <a:r>
              <a:rPr lang="en-US" altLang="ko-KR" sz="2000" dirty="0"/>
              <a:t> </a:t>
            </a:r>
            <a:r>
              <a:rPr lang="ko-KR" altLang="en-US" sz="2000" dirty="0"/>
              <a:t>설정파일 </a:t>
            </a:r>
            <a:r>
              <a:rPr lang="en-US" altLang="ko-KR" sz="2000" dirty="0"/>
              <a:t>(</a:t>
            </a:r>
            <a:r>
              <a:rPr lang="ko-KR" altLang="en-US" sz="2000" dirty="0"/>
              <a:t>직접 변경하면 안됨</a:t>
            </a:r>
            <a:r>
              <a:rPr lang="en-US" altLang="ko-KR" sz="2000" dirty="0"/>
              <a:t>)</a:t>
            </a:r>
          </a:p>
          <a:p>
            <a:pPr lvl="1">
              <a:defRPr/>
            </a:pPr>
            <a:r>
              <a:rPr lang="en-US" altLang="ko-KR" sz="2000" dirty="0"/>
              <a:t>/etc/default/grub </a:t>
            </a:r>
            <a:r>
              <a:rPr lang="ko-KR" altLang="en-US" sz="2000" dirty="0"/>
              <a:t>파일과 </a:t>
            </a:r>
            <a:r>
              <a:rPr lang="en-US" altLang="ko-KR" sz="2000" dirty="0"/>
              <a:t>/etc/</a:t>
            </a:r>
            <a:r>
              <a:rPr lang="en-US" altLang="ko-KR" sz="2000" dirty="0" err="1"/>
              <a:t>grub.d</a:t>
            </a:r>
            <a:r>
              <a:rPr lang="en-US" altLang="ko-KR" sz="2000" dirty="0"/>
              <a:t>/ </a:t>
            </a:r>
            <a:r>
              <a:rPr lang="ko-KR" altLang="en-US" sz="2000" dirty="0"/>
              <a:t>디렉터리의 파일을 수정한 후에 ‘</a:t>
            </a:r>
            <a:r>
              <a:rPr lang="en-US" altLang="ko-KR" sz="2000" dirty="0"/>
              <a:t>update-grub’ </a:t>
            </a:r>
            <a:r>
              <a:rPr lang="ko-KR" altLang="en-US" sz="2000" dirty="0"/>
              <a:t>명령어를 실행해 설정함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  <a:p>
            <a:r>
              <a:rPr lang="en-US" altLang="ko-KR" dirty="0"/>
              <a:t>/etc/default/grub </a:t>
            </a:r>
            <a:r>
              <a:rPr lang="ko-KR" altLang="en-US" dirty="0"/>
              <a:t>파일</a:t>
            </a:r>
            <a:endParaRPr lang="en-US" altLang="ko-KR" dirty="0"/>
          </a:p>
        </p:txBody>
      </p:sp>
      <p:sp>
        <p:nvSpPr>
          <p:cNvPr id="8" name="말풍선: 타원형 7"/>
          <p:cNvSpPr/>
          <p:nvPr/>
        </p:nvSpPr>
        <p:spPr>
          <a:xfrm>
            <a:off x="3923928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255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43" y="3638893"/>
            <a:ext cx="6685714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661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부트로더를 변경하는 방법을 익힌다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GRUB</a:t>
            </a:r>
            <a:r>
              <a:rPr lang="ko-KR" altLang="en-US" sz="2000" dirty="0"/>
              <a:t>에 비밀번호를 지정하는 방법을 익힌다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제목이 변경된 </a:t>
            </a:r>
            <a:r>
              <a:rPr lang="en-US" altLang="ko-KR" dirty="0"/>
              <a:t>GRUB)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 bwMode="auto">
          <a:xfrm>
            <a:off x="611560" y="71437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18&gt; GURB </a:t>
            </a:r>
            <a:r>
              <a:rPr kumimoji="0" lang="ko-KR" altLang="en-US" sz="2400" dirty="0">
                <a:solidFill>
                  <a:srgbClr val="0070C0"/>
                </a:solidFill>
              </a:rPr>
              <a:t>부트로더 변경 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95149"/>
            <a:ext cx="808330" cy="933602"/>
          </a:xfrm>
          <a:prstGeom prst="rect">
            <a:avLst/>
          </a:prstGeom>
        </p:spPr>
      </p:pic>
      <p:sp>
        <p:nvSpPr>
          <p:cNvPr id="6" name="말풍선: 타원형 5"/>
          <p:cNvSpPr/>
          <p:nvPr/>
        </p:nvSpPr>
        <p:spPr>
          <a:xfrm>
            <a:off x="5292080" y="52822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256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7" name="그림 6" descr="C:\Users\JOHNBANN\AppData\Local\Temp\SNAGHTML1788185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815" y="3429000"/>
            <a:ext cx="6094730" cy="2752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79782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모듈의 개념과 커널 컴파일의 필요성</a:t>
            </a:r>
            <a:r>
              <a:rPr lang="en-US" altLang="ko-KR" sz="2800" dirty="0"/>
              <a:t>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244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모듈 </a:t>
            </a:r>
            <a:r>
              <a:rPr lang="en-US" altLang="ko-KR" dirty="0"/>
              <a:t>: </a:t>
            </a:r>
            <a:r>
              <a:rPr lang="ko-KR" altLang="en-US" dirty="0"/>
              <a:t>필요할 때마다 호출하여 사용되는 코드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026395"/>
            <a:ext cx="5066667" cy="3838095"/>
          </a:xfrm>
          <a:prstGeom prst="rect">
            <a:avLst/>
          </a:prstGeom>
        </p:spPr>
      </p:pic>
      <p:sp>
        <p:nvSpPr>
          <p:cNvPr id="5" name="말풍선: 타원형 4"/>
          <p:cNvSpPr/>
          <p:nvPr/>
        </p:nvSpPr>
        <p:spPr>
          <a:xfrm>
            <a:off x="6516216" y="581308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258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5729138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커널 컴파일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2647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커널 컴파일 순서</a:t>
            </a:r>
            <a:endParaRPr lang="en-US" altLang="ko-KR" dirty="0"/>
          </a:p>
        </p:txBody>
      </p:sp>
      <p:sp>
        <p:nvSpPr>
          <p:cNvPr id="716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말풍선: 타원형 6"/>
          <p:cNvSpPr/>
          <p:nvPr/>
        </p:nvSpPr>
        <p:spPr>
          <a:xfrm>
            <a:off x="2699792" y="58454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260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80" y="2035411"/>
            <a:ext cx="8075240" cy="393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4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>
                <a:solidFill>
                  <a:schemeClr val="tx1"/>
                </a:solidFill>
              </a:rPr>
              <a:t>자동 완성과 히스토리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00625"/>
          </a:xfrm>
        </p:spPr>
        <p:txBody>
          <a:bodyPr/>
          <a:lstStyle/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자동 완성이란 파일명의 일부만 입력한 후에 </a:t>
            </a:r>
            <a:r>
              <a:rPr lang="en-US" altLang="ko-KR" dirty="0"/>
              <a:t>Tab</a:t>
            </a:r>
            <a:r>
              <a:rPr lang="ko-KR" altLang="en-US" dirty="0"/>
              <a:t>키를 눌러 나머지 파일명을 자동으로 완성하는 기능을 말함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endParaRPr lang="en-US" altLang="ko-KR" dirty="0"/>
          </a:p>
          <a:p>
            <a:pPr lvl="1" eaLnBrk="1" hangingPunct="1">
              <a:buNone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cd /etc/systemd/network/ </a:t>
            </a:r>
            <a:r>
              <a:rPr lang="ko-KR" altLang="en-US" sz="2000" dirty="0"/>
              <a:t>를 입력하려면</a:t>
            </a:r>
            <a:endParaRPr lang="en-US" altLang="ko-KR" sz="2000" dirty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cd</a:t>
            </a:r>
            <a:r>
              <a:rPr lang="en-US" altLang="ko-KR" sz="2000" dirty="0"/>
              <a:t> /et[Tab</a:t>
            </a:r>
            <a:r>
              <a:rPr lang="ko-KR" altLang="en-US" sz="2000" dirty="0"/>
              <a:t>키</a:t>
            </a:r>
            <a:r>
              <a:rPr lang="en-US" altLang="ko-KR" sz="2000" dirty="0"/>
              <a:t>]</a:t>
            </a:r>
            <a:r>
              <a:rPr lang="en-US" altLang="ko-KR" sz="2000" dirty="0" err="1"/>
              <a:t>syst</a:t>
            </a:r>
            <a:r>
              <a:rPr lang="en-US" altLang="ko-KR" sz="2000" dirty="0"/>
              <a:t>[Tab</a:t>
            </a:r>
            <a:r>
              <a:rPr lang="ko-KR" altLang="en-US" sz="2000" dirty="0"/>
              <a:t>키</a:t>
            </a:r>
            <a:r>
              <a:rPr lang="en-US" altLang="ko-KR" sz="2000" dirty="0"/>
              <a:t>]ne[Tab</a:t>
            </a:r>
            <a:r>
              <a:rPr lang="ko-KR" altLang="en-US" sz="2000" dirty="0"/>
              <a:t>키</a:t>
            </a:r>
            <a:r>
              <a:rPr lang="en-US" altLang="ko-KR" sz="2000" dirty="0"/>
              <a:t>]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도스 키란 이전에 입력한 명령어를 상</a:t>
            </a:r>
            <a:r>
              <a:rPr lang="en-US" altLang="ko-KR" dirty="0"/>
              <a:t>/</a:t>
            </a:r>
            <a:r>
              <a:rPr lang="ko-KR" altLang="en-US" dirty="0"/>
              <a:t>하</a:t>
            </a:r>
            <a:r>
              <a:rPr lang="en-US" altLang="ko-KR" dirty="0"/>
              <a:t> </a:t>
            </a:r>
            <a:r>
              <a:rPr lang="ko-KR" altLang="en-US" dirty="0"/>
              <a:t>화살표 키를 이용해서 다시 나타내는 기능을 말함</a:t>
            </a:r>
            <a:r>
              <a:rPr lang="en-US" altLang="ko-KR" dirty="0"/>
              <a:t>.</a:t>
            </a:r>
          </a:p>
        </p:txBody>
      </p:sp>
      <p:sp>
        <p:nvSpPr>
          <p:cNvPr id="9" name="가로로 말린 두루마리 모양 8"/>
          <p:cNvSpPr/>
          <p:nvPr/>
        </p:nvSpPr>
        <p:spPr>
          <a:xfrm>
            <a:off x="735831" y="3862189"/>
            <a:ext cx="7672337" cy="785812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자동 완성기능은 빠른 입력효과도 있지만</a:t>
            </a:r>
            <a:r>
              <a:rPr lang="en-US" altLang="ko-KR" sz="1400" dirty="0">
                <a:solidFill>
                  <a:srgbClr val="0070C0"/>
                </a:solidFill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 파일명이나 디렉터리가 틀리지 않고 정확하게 입력되는 효과도 있으므로 자주 활용된다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5" name="말풍선: 타원형 4"/>
          <p:cNvSpPr/>
          <p:nvPr/>
        </p:nvSpPr>
        <p:spPr>
          <a:xfrm>
            <a:off x="4211960" y="578148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147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3866565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최신의 커널로 업그레이드 하는 방법을 익힌다</a:t>
            </a:r>
            <a:r>
              <a:rPr lang="en-US" altLang="ko-KR" sz="2000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컴파일 환경 설정 및 컴파일 결과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71437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19&gt; </a:t>
            </a:r>
            <a:r>
              <a:rPr kumimoji="0" lang="ko-KR" altLang="en-US" sz="2400" dirty="0">
                <a:solidFill>
                  <a:srgbClr val="0070C0"/>
                </a:solidFill>
              </a:rPr>
              <a:t>커널 업그레이드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95149"/>
            <a:ext cx="808330" cy="933602"/>
          </a:xfrm>
          <a:prstGeom prst="rect">
            <a:avLst/>
          </a:prstGeom>
        </p:spPr>
      </p:pic>
      <p:sp>
        <p:nvSpPr>
          <p:cNvPr id="7" name="말풍선: 타원형 6"/>
          <p:cNvSpPr/>
          <p:nvPr/>
        </p:nvSpPr>
        <p:spPr>
          <a:xfrm>
            <a:off x="4716016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261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0" name="그림 9" descr="C:\Users\JOHNBANN\AppData\Local\Temp\SNAGHTML128d2fbf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" y="2646768"/>
            <a:ext cx="5375013" cy="3340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C:\Users\JOHNBANN\AppData\Local\Temp\SNAGHTML16a654cd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754" y="4542557"/>
            <a:ext cx="4937046" cy="1766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39367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1 : </a:t>
            </a:r>
            <a:r>
              <a:rPr lang="ko-KR" altLang="en-US" sz="2400" dirty="0">
                <a:latin typeface="+mj-ea"/>
                <a:ea typeface="+mj-ea"/>
              </a:rPr>
              <a:t>추가 설치할 패키지 → </a:t>
            </a:r>
            <a:r>
              <a:rPr lang="en-US" altLang="ko-KR" sz="2400" dirty="0">
                <a:latin typeface="+mj-ea"/>
                <a:ea typeface="+mj-ea"/>
              </a:rPr>
              <a:t>gcc, g++, make, </a:t>
            </a:r>
            <a:r>
              <a:rPr lang="en-US" altLang="ko-KR" sz="2400" dirty="0" err="1">
                <a:latin typeface="+mj-ea"/>
                <a:ea typeface="+mj-ea"/>
              </a:rPr>
              <a:t>bc</a:t>
            </a:r>
            <a:r>
              <a:rPr lang="en-US" altLang="ko-KR" sz="2400" dirty="0">
                <a:latin typeface="+mj-ea"/>
                <a:ea typeface="+mj-ea"/>
              </a:rPr>
              <a:t>, libncurses5-dev, </a:t>
            </a:r>
            <a:r>
              <a:rPr lang="en-US" altLang="ko-KR" sz="2400" dirty="0" err="1">
                <a:latin typeface="+mj-ea"/>
                <a:ea typeface="+mj-ea"/>
              </a:rPr>
              <a:t>libssl</a:t>
            </a:r>
            <a:r>
              <a:rPr lang="en-US" altLang="ko-KR" sz="2400" dirty="0">
                <a:latin typeface="+mj-ea"/>
                <a:ea typeface="+mj-ea"/>
              </a:rPr>
              <a:t>-dev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2 : </a:t>
            </a:r>
            <a:r>
              <a:rPr lang="ko-KR" altLang="en-US" sz="2400" dirty="0">
                <a:latin typeface="+mj-ea"/>
                <a:ea typeface="+mj-ea"/>
              </a:rPr>
              <a:t>다운로드는 </a:t>
            </a:r>
            <a:r>
              <a:rPr lang="en-US" altLang="ko-KR" sz="2400" dirty="0">
                <a:latin typeface="+mj-ea"/>
                <a:ea typeface="+mj-ea"/>
              </a:rPr>
              <a:t>wget ftp.kernel.org/pub/linux/kernel/v4.x/linux-4.7.tar.xz </a:t>
            </a:r>
            <a:r>
              <a:rPr lang="ko-KR" altLang="en-US" sz="2400" dirty="0">
                <a:latin typeface="+mj-ea"/>
                <a:ea typeface="+mj-ea"/>
              </a:rPr>
              <a:t>명령을 사용한다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3 : ‘make </a:t>
            </a:r>
            <a:r>
              <a:rPr lang="en-US" altLang="ko-KR" sz="2400" dirty="0" err="1">
                <a:latin typeface="+mj-ea"/>
                <a:ea typeface="+mj-ea"/>
              </a:rPr>
              <a:t>xconfig</a:t>
            </a:r>
            <a:r>
              <a:rPr lang="en-US" altLang="ko-KR" sz="2400" dirty="0">
                <a:latin typeface="+mj-ea"/>
                <a:ea typeface="+mj-ea"/>
              </a:rPr>
              <a:t>’ </a:t>
            </a:r>
            <a:r>
              <a:rPr lang="ko-KR" altLang="en-US" sz="2400" dirty="0">
                <a:latin typeface="+mj-ea"/>
                <a:ea typeface="+mj-ea"/>
              </a:rPr>
              <a:t>대신 ‘</a:t>
            </a:r>
            <a:r>
              <a:rPr lang="en-US" altLang="ko-KR" sz="2400" dirty="0">
                <a:latin typeface="+mj-ea"/>
                <a:ea typeface="+mj-ea"/>
              </a:rPr>
              <a:t>make </a:t>
            </a:r>
            <a:r>
              <a:rPr lang="en-US" altLang="ko-KR" sz="2400" dirty="0" err="1">
                <a:latin typeface="+mj-ea"/>
                <a:ea typeface="+mj-ea"/>
              </a:rPr>
              <a:t>menuconfig</a:t>
            </a:r>
            <a:r>
              <a:rPr lang="en-US" altLang="ko-KR" sz="2400" dirty="0">
                <a:latin typeface="+mj-ea"/>
                <a:ea typeface="+mj-ea"/>
              </a:rPr>
              <a:t>’</a:t>
            </a:r>
            <a:r>
              <a:rPr lang="ko-KR" altLang="en-US" sz="2400" dirty="0">
                <a:latin typeface="+mj-ea"/>
                <a:ea typeface="+mj-ea"/>
              </a:rPr>
              <a:t>를 사용한다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52338" y="908720"/>
            <a:ext cx="5222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4-3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075243" y="76470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269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6291206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88840"/>
            <a:ext cx="84969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</a:rPr>
              <a:t>▶ </a:t>
            </a:r>
            <a:r>
              <a:rPr lang="ko-KR" altLang="en-US" sz="2000" dirty="0">
                <a:latin typeface="+mj-ea"/>
                <a:ea typeface="+mj-ea"/>
              </a:rPr>
              <a:t>힌트 </a:t>
            </a:r>
            <a:r>
              <a:rPr lang="en-US" altLang="ko-KR" sz="2000" dirty="0">
                <a:latin typeface="+mj-ea"/>
                <a:ea typeface="+mj-ea"/>
              </a:rPr>
              <a:t>1 : http://www.tuxera.com/community/ntfs-3g-download/</a:t>
            </a:r>
            <a:r>
              <a:rPr lang="ko-KR" altLang="en-US" sz="2000" dirty="0">
                <a:latin typeface="+mj-ea"/>
                <a:ea typeface="+mj-ea"/>
              </a:rPr>
              <a:t>에서 소스파일을 다운로드한다</a:t>
            </a:r>
            <a:r>
              <a:rPr lang="en-US" altLang="ko-KR" sz="2000" dirty="0">
                <a:latin typeface="+mj-ea"/>
                <a:ea typeface="+mj-ea"/>
              </a:rPr>
              <a:t>. (</a:t>
            </a:r>
            <a:r>
              <a:rPr lang="ko-KR" altLang="en-US" sz="2000" dirty="0">
                <a:latin typeface="+mj-ea"/>
                <a:ea typeface="+mj-ea"/>
              </a:rPr>
              <a:t>파일명 </a:t>
            </a:r>
            <a:r>
              <a:rPr lang="en-US" altLang="ko-KR" sz="2000" dirty="0">
                <a:latin typeface="+mj-ea"/>
                <a:ea typeface="+mj-ea"/>
              </a:rPr>
              <a:t>: ntfs-3g_ntfsprogs-xxxx.xx.xx.tgz)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</a:rPr>
              <a:t>▶ </a:t>
            </a:r>
            <a:r>
              <a:rPr lang="ko-KR" altLang="en-US" sz="2000" dirty="0">
                <a:latin typeface="+mj-ea"/>
                <a:ea typeface="+mj-ea"/>
              </a:rPr>
              <a:t>힌트 </a:t>
            </a:r>
            <a:r>
              <a:rPr lang="en-US" altLang="ko-KR" sz="2000" dirty="0">
                <a:latin typeface="+mj-ea"/>
                <a:ea typeface="+mj-ea"/>
              </a:rPr>
              <a:t>2 : </a:t>
            </a:r>
            <a:r>
              <a:rPr lang="ko-KR" altLang="en-US" sz="2000" dirty="0">
                <a:latin typeface="+mj-ea"/>
                <a:ea typeface="+mj-ea"/>
              </a:rPr>
              <a:t>소스를 </a:t>
            </a:r>
            <a:r>
              <a:rPr lang="ko-KR" altLang="en-US" sz="2000" dirty="0" err="1">
                <a:latin typeface="+mj-ea"/>
                <a:ea typeface="+mj-ea"/>
              </a:rPr>
              <a:t>컴파일한다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sudo</a:t>
            </a:r>
            <a:r>
              <a:rPr lang="en-US" altLang="ko-KR" sz="2000" dirty="0">
                <a:latin typeface="+mj-ea"/>
                <a:ea typeface="+mj-ea"/>
              </a:rPr>
              <a:t> ./configure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sudo</a:t>
            </a:r>
            <a:r>
              <a:rPr lang="en-US" altLang="ko-KR" sz="2000" dirty="0">
                <a:latin typeface="+mj-ea"/>
                <a:ea typeface="+mj-ea"/>
              </a:rPr>
              <a:t> make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sudo</a:t>
            </a:r>
            <a:r>
              <a:rPr lang="en-US" altLang="ko-KR" sz="2000" dirty="0">
                <a:latin typeface="+mj-ea"/>
                <a:ea typeface="+mj-ea"/>
              </a:rPr>
              <a:t> make install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</a:rPr>
              <a:t>▶ </a:t>
            </a:r>
            <a:r>
              <a:rPr lang="ko-KR" altLang="en-US" sz="2000" dirty="0">
                <a:latin typeface="+mj-ea"/>
                <a:ea typeface="+mj-ea"/>
              </a:rPr>
              <a:t>힌트 </a:t>
            </a:r>
            <a:r>
              <a:rPr lang="en-US" altLang="ko-KR" sz="2000" dirty="0">
                <a:latin typeface="+mj-ea"/>
                <a:ea typeface="+mj-ea"/>
              </a:rPr>
              <a:t>3 : </a:t>
            </a:r>
            <a:r>
              <a:rPr lang="ko-KR" altLang="en-US" sz="2000" dirty="0">
                <a:latin typeface="+mj-ea"/>
                <a:ea typeface="+mj-ea"/>
              </a:rPr>
              <a:t>다음 명령으로 </a:t>
            </a:r>
            <a:r>
              <a:rPr lang="ko-KR" altLang="en-US" sz="2000" dirty="0" err="1">
                <a:latin typeface="+mj-ea"/>
                <a:ea typeface="+mj-ea"/>
              </a:rPr>
              <a:t>마운트한다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sudo</a:t>
            </a:r>
            <a:r>
              <a:rPr lang="en-US" altLang="ko-KR" sz="2000" dirty="0">
                <a:latin typeface="+mj-ea"/>
                <a:ea typeface="+mj-ea"/>
              </a:rPr>
              <a:t> mount -t ntfs-3g USB</a:t>
            </a:r>
            <a:r>
              <a:rPr lang="ko-KR" altLang="en-US" sz="2000" dirty="0">
                <a:latin typeface="+mj-ea"/>
                <a:ea typeface="+mj-ea"/>
              </a:rPr>
              <a:t>장치이름 </a:t>
            </a:r>
            <a:r>
              <a:rPr lang="ko-KR" altLang="en-US" sz="2000" dirty="0" err="1">
                <a:latin typeface="+mj-ea"/>
                <a:ea typeface="+mj-ea"/>
              </a:rPr>
              <a:t>마운트할폴더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52338" y="908720"/>
            <a:ext cx="5222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4-4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075243" y="76470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269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28384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57188" y="1478508"/>
            <a:ext cx="8229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실습목표</a:t>
            </a:r>
            <a:endParaRPr kumimoji="0" lang="en-US" altLang="ko-KR" sz="2400" dirty="0"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자동 완성 기능과 도스 키 기능을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익힌다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history</a:t>
            </a: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 명령어의 기능을 확인한다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endParaRPr kumimoji="0" lang="en-US" altLang="ko-KR" sz="24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endParaRPr kumimoji="0" lang="en-US" altLang="ko-KR" sz="24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실습화면</a:t>
            </a:r>
            <a:r>
              <a:rPr kumimoji="0" lang="en-US" altLang="ko-KR" sz="2400" dirty="0">
                <a:latin typeface="+mn-ea"/>
                <a:ea typeface="+mn-ea"/>
              </a:rPr>
              <a:t>(history </a:t>
            </a:r>
            <a:r>
              <a:rPr kumimoji="0" lang="ko-KR" altLang="en-US" sz="2400" dirty="0">
                <a:latin typeface="+mn-ea"/>
                <a:ea typeface="+mn-ea"/>
              </a:rPr>
              <a:t>명령어</a:t>
            </a:r>
            <a:r>
              <a:rPr kumimoji="0" lang="en-US" altLang="ko-KR" sz="2400" dirty="0">
                <a:latin typeface="+mn-ea"/>
                <a:ea typeface="+mn-ea"/>
              </a:rPr>
              <a:t>)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3&gt; </a:t>
            </a:r>
            <a:r>
              <a:rPr kumimoji="0" lang="ko-KR" altLang="en-US" sz="2400" dirty="0">
                <a:solidFill>
                  <a:srgbClr val="0070C0"/>
                </a:solidFill>
              </a:rPr>
              <a:t>자동 완성과 </a:t>
            </a:r>
            <a:r>
              <a:rPr kumimoji="0" lang="ko-KR" altLang="en-US" sz="2400" dirty="0" err="1">
                <a:solidFill>
                  <a:srgbClr val="0070C0"/>
                </a:solidFill>
              </a:rPr>
              <a:t>도스키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sp>
        <p:nvSpPr>
          <p:cNvPr id="6" name="말풍선: 타원형 5"/>
          <p:cNvSpPr/>
          <p:nvPr/>
        </p:nvSpPr>
        <p:spPr>
          <a:xfrm>
            <a:off x="4716016" y="584178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147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7" name="그림 6" descr="C:\Users\JOHNBANN\AppData\Local\Temp\SNAGHTML4b1934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65" y="3933056"/>
            <a:ext cx="6971030" cy="1447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967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에디터 사용 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57188" y="2270596"/>
            <a:ext cx="8229600" cy="360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실습목표</a:t>
            </a:r>
            <a:endParaRPr kumimoji="0" lang="en-US" altLang="ko-KR" sz="2400" dirty="0"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gedit</a:t>
            </a: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의 기본적인 사용법을 익힌다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vi</a:t>
            </a: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의 사용법을 연습한다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endParaRPr kumimoji="0" lang="en-US" altLang="ko-KR" sz="20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en-US" altLang="ko-KR" sz="2400" dirty="0">
                <a:latin typeface="+mn-ea"/>
                <a:ea typeface="+mn-ea"/>
              </a:rPr>
              <a:t>vi </a:t>
            </a:r>
            <a:r>
              <a:rPr kumimoji="0" lang="ko-KR" altLang="en-US" sz="2400" dirty="0">
                <a:latin typeface="+mn-ea"/>
                <a:ea typeface="+mn-ea"/>
              </a:rPr>
              <a:t>에디터 사용법 개요도</a:t>
            </a:r>
            <a:endParaRPr kumimoji="0" lang="en-US" altLang="ko-KR" sz="20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endParaRPr kumimoji="0" lang="en-US" altLang="ko-KR" sz="24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endParaRPr kumimoji="0" lang="ko-KR" altLang="en-US" sz="2400" dirty="0">
              <a:latin typeface="+mn-ea"/>
              <a:ea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611560" y="1484784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4&gt; </a:t>
            </a:r>
            <a:r>
              <a:rPr kumimoji="0" lang="ko-KR" altLang="en-US" sz="2400" dirty="0">
                <a:solidFill>
                  <a:srgbClr val="0070C0"/>
                </a:solidFill>
              </a:rPr>
              <a:t>에디터를 사용하자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1265557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622" y="4149080"/>
            <a:ext cx="5293115" cy="2471878"/>
          </a:xfrm>
          <a:prstGeom prst="rect">
            <a:avLst/>
          </a:prstGeom>
        </p:spPr>
      </p:pic>
      <p:sp>
        <p:nvSpPr>
          <p:cNvPr id="11" name="가로로 말린 두루마리 모양 10"/>
          <p:cNvSpPr/>
          <p:nvPr/>
        </p:nvSpPr>
        <p:spPr>
          <a:xfrm>
            <a:off x="5514976" y="2556897"/>
            <a:ext cx="3305496" cy="101612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vi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는 자주 사용해야 할 기능이므로 반드시 익혀야 한다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말풍선: 타원형 7"/>
          <p:cNvSpPr/>
          <p:nvPr/>
        </p:nvSpPr>
        <p:spPr>
          <a:xfrm>
            <a:off x="2699792" y="5480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151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71661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[우분투]00장.시작하기전에(Ver 1.0).pptx" id="{9CB7B681-7F69-4437-97DB-78D719B423D5}" vid="{18BC4063-0A75-45F0-B6F0-A104C17F8A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2235</TotalTime>
  <Words>3769</Words>
  <Application>Microsoft Office PowerPoint</Application>
  <PresentationFormat>화면 슬라이드 쇼(4:3)</PresentationFormat>
  <Paragraphs>726</Paragraphs>
  <Slides>72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3" baseType="lpstr">
      <vt:lpstr>Urban</vt:lpstr>
      <vt:lpstr>PowerPoint 프레젠테이션</vt:lpstr>
      <vt:lpstr>시작과 종료</vt:lpstr>
      <vt:lpstr>시작과 종료</vt:lpstr>
      <vt:lpstr>가상 콘솔</vt:lpstr>
      <vt:lpstr>런 레벨(Runlevel)</vt:lpstr>
      <vt:lpstr>PowerPoint 프레젠테이션</vt:lpstr>
      <vt:lpstr>자동 완성과 히스토리</vt:lpstr>
      <vt:lpstr>PowerPoint 프레젠테이션</vt:lpstr>
      <vt:lpstr>에디터 사용 </vt:lpstr>
      <vt:lpstr>PowerPoint 프레젠테이션</vt:lpstr>
      <vt:lpstr>vi 기능 요약</vt:lpstr>
      <vt:lpstr>도움말 사용법</vt:lpstr>
      <vt:lpstr>PowerPoint 프레젠테이션</vt:lpstr>
      <vt:lpstr>PowerPoint 프레젠테이션</vt:lpstr>
      <vt:lpstr>리눅스 기본 명령어 (1)</vt:lpstr>
      <vt:lpstr>리눅스 기본 명령어 (2)</vt:lpstr>
      <vt:lpstr>리눅스 기본 명령어 (3)</vt:lpstr>
      <vt:lpstr>리눅스 기본 명령어 (4)</vt:lpstr>
      <vt:lpstr>사용자와 그룹(1)</vt:lpstr>
      <vt:lpstr>사용자와 그룹(2)</vt:lpstr>
      <vt:lpstr>사용자와 그룹 관련 명령어(1)</vt:lpstr>
      <vt:lpstr>사용자와 그룹 관련 명령어(2)</vt:lpstr>
      <vt:lpstr>사용자와 그룹 관련 명령어(3)</vt:lpstr>
      <vt:lpstr>PowerPoint 프레젠테이션</vt:lpstr>
      <vt:lpstr>파일과 디렉터리의 소유와 허가권 (1) </vt:lpstr>
      <vt:lpstr>파일과 디렉터리의 소유와 허가권 (2)</vt:lpstr>
      <vt:lpstr>파일과 디렉터리의 소유와 허가권 (3)</vt:lpstr>
      <vt:lpstr>PowerPoint 프레젠테이션</vt:lpstr>
      <vt:lpstr>링크</vt:lpstr>
      <vt:lpstr>PowerPoint 프레젠테이션</vt:lpstr>
      <vt:lpstr>프로그램 설치를 위한 dpkg (1)</vt:lpstr>
      <vt:lpstr>프로그램 설치를 위한 dpkg (2) </vt:lpstr>
      <vt:lpstr>프로그램 설치를 위한 dpkg (3) </vt:lpstr>
      <vt:lpstr>PowerPoint 프레젠테이션</vt:lpstr>
      <vt:lpstr>편리한 패키지 설치, apt-get (1)</vt:lpstr>
      <vt:lpstr>편리한 패키지 설치, apt-get (2)</vt:lpstr>
      <vt:lpstr>PowerPoint 프레젠테이션</vt:lpstr>
      <vt:lpstr>편리한 패키지 설치, apt-get (3)</vt:lpstr>
      <vt:lpstr>편리한 패키지 설치, apt-get (4)</vt:lpstr>
      <vt:lpstr>PowerPoint 프레젠테이션</vt:lpstr>
      <vt:lpstr>Ubuntu Software</vt:lpstr>
      <vt:lpstr>PowerPoint 프레젠테이션</vt:lpstr>
      <vt:lpstr>파일의 압축과 묶기 (1)</vt:lpstr>
      <vt:lpstr>파일의 압축과 묶기 (2) </vt:lpstr>
      <vt:lpstr>파일 위치 검색</vt:lpstr>
      <vt:lpstr>시스템 설정</vt:lpstr>
      <vt:lpstr>CRON과 AT </vt:lpstr>
      <vt:lpstr>PowerPoint 프레젠테이션</vt:lpstr>
      <vt:lpstr>PowerPoint 프레젠테이션</vt:lpstr>
      <vt:lpstr>네트워크 관련 필수 개념 (1)</vt:lpstr>
      <vt:lpstr>네트워크 관련 필수 개념 (2)</vt:lpstr>
      <vt:lpstr>네트워크 관련 필수 개념 (3) </vt:lpstr>
      <vt:lpstr>중요한 네트워크 관련 명령어 (1)</vt:lpstr>
      <vt:lpstr>중요한 네트워크 관련 명령어 (2)</vt:lpstr>
      <vt:lpstr>네트워크 설정과 관련된 주요 파일</vt:lpstr>
      <vt:lpstr>PowerPoint 프레젠테이션</vt:lpstr>
      <vt:lpstr>파이프, 필터, 리디렉션</vt:lpstr>
      <vt:lpstr>프로세스, 데몬 (1)</vt:lpstr>
      <vt:lpstr>프로세스, 데몬 (2) </vt:lpstr>
      <vt:lpstr>PowerPoint 프레젠테이션</vt:lpstr>
      <vt:lpstr>서비스와 소켓(1)</vt:lpstr>
      <vt:lpstr>서비스와 소켓(2)</vt:lpstr>
      <vt:lpstr>서비스와 소켓(3)</vt:lpstr>
      <vt:lpstr>응급 복구</vt:lpstr>
      <vt:lpstr>GRUB 부트로더(1)</vt:lpstr>
      <vt:lpstr>GRUB 부트로더(2)</vt:lpstr>
      <vt:lpstr>PowerPoint 프레젠테이션</vt:lpstr>
      <vt:lpstr>모듈의 개념과 커널 컴파일의 필요성 </vt:lpstr>
      <vt:lpstr>커널 컴파일</vt:lpstr>
      <vt:lpstr>PowerPoint 프레젠테이션</vt:lpstr>
      <vt:lpstr>PowerPoint 프레젠테이션</vt:lpstr>
      <vt:lpstr>PowerPoint 프레젠테이션</vt:lpstr>
    </vt:vector>
  </TitlesOfParts>
  <Company>DTSOLUTION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우리집</cp:lastModifiedBy>
  <cp:revision>118</cp:revision>
  <dcterms:created xsi:type="dcterms:W3CDTF">2007-02-12T03:01:34Z</dcterms:created>
  <dcterms:modified xsi:type="dcterms:W3CDTF">2019-08-26T11:31:18Z</dcterms:modified>
</cp:coreProperties>
</file>