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9" r:id="rId2"/>
    <p:sldId id="256" r:id="rId3"/>
    <p:sldId id="266" r:id="rId4"/>
    <p:sldId id="38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C"/>
    <a:srgbClr val="FDE2D7"/>
    <a:srgbClr val="FCC7B2"/>
    <a:srgbClr val="F88D62"/>
    <a:srgbClr val="2D7F4D"/>
    <a:srgbClr val="9EC157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9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3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9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9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3.jpe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시스템이란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시스템 접속 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1-1] ssh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이용해 유닉스에 접속하기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명령 사용법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유닉스가 동작하고 있는 컴퓨터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시스템에 접속하기 위해 필요한 것들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단말기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하이퍼터미널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퓨티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(Putty),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텔넷 프로토콜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시큐어 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(SSH)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텔넷 프로토콜의 보안 문제를 보완하기 위해 등장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계정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 지정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 관리자에게 요청하여 등록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시스템의 사용을 허가 받고 자원을 할당 받는 과정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비밀번호 입력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50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ssh</a:t>
            </a:r>
            <a:r>
              <a:rPr lang="ko-KR" altLang="en-US" dirty="0"/>
              <a:t>를 이용해 유닉스에 접속하기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buClrTx/>
            </a:pPr>
            <a:r>
              <a:rPr lang="ko-KR" altLang="en-US" dirty="0">
                <a:solidFill>
                  <a:schemeClr val="tx1"/>
                </a:solidFill>
              </a:rPr>
              <a:t>윈도우키 </a:t>
            </a:r>
            <a:r>
              <a:rPr lang="en-US" altLang="ko-KR" dirty="0">
                <a:solidFill>
                  <a:schemeClr val="tx1"/>
                </a:solidFill>
              </a:rPr>
              <a:t>+ R</a:t>
            </a:r>
            <a:r>
              <a:rPr lang="ko-KR" altLang="en-US" dirty="0">
                <a:solidFill>
                  <a:schemeClr val="tx1"/>
                </a:solidFill>
              </a:rPr>
              <a:t>을 클릭 → 실행 창에 </a:t>
            </a:r>
            <a:r>
              <a:rPr lang="en-US" altLang="ko-KR" dirty="0">
                <a:solidFill>
                  <a:schemeClr val="tx1"/>
                </a:solidFill>
              </a:rPr>
              <a:t>cmd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ko-KR" altLang="en-US" dirty="0">
                <a:solidFill>
                  <a:schemeClr val="tx1"/>
                </a:solidFill>
              </a:rPr>
              <a:t>사용자 계정의 </a:t>
            </a:r>
            <a:r>
              <a:rPr lang="en-US" altLang="ko-KR" dirty="0">
                <a:solidFill>
                  <a:schemeClr val="tx1"/>
                </a:solidFill>
              </a:rPr>
              <a:t>ID@</a:t>
            </a:r>
            <a:r>
              <a:rPr lang="ko-KR" altLang="en-US" dirty="0">
                <a:solidFill>
                  <a:schemeClr val="tx1"/>
                </a:solidFill>
              </a:rPr>
              <a:t>서버의 </a:t>
            </a: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주소 입력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인증키 생성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yes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8" y="3524158"/>
            <a:ext cx="5346770" cy="13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967842" y="1787186"/>
            <a:ext cx="5476366" cy="1209766"/>
            <a:chOff x="917594" y="1829920"/>
            <a:chExt cx="4734525" cy="159908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156" y="1829920"/>
              <a:ext cx="2834963" cy="159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223012"/>
              <a:ext cx="1152129" cy="50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타원 11"/>
            <p:cNvSpPr/>
            <p:nvPr>
              <p:custDataLst>
                <p:tags r:id="rId3"/>
              </p:custDataLst>
            </p:nvPr>
          </p:nvSpPr>
          <p:spPr>
            <a:xfrm>
              <a:off x="917594" y="2342976"/>
              <a:ext cx="270030" cy="2700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>
              <p:custDataLst>
                <p:tags r:id="rId4"/>
              </p:custDataLst>
            </p:nvPr>
          </p:nvSpPr>
          <p:spPr>
            <a:xfrm>
              <a:off x="3598880" y="2563231"/>
              <a:ext cx="270030" cy="2700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8" name="Picture 10" descr="C:\Users\hanbituser1\Desktop\강의교안\그림모음\Chapter 01\그림 1-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5085184"/>
            <a:ext cx="54006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>
            <p:custDataLst>
              <p:tags r:id="rId1"/>
            </p:custDataLst>
          </p:nvPr>
        </p:nvSpPr>
        <p:spPr>
          <a:xfrm>
            <a:off x="802434" y="3927556"/>
            <a:ext cx="260279" cy="253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>
            <p:custDataLst>
              <p:tags r:id="rId2"/>
            </p:custDataLst>
          </p:nvPr>
        </p:nvSpPr>
        <p:spPr>
          <a:xfrm>
            <a:off x="6058460" y="5954396"/>
            <a:ext cx="260279" cy="253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0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1-1] ssh</a:t>
            </a:r>
            <a:r>
              <a:rPr lang="ko-KR" altLang="en-US" dirty="0"/>
              <a:t>를 이용해 유닉스에 접속하기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유닉스 시스템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dirty="0">
                <a:solidFill>
                  <a:schemeClr val="tx1"/>
                </a:solidFill>
              </a:rPr>
              <a:t>→ 비밀번호 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유닉스 시스템 접속 초기화면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AutoNum type="arabicPeriod" startAt="5"/>
            </a:pPr>
            <a:endParaRPr lang="en-US" altLang="ko-KR" b="0" dirty="0"/>
          </a:p>
          <a:p>
            <a:pPr>
              <a:buAutoNum type="arabicPeriod" startAt="5"/>
            </a:pPr>
            <a:endParaRPr lang="en-US" altLang="ko-KR" b="0" dirty="0"/>
          </a:p>
          <a:p>
            <a:pPr>
              <a:buAutoNum type="arabicPeriod" startAt="5"/>
            </a:pPr>
            <a:endParaRPr lang="en-US" altLang="ko-KR" b="0" dirty="0"/>
          </a:p>
          <a:p>
            <a:pPr>
              <a:buAutoNum type="arabicPeriod" startAt="5"/>
            </a:pPr>
            <a:endParaRPr lang="en-US" altLang="ko-KR" b="0" dirty="0"/>
          </a:p>
          <a:p>
            <a:pPr>
              <a:buAutoNum type="arabicPeriod" startAt="5"/>
            </a:pP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C:\Users\hanbituser1\Desktop\강의교안\그림모음\Chapter 01\그림 1-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4" y="1789955"/>
            <a:ext cx="5623910" cy="22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>
            <p:custDataLst>
              <p:tags r:id="rId1"/>
            </p:custDataLst>
          </p:nvPr>
        </p:nvSpPr>
        <p:spPr>
          <a:xfrm>
            <a:off x="2830762" y="3573016"/>
            <a:ext cx="260279" cy="253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hanbituser1\Desktop\강의교안\그림모음\Chapter 01\그림 1-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3" y="4476953"/>
            <a:ext cx="562391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>
            <p:custDataLst>
              <p:tags r:id="rId2"/>
            </p:custDataLst>
          </p:nvPr>
        </p:nvSpPr>
        <p:spPr>
          <a:xfrm>
            <a:off x="2817712" y="6288728"/>
            <a:ext cx="260279" cy="253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6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명령행 편집 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문자 지우기</a:t>
            </a:r>
            <a:endParaRPr lang="en-US" altLang="ko-KR" sz="2000" b="1" dirty="0"/>
          </a:p>
          <a:p>
            <a:pPr marL="695325" lvl="3" indent="-342900"/>
            <a:r>
              <a:rPr lang="ko-KR" altLang="en-US" sz="1600" dirty="0"/>
              <a:t>문자를 지울 때는 백스페이스를 사용한다</a:t>
            </a:r>
            <a:r>
              <a:rPr lang="en-US" altLang="ko-KR" sz="1600" dirty="0"/>
              <a:t>.</a:t>
            </a:r>
          </a:p>
          <a:p>
            <a:pPr marL="352425" lvl="3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단어 지우기</a:t>
            </a:r>
            <a:endParaRPr lang="en-US" altLang="ko-KR" sz="2000" b="1" dirty="0"/>
          </a:p>
          <a:p>
            <a:pPr marL="695325" lvl="3" indent="-342900"/>
            <a:r>
              <a:rPr lang="en-US" altLang="ko-KR" sz="1600" dirty="0"/>
              <a:t>Ctrl + W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문장 지우기</a:t>
            </a:r>
            <a:endParaRPr lang="en-US" altLang="ko-KR" sz="2000" b="1" dirty="0"/>
          </a:p>
          <a:p>
            <a:pPr marL="695325" lvl="3" indent="-342900"/>
            <a:r>
              <a:rPr lang="en-US" altLang="ko-KR" sz="1600" dirty="0"/>
              <a:t>Ctrl + U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8" y="3771007"/>
            <a:ext cx="7363825" cy="90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32" y="5643214"/>
            <a:ext cx="7336652" cy="88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0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명령의 구조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명령</a:t>
            </a:r>
            <a:endParaRPr lang="en-US" altLang="ko-KR" sz="2000" b="1" dirty="0"/>
          </a:p>
          <a:p>
            <a:pPr marL="695325" lvl="3" indent="-342900"/>
            <a:r>
              <a:rPr lang="ko-KR" altLang="en-US" sz="1600" dirty="0"/>
              <a:t>유닉스에 작업을 지시하는 프로그램 이름</a:t>
            </a:r>
            <a:endParaRPr lang="en-US" altLang="ko-KR" sz="1600" dirty="0"/>
          </a:p>
          <a:p>
            <a:pPr marL="695325" lvl="3" indent="-342900"/>
            <a:r>
              <a:rPr lang="ko-KR" altLang="en-US" sz="1600" dirty="0"/>
              <a:t>셸 내장 명령</a:t>
            </a:r>
            <a:r>
              <a:rPr lang="en-US" altLang="ko-KR" sz="1600" dirty="0"/>
              <a:t>(</a:t>
            </a:r>
            <a:r>
              <a:rPr lang="ko-KR" altLang="en-US" sz="1600" dirty="0"/>
              <a:t>셸 안에 포함</a:t>
            </a:r>
            <a:r>
              <a:rPr lang="en-US" altLang="ko-KR" sz="1600" dirty="0"/>
              <a:t>)</a:t>
            </a:r>
            <a:r>
              <a:rPr lang="ko-KR" altLang="en-US" sz="1600" dirty="0"/>
              <a:t>과 유틸리티로 구분 됨</a:t>
            </a:r>
            <a:endParaRPr lang="en-US" altLang="ko-KR" sz="1600" dirty="0"/>
          </a:p>
          <a:p>
            <a:pPr marL="695325" lvl="3" indent="-342900"/>
            <a:r>
              <a:rPr lang="ko-KR" altLang="en-US" sz="1600" dirty="0">
                <a:solidFill>
                  <a:schemeClr val="tx1"/>
                </a:solidFill>
              </a:rPr>
              <a:t>예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/>
              <a:t>ls, date, clear … </a:t>
            </a:r>
            <a:r>
              <a:rPr lang="ko-KR" altLang="en-US" sz="1600" dirty="0"/>
              <a:t>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옵션</a:t>
            </a:r>
            <a:endParaRPr lang="en-US" altLang="ko-KR" sz="2000" b="1" dirty="0"/>
          </a:p>
          <a:p>
            <a:pPr marL="695325" lvl="3" indent="-342900"/>
            <a:r>
              <a:rPr lang="ko-KR" altLang="en-US" sz="1600" dirty="0"/>
              <a:t>명령의 세부기능을 선택</a:t>
            </a:r>
            <a:endParaRPr lang="en-US" altLang="ko-KR" sz="1600" dirty="0"/>
          </a:p>
          <a:p>
            <a:pPr marL="695325" lvl="3" indent="-342900"/>
            <a:r>
              <a:rPr lang="en-US" altLang="ko-KR" sz="1600" dirty="0"/>
              <a:t>“-”</a:t>
            </a:r>
            <a:r>
              <a:rPr lang="ko-KR" altLang="en-US" sz="1600" dirty="0"/>
              <a:t>로 시작하고 숫자</a:t>
            </a:r>
            <a:r>
              <a:rPr lang="en-US" altLang="ko-KR" sz="1600" dirty="0"/>
              <a:t>, </a:t>
            </a:r>
            <a:r>
              <a:rPr lang="ko-KR" altLang="en-US" sz="1600" dirty="0"/>
              <a:t>대문자</a:t>
            </a:r>
            <a:r>
              <a:rPr lang="en-US" altLang="ko-KR" sz="1600" dirty="0"/>
              <a:t>, </a:t>
            </a:r>
            <a:r>
              <a:rPr lang="ko-KR" altLang="en-US" sz="1600" dirty="0"/>
              <a:t>소문자를 사용 </a:t>
            </a:r>
            <a:endParaRPr lang="en-US" altLang="ko-KR" sz="1600" dirty="0"/>
          </a:p>
          <a:p>
            <a:pPr marL="695325" lvl="3" indent="-342900"/>
            <a:r>
              <a:rPr lang="ko-KR" altLang="en-US" sz="1600" dirty="0"/>
              <a:t>예 </a:t>
            </a:r>
            <a:r>
              <a:rPr lang="en-US" altLang="ko-KR" sz="1600" dirty="0"/>
              <a:t>: ls </a:t>
            </a:r>
            <a:r>
              <a:rPr lang="en-US" altLang="ko-KR" sz="1600" dirty="0">
                <a:solidFill>
                  <a:srgbClr val="FF0000"/>
                </a:solidFill>
              </a:rPr>
              <a:t>–l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인자</a:t>
            </a:r>
            <a:endParaRPr lang="en-US" altLang="ko-KR" sz="2000" b="1" dirty="0"/>
          </a:p>
          <a:p>
            <a:pPr marL="695325" lvl="3" indent="-342900"/>
            <a:r>
              <a:rPr lang="ko-KR" altLang="en-US" sz="1600" dirty="0"/>
              <a:t>명령으로 전달되는 값</a:t>
            </a:r>
            <a:endParaRPr lang="en-US" altLang="ko-KR" sz="1600" dirty="0"/>
          </a:p>
          <a:p>
            <a:pPr marL="695325" lvl="3" indent="-342900"/>
            <a:r>
              <a:rPr lang="ko-KR" altLang="en-US" sz="1600" dirty="0"/>
              <a:t>보통 파일명이나 디렉토리 명</a:t>
            </a:r>
            <a:endParaRPr lang="en-US" altLang="ko-KR" sz="1600" dirty="0"/>
          </a:p>
          <a:p>
            <a:pPr marL="695325" lvl="3" indent="-342900"/>
            <a:r>
              <a:rPr lang="ko-KR" altLang="en-US" sz="1600" dirty="0"/>
              <a:t>예 </a:t>
            </a:r>
            <a:r>
              <a:rPr lang="en-US" altLang="ko-KR" sz="1600" dirty="0"/>
              <a:t>: ls </a:t>
            </a:r>
            <a:r>
              <a:rPr lang="en-US" altLang="ko-KR" sz="1600" dirty="0">
                <a:solidFill>
                  <a:srgbClr val="FF0000"/>
                </a:solidFill>
              </a:rPr>
              <a:t>/tmp</a:t>
            </a:r>
            <a:r>
              <a:rPr lang="en-US" altLang="ko-KR" sz="1600" dirty="0"/>
              <a:t>, ls –l </a:t>
            </a:r>
            <a:r>
              <a:rPr lang="en-US" altLang="ko-KR" sz="1600" dirty="0">
                <a:solidFill>
                  <a:srgbClr val="FF0000"/>
                </a:solidFill>
              </a:rPr>
              <a:t>/tmp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9650" y="1734350"/>
            <a:ext cx="6822710" cy="542522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ko-KR" altLang="en-US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명령   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[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옵션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]   [</a:t>
            </a:r>
            <a:r>
              <a:rPr lang="ko-KR" altLang="en-US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인자</a:t>
            </a:r>
            <a:r>
              <a:rPr lang="en-US" altLang="ko-KR" sz="20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ko-KR" sz="2000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35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기초 명령 사용법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/>
              <a:t>banner</a:t>
            </a:r>
          </a:p>
          <a:p>
            <a:pPr marL="695325" lvl="3" indent="-342900"/>
            <a:r>
              <a:rPr lang="ko-KR" altLang="en-US" sz="1600" dirty="0"/>
              <a:t>화면에 큰 문자를 출력</a:t>
            </a:r>
            <a:endParaRPr lang="en-US" altLang="ko-KR" sz="1600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/>
              <a:t>date</a:t>
            </a:r>
          </a:p>
          <a:p>
            <a:pPr marL="695325" lvl="3" indent="-342900"/>
            <a:r>
              <a:rPr lang="ko-KR" altLang="en-US" sz="1600" dirty="0"/>
              <a:t>날짜와 시간을 출력</a:t>
            </a:r>
            <a:endParaRPr lang="en-US" altLang="ko-KR" sz="1600" dirty="0"/>
          </a:p>
          <a:p>
            <a:pPr marL="695325" lvl="3" indent="-342900"/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/>
              <a:t>Clear</a:t>
            </a:r>
          </a:p>
          <a:p>
            <a:pPr marL="695325" lvl="3" indent="-342900"/>
            <a:r>
              <a:rPr lang="ko-KR" altLang="en-US" sz="1600" dirty="0"/>
              <a:t>화면을 깨끗이 지움</a:t>
            </a:r>
            <a:endParaRPr lang="en-US" altLang="ko-KR" sz="1600" dirty="0"/>
          </a:p>
          <a:p>
            <a:pPr marL="695325" lvl="3" indent="-342900"/>
            <a:endParaRPr lang="en-US" altLang="ko-KR" sz="1600" b="1" dirty="0"/>
          </a:p>
          <a:p>
            <a:pPr marL="514350" lvl="2" indent="-342900">
              <a:buClrTx/>
            </a:pPr>
            <a:r>
              <a:rPr lang="en-US" altLang="ko-KR" sz="2000" b="1" dirty="0"/>
              <a:t>man</a:t>
            </a:r>
          </a:p>
          <a:p>
            <a:pPr marL="695325" lvl="3" indent="-342900"/>
            <a:r>
              <a:rPr lang="ko-KR" altLang="en-US" sz="1600" dirty="0"/>
              <a:t>명령에 대한 설명 출력</a:t>
            </a:r>
            <a:endParaRPr lang="en-US" altLang="ko-KR" sz="1600" dirty="0"/>
          </a:p>
          <a:p>
            <a:pPr marL="352425" lvl="3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5" y="1700808"/>
            <a:ext cx="5018079" cy="113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10" y="3148530"/>
            <a:ext cx="5035874" cy="72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10" y="4170412"/>
            <a:ext cx="5035874" cy="235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1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비밀번호 변경 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en-US" altLang="ko-KR" sz="2400" dirty="0" err="1">
                <a:solidFill>
                  <a:schemeClr val="tx1"/>
                </a:solidFill>
              </a:rPr>
              <a:t>passwd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endParaRPr lang="en-US" altLang="ko-KR" sz="2000" b="1" dirty="0"/>
          </a:p>
          <a:p>
            <a:pPr marL="514350" lvl="2" indent="-342900">
              <a:buClrTx/>
            </a:pPr>
            <a:r>
              <a:rPr lang="ko-KR" altLang="en-US" sz="2000" b="1" dirty="0"/>
              <a:t>패스워드를 변경</a:t>
            </a:r>
            <a:endParaRPr lang="en-US" altLang="ko-KR" sz="2000" b="1" dirty="0"/>
          </a:p>
          <a:p>
            <a:pPr marL="695325" lvl="3" indent="-342900"/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생일 등 쉽게 추측이 가능한 패스워드 사용금지</a:t>
            </a:r>
            <a:endParaRPr lang="en-US" altLang="ko-KR" sz="1600" dirty="0"/>
          </a:p>
          <a:p>
            <a:pPr marL="695325" lvl="3" indent="-342900"/>
            <a:r>
              <a:rPr lang="en-US" altLang="ko-KR" sz="1600" dirty="0"/>
              <a:t>8</a:t>
            </a:r>
            <a:r>
              <a:rPr lang="ko-KR" altLang="en-US" sz="1600" dirty="0"/>
              <a:t>자 이상으로 숫자나 특수 문자를 포함하여 지정</a:t>
            </a:r>
            <a:endParaRPr lang="en-US" altLang="ko-KR" sz="1600" dirty="0"/>
          </a:p>
          <a:p>
            <a:pPr marL="695325" lvl="3" indent="-342900"/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r>
              <a:rPr lang="ko-KR" altLang="en-US" sz="2000" b="1" dirty="0"/>
              <a:t>사용법</a:t>
            </a:r>
            <a:endParaRPr lang="en-US" altLang="ko-KR" sz="2000" b="1" dirty="0"/>
          </a:p>
          <a:p>
            <a:pPr marL="352425" lvl="3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52425" lvl="3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9650" y="1937550"/>
            <a:ext cx="6822710" cy="542522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passwd</a:t>
            </a:r>
            <a:r>
              <a:rPr lang="en-US" altLang="ko-KR" sz="2000" b="1" dirty="0">
                <a:solidFill>
                  <a:srgbClr val="FFFF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50" y="4756596"/>
            <a:ext cx="6632210" cy="184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07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유닉스 시스템 접속 방법과 명령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/>
                </a:solidFill>
              </a:rPr>
              <a:t>유닉스 시스템 접속 해제</a:t>
            </a:r>
            <a:endParaRPr lang="en-US" altLang="ko-KR" sz="2000" b="1" dirty="0"/>
          </a:p>
          <a:p>
            <a:pPr marL="514350" lvl="2" indent="-342900">
              <a:buClrTx/>
            </a:pPr>
            <a:r>
              <a:rPr lang="ko-KR" altLang="en-US" sz="2000" b="1" dirty="0"/>
              <a:t>로그아웃</a:t>
            </a:r>
            <a:r>
              <a:rPr lang="en-US" altLang="ko-KR" sz="2000" b="1" dirty="0"/>
              <a:t>(logout)</a:t>
            </a:r>
          </a:p>
          <a:p>
            <a:pPr marL="695325" lvl="3" indent="-342900"/>
            <a:r>
              <a:rPr lang="ko-KR" altLang="en-US" sz="1600" dirty="0"/>
              <a:t>유닉스 시스템과의 접속을 해제하는 과정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lvl="2" indent="-342900">
              <a:buClrTx/>
            </a:pPr>
            <a:endParaRPr lang="en-US" altLang="ko-KR" sz="2000" b="1" dirty="0"/>
          </a:p>
          <a:p>
            <a:pPr marL="514350" lvl="2" indent="-342900">
              <a:buClrTx/>
            </a:pPr>
            <a:r>
              <a:rPr lang="ko-KR" altLang="en-US" sz="2000" b="1" dirty="0"/>
              <a:t>사용법</a:t>
            </a:r>
            <a:endParaRPr lang="en-US" altLang="ko-KR" sz="2000" b="1" dirty="0"/>
          </a:p>
          <a:p>
            <a:pPr marL="695325" lvl="3" indent="-342900"/>
            <a:r>
              <a:rPr lang="en-US" altLang="ko-KR" sz="1800" b="1" dirty="0"/>
              <a:t>logout</a:t>
            </a:r>
          </a:p>
          <a:p>
            <a:pPr marL="352425" lvl="3" indent="0">
              <a:buNone/>
            </a:pPr>
            <a:endParaRPr lang="en-US" altLang="ko-KR" sz="1800" b="1" dirty="0"/>
          </a:p>
          <a:p>
            <a:pPr marL="352425" lvl="3" indent="0">
              <a:buNone/>
            </a:pPr>
            <a:endParaRPr lang="en-US" altLang="ko-KR" sz="1800" b="1" dirty="0"/>
          </a:p>
          <a:p>
            <a:pPr marL="695325" lvl="3" indent="-342900"/>
            <a:r>
              <a:rPr lang="en-US" altLang="ko-KR" sz="1800" b="1" dirty="0"/>
              <a:t>Exit</a:t>
            </a:r>
          </a:p>
          <a:p>
            <a:pPr marL="352425" lvl="3" indent="0">
              <a:buNone/>
            </a:pPr>
            <a:endParaRPr lang="en-US" altLang="ko-KR" sz="1800" b="1" dirty="0"/>
          </a:p>
          <a:p>
            <a:pPr marL="352425" lvl="3" indent="0">
              <a:buNone/>
            </a:pPr>
            <a:endParaRPr lang="en-US" altLang="ko-KR" sz="1800" b="1" dirty="0"/>
          </a:p>
          <a:p>
            <a:pPr marL="695325" lvl="3" indent="-342900"/>
            <a:r>
              <a:rPr lang="en-US" altLang="ko-KR" sz="1800" b="1" dirty="0"/>
              <a:t>Ctrl + D</a:t>
            </a:r>
          </a:p>
          <a:p>
            <a:pPr marL="352425" lvl="3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52425" lvl="3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27387"/>
            <a:ext cx="5688632" cy="67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80519"/>
            <a:ext cx="5688632" cy="7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5393630"/>
            <a:ext cx="5688632" cy="6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5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01. </a:t>
            </a:r>
            <a:r>
              <a:rPr lang="ko-KR" altLang="en-US" sz="3200" dirty="0"/>
              <a:t>유닉스 개요 및 기본 사용법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1296293"/>
          </a:xfrm>
        </p:spPr>
        <p:txBody>
          <a:bodyPr/>
          <a:lstStyle/>
          <a:p>
            <a:r>
              <a:rPr lang="ko-KR" altLang="en-US" dirty="0"/>
              <a:t>유닉스 개요</a:t>
            </a:r>
            <a:endParaRPr lang="en-US" altLang="ko-KR" sz="2000" b="1" dirty="0"/>
          </a:p>
          <a:p>
            <a:r>
              <a:rPr lang="ko-KR" altLang="en-US" dirty="0"/>
              <a:t>유닉스 시스템 접속 방법과 명령 사용법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유닉스의 특징과 발전 과정을 이해한다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유닉스 시스템에 접속하고</a:t>
            </a:r>
            <a:r>
              <a:rPr lang="en-US" altLang="ko-KR" b="0" dirty="0"/>
              <a:t>, </a:t>
            </a:r>
            <a:r>
              <a:rPr lang="ko-KR" altLang="en-US" b="0" dirty="0"/>
              <a:t>해제하는 방법을 익힌다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유닉스 명령어의 기본 사용법을 익힌다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유닉스 계정의 암호를 변경하는 방법을 익힌다</a:t>
            </a:r>
            <a:r>
              <a:rPr lang="en-US" altLang="ko-KR" b="0" dirty="0"/>
              <a:t>.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유닉스란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고급언어로 개발된 최초의 운영체제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유닉스의 역사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1969. AT&amp;T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벨 연구소에서 개발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켄 톰슨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데니스 리치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1973.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어셈블리 언어에서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언어로 변경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초기에 대학과 기업이 중심으로 연구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BSD : Berkeley Software Distribution</a:t>
            </a:r>
          </a:p>
          <a:p>
            <a:pPr marL="457200" lvl="2" indent="-28575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상업용 버전은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AT&amp;T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38175" lvl="3" indent="-285750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III(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최초 상업용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V</a:t>
            </a:r>
          </a:p>
          <a:p>
            <a:pPr marL="171450" lvl="2" indent="0"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개요 </a:t>
            </a:r>
            <a:r>
              <a:rPr lang="en-US" altLang="ko-KR" dirty="0"/>
              <a:t>– </a:t>
            </a:r>
            <a:r>
              <a:rPr lang="ko-KR" altLang="en-US" dirty="0"/>
              <a:t>유닉스 발전과정</a:t>
            </a:r>
          </a:p>
        </p:txBody>
      </p:sp>
      <p:pic>
        <p:nvPicPr>
          <p:cNvPr id="1026" name="Picture 2" descr="C:\Users\hanbituser1\Desktop\강의교안\그림모음\Chapter 01\그림 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694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개요 </a:t>
            </a:r>
            <a:r>
              <a:rPr lang="en-US" altLang="ko-KR" dirty="0"/>
              <a:t>– </a:t>
            </a:r>
            <a:r>
              <a:rPr lang="ko-KR" altLang="en-US" dirty="0"/>
              <a:t>유닉스의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UNIX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“The Open Group”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등록 상표이므로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각 제조사는 각자 제품명을 붙여 사용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Cf. Linux ?</a:t>
            </a:r>
          </a:p>
          <a:p>
            <a:pPr marL="514350" lvl="2" indent="-342900">
              <a:buClrTx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유닉스와 호환 가능한 유닉스 계열 운영체제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 초기부터 공개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S/W</a:t>
            </a:r>
          </a:p>
          <a:p>
            <a:pPr marL="514350" lvl="2" indent="-342900">
              <a:buClrTx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1991.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리누스 토발즈가 개발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토발즈가 리눅스 커널의 개발을 중재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2050" name="Picture 2" descr="C:\Users\hanbituser1\Desktop\강의교안\표모음\Chapter 01\표 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264696" cy="23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개요 </a:t>
            </a:r>
            <a:r>
              <a:rPr lang="en-US" altLang="ko-KR" dirty="0"/>
              <a:t>– </a:t>
            </a:r>
            <a:r>
              <a:rPr lang="ko-KR" altLang="en-US" dirty="0"/>
              <a:t>유닉스의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대화형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다중 사용자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다중 작업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높은 이식성과 확장성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계층적 트리 파일 시스템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다양한 부가 기능 제공</a:t>
            </a:r>
          </a:p>
        </p:txBody>
      </p:sp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개요 </a:t>
            </a:r>
            <a:r>
              <a:rPr lang="en-US" altLang="ko-KR" dirty="0"/>
              <a:t>– </a:t>
            </a:r>
            <a:r>
              <a:rPr lang="ko-KR" altLang="en-US" dirty="0"/>
              <a:t>유닉스의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커널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운영체제의 핵심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컴퓨터 자원 관리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프로세스 관리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메모리 관리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71450" lvl="2" indent="0">
              <a:buClrTx/>
              <a:buNone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시스템 관리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장치 관리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인터페이스 제공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사용자의 명령을 입력 받아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처리한 후 결과를 출력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유틸리티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각종 프로그래밍 개발 도구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문서 편집도구 등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 descr="C:\Users\hanbituser1\Desktop\강의교안\그림모음\Chapter 01\그림 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17646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5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Kd93T7hhXNhp8Iz8ubh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Kd93T7hhXNhp8Iz8ubh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A6g9aW2fQE8Z9okYNp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A6g9aW2fQE8Z9okYNp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Kd93T7hhXNhp8Iz8ubh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Kd93T7hhXNhp8Iz8ubh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psThnpD1vNgIxDPWqvN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psThnpD1vNgIxDPWqvN0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6613</TotalTime>
  <Words>627</Words>
  <Application>Microsoft Office PowerPoint</Application>
  <PresentationFormat>화면 슬라이드 쇼(4:3)</PresentationFormat>
  <Paragraphs>198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테마</vt:lpstr>
      <vt:lpstr>IT CookBook, 유닉스 이론과 실습(3판)</vt:lpstr>
      <vt:lpstr>Chapter 01. 유닉스 개요 및 기본 사용법</vt:lpstr>
      <vt:lpstr>PowerPoint 프레젠테이션</vt:lpstr>
      <vt:lpstr>PowerPoint 프레젠테이션</vt:lpstr>
      <vt:lpstr>01. 유닉스 개요</vt:lpstr>
      <vt:lpstr>01. 유닉스 개요 – 유닉스 발전과정</vt:lpstr>
      <vt:lpstr>01. 유닉스 개요 – 유닉스의 종류</vt:lpstr>
      <vt:lpstr>01. 유닉스 개요 – 유닉스의 특징</vt:lpstr>
      <vt:lpstr>01. 유닉스 개요 – 유닉스의 구조</vt:lpstr>
      <vt:lpstr>02. 유닉스 시스템 접속 방법과 명령 사용법</vt:lpstr>
      <vt:lpstr>02. 유닉스 시스템 접속 방법과 명령 사용법</vt:lpstr>
      <vt:lpstr>[실습 1-1] ssh를 이용해 유닉스에 접속하기 </vt:lpstr>
      <vt:lpstr>[실습 1-1] ssh를 이용해 유닉스에 접속하기 </vt:lpstr>
      <vt:lpstr>02. 유닉스 시스템 접속 방법과 명령 사용법</vt:lpstr>
      <vt:lpstr>02. 유닉스 시스템 접속 방법과 명령 사용법</vt:lpstr>
      <vt:lpstr>02. 유닉스 시스템 접속 방법과 명령 사용법</vt:lpstr>
      <vt:lpstr>02. 유닉스 시스템 접속 방법과 명령 사용법</vt:lpstr>
      <vt:lpstr>02. 유닉스 시스템 접속 방법과 명령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654</cp:revision>
  <dcterms:created xsi:type="dcterms:W3CDTF">2012-07-11T10:23:22Z</dcterms:created>
  <dcterms:modified xsi:type="dcterms:W3CDTF">2019-12-27T06:02:05Z</dcterms:modified>
</cp:coreProperties>
</file>