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9" r:id="rId2"/>
    <p:sldId id="256" r:id="rId3"/>
    <p:sldId id="266" r:id="rId4"/>
    <p:sldId id="383" r:id="rId5"/>
    <p:sldId id="395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397" r:id="rId18"/>
    <p:sldId id="421" r:id="rId19"/>
    <p:sldId id="422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157"/>
    <a:srgbClr val="2D7F4D"/>
    <a:srgbClr val="F6713C"/>
    <a:srgbClr val="FDE2D7"/>
    <a:srgbClr val="FCC7B2"/>
    <a:srgbClr val="F88D62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29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0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0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 </a:t>
            </a:r>
            <a:r>
              <a:rPr lang="en-US" altLang="ko-KR" dirty="0"/>
              <a:t>– </a:t>
            </a:r>
            <a:r>
              <a:rPr lang="ko-KR" altLang="en-US" dirty="0"/>
              <a:t>절대 경로와 상대 경로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계층 구조가 다음과 같고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디렉토리가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user1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hanbituser1\Desktop\유닉스 이론과 실습(3판)강의교안\fig_4463\Chapter 02\그림 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6058"/>
            <a:ext cx="6264696" cy="347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168" y="3284984"/>
            <a:ext cx="2925325" cy="18452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2D7F4D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1. Unix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의 절대경로 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: 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b="1" dirty="0">
                <a:latin typeface="Times New Roman" pitchFamily="18" charset="0"/>
              </a:rPr>
              <a:t> 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/home/user1/Unix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800" b="1" i="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2. Unix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의 상대경로 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: 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b="1" dirty="0">
                <a:latin typeface="Times New Roman" pitchFamily="18" charset="0"/>
              </a:rPr>
              <a:t>       Unix</a:t>
            </a:r>
            <a:endParaRPr lang="en-US" altLang="ko-KR" sz="1800" b="1" i="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AutoShape 1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71830" y="5703540"/>
            <a:ext cx="5940660" cy="8100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2D7F4D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user2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의 절대경로와 상대 경로는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743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 </a:t>
            </a:r>
            <a:r>
              <a:rPr lang="en-US" altLang="ko-KR" dirty="0"/>
              <a:t>– </a:t>
            </a:r>
            <a:r>
              <a:rPr lang="ko-KR" altLang="en-US" dirty="0"/>
              <a:t>파일과 </a:t>
            </a:r>
            <a:r>
              <a:rPr lang="ko-KR" altLang="en-US" dirty="0" err="1"/>
              <a:t>디렉토리</a:t>
            </a:r>
            <a:r>
              <a:rPr lang="ko-KR" altLang="en-US" dirty="0"/>
              <a:t>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유의사항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사용가능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알파벳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대소문자 구분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숫자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하이픈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(-),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밑줄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(_),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(.)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b="0" dirty="0">
                <a:latin typeface="+mn-ea"/>
              </a:rPr>
              <a:t>공백</a:t>
            </a:r>
            <a:r>
              <a:rPr lang="en-US" altLang="ko-KR" sz="1600" b="0" dirty="0">
                <a:latin typeface="+mn-ea"/>
              </a:rPr>
              <a:t>( ), *, &amp;, |, “, ‘, ·, ~, #, $, (, ), </a:t>
            </a:r>
            <a:r>
              <a:rPr lang="ko-KR" altLang="en-US" sz="1600" b="0" dirty="0">
                <a:latin typeface="+mn-ea"/>
              </a:rPr>
              <a:t>＼</a:t>
            </a:r>
            <a:r>
              <a:rPr lang="en-US" altLang="ko-KR" sz="1600" b="0" dirty="0">
                <a:latin typeface="+mn-ea"/>
              </a:rPr>
              <a:t>, ;, &lt;, &gt;</a:t>
            </a:r>
          </a:p>
          <a:p>
            <a:pPr marL="695325" lvl="3" indent="-342900"/>
            <a:r>
              <a:rPr lang="ko-KR" altLang="en-US" sz="1600" b="0" dirty="0">
                <a:latin typeface="+mn-ea"/>
              </a:rPr>
              <a:t>쓰는 경우 이름을 따옴표로 감싸거나 모든 특수문자 앞에 </a:t>
            </a:r>
            <a:r>
              <a:rPr lang="ko-KR" altLang="en-US" sz="1600" dirty="0">
                <a:latin typeface="+mn-ea"/>
              </a:rPr>
              <a:t>＼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추가</a:t>
            </a:r>
            <a:endParaRPr lang="en-US" altLang="ko-KR" sz="1600" b="0" dirty="0">
              <a:latin typeface="+mn-ea"/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사용불가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좋은 이름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C,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helloWorld.c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.secrete, smaple12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나쁜 이름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/>
              <a:t>*</a:t>
            </a:r>
            <a:r>
              <a:rPr lang="en-US" altLang="ko-KR" sz="1600" dirty="0"/>
              <a:t>hl, </a:t>
            </a:r>
            <a:r>
              <a:rPr lang="en-US" altLang="ko-KR" sz="1600" dirty="0" err="1"/>
              <a:t>I’am</a:t>
            </a:r>
            <a:r>
              <a:rPr lang="en-US" altLang="ko-KR" sz="1600" dirty="0"/>
              <a:t>, #77dir, my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, book\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쓸 수 없는 이름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600" dirty="0" err="1"/>
              <a:t>Mydir</a:t>
            </a:r>
            <a:r>
              <a:rPr lang="en-US" altLang="ko-KR" sz="1600" dirty="0"/>
              <a:t>/, /test, wrong/name</a:t>
            </a:r>
          </a:p>
          <a:p>
            <a:pPr marL="695325" lvl="3" indent="-342900"/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8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확인 </a:t>
            </a:r>
            <a:r>
              <a:rPr lang="en-US" altLang="ko-KR" dirty="0"/>
              <a:t>: </a:t>
            </a:r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작업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절대 경로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i="0" dirty="0" err="1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pwd</a:t>
            </a:r>
            <a:endParaRPr lang="en-US" altLang="ko-KR" sz="2400" b="1" i="0" dirty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1" y="3509765"/>
            <a:ext cx="766286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63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디렉토리</a:t>
            </a:r>
            <a:r>
              <a:rPr lang="ko-KR" altLang="en-US" dirty="0"/>
              <a:t> 이동 </a:t>
            </a:r>
            <a:r>
              <a:rPr lang="en-US" altLang="ko-KR" dirty="0"/>
              <a:t>: cd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작업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디렉토리를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지정한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디렉토리명을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지정하지 않으면 홈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i="0" dirty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cd [ </a:t>
            </a:r>
            <a:r>
              <a:rPr lang="ko-KR" altLang="en-US" sz="2400" b="1" i="0" dirty="0" err="1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디렉토리명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120232"/>
            <a:ext cx="2430270" cy="22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4120232"/>
            <a:ext cx="2592288" cy="22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76" y="4124547"/>
            <a:ext cx="2448272" cy="226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디렉토리의</a:t>
            </a:r>
            <a:r>
              <a:rPr lang="ko-KR" altLang="en-US" dirty="0"/>
              <a:t> 파일 목록 확인 </a:t>
            </a:r>
            <a:r>
              <a:rPr lang="en-US" altLang="ko-KR" dirty="0"/>
              <a:t>: 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파일이나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디렉토리에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대한 정보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ls [ 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옵션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 [ 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파일 또는 </a:t>
            </a:r>
            <a:r>
              <a:rPr lang="ko-KR" altLang="en-US" sz="2400" b="1" dirty="0" err="1">
                <a:latin typeface="돋움" pitchFamily="50" charset="-127"/>
                <a:ea typeface="돋움" pitchFamily="50" charset="-127"/>
              </a:rPr>
              <a:t>디렉토리명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</a:t>
            </a:r>
            <a:endParaRPr lang="en-US" altLang="ko-KR" sz="2400" b="1" i="0" dirty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9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5138360"/>
              </p:ext>
            </p:extLst>
          </p:nvPr>
        </p:nvGraphicFramePr>
        <p:xfrm>
          <a:off x="701570" y="2978950"/>
          <a:ext cx="7587322" cy="3009901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11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 능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All.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시스템에 숨겨진 파일을 포함한 모든 파일 목록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Long.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파일의 상세 정보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Directory.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지정한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자체의 정보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Recursive.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하위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디렉토리내의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모든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디렉토리들을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반복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 종류 표시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실행 파일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*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/,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심볼릭링크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@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붙임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rgbClr val="9EC1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이름을 최종 접근 시간 순으로 화면에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1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디렉토리의</a:t>
            </a:r>
            <a:r>
              <a:rPr lang="ko-KR" altLang="en-US" dirty="0"/>
              <a:t> 파일 목록 확인 </a:t>
            </a:r>
            <a:r>
              <a:rPr lang="en-US" altLang="ko-KR" dirty="0"/>
              <a:t>: 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4104456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96408" y="1196752"/>
            <a:ext cx="41044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8" y="2014241"/>
            <a:ext cx="3193752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0780" y="2026941"/>
            <a:ext cx="1452488" cy="838695"/>
          </a:xfrm>
          <a:prstGeom prst="wedgeEllipseCallout">
            <a:avLst>
              <a:gd name="adj1" fmla="val -111913"/>
              <a:gd name="adj2" fmla="val -25686"/>
            </a:avLst>
          </a:prstGeom>
          <a:solidFill>
            <a:schemeClr val="bg1"/>
          </a:solidFill>
          <a:ln w="19050" algn="ctr">
            <a:solidFill>
              <a:srgbClr val="9EC157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200" i="0" dirty="0">
                <a:solidFill>
                  <a:schemeClr val="tx1"/>
                </a:solidFill>
                <a:effectLst/>
                <a:latin typeface="+mn-ea"/>
              </a:rPr>
              <a:t>현재 </a:t>
            </a:r>
            <a:endParaRPr lang="en-US" altLang="ko-KR" sz="1200" i="0" dirty="0">
              <a:solidFill>
                <a:schemeClr val="tx1"/>
              </a:solidFill>
              <a:effectLst/>
              <a:latin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200" i="0" dirty="0" err="1">
                <a:solidFill>
                  <a:schemeClr val="tx1"/>
                </a:solidFill>
                <a:effectLst/>
                <a:latin typeface="+mn-ea"/>
              </a:rPr>
              <a:t>디렉토리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ko-KR" sz="1200" i="0" dirty="0">
              <a:solidFill>
                <a:schemeClr val="tx1"/>
              </a:solidFill>
              <a:effectLst/>
              <a:latin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200" i="0" dirty="0">
                <a:solidFill>
                  <a:schemeClr val="tx1"/>
                </a:solidFill>
                <a:effectLst/>
                <a:latin typeface="+mn-ea"/>
              </a:rPr>
              <a:t>목록 확인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8" y="4365104"/>
            <a:ext cx="319375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8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2788" y="4491362"/>
            <a:ext cx="1452488" cy="838695"/>
          </a:xfrm>
          <a:prstGeom prst="wedgeEllipseCallout">
            <a:avLst>
              <a:gd name="adj1" fmla="val -111913"/>
              <a:gd name="adj2" fmla="val -25686"/>
            </a:avLst>
          </a:prstGeom>
          <a:solidFill>
            <a:schemeClr val="bg1"/>
          </a:solidFill>
          <a:ln w="19050" algn="ctr">
            <a:solidFill>
              <a:srgbClr val="9EC157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200" i="0" dirty="0">
                <a:solidFill>
                  <a:schemeClr val="tx1"/>
                </a:solidFill>
                <a:effectLst/>
                <a:latin typeface="+mn-ea"/>
              </a:rPr>
              <a:t>지정한 파일 정보 확인</a:t>
            </a:r>
          </a:p>
        </p:txBody>
      </p:sp>
      <p:sp>
        <p:nvSpPr>
          <p:cNvPr id="14" name="AutoShape 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2883" y="1906736"/>
            <a:ext cx="3527425" cy="4535488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-a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-l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-al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-d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-F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-u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/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tmp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 /etc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/etc/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passwd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ls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–l /etc/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passwd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0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디렉토리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새로운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생성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 :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생성에 필요한 하위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디렉토리도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함께 생성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알파벳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대소문자 구분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숫자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하이픈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(-),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밑줄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(_),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(.)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사용법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돋움" pitchFamily="50" charset="-127"/>
                <a:ea typeface="돋움" pitchFamily="50" charset="-127"/>
              </a:rPr>
              <a:t>mkdir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 [ 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옵션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 [ </a:t>
            </a:r>
            <a:r>
              <a:rPr lang="ko-KR" altLang="en-US" sz="2400" b="1" dirty="0" err="1">
                <a:latin typeface="돋움" pitchFamily="50" charset="-127"/>
                <a:ea typeface="돋움" pitchFamily="50" charset="-127"/>
              </a:rPr>
              <a:t>디렉토리명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</a:t>
            </a:r>
            <a:endParaRPr lang="en-US" altLang="ko-KR" sz="2400" b="1" i="0" dirty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33745" y="3594472"/>
            <a:ext cx="41044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140088"/>
            <a:ext cx="307834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975" y="4208164"/>
            <a:ext cx="3527425" cy="2266628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d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mkdir</a:t>
            </a:r>
            <a:r>
              <a:rPr lang="en-US" altLang="ko-KR" dirty="0">
                <a:latin typeface="+mn-ea"/>
              </a:rPr>
              <a:t> temp </a:t>
            </a:r>
            <a:r>
              <a:rPr lang="en-US" altLang="ko-KR" dirty="0" err="1">
                <a:latin typeface="+mn-ea"/>
              </a:rPr>
              <a:t>dir</a:t>
            </a:r>
            <a:r>
              <a:rPr lang="en-US" altLang="ko-KR" dirty="0">
                <a:latin typeface="+mn-ea"/>
              </a:rPr>
              <a:t> test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m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kdir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tmp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>
                <a:latin typeface="+mn-ea"/>
              </a:rPr>
              <a:t>cd </a:t>
            </a:r>
            <a:r>
              <a:rPr lang="en-US" altLang="ko-KR" dirty="0" err="1">
                <a:latin typeface="+mn-ea"/>
              </a:rPr>
              <a:t>tmp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m</a:t>
            </a:r>
            <a:r>
              <a:rPr lang="en-US" altLang="ko-KR" i="0" dirty="0" err="1">
                <a:solidFill>
                  <a:schemeClr val="tx1"/>
                </a:solidFill>
                <a:effectLst/>
                <a:latin typeface="+mn-ea"/>
              </a:rPr>
              <a:t>kdir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 temp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pwd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28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 err="1"/>
              <a:t>디렉토리</a:t>
            </a:r>
            <a:r>
              <a:rPr lang="ko-KR" altLang="en-US" dirty="0"/>
              <a:t> 상세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현재 위치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94619"/>
            <a:ext cx="7632849" cy="8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63284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941168"/>
            <a:ext cx="76328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 err="1"/>
              <a:t>디렉토리</a:t>
            </a:r>
            <a:r>
              <a:rPr lang="ko-KR" altLang="en-US" dirty="0"/>
              <a:t> 상세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상세정보 보기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485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25156"/>
            <a:ext cx="7704856" cy="17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6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err="1"/>
              <a:t>디렉토리</a:t>
            </a:r>
            <a:r>
              <a:rPr lang="ko-KR" altLang="en-US" dirty="0"/>
              <a:t> 삭제 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삭제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디렉토리가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비어있어야 삭제 가능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삭제 후 부모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디렉토리가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비어있으면 삭제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사용법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돋움" pitchFamily="50" charset="-127"/>
                <a:ea typeface="돋움" pitchFamily="50" charset="-127"/>
              </a:rPr>
              <a:t>rmdir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 [ 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옵션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 [ </a:t>
            </a:r>
            <a:r>
              <a:rPr lang="ko-KR" altLang="en-US" sz="2400" b="1" dirty="0" err="1">
                <a:latin typeface="돋움" pitchFamily="50" charset="-127"/>
                <a:ea typeface="돋움" pitchFamily="50" charset="-127"/>
              </a:rPr>
              <a:t>디렉토리명</a:t>
            </a:r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b="1" dirty="0">
                <a:latin typeface="돋움" pitchFamily="50" charset="-127"/>
                <a:ea typeface="돋움" pitchFamily="50" charset="-127"/>
              </a:rPr>
              <a:t>]</a:t>
            </a:r>
            <a:endParaRPr lang="en-US" altLang="ko-KR" sz="2400" b="1" i="0" dirty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33745" y="3784972"/>
            <a:ext cx="41044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8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359" y="4449898"/>
            <a:ext cx="3527425" cy="2215394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d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rmdir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tmp</a:t>
            </a:r>
            <a:endParaRPr lang="en-US" altLang="ko-KR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>
                <a:latin typeface="+mn-ea"/>
              </a:rPr>
              <a:t>cd </a:t>
            </a:r>
            <a:r>
              <a:rPr lang="en-US" altLang="ko-KR" dirty="0" err="1">
                <a:latin typeface="+mn-ea"/>
              </a:rPr>
              <a:t>tmp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>
                <a:latin typeface="+mn-ea"/>
              </a:rPr>
              <a:t>ls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dirty="0" err="1">
                <a:latin typeface="+mn-ea"/>
              </a:rPr>
              <a:t>rmdir</a:t>
            </a:r>
            <a:r>
              <a:rPr lang="en-US" altLang="ko-KR" dirty="0">
                <a:latin typeface="+mn-ea"/>
              </a:rPr>
              <a:t> temp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+mn-ea"/>
              </a:rPr>
              <a:t>ls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4" y="4415286"/>
            <a:ext cx="3105150" cy="166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9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02. </a:t>
            </a:r>
            <a:r>
              <a:rPr lang="ko-KR" altLang="en-US" sz="3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유닉스 파일 시스템</a:t>
            </a:r>
            <a:endParaRPr lang="en-US" altLang="ko-KR" sz="2000" b="1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확인 </a:t>
            </a:r>
            <a:r>
              <a:rPr lang="en-US" altLang="ko-KR" dirty="0"/>
              <a:t>: </a:t>
            </a:r>
            <a:r>
              <a:rPr lang="en-US" altLang="ko-KR" dirty="0" err="1"/>
              <a:t>pwd</a:t>
            </a:r>
            <a:endParaRPr lang="en-US" altLang="ko-KR" dirty="0"/>
          </a:p>
          <a:p>
            <a:r>
              <a:rPr lang="ko-KR" altLang="en-US" dirty="0" err="1"/>
              <a:t>디렉토리</a:t>
            </a:r>
            <a:r>
              <a:rPr lang="ko-KR" altLang="en-US" dirty="0"/>
              <a:t> 이동 </a:t>
            </a:r>
            <a:r>
              <a:rPr lang="en-US" altLang="ko-KR" dirty="0"/>
              <a:t>: cd</a:t>
            </a:r>
          </a:p>
          <a:p>
            <a:r>
              <a:rPr lang="ko-KR" altLang="en-US" dirty="0" err="1"/>
              <a:t>디렉토리의</a:t>
            </a:r>
            <a:r>
              <a:rPr lang="ko-KR" altLang="en-US" dirty="0"/>
              <a:t> 파일 목록 확인 </a:t>
            </a:r>
            <a:r>
              <a:rPr lang="en-US" altLang="ko-KR" dirty="0"/>
              <a:t>: ls</a:t>
            </a:r>
          </a:p>
          <a:p>
            <a:r>
              <a:rPr lang="ko-KR" altLang="en-US" sz="2000" b="1" dirty="0" err="1"/>
              <a:t>디렉토리</a:t>
            </a:r>
            <a:r>
              <a:rPr lang="ko-KR" altLang="en-US" sz="2000" b="1" dirty="0"/>
              <a:t> 생성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mkdir</a:t>
            </a:r>
            <a:endParaRPr lang="en-US" altLang="ko-KR" sz="2000" b="1" dirty="0"/>
          </a:p>
          <a:p>
            <a:r>
              <a:rPr lang="ko-KR" altLang="en-US" dirty="0" err="1"/>
              <a:t>디렉토리</a:t>
            </a:r>
            <a:r>
              <a:rPr lang="ko-KR" altLang="en-US" dirty="0"/>
              <a:t> 삭제 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유닉스 파일 시스템을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유닉스 파일의 종류와 특징을 이해하고 올바른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디렉토리</a:t>
            </a:r>
            <a:r>
              <a:rPr lang="ko-KR" altLang="en-US" b="0" dirty="0"/>
              <a:t> 관련 명령의 사용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관련 있는 정보들의 집합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유닉스는 시스템의 모든 정보와 장치를 파일로 관리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 내의 파일을 효과적으로 관리하기 위해 계층적으로 구성한 유닉스 시스템의 파일과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집합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 </a:t>
            </a:r>
            <a:r>
              <a:rPr lang="en-US" altLang="ko-KR" dirty="0"/>
              <a:t>– </a:t>
            </a:r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일반 파일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파일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심볼릭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링크 파일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장치 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일반 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데이터의 저장을 목적으로 하는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파일의 내용이 아스키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(ASCII)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코드로 구성된 파일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편집기나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cat, more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명령을 이용하여 그 내용을 볼 수 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바이너리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내용이 아스키 코드가 아닌 모든 파일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지정된 응용 프로그램을 이용하여야 내용을 볼 수 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6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내용이 다른 파일이나 하위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이름인 특수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그룹 5"/>
          <p:cNvGrpSpPr/>
          <p:nvPr>
            <p:custDataLst>
              <p:tags r:id="rId1"/>
            </p:custDataLst>
          </p:nvPr>
        </p:nvGrpSpPr>
        <p:grpSpPr>
          <a:xfrm>
            <a:off x="5301205" y="5057195"/>
            <a:ext cx="2879725" cy="1477907"/>
            <a:chOff x="5517105" y="5184195"/>
            <a:chExt cx="2879725" cy="1477907"/>
          </a:xfrm>
        </p:grpSpPr>
        <p:sp>
          <p:nvSpPr>
            <p:cNvPr id="7" name="AutoShape 107"/>
            <p:cNvSpPr>
              <a:spLocks noChangeArrowheads="1"/>
            </p:cNvSpPr>
            <p:nvPr/>
          </p:nvSpPr>
          <p:spPr bwMode="auto">
            <a:xfrm>
              <a:off x="5517105" y="5184195"/>
              <a:ext cx="2879725" cy="1223962"/>
            </a:xfrm>
            <a:prstGeom prst="foldedCorner">
              <a:avLst>
                <a:gd name="adj" fmla="val 12500"/>
              </a:avLst>
            </a:prstGeom>
            <a:solidFill>
              <a:srgbClr val="CCECFF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dir1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file1 = 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inode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  1282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dirA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 = 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inode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굴림" pitchFamily="50" charset="-127"/>
                </a:rPr>
                <a:t>  5314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32140" y="6354325"/>
              <a:ext cx="2303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dir1 </a:t>
              </a:r>
              <a:r>
                <a:rPr lang="ko-KR" altLang="en-US" sz="1400" dirty="0" err="1"/>
                <a:t>디렉토리</a:t>
              </a:r>
              <a:r>
                <a:rPr lang="ko-KR" altLang="en-US" sz="1400" dirty="0"/>
                <a:t> 파일의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0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 </a:t>
            </a:r>
            <a:r>
              <a:rPr lang="en-US" altLang="ko-KR" dirty="0"/>
              <a:t>– </a:t>
            </a:r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심볼릭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링크 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원본 파일을 가리키는 특수 파일텍스트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장치 파일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장치를 관리하기 위한 특수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데이터를 저장하기 위한 데이터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블록이 없음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크기 대신 장치를 구분하기 위한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두 개의 숫자 저장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12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94635" y="2380178"/>
            <a:ext cx="5884863" cy="1355725"/>
            <a:chOff x="1021" y="1170"/>
            <a:chExt cx="3707" cy="854"/>
          </a:xfrm>
        </p:grpSpPr>
        <p:sp>
          <p:nvSpPr>
            <p:cNvPr id="5" name="AutoShape 123"/>
            <p:cNvSpPr>
              <a:spLocks noChangeArrowheads="1"/>
            </p:cNvSpPr>
            <p:nvPr/>
          </p:nvSpPr>
          <p:spPr bwMode="auto">
            <a:xfrm>
              <a:off x="1519" y="1253"/>
              <a:ext cx="952" cy="771"/>
            </a:xfrm>
            <a:prstGeom prst="foldedCorner">
              <a:avLst>
                <a:gd name="adj" fmla="val 12500"/>
              </a:avLst>
            </a:prstGeom>
            <a:solidFill>
              <a:srgbClr val="CCECFF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./file2</a:t>
              </a:r>
            </a:p>
          </p:txBody>
        </p:sp>
        <p:sp>
          <p:nvSpPr>
            <p:cNvPr id="6" name="AutoShape 124"/>
            <p:cNvSpPr>
              <a:spLocks noChangeArrowheads="1"/>
            </p:cNvSpPr>
            <p:nvPr/>
          </p:nvSpPr>
          <p:spPr bwMode="auto">
            <a:xfrm>
              <a:off x="3594" y="1253"/>
              <a:ext cx="1134" cy="77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I love UNIX!!</a:t>
              </a:r>
            </a:p>
          </p:txBody>
        </p:sp>
        <p:sp>
          <p:nvSpPr>
            <p:cNvPr id="7" name="Text Box 125"/>
            <p:cNvSpPr txBox="1">
              <a:spLocks noChangeArrowheads="1"/>
            </p:cNvSpPr>
            <p:nvPr/>
          </p:nvSpPr>
          <p:spPr bwMode="auto">
            <a:xfrm>
              <a:off x="1021" y="1170"/>
              <a:ext cx="5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link1</a:t>
              </a:r>
            </a:p>
          </p:txBody>
        </p:sp>
        <p:sp>
          <p:nvSpPr>
            <p:cNvPr id="8" name="Text Box 126"/>
            <p:cNvSpPr txBox="1">
              <a:spLocks noChangeArrowheads="1"/>
            </p:cNvSpPr>
            <p:nvPr/>
          </p:nvSpPr>
          <p:spPr bwMode="auto">
            <a:xfrm>
              <a:off x="3061" y="1170"/>
              <a:ext cx="5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file2</a:t>
              </a:r>
            </a:p>
          </p:txBody>
        </p:sp>
        <p:sp>
          <p:nvSpPr>
            <p:cNvPr id="9" name="Line 129"/>
            <p:cNvSpPr>
              <a:spLocks noChangeShapeType="1"/>
            </p:cNvSpPr>
            <p:nvPr/>
          </p:nvSpPr>
          <p:spPr bwMode="auto">
            <a:xfrm>
              <a:off x="2318" y="1595"/>
              <a:ext cx="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Line 130"/>
            <p:cNvSpPr>
              <a:spLocks noChangeShapeType="1"/>
            </p:cNvSpPr>
            <p:nvPr/>
          </p:nvSpPr>
          <p:spPr bwMode="auto">
            <a:xfrm flipV="1">
              <a:off x="2744" y="1298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2744" y="129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3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584428" y="4672142"/>
            <a:ext cx="3195638" cy="1637178"/>
            <a:chOff x="930" y="3083"/>
            <a:chExt cx="2013" cy="801"/>
          </a:xfrm>
        </p:grpSpPr>
        <p:sp>
          <p:nvSpPr>
            <p:cNvPr id="13" name="Text Box 133"/>
            <p:cNvSpPr txBox="1">
              <a:spLocks noChangeArrowheads="1"/>
            </p:cNvSpPr>
            <p:nvPr/>
          </p:nvSpPr>
          <p:spPr bwMode="auto">
            <a:xfrm>
              <a:off x="930" y="3083"/>
              <a:ext cx="8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b="1" i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dad@0,0:a</a:t>
              </a:r>
            </a:p>
          </p:txBody>
        </p:sp>
        <p:sp>
          <p:nvSpPr>
            <p:cNvPr id="14" name="AutoShape 134"/>
            <p:cNvSpPr>
              <a:spLocks noChangeArrowheads="1"/>
            </p:cNvSpPr>
            <p:nvPr/>
          </p:nvSpPr>
          <p:spPr bwMode="auto">
            <a:xfrm>
              <a:off x="1809" y="3113"/>
              <a:ext cx="1134" cy="771"/>
            </a:xfrm>
            <a:prstGeom prst="foldedCorner">
              <a:avLst>
                <a:gd name="adj" fmla="val 12500"/>
              </a:avLst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Courier New" pitchFamily="49" charset="0"/>
                  <a:ea typeface="돋움" pitchFamily="50" charset="-127"/>
                  <a:cs typeface="Courier New" pitchFamily="49" charset="0"/>
                </a:rPr>
                <a:t>136,0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6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01. </a:t>
            </a:r>
            <a:r>
              <a:rPr lang="ko-KR" altLang="en-US" dirty="0">
                <a:latin typeface="+mn-ea"/>
                <a:ea typeface="+mn-ea"/>
              </a:rPr>
              <a:t>유닉스 파일 시스템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 err="1">
                <a:latin typeface="+mn-ea"/>
                <a:ea typeface="+mn-ea"/>
              </a:rPr>
              <a:t>디렉토리</a:t>
            </a:r>
            <a:r>
              <a:rPr lang="ko-KR" altLang="en-US" dirty="0">
                <a:latin typeface="+mn-ea"/>
                <a:ea typeface="+mn-ea"/>
              </a:rPr>
              <a:t> 계층 구조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59098" y="1390213"/>
            <a:ext cx="6818138" cy="3873819"/>
            <a:chOff x="778198" y="1529913"/>
            <a:chExt cx="6818138" cy="3873819"/>
          </a:xfrm>
        </p:grpSpPr>
        <p:pic>
          <p:nvPicPr>
            <p:cNvPr id="3074" name="Picture 2" descr="C:\Users\hanbituser1\Desktop\유닉스 이론과 실습(3판)강의교안\fig_4463\Chapter 02\그림 2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679600"/>
              <a:ext cx="6408712" cy="372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AutoShape 129"/>
            <p:cNvSpPr>
              <a:spLocks noChangeArrowheads="1"/>
            </p:cNvSpPr>
            <p:nvPr/>
          </p:nvSpPr>
          <p:spPr bwMode="auto">
            <a:xfrm>
              <a:off x="984301" y="1529913"/>
              <a:ext cx="1368028" cy="658059"/>
            </a:xfrm>
            <a:prstGeom prst="wedgeEllipseCallout">
              <a:avLst>
                <a:gd name="adj1" fmla="val 72764"/>
                <a:gd name="adj2" fmla="val 10880"/>
              </a:avLst>
            </a:prstGeom>
            <a:solidFill>
              <a:schemeClr val="bg1"/>
            </a:solidFill>
            <a:ln w="19050" algn="ctr">
              <a:solidFill>
                <a:srgbClr val="2D7F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상위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디렉토리</a:t>
              </a:r>
              <a:endParaRPr lang="ko-KR" altLang="en-US" sz="15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2" name="AutoShape 127"/>
            <p:cNvSpPr>
              <a:spLocks noChangeArrowheads="1"/>
            </p:cNvSpPr>
            <p:nvPr/>
          </p:nvSpPr>
          <p:spPr bwMode="auto">
            <a:xfrm>
              <a:off x="827584" y="2907725"/>
              <a:ext cx="1308795" cy="638009"/>
            </a:xfrm>
            <a:prstGeom prst="wedgeEllipseCallout">
              <a:avLst>
                <a:gd name="adj1" fmla="val 62190"/>
                <a:gd name="adj2" fmla="val -47797"/>
              </a:avLst>
            </a:prstGeom>
            <a:solidFill>
              <a:schemeClr val="bg1"/>
            </a:solidFill>
            <a:ln w="19050" algn="ctr">
              <a:solidFill>
                <a:srgbClr val="2D7F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현재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디렉토리</a:t>
              </a:r>
              <a:endParaRPr lang="ko-KR" altLang="en-US" sz="15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3" name="AutoShape 127"/>
            <p:cNvSpPr>
              <a:spLocks noChangeArrowheads="1"/>
            </p:cNvSpPr>
            <p:nvPr/>
          </p:nvSpPr>
          <p:spPr bwMode="auto">
            <a:xfrm>
              <a:off x="778198" y="3717032"/>
              <a:ext cx="1308795" cy="638009"/>
            </a:xfrm>
            <a:prstGeom prst="wedgeEllipseCallout">
              <a:avLst>
                <a:gd name="adj1" fmla="val 62190"/>
                <a:gd name="adj2" fmla="val -47797"/>
              </a:avLst>
            </a:prstGeom>
            <a:solidFill>
              <a:schemeClr val="bg1"/>
            </a:solidFill>
            <a:ln w="19050" algn="ctr">
              <a:solidFill>
                <a:srgbClr val="2D7F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dirty="0">
                  <a:latin typeface="+mn-ea"/>
                  <a:ea typeface="+mn-ea"/>
                </a:rPr>
                <a:t>하위</a:t>
              </a:r>
              <a:r>
                <a:rPr lang="ko-KR" altLang="en-US" sz="15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5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디렉토리</a:t>
              </a:r>
              <a:endParaRPr lang="ko-KR" altLang="en-US" sz="15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45" name="Rectangle 131"/>
          <p:cNvSpPr>
            <a:spLocks noChangeArrowheads="1"/>
          </p:cNvSpPr>
          <p:nvPr/>
        </p:nvSpPr>
        <p:spPr bwMode="auto">
          <a:xfrm>
            <a:off x="3635896" y="5013176"/>
            <a:ext cx="2520950" cy="143986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2D7F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홈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디렉토리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: ~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현재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디렉토리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: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상위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디렉토리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: 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하위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디렉토리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이름</a:t>
            </a:r>
          </a:p>
        </p:txBody>
      </p:sp>
      <p:sp>
        <p:nvSpPr>
          <p:cNvPr id="47" name="AutoShape 123"/>
          <p:cNvSpPr>
            <a:spLocks/>
          </p:cNvSpPr>
          <p:nvPr/>
        </p:nvSpPr>
        <p:spPr bwMode="auto">
          <a:xfrm>
            <a:off x="6958260" y="2124473"/>
            <a:ext cx="503238" cy="2604864"/>
          </a:xfrm>
          <a:prstGeom prst="rightBrace">
            <a:avLst>
              <a:gd name="adj1" fmla="val 26236"/>
              <a:gd name="adj2" fmla="val 50000"/>
            </a:avLst>
          </a:prstGeom>
          <a:noFill/>
          <a:ln w="19050">
            <a:solidFill>
              <a:srgbClr val="2D7F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320" y="1874703"/>
            <a:ext cx="634702" cy="3471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endParaRPr lang="ko-KR" alt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7483670" y="1945278"/>
            <a:ext cx="698202" cy="6181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500" b="1" dirty="0">
                <a:latin typeface="+mn-ea"/>
                <a:ea typeface="+mn-ea"/>
              </a:rPr>
              <a:t>루트</a:t>
            </a:r>
            <a:endParaRPr lang="en-US" altLang="ko-KR" sz="1500" b="1" dirty="0">
              <a:latin typeface="+mn-ea"/>
              <a:ea typeface="+mn-ea"/>
            </a:endParaRPr>
          </a:p>
          <a:p>
            <a:pPr algn="ctr"/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뿌리</a:t>
            </a:r>
            <a:r>
              <a:rPr lang="en-US" altLang="ko-KR" sz="1500" b="1" dirty="0">
                <a:latin typeface="+mn-ea"/>
                <a:ea typeface="+mn-ea"/>
              </a:rPr>
              <a:t>)</a:t>
            </a:r>
            <a:r>
              <a:rPr lang="ko-KR" altLang="en-US" sz="15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00722" y="3157604"/>
            <a:ext cx="913135" cy="6181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 algn="ctr"/>
            <a:r>
              <a:rPr lang="ko-KR" altLang="en-US" sz="1500" b="1" dirty="0" err="1">
                <a:latin typeface="+mn-ea"/>
                <a:ea typeface="+mn-ea"/>
              </a:rPr>
              <a:t>디렉토리</a:t>
            </a:r>
            <a:endParaRPr lang="en-US" altLang="ko-KR" sz="1500" b="1" dirty="0">
              <a:latin typeface="+mn-ea"/>
              <a:ea typeface="+mn-ea"/>
            </a:endParaRPr>
          </a:p>
          <a:p>
            <a:pPr algn="ctr"/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가지</a:t>
            </a:r>
            <a:r>
              <a:rPr lang="en-US" altLang="ko-KR" sz="1500" b="1" dirty="0">
                <a:latin typeface="+mn-ea"/>
                <a:ea typeface="+mn-ea"/>
              </a:rPr>
              <a:t>)</a:t>
            </a:r>
            <a:r>
              <a:rPr lang="ko-KR" altLang="en-US" sz="15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0020" y="4169019"/>
            <a:ext cx="698202" cy="6181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500" b="1" dirty="0">
                <a:latin typeface="+mn-ea"/>
                <a:ea typeface="+mn-ea"/>
              </a:rPr>
              <a:t>파일</a:t>
            </a:r>
            <a:endParaRPr lang="en-US" altLang="ko-KR" sz="1500" b="1" dirty="0">
              <a:latin typeface="+mn-ea"/>
              <a:ea typeface="+mn-ea"/>
            </a:endParaRPr>
          </a:p>
          <a:p>
            <a:pPr algn="ctr"/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잎</a:t>
            </a:r>
            <a:r>
              <a:rPr lang="en-US" altLang="ko-KR" sz="1500" b="1" dirty="0">
                <a:latin typeface="+mn-ea"/>
                <a:ea typeface="+mn-ea"/>
              </a:rPr>
              <a:t>)</a:t>
            </a:r>
            <a:r>
              <a:rPr lang="ko-KR" altLang="en-US" sz="15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56" name="Line 126"/>
          <p:cNvSpPr>
            <a:spLocks noChangeShapeType="1"/>
          </p:cNvSpPr>
          <p:nvPr/>
        </p:nvSpPr>
        <p:spPr bwMode="auto">
          <a:xfrm>
            <a:off x="8676456" y="2048272"/>
            <a:ext cx="0" cy="2738940"/>
          </a:xfrm>
          <a:prstGeom prst="line">
            <a:avLst/>
          </a:prstGeom>
          <a:noFill/>
          <a:ln w="28575">
            <a:solidFill>
              <a:srgbClr val="2D7F4D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27355" y="1695385"/>
            <a:ext cx="698202" cy="392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500" b="1">
                <a:latin typeface="+mn-ea"/>
                <a:ea typeface="+mn-ea"/>
              </a:rPr>
              <a:t>상위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27355" y="4871875"/>
            <a:ext cx="698202" cy="392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500" b="1" dirty="0">
                <a:latin typeface="+mn-ea"/>
                <a:ea typeface="+mn-ea"/>
              </a:rPr>
              <a:t>하위</a:t>
            </a:r>
          </a:p>
        </p:txBody>
      </p:sp>
    </p:spTree>
    <p:extLst>
      <p:ext uri="{BB962C8B-B14F-4D97-AF65-F5344CB8AC3E}">
        <p14:creationId xmlns:p14="http://schemas.microsoft.com/office/powerpoint/2010/main" val="210673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파일 시스템 </a:t>
            </a:r>
            <a:r>
              <a:rPr lang="en-US" altLang="ko-KR" dirty="0"/>
              <a:t>– </a:t>
            </a:r>
            <a:r>
              <a:rPr lang="ko-KR" altLang="en-US" dirty="0"/>
              <a:t>절대 경로와 상대 경로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경로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시스템에서 특정 파일의 위치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절대경로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루트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디렉토리를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기준으로 함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루트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디렉토리부터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특정 파일까지 가는데 거치는 모든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이름 표시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항상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시작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상대 경로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시현재 위치를 기준으로 함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하위로 내려갈 때는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이름을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상위로 올라갈 때는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슬래시 이외의 문자로 시작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같은 파일의 상대 경로라도 현재 위치에 따라 달라짐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</a:p>
          <a:p>
            <a:pPr marL="457200" lvl="2" indent="-28575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5RtlWIQZZBw7wf4JIL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9FGJgyqURVTjtg7OTaG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9FGJgyqURVTjtg7OTaG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TlIXqNAB5tqLo2kGDvA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TlIXqNAB5tqLo2kGDvA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TlIXqNAB5tqLo2kGDvA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XXS2VxMPHNcZakJ4yXU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kAuebSeUohCj48EHtIn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crXcyw4kas23wDcbk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VDkuYLPeavDWZl4bmcc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uDlANxR3WIppAZtFPPLn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6898</TotalTime>
  <Words>853</Words>
  <Application>Microsoft Office PowerPoint</Application>
  <PresentationFormat>화면 슬라이드 쇼(4:3)</PresentationFormat>
  <Paragraphs>230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돋움</vt:lpstr>
      <vt:lpstr>맑은 고딕</vt:lpstr>
      <vt:lpstr>Arial</vt:lpstr>
      <vt:lpstr>Calibri</vt:lpstr>
      <vt:lpstr>Courier New</vt:lpstr>
      <vt:lpstr>Times New Roman</vt:lpstr>
      <vt:lpstr>Wingdings</vt:lpstr>
      <vt:lpstr>Wingdings 2</vt:lpstr>
      <vt:lpstr>Office 테마</vt:lpstr>
      <vt:lpstr>IT CookBook, 유닉스 이론과 실습(3판)</vt:lpstr>
      <vt:lpstr>Chapter 02. 디렉토리 다루기</vt:lpstr>
      <vt:lpstr>PowerPoint 프레젠테이션</vt:lpstr>
      <vt:lpstr>PowerPoint 프레젠테이션</vt:lpstr>
      <vt:lpstr>01. 유닉스 파일 시스템</vt:lpstr>
      <vt:lpstr>01. 유닉스 파일 시스템 – 파일의 종류</vt:lpstr>
      <vt:lpstr>01. 유닉스 파일 시스템 – 파일의 종류</vt:lpstr>
      <vt:lpstr>01. 유닉스 파일 시스템 – 디렉토리 계층 구조</vt:lpstr>
      <vt:lpstr>01. 유닉스 파일 시스템 – 절대 경로와 상대 경로</vt:lpstr>
      <vt:lpstr>01. 유닉스 파일 시스템 – 절대 경로와 상대 경로</vt:lpstr>
      <vt:lpstr>01. 유닉스 파일 시스템 – 파일과 디렉토리 명명 규칙</vt:lpstr>
      <vt:lpstr>02. 현재 디렉토리 확인 : pwd</vt:lpstr>
      <vt:lpstr>03. 디렉토리 이동 : cd</vt:lpstr>
      <vt:lpstr>04. 디렉토리의 파일 목록 확인 : ls</vt:lpstr>
      <vt:lpstr>04. 디렉토리의 파일 목록 확인 : ls</vt:lpstr>
      <vt:lpstr>05. 디렉토리 생성 : mkdir</vt:lpstr>
      <vt:lpstr>[실습 2-1] 디렉토리 상세 정보 보기</vt:lpstr>
      <vt:lpstr>[실습 2-1] 디렉토리 상세 정보 보기</vt:lpstr>
      <vt:lpstr>05. 디렉토리 삭제 : rmdir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670</cp:revision>
  <dcterms:created xsi:type="dcterms:W3CDTF">2012-07-11T10:23:22Z</dcterms:created>
  <dcterms:modified xsi:type="dcterms:W3CDTF">2019-12-27T06:02:42Z</dcterms:modified>
</cp:coreProperties>
</file>