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45"/>
  </p:notesMasterIdLst>
  <p:sldIdLst>
    <p:sldId id="617" r:id="rId3"/>
    <p:sldId id="618" r:id="rId4"/>
    <p:sldId id="619" r:id="rId5"/>
    <p:sldId id="620" r:id="rId6"/>
    <p:sldId id="596" r:id="rId7"/>
    <p:sldId id="611" r:id="rId8"/>
    <p:sldId id="590" r:id="rId9"/>
    <p:sldId id="591" r:id="rId10"/>
    <p:sldId id="592" r:id="rId11"/>
    <p:sldId id="612" r:id="rId12"/>
    <p:sldId id="593" r:id="rId13"/>
    <p:sldId id="594" r:id="rId14"/>
    <p:sldId id="595" r:id="rId15"/>
    <p:sldId id="597" r:id="rId16"/>
    <p:sldId id="613" r:id="rId17"/>
    <p:sldId id="598" r:id="rId18"/>
    <p:sldId id="621" r:id="rId19"/>
    <p:sldId id="623" r:id="rId20"/>
    <p:sldId id="622" r:id="rId21"/>
    <p:sldId id="601" r:id="rId22"/>
    <p:sldId id="616" r:id="rId23"/>
    <p:sldId id="599" r:id="rId24"/>
    <p:sldId id="624" r:id="rId25"/>
    <p:sldId id="600" r:id="rId26"/>
    <p:sldId id="602" r:id="rId27"/>
    <p:sldId id="603" r:id="rId28"/>
    <p:sldId id="604" r:id="rId29"/>
    <p:sldId id="605" r:id="rId30"/>
    <p:sldId id="625" r:id="rId31"/>
    <p:sldId id="626" r:id="rId32"/>
    <p:sldId id="606" r:id="rId33"/>
    <p:sldId id="615" r:id="rId34"/>
    <p:sldId id="614" r:id="rId35"/>
    <p:sldId id="607" r:id="rId36"/>
    <p:sldId id="608" r:id="rId37"/>
    <p:sldId id="609" r:id="rId38"/>
    <p:sldId id="610" r:id="rId39"/>
    <p:sldId id="567" r:id="rId40"/>
    <p:sldId id="557" r:id="rId41"/>
    <p:sldId id="564" r:id="rId42"/>
    <p:sldId id="568" r:id="rId43"/>
    <p:sldId id="571" r:id="rId44"/>
  </p:sldIdLst>
  <p:sldSz cx="9144000" cy="6858000" type="screen4x3"/>
  <p:notesSz cx="6858000" cy="9144000"/>
  <p:custDataLst>
    <p:tags r:id="rId4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286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images/cn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47071" y="2657498"/>
            <a:ext cx="46987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MNIST </a:t>
            </a:r>
          </a:p>
          <a:p>
            <a:pPr algn="ctr"/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CNN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적용하기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81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컨볼루션</a:t>
            </a:r>
            <a:r>
              <a:rPr lang="ko-KR" altLang="en-US" dirty="0"/>
              <a:t> 신경망 </a:t>
            </a:r>
            <a:r>
              <a:rPr lang="ko-KR" altLang="en-US" dirty="0" smtClean="0"/>
              <a:t>모델에서의 </a:t>
            </a:r>
            <a:r>
              <a:rPr lang="ko-KR" altLang="en-US" dirty="0" err="1" smtClean="0"/>
              <a:t>패러미터</a:t>
            </a:r>
            <a:r>
              <a:rPr lang="ko-KR" altLang="en-US" dirty="0" smtClean="0"/>
              <a:t> 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5257903" cy="5151503"/>
          </a:xfrm>
        </p:spPr>
        <p:txBody>
          <a:bodyPr/>
          <a:lstStyle/>
          <a:p>
            <a:r>
              <a:rPr lang="en-US" altLang="ko-KR" dirty="0" smtClean="0"/>
              <a:t>Conv2D</a:t>
            </a:r>
            <a:r>
              <a:rPr lang="ko-KR" altLang="en-US" dirty="0"/>
              <a:t>의 </a:t>
            </a:r>
            <a:r>
              <a:rPr lang="ko-KR" altLang="en-US" dirty="0" smtClean="0"/>
              <a:t>인수</a:t>
            </a:r>
            <a:endParaRPr lang="en-US" altLang="ko-KR" dirty="0"/>
          </a:p>
          <a:p>
            <a:pPr lvl="1"/>
            <a:r>
              <a:rPr lang="en-US" altLang="ko-KR" dirty="0" err="1" smtClean="0"/>
              <a:t>kernel_size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필터 </a:t>
            </a:r>
            <a:r>
              <a:rPr lang="ko-KR" altLang="en-US" dirty="0"/>
              <a:t>행렬의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수용 </a:t>
            </a:r>
            <a:r>
              <a:rPr lang="ko-KR" altLang="en-US" dirty="0"/>
              <a:t>영역</a:t>
            </a:r>
            <a:r>
              <a:rPr lang="en-US" altLang="ko-KR" dirty="0"/>
              <a:t>(receptive filed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(</a:t>
            </a:r>
            <a:r>
              <a:rPr lang="ko-KR" altLang="en-US" dirty="0" smtClean="0"/>
              <a:t>높이</a:t>
            </a:r>
            <a:r>
              <a:rPr lang="en-US" altLang="ko-KR" dirty="0"/>
              <a:t>, 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filters</a:t>
            </a:r>
          </a:p>
          <a:p>
            <a:pPr lvl="2"/>
            <a:r>
              <a:rPr lang="ko-KR" altLang="en-US" dirty="0" smtClean="0"/>
              <a:t>필터의 개수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61134" y="1370477"/>
            <a:ext cx="497586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tf.keras.Sequential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tf.keras.layers.Flatten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1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ko-K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72" y="3243229"/>
            <a:ext cx="4308779" cy="30869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32410" y="3740022"/>
            <a:ext cx="365035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수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(K) * </a:t>
            </a:r>
            <a:r>
              <a:rPr lang="ko-KR" altLang="en-US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사이즈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(F)</a:t>
            </a:r>
            <a:r>
              <a:rPr lang="en-US" altLang="ko-KR" sz="1000" baseline="30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2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 *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채널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: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색상 수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(D))</a:t>
            </a:r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+ </a:t>
            </a:r>
            <a:r>
              <a:rPr lang="ko-KR" altLang="en-US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수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(K</a:t>
            </a:r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)</a:t>
            </a:r>
          </a:p>
          <a:p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16 * 3*3 * 1 + 16 = 160</a:t>
            </a:r>
            <a:endParaRPr lang="ko-KR" altLang="en-US" sz="10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2410" y="4121337"/>
            <a:ext cx="365035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수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(K) * </a:t>
            </a:r>
            <a:r>
              <a:rPr lang="ko-KR" altLang="en-US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사이즈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(F)</a:t>
            </a:r>
            <a:r>
              <a:rPr lang="en-US" altLang="ko-KR" sz="1000" baseline="30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2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 *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채널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: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색상 수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(D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))</a:t>
            </a:r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+ </a:t>
            </a:r>
            <a:r>
              <a:rPr lang="ko-KR" altLang="en-US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수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(K</a:t>
            </a:r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)</a:t>
            </a:r>
          </a:p>
          <a:p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32 * 3*3 * 16 + 32 = 4,640</a:t>
            </a:r>
            <a:endParaRPr lang="ko-KR" altLang="en-US" sz="10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3977640" y="3939434"/>
            <a:ext cx="1857458" cy="4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2730" y="4480923"/>
            <a:ext cx="365035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수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(K) * </a:t>
            </a:r>
            <a:r>
              <a:rPr lang="ko-KR" altLang="en-US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사이즈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(F)</a:t>
            </a:r>
            <a:r>
              <a:rPr lang="en-US" altLang="ko-KR" sz="1000" baseline="30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2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 *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채널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: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색상 수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cs typeface="Tahoma" pitchFamily="34" charset="0"/>
              </a:rPr>
              <a:t>(D))</a:t>
            </a:r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+ </a:t>
            </a:r>
            <a:r>
              <a:rPr lang="ko-KR" altLang="en-US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커널 수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(K</a:t>
            </a:r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)</a:t>
            </a:r>
          </a:p>
          <a:p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64 * 3*3 * 32 + 64 = 18,496</a:t>
            </a:r>
            <a:endParaRPr lang="ko-KR" altLang="en-US" sz="10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74231" y="5030388"/>
            <a:ext cx="211788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(</a:t>
            </a:r>
            <a:r>
              <a:rPr lang="ko-KR" altLang="en-US" sz="10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이전 출력 노드 수 </a:t>
            </a:r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+ 1) </a:t>
            </a:r>
            <a:r>
              <a:rPr lang="en-US" altLang="ko-KR" sz="1000" dirty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* </a:t>
            </a:r>
            <a:r>
              <a:rPr lang="ko-KR" altLang="en-US" sz="1000" dirty="0" smtClean="0">
                <a:solidFill>
                  <a:srgbClr val="0000FF"/>
                </a:solidFill>
                <a:latin typeface="맑은 고딕" panose="020B0503020000020004" pitchFamily="50" charset="-127"/>
                <a:cs typeface="Tahoma" pitchFamily="34" charset="0"/>
              </a:rPr>
              <a:t>노드 수</a:t>
            </a:r>
            <a:endParaRPr lang="en-US" altLang="ko-KR" sz="1000" dirty="0" smtClean="0">
              <a:solidFill>
                <a:srgbClr val="0000FF"/>
              </a:solidFill>
              <a:latin typeface="맑은 고딕" panose="020B0503020000020004" pitchFamily="50" charset="-127"/>
              <a:cs typeface="Tahoma" pitchFamily="34" charset="0"/>
            </a:endParaRPr>
          </a:p>
          <a:p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(30976 + 1) * 128</a:t>
            </a:r>
            <a:endParaRPr lang="ko-KR" altLang="en-US" sz="10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3977641" y="4339544"/>
            <a:ext cx="1857457" cy="36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74231" y="5456443"/>
            <a:ext cx="1008609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(128 + 1) * 10</a:t>
            </a:r>
            <a:endParaRPr lang="ko-KR" altLang="en-US" sz="10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3977640" y="3490836"/>
            <a:ext cx="1874884" cy="46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44120" y="3289224"/>
            <a:ext cx="124585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(None, 28, 28, 1)</a:t>
            </a:r>
            <a:endParaRPr lang="ko-KR" altLang="en-US" sz="11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컨볼루션</a:t>
            </a:r>
            <a:r>
              <a:rPr lang="ko-KR" altLang="en-US" dirty="0"/>
              <a:t> 신경망 모델 정의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001103" cy="5151503"/>
          </a:xfrm>
        </p:spPr>
        <p:txBody>
          <a:bodyPr/>
          <a:lstStyle/>
          <a:p>
            <a:r>
              <a:rPr lang="ko-KR" altLang="en-US" dirty="0" err="1"/>
              <a:t>컨볼루션</a:t>
            </a:r>
            <a:r>
              <a:rPr lang="ko-KR" altLang="en-US" dirty="0"/>
              <a:t> 신경망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풀링</a:t>
            </a:r>
            <a:r>
              <a:rPr lang="ko-KR" altLang="en-US" dirty="0" smtClean="0"/>
              <a:t> </a:t>
            </a:r>
            <a:r>
              <a:rPr lang="ko-KR" altLang="en-US" dirty="0"/>
              <a:t>레이어 또는 </a:t>
            </a:r>
            <a:r>
              <a:rPr lang="ko-KR" altLang="en-US" dirty="0" err="1"/>
              <a:t>드롭아웃</a:t>
            </a:r>
            <a:r>
              <a:rPr lang="ko-KR" altLang="en-US" dirty="0"/>
              <a:t> 없이 정의된 </a:t>
            </a:r>
            <a:r>
              <a:rPr lang="ko-KR" altLang="en-US" dirty="0" smtClean="0"/>
              <a:t>모델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21794" y="2177637"/>
            <a:ext cx="64693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tf.keras.Sequential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tf.keras.layers.Flatten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                            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altLang="ko-KR" sz="1400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(optimizer=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tf.keras.optimizers.Adam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loss=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sparse_categorical_crossentropy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metrics=[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model.summary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GPU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 </a:t>
            </a:r>
            <a:r>
              <a:rPr lang="ko-KR" altLang="en-US" dirty="0" err="1"/>
              <a:t>코랩에서는</a:t>
            </a:r>
            <a:r>
              <a:rPr lang="ko-KR" altLang="en-US" dirty="0"/>
              <a:t> 무료로 </a:t>
            </a:r>
            <a:r>
              <a:rPr lang="en-US" altLang="ko-KR" dirty="0"/>
              <a:t>GPU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메뉴</a:t>
            </a:r>
            <a:r>
              <a:rPr lang="en-US" altLang="ko-KR" dirty="0"/>
              <a:t>]-[</a:t>
            </a:r>
            <a:r>
              <a:rPr lang="ko-KR" altLang="en-US" dirty="0"/>
              <a:t>런타임</a:t>
            </a:r>
            <a:r>
              <a:rPr lang="en-US" altLang="ko-KR" dirty="0"/>
              <a:t>]-[</a:t>
            </a:r>
            <a:r>
              <a:rPr lang="ko-KR" altLang="en-US" dirty="0"/>
              <a:t>런타임 유형 변경</a:t>
            </a:r>
            <a:r>
              <a:rPr lang="en-US" altLang="ko-KR" dirty="0"/>
              <a:t>]-[</a:t>
            </a:r>
            <a:r>
              <a:rPr lang="ko-KR" altLang="en-US" dirty="0"/>
              <a:t>하드웨어 가속기</a:t>
            </a:r>
            <a:r>
              <a:rPr lang="en-US" altLang="ko-KR" dirty="0"/>
              <a:t>]-[GPU]</a:t>
            </a:r>
            <a:r>
              <a:rPr lang="ko-KR" altLang="en-US" dirty="0"/>
              <a:t>로 지정</a:t>
            </a:r>
            <a:endParaRPr lang="en-US" altLang="ko-KR" dirty="0" smtClean="0"/>
          </a:p>
          <a:p>
            <a:r>
              <a:rPr lang="en-US" altLang="ko-KR" dirty="0" smtClean="0"/>
              <a:t>GPU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구글 </a:t>
            </a:r>
            <a:r>
              <a:rPr lang="ko-KR" altLang="en-US" dirty="0" err="1"/>
              <a:t>코랩에서</a:t>
            </a:r>
            <a:r>
              <a:rPr lang="ko-KR" altLang="en-US" dirty="0"/>
              <a:t> 지원하는 </a:t>
            </a:r>
            <a:r>
              <a:rPr lang="en-US" altLang="ko-KR" dirty="0"/>
              <a:t>GPU</a:t>
            </a:r>
            <a:r>
              <a:rPr lang="ko-KR" altLang="en-US" dirty="0"/>
              <a:t>의 </a:t>
            </a:r>
            <a:r>
              <a:rPr lang="ko-KR" altLang="en-US" dirty="0" smtClean="0"/>
              <a:t>성능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Tesla K80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Tesla T4</a:t>
            </a:r>
            <a:r>
              <a:rPr lang="ko-KR" altLang="en-US" dirty="0" smtClean="0"/>
              <a:t>를 사용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40" y="2941320"/>
            <a:ext cx="5268744" cy="32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컨볼루션</a:t>
            </a:r>
            <a:r>
              <a:rPr lang="ko-KR" altLang="en-US" dirty="0"/>
              <a:t> 신경망 모델 학습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2030" y="1075908"/>
            <a:ext cx="8477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history = model.fit(train_X, train_Y, epochs=</a:t>
            </a:r>
            <a:r>
              <a:rPr lang="fr-FR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25</a:t>
            </a:r>
            <a:r>
              <a:rPr lang="fr-F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validation_split=</a:t>
            </a:r>
            <a:r>
              <a:rPr lang="fr-FR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0.25</a:t>
            </a:r>
            <a:r>
              <a:rPr lang="fr-F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fr-FR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2030" y="1585125"/>
            <a:ext cx="6056832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altLang="ko-K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'loss'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'b-'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'loss'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val_loss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'r--'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val_loss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'Epoch'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'g-'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val_accuracy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'r--'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val_accuracy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'Epoch'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plt.ylim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0.7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model.evaluate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verbose=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986" y="3874629"/>
            <a:ext cx="5280444" cy="212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9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풀링</a:t>
            </a:r>
            <a:r>
              <a:rPr lang="ko-KR" altLang="en-US" dirty="0"/>
              <a:t> 레이어</a:t>
            </a:r>
            <a:r>
              <a:rPr lang="en-US" altLang="ko-KR" dirty="0"/>
              <a:t>, </a:t>
            </a:r>
            <a:r>
              <a:rPr lang="ko-KR" altLang="en-US" dirty="0" err="1"/>
              <a:t>드롭아웃</a:t>
            </a:r>
            <a:r>
              <a:rPr lang="ko-KR" altLang="en-US" dirty="0"/>
              <a:t> 레이어 추가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과적합을</a:t>
            </a:r>
            <a:r>
              <a:rPr lang="ko-KR" altLang="en-US" dirty="0"/>
              <a:t> 줄이는 데 </a:t>
            </a:r>
            <a:r>
              <a:rPr lang="ko-KR" altLang="en-US" dirty="0" smtClean="0"/>
              <a:t>기여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MaxPool2D(strides</a:t>
            </a:r>
            <a:r>
              <a:rPr lang="en-US" altLang="ko-KR" dirty="0"/>
              <a:t>=(2,2</a:t>
            </a:r>
            <a:r>
              <a:rPr lang="en-US" altLang="ko-KR" dirty="0" smtClean="0"/>
              <a:t>)), Dropout(rate=0.3)</a:t>
            </a:r>
            <a:endParaRPr lang="en-US" altLang="ko-KR" dirty="0"/>
          </a:p>
          <a:p>
            <a:pPr lvl="2"/>
            <a:r>
              <a:rPr lang="en-US" altLang="ko-KR" dirty="0" smtClean="0"/>
              <a:t>strides</a:t>
            </a:r>
            <a:r>
              <a:rPr lang="en-US" altLang="ko-KR" dirty="0"/>
              <a:t>: </a:t>
            </a:r>
            <a:r>
              <a:rPr lang="ko-KR" altLang="en-US" dirty="0"/>
              <a:t>필터가 계산 과정에서 한 </a:t>
            </a:r>
            <a:r>
              <a:rPr lang="ko-KR" altLang="en-US" dirty="0" err="1"/>
              <a:t>스텝마다</a:t>
            </a:r>
            <a:r>
              <a:rPr lang="ko-KR" altLang="en-US" dirty="0"/>
              <a:t> 이동하는 </a:t>
            </a:r>
            <a:r>
              <a:rPr lang="ko-KR" altLang="en-US" dirty="0" smtClean="0"/>
              <a:t>크기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기본값은 </a:t>
            </a:r>
            <a:r>
              <a:rPr lang="en-US" altLang="ko-KR" dirty="0"/>
              <a:t>(1,1)</a:t>
            </a:r>
            <a:r>
              <a:rPr lang="ko-KR" altLang="en-US" dirty="0"/>
              <a:t>이고</a:t>
            </a:r>
            <a:r>
              <a:rPr lang="en-US" altLang="ko-KR" dirty="0"/>
              <a:t>, (2,2) </a:t>
            </a:r>
            <a:r>
              <a:rPr lang="ko-KR" altLang="en-US" dirty="0"/>
              <a:t>등으로 설정할 경우 한 칸씩 건너뛰면서 </a:t>
            </a:r>
            <a:r>
              <a:rPr lang="ko-KR" altLang="en-US" dirty="0" smtClean="0"/>
              <a:t>계산</a:t>
            </a:r>
            <a:endParaRPr lang="en-US" altLang="ko-KR" dirty="0"/>
          </a:p>
          <a:p>
            <a:pPr lvl="2"/>
            <a:r>
              <a:rPr lang="en-US" altLang="ko-KR" dirty="0"/>
              <a:t>rate: </a:t>
            </a:r>
            <a:r>
              <a:rPr lang="ko-KR" altLang="en-US" dirty="0"/>
              <a:t>제외할 뉴런의 </a:t>
            </a:r>
            <a:r>
              <a:rPr lang="ko-KR" altLang="en-US" dirty="0" smtClean="0"/>
              <a:t>비율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044402" y="2997520"/>
            <a:ext cx="729187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tf.keras.Sequential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tf.keras.layers.MaxPool2D(strides=(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tf.keras.layers.MaxPool2D(strides=(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tf.keras.layers.Flatten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tf.keras.layers.Dropout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(rate=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                             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ko-K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풀링</a:t>
            </a:r>
            <a:r>
              <a:rPr lang="ko-KR" altLang="en-US" dirty="0"/>
              <a:t> </a:t>
            </a:r>
            <a:r>
              <a:rPr lang="ko-KR" altLang="en-US" dirty="0" smtClean="0"/>
              <a:t>레이어 추가로 </a:t>
            </a:r>
            <a:r>
              <a:rPr lang="ko-KR" altLang="en-US" dirty="0" err="1" smtClean="0"/>
              <a:t>패러미터</a:t>
            </a:r>
            <a:r>
              <a:rPr lang="ko-KR" altLang="en-US" dirty="0" smtClean="0"/>
              <a:t> 수 감소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Params</a:t>
            </a:r>
            <a:r>
              <a:rPr lang="ko-KR" altLang="en-US" dirty="0"/>
              <a:t>의 개수</a:t>
            </a:r>
            <a:endParaRPr lang="en-US" altLang="ko-KR" dirty="0"/>
          </a:p>
          <a:p>
            <a:pPr lvl="1"/>
            <a:r>
              <a:rPr lang="ko-KR" altLang="en-US" dirty="0" smtClean="0"/>
              <a:t>기존 </a:t>
            </a:r>
            <a:r>
              <a:rPr lang="en-US" altLang="ko-KR" dirty="0"/>
              <a:t>3,989,642</a:t>
            </a:r>
            <a:r>
              <a:rPr lang="ko-KR" altLang="en-US" dirty="0"/>
              <a:t>에서 </a:t>
            </a:r>
            <a:r>
              <a:rPr lang="en-US" altLang="ko-KR" dirty="0"/>
              <a:t>241,546</a:t>
            </a:r>
            <a:r>
              <a:rPr lang="ko-KR" altLang="en-US" dirty="0"/>
              <a:t>으로 대폭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Flatten</a:t>
            </a:r>
            <a:r>
              <a:rPr lang="ko-KR" altLang="en-US" dirty="0"/>
              <a:t>에 들어오는 </a:t>
            </a:r>
            <a:r>
              <a:rPr lang="en-US" altLang="ko-KR" dirty="0" err="1"/>
              <a:t>Params</a:t>
            </a:r>
            <a:r>
              <a:rPr lang="ko-KR" altLang="en-US" dirty="0"/>
              <a:t>의 개수가 기존 </a:t>
            </a:r>
            <a:r>
              <a:rPr lang="en-US" altLang="ko-KR" dirty="0"/>
              <a:t>(None, 30976)</a:t>
            </a:r>
            <a:r>
              <a:rPr lang="ko-KR" altLang="en-US" dirty="0"/>
              <a:t>에 비해 </a:t>
            </a:r>
            <a:r>
              <a:rPr lang="en-US" altLang="ko-KR" dirty="0"/>
              <a:t>(None, 1152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62453" y="2243802"/>
            <a:ext cx="68696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tf.keras.Sequential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tf.keras.layers.MaxPool2D(strides=(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tf.keras.layers.MaxPool2D(strides=(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tf.keras.layers.Flatten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tf.keras.layers.Dropout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(rate=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                            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altLang="ko-KR" sz="1100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(optimizer=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tf.keras.optimizers.Adam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loss=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sparse_categorical_crossentropy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metrics=[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model.summary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ko-KR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965" y="2794562"/>
            <a:ext cx="3574964" cy="330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훈련과 시각화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7076" y="1193960"/>
            <a:ext cx="6373446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history =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model.fit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epochs=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25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validation_split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0.25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altLang="ko-KR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'loss'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'b-'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'loss'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val_loss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'r--'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val_loss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'Epoch'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'g-'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val_accuracy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'r--'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val_accuracy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'Epoch'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plt.ylim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0.7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model.evaluate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verbose=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493" y="3810668"/>
            <a:ext cx="5314224" cy="211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624" y="2110421"/>
            <a:ext cx="810651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스트라이드와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padding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에 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따른 </a:t>
            </a:r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콘볼루션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결과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940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컨볼루션</a:t>
            </a:r>
            <a:r>
              <a:rPr lang="ko-KR" altLang="en-US" dirty="0" smtClean="0"/>
              <a:t> 결과 모습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1" dirty="0" smtClean="0"/>
              <a:t>h-height </a:t>
            </a:r>
            <a:r>
              <a:rPr lang="en-US" altLang="ko-KR" b="0" i="1" dirty="0"/>
              <a:t>of input, w-width of input, d=depth of </a:t>
            </a:r>
            <a:r>
              <a:rPr lang="en-US" altLang="ko-KR" b="0" i="1" dirty="0" smtClean="0"/>
              <a:t>input</a:t>
            </a:r>
          </a:p>
          <a:p>
            <a:r>
              <a:rPr lang="en-US" altLang="ko-KR" b="0" i="1" dirty="0" smtClean="0"/>
              <a:t>m=l=filter-size</a:t>
            </a:r>
            <a:r>
              <a:rPr lang="en-US" altLang="ko-KR" b="0" i="1" dirty="0"/>
              <a:t>, s=stride </a:t>
            </a:r>
            <a:endParaRPr lang="en-US" altLang="ko-KR" b="0" i="1" dirty="0" smtClean="0"/>
          </a:p>
          <a:p>
            <a:r>
              <a:rPr lang="en-US" altLang="ko-KR" b="0" i="1" dirty="0" smtClean="0"/>
              <a:t>p=width </a:t>
            </a:r>
            <a:r>
              <a:rPr lang="en-US" altLang="ko-KR" b="0" i="1" dirty="0"/>
              <a:t>of output, q=height of output, k=depth of </a:t>
            </a:r>
            <a:r>
              <a:rPr lang="en-US" altLang="ko-KR" b="0" i="1" dirty="0" smtClean="0"/>
              <a:t>output</a:t>
            </a:r>
          </a:p>
          <a:p>
            <a:pPr lvl="1"/>
            <a:r>
              <a:rPr lang="en-US" altLang="ko-KR" i="1" dirty="0"/>
              <a:t>Ceil ( ( </a:t>
            </a:r>
            <a:r>
              <a:rPr lang="ko-KR" altLang="en-US" i="1" dirty="0" err="1" smtClean="0"/>
              <a:t>이미지크기</a:t>
            </a:r>
            <a:r>
              <a:rPr lang="en-US" altLang="ko-KR" i="1" dirty="0" smtClean="0"/>
              <a:t> </a:t>
            </a:r>
            <a:r>
              <a:rPr lang="en-US" altLang="ko-KR" i="1" dirty="0"/>
              <a:t>– </a:t>
            </a:r>
            <a:r>
              <a:rPr lang="ko-KR" altLang="en-US" i="1" dirty="0" err="1" smtClean="0"/>
              <a:t>필터크기</a:t>
            </a:r>
            <a:r>
              <a:rPr lang="en-US" altLang="ko-KR" i="1" dirty="0" smtClean="0"/>
              <a:t> </a:t>
            </a:r>
            <a:r>
              <a:rPr lang="en-US" altLang="ko-KR" i="1" dirty="0"/>
              <a:t>+ 1 ) / </a:t>
            </a:r>
            <a:r>
              <a:rPr lang="ko-KR" altLang="en-US" i="1" dirty="0" err="1" smtClean="0"/>
              <a:t>스트라이드길이</a:t>
            </a:r>
            <a:r>
              <a:rPr lang="ko-KR" altLang="en-US" i="1" dirty="0" smtClean="0"/>
              <a:t> </a:t>
            </a:r>
            <a:r>
              <a:rPr lang="en-US" altLang="ko-KR" i="1" dirty="0" smtClean="0"/>
              <a:t>)</a:t>
            </a:r>
            <a:endParaRPr lang="en-US" altLang="ko-KR" i="1" dirty="0"/>
          </a:p>
          <a:p>
            <a:pPr lvl="1"/>
            <a:r>
              <a:rPr lang="en-US" altLang="ko-KR" i="1" dirty="0" smtClean="0"/>
              <a:t>Ceil ( ( 227 – 11 + 1 ) / 4  )</a:t>
            </a:r>
          </a:p>
          <a:p>
            <a:pPr lvl="1"/>
            <a:r>
              <a:rPr lang="en-US" altLang="ko-KR" i="1" dirty="0" smtClean="0"/>
              <a:t>54.25</a:t>
            </a:r>
          </a:p>
          <a:p>
            <a:pPr lvl="1"/>
            <a:r>
              <a:rPr lang="en-US" altLang="ko-KR" i="1" dirty="0" smtClean="0"/>
              <a:t>55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824" y="3526224"/>
            <a:ext cx="6229350" cy="27241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19491" y="27848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i="1" dirty="0" smtClean="0">
                <a:solidFill>
                  <a:srgbClr val="FF0000"/>
                </a:solidFill>
              </a:rPr>
              <a:t>padding=‘same’</a:t>
            </a:r>
          </a:p>
          <a:p>
            <a:pPr lvl="1"/>
            <a:r>
              <a:rPr lang="en-US" altLang="ko-KR" i="1" dirty="0" smtClean="0">
                <a:solidFill>
                  <a:srgbClr val="FF0000"/>
                </a:solidFill>
              </a:rPr>
              <a:t>Ceil </a:t>
            </a:r>
            <a:r>
              <a:rPr lang="en-US" altLang="ko-KR" i="1" dirty="0">
                <a:solidFill>
                  <a:srgbClr val="FF0000"/>
                </a:solidFill>
              </a:rPr>
              <a:t>( </a:t>
            </a:r>
            <a:r>
              <a:rPr lang="ko-KR" altLang="en-US" i="1" dirty="0" err="1" smtClean="0">
                <a:solidFill>
                  <a:srgbClr val="FF0000"/>
                </a:solidFill>
              </a:rPr>
              <a:t>이미지크기</a:t>
            </a:r>
            <a:r>
              <a:rPr lang="en-US" altLang="ko-KR" i="1" dirty="0" smtClean="0">
                <a:solidFill>
                  <a:srgbClr val="FF0000"/>
                </a:solidFill>
              </a:rPr>
              <a:t> </a:t>
            </a:r>
            <a:r>
              <a:rPr lang="en-US" altLang="ko-KR" i="1" dirty="0">
                <a:solidFill>
                  <a:srgbClr val="FF0000"/>
                </a:solidFill>
              </a:rPr>
              <a:t>/ </a:t>
            </a:r>
            <a:r>
              <a:rPr lang="ko-KR" altLang="en-US" i="1" dirty="0" err="1">
                <a:solidFill>
                  <a:srgbClr val="FF0000"/>
                </a:solidFill>
              </a:rPr>
              <a:t>스트라이드길이</a:t>
            </a:r>
            <a:r>
              <a:rPr lang="ko-KR" altLang="en-US" i="1" dirty="0">
                <a:solidFill>
                  <a:srgbClr val="FF0000"/>
                </a:solidFill>
              </a:rPr>
              <a:t> </a:t>
            </a:r>
            <a:r>
              <a:rPr lang="en-US" altLang="ko-KR" i="1" dirty="0">
                <a:solidFill>
                  <a:srgbClr val="FF0000"/>
                </a:solidFill>
              </a:rPr>
              <a:t>)</a:t>
            </a:r>
            <a:endParaRPr lang="en-US" altLang="ko-K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콘볼루션의</a:t>
            </a:r>
            <a:r>
              <a:rPr lang="en-US" altLang="ko-KR" dirty="0" smtClean="0"/>
              <a:t> output shape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39642"/>
            <a:ext cx="8603852" cy="5151503"/>
          </a:xfrm>
        </p:spPr>
        <p:txBody>
          <a:bodyPr/>
          <a:lstStyle/>
          <a:p>
            <a:r>
              <a:rPr lang="en-US" altLang="ko-KR" dirty="0" smtClean="0"/>
              <a:t>28 x 28, </a:t>
            </a:r>
            <a:r>
              <a:rPr lang="ko-KR" altLang="en-US" dirty="0" smtClean="0"/>
              <a:t>입력으로 </a:t>
            </a:r>
            <a:r>
              <a:rPr lang="en-US" altLang="ko-KR" dirty="0" err="1" smtClean="0"/>
              <a:t>Conv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filters=</a:t>
            </a:r>
            <a:r>
              <a:rPr lang="en-US" altLang="ko-KR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</a:p>
          <a:p>
            <a:pPr lvl="1"/>
            <a:r>
              <a:rPr lang="en-US" altLang="ko-KR" dirty="0"/>
              <a:t>28 – 3 + </a:t>
            </a:r>
            <a:r>
              <a:rPr lang="en-US" altLang="ko-KR" dirty="0" smtClean="0"/>
              <a:t>1 = 26</a:t>
            </a:r>
            <a:endParaRPr lang="en-US" altLang="ko-KR" dirty="0"/>
          </a:p>
          <a:p>
            <a:pPr lvl="1"/>
            <a:r>
              <a:rPr lang="en-US" altLang="ko-KR" dirty="0" smtClean="0"/>
              <a:t>26 x 26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특징맵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8 </a:t>
            </a:r>
            <a:r>
              <a:rPr lang="ko-KR" altLang="en-US" dirty="0" smtClean="0"/>
              <a:t>개가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</a:t>
            </a:r>
            <a:r>
              <a:rPr lang="ko-KR" altLang="en-US" dirty="0" err="1" smtClean="0"/>
              <a:t>특징맵이</a:t>
            </a:r>
            <a:r>
              <a:rPr lang="ko-KR" altLang="en-US" dirty="0" smtClean="0"/>
              <a:t> 다음 층의 입력으로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즉 채널 수가 됨</a:t>
            </a:r>
            <a:endParaRPr lang="en-US" altLang="ko-KR" dirty="0" smtClean="0"/>
          </a:p>
          <a:p>
            <a:r>
              <a:rPr lang="en-US" altLang="ko-KR" dirty="0" smtClean="0"/>
              <a:t>26 </a:t>
            </a:r>
            <a:r>
              <a:rPr lang="en-US" altLang="ko-KR" dirty="0"/>
              <a:t>x </a:t>
            </a:r>
            <a:r>
              <a:rPr lang="en-US" altLang="ko-KR" dirty="0" smtClean="0"/>
              <a:t>26 x 8, </a:t>
            </a:r>
            <a:r>
              <a:rPr lang="ko-KR" altLang="en-US" dirty="0" smtClean="0"/>
              <a:t>입력으로 </a:t>
            </a:r>
            <a:r>
              <a:rPr lang="en-US" altLang="ko-KR" dirty="0" err="1" smtClean="0"/>
              <a:t>Conv</a:t>
            </a:r>
            <a:endParaRPr lang="en-US" altLang="ko-KR" dirty="0"/>
          </a:p>
          <a:p>
            <a:pPr lvl="1"/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strides=(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 padding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'valid'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filters=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</a:p>
          <a:p>
            <a:pPr lvl="1"/>
            <a:r>
              <a:rPr lang="en-US" altLang="ko-KR" dirty="0" smtClean="0"/>
              <a:t>ceil( (26 </a:t>
            </a:r>
            <a:r>
              <a:rPr lang="en-US" altLang="ko-KR" dirty="0"/>
              <a:t>– </a:t>
            </a:r>
            <a:r>
              <a:rPr lang="en-US" altLang="ko-KR" dirty="0" smtClean="0"/>
              <a:t>3 </a:t>
            </a:r>
            <a:r>
              <a:rPr lang="en-US" altLang="ko-KR" dirty="0"/>
              <a:t>+ </a:t>
            </a:r>
            <a:r>
              <a:rPr lang="en-US" altLang="ko-KR" dirty="0" smtClean="0"/>
              <a:t>1) / 2 ) </a:t>
            </a:r>
            <a:r>
              <a:rPr lang="en-US" altLang="ko-KR" dirty="0"/>
              <a:t>= </a:t>
            </a:r>
            <a:r>
              <a:rPr lang="en-US" altLang="ko-KR" dirty="0" smtClean="0"/>
              <a:t>12</a:t>
            </a:r>
            <a:endParaRPr lang="en-US" altLang="ko-KR" dirty="0"/>
          </a:p>
          <a:p>
            <a:pPr lvl="1"/>
            <a:r>
              <a:rPr lang="en-US" altLang="ko-KR" dirty="0" smtClean="0"/>
              <a:t>12 </a:t>
            </a:r>
            <a:r>
              <a:rPr lang="en-US" altLang="ko-KR" dirty="0"/>
              <a:t>x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의 </a:t>
            </a:r>
            <a:r>
              <a:rPr lang="ko-KR" altLang="en-US" dirty="0" err="1"/>
              <a:t>특징맵</a:t>
            </a:r>
            <a:r>
              <a:rPr lang="ko-KR" altLang="en-US" dirty="0"/>
              <a:t> </a:t>
            </a:r>
            <a:r>
              <a:rPr lang="en-US" altLang="ko-KR" dirty="0" smtClean="0"/>
              <a:t>16 </a:t>
            </a:r>
            <a:r>
              <a:rPr lang="ko-KR" altLang="en-US" dirty="0"/>
              <a:t>개가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12 </a:t>
            </a:r>
            <a:r>
              <a:rPr lang="en-US" altLang="ko-KR" dirty="0"/>
              <a:t>x </a:t>
            </a:r>
            <a:r>
              <a:rPr lang="en-US" altLang="ko-KR" dirty="0" smtClean="0"/>
              <a:t>12 </a:t>
            </a:r>
            <a:r>
              <a:rPr lang="en-US" altLang="ko-KR" dirty="0"/>
              <a:t>x </a:t>
            </a:r>
            <a:r>
              <a:rPr lang="en-US" altLang="ko-KR" dirty="0" smtClean="0"/>
              <a:t>16, </a:t>
            </a:r>
            <a:r>
              <a:rPr lang="ko-KR" altLang="en-US" dirty="0"/>
              <a:t>입력으로 </a:t>
            </a:r>
            <a:r>
              <a:rPr lang="en-US" altLang="ko-KR" dirty="0" err="1"/>
              <a:t>Conv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strides=(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 padding=</a:t>
            </a:r>
            <a:r>
              <a:rPr lang="en-US" altLang="ko-KR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‘same'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filters=</a:t>
            </a:r>
            <a:r>
              <a:rPr lang="en-US" altLang="ko-KR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endParaRPr lang="en-US" altLang="ko-KR" dirty="0">
              <a:solidFill>
                <a:srgbClr val="09885A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ko-KR" dirty="0"/>
              <a:t>ceil( </a:t>
            </a:r>
            <a:r>
              <a:rPr lang="en-US" altLang="ko-KR" dirty="0" smtClean="0"/>
              <a:t>(12) </a:t>
            </a:r>
            <a:r>
              <a:rPr lang="en-US" altLang="ko-KR" dirty="0"/>
              <a:t>/ </a:t>
            </a:r>
            <a:r>
              <a:rPr lang="en-US" altLang="ko-KR" dirty="0" smtClean="0"/>
              <a:t>3 </a:t>
            </a:r>
            <a:r>
              <a:rPr lang="en-US" altLang="ko-KR" dirty="0"/>
              <a:t>) = </a:t>
            </a:r>
            <a:r>
              <a:rPr lang="en-US" altLang="ko-KR" dirty="0" smtClean="0"/>
              <a:t>4, 4 </a:t>
            </a:r>
            <a:r>
              <a:rPr lang="en-US" altLang="ko-KR" dirty="0"/>
              <a:t>x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의 </a:t>
            </a:r>
            <a:r>
              <a:rPr lang="ko-KR" altLang="en-US" dirty="0" err="1"/>
              <a:t>특징맵</a:t>
            </a:r>
            <a:r>
              <a:rPr lang="ko-KR" altLang="en-US" dirty="0"/>
              <a:t> </a:t>
            </a:r>
            <a:r>
              <a:rPr lang="en-US" altLang="ko-KR" dirty="0" smtClean="0"/>
              <a:t>32 </a:t>
            </a:r>
            <a:r>
              <a:rPr lang="ko-KR" altLang="en-US" dirty="0"/>
              <a:t>개가 생성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06540" y="5126121"/>
            <a:ext cx="8846924" cy="170816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tf.keras.Sequential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), strides=(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), padding=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'valid'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filters=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), strides=(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), padding=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'same'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filters=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tf.keras.layers.Flatten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                             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model.summary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ko-KR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338" y="575961"/>
            <a:ext cx="3844078" cy="271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6-2 </a:t>
            </a:r>
            <a:r>
              <a:rPr lang="en-US" altLang="ko-KR" dirty="0" err="1" smtClean="0"/>
              <a:t>MNIST_with_CNN.ipynb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Sample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22" y="2860925"/>
            <a:ext cx="7222119" cy="21046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10240" y="2083943"/>
            <a:ext cx="6078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www.tensorflow.org/tutorials/images/cnn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9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8222" y="2110421"/>
            <a:ext cx="45833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CNN(</a:t>
            </a:r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합성곱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) </a:t>
            </a: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성능 높이기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04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6-4 ch6_4_improve_performance.ipynb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8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많은 층 쌓기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VGGNet</a:t>
            </a:r>
            <a:r>
              <a:rPr lang="ko-KR" altLang="en-US" dirty="0" smtClean="0"/>
              <a:t> </a:t>
            </a:r>
            <a:r>
              <a:rPr lang="ko-KR" altLang="en-US" dirty="0" err="1"/>
              <a:t>컨볼루션</a:t>
            </a:r>
            <a:r>
              <a:rPr lang="ko-KR" altLang="en-US" dirty="0"/>
              <a:t> </a:t>
            </a:r>
            <a:r>
              <a:rPr lang="ko-KR" altLang="en-US" dirty="0" smtClean="0"/>
              <a:t>신경망 </a:t>
            </a:r>
            <a:r>
              <a:rPr lang="ko-KR" altLang="en-US" dirty="0" smtClean="0"/>
              <a:t>응용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VGGNet16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187" y="2082020"/>
            <a:ext cx="5919219" cy="379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VGGNet-19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AlexNet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2013</a:t>
            </a:r>
            <a:r>
              <a:rPr lang="ko-KR" altLang="en-US" dirty="0" smtClean="0"/>
              <a:t>년 경진대회 우승</a:t>
            </a:r>
            <a:endParaRPr lang="en-US" altLang="ko-KR" dirty="0" smtClean="0"/>
          </a:p>
          <a:p>
            <a:r>
              <a:rPr lang="en-US" altLang="ko-KR" dirty="0" smtClean="0"/>
              <a:t>19 </a:t>
            </a:r>
            <a:r>
              <a:rPr lang="ko-KR" altLang="en-US" dirty="0" smtClean="0"/>
              <a:t>개 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컨볼루션과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Dense </a:t>
            </a:r>
            <a:r>
              <a:rPr lang="ko-KR" altLang="en-US" dirty="0" smtClean="0"/>
              <a:t>층만 </a:t>
            </a:r>
            <a:r>
              <a:rPr lang="en-US" altLang="ko-KR" dirty="0" smtClean="0"/>
              <a:t>19</a:t>
            </a:r>
            <a:r>
              <a:rPr lang="ko-KR" altLang="en-US" dirty="0"/>
              <a:t> 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변형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VGGNet16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964538"/>
            <a:ext cx="5939285" cy="328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불러오기 및 정규화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0646" y="1521606"/>
            <a:ext cx="802327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fashion_mnist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tf.keras.datasets.fashion_mnist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 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fashion_mnist.load_data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/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255.0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/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255.0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reshape </a:t>
            </a:r>
            <a:r>
              <a:rPr lang="ko-KR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이전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train_X.shape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test_X.shape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train_X.reshape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test_X.reshape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reshape </a:t>
            </a:r>
            <a:r>
              <a:rPr lang="ko-KR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이후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train_X.shape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test_X.shape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6" y="5449390"/>
            <a:ext cx="32480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모델 정의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6682" y="1171751"/>
            <a:ext cx="85812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tf.keras.Sequential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padding=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'same'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padding=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'same'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tf.keras.layers.MaxPool2D(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pool_size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)),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tf.keras.layers.Dropout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(rate=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padding=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'same'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  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256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padding=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'valid'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tf.keras.layers.MaxPool2D(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pool_size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tf.keras.layers.Dropout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(rate=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tf.keras.layers.Flatten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512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tf.keras.layers.Dropout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(rate=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256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tf.keras.layers.Dropout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(rate=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                          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altLang="ko-KR" sz="1200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(optimizer=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tf.keras.optimizers.Adam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loss=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sparse_categorical_crossentropy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metrics=[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model.summary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VGG-7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282739" cy="5151503"/>
          </a:xfrm>
        </p:spPr>
        <p:txBody>
          <a:bodyPr/>
          <a:lstStyle/>
          <a:p>
            <a:r>
              <a:rPr lang="ko-KR" altLang="en-US" dirty="0" smtClean="0"/>
              <a:t>다음 패턴을 </a:t>
            </a:r>
            <a:r>
              <a:rPr lang="en-US" altLang="ko-KR" dirty="0"/>
              <a:t>2</a:t>
            </a:r>
            <a:r>
              <a:rPr lang="ko-KR" altLang="en-US" dirty="0"/>
              <a:t>차례 </a:t>
            </a:r>
            <a:r>
              <a:rPr lang="ko-KR" altLang="en-US" dirty="0" smtClean="0"/>
              <a:t>반복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컨볼루션</a:t>
            </a:r>
            <a:r>
              <a:rPr lang="ko-KR" altLang="en-US" dirty="0" smtClean="0"/>
              <a:t> </a:t>
            </a:r>
            <a:r>
              <a:rPr lang="ko-KR" altLang="en-US" dirty="0"/>
              <a:t>레이어를 </a:t>
            </a:r>
            <a:r>
              <a:rPr lang="en-US" altLang="ko-KR" dirty="0"/>
              <a:t>2</a:t>
            </a:r>
            <a:r>
              <a:rPr lang="ko-KR" altLang="en-US" dirty="0"/>
              <a:t>개 겹치고 </a:t>
            </a:r>
            <a:r>
              <a:rPr lang="ko-KR" altLang="en-US" dirty="0" err="1"/>
              <a:t>풀링</a:t>
            </a:r>
            <a:r>
              <a:rPr lang="ko-KR" altLang="en-US" dirty="0"/>
              <a:t> 레이어를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err="1"/>
              <a:t>과적합을</a:t>
            </a:r>
            <a:r>
              <a:rPr lang="ko-KR" altLang="en-US" dirty="0"/>
              <a:t> </a:t>
            </a:r>
            <a:r>
              <a:rPr lang="ko-KR" altLang="en-US" dirty="0" smtClean="0"/>
              <a:t>방지의 </a:t>
            </a:r>
            <a:r>
              <a:rPr lang="ko-KR" altLang="en-US" dirty="0" err="1"/>
              <a:t>드롭아웃</a:t>
            </a:r>
            <a:r>
              <a:rPr lang="ko-KR" altLang="en-US" dirty="0"/>
              <a:t> </a:t>
            </a:r>
            <a:r>
              <a:rPr lang="ko-KR" altLang="en-US" dirty="0" smtClean="0"/>
              <a:t>레이어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풀링</a:t>
            </a:r>
            <a:r>
              <a:rPr lang="ko-KR" altLang="en-US" dirty="0" smtClean="0"/>
              <a:t> </a:t>
            </a:r>
            <a:r>
              <a:rPr lang="ko-KR" altLang="en-US" dirty="0"/>
              <a:t>레이어 다음에 </a:t>
            </a:r>
            <a:r>
              <a:rPr lang="ko-KR" altLang="en-US" dirty="0" err="1"/>
              <a:t>드롭아웃</a:t>
            </a:r>
            <a:r>
              <a:rPr lang="ko-KR" altLang="en-US" dirty="0"/>
              <a:t> </a:t>
            </a:r>
            <a:r>
              <a:rPr lang="ko-KR" altLang="en-US" dirty="0" smtClean="0"/>
              <a:t>레이어 배치</a:t>
            </a:r>
            <a:endParaRPr lang="en-US" altLang="ko-KR" dirty="0" smtClean="0"/>
          </a:p>
          <a:p>
            <a:r>
              <a:rPr lang="en-US" altLang="ko-KR" dirty="0" smtClean="0"/>
              <a:t>Flatten </a:t>
            </a:r>
            <a:r>
              <a:rPr lang="ko-KR" altLang="en-US" dirty="0" smtClean="0"/>
              <a:t>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드롭아웃</a:t>
            </a:r>
            <a:r>
              <a:rPr lang="ko-KR" altLang="en-US" dirty="0" smtClean="0"/>
              <a:t> </a:t>
            </a:r>
            <a:r>
              <a:rPr lang="ko-KR" altLang="en-US" dirty="0"/>
              <a:t>레이어를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다음에 </a:t>
            </a:r>
            <a:r>
              <a:rPr lang="ko-KR" altLang="en-US" dirty="0"/>
              <a:t>이어지는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Dense </a:t>
            </a:r>
            <a:r>
              <a:rPr lang="ko-KR" altLang="en-US" dirty="0"/>
              <a:t>레이어 </a:t>
            </a:r>
            <a:r>
              <a:rPr lang="ko-KR" altLang="en-US" dirty="0" smtClean="0"/>
              <a:t>사이 </a:t>
            </a:r>
            <a:endParaRPr lang="en-US" altLang="ko-KR" dirty="0" smtClean="0"/>
          </a:p>
          <a:p>
            <a:r>
              <a:rPr lang="en-US" altLang="ko-KR" dirty="0"/>
              <a:t>VGG-7 </a:t>
            </a:r>
            <a:r>
              <a:rPr lang="ko-KR" altLang="en-US" dirty="0"/>
              <a:t>레이어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컨볼루션</a:t>
            </a:r>
            <a:r>
              <a:rPr lang="ko-KR" altLang="en-US" dirty="0" smtClean="0"/>
              <a:t> </a:t>
            </a:r>
            <a:r>
              <a:rPr lang="ko-KR" altLang="en-US" dirty="0"/>
              <a:t>레이어와 </a:t>
            </a:r>
            <a:r>
              <a:rPr lang="en-US" altLang="ko-KR" dirty="0"/>
              <a:t>Dense </a:t>
            </a:r>
            <a:r>
              <a:rPr lang="ko-KR" altLang="en-US" dirty="0"/>
              <a:t>레이어의 </a:t>
            </a:r>
            <a:r>
              <a:rPr lang="ko-KR" altLang="en-US" dirty="0" smtClean="0"/>
              <a:t>개수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311" y="1061099"/>
            <a:ext cx="4088018" cy="52296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41099" y="1616801"/>
            <a:ext cx="4279739" cy="248575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50244" y="2756252"/>
            <a:ext cx="4279739" cy="248575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41099" y="1937951"/>
            <a:ext cx="4279739" cy="248575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50244" y="3077402"/>
            <a:ext cx="4279739" cy="248575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31956" y="4184536"/>
            <a:ext cx="4279739" cy="248575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31956" y="4769544"/>
            <a:ext cx="4279739" cy="248575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41098" y="5359244"/>
            <a:ext cx="4279739" cy="248575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7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학습과 시각화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028" y="1109182"/>
            <a:ext cx="6029569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history =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model.fit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epochs=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25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validation_split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0.25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altLang="ko-KR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'loss'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'b-'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'loss'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val_loss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'r--'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val_loss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'Epoch'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'g-'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val_accuracy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'r--'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val_accuracy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'Epoch'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plt.ylim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0.7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model.evaluate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verbose=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389" y="3892062"/>
            <a:ext cx="5605091" cy="221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보강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훈련데이터를 보강하는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훈련데이터에 </a:t>
            </a:r>
            <a:r>
              <a:rPr lang="ko-KR" altLang="en-US" dirty="0"/>
              <a:t>없는 이미지를 새롭게 </a:t>
            </a:r>
            <a:r>
              <a:rPr lang="ko-KR" altLang="en-US" dirty="0" smtClean="0"/>
              <a:t>만들어 사용</a:t>
            </a:r>
            <a:endParaRPr lang="en-US" altLang="ko-KR" dirty="0" smtClean="0"/>
          </a:p>
          <a:p>
            <a:r>
              <a:rPr lang="en-US" altLang="ko-KR" dirty="0" err="1" smtClean="0"/>
              <a:t>ImageDataGenerator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Tensorflow</a:t>
            </a:r>
            <a:r>
              <a:rPr lang="ko-KR" altLang="en-US" dirty="0" smtClean="0"/>
              <a:t> </a:t>
            </a:r>
            <a:r>
              <a:rPr lang="ko-KR" altLang="en-US" dirty="0"/>
              <a:t>이미지 보강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2"/>
            <a:r>
              <a:rPr lang="en-US" altLang="ko-KR" dirty="0" err="1"/>
              <a:t>rotation_range</a:t>
            </a:r>
            <a:r>
              <a:rPr lang="en-US" altLang="ko-KR" dirty="0"/>
              <a:t>: </a:t>
            </a:r>
            <a:r>
              <a:rPr lang="ko-KR" altLang="en-US" dirty="0"/>
              <a:t>이미지 회전 범위 </a:t>
            </a:r>
            <a:r>
              <a:rPr lang="en-US" altLang="ko-KR" dirty="0"/>
              <a:t>(degrees)</a:t>
            </a:r>
          </a:p>
          <a:p>
            <a:pPr lvl="2"/>
            <a:r>
              <a:rPr lang="en-US" altLang="ko-KR" dirty="0" err="1"/>
              <a:t>width_shift</a:t>
            </a:r>
            <a:r>
              <a:rPr lang="en-US" altLang="ko-KR" dirty="0"/>
              <a:t>, </a:t>
            </a:r>
            <a:r>
              <a:rPr lang="en-US" altLang="ko-KR" dirty="0" err="1"/>
              <a:t>height_shift</a:t>
            </a:r>
            <a:r>
              <a:rPr lang="en-US" altLang="ko-KR" dirty="0"/>
              <a:t>: </a:t>
            </a:r>
            <a:r>
              <a:rPr lang="ko-KR" altLang="en-US" dirty="0"/>
              <a:t>그림을 수평 또는 수직으로 </a:t>
            </a:r>
            <a:r>
              <a:rPr lang="ko-KR" altLang="en-US" dirty="0" err="1"/>
              <a:t>랜덤하게</a:t>
            </a:r>
            <a:r>
              <a:rPr lang="ko-KR" altLang="en-US" dirty="0"/>
              <a:t> 평행 이동시키는 범위 </a:t>
            </a:r>
            <a:r>
              <a:rPr lang="en-US" altLang="ko-KR" dirty="0"/>
              <a:t>(</a:t>
            </a:r>
            <a:r>
              <a:rPr lang="ko-KR" altLang="en-US" dirty="0"/>
              <a:t>원본 가로</a:t>
            </a:r>
            <a:r>
              <a:rPr lang="en-US" altLang="ko-KR" dirty="0"/>
              <a:t>, </a:t>
            </a:r>
            <a:r>
              <a:rPr lang="ko-KR" altLang="en-US" dirty="0"/>
              <a:t>세로 길이에 대한 비율 값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rescale: </a:t>
            </a:r>
            <a:r>
              <a:rPr lang="ko-KR" altLang="en-US" dirty="0"/>
              <a:t>원본 영상은 </a:t>
            </a:r>
            <a:r>
              <a:rPr lang="en-US" altLang="ko-KR" dirty="0"/>
              <a:t>0-255</a:t>
            </a:r>
            <a:r>
              <a:rPr lang="ko-KR" altLang="en-US" dirty="0"/>
              <a:t>의 </a:t>
            </a:r>
            <a:r>
              <a:rPr lang="en-US" altLang="ko-KR" dirty="0"/>
              <a:t>RGB </a:t>
            </a:r>
            <a:r>
              <a:rPr lang="ko-KR" altLang="en-US" dirty="0"/>
              <a:t>계수로 구성되는데</a:t>
            </a:r>
            <a:r>
              <a:rPr lang="en-US" altLang="ko-KR" dirty="0"/>
              <a:t>, </a:t>
            </a:r>
            <a:r>
              <a:rPr lang="ko-KR" altLang="en-US" dirty="0"/>
              <a:t>이 같은 </a:t>
            </a:r>
            <a:r>
              <a:rPr lang="ko-KR" altLang="en-US" dirty="0" err="1"/>
              <a:t>입력값은</a:t>
            </a:r>
            <a:r>
              <a:rPr lang="ko-KR" altLang="en-US" dirty="0"/>
              <a:t> 모델을 효과적으로 학습시키기에 너무 높습니다 </a:t>
            </a:r>
            <a:r>
              <a:rPr lang="en-US" altLang="ko-KR" dirty="0"/>
              <a:t>(</a:t>
            </a:r>
            <a:r>
              <a:rPr lang="ko-KR" altLang="en-US" dirty="0"/>
              <a:t>통상적인 </a:t>
            </a:r>
            <a:r>
              <a:rPr lang="en-US" altLang="ko-KR" dirty="0"/>
              <a:t>learning rate</a:t>
            </a:r>
            <a:r>
              <a:rPr lang="ko-KR" altLang="en-US" dirty="0"/>
              <a:t>를 사용할 경우</a:t>
            </a:r>
            <a:r>
              <a:rPr lang="en-US" altLang="ko-KR" dirty="0" smtClean="0"/>
              <a:t>).</a:t>
            </a:r>
          </a:p>
          <a:p>
            <a:pPr lvl="3"/>
            <a:r>
              <a:rPr lang="ko-KR" altLang="en-US" dirty="0" smtClean="0"/>
              <a:t>그래서 </a:t>
            </a:r>
            <a:r>
              <a:rPr lang="ko-KR" altLang="en-US" dirty="0"/>
              <a:t>이를 </a:t>
            </a:r>
            <a:r>
              <a:rPr lang="en-US" altLang="ko-KR" dirty="0"/>
              <a:t>1/255</a:t>
            </a:r>
            <a:r>
              <a:rPr lang="ko-KR" altLang="en-US" dirty="0"/>
              <a:t>로 스케일링하여 </a:t>
            </a:r>
            <a:r>
              <a:rPr lang="en-US" altLang="ko-KR" dirty="0"/>
              <a:t>0-1 </a:t>
            </a:r>
            <a:r>
              <a:rPr lang="ko-KR" altLang="en-US" dirty="0"/>
              <a:t>범위로 변환시켜줍니다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이는 </a:t>
            </a:r>
            <a:r>
              <a:rPr lang="ko-KR" altLang="en-US" dirty="0"/>
              <a:t>다른 전처리 과정에 앞서 가장 먼저 적용됩니다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shear_range</a:t>
            </a:r>
            <a:r>
              <a:rPr lang="en-US" altLang="ko-KR" dirty="0"/>
              <a:t>: </a:t>
            </a:r>
            <a:r>
              <a:rPr lang="ko-KR" altLang="en-US" dirty="0"/>
              <a:t>임의 </a:t>
            </a:r>
            <a:r>
              <a:rPr lang="ko-KR" altLang="en-US" dirty="0" smtClean="0"/>
              <a:t>전단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기울기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변환 </a:t>
            </a:r>
            <a:r>
              <a:rPr lang="en-US" altLang="ko-KR" dirty="0"/>
              <a:t>(shearing transformation) </a:t>
            </a:r>
            <a:r>
              <a:rPr lang="ko-KR" altLang="en-US" dirty="0"/>
              <a:t>범위</a:t>
            </a:r>
          </a:p>
          <a:p>
            <a:pPr lvl="2"/>
            <a:r>
              <a:rPr lang="en-US" altLang="ko-KR" dirty="0" err="1"/>
              <a:t>zoom_range</a:t>
            </a:r>
            <a:r>
              <a:rPr lang="en-US" altLang="ko-KR" dirty="0"/>
              <a:t>: </a:t>
            </a:r>
            <a:r>
              <a:rPr lang="ko-KR" altLang="en-US" dirty="0"/>
              <a:t>임의 확대</a:t>
            </a:r>
            <a:r>
              <a:rPr lang="en-US" altLang="ko-KR" dirty="0"/>
              <a:t>/</a:t>
            </a:r>
            <a:r>
              <a:rPr lang="ko-KR" altLang="en-US" dirty="0"/>
              <a:t>축소 범위</a:t>
            </a:r>
          </a:p>
          <a:p>
            <a:pPr lvl="2"/>
            <a:r>
              <a:rPr lang="en-US" altLang="ko-KR" dirty="0" err="1"/>
              <a:t>horizontal_flip</a:t>
            </a:r>
            <a:r>
              <a:rPr lang="en-US" altLang="ko-KR" dirty="0"/>
              <a:t>: True</a:t>
            </a:r>
            <a:r>
              <a:rPr lang="ko-KR" altLang="en-US" dirty="0"/>
              <a:t>로 설정할 경우</a:t>
            </a:r>
            <a:r>
              <a:rPr lang="en-US" altLang="ko-KR" dirty="0"/>
              <a:t>, 50% </a:t>
            </a:r>
            <a:r>
              <a:rPr lang="ko-KR" altLang="en-US" dirty="0"/>
              <a:t>확률로 이미지를 수평으로 뒤집습니다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원본 </a:t>
            </a:r>
            <a:r>
              <a:rPr lang="ko-KR" altLang="en-US" dirty="0"/>
              <a:t>이미지에 수평 </a:t>
            </a:r>
            <a:r>
              <a:rPr lang="ko-KR" altLang="en-US" dirty="0" err="1"/>
              <a:t>비대칭성이</a:t>
            </a:r>
            <a:r>
              <a:rPr lang="ko-KR" altLang="en-US" dirty="0"/>
              <a:t> 없을 때 효과적입니다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뒤집어도 자연스러울 때 사용하면 좋습니다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fill_mode</a:t>
            </a:r>
            <a:r>
              <a:rPr lang="en-US" altLang="ko-KR" dirty="0"/>
              <a:t> </a:t>
            </a:r>
            <a:r>
              <a:rPr lang="ko-KR" altLang="en-US" dirty="0"/>
              <a:t>이미지를 회전</a:t>
            </a:r>
            <a:r>
              <a:rPr lang="en-US" altLang="ko-KR" dirty="0"/>
              <a:t>, </a:t>
            </a:r>
            <a:r>
              <a:rPr lang="ko-KR" altLang="en-US" dirty="0"/>
              <a:t>이동하거나 축소할 때 생기는 공간을 채우는 방식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9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 smtClean="0"/>
              <a:t>ImageDataGenerator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인자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 err="1" smtClean="0"/>
              <a:t>keras.preprocessing.image.ImageDataGenerator</a:t>
            </a:r>
            <a:r>
              <a:rPr lang="en-US" altLang="ko-KR" b="0" dirty="0" smtClean="0"/>
              <a:t>(</a:t>
            </a:r>
          </a:p>
          <a:p>
            <a:pPr lvl="1"/>
            <a:r>
              <a:rPr lang="en-US" altLang="ko-KR" b="0" dirty="0" err="1" smtClean="0"/>
              <a:t>featurewise_center</a:t>
            </a:r>
            <a:r>
              <a:rPr lang="en-US" altLang="ko-KR" b="0" dirty="0" smtClean="0"/>
              <a:t>=</a:t>
            </a:r>
            <a:r>
              <a:rPr lang="en-US" altLang="ko-KR" dirty="0" smtClean="0"/>
              <a:t>False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samplewise_center</a:t>
            </a:r>
            <a:r>
              <a:rPr lang="en-US" altLang="ko-KR" b="0" dirty="0" smtClean="0"/>
              <a:t>=</a:t>
            </a:r>
            <a:r>
              <a:rPr lang="en-US" altLang="ko-KR" dirty="0" smtClean="0"/>
              <a:t>False</a:t>
            </a:r>
            <a:r>
              <a:rPr lang="en-US" altLang="ko-KR" b="0" dirty="0" smtClean="0"/>
              <a:t>,</a:t>
            </a:r>
          </a:p>
          <a:p>
            <a:pPr lvl="1"/>
            <a:r>
              <a:rPr lang="en-US" altLang="ko-KR" b="0" dirty="0" err="1" smtClean="0"/>
              <a:t>featurewise_std_normalization</a:t>
            </a:r>
            <a:r>
              <a:rPr lang="en-US" altLang="ko-KR" b="0" dirty="0" smtClean="0"/>
              <a:t>=</a:t>
            </a:r>
            <a:r>
              <a:rPr lang="en-US" altLang="ko-KR" dirty="0" smtClean="0"/>
              <a:t>False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samplewise_std_normalization</a:t>
            </a:r>
            <a:r>
              <a:rPr lang="en-US" altLang="ko-KR" b="0" dirty="0" smtClean="0"/>
              <a:t>=</a:t>
            </a:r>
            <a:r>
              <a:rPr lang="en-US" altLang="ko-KR" dirty="0" smtClean="0"/>
              <a:t>False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zca_whitening</a:t>
            </a:r>
            <a:r>
              <a:rPr lang="en-US" altLang="ko-KR" b="0" dirty="0" smtClean="0"/>
              <a:t>=</a:t>
            </a:r>
            <a:r>
              <a:rPr lang="en-US" altLang="ko-KR" dirty="0" smtClean="0"/>
              <a:t>False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zca_epsilon</a:t>
            </a:r>
            <a:r>
              <a:rPr lang="en-US" altLang="ko-KR" b="0" dirty="0" smtClean="0"/>
              <a:t>=1e-06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rotation_range</a:t>
            </a:r>
            <a:r>
              <a:rPr lang="en-US" altLang="ko-KR" b="0" dirty="0" smtClean="0"/>
              <a:t>=0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width_shift_range</a:t>
            </a:r>
            <a:r>
              <a:rPr lang="en-US" altLang="ko-KR" b="0" dirty="0" smtClean="0"/>
              <a:t>=0.0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height_shift_range</a:t>
            </a:r>
            <a:r>
              <a:rPr lang="en-US" altLang="ko-KR" b="0" dirty="0" smtClean="0"/>
              <a:t>=0.0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brightness_range</a:t>
            </a:r>
            <a:r>
              <a:rPr lang="en-US" altLang="ko-KR" b="0" dirty="0" smtClean="0"/>
              <a:t>=</a:t>
            </a:r>
            <a:r>
              <a:rPr lang="en-US" altLang="ko-KR" dirty="0" smtClean="0"/>
              <a:t>None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shear_range</a:t>
            </a:r>
            <a:r>
              <a:rPr lang="en-US" altLang="ko-KR" b="0" dirty="0" smtClean="0"/>
              <a:t>=0.0</a:t>
            </a:r>
            <a:r>
              <a:rPr lang="en-US" altLang="ko-KR" b="0" dirty="0"/>
              <a:t>, </a:t>
            </a:r>
            <a:r>
              <a:rPr lang="en-US" altLang="ko-KR" b="0" dirty="0"/>
              <a:t>zoom_range</a:t>
            </a:r>
            <a:r>
              <a:rPr lang="en-US" altLang="ko-KR" b="0" dirty="0"/>
              <a:t>=0.0,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channel_shift_range</a:t>
            </a:r>
            <a:r>
              <a:rPr lang="en-US" altLang="ko-KR" b="0" dirty="0" smtClean="0"/>
              <a:t>=0.0</a:t>
            </a:r>
            <a:r>
              <a:rPr lang="en-US" altLang="ko-KR" b="0" dirty="0"/>
              <a:t>, </a:t>
            </a:r>
            <a:r>
              <a:rPr lang="en-US" altLang="ko-KR" b="0" dirty="0"/>
              <a:t>fill_mode='nearest', cval</a:t>
            </a:r>
            <a:r>
              <a:rPr lang="en-US" altLang="ko-KR" b="0" dirty="0"/>
              <a:t>=0.0,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horizontal_flip</a:t>
            </a:r>
            <a:r>
              <a:rPr lang="en-US" altLang="ko-KR" b="0" dirty="0" smtClean="0"/>
              <a:t>=</a:t>
            </a:r>
            <a:r>
              <a:rPr lang="en-US" altLang="ko-KR" dirty="0" smtClean="0"/>
              <a:t>False</a:t>
            </a:r>
            <a:r>
              <a:rPr lang="en-US" altLang="ko-KR" b="0" dirty="0"/>
              <a:t>, </a:t>
            </a:r>
            <a:r>
              <a:rPr lang="en-US" altLang="ko-KR" b="0" dirty="0"/>
              <a:t>vertical_flip</a:t>
            </a:r>
            <a:r>
              <a:rPr lang="en-US" altLang="ko-KR" b="0" dirty="0"/>
              <a:t>=</a:t>
            </a:r>
            <a:r>
              <a:rPr lang="en-US" altLang="ko-KR" dirty="0"/>
              <a:t>False</a:t>
            </a:r>
            <a:r>
              <a:rPr lang="en-US" altLang="ko-KR" b="0" dirty="0"/>
              <a:t>, rescale=</a:t>
            </a:r>
            <a:r>
              <a:rPr lang="en-US" altLang="ko-KR" dirty="0"/>
              <a:t>None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preprocessing_function</a:t>
            </a:r>
            <a:r>
              <a:rPr lang="en-US" altLang="ko-KR" b="0" dirty="0" smtClean="0"/>
              <a:t>=</a:t>
            </a:r>
            <a:r>
              <a:rPr lang="en-US" altLang="ko-KR" dirty="0" smtClean="0"/>
              <a:t>None</a:t>
            </a:r>
            <a:r>
              <a:rPr lang="en-US" altLang="ko-KR" b="0" dirty="0"/>
              <a:t>, </a:t>
            </a:r>
            <a:r>
              <a:rPr lang="en-US" altLang="ko-KR" b="0" dirty="0"/>
              <a:t>data_format</a:t>
            </a:r>
            <a:r>
              <a:rPr lang="en-US" altLang="ko-KR" b="0" dirty="0"/>
              <a:t>=</a:t>
            </a:r>
            <a:r>
              <a:rPr lang="en-US" altLang="ko-KR" dirty="0"/>
              <a:t>None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validation_split</a:t>
            </a:r>
            <a:r>
              <a:rPr lang="en-US" altLang="ko-KR" b="0" dirty="0" smtClean="0"/>
              <a:t>=0.0</a:t>
            </a:r>
            <a:r>
              <a:rPr lang="en-US" altLang="ko-KR" b="0" dirty="0"/>
              <a:t>, </a:t>
            </a:r>
            <a:r>
              <a:rPr lang="en-US" altLang="ko-KR" b="0" dirty="0" err="1" smtClean="0"/>
              <a:t>dtype</a:t>
            </a:r>
            <a:r>
              <a:rPr lang="en-US" altLang="ko-KR" b="0" dirty="0" smtClean="0"/>
              <a:t>=</a:t>
            </a:r>
            <a:r>
              <a:rPr lang="en-US" altLang="ko-KR" dirty="0" smtClean="0"/>
              <a:t>None</a:t>
            </a:r>
          </a:p>
          <a:p>
            <a:r>
              <a:rPr lang="en-US" altLang="ko-KR" b="0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2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층 구성 가능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9117" y="5012923"/>
            <a:ext cx="285750" cy="219075"/>
          </a:xfrm>
          <a:prstGeom prst="rect">
            <a:avLst/>
          </a:prstGeom>
        </p:spPr>
      </p:pic>
      <p:pic>
        <p:nvPicPr>
          <p:cNvPr id="2050" name="Picture 2" descr="https://iq.opengenus.org/content/images/2019/04/pic0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34" y="1234254"/>
            <a:ext cx="5780957" cy="216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08" y="3860398"/>
            <a:ext cx="5400675" cy="2305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395" y="3908436"/>
            <a:ext cx="1447800" cy="20669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4589" y="3859472"/>
            <a:ext cx="1104900" cy="2409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9529" y="3868350"/>
            <a:ext cx="514350" cy="2371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24492" y="3859472"/>
            <a:ext cx="5693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Fatten</a:t>
            </a:r>
          </a:p>
        </p:txBody>
      </p:sp>
    </p:spTree>
    <p:extLst>
      <p:ext uri="{BB962C8B-B14F-4D97-AF65-F5344CB8AC3E}">
        <p14:creationId xmlns:p14="http://schemas.microsoft.com/office/powerpoint/2010/main" val="15635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ImageDataGenerator.flow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ImageDataGenerator.flow</a:t>
            </a:r>
            <a:r>
              <a:rPr lang="en-US" altLang="ko-KR" dirty="0"/>
              <a:t>(</a:t>
            </a:r>
          </a:p>
          <a:p>
            <a:pPr lvl="1"/>
            <a:r>
              <a:rPr lang="en-US" altLang="ko-KR" dirty="0"/>
              <a:t>    x,</a:t>
            </a:r>
          </a:p>
          <a:p>
            <a:pPr lvl="1"/>
            <a:r>
              <a:rPr lang="en-US" altLang="ko-KR" dirty="0"/>
              <a:t>    y=None,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batch_size</a:t>
            </a:r>
            <a:r>
              <a:rPr lang="en-US" altLang="ko-KR" dirty="0"/>
              <a:t>=32,</a:t>
            </a:r>
          </a:p>
          <a:p>
            <a:pPr lvl="1"/>
            <a:r>
              <a:rPr lang="en-US" altLang="ko-KR" dirty="0"/>
              <a:t>    shuffle=True,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sample_weight</a:t>
            </a:r>
            <a:r>
              <a:rPr lang="en-US" altLang="ko-KR" dirty="0"/>
              <a:t>=None,</a:t>
            </a:r>
          </a:p>
          <a:p>
            <a:pPr lvl="1"/>
            <a:r>
              <a:rPr lang="en-US" altLang="ko-KR" dirty="0"/>
              <a:t>    seed=None,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save_to_dir</a:t>
            </a:r>
            <a:r>
              <a:rPr lang="en-US" altLang="ko-KR" dirty="0"/>
              <a:t>=None,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save_prefix</a:t>
            </a:r>
            <a:r>
              <a:rPr lang="en-US" altLang="ko-KR" dirty="0"/>
              <a:t>="",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save_format</a:t>
            </a:r>
            <a:r>
              <a:rPr lang="en-US" altLang="ko-KR" dirty="0"/>
              <a:t>="</a:t>
            </a:r>
            <a:r>
              <a:rPr lang="en-US" altLang="ko-KR" dirty="0" err="1"/>
              <a:t>png</a:t>
            </a:r>
            <a:r>
              <a:rPr lang="en-US" altLang="ko-KR" dirty="0"/>
              <a:t>",</a:t>
            </a:r>
          </a:p>
          <a:p>
            <a:pPr lvl="1"/>
            <a:r>
              <a:rPr lang="en-US" altLang="ko-KR" dirty="0"/>
              <a:t>    subset=None,</a:t>
            </a:r>
          </a:p>
          <a:p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(x, y) </a:t>
            </a:r>
            <a:r>
              <a:rPr lang="ko-KR" altLang="en-US" dirty="0" err="1"/>
              <a:t>튜플을</a:t>
            </a:r>
            <a:r>
              <a:rPr lang="ko-KR" altLang="en-US" dirty="0"/>
              <a:t> 생성하는 </a:t>
            </a:r>
            <a:r>
              <a:rPr lang="en-US" altLang="ko-KR" dirty="0" smtClean="0"/>
              <a:t>Iterator</a:t>
            </a:r>
          </a:p>
          <a:p>
            <a:pPr lvl="2"/>
            <a:r>
              <a:rPr lang="en-US" altLang="ko-KR" dirty="0" smtClean="0"/>
              <a:t>x</a:t>
            </a:r>
            <a:r>
              <a:rPr lang="ko-KR" altLang="en-US" dirty="0"/>
              <a:t>는 이미지 데이터의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단일 이미지 입력의 경우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목록</a:t>
            </a:r>
            <a:r>
              <a:rPr lang="en-US" altLang="ko-KR" dirty="0"/>
              <a:t>(</a:t>
            </a:r>
            <a:r>
              <a:rPr lang="ko-KR" altLang="en-US" dirty="0"/>
              <a:t>추가 입력의 경우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y</a:t>
            </a:r>
            <a:r>
              <a:rPr lang="ko-KR" altLang="en-US" dirty="0"/>
              <a:t>는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2"/>
            <a:r>
              <a:rPr lang="en-US" altLang="ko-KR" dirty="0"/>
              <a:t>If y is None, only the </a:t>
            </a:r>
            <a:r>
              <a:rPr lang="en-US" altLang="ko-KR" dirty="0" err="1"/>
              <a:t>numpy</a:t>
            </a:r>
            <a:r>
              <a:rPr lang="en-US" altLang="ko-KR" dirty="0"/>
              <a:t> array x is returned.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.flow(…).next()[0]</a:t>
            </a:r>
          </a:p>
          <a:p>
            <a:pPr lvl="2"/>
            <a:r>
              <a:rPr lang="en-US" altLang="ko-KR" dirty="0" smtClean="0"/>
              <a:t>X </a:t>
            </a:r>
            <a:r>
              <a:rPr lang="ko-KR" altLang="en-US" dirty="0" smtClean="0"/>
              <a:t>이미지를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03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ImageDataGenerator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인자 값 지정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9822" y="2016920"/>
            <a:ext cx="83927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tensorflow.keras.preprocessing.image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ImageDataGenerator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image_generator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ImageDataGenerator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rotation_range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zoom_range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shear_range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width_shift_range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height_shift_range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horizontal_flip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vertical_flip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6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ImageDataGenerator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생성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flow()</a:t>
            </a:r>
          </a:p>
          <a:p>
            <a:pPr lvl="1"/>
            <a:r>
              <a:rPr lang="ko-KR" altLang="en-US" dirty="0"/>
              <a:t>데이터 및 라벨 배열</a:t>
            </a:r>
            <a:r>
              <a:rPr lang="en-US" altLang="ko-KR" dirty="0"/>
              <a:t>, </a:t>
            </a:r>
            <a:r>
              <a:rPr lang="ko-KR" altLang="en-US" dirty="0"/>
              <a:t>증가 된 데이터의 일괄 처리를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입력자료</a:t>
            </a:r>
            <a:r>
              <a:rPr lang="ko-KR" altLang="en-US" dirty="0" smtClean="0"/>
              <a:t> </a:t>
            </a:r>
            <a:r>
              <a:rPr lang="en-US" altLang="ko-KR" dirty="0" smtClean="0"/>
              <a:t>x, </a:t>
            </a:r>
            <a:r>
              <a:rPr lang="ko-KR" altLang="en-US" dirty="0" smtClean="0"/>
              <a:t>정답</a:t>
            </a:r>
            <a:r>
              <a:rPr lang="en-US" altLang="ko-KR" dirty="0" smtClean="0"/>
              <a:t>(</a:t>
            </a:r>
            <a:r>
              <a:rPr lang="ko-KR" altLang="en-US" dirty="0" smtClean="0"/>
              <a:t>레이블</a:t>
            </a:r>
            <a:r>
              <a:rPr lang="en-US" altLang="ko-KR" dirty="0" smtClean="0"/>
              <a:t>) </a:t>
            </a:r>
            <a:r>
              <a:rPr lang="en-US" altLang="ko-KR" dirty="0" smtClean="0"/>
              <a:t>y</a:t>
            </a:r>
          </a:p>
          <a:p>
            <a:pPr lvl="2"/>
            <a:r>
              <a:rPr lang="ko-KR" altLang="en-US" dirty="0" smtClean="0"/>
              <a:t>반환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iterator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Next()</a:t>
            </a:r>
            <a:r>
              <a:rPr lang="ko-KR" altLang="en-US" dirty="0" smtClean="0"/>
              <a:t>의 반환은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정답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Next()[0]: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3288" y="4416586"/>
            <a:ext cx="829742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augment_size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x_augmented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image_generator.flow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np.tile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6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].reshape(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).reshape(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np.zeros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augment_size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endParaRPr lang="en-US" altLang="ko-KR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augment_size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shuffle=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altLang="ko-KR" sz="1600" dirty="0">
                <a:solidFill>
                  <a:srgbClr val="795E26"/>
                </a:solidFill>
                <a:latin typeface="Courier New" panose="02070309020205020404" pitchFamily="49" charset="0"/>
              </a:rPr>
              <a:t>next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()[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1362" y="2815751"/>
            <a:ext cx="7955280" cy="984885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flow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batch_size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32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shuffle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True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sample_weight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seed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save_to_dir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save_prefix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save_format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subset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Open Sans"/>
              </a:rPr>
              <a:t>If 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y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ea typeface="Open Sans"/>
              </a:rPr>
              <a:t>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Open Sans"/>
              </a:rPr>
              <a:t>is None, only the numpy array 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x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ea typeface="Open Sans"/>
              </a:rPr>
              <a:t>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Open Sans"/>
              </a:rPr>
              <a:t>is returned.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8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ImageDataGenerator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그림 그리기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1487" y="1315226"/>
            <a:ext cx="78493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새롭게 생성된 이미지 표시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c 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c+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plt.axis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'off'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plt.imshow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x_augmented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[c].reshape(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cmap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'gray'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171" y="3718210"/>
            <a:ext cx="3112181" cy="305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만개 이미지 보강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augment_size</a:t>
            </a:r>
            <a:r>
              <a:rPr lang="en-US" altLang="ko-KR" dirty="0"/>
              <a:t>=30000</a:t>
            </a:r>
            <a:r>
              <a:rPr lang="ko-KR" altLang="en-US" dirty="0"/>
              <a:t>으로 설정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훈련 </a:t>
            </a:r>
            <a:r>
              <a:rPr lang="ko-KR" altLang="en-US" dirty="0"/>
              <a:t>데이터의 </a:t>
            </a:r>
            <a:r>
              <a:rPr lang="en-US" altLang="ko-KR" dirty="0"/>
              <a:t>50%</a:t>
            </a:r>
            <a:r>
              <a:rPr lang="ko-KR" altLang="en-US" dirty="0"/>
              <a:t>인 </a:t>
            </a:r>
            <a:r>
              <a:rPr lang="en-US" altLang="ko-KR" dirty="0"/>
              <a:t>30,000</a:t>
            </a:r>
            <a:r>
              <a:rPr lang="ko-KR" altLang="en-US" dirty="0"/>
              <a:t>개의 이미지를 추가하기 </a:t>
            </a:r>
            <a:r>
              <a:rPr lang="ko-KR" altLang="en-US" dirty="0" smtClean="0"/>
              <a:t>위해</a:t>
            </a:r>
            <a:endParaRPr lang="en-US" altLang="ko-KR" dirty="0" smtClean="0"/>
          </a:p>
          <a:p>
            <a:r>
              <a:rPr lang="en-US" altLang="ko-KR" dirty="0"/>
              <a:t>0~59,999 </a:t>
            </a:r>
            <a:r>
              <a:rPr lang="ko-KR" altLang="en-US" dirty="0"/>
              <a:t>범위의 정수 중에서 </a:t>
            </a:r>
            <a:r>
              <a:rPr lang="en-US" altLang="ko-KR" dirty="0"/>
              <a:t>30,000</a:t>
            </a:r>
            <a:r>
              <a:rPr lang="ko-KR" altLang="en-US" dirty="0"/>
              <a:t>개의 </a:t>
            </a:r>
            <a:r>
              <a:rPr lang="ko-KR" altLang="en-US" dirty="0" smtClean="0"/>
              <a:t>정수 </a:t>
            </a:r>
            <a:r>
              <a:rPr lang="ko-KR" altLang="en-US" dirty="0" err="1" smtClean="0"/>
              <a:t>난수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이미지를 </a:t>
            </a:r>
            <a:r>
              <a:rPr lang="ko-KR" altLang="en-US" dirty="0"/>
              <a:t>변형할 원본 이미지를 찾기 위해 </a:t>
            </a:r>
            <a:r>
              <a:rPr lang="en-US" altLang="ko-KR" dirty="0" err="1"/>
              <a:t>np.random.randint</a:t>
            </a:r>
            <a:r>
              <a:rPr lang="en-US" altLang="ko-KR" dirty="0"/>
              <a:t>()</a:t>
            </a:r>
            <a:r>
              <a:rPr lang="ko-KR" altLang="en-US" dirty="0"/>
              <a:t>함수를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정수는 </a:t>
            </a:r>
            <a:r>
              <a:rPr lang="ko-KR" altLang="en-US" dirty="0"/>
              <a:t>중복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lvl="1"/>
            <a:r>
              <a:rPr lang="ko-KR" altLang="en-US" dirty="0" smtClean="0"/>
              <a:t>중복을 </a:t>
            </a:r>
            <a:r>
              <a:rPr lang="ko-KR" altLang="en-US" dirty="0"/>
              <a:t>원치 </a:t>
            </a:r>
            <a:r>
              <a:rPr lang="ko-KR" altLang="en-US" dirty="0" smtClean="0"/>
              <a:t>않으면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np.random.randint</a:t>
            </a:r>
            <a:r>
              <a:rPr lang="en-US" altLang="ko-KR" dirty="0"/>
              <a:t>() </a:t>
            </a:r>
            <a:r>
              <a:rPr lang="ko-KR" altLang="en-US" dirty="0"/>
              <a:t>대신에 </a:t>
            </a:r>
            <a:r>
              <a:rPr lang="en-US" altLang="ko-KR" dirty="0" err="1"/>
              <a:t>np.random.choice</a:t>
            </a:r>
            <a:r>
              <a:rPr lang="en-US" altLang="ko-KR" dirty="0"/>
              <a:t>() </a:t>
            </a:r>
            <a:r>
              <a:rPr lang="ko-KR" altLang="en-US" dirty="0"/>
              <a:t>함수를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replace </a:t>
            </a:r>
            <a:r>
              <a:rPr lang="ko-KR" altLang="en-US" dirty="0"/>
              <a:t>인수를 </a:t>
            </a:r>
            <a:r>
              <a:rPr lang="en-US" altLang="ko-KR" dirty="0"/>
              <a:t>False</a:t>
            </a:r>
            <a:r>
              <a:rPr lang="ko-KR" altLang="en-US" dirty="0"/>
              <a:t>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copy</a:t>
            </a:r>
            <a:r>
              <a:rPr lang="en-US" altLang="ko-KR" dirty="0"/>
              <a:t>() </a:t>
            </a:r>
            <a:r>
              <a:rPr lang="ko-KR" altLang="en-US" dirty="0"/>
              <a:t>함수를 사용하여 원본은 </a:t>
            </a:r>
            <a:r>
              <a:rPr lang="ko-KR" altLang="en-US" dirty="0" smtClean="0"/>
              <a:t>보전</a:t>
            </a:r>
            <a:endParaRPr lang="en-US" altLang="ko-KR" dirty="0"/>
          </a:p>
          <a:p>
            <a:r>
              <a:rPr lang="en-US" altLang="ko-KR" dirty="0" err="1"/>
              <a:t>image_generator.flow</a:t>
            </a:r>
            <a:r>
              <a:rPr lang="en-US" altLang="ko-KR" dirty="0"/>
              <a:t>() </a:t>
            </a:r>
            <a:r>
              <a:rPr lang="ko-KR" altLang="en-US" dirty="0"/>
              <a:t>함수를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30,000</a:t>
            </a:r>
            <a:r>
              <a:rPr lang="ko-KR" altLang="en-US" dirty="0"/>
              <a:t>개의 새로운 이미지를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r>
              <a:rPr lang="en-US" altLang="ko-KR" dirty="0" err="1"/>
              <a:t>np.concatenate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훈련 </a:t>
            </a:r>
            <a:r>
              <a:rPr lang="ko-KR" altLang="en-US" dirty="0"/>
              <a:t>데이터에 보강 이미지를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보강 소스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197" y="1109231"/>
            <a:ext cx="8486711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9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endParaRPr lang="en-US" altLang="ko-KR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fashion_mnist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tf.keras.datasets.fashion_mnist</a:t>
            </a:r>
            <a:endParaRPr lang="en-US" altLang="ko-KR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), 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fashion_mnist.load_data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/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255.0</a:t>
            </a:r>
            <a:endParaRPr lang="en-US" altLang="ko-KR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/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255.0</a:t>
            </a:r>
            <a:endParaRPr lang="en-US" altLang="ko-KR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>
                <a:solidFill>
                  <a:srgbClr val="008000"/>
                </a:solidFill>
                <a:latin typeface="Courier New" panose="02070309020205020404" pitchFamily="49" charset="0"/>
              </a:rPr>
              <a:t># reshape </a:t>
            </a:r>
            <a:r>
              <a:rPr lang="ko-KR" alt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이전</a:t>
            </a:r>
            <a:endParaRPr lang="ko-KR" alt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9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train_X.shape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test_X.shape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train_X.reshape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test_X.reshape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>
                <a:solidFill>
                  <a:srgbClr val="008000"/>
                </a:solidFill>
                <a:latin typeface="Courier New" panose="02070309020205020404" pitchFamily="49" charset="0"/>
              </a:rPr>
              <a:t># reshape </a:t>
            </a:r>
            <a:r>
              <a:rPr lang="ko-KR" alt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이후</a:t>
            </a:r>
            <a:endParaRPr lang="ko-KR" alt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9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train_X.shape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test_X.shape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image_generator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ImageDataGenerator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rotation_range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zoom_range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0.10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shear_range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width_shift_range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0.10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height_shift_range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0.10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horizontal_flip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vertical_flip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augment_size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30000</a:t>
            </a:r>
            <a:endParaRPr lang="en-US" altLang="ko-KR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randidx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np.random.randint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train_X.shape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], size=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augment_size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x_augmented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randidx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].copy()</a:t>
            </a:r>
          </a:p>
          <a:p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y_augmented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randidx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].copy()</a:t>
            </a:r>
          </a:p>
          <a:p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x_augmented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image_generator.flow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x_augmented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np.zeros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augment_size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augment_size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shuffle=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altLang="ko-KR" sz="900" dirty="0">
                <a:solidFill>
                  <a:srgbClr val="795E26"/>
                </a:solidFill>
                <a:latin typeface="Courier New" panose="02070309020205020404" pitchFamily="49" charset="0"/>
              </a:rPr>
              <a:t>next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()[</a:t>
            </a:r>
            <a:r>
              <a:rPr lang="en-US" altLang="ko-KR" sz="9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원래 데이터인 </a:t>
            </a:r>
            <a:r>
              <a:rPr lang="en-US" altLang="ko-KR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x_train</a:t>
            </a:r>
            <a:r>
              <a:rPr lang="ko-KR" alt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에 이미지 보강된 </a:t>
            </a:r>
            <a:r>
              <a:rPr lang="en-US" altLang="ko-KR" sz="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x_augmented</a:t>
            </a:r>
            <a:r>
              <a:rPr lang="ko-KR" alt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를 추가합니다</a:t>
            </a:r>
            <a:r>
              <a:rPr lang="en-US" altLang="ko-KR" sz="900" dirty="0">
                <a:solidFill>
                  <a:srgbClr val="008000"/>
                </a:solidFill>
                <a:latin typeface="Courier New" panose="02070309020205020404" pitchFamily="49" charset="0"/>
              </a:rPr>
              <a:t>. </a:t>
            </a:r>
            <a:endParaRPr lang="ko-KR" alt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np.concatenate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x_augmented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np.concatenate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y_augmented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9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train_X.shape</a:t>
            </a:r>
            <a:r>
              <a:rPr lang="en-US" altLang="ko-K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0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정의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2554" y="1437812"/>
            <a:ext cx="8072895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endParaRPr lang="en-US" altLang="ko-K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tf.keras.Sequential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endParaRPr lang="en-US" altLang="ko-K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padding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'same'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padding=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'same'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tf.keras.layers.MaxPool2D(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pool_size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tf.keras.layers.Dropout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(rate=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padding=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'same'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  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tf.keras.layers.Conv2D(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filters=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256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padding=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'valid'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tf.keras.layers.MaxPool2D(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pool_size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tf.keras.layers.Dropout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(rate=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tf.keras.layers.Flatten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512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tf.keras.layers.Dropout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(rate=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256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tf.keras.layers.Dropout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(rate=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                          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altLang="ko-KR" sz="1100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(optimizer=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tf.keras.optimizers.Adam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loss=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sparse_categorical_crossentropy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metrics=[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en-US" altLang="ko-KR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model.summary</a:t>
            </a:r>
            <a:r>
              <a:rPr lang="en-US" altLang="ko-KR" sz="1100" dirty="0">
                <a:solidFill>
                  <a:srgbClr val="008000"/>
                </a:solidFill>
                <a:latin typeface="Courier New" panose="02070309020205020404" pitchFamily="49" charset="0"/>
              </a:rPr>
              <a:t>()</a:t>
            </a:r>
            <a:endParaRPr lang="en-US" altLang="ko-K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history =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model.fit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epochs=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25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validation_split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0.25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8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훈련 시각화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170" y="1193960"/>
            <a:ext cx="7092462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altLang="ko-K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'loss'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'b-'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'loss'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val_loss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'r--'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val_loss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'Epoch'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'g-'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val_accuracy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'r--'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val_accuracy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'Epoch'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plt.ylim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0.7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model.evaluate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verbose=</a:t>
            </a:r>
            <a:r>
              <a:rPr lang="en-US" altLang="ko-KR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83" y="4564955"/>
            <a:ext cx="5298162" cy="208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04776" y="2657498"/>
            <a:ext cx="45833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CNN(</a:t>
            </a:r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합성곱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) </a:t>
            </a:r>
          </a:p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텐서플로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구현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231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simple</a:t>
            </a:r>
            <a:r>
              <a:rPr lang="ko-KR" altLang="en-US" dirty="0" smtClean="0"/>
              <a:t> </a:t>
            </a:r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정확도 </a:t>
            </a:r>
            <a:r>
              <a:rPr lang="en-US" altLang="ko-KR" dirty="0" smtClean="0"/>
              <a:t>98.6%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Google Shape;38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80824" y="2310094"/>
            <a:ext cx="6610350" cy="27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6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 CNN </a:t>
            </a:r>
            <a:r>
              <a:rPr lang="ko-KR" altLang="en-US" dirty="0" smtClean="0"/>
              <a:t>구조와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패러미터</a:t>
            </a:r>
            <a:r>
              <a:rPr lang="ko-KR" altLang="en-US" dirty="0" smtClean="0"/>
              <a:t> 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03" y="2897716"/>
            <a:ext cx="3970229" cy="35898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3073" y="1100793"/>
            <a:ext cx="79676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models.Sequential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첫 번째 인자가 필더 수 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(layers.Conv2D(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</a:p>
          <a:p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'# of 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param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 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* 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+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(layers.MaxPooling2D((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(layers.Conv2D(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'# of 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param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 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* 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+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(layers.MaxPooling2D((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(layers.Conv2D(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'# of 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param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 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* 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+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3072" y="3123380"/>
            <a:ext cx="55382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print(3 * 3 * 64)</a:t>
            </a:r>
          </a:p>
          <a:p>
            <a:r>
              <a:rPr lang="en-US" altLang="ko-KR" sz="1100" dirty="0"/>
              <a:t>print((3 * 3 * 64 + 1) * 64)</a:t>
            </a:r>
          </a:p>
          <a:p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layers.Flatten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6937" y="4795414"/>
            <a:ext cx="1305018" cy="10475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03954" y="4888499"/>
            <a:ext cx="1162493" cy="881187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12731" y="5024761"/>
            <a:ext cx="184952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76005" y="4778540"/>
            <a:ext cx="258404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3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7832" y="4978075"/>
            <a:ext cx="258404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3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7155" y="4536221"/>
            <a:ext cx="325730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28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228" y="5212368"/>
            <a:ext cx="325730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28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9684" y="5887963"/>
            <a:ext cx="153599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28 – 3 + 1 = 26</a:t>
            </a:r>
            <a:endParaRPr lang="ko-KR" altLang="en-US" sz="14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8891" y="4641828"/>
            <a:ext cx="325730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26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66447" y="5196085"/>
            <a:ext cx="325730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26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30774" y="4837696"/>
            <a:ext cx="1576099" cy="21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577632" y="4930940"/>
            <a:ext cx="622361" cy="9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5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Deep CNN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Google Shape;4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624425"/>
            <a:ext cx="8839201" cy="2433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71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7392" y="2657498"/>
            <a:ext cx="81980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패라미터</a:t>
            </a:r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(W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와 </a:t>
            </a:r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b)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수 계산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21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수 계산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컨볼루션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패라미터</a:t>
            </a:r>
            <a:r>
              <a:rPr lang="ko-KR" altLang="en-US" sz="1800" dirty="0"/>
              <a:t> 수 </a:t>
            </a:r>
            <a:r>
              <a:rPr lang="en-US" altLang="ko-KR" sz="1800" dirty="0" smtClean="0"/>
              <a:t>= </a:t>
            </a:r>
            <a:r>
              <a:rPr lang="ko-KR" altLang="en-US" sz="1800" dirty="0" err="1" smtClean="0"/>
              <a:t>커널사이즈</a:t>
            </a:r>
            <a:r>
              <a:rPr lang="en-US" altLang="ko-KR" sz="1800" baseline="30000" dirty="0"/>
              <a:t>2</a:t>
            </a:r>
            <a:r>
              <a:rPr lang="en-US" altLang="ko-KR" sz="1800" dirty="0"/>
              <a:t> * </a:t>
            </a:r>
            <a:r>
              <a:rPr lang="ko-KR" altLang="en-US" sz="1800" dirty="0" err="1" smtClean="0"/>
              <a:t>커널수</a:t>
            </a:r>
            <a:r>
              <a:rPr lang="ko-KR" altLang="en-US" sz="1800" dirty="0" smtClean="0"/>
              <a:t> * 채널</a:t>
            </a:r>
            <a:r>
              <a:rPr lang="en-US" altLang="ko-KR" sz="1800" dirty="0"/>
              <a:t>(</a:t>
            </a:r>
            <a:r>
              <a:rPr lang="ko-KR" altLang="en-US" sz="1800" dirty="0"/>
              <a:t>색상</a:t>
            </a:r>
            <a:r>
              <a:rPr lang="en-US" altLang="ko-KR" sz="1800" dirty="0"/>
              <a:t>) + </a:t>
            </a:r>
            <a:r>
              <a:rPr lang="ko-KR" altLang="en-US" sz="1800" dirty="0" err="1"/>
              <a:t>커널수</a:t>
            </a:r>
            <a:r>
              <a:rPr lang="en-US" altLang="ko-KR" sz="1800" dirty="0"/>
              <a:t>(bias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일반 완전 </a:t>
            </a:r>
            <a:r>
              <a:rPr lang="ko-KR" altLang="en-US" sz="1800" dirty="0" err="1" smtClean="0"/>
              <a:t>연결층</a:t>
            </a:r>
            <a:r>
              <a:rPr lang="ko-KR" altLang="en-US" sz="1800" dirty="0" smtClean="0"/>
              <a:t> </a:t>
            </a:r>
            <a:r>
              <a:rPr lang="ko-KR" altLang="en-US" sz="1800" dirty="0" err="1"/>
              <a:t>패라미터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수 </a:t>
            </a:r>
            <a:r>
              <a:rPr lang="en-US" altLang="ko-KR" sz="1800" dirty="0" smtClean="0"/>
              <a:t>= (</a:t>
            </a:r>
            <a:r>
              <a:rPr lang="ko-KR" altLang="en-US" sz="1800" dirty="0" err="1" smtClean="0"/>
              <a:t>입력수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+ 1) * </a:t>
            </a:r>
            <a:r>
              <a:rPr lang="ko-KR" altLang="en-US" sz="1800" dirty="0" err="1" smtClean="0"/>
              <a:t>출력수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906606"/>
            <a:ext cx="4140582" cy="2334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5879" y="3066926"/>
            <a:ext cx="201529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(5408 + 1) * 128</a:t>
            </a:r>
            <a:endParaRPr lang="ko-KR" altLang="en-US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229227" y="3250406"/>
            <a:ext cx="621505" cy="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4290437"/>
            <a:ext cx="6861200" cy="19768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93645" y="2192356"/>
            <a:ext cx="220605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(3*3 * </a:t>
            </a:r>
            <a:r>
              <a:rPr lang="en-US" altLang="ko-KR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1 + 1) * 32</a:t>
            </a:r>
            <a:endParaRPr lang="ko-KR" altLang="en-US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5046993" y="2368692"/>
            <a:ext cx="621505" cy="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85121" y="2792271"/>
            <a:ext cx="168828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(13 * 13 </a:t>
            </a:r>
            <a:r>
              <a:rPr lang="en-US" altLang="ko-KR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* </a:t>
            </a:r>
            <a:r>
              <a:rPr lang="en-US" altLang="ko-KR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12)</a:t>
            </a:r>
            <a:endParaRPr lang="ko-KR" altLang="en-US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4438835" y="2976760"/>
            <a:ext cx="1221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7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66034" y="2657498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6.3 Fashion MNIST </a:t>
            </a:r>
          </a:p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데이터셋에</a:t>
            </a:r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적용하기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55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6-3 ch6_3_Fashion_MNIST_with_CNN.ipynb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로드와 정규화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1200" y="1962222"/>
            <a:ext cx="80913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fashion_mnist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tf.keras.datasets.fashion_mnist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 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fashion_mnist.load_data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/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255.0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/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255.0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Conv2D </a:t>
            </a:r>
            <a:r>
              <a:rPr lang="ko-KR" altLang="en-US" dirty="0" smtClean="0"/>
              <a:t>레이어를 위한 모양 변형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Conv2D </a:t>
            </a:r>
            <a:r>
              <a:rPr lang="ko-KR" altLang="en-US" dirty="0" smtClean="0"/>
              <a:t>레이어로 </a:t>
            </a:r>
            <a:r>
              <a:rPr lang="ko-KR" altLang="en-US" dirty="0" err="1"/>
              <a:t>컨볼루션</a:t>
            </a:r>
            <a:r>
              <a:rPr lang="ko-KR" altLang="en-US" dirty="0"/>
              <a:t> 연산을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이미지는 </a:t>
            </a:r>
            <a:r>
              <a:rPr lang="ko-KR" altLang="en-US" dirty="0"/>
              <a:t>보통 채널을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컬러 </a:t>
            </a:r>
            <a:r>
              <a:rPr lang="ko-KR" altLang="en-US" dirty="0"/>
              <a:t>이미지는 </a:t>
            </a:r>
            <a:r>
              <a:rPr lang="en-US" altLang="ko-KR" dirty="0"/>
              <a:t>RGB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채널</a:t>
            </a:r>
            <a:r>
              <a:rPr lang="en-US" altLang="ko-KR" dirty="0"/>
              <a:t>, </a:t>
            </a:r>
            <a:r>
              <a:rPr lang="ko-KR" altLang="en-US" dirty="0"/>
              <a:t>흑백 이미지는 </a:t>
            </a:r>
            <a:r>
              <a:rPr lang="en-US" altLang="ko-KR" dirty="0"/>
              <a:t>1</a:t>
            </a:r>
            <a:r>
              <a:rPr lang="ko-KR" altLang="en-US" dirty="0" smtClean="0"/>
              <a:t>채널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Conv2D </a:t>
            </a:r>
            <a:r>
              <a:rPr lang="ko-KR" altLang="en-US" dirty="0" smtClean="0"/>
              <a:t>레이어는 </a:t>
            </a:r>
            <a:r>
              <a:rPr lang="ko-KR" altLang="en-US" dirty="0"/>
              <a:t>채널을 가진 형태의 데이터를 받도록 기본적으로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채널을 </a:t>
            </a:r>
            <a:r>
              <a:rPr lang="ko-KR" altLang="en-US" dirty="0"/>
              <a:t>갖도록 데이터의 </a:t>
            </a:r>
            <a:r>
              <a:rPr lang="en-US" altLang="ko-KR" dirty="0"/>
              <a:t>Shape</a:t>
            </a:r>
            <a:r>
              <a:rPr lang="ko-KR" altLang="en-US" dirty="0"/>
              <a:t>를 </a:t>
            </a:r>
            <a:r>
              <a:rPr lang="ko-KR" altLang="en-US" dirty="0" smtClean="0"/>
              <a:t>변형</a:t>
            </a:r>
            <a:endParaRPr lang="en-US" altLang="ko-KR" dirty="0" smtClean="0"/>
          </a:p>
          <a:p>
            <a:pPr lvl="2"/>
            <a:r>
              <a:rPr lang="en-US" altLang="ko-KR" dirty="0"/>
              <a:t>Fashion </a:t>
            </a:r>
            <a:r>
              <a:rPr lang="en-US" altLang="ko-KR" dirty="0" smtClean="0"/>
              <a:t>MNIST </a:t>
            </a:r>
            <a:r>
              <a:rPr lang="ko-KR" altLang="en-US" dirty="0" smtClean="0"/>
              <a:t>데이터를 </a:t>
            </a:r>
            <a:r>
              <a:rPr lang="ko-KR" altLang="en-US" dirty="0"/>
              <a:t>구성하는 흑백 이미지는 </a:t>
            </a:r>
            <a:r>
              <a:rPr lang="en-US" altLang="ko-KR" dirty="0"/>
              <a:t>1</a:t>
            </a:r>
            <a:r>
              <a:rPr lang="ko-KR" altLang="en-US" dirty="0"/>
              <a:t>개의 채널을 </a:t>
            </a:r>
            <a:r>
              <a:rPr lang="ko-KR" altLang="en-US" dirty="0" smtClean="0"/>
              <a:t>갖음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reshape</a:t>
            </a:r>
            <a:r>
              <a:rPr lang="en-US" altLang="ko-KR" dirty="0"/>
              <a:t>() </a:t>
            </a:r>
            <a:r>
              <a:rPr lang="ko-KR" altLang="en-US" dirty="0"/>
              <a:t>함수를 사용해 데이터의 가장 뒤쪽에 채널 차원을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25414" y="3608997"/>
            <a:ext cx="49315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reshape 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이전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train_X.shape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test_X.shape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train_X.reshape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test_X.reshape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reshape 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이후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train_X.shape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test_X.shape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4" y="5531135"/>
            <a:ext cx="3771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확인 </a:t>
            </a:r>
            <a:r>
              <a:rPr lang="ko-KR" altLang="en-US" dirty="0"/>
              <a:t>시각화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7078" y="1228082"/>
            <a:ext cx="7924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전체 그래프의 크기를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width = 10, height = 10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으로 지정합니다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. 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 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4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행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4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열로 지정한 그리드에서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c+1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번째의 칸에 그래프를 그립니다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. 1~16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번째 칸을 채우게 됩니다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. 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,c+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plt.imshow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[c].reshape(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cmap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'gray'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훈련 데이터이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1~16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번째 까지의 라벨 프린트합니다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. 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[: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093" y="2817013"/>
            <a:ext cx="3956377" cy="39248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739" y="3755194"/>
            <a:ext cx="1158509" cy="244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29779</TotalTime>
  <Words>1139</Words>
  <Application>Microsoft Office PowerPoint</Application>
  <PresentationFormat>화면 슬라이드 쇼(4:3)</PresentationFormat>
  <Paragraphs>520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53" baseType="lpstr">
      <vt:lpstr>Arial Unicode MS</vt:lpstr>
      <vt:lpstr>Open Sans</vt:lpstr>
      <vt:lpstr>Roboto Mono</vt:lpstr>
      <vt:lpstr>SFMono-Regular</vt:lpstr>
      <vt:lpstr>나눔고딕</vt:lpstr>
      <vt:lpstr>맑은 고딕</vt:lpstr>
      <vt:lpstr>Arial</vt:lpstr>
      <vt:lpstr>Courier New</vt:lpstr>
      <vt:lpstr>Tahoma</vt:lpstr>
      <vt:lpstr>Office 테마</vt:lpstr>
      <vt:lpstr>디자인 사용자 지정</vt:lpstr>
      <vt:lpstr>PowerPoint 프레젠테이션</vt:lpstr>
      <vt:lpstr>파일 </vt:lpstr>
      <vt:lpstr>여러 층 구성 가능</vt:lpstr>
      <vt:lpstr>MNIST CNN 구조와 패러미터 수</vt:lpstr>
      <vt:lpstr>PowerPoint 프레젠테이션</vt:lpstr>
      <vt:lpstr>파일 </vt:lpstr>
      <vt:lpstr>데이터 로드와 정규화</vt:lpstr>
      <vt:lpstr>Conv2D 레이어를 위한 모양 변형</vt:lpstr>
      <vt:lpstr>데이터 확인 시각화</vt:lpstr>
      <vt:lpstr>컨볼루션 신경망 모델에서의 패러미터 수</vt:lpstr>
      <vt:lpstr>컨볼루션 신경망 모델 정의</vt:lpstr>
      <vt:lpstr>GPU 사용 설정</vt:lpstr>
      <vt:lpstr>컨볼루션 신경망 모델 학습</vt:lpstr>
      <vt:lpstr>풀링 레이어, 드롭아웃 레이어 추가</vt:lpstr>
      <vt:lpstr>풀링 레이어 추가로 패러미터 수 감소</vt:lpstr>
      <vt:lpstr>훈련과 시각화</vt:lpstr>
      <vt:lpstr>PowerPoint 프레젠테이션</vt:lpstr>
      <vt:lpstr>컨볼루션 결과 모습</vt:lpstr>
      <vt:lpstr>콘볼루션의 output shape</vt:lpstr>
      <vt:lpstr>PowerPoint 프레젠테이션</vt:lpstr>
      <vt:lpstr>파일 </vt:lpstr>
      <vt:lpstr>많은 층 쌓기</vt:lpstr>
      <vt:lpstr>VGGNet-19</vt:lpstr>
      <vt:lpstr>데이터 불러오기 및 정규화</vt:lpstr>
      <vt:lpstr>CNN 모델 정의</vt:lpstr>
      <vt:lpstr>VGG-7</vt:lpstr>
      <vt:lpstr>학습과 시각화</vt:lpstr>
      <vt:lpstr>이미지 보강</vt:lpstr>
      <vt:lpstr>ImageDataGenerator 인자</vt:lpstr>
      <vt:lpstr>ImageDataGenerator.flow 메소드</vt:lpstr>
      <vt:lpstr>ImageDataGenerator 생성 </vt:lpstr>
      <vt:lpstr>ImageDataGenerator 이미지 생성 </vt:lpstr>
      <vt:lpstr>ImageDataGenerator 생성 그림 그리기 </vt:lpstr>
      <vt:lpstr>3만개 이미지 보강</vt:lpstr>
      <vt:lpstr>이미지 보강 소스</vt:lpstr>
      <vt:lpstr>모델 정의</vt:lpstr>
      <vt:lpstr>훈련 시각화</vt:lpstr>
      <vt:lpstr>PowerPoint 프레젠테이션</vt:lpstr>
      <vt:lpstr>MNIST simple CNN</vt:lpstr>
      <vt:lpstr>Deep CNN</vt:lpstr>
      <vt:lpstr>PowerPoint 프레젠테이션</vt:lpstr>
      <vt:lpstr>W와 b의 수 계산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667</cp:revision>
  <dcterms:created xsi:type="dcterms:W3CDTF">2013-05-23T04:26:30Z</dcterms:created>
  <dcterms:modified xsi:type="dcterms:W3CDTF">2021-08-10T08:51:54Z</dcterms:modified>
</cp:coreProperties>
</file>