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5"/>
  </p:notesMasterIdLst>
  <p:sldIdLst>
    <p:sldId id="591" r:id="rId3"/>
    <p:sldId id="605" r:id="rId4"/>
    <p:sldId id="606" r:id="rId5"/>
    <p:sldId id="592" r:id="rId6"/>
    <p:sldId id="607" r:id="rId7"/>
    <p:sldId id="608" r:id="rId8"/>
    <p:sldId id="609" r:id="rId9"/>
    <p:sldId id="610" r:id="rId10"/>
    <p:sldId id="634" r:id="rId11"/>
    <p:sldId id="625" r:id="rId12"/>
    <p:sldId id="630" r:id="rId13"/>
    <p:sldId id="626" r:id="rId14"/>
    <p:sldId id="627" r:id="rId15"/>
    <p:sldId id="628" r:id="rId16"/>
    <p:sldId id="580" r:id="rId17"/>
    <p:sldId id="612" r:id="rId18"/>
    <p:sldId id="611" r:id="rId19"/>
    <p:sldId id="632" r:id="rId20"/>
    <p:sldId id="633" r:id="rId21"/>
    <p:sldId id="614" r:id="rId22"/>
    <p:sldId id="615" r:id="rId23"/>
    <p:sldId id="616" r:id="rId24"/>
    <p:sldId id="631" r:id="rId25"/>
    <p:sldId id="617" r:id="rId26"/>
    <p:sldId id="618" r:id="rId27"/>
    <p:sldId id="619" r:id="rId28"/>
    <p:sldId id="620" r:id="rId29"/>
    <p:sldId id="621" r:id="rId30"/>
    <p:sldId id="613" r:id="rId31"/>
    <p:sldId id="622" r:id="rId32"/>
    <p:sldId id="623" r:id="rId33"/>
    <p:sldId id="624" r:id="rId34"/>
  </p:sldIdLst>
  <p:sldSz cx="9144000" cy="6858000" type="screen4x3"/>
  <p:notesSz cx="6858000" cy="9144000"/>
  <p:custDataLst>
    <p:tags r:id="rId3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286" autoAdjust="0"/>
  </p:normalViewPr>
  <p:slideViewPr>
    <p:cSldViewPr snapToGrid="0">
      <p:cViewPr varScale="1">
        <p:scale>
          <a:sx n="92" d="100"/>
          <a:sy n="92" d="100"/>
        </p:scale>
        <p:origin x="990" y="78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2859" y="2588393"/>
            <a:ext cx="873829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2018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년 대한민국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인구증가율과 고령인구비율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27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텐서플로만을</a:t>
            </a:r>
            <a:r>
              <a:rPr lang="ko-KR" altLang="en-US" dirty="0"/>
              <a:t> 이용한 회귀 분석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optimizer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최적화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복잡한 미분 계산 및 가중치 수정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자동으로 진행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SGD, </a:t>
            </a:r>
            <a:r>
              <a:rPr lang="en-US" altLang="ko-KR" dirty="0" err="1" smtClean="0"/>
              <a:t>adam</a:t>
            </a:r>
            <a:endParaRPr lang="en-US" altLang="ko-KR" dirty="0" smtClean="0"/>
          </a:p>
          <a:p>
            <a:r>
              <a:rPr lang="ko-KR" altLang="en-US" dirty="0" err="1" smtClean="0"/>
              <a:t>학습률</a:t>
            </a:r>
            <a:r>
              <a:rPr lang="en-US" altLang="ko-KR" dirty="0" smtClean="0"/>
              <a:t>(learning rate)</a:t>
            </a:r>
          </a:p>
          <a:p>
            <a:pPr lvl="1"/>
            <a:r>
              <a:rPr lang="ko-KR" altLang="en-US" dirty="0" smtClean="0"/>
              <a:t>보통</a:t>
            </a:r>
            <a:r>
              <a:rPr lang="en-US" altLang="ko-KR" dirty="0" smtClean="0"/>
              <a:t> 0.1 ~ 0.0001 </a:t>
            </a:r>
            <a:endParaRPr lang="ko-KR" altLang="en-US" dirty="0"/>
          </a:p>
        </p:txBody>
      </p:sp>
      <p:pic>
        <p:nvPicPr>
          <p:cNvPr id="1026" name="Picture 2" descr="https://hackernoon.com/hn-images/1*BOTBDPGYVQ3X9u-Wc4Ohz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623" y="1860015"/>
            <a:ext cx="4739020" cy="444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707748" y="3300926"/>
            <a:ext cx="772949" cy="170243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7076" y="2977760"/>
            <a:ext cx="4505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optimizer =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tf.keras.optimizers.Adam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0.07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7076" y="4212200"/>
            <a:ext cx="4505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optimizer = 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tf.keras.optimizers.Adam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learning_rate</a:t>
            </a:r>
            <a:r>
              <a:rPr lang="en-US" altLang="ko-KR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0.07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Variables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학습에서 최적화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모델의 </a:t>
            </a:r>
            <a:r>
              <a:rPr lang="ko-KR" altLang="en-US" dirty="0"/>
              <a:t>매개변수</a:t>
            </a:r>
            <a:r>
              <a:rPr lang="en-US" altLang="ko-KR" dirty="0"/>
              <a:t>(parameters)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가중치</a:t>
            </a:r>
            <a:r>
              <a:rPr lang="en-US" altLang="ko-KR" dirty="0"/>
              <a:t>(</a:t>
            </a:r>
            <a:r>
              <a:rPr lang="ko-KR" altLang="en-US" dirty="0"/>
              <a:t>및 편향</a:t>
            </a:r>
            <a:r>
              <a:rPr lang="en-US" altLang="ko-KR" dirty="0"/>
              <a:t>)</a:t>
            </a:r>
            <a:r>
              <a:rPr lang="ko-KR" altLang="en-US" dirty="0"/>
              <a:t>를 조정하는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r>
              <a:rPr lang="ko-KR" altLang="en-US" dirty="0"/>
              <a:t>변수 </a:t>
            </a:r>
            <a:r>
              <a:rPr lang="en-US" altLang="ko-KR" dirty="0" err="1"/>
              <a:t>tf.Variable</a:t>
            </a:r>
            <a:endParaRPr lang="en-US" altLang="ko-KR" dirty="0"/>
          </a:p>
          <a:p>
            <a:pPr lvl="1"/>
            <a:r>
              <a:rPr lang="ko-KR" altLang="en-US" dirty="0"/>
              <a:t>프로그램에 의해 변화하는 공유된 지속 상태를 표현하는 가장 좋은 방법</a:t>
            </a:r>
          </a:p>
          <a:p>
            <a:pPr lvl="2"/>
            <a:r>
              <a:rPr lang="ko-KR" altLang="en-US" dirty="0"/>
              <a:t>하나의 </a:t>
            </a:r>
            <a:r>
              <a:rPr lang="ko-KR" altLang="en-US" dirty="0" err="1"/>
              <a:t>텐서를</a:t>
            </a:r>
            <a:r>
              <a:rPr lang="ko-KR" altLang="en-US" dirty="0"/>
              <a:t> 표현</a:t>
            </a:r>
          </a:p>
          <a:p>
            <a:pPr lvl="2"/>
            <a:r>
              <a:rPr lang="ko-KR" altLang="en-US" dirty="0" err="1" smtClean="0"/>
              <a:t>텐서</a:t>
            </a:r>
            <a:r>
              <a:rPr lang="ko-KR" altLang="en-US" dirty="0" smtClean="0"/>
              <a:t> 값은 </a:t>
            </a:r>
            <a:r>
              <a:rPr lang="ko-KR" altLang="en-US" dirty="0" err="1"/>
              <a:t>텐서에</a:t>
            </a:r>
            <a:r>
              <a:rPr lang="ko-KR" altLang="en-US" dirty="0"/>
              <a:t> 연산을 수행하여 변경 가능</a:t>
            </a:r>
          </a:p>
          <a:p>
            <a:pPr lvl="1"/>
            <a:r>
              <a:rPr lang="ko-KR" altLang="en-US" dirty="0"/>
              <a:t>모델 </a:t>
            </a:r>
            <a:r>
              <a:rPr lang="ko-KR" altLang="en-US" dirty="0" err="1"/>
              <a:t>파라미터를</a:t>
            </a:r>
            <a:r>
              <a:rPr lang="ko-KR" altLang="en-US" dirty="0"/>
              <a:t> 저장하는데 </a:t>
            </a:r>
            <a:r>
              <a:rPr lang="en-US" altLang="ko-KR" dirty="0" err="1"/>
              <a:t>tf.Variable</a:t>
            </a:r>
            <a:r>
              <a:rPr lang="ko-KR" altLang="en-US" dirty="0"/>
              <a:t>을 사용</a:t>
            </a:r>
          </a:p>
          <a:p>
            <a:r>
              <a:rPr lang="ko-KR" altLang="en-US" dirty="0"/>
              <a:t>변수 생성</a:t>
            </a:r>
          </a:p>
          <a:p>
            <a:pPr lvl="1"/>
            <a:r>
              <a:rPr lang="ko-KR" altLang="en-US" dirty="0"/>
              <a:t>변수를 생성하려면 단순하게 초기값을 설정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642711" y="4573159"/>
            <a:ext cx="51131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a</a:t>
            </a:r>
            <a:r>
              <a:rPr lang="ko-KR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와 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b</a:t>
            </a:r>
            <a:r>
              <a:rPr lang="ko-KR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를 </a:t>
            </a:r>
            <a:r>
              <a:rPr lang="ko-KR" alt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랜덤한</a:t>
            </a:r>
            <a:r>
              <a:rPr lang="ko-KR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 값으로 초기화합니다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a = </a:t>
            </a:r>
            <a:r>
              <a:rPr lang="en-US" altLang="ko-KR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tf.Variable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random.random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())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b = </a:t>
            </a:r>
            <a:r>
              <a:rPr lang="en-US" altLang="ko-KR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tf.Variable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random.random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())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tf.Variable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tf.random.uniform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tf.Variable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tf.random.uniform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0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minimize()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첫 번째 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최소화할 손실 함수</a:t>
            </a:r>
            <a:endParaRPr lang="en-US" altLang="ko-KR" dirty="0" smtClean="0"/>
          </a:p>
          <a:p>
            <a:r>
              <a:rPr lang="ko-KR" altLang="en-US" dirty="0" smtClean="0"/>
              <a:t>두 번째 인자 </a:t>
            </a:r>
            <a:r>
              <a:rPr lang="en-US" altLang="ko-KR" dirty="0" err="1" smtClean="0"/>
              <a:t>var_list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학습시킬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가중치와 편향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1000</a:t>
            </a:r>
            <a:r>
              <a:rPr lang="ko-KR" altLang="en-US" dirty="0" smtClean="0"/>
              <a:t>번의 학습을 거쳐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잔차의</a:t>
            </a:r>
            <a:r>
              <a:rPr lang="ko-KR" altLang="en-US" dirty="0" smtClean="0"/>
              <a:t> 제곱 평균을 최소화하는 적절한 값 </a:t>
            </a:r>
            <a:r>
              <a:rPr lang="en-US" altLang="ko-KR" dirty="0" smtClean="0"/>
              <a:t>a, b</a:t>
            </a:r>
            <a:r>
              <a:rPr lang="ko-KR" altLang="en-US" dirty="0" smtClean="0"/>
              <a:t>에 도달을 기대 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1402" y="3853313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1000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잔차의</a:t>
            </a: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 제곱의 평균을 최소화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(minimize)</a:t>
            </a:r>
            <a:r>
              <a:rPr lang="ko-KR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합니다</a:t>
            </a:r>
            <a:r>
              <a:rPr lang="en-US" altLang="ko-KR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optimizer.minimize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compute_loss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var_list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a,b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텐서플로만을</a:t>
            </a:r>
            <a:r>
              <a:rPr lang="ko-KR" altLang="en-US" dirty="0"/>
              <a:t> 이용한 회귀 </a:t>
            </a:r>
            <a:r>
              <a:rPr lang="ko-KR" altLang="en-US" dirty="0" smtClean="0"/>
              <a:t>분석 소스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7076" y="1048083"/>
            <a:ext cx="804760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4.4 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텐서플로를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 이용해서 회귀선 구하기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import random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 = 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-0.78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1.26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0.03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1.11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0.24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-0.24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-0.47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-0.77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-0.37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-0.85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-0.41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-0.27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0.02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-0.76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2.66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Y = 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12.27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14.44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11.87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18.75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17.52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16.37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19.78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19.51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12.65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14.74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10.72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21.94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12.83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15.51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17.14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14.42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a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와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b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를 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랜덤한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 값으로 초기화합니다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a = 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tf.Variable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random.random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())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b = 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tf.Variable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random.random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())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tf.Variable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tf.random.uniform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b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tf.Variable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tf.random.uniform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잔차의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 제곱의 평균을 반환하는 함수입니다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compute_loss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a * X + b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loss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tf.reduce_mean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((Y -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 **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loss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optimizer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tf.keras.optimizers.Adam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0.07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range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1000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잔차의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 제곱의 평균을 최소화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(minimize)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합니다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optimizer.minimize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compute_loss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var_list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a,b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%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==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99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'a:'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a.numpy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'b:'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b.numpy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'loss:'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compute_loss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02" y="3037087"/>
            <a:ext cx="43148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텐서플로만을</a:t>
            </a:r>
            <a:r>
              <a:rPr lang="ko-KR" altLang="en-US" dirty="0"/>
              <a:t> 이용한 회귀 분석 </a:t>
            </a:r>
            <a:r>
              <a:rPr lang="ko-KR" altLang="en-US" dirty="0" smtClean="0"/>
              <a:t>회귀선 그리기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9021" y="1077547"/>
            <a:ext cx="635197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795E26"/>
                </a:solidFill>
                <a:latin typeface="Courier New" panose="02070309020205020404" pitchFamily="49" charset="0"/>
              </a:rPr>
              <a:t>min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(X), </a:t>
            </a:r>
            <a:r>
              <a:rPr lang="en-US" altLang="ko-KR" sz="1600" dirty="0">
                <a:solidFill>
                  <a:srgbClr val="795E26"/>
                </a:solidFill>
                <a:latin typeface="Courier New" panose="02070309020205020404" pitchFamily="49" charset="0"/>
              </a:rPr>
              <a:t>max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(X), </a:t>
            </a:r>
            <a:r>
              <a:rPr lang="en-US" altLang="ko-KR" sz="1600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line_y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a *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line_x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+ b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그래프를 그립니다</a:t>
            </a:r>
            <a:r>
              <a:rPr lang="en-US" altLang="ko-KR" sz="1600" dirty="0">
                <a:solidFill>
                  <a:srgbClr val="008000"/>
                </a:solidFill>
                <a:latin typeface="Courier New" panose="02070309020205020404" pitchFamily="49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line_x,line_y,</a:t>
            </a:r>
            <a:r>
              <a:rPr lang="en-US" altLang="ko-KR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'r</a:t>
            </a:r>
            <a:r>
              <a:rPr lang="en-US" altLang="ko-KR" sz="1600" dirty="0">
                <a:solidFill>
                  <a:srgbClr val="A31515"/>
                </a:solidFill>
                <a:latin typeface="Courier New" panose="02070309020205020404" pitchFamily="49" charset="0"/>
              </a:rPr>
              <a:t>-'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(X,Y,</a:t>
            </a:r>
            <a:r>
              <a:rPr lang="en-US" altLang="ko-KR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bo</a:t>
            </a:r>
            <a:r>
              <a:rPr lang="en-US" altLang="ko-KR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'Population Growth Rate (%)'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plt.ylabel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'Elderly Population Rate (%)'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467" y="3666760"/>
            <a:ext cx="4534026" cy="307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949" y="2588393"/>
            <a:ext cx="7148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보스톤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주택 가격 예측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8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활성화 함수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ReLU</a:t>
            </a:r>
            <a:endParaRPr lang="en-US" altLang="ko-KR" dirty="0" smtClean="0"/>
          </a:p>
          <a:p>
            <a:r>
              <a:rPr lang="en-US" altLang="ko-KR" dirty="0" smtClean="0"/>
              <a:t>Sigmoid</a:t>
            </a:r>
          </a:p>
          <a:p>
            <a:r>
              <a:rPr lang="en-US" altLang="ko-KR" dirty="0" err="1" smtClean="0"/>
              <a:t>Tanh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64" y="44389"/>
            <a:ext cx="4833219" cy="67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보스톤</a:t>
            </a:r>
            <a:r>
              <a:rPr lang="ko-KR" altLang="en-US" dirty="0" smtClean="0"/>
              <a:t> 주택 가격 예측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1978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보스톤</a:t>
            </a:r>
            <a:r>
              <a:rPr lang="ko-KR" altLang="en-US" dirty="0" smtClean="0"/>
              <a:t> 지역 주택 가격 데이터 셋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506 </a:t>
            </a:r>
            <a:r>
              <a:rPr lang="ko-KR" altLang="en-US" dirty="0" smtClean="0"/>
              <a:t>개 타운의 주택 가격 중앙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천 달러 단위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범죄율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고속도로 까지 거리 등 </a:t>
            </a:r>
            <a:r>
              <a:rPr lang="en-US" altLang="ko-KR" dirty="0" smtClean="0"/>
              <a:t>13</a:t>
            </a:r>
            <a:r>
              <a:rPr lang="ko-KR" altLang="en-US" dirty="0" smtClean="0"/>
              <a:t>가지 특성</a:t>
            </a:r>
            <a:r>
              <a:rPr lang="en-US" altLang="ko-KR" dirty="0" smtClean="0"/>
              <a:t>, p93</a:t>
            </a:r>
          </a:p>
          <a:p>
            <a:pPr lvl="1"/>
            <a:r>
              <a:rPr lang="ko-KR" altLang="en-US" dirty="0" smtClean="0"/>
              <a:t>학습 데이터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404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 데이터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102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782" y="3747327"/>
            <a:ext cx="5829300" cy="2524125"/>
          </a:xfrm>
          <a:prstGeom prst="rect">
            <a:avLst/>
          </a:prstGeom>
        </p:spPr>
      </p:pic>
      <p:pic>
        <p:nvPicPr>
          <p:cNvPr id="6" name="Picture 2" descr="https://blobscdn.gitbook.com/v0/b/gitbook-28427.appspot.com/o/assets%2F-LeR-GoH6BL7vjJGC8as%2F-LeR-Xs49WNTJmZIKLYU%2F-LeR-ZK2s3z3hGEJvuWx%2Fimage%20(258).png?generation=1557395560696752&amp;alt=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12" y="2153205"/>
            <a:ext cx="4085119" cy="154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263214" y="5981982"/>
            <a:ext cx="469826" cy="28947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주택가격과 같은 </a:t>
            </a:r>
            <a:r>
              <a:rPr lang="ko-KR" altLang="en-US" dirty="0" err="1" smtClean="0"/>
              <a:t>연속형</a:t>
            </a:r>
            <a:r>
              <a:rPr lang="ko-KR" altLang="en-US" dirty="0" smtClean="0"/>
              <a:t> 변수를 예측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회귀 분석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보스턴 </a:t>
            </a:r>
            <a:r>
              <a:rPr lang="ko-KR" altLang="en-US" dirty="0"/>
              <a:t>주택가격 데이터는 행이 </a:t>
            </a:r>
            <a:r>
              <a:rPr lang="en-US" altLang="ko-KR" dirty="0"/>
              <a:t>506, </a:t>
            </a:r>
            <a:r>
              <a:rPr lang="ko-KR" altLang="en-US" dirty="0"/>
              <a:t>열이 </a:t>
            </a:r>
            <a:r>
              <a:rPr lang="en-US" altLang="ko-KR" dirty="0"/>
              <a:t>14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마지막 </a:t>
            </a:r>
            <a:r>
              <a:rPr lang="ko-KR" altLang="en-US" dirty="0"/>
              <a:t>변수 주택가격</a:t>
            </a:r>
            <a:r>
              <a:rPr lang="en-US" altLang="ko-KR" dirty="0"/>
              <a:t>(</a:t>
            </a:r>
            <a:r>
              <a:rPr lang="ko-KR" altLang="en-US" dirty="0" err="1"/>
              <a:t>중위값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나머지 </a:t>
            </a:r>
            <a:r>
              <a:rPr lang="en-US" altLang="ko-KR" dirty="0" smtClean="0"/>
              <a:t>13</a:t>
            </a:r>
            <a:r>
              <a:rPr lang="ko-KR" altLang="en-US" dirty="0"/>
              <a:t>개 변수로 예측하는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특징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en-US" altLang="ko-KR" dirty="0"/>
              <a:t>CRIM: </a:t>
            </a:r>
            <a:r>
              <a:rPr lang="ko-KR" altLang="en-US" dirty="0" err="1"/>
              <a:t>자치시</a:t>
            </a:r>
            <a:r>
              <a:rPr lang="en-US" altLang="ko-KR" dirty="0"/>
              <a:t>(town) </a:t>
            </a:r>
            <a:r>
              <a:rPr lang="ko-KR" altLang="en-US" dirty="0"/>
              <a:t>별 </a:t>
            </a:r>
            <a:r>
              <a:rPr lang="en-US" altLang="ko-KR" dirty="0"/>
              <a:t>1</a:t>
            </a:r>
            <a:r>
              <a:rPr lang="ko-KR" altLang="en-US" dirty="0"/>
              <a:t>인당 </a:t>
            </a:r>
            <a:r>
              <a:rPr lang="ko-KR" altLang="en-US" dirty="0" err="1"/>
              <a:t>범죄율</a:t>
            </a:r>
            <a:endParaRPr lang="ko-KR" altLang="en-US" dirty="0"/>
          </a:p>
          <a:p>
            <a:pPr lvl="2"/>
            <a:r>
              <a:rPr lang="en-US" altLang="ko-KR" dirty="0"/>
              <a:t>ZN: 25,000 </a:t>
            </a:r>
            <a:r>
              <a:rPr lang="ko-KR" altLang="en-US" dirty="0" err="1"/>
              <a:t>평방피트를</a:t>
            </a:r>
            <a:r>
              <a:rPr lang="ko-KR" altLang="en-US" dirty="0"/>
              <a:t> 초과하는 거주지역의 비율</a:t>
            </a:r>
          </a:p>
          <a:p>
            <a:pPr lvl="2"/>
            <a:r>
              <a:rPr lang="en-US" altLang="ko-KR" dirty="0"/>
              <a:t>INDUS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비소매상업지역이 </a:t>
            </a:r>
            <a:r>
              <a:rPr lang="ko-KR" altLang="en-US" dirty="0"/>
              <a:t>점유하고 있는 토지의 비율</a:t>
            </a:r>
          </a:p>
          <a:p>
            <a:pPr lvl="2"/>
            <a:r>
              <a:rPr lang="en-US" altLang="ko-KR" dirty="0"/>
              <a:t>CHAS: </a:t>
            </a:r>
            <a:r>
              <a:rPr lang="ko-KR" altLang="en-US" dirty="0" err="1"/>
              <a:t>찰스강에</a:t>
            </a:r>
            <a:r>
              <a:rPr lang="ko-KR" altLang="en-US" dirty="0"/>
              <a:t> 대한 더미변수</a:t>
            </a:r>
            <a:r>
              <a:rPr lang="en-US" altLang="ko-KR" dirty="0"/>
              <a:t>(</a:t>
            </a:r>
            <a:r>
              <a:rPr lang="ko-KR" altLang="en-US" dirty="0"/>
              <a:t>강의 경계에 위치한 경우는 </a:t>
            </a:r>
            <a:r>
              <a:rPr lang="en-US" altLang="ko-KR" dirty="0"/>
              <a:t>1, </a:t>
            </a:r>
            <a:r>
              <a:rPr lang="ko-KR" altLang="en-US" dirty="0"/>
              <a:t>아니면 </a:t>
            </a:r>
            <a:r>
              <a:rPr lang="en-US" altLang="ko-KR" dirty="0"/>
              <a:t>0)</a:t>
            </a:r>
          </a:p>
          <a:p>
            <a:pPr lvl="2"/>
            <a:r>
              <a:rPr lang="en-US" altLang="ko-KR" dirty="0"/>
              <a:t>NOX: 10ppm </a:t>
            </a:r>
            <a:r>
              <a:rPr lang="ko-KR" altLang="en-US" dirty="0"/>
              <a:t>당 농축 일산화질소</a:t>
            </a:r>
          </a:p>
          <a:p>
            <a:pPr lvl="2"/>
            <a:r>
              <a:rPr lang="en-US" altLang="ko-KR" dirty="0"/>
              <a:t>RM: </a:t>
            </a:r>
            <a:r>
              <a:rPr lang="ko-KR" altLang="en-US" dirty="0"/>
              <a:t>주택 </a:t>
            </a:r>
            <a:r>
              <a:rPr lang="en-US" altLang="ko-KR" dirty="0"/>
              <a:t>1</a:t>
            </a:r>
            <a:r>
              <a:rPr lang="ko-KR" altLang="en-US" dirty="0"/>
              <a:t>가구당 평균 방의 개수</a:t>
            </a:r>
          </a:p>
          <a:p>
            <a:pPr lvl="2"/>
            <a:r>
              <a:rPr lang="en-US" altLang="ko-KR" dirty="0"/>
              <a:t>AGE: 1940</a:t>
            </a:r>
            <a:r>
              <a:rPr lang="ko-KR" altLang="en-US" dirty="0"/>
              <a:t>년 이전에 건축된 </a:t>
            </a:r>
            <a:r>
              <a:rPr lang="ko-KR" altLang="en-US" dirty="0" err="1"/>
              <a:t>소유주택의</a:t>
            </a:r>
            <a:r>
              <a:rPr lang="ko-KR" altLang="en-US" dirty="0"/>
              <a:t> 비율</a:t>
            </a:r>
          </a:p>
          <a:p>
            <a:pPr lvl="2"/>
            <a:r>
              <a:rPr lang="en-US" altLang="ko-KR" dirty="0"/>
              <a:t>DIS: 5</a:t>
            </a:r>
            <a:r>
              <a:rPr lang="ko-KR" altLang="en-US" dirty="0"/>
              <a:t>개의 보스턴 직업센터까지의 접근성 지수</a:t>
            </a:r>
          </a:p>
          <a:p>
            <a:pPr lvl="2"/>
            <a:r>
              <a:rPr lang="en-US" altLang="ko-KR" dirty="0"/>
              <a:t>RAD: </a:t>
            </a:r>
            <a:r>
              <a:rPr lang="ko-KR" altLang="en-US" dirty="0"/>
              <a:t>방사형 도로까지의 접근성 지수</a:t>
            </a:r>
          </a:p>
          <a:p>
            <a:pPr lvl="2"/>
            <a:r>
              <a:rPr lang="en-US" altLang="ko-KR" dirty="0"/>
              <a:t>TAX: 10,000 </a:t>
            </a:r>
            <a:r>
              <a:rPr lang="ko-KR" altLang="en-US" dirty="0"/>
              <a:t>달러 당 재산세율</a:t>
            </a:r>
          </a:p>
          <a:p>
            <a:pPr lvl="2"/>
            <a:r>
              <a:rPr lang="en-US" altLang="ko-KR" dirty="0"/>
              <a:t>PTRATIO: </a:t>
            </a:r>
            <a:r>
              <a:rPr lang="ko-KR" altLang="en-US" dirty="0" err="1"/>
              <a:t>자치시</a:t>
            </a:r>
            <a:r>
              <a:rPr lang="en-US" altLang="ko-KR" dirty="0"/>
              <a:t>(town)</a:t>
            </a:r>
            <a:r>
              <a:rPr lang="ko-KR" altLang="en-US" dirty="0"/>
              <a:t>별 학생</a:t>
            </a:r>
            <a:r>
              <a:rPr lang="en-US" altLang="ko-KR" dirty="0"/>
              <a:t>/</a:t>
            </a:r>
            <a:r>
              <a:rPr lang="ko-KR" altLang="en-US" dirty="0"/>
              <a:t>교사 비율</a:t>
            </a:r>
          </a:p>
          <a:p>
            <a:pPr lvl="2"/>
            <a:r>
              <a:rPr lang="en-US" altLang="ko-KR" dirty="0"/>
              <a:t>B: 1000(Bk-0.63)^2, </a:t>
            </a:r>
            <a:r>
              <a:rPr lang="ko-KR" altLang="en-US" dirty="0"/>
              <a:t>여기서 </a:t>
            </a:r>
            <a:r>
              <a:rPr lang="en-US" altLang="ko-KR" dirty="0"/>
              <a:t>Bk</a:t>
            </a:r>
            <a:r>
              <a:rPr lang="ko-KR" altLang="en-US" dirty="0"/>
              <a:t>는 </a:t>
            </a:r>
            <a:r>
              <a:rPr lang="ko-KR" altLang="en-US" dirty="0" err="1"/>
              <a:t>자치시별</a:t>
            </a:r>
            <a:r>
              <a:rPr lang="ko-KR" altLang="en-US" dirty="0"/>
              <a:t> 흑인의 비율을 말함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LSTAT: </a:t>
            </a:r>
            <a:r>
              <a:rPr lang="ko-KR" altLang="en-US" dirty="0"/>
              <a:t>모집단의 하위계층의 비율</a:t>
            </a:r>
            <a:r>
              <a:rPr lang="en-US" altLang="ko-KR" dirty="0"/>
              <a:t>(%)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MEDV</a:t>
            </a:r>
            <a:r>
              <a:rPr lang="en-US" altLang="ko-KR" dirty="0"/>
              <a:t>: </a:t>
            </a:r>
            <a:r>
              <a:rPr lang="ko-KR" altLang="en-US" dirty="0" smtClean="0"/>
              <a:t>주택가격</a:t>
            </a:r>
            <a:r>
              <a:rPr lang="en-US" altLang="ko-KR" dirty="0"/>
              <a:t>(</a:t>
            </a:r>
            <a:r>
              <a:rPr lang="ko-KR" altLang="en-US" dirty="0"/>
              <a:t>중앙값</a:t>
            </a:r>
            <a:r>
              <a:rPr lang="en-US" altLang="ko-KR" dirty="0"/>
              <a:t>) (</a:t>
            </a:r>
            <a:r>
              <a:rPr lang="ko-KR" altLang="en-US" dirty="0"/>
              <a:t>단위</a:t>
            </a:r>
            <a:r>
              <a:rPr lang="en-US" altLang="ko-KR" dirty="0"/>
              <a:t>: $1,000)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1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자료의 표준화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Standardizing A Variable in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59" y="2485953"/>
            <a:ext cx="3043555" cy="244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85" y="1693412"/>
            <a:ext cx="4671060" cy="45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파일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4-1 mydnn_tf2_ch04.ipynb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4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912094" cy="5151503"/>
          </a:xfrm>
        </p:spPr>
        <p:txBody>
          <a:bodyPr/>
          <a:lstStyle/>
          <a:p>
            <a:r>
              <a:rPr lang="ko-KR" altLang="en-US" dirty="0" smtClean="0"/>
              <a:t>표준화의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특성의 단위가 다름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비율</a:t>
            </a:r>
            <a:r>
              <a:rPr lang="en-US" altLang="ko-KR" dirty="0" smtClean="0"/>
              <a:t>, 0/1, </a:t>
            </a:r>
            <a:r>
              <a:rPr lang="ko-KR" altLang="en-US" dirty="0" smtClean="0"/>
              <a:t>양수 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표준화</a:t>
            </a:r>
            <a:r>
              <a:rPr lang="en-US" altLang="ko-KR" dirty="0" smtClean="0"/>
              <a:t>(standardization)</a:t>
            </a:r>
            <a:r>
              <a:rPr lang="ko-KR" altLang="en-US" dirty="0" smtClean="0"/>
              <a:t>가 학습 효율에 좋음 </a:t>
            </a:r>
            <a:endParaRPr lang="en-US" altLang="ko-KR" dirty="0" smtClean="0"/>
          </a:p>
          <a:p>
            <a:r>
              <a:rPr lang="ko-KR" altLang="en-US" dirty="0" smtClean="0"/>
              <a:t>표준화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 데이터</a:t>
            </a:r>
            <a:r>
              <a:rPr lang="en-US" altLang="ko-KR" dirty="0" smtClean="0"/>
              <a:t>:</a:t>
            </a:r>
          </a:p>
          <a:p>
            <a:pPr lvl="2"/>
            <a:r>
              <a:rPr lang="en-US" altLang="ko-KR" dirty="0" smtClean="0"/>
              <a:t>(</a:t>
            </a:r>
            <a:r>
              <a:rPr lang="en-US" altLang="ko-KR" dirty="0" err="1" smtClean="0"/>
              <a:t>train_X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- </a:t>
            </a:r>
            <a:r>
              <a:rPr lang="ko-KR" altLang="en-US" dirty="0"/>
              <a:t>학습데이터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) / </a:t>
            </a:r>
            <a:r>
              <a:rPr lang="ko-KR" altLang="en-US" dirty="0" smtClean="0"/>
              <a:t>학습데이터표준편차</a:t>
            </a:r>
            <a:endParaRPr lang="en-US" altLang="ko-KR" dirty="0" smtClean="0"/>
          </a:p>
          <a:p>
            <a:pPr lvl="3"/>
            <a:r>
              <a:rPr lang="ko-KR" altLang="en-US" dirty="0"/>
              <a:t>정규 분포를 가정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 데이터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(</a:t>
            </a:r>
            <a:r>
              <a:rPr lang="en-US" altLang="ko-KR" dirty="0" err="1" smtClean="0"/>
              <a:t>test_X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학습데이터평균</a:t>
            </a:r>
            <a:r>
              <a:rPr lang="en-US" altLang="ko-KR" dirty="0"/>
              <a:t>) / </a:t>
            </a:r>
            <a:r>
              <a:rPr lang="ko-KR" altLang="en-US" dirty="0" smtClean="0"/>
              <a:t>학습데이터표준편차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테스트데이터가 정규 </a:t>
            </a:r>
            <a:r>
              <a:rPr lang="ko-KR" altLang="en-US" dirty="0"/>
              <a:t>분포를 </a:t>
            </a:r>
            <a:r>
              <a:rPr lang="ko-KR" altLang="en-US" dirty="0" smtClean="0"/>
              <a:t>가정할 수 없으므로</a:t>
            </a:r>
            <a:endParaRPr lang="en-US" altLang="ko-KR" dirty="0" smtClean="0"/>
          </a:p>
          <a:p>
            <a:pPr lvl="3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04480" y="1436715"/>
            <a:ext cx="329563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4.12 </a:t>
            </a:r>
            <a:r>
              <a:rPr lang="ko-KR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데이터 전처리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ko-KR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정규화</a:t>
            </a: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x_mean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train_X.mean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(axis=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x_std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train_X.std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(axis=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-=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x_mean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/=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x_std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-= </a:t>
            </a:r>
            <a:r>
              <a:rPr lang="en-US" altLang="ko-KR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x_mean</a:t>
            </a:r>
            <a:endParaRPr lang="en-US" altLang="ko-KR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/= </a:t>
            </a:r>
            <a:r>
              <a:rPr lang="en-US" altLang="ko-KR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x_std</a:t>
            </a:r>
            <a:endParaRPr lang="en-US" altLang="ko-KR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y_mean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train_Y.mean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(axis=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y_std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train_Y.std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(axis=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-=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y_mean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/=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y_std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-= </a:t>
            </a:r>
            <a:r>
              <a:rPr lang="en-US" altLang="ko-KR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y_mean</a:t>
            </a:r>
            <a:endParaRPr lang="en-US" altLang="ko-KR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/= </a:t>
            </a:r>
            <a:r>
              <a:rPr lang="en-US" altLang="ko-KR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y_std</a:t>
            </a:r>
            <a:endParaRPr lang="en-US" altLang="ko-KR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7076" y="5523124"/>
            <a:ext cx="84296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12121"/>
                </a:solidFill>
                <a:latin typeface="Courier New" panose="02070309020205020404" pitchFamily="49" charset="0"/>
              </a:rPr>
              <a:t>[-0.27224633 -0.48361547 -0.43576161 -0.25683275 -0.1652266 -0.1764426 0.81306188 0.1166983 -0.62624905 -0.59517003 1.14850044 0.44807713 </a:t>
            </a:r>
            <a:r>
              <a:rPr lang="en-US" altLang="ko-KR" sz="1400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0.8252202] </a:t>
            </a:r>
            <a:r>
              <a:rPr lang="en-US" altLang="ko-KR" sz="1400" dirty="0">
                <a:solidFill>
                  <a:srgbClr val="212121"/>
                </a:solidFill>
                <a:latin typeface="Courier New" panose="02070309020205020404" pitchFamily="49" charset="0"/>
              </a:rPr>
              <a:t>-0.7821526033779157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56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출력 층은 회귀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주택 가격이므로 </a:t>
            </a:r>
            <a:r>
              <a:rPr lang="en-US" altLang="ko-KR" dirty="0" smtClean="0"/>
              <a:t>1</a:t>
            </a:r>
          </a:p>
          <a:p>
            <a:r>
              <a:rPr lang="ko-KR" altLang="en-US" dirty="0" smtClean="0"/>
              <a:t>최적화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학습률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lr</a:t>
            </a:r>
            <a:r>
              <a:rPr lang="en-US" altLang="ko-KR" dirty="0" smtClean="0"/>
              <a:t>=0.07</a:t>
            </a:r>
          </a:p>
          <a:p>
            <a:pPr lvl="1"/>
            <a:r>
              <a:rPr lang="ko-KR" altLang="en-US" dirty="0" smtClean="0"/>
              <a:t>손실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mse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429" y="1858650"/>
            <a:ext cx="4954710" cy="443354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28334" y="2854960"/>
            <a:ext cx="551106" cy="20320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38974" y="3312160"/>
            <a:ext cx="632386" cy="21336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8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4345945" cy="5151503"/>
          </a:xfrm>
        </p:spPr>
        <p:txBody>
          <a:bodyPr/>
          <a:lstStyle/>
          <a:p>
            <a:r>
              <a:rPr lang="ko-KR" altLang="en-US" dirty="0" smtClean="0"/>
              <a:t>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사이즈와 검증 데이터</a:t>
            </a:r>
            <a:endParaRPr lang="en-US" altLang="ko-KR" dirty="0" smtClean="0"/>
          </a:p>
          <a:p>
            <a:pPr lvl="1"/>
            <a:r>
              <a:rPr lang="ko-KR" altLang="en-US" dirty="0"/>
              <a:t>훈련과 검증 </a:t>
            </a:r>
            <a:r>
              <a:rPr lang="ko-KR" altLang="en-US" dirty="0" smtClean="0"/>
              <a:t>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훈련 </a:t>
            </a:r>
            <a:r>
              <a:rPr lang="ko-KR" altLang="en-US" dirty="0"/>
              <a:t>데이터 </a:t>
            </a:r>
            <a:r>
              <a:rPr lang="en-US" altLang="ko-KR" dirty="0" smtClean="0"/>
              <a:t>404 </a:t>
            </a:r>
            <a:r>
              <a:rPr lang="ko-KR" altLang="en-US" dirty="0" smtClean="0"/>
              <a:t>개 </a:t>
            </a:r>
            <a:r>
              <a:rPr lang="ko-KR" altLang="en-US" dirty="0"/>
              <a:t>중 일부를 검증 데이터로 사용</a:t>
            </a:r>
            <a:endParaRPr lang="en-US" altLang="ko-KR" dirty="0"/>
          </a:p>
          <a:p>
            <a:pPr lvl="2"/>
            <a:r>
              <a:rPr lang="en-US" altLang="ko-KR" dirty="0" err="1" smtClean="0"/>
              <a:t>Validation_split</a:t>
            </a:r>
            <a:r>
              <a:rPr lang="en-US" altLang="ko-KR" dirty="0"/>
              <a:t>:</a:t>
            </a:r>
          </a:p>
          <a:p>
            <a:pPr lvl="3"/>
            <a:r>
              <a:rPr lang="ko-KR" altLang="en-US" dirty="0" smtClean="0"/>
              <a:t>검증 용</a:t>
            </a:r>
            <a:r>
              <a:rPr lang="en-US" altLang="ko-KR" dirty="0" smtClean="0"/>
              <a:t> </a:t>
            </a:r>
            <a:r>
              <a:rPr lang="ko-KR" altLang="en-US" dirty="0"/>
              <a:t>데이터의 비율</a:t>
            </a:r>
            <a:endParaRPr lang="en-US" altLang="ko-KR" dirty="0"/>
          </a:p>
          <a:p>
            <a:pPr lvl="2"/>
            <a:r>
              <a:rPr lang="ko-KR" altLang="en-US" dirty="0"/>
              <a:t>만일 </a:t>
            </a:r>
            <a:r>
              <a:rPr lang="en-US" altLang="ko-KR" dirty="0"/>
              <a:t>.2</a:t>
            </a:r>
            <a:r>
              <a:rPr lang="ko-KR" altLang="en-US" dirty="0"/>
              <a:t>면</a:t>
            </a:r>
            <a:endParaRPr lang="en-US" altLang="ko-KR" dirty="0"/>
          </a:p>
          <a:p>
            <a:pPr lvl="3"/>
            <a:r>
              <a:rPr lang="ko-KR" altLang="en-US" dirty="0"/>
              <a:t>훈련</a:t>
            </a:r>
            <a:r>
              <a:rPr lang="en-US" altLang="ko-KR" dirty="0"/>
              <a:t>:</a:t>
            </a:r>
            <a:r>
              <a:rPr lang="ko-KR" altLang="en-US" dirty="0"/>
              <a:t>검증 </a:t>
            </a:r>
            <a:r>
              <a:rPr lang="en-US" altLang="ko-KR" dirty="0"/>
              <a:t>== 80%:20% </a:t>
            </a:r>
            <a:r>
              <a:rPr lang="ko-KR" altLang="en-US" dirty="0"/>
              <a:t>비중으로 준비</a:t>
            </a:r>
            <a:endParaRPr lang="en-US" altLang="ko-KR" dirty="0"/>
          </a:p>
          <a:p>
            <a:pPr lvl="1"/>
            <a:r>
              <a:rPr lang="en-US" altLang="ko-KR" dirty="0" err="1" smtClean="0"/>
              <a:t>Batch_size</a:t>
            </a:r>
            <a:endParaRPr lang="en-US" altLang="ko-KR" dirty="0"/>
          </a:p>
          <a:p>
            <a:pPr lvl="2"/>
            <a:r>
              <a:rPr lang="ko-KR" altLang="en-US" dirty="0"/>
              <a:t>훈련에서 가중치와 편향의 </a:t>
            </a:r>
            <a:r>
              <a:rPr lang="ko-KR" altLang="en-US" dirty="0" err="1"/>
              <a:t>패러미터를</a:t>
            </a:r>
            <a:r>
              <a:rPr lang="ko-KR" altLang="en-US" dirty="0"/>
              <a:t> 수정하는 데이터 단위 수 </a:t>
            </a:r>
            <a:endParaRPr lang="en-US" altLang="ko-KR" dirty="0"/>
          </a:p>
          <a:p>
            <a:pPr lvl="1"/>
            <a:r>
              <a:rPr lang="en-US" altLang="ko-KR" dirty="0" err="1"/>
              <a:t>train_size</a:t>
            </a:r>
            <a:endParaRPr lang="en-US" altLang="ko-KR" dirty="0"/>
          </a:p>
          <a:p>
            <a:pPr lvl="2"/>
            <a:r>
              <a:rPr lang="ko-KR" altLang="en-US" dirty="0"/>
              <a:t>훈련 데이터 수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35837" y="5113807"/>
            <a:ext cx="55130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4.14 </a:t>
            </a:r>
            <a:r>
              <a:rPr lang="ko-KR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회귀 모델 학습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History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epochs=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25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</a:t>
            </a:r>
            <a:r>
              <a:rPr lang="en-US" altLang="ko-KR" sz="14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4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endParaRPr lang="en-US" altLang="ko-KR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</a:t>
            </a:r>
            <a:r>
              <a:rPr lang="en-US" altLang="ko-KR" sz="14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validation_split</a:t>
            </a:r>
            <a:r>
              <a:rPr lang="en-US" altLang="ko-KR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400" dirty="0" smtClean="0">
                <a:solidFill>
                  <a:srgbClr val="09885A"/>
                </a:solidFill>
                <a:latin typeface="Courier New" panose="02070309020205020404" pitchFamily="49" charset="0"/>
              </a:rPr>
              <a:t>0.25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2" descr="https://blobscdn.gitbook.com/v0/b/gitbook-28427.appspot.com/o/assets%2F-LeR-GoH6BL7vjJGC8as%2F-LeR-Xs49WNTJmZIKLYU%2F-LeR-ZK2s3z3hGEJvuWx%2Fimage%20(258).png?generation=1557395560696752&amp;alt=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107" y="1442005"/>
            <a:ext cx="4085119" cy="154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https://miro.medium.com/max/1323/1*hRXmm0gV4nH_hm8xoKreG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21" y="3382392"/>
            <a:ext cx="3874046" cy="145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45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수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 학습 샘플 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학습 샘플 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검증 샘플 수 </a:t>
            </a:r>
            <a:r>
              <a:rPr lang="en-US" altLang="ko-KR" dirty="0" smtClean="0"/>
              <a:t>: 303</a:t>
            </a:r>
          </a:p>
          <a:p>
            <a:pPr lvl="1"/>
            <a:r>
              <a:rPr lang="ko-KR" altLang="en-US" dirty="0" smtClean="0"/>
              <a:t>총 학습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셈플</a:t>
            </a:r>
            <a:r>
              <a:rPr lang="ko-KR" altLang="en-US" dirty="0" smtClean="0"/>
              <a:t> 수 </a:t>
            </a:r>
            <a:r>
              <a:rPr lang="en-US" altLang="ko-KR" dirty="0" smtClean="0"/>
              <a:t>404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validation_split</a:t>
            </a:r>
            <a:r>
              <a:rPr lang="en-US" altLang="ko-KR" dirty="0" smtClean="0"/>
              <a:t>=0.25</a:t>
            </a:r>
            <a:r>
              <a:rPr lang="ko-KR" altLang="en-US" dirty="0" smtClean="0"/>
              <a:t>이므로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404 * ¼ = 101</a:t>
            </a:r>
            <a:r>
              <a:rPr lang="ko-KR" altLang="en-US" dirty="0" smtClean="0"/>
              <a:t>개가 검증 자료로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그러므로 순 학습용 자료</a:t>
            </a:r>
            <a:r>
              <a:rPr lang="en-US" altLang="ko-KR" dirty="0" smtClean="0"/>
              <a:t>: 303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404 – 101 = 303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한 </a:t>
            </a:r>
            <a:r>
              <a:rPr lang="ko-KR" altLang="en-US" dirty="0" err="1" smtClean="0"/>
              <a:t>에폭에서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반복횟수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가중치와 편향 수정 횟수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( </a:t>
            </a:r>
            <a:r>
              <a:rPr lang="ko-KR" altLang="en-US" dirty="0" smtClean="0"/>
              <a:t>순 학습 샘플 수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batch_size</a:t>
            </a:r>
            <a:r>
              <a:rPr lang="en-US" altLang="ko-KR" dirty="0" smtClean="0"/>
              <a:t> ) + 1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( 303 / 32 ) + 1 = 10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70" y="4418271"/>
            <a:ext cx="7917084" cy="1617911"/>
          </a:xfrm>
          <a:prstGeom prst="rect">
            <a:avLst/>
          </a:prstGeom>
        </p:spPr>
      </p:pic>
      <p:pic>
        <p:nvPicPr>
          <p:cNvPr id="6" name="Picture 2" descr="https://blobscdn.gitbook.com/v0/b/gitbook-28427.appspot.com/o/assets%2F-LeR-GoH6BL7vjJGC8as%2F-LeR-Xs49WNTJmZIKLYU%2F-LeR-ZK2s3z3hGEJvuWx%2Fimage%20(258).png?generation=1557395560696752&amp;alt=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55" y="1972239"/>
            <a:ext cx="4085119" cy="154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훈련과정 시각화와 평가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723920" cy="5151503"/>
          </a:xfrm>
        </p:spPr>
        <p:txBody>
          <a:bodyPr/>
          <a:lstStyle/>
          <a:p>
            <a:r>
              <a:rPr lang="ko-KR" altLang="en-US" dirty="0" smtClean="0"/>
              <a:t>검증 데이터 손실</a:t>
            </a:r>
            <a:endParaRPr lang="en-US" altLang="ko-KR" dirty="0" smtClean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loss</a:t>
            </a:r>
            <a:r>
              <a:rPr lang="ko-KR" altLang="en-US" dirty="0"/>
              <a:t>는 꾸준히 감소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val_loss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일반적으로 </a:t>
            </a:r>
            <a:r>
              <a:rPr lang="en-US" altLang="ko-KR" dirty="0" smtClean="0"/>
              <a:t>loss </a:t>
            </a:r>
            <a:r>
              <a:rPr lang="ko-KR" altLang="en-US" dirty="0" smtClean="0"/>
              <a:t>보다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항상 감소하지도 않음</a:t>
            </a:r>
            <a:endParaRPr lang="en-US" altLang="ko-KR" dirty="0" smtClean="0"/>
          </a:p>
          <a:p>
            <a:r>
              <a:rPr lang="ko-KR" altLang="en-US" dirty="0" smtClean="0"/>
              <a:t>평가 결과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손실 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작을수록 좋은 결과</a:t>
            </a:r>
            <a:endParaRPr lang="en-US" altLang="ko-KR" dirty="0" smtClean="0"/>
          </a:p>
          <a:p>
            <a:pPr lvl="2"/>
            <a:r>
              <a:rPr lang="ko-KR" altLang="en-US" dirty="0"/>
              <a:t>검증 손실이 적을수록 테스트 평가의 손실도 적음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996" y="1114810"/>
            <a:ext cx="4790846" cy="39018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4" y="5016633"/>
            <a:ext cx="55721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520" y="2985132"/>
            <a:ext cx="4003830" cy="381660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 시각화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테스트 데이터의 예측과 실제 주택 가격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점들이 점선의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대각선에 있어야 좋은 예측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4610" y="2161773"/>
            <a:ext cx="79687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4.17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실제 주택 가격과 예측 주택 가격 시각화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pred_Y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model.predict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pred_Y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'b.'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plt.axis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min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max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min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max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y=x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에 해당하는 대각선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min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max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)], [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min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max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)], ls=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"--"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c=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".5"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plt.xlabel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test_Y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plt.ylabel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pred_Y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자동으로 학습 중단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검증 </a:t>
            </a:r>
            <a:r>
              <a:rPr lang="ko-KR" altLang="en-US" dirty="0" smtClean="0"/>
              <a:t>손실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val_loss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ko-KR" altLang="en-US" dirty="0"/>
              <a:t>적을수록 테스트 평가의 손실도 </a:t>
            </a:r>
            <a:r>
              <a:rPr lang="ko-KR" altLang="en-US" dirty="0" smtClean="0"/>
              <a:t>적음</a:t>
            </a:r>
            <a:endParaRPr lang="en-US" altLang="ko-KR" dirty="0" smtClean="0"/>
          </a:p>
          <a:p>
            <a:r>
              <a:rPr lang="ko-KR" altLang="en-US" dirty="0" smtClean="0"/>
              <a:t>검증 데이터에 대한 성적이 좋도록 유도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과적합에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의해 검증 손실이 증가하면 학습을 중단되도록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 callbacks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일찍 멈춤 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tf.keras.callbacks.EarlyStopping</a:t>
            </a:r>
            <a:endParaRPr lang="en-US" altLang="ko-KR" dirty="0" smtClean="0"/>
          </a:p>
          <a:p>
            <a:pPr lvl="2"/>
            <a:r>
              <a:rPr lang="en-US" altLang="ko-KR" dirty="0"/>
              <a:t>monitor=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val_loss</a:t>
            </a:r>
            <a:r>
              <a:rPr lang="en-US" altLang="ko-KR" dirty="0" smtClean="0"/>
              <a:t>‘</a:t>
            </a:r>
          </a:p>
          <a:p>
            <a:pPr lvl="3"/>
            <a:r>
              <a:rPr lang="ko-KR" altLang="en-US" dirty="0" smtClean="0"/>
              <a:t>지켜볼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기준 값이 검증 손실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patience=3</a:t>
            </a:r>
          </a:p>
          <a:p>
            <a:pPr lvl="3"/>
            <a:r>
              <a:rPr lang="en-US" altLang="ko-KR" dirty="0" smtClean="0"/>
              <a:t>3</a:t>
            </a:r>
            <a:r>
              <a:rPr lang="ko-KR" altLang="en-US" dirty="0" smtClean="0"/>
              <a:t>회의 </a:t>
            </a:r>
            <a:r>
              <a:rPr lang="en-US" altLang="ko-KR" dirty="0" smtClean="0"/>
              <a:t>epochs</a:t>
            </a:r>
            <a:r>
              <a:rPr lang="ko-KR" altLang="en-US" dirty="0" smtClean="0"/>
              <a:t>를 실행하는 기준 값이 동안 최고 기록을 갱신하지 못하면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더 낮아지지 않으면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학습을 멈춤</a:t>
            </a:r>
            <a:r>
              <a:rPr lang="en-US" altLang="ko-KR" dirty="0" smtClean="0"/>
              <a:t> </a:t>
            </a:r>
          </a:p>
          <a:p>
            <a:pPr lvl="3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3695" y="2729394"/>
            <a:ext cx="827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history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epochs=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validation_split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0.25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</a:t>
            </a:r>
            <a:r>
              <a:rPr lang="en-US" altLang="ko-KR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callbacks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tf.keras.callbacks.EarlyStopping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(patience=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monitor=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)])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0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EarlyStopping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주어진 </a:t>
            </a:r>
            <a:r>
              <a:rPr lang="ko-KR" altLang="en-US" dirty="0" err="1" smtClean="0"/>
              <a:t>에폭인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25</a:t>
            </a:r>
            <a:r>
              <a:rPr lang="ko-KR" altLang="en-US" dirty="0" smtClean="0"/>
              <a:t>회 내에서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 </a:t>
            </a:r>
            <a:r>
              <a:rPr lang="ko-KR" altLang="en-US" dirty="0" err="1" smtClean="0"/>
              <a:t>에폭의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기록인 </a:t>
            </a:r>
            <a:r>
              <a:rPr lang="en-US" altLang="ko-KR" dirty="0" smtClean="0"/>
              <a:t>.1748 </a:t>
            </a:r>
            <a:r>
              <a:rPr lang="ko-KR" altLang="en-US" dirty="0" smtClean="0"/>
              <a:t>이후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13 </a:t>
            </a:r>
            <a:r>
              <a:rPr lang="ko-KR" altLang="en-US" dirty="0" err="1" smtClean="0"/>
              <a:t>에폭에서도</a:t>
            </a:r>
            <a:r>
              <a:rPr lang="ko-KR" altLang="en-US" dirty="0" smtClean="0"/>
              <a:t> 그 기록을 갱신하지 못했으므로 학습을 </a:t>
            </a:r>
            <a:r>
              <a:rPr lang="ko-KR" altLang="en-US" dirty="0" smtClean="0"/>
              <a:t>중단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patience =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회까지 개선이 안되면 종료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42" y="3152506"/>
            <a:ext cx="7457740" cy="20932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3695" y="2467219"/>
            <a:ext cx="8270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history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epochs=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25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validation_split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0.25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</a:t>
            </a:r>
            <a:r>
              <a:rPr lang="en-US" altLang="ko-KR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callbacks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=[</a:t>
            </a:r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tf.keras.callbacks.EarlyStopping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(patience=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monitor=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val_loss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)])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33614" y="3718911"/>
            <a:ext cx="1543008" cy="304449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8286782" y="4145280"/>
            <a:ext cx="45719" cy="1100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중단 시각화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594" y="467227"/>
            <a:ext cx="5762625" cy="5819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81214" y="4033521"/>
            <a:ext cx="872882" cy="49784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 시각화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1" y="25111"/>
            <a:ext cx="5741168" cy="680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인구증가율과 고령인구비율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교재 </a:t>
            </a:r>
            <a:r>
              <a:rPr lang="en-US" altLang="ko-KR" dirty="0" smtClean="0"/>
              <a:t>p74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94371" y="1987170"/>
            <a:ext cx="665583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인구증가율과 고령인구비율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 = [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-0.78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1.26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0.03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1.11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0.24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-0.24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-0.47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-0.77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-0.37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-0.85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-0.41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-0.27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0.02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-0.76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2.66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 = [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12.27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14.44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11.87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18.75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17.52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16.37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19.78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19.51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12.65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14.74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10.72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21.94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12.83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15.51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17.14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14.42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075" y="107757"/>
            <a:ext cx="6735900" cy="666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1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시각화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26" y="467227"/>
            <a:ext cx="55340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 시각화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289" y="83349"/>
            <a:ext cx="5644462" cy="66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활성화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err="1" smtClean="0"/>
              <a:t>tanh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하이퍼볼릭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타젠트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</a:t>
            </a:r>
            <a:r>
              <a:rPr lang="ko-KR" altLang="en-US" dirty="0" smtClean="0"/>
              <a:t>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곡선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(-1, 1) </a:t>
            </a:r>
            <a:r>
              <a:rPr lang="ko-KR" altLang="en-US" dirty="0" smtClean="0"/>
              <a:t>사이의 값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7076" y="3207528"/>
            <a:ext cx="49137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그림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4.2 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출력 코드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math</a:t>
            </a:r>
          </a:p>
          <a:p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sigmoid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01080"/>
                </a:solidFill>
                <a:latin typeface="Courier New" panose="02070309020205020404" pitchFamily="49" charset="0"/>
              </a:rPr>
              <a:t>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/ 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+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math.exp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(-x))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np.arange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-5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0.01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sigmoid_x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[sigmoid(z)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z 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x]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tanh_x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= [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math.tanh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(z)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z 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x]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plt.figure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figsize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 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plt.axhline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color=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'gray'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plt.axvline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color=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'gray'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sigmoid_x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'b-'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'sigmoid'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plt.plot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(x,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tanh_x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'r--'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label=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 err="1">
                <a:solidFill>
                  <a:srgbClr val="A31515"/>
                </a:solidFill>
                <a:latin typeface="Courier New" panose="02070309020205020404" pitchFamily="49" charset="0"/>
              </a:rPr>
              <a:t>tanh</a:t>
            </a:r>
            <a:r>
              <a:rPr lang="en-US" altLang="ko-KR" sz="12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plt.legend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plt.show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68" y="608073"/>
            <a:ext cx="5134576" cy="36837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051" y="4563944"/>
            <a:ext cx="4324605" cy="84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중간층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뉴런 </a:t>
            </a:r>
            <a:r>
              <a:rPr lang="en-US" altLang="ko-KR" dirty="0" smtClean="0"/>
              <a:t>6 </a:t>
            </a:r>
            <a:r>
              <a:rPr lang="ko-KR" altLang="en-US" dirty="0"/>
              <a:t>개</a:t>
            </a:r>
            <a:endParaRPr lang="en-US" altLang="ko-KR" dirty="0" smtClean="0"/>
          </a:p>
          <a:p>
            <a:r>
              <a:rPr lang="ko-KR" altLang="en-US" dirty="0" err="1" smtClean="0"/>
              <a:t>출력층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뉴런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5928" y="2581711"/>
            <a:ext cx="831427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4.7 </a:t>
            </a:r>
            <a:r>
              <a:rPr lang="ko-KR" alt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딥러닝</a:t>
            </a:r>
            <a:r>
              <a:rPr lang="ko-KR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 네트워크를 이용한 회귀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tensorflow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np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인구증가율과 고령인구비율</a:t>
            </a:r>
            <a:endParaRPr lang="ko-KR" alt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 = [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-0.78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1.26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0.03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1.11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0.24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-0.24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-0.47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-0.77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-0.37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-0.85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-0.41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-0.27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0.02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-0.76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2.66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 = [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12.27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14.44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11.87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18.75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17.52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16.37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19.78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19.51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12.65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14.74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10.72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21.94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12.83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15.51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17.14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14.42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model =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tf.keras.Sequential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6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activation=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tanh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input_shape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,)),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tf.keras.layers.Dense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(units=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ko-KR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tf.keras.optimizers.SGD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400" dirty="0">
                <a:solidFill>
                  <a:srgbClr val="09885A"/>
                </a:solidFill>
                <a:latin typeface="Courier New" panose="02070309020205020404" pitchFamily="49" charset="0"/>
              </a:rPr>
              <a:t>0.1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), loss=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mse</a:t>
            </a:r>
            <a:r>
              <a:rPr lang="en-US" altLang="ko-KR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model.summary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104900"/>
            <a:ext cx="59150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예측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1547812"/>
            <a:ext cx="34099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 시각화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24" y="1109231"/>
            <a:ext cx="45910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02861" y="1559693"/>
            <a:ext cx="873829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2018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대한민국</a:t>
            </a:r>
            <a:endParaRPr lang="en-US" altLang="ko-KR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인구증가율과 고령인구비율</a:t>
            </a:r>
            <a:endParaRPr lang="en-US" altLang="ko-KR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텐서플로로만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구현하기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01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30572</TotalTime>
  <Words>809</Words>
  <Application>Microsoft Office PowerPoint</Application>
  <PresentationFormat>화면 슬라이드 쇼(4:3)</PresentationFormat>
  <Paragraphs>298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나눔고딕</vt:lpstr>
      <vt:lpstr>맑은 고딕</vt:lpstr>
      <vt:lpstr>Arial</vt:lpstr>
      <vt:lpstr>Courier New</vt:lpstr>
      <vt:lpstr>Tahoma</vt:lpstr>
      <vt:lpstr>Office 테마</vt:lpstr>
      <vt:lpstr>디자인 사용자 지정</vt:lpstr>
      <vt:lpstr>PowerPoint 프레젠테이션</vt:lpstr>
      <vt:lpstr>실습 파일</vt:lpstr>
      <vt:lpstr>인구증가율과 고령인구비율</vt:lpstr>
      <vt:lpstr>활성화 함수 tanh </vt:lpstr>
      <vt:lpstr>딥러닝 모델</vt:lpstr>
      <vt:lpstr>학습</vt:lpstr>
      <vt:lpstr>예측</vt:lpstr>
      <vt:lpstr>결과 시각화</vt:lpstr>
      <vt:lpstr>PowerPoint 프레젠테이션</vt:lpstr>
      <vt:lpstr>텐서플로만을 이용한 회귀 분석</vt:lpstr>
      <vt:lpstr>변수 Variables</vt:lpstr>
      <vt:lpstr>메소드 minimize()</vt:lpstr>
      <vt:lpstr>텐서플로만을 이용한 회귀 분석 소스</vt:lpstr>
      <vt:lpstr>텐서플로만을 이용한 회귀 분석 회귀선 그리기</vt:lpstr>
      <vt:lpstr>PowerPoint 프레젠테이션</vt:lpstr>
      <vt:lpstr>주요 활성화 함수 </vt:lpstr>
      <vt:lpstr>보스톤 주택 가격 예측</vt:lpstr>
      <vt:lpstr>주택가격과 같은 연속형 변수를 예측: 회귀 분석</vt:lpstr>
      <vt:lpstr>자료의 표준화</vt:lpstr>
      <vt:lpstr>자료의 표준화</vt:lpstr>
      <vt:lpstr>딥러닝 모델</vt:lpstr>
      <vt:lpstr>학습 </vt:lpstr>
      <vt:lpstr>학습 수 계산</vt:lpstr>
      <vt:lpstr>훈련과정 시각화와 평가</vt:lpstr>
      <vt:lpstr>예측 시각화</vt:lpstr>
      <vt:lpstr>자동으로 학습 중단</vt:lpstr>
      <vt:lpstr>EarlyStopping</vt:lpstr>
      <vt:lpstr>자동 중단 시각화</vt:lpstr>
      <vt:lpstr>예측 시각화</vt:lpstr>
      <vt:lpstr>Dropout</vt:lpstr>
      <vt:lpstr>학습 시각화</vt:lpstr>
      <vt:lpstr>예측 시각화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690</cp:revision>
  <dcterms:created xsi:type="dcterms:W3CDTF">2013-05-23T04:26:30Z</dcterms:created>
  <dcterms:modified xsi:type="dcterms:W3CDTF">2021-07-19T06:26:42Z</dcterms:modified>
</cp:coreProperties>
</file>