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9"/>
  </p:notesMasterIdLst>
  <p:sldIdLst>
    <p:sldId id="548" r:id="rId3"/>
    <p:sldId id="587" r:id="rId4"/>
    <p:sldId id="608" r:id="rId5"/>
    <p:sldId id="592" r:id="rId6"/>
    <p:sldId id="590" r:id="rId7"/>
    <p:sldId id="593" r:id="rId8"/>
    <p:sldId id="594" r:id="rId9"/>
    <p:sldId id="589" r:id="rId10"/>
    <p:sldId id="595" r:id="rId11"/>
    <p:sldId id="596" r:id="rId12"/>
    <p:sldId id="597" r:id="rId13"/>
    <p:sldId id="591" r:id="rId14"/>
    <p:sldId id="598" r:id="rId15"/>
    <p:sldId id="599" r:id="rId16"/>
    <p:sldId id="609" r:id="rId17"/>
    <p:sldId id="601" r:id="rId18"/>
    <p:sldId id="600" r:id="rId19"/>
    <p:sldId id="610" r:id="rId20"/>
    <p:sldId id="603" r:id="rId21"/>
    <p:sldId id="602" r:id="rId22"/>
    <p:sldId id="604" r:id="rId23"/>
    <p:sldId id="605" r:id="rId24"/>
    <p:sldId id="606" r:id="rId25"/>
    <p:sldId id="611" r:id="rId26"/>
    <p:sldId id="607" r:id="rId27"/>
    <p:sldId id="612" r:id="rId28"/>
  </p:sldIdLst>
  <p:sldSz cx="9144000" cy="6858000" type="screen4x3"/>
  <p:notesSz cx="6858000" cy="9144000"/>
  <p:custDataLst>
    <p:tags r:id="rId30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286" autoAdjust="0"/>
  </p:normalViewPr>
  <p:slideViewPr>
    <p:cSldViewPr snapToGrid="0">
      <p:cViewPr varScale="1">
        <p:scale>
          <a:sx n="125" d="100"/>
          <a:sy n="125" d="100"/>
        </p:scale>
        <p:origin x="1290" y="96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kongdols-room.tistory.com/8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keras/regression?hl=ko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uto+mp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7397" y="1665524"/>
            <a:ext cx="790921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자동차 연비</a:t>
            </a:r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(auto mpg: mile per gallon)</a:t>
            </a:r>
          </a:p>
          <a:p>
            <a:pPr algn="ctr"/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데이터로 회귀분석</a:t>
            </a:r>
            <a:endParaRPr lang="en-US" altLang="ko-KR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05840" y="5510707"/>
            <a:ext cx="7434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https://www.tensorflow.org/tutorials/keras/regression?hl=ko</a:t>
            </a:r>
          </a:p>
        </p:txBody>
      </p:sp>
    </p:spTree>
    <p:extLst>
      <p:ext uri="{BB962C8B-B14F-4D97-AF65-F5344CB8AC3E}">
        <p14:creationId xmlns:p14="http://schemas.microsoft.com/office/powerpoint/2010/main" val="1475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데이터셋을</a:t>
            </a:r>
            <a:r>
              <a:rPr lang="ko-KR" altLang="en-US" dirty="0"/>
              <a:t> 훈련 세트와 테스트 세트로 분할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80:20</a:t>
            </a:r>
            <a:r>
              <a:rPr lang="ko-KR" altLang="en-US" dirty="0" smtClean="0"/>
              <a:t>으로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 </a:t>
            </a:r>
            <a:r>
              <a:rPr lang="ko-KR" altLang="en-US" dirty="0"/>
              <a:t>세트는 모델을 최종적으로 평가할 때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43269" y="2276995"/>
            <a:ext cx="6159085" cy="14927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데이터셋을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훈련 세트와 테스트 세트로 분할</a:t>
            </a:r>
            <a:b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전체 자료에서 80%를 훈현 데이터로 사용</a:t>
            </a:r>
            <a:b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train_dataset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dataset.sample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frac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0.8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random_state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train_dataset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전체 자료에서 나머지 20%를 테스트 데이터로 사용</a:t>
            </a:r>
            <a:b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test_dataset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dataset.drop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train_dataset.index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test_dataset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시본의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산점도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998473" cy="5151503"/>
          </a:xfrm>
        </p:spPr>
        <p:txBody>
          <a:bodyPr/>
          <a:lstStyle/>
          <a:p>
            <a:r>
              <a:rPr lang="ko-KR" altLang="en-US" dirty="0" smtClean="0"/>
              <a:t>대각선 </a:t>
            </a:r>
            <a:r>
              <a:rPr lang="en-US" altLang="ko-KR" dirty="0" err="1" smtClean="0"/>
              <a:t>diag_kind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커널밀도추정곡선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kde</a:t>
            </a:r>
            <a:endParaRPr lang="en-US" altLang="ko-KR" dirty="0" smtClean="0"/>
          </a:p>
          <a:p>
            <a:pPr lvl="2"/>
            <a:r>
              <a:rPr lang="en-US" altLang="ko-KR" dirty="0"/>
              <a:t>Kernel Density Estimation</a:t>
            </a:r>
            <a:endParaRPr lang="en-US" altLang="ko-KR" dirty="0" smtClean="0"/>
          </a:p>
          <a:p>
            <a:r>
              <a:rPr lang="ko-KR" altLang="en-US" dirty="0" smtClean="0"/>
              <a:t>색상</a:t>
            </a:r>
            <a:endParaRPr lang="en-US" altLang="ko-KR" dirty="0"/>
          </a:p>
          <a:p>
            <a:pPr lvl="1"/>
            <a:r>
              <a:rPr lang="en-US" altLang="ko-KR" dirty="0"/>
              <a:t>palette=</a:t>
            </a:r>
            <a:r>
              <a:rPr lang="en-US" altLang="ko-KR" dirty="0" smtClean="0"/>
              <a:t>'bright‘</a:t>
            </a:r>
          </a:p>
          <a:p>
            <a:pPr lvl="2"/>
            <a:r>
              <a:rPr lang="en-US" altLang="ko-KR" dirty="0" smtClean="0"/>
              <a:t>pastel</a:t>
            </a:r>
            <a:r>
              <a:rPr lang="en-US" altLang="ko-KR" dirty="0"/>
              <a:t>, bright, deep, muted, colorblind, </a:t>
            </a:r>
            <a:r>
              <a:rPr lang="en-US" altLang="ko-KR" dirty="0" smtClean="0"/>
              <a:t>dark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47" y="1012386"/>
            <a:ext cx="4872874" cy="483946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2777" y="5851846"/>
            <a:ext cx="7789025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#%%</a:t>
            </a:r>
            <a:br>
              <a:rPr kumimoji="0" lang="ko-KR" altLang="ko-KR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sns.pairplot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train_dataset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[[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"MPG"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05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Cylinders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05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Displacement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05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Weight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]], </a:t>
            </a:r>
            <a:r>
              <a:rPr kumimoji="0" lang="ko-KR" altLang="ko-KR" sz="105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diag_kind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05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kde</a:t>
            </a:r>
            <a:r>
              <a:rPr kumimoji="0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27747" y="1012386"/>
            <a:ext cx="1419461" cy="4839460"/>
          </a:xfrm>
          <a:prstGeom prst="rect">
            <a:avLst/>
          </a:prstGeom>
          <a:noFill/>
          <a:ln w="158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913632" y="3511296"/>
            <a:ext cx="448056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926958" y="4717299"/>
            <a:ext cx="434730" cy="80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전반적인 </a:t>
            </a:r>
            <a:r>
              <a:rPr lang="ko-KR" altLang="en-US" dirty="0" smtClean="0"/>
              <a:t>통계 </a:t>
            </a:r>
            <a:r>
              <a:rPr lang="ko-KR" altLang="en-US" dirty="0"/>
              <a:t>확인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describe()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955" y="883558"/>
            <a:ext cx="5825219" cy="597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정규화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특성의 </a:t>
            </a:r>
            <a:r>
              <a:rPr lang="ko-KR" altLang="en-US" dirty="0"/>
              <a:t>스케일과 범위가 다르면 정규화</a:t>
            </a:r>
            <a:r>
              <a:rPr lang="en-US" altLang="ko-KR" dirty="0"/>
              <a:t>(normalization)</a:t>
            </a:r>
            <a:r>
              <a:rPr lang="ko-KR" altLang="en-US" dirty="0"/>
              <a:t>하는 것이 </a:t>
            </a:r>
            <a:r>
              <a:rPr lang="ko-KR" altLang="en-US" dirty="0" smtClean="0"/>
              <a:t>권장</a:t>
            </a:r>
            <a:endParaRPr lang="en-US" altLang="ko-KR" dirty="0" smtClean="0"/>
          </a:p>
          <a:p>
            <a:pPr lvl="1"/>
            <a:r>
              <a:rPr lang="ko-KR" altLang="en-US" dirty="0"/>
              <a:t>의도적으로 훈련 세트만 사용하여 통계치를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테스트 </a:t>
            </a:r>
            <a:r>
              <a:rPr lang="ko-KR" altLang="en-US" dirty="0"/>
              <a:t>세트를 </a:t>
            </a:r>
            <a:r>
              <a:rPr lang="ko-KR" altLang="en-US" dirty="0" err="1"/>
              <a:t>정규화할</a:t>
            </a:r>
            <a:r>
              <a:rPr lang="ko-KR" altLang="en-US" dirty="0"/>
              <a:t> 때에도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테스트 </a:t>
            </a:r>
            <a:r>
              <a:rPr lang="ko-KR" altLang="en-US" dirty="0"/>
              <a:t>세트를 모델이 훈련에 사용했던 것과 동일한 분포로 투영하기 </a:t>
            </a:r>
            <a:r>
              <a:rPr lang="ko-KR" altLang="en-US" dirty="0" smtClean="0"/>
              <a:t>위해서</a:t>
            </a:r>
            <a:endParaRPr lang="en-US" altLang="ko-KR" dirty="0" smtClean="0"/>
          </a:p>
          <a:p>
            <a:r>
              <a:rPr lang="ko-KR" altLang="en-US" dirty="0"/>
              <a:t>정규화된 데이터를 사용하여 모델을 </a:t>
            </a:r>
            <a:r>
              <a:rPr lang="ko-KR" altLang="en-US" dirty="0" smtClean="0"/>
              <a:t>훈련</a:t>
            </a:r>
            <a:endParaRPr lang="en-US" altLang="ko-KR" dirty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/>
              <a:t>데이터를 </a:t>
            </a:r>
            <a:r>
              <a:rPr lang="ko-KR" altLang="en-US" dirty="0" err="1"/>
              <a:t>정규화하기</a:t>
            </a:r>
            <a:r>
              <a:rPr lang="ko-KR" altLang="en-US" dirty="0"/>
              <a:t> 위해 사용한 통계치</a:t>
            </a:r>
            <a:r>
              <a:rPr lang="en-US" altLang="ko-KR" dirty="0"/>
              <a:t>(</a:t>
            </a:r>
            <a:r>
              <a:rPr lang="ko-KR" altLang="en-US" dirty="0"/>
              <a:t>평균과 표준편차</a:t>
            </a:r>
            <a:r>
              <a:rPr lang="en-US" altLang="ko-KR" dirty="0"/>
              <a:t>)</a:t>
            </a:r>
            <a:r>
              <a:rPr lang="ko-KR" altLang="en-US" dirty="0"/>
              <a:t>는 원</a:t>
            </a:r>
            <a:r>
              <a:rPr lang="en-US" altLang="ko-KR" dirty="0"/>
              <a:t>-</a:t>
            </a:r>
            <a:r>
              <a:rPr lang="ko-KR" altLang="en-US" dirty="0" err="1"/>
              <a:t>핫</a:t>
            </a:r>
            <a:r>
              <a:rPr lang="ko-KR" altLang="en-US" dirty="0"/>
              <a:t> </a:t>
            </a:r>
            <a:r>
              <a:rPr lang="ko-KR" altLang="en-US" dirty="0" err="1"/>
              <a:t>인코딩과</a:t>
            </a:r>
            <a:r>
              <a:rPr lang="ko-KR" altLang="en-US" dirty="0"/>
              <a:t> 마찬가지로 모델에 주입되는 모든 데이터에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70" y="3362271"/>
            <a:ext cx="6144589" cy="34108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44953" y="3941064"/>
            <a:ext cx="1005840" cy="137160"/>
          </a:xfrm>
          <a:prstGeom prst="rect">
            <a:avLst/>
          </a:prstGeom>
          <a:noFill/>
          <a:ln w="158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1333" y="3941064"/>
            <a:ext cx="1005840" cy="137160"/>
          </a:xfrm>
          <a:prstGeom prst="rect">
            <a:avLst/>
          </a:prstGeom>
          <a:noFill/>
          <a:ln w="158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모델을 구성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</a:t>
            </a:r>
            <a:r>
              <a:rPr lang="ko-KR" altLang="en-US" dirty="0"/>
              <a:t>개의 완전 연결</a:t>
            </a:r>
            <a:r>
              <a:rPr lang="en-US" altLang="ko-KR" dirty="0"/>
              <a:t>(densely connected) </a:t>
            </a:r>
            <a:r>
              <a:rPr lang="ko-KR" altLang="en-US" dirty="0" err="1"/>
              <a:t>은닉층으로</a:t>
            </a:r>
            <a:r>
              <a:rPr lang="ko-KR" altLang="en-US" dirty="0"/>
              <a:t> </a:t>
            </a:r>
            <a:r>
              <a:rPr lang="en-US" altLang="ko-KR" dirty="0"/>
              <a:t>Sequential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 </a:t>
            </a:r>
            <a:r>
              <a:rPr lang="ko-KR" altLang="en-US" dirty="0"/>
              <a:t>층은 하나의 연속적인 값을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나중에 </a:t>
            </a:r>
            <a:r>
              <a:rPr lang="ko-KR" altLang="en-US" dirty="0"/>
              <a:t>두 번째 모델을 만들기 쉽도록 </a:t>
            </a:r>
            <a:r>
              <a:rPr lang="en-US" altLang="ko-KR" dirty="0" err="1"/>
              <a:t>build_model</a:t>
            </a:r>
            <a:r>
              <a:rPr lang="en-US" altLang="ko-KR" dirty="0"/>
              <a:t> </a:t>
            </a:r>
            <a:r>
              <a:rPr lang="ko-KR" altLang="en-US" dirty="0"/>
              <a:t>함수로 모델 구성 단계를 </a:t>
            </a:r>
            <a:r>
              <a:rPr lang="ko-KR" altLang="en-US" dirty="0" smtClean="0"/>
              <a:t>감쌈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08" y="2221722"/>
            <a:ext cx="7318738" cy="40489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94697" y="4705164"/>
            <a:ext cx="1008609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(9 + 1) * 64</a:t>
            </a:r>
            <a:endParaRPr lang="ko-KR" altLang="en-US" sz="12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5152" y="5026241"/>
            <a:ext cx="1093569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(64 + 1) * 64</a:t>
            </a:r>
            <a:endParaRPr lang="ko-KR" altLang="en-US" sz="12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2144" y="5302932"/>
            <a:ext cx="1008609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(64 + 1) * 1</a:t>
            </a:r>
            <a:endParaRPr lang="ko-KR" altLang="en-US" sz="12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8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5" y="6532900"/>
            <a:ext cx="2133600" cy="240183"/>
          </a:xfrm>
        </p:spPr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옵티마이저</a:t>
            </a:r>
            <a:r>
              <a:rPr lang="ko-KR" altLang="en-US" dirty="0" smtClean="0"/>
              <a:t> 발전 과정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74631" y="1193960"/>
            <a:ext cx="8603852" cy="515150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63" y="4697691"/>
            <a:ext cx="3395897" cy="1524488"/>
          </a:xfrm>
          <a:prstGeom prst="rect">
            <a:avLst/>
          </a:prstGeom>
        </p:spPr>
      </p:pic>
      <p:pic>
        <p:nvPicPr>
          <p:cNvPr id="1028" name="Picture 4" descr="https://t1.daumcdn.net/cfile/tistory/993D383359D86C280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42" y="1122936"/>
            <a:ext cx="7065655" cy="342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33" y="3861371"/>
            <a:ext cx="2807960" cy="2476218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3488926" y="3266983"/>
            <a:ext cx="2530136" cy="183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2663304" y="2317073"/>
            <a:ext cx="4012705" cy="250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353312" y="2710642"/>
            <a:ext cx="1959353" cy="1062368"/>
          </a:xfrm>
          <a:prstGeom prst="rect">
            <a:avLst/>
          </a:prstGeom>
          <a:noFill/>
          <a:ln w="158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모델을 한번 실행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훈련 </a:t>
            </a:r>
            <a:r>
              <a:rPr lang="ko-KR" altLang="en-US" dirty="0"/>
              <a:t>세트에서 </a:t>
            </a:r>
            <a:r>
              <a:rPr lang="en-US" altLang="ko-KR" dirty="0"/>
              <a:t>10 </a:t>
            </a:r>
            <a:r>
              <a:rPr lang="ko-KR" altLang="en-US" dirty="0"/>
              <a:t>샘플을 하나의 배치로 </a:t>
            </a:r>
            <a:r>
              <a:rPr lang="ko-KR" altLang="en-US" dirty="0" smtClean="0"/>
              <a:t>만들어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model.predict</a:t>
            </a:r>
            <a:r>
              <a:rPr lang="en-US" altLang="ko-KR" dirty="0" smtClean="0"/>
              <a:t> </a:t>
            </a:r>
            <a:r>
              <a:rPr lang="ko-KR" altLang="en-US" dirty="0"/>
              <a:t>메서드를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2" y="2164950"/>
            <a:ext cx="7785935" cy="27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훈련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1,000</a:t>
            </a:r>
            <a:r>
              <a:rPr lang="ko-KR" altLang="en-US" dirty="0"/>
              <a:t>번의 </a:t>
            </a:r>
            <a:r>
              <a:rPr lang="ko-KR" altLang="en-US" dirty="0" err="1"/>
              <a:t>에포크</a:t>
            </a:r>
            <a:r>
              <a:rPr lang="en-US" altLang="ko-KR" dirty="0"/>
              <a:t>(epoch) </a:t>
            </a:r>
            <a:r>
              <a:rPr lang="ko-KR" altLang="en-US" dirty="0"/>
              <a:t>동안 </a:t>
            </a:r>
            <a:r>
              <a:rPr lang="ko-KR" altLang="en-US" dirty="0" smtClean="0"/>
              <a:t>훈련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훈련 </a:t>
            </a:r>
            <a:r>
              <a:rPr lang="ko-KR" altLang="en-US" dirty="0"/>
              <a:t>정확도와 검증 정확도는 </a:t>
            </a:r>
            <a:r>
              <a:rPr lang="en-US" altLang="ko-KR" dirty="0"/>
              <a:t>history </a:t>
            </a:r>
            <a:r>
              <a:rPr lang="ko-KR" altLang="en-US" dirty="0"/>
              <a:t>객체에 </a:t>
            </a:r>
            <a:r>
              <a:rPr lang="ko-KR" altLang="en-US" dirty="0" smtClean="0"/>
              <a:t>기록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83" y="1994440"/>
            <a:ext cx="8092532" cy="384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 </a:t>
            </a:r>
            <a:r>
              <a:rPr lang="ko-KR" altLang="en-US" dirty="0"/>
              <a:t>과정의 </a:t>
            </a:r>
            <a:r>
              <a:rPr lang="ko-KR" altLang="en-US" dirty="0" smtClean="0"/>
              <a:t>한 </a:t>
            </a:r>
            <a:r>
              <a:rPr lang="ko-KR" altLang="en-US" dirty="0" err="1" smtClean="0"/>
              <a:t>에폭마다</a:t>
            </a:r>
            <a:r>
              <a:rPr lang="ko-KR" altLang="en-US" dirty="0" smtClean="0"/>
              <a:t> 적용할 </a:t>
            </a:r>
            <a:r>
              <a:rPr lang="ko-KR" altLang="en-US" dirty="0"/>
              <a:t>함수의 </a:t>
            </a:r>
            <a:r>
              <a:rPr lang="ko-KR" altLang="en-US" dirty="0" smtClean="0"/>
              <a:t>세트</a:t>
            </a:r>
            <a:endParaRPr lang="en-US" altLang="ko-KR" dirty="0" smtClean="0"/>
          </a:p>
          <a:p>
            <a:pPr lvl="1"/>
            <a:r>
              <a:rPr lang="ko-KR" altLang="en-US" dirty="0"/>
              <a:t>학습의 각 단계에서 </a:t>
            </a:r>
            <a:r>
              <a:rPr lang="ko-KR" altLang="en-US" dirty="0" err="1"/>
              <a:t>콜백의</a:t>
            </a:r>
            <a:r>
              <a:rPr lang="ko-KR" altLang="en-US" dirty="0"/>
              <a:t> 적절한 메서드가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모델의 </a:t>
            </a:r>
            <a:r>
              <a:rPr lang="ko-KR" altLang="en-US" dirty="0"/>
              <a:t>내적 상태와 통계자료를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키워드 </a:t>
            </a:r>
            <a:r>
              <a:rPr lang="ko-KR" altLang="en-US" dirty="0"/>
              <a:t>인수 </a:t>
            </a:r>
            <a:r>
              <a:rPr lang="en-US" altLang="ko-KR" dirty="0" smtClean="0"/>
              <a:t>callbacks</a:t>
            </a:r>
          </a:p>
          <a:p>
            <a:pPr lvl="2"/>
            <a:r>
              <a:rPr lang="en-US" altLang="ko-KR" dirty="0" smtClean="0"/>
              <a:t>Sequential</a:t>
            </a:r>
            <a:r>
              <a:rPr lang="ko-KR" altLang="en-US" dirty="0"/>
              <a:t>이나 </a:t>
            </a:r>
            <a:r>
              <a:rPr lang="en-US" altLang="ko-KR" dirty="0"/>
              <a:t>Model </a:t>
            </a:r>
            <a:r>
              <a:rPr lang="ko-KR" altLang="en-US" dirty="0"/>
              <a:t>클래스의 </a:t>
            </a:r>
            <a:r>
              <a:rPr lang="en-US" altLang="ko-KR" dirty="0"/>
              <a:t>.fit() </a:t>
            </a:r>
            <a:r>
              <a:rPr lang="ko-KR" altLang="en-US" dirty="0"/>
              <a:t>메서드에 전달이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78890" y="3379134"/>
            <a:ext cx="79236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에포크가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 끝날 때마다 점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(.)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을 출력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, 100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번마다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 다음 줄로 이동해 훈련 진행 과정을 표시합니다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267F99"/>
                </a:solidFill>
                <a:latin typeface="Courier New" panose="02070309020205020404" pitchFamily="49" charset="0"/>
              </a:rPr>
              <a:t>PrintDot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267F99"/>
                </a:solidFill>
                <a:latin typeface="Courier New" panose="02070309020205020404" pitchFamily="49" charset="0"/>
              </a:rPr>
              <a:t>keras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200" dirty="0" err="1">
                <a:solidFill>
                  <a:srgbClr val="267F99"/>
                </a:solidFill>
                <a:latin typeface="Courier New" panose="02070309020205020404" pitchFamily="49" charset="0"/>
              </a:rPr>
              <a:t>callbacks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200" dirty="0" err="1">
                <a:solidFill>
                  <a:srgbClr val="267F99"/>
                </a:solidFill>
                <a:latin typeface="Courier New" panose="02070309020205020404" pitchFamily="49" charset="0"/>
              </a:rPr>
              <a:t>Callback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795E26"/>
                </a:solidFill>
                <a:latin typeface="Courier New" panose="02070309020205020404" pitchFamily="49" charset="0"/>
              </a:rPr>
              <a:t>on_epoch_end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01080"/>
                </a:solidFill>
                <a:latin typeface="Courier New" panose="02070309020205020404" pitchFamily="49" charset="0"/>
              </a:rPr>
              <a:t>epoch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01080"/>
                </a:solidFill>
                <a:latin typeface="Courier New" panose="02070309020205020404" pitchFamily="49" charset="0"/>
              </a:rPr>
              <a:t>logs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epoch %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==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'.'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end=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EPOCHS =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1000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history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normed_train_data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train_labels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epochs=EPOCHS,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validation_split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verbose=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callbacks=[</a:t>
            </a:r>
            <a:r>
              <a:rPr lang="en-US" altLang="ko-KR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PrintDot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</a:rPr>
              <a:t>()]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</a:t>
            </a:r>
            <a:r>
              <a:rPr lang="ko-KR" altLang="en-US" dirty="0"/>
              <a:t>객체에 저장된 통계치를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52" y="1193960"/>
            <a:ext cx="8191500" cy="4991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4220" y="2095131"/>
            <a:ext cx="35429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훈련 데이터                      검증 데이터</a:t>
            </a:r>
          </a:p>
        </p:txBody>
      </p:sp>
      <p:sp>
        <p:nvSpPr>
          <p:cNvPr id="7" name="왼쪽 대괄호 6"/>
          <p:cNvSpPr/>
          <p:nvPr/>
        </p:nvSpPr>
        <p:spPr>
          <a:xfrm rot="5400000">
            <a:off x="3191523" y="1417791"/>
            <a:ext cx="239697" cy="213064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대괄호 7"/>
          <p:cNvSpPr/>
          <p:nvPr/>
        </p:nvSpPr>
        <p:spPr>
          <a:xfrm rot="5400000">
            <a:off x="5646940" y="1220266"/>
            <a:ext cx="239697" cy="252865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38529" y="2772894"/>
            <a:ext cx="749808" cy="3344441"/>
          </a:xfrm>
          <a:prstGeom prst="rect">
            <a:avLst/>
          </a:prstGeom>
          <a:noFill/>
          <a:ln w="158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97320" y="2754605"/>
            <a:ext cx="749808" cy="3344441"/>
          </a:xfrm>
          <a:prstGeom prst="rect">
            <a:avLst/>
          </a:prstGeom>
          <a:noFill/>
          <a:ln w="158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5598612" y="1409676"/>
            <a:ext cx="1323396" cy="574759"/>
          </a:xfrm>
          <a:prstGeom prst="wedgeRectCallout">
            <a:avLst>
              <a:gd name="adj1" fmla="val -198428"/>
              <a:gd name="adj2" fmla="val 151572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0000FF"/>
                </a:solidFill>
              </a:rPr>
              <a:t>손실함수가</a:t>
            </a:r>
            <a:r>
              <a:rPr lang="ko-KR" altLang="en-US" sz="1400" dirty="0" smtClean="0">
                <a:solidFill>
                  <a:srgbClr val="0000FF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mse</a:t>
            </a:r>
            <a:r>
              <a:rPr lang="ko-KR" altLang="en-US" sz="1400" dirty="0" smtClean="0">
                <a:solidFill>
                  <a:srgbClr val="0000FF"/>
                </a:solidFill>
              </a:rPr>
              <a:t>므로 동일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267712" y="2587752"/>
            <a:ext cx="1554480" cy="146304"/>
          </a:xfrm>
          <a:custGeom>
            <a:avLst/>
            <a:gdLst>
              <a:gd name="connsiteX0" fmla="*/ 0 w 1554480"/>
              <a:gd name="connsiteY0" fmla="*/ 146304 h 146304"/>
              <a:gd name="connsiteX1" fmla="*/ 704088 w 1554480"/>
              <a:gd name="connsiteY1" fmla="*/ 0 h 146304"/>
              <a:gd name="connsiteX2" fmla="*/ 1554480 w 1554480"/>
              <a:gd name="connsiteY2" fmla="*/ 146304 h 14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4480" h="146304">
                <a:moveTo>
                  <a:pt x="0" y="146304"/>
                </a:moveTo>
                <a:cubicBezTo>
                  <a:pt x="222504" y="73152"/>
                  <a:pt x="445008" y="0"/>
                  <a:pt x="704088" y="0"/>
                </a:cubicBezTo>
                <a:cubicBezTo>
                  <a:pt x="963168" y="0"/>
                  <a:pt x="1258824" y="73152"/>
                  <a:pt x="1554480" y="146304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회귀와 분류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회귀</a:t>
            </a:r>
            <a:r>
              <a:rPr lang="en-US" altLang="ko-KR" dirty="0"/>
              <a:t>(regression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가격이나 </a:t>
            </a:r>
            <a:r>
              <a:rPr lang="ko-KR" altLang="en-US" dirty="0"/>
              <a:t>확률 같이 연속된 출력 값을 예측하는 것이 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r>
              <a:rPr lang="ko-KR" altLang="en-US" dirty="0" smtClean="0"/>
              <a:t>분류</a:t>
            </a:r>
            <a:r>
              <a:rPr lang="en-US" altLang="ko-KR" dirty="0"/>
              <a:t>(classification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여러 개의 </a:t>
            </a:r>
            <a:r>
              <a:rPr lang="ko-KR" altLang="en-US" dirty="0"/>
              <a:t>클래스 중 하나의 클래스를 선택하는 것이 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예를 </a:t>
            </a:r>
            <a:r>
              <a:rPr lang="ko-KR" altLang="en-US" dirty="0"/>
              <a:t>들어</a:t>
            </a:r>
            <a:r>
              <a:rPr lang="en-US" altLang="ko-KR" dirty="0"/>
              <a:t>, </a:t>
            </a:r>
            <a:r>
              <a:rPr lang="ko-KR" altLang="en-US" dirty="0"/>
              <a:t>사진에 사과 또는 오렌지가 포함되어 있을 때 어떤 과일인지 인식하는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/>
              <a:t>자동차 연비를 예측하는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Auto </a:t>
            </a:r>
            <a:r>
              <a:rPr lang="en-US" altLang="ko-KR" dirty="0"/>
              <a:t>MPG </a:t>
            </a:r>
            <a:r>
              <a:rPr lang="ko-KR" altLang="en-US" dirty="0" smtClean="0"/>
              <a:t>데이터 셋을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1970</a:t>
            </a:r>
            <a:r>
              <a:rPr lang="ko-KR" altLang="en-US" dirty="0"/>
              <a:t>년대 후반과 </a:t>
            </a:r>
            <a:r>
              <a:rPr lang="en-US" altLang="ko-KR" dirty="0"/>
              <a:t>1980</a:t>
            </a:r>
            <a:r>
              <a:rPr lang="ko-KR" altLang="en-US" dirty="0"/>
              <a:t>년대 초반의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/>
              <a:t>기간에 출시된 자동차 정보를 모델에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실린더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배기량</a:t>
            </a:r>
            <a:r>
              <a:rPr lang="en-US" altLang="ko-KR" dirty="0"/>
              <a:t>, </a:t>
            </a:r>
            <a:r>
              <a:rPr lang="ko-KR" altLang="en-US" dirty="0"/>
              <a:t>마력</a:t>
            </a:r>
            <a:r>
              <a:rPr lang="en-US" altLang="ko-KR" dirty="0"/>
              <a:t>(horsepower), </a:t>
            </a:r>
            <a:r>
              <a:rPr lang="ko-KR" altLang="en-US" dirty="0"/>
              <a:t>공차 중량 같은 </a:t>
            </a:r>
            <a:r>
              <a:rPr lang="ko-KR" altLang="en-US" dirty="0" smtClean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이 예제는 </a:t>
            </a:r>
            <a:r>
              <a:rPr lang="en-US" altLang="ko-KR" dirty="0" err="1"/>
              <a:t>tf.keras</a:t>
            </a:r>
            <a:r>
              <a:rPr lang="en-US" altLang="ko-KR" dirty="0"/>
              <a:t> API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Mpg</a:t>
            </a:r>
          </a:p>
          <a:p>
            <a:pPr lvl="1"/>
            <a:r>
              <a:rPr lang="en-US" altLang="ko-KR" dirty="0" smtClean="0"/>
              <a:t>Mile per gallon</a:t>
            </a:r>
          </a:p>
          <a:p>
            <a:pPr lvl="1"/>
            <a:r>
              <a:rPr lang="ko-KR" altLang="en-US" dirty="0" smtClean="0"/>
              <a:t>연비 </a:t>
            </a:r>
            <a:endParaRPr lang="en-US" altLang="ko-KR" dirty="0" smtClean="0"/>
          </a:p>
          <a:p>
            <a:pPr lvl="1"/>
            <a:r>
              <a:rPr lang="en-US" altLang="ko-KR" dirty="0"/>
              <a:t>km/l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훈련 과정을 시각화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63" y="2718661"/>
            <a:ext cx="4759326" cy="33802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410" y="1209456"/>
            <a:ext cx="4095885" cy="51395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741" y="1491451"/>
            <a:ext cx="448071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검증 손실이 계속 감소하는 것이 중요</a:t>
            </a:r>
            <a:endParaRPr lang="ko-KR" altLang="en-US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EarlyStopping</a:t>
            </a:r>
            <a:r>
              <a:rPr lang="en-US" altLang="ko-KR" dirty="0"/>
              <a:t> </a:t>
            </a:r>
            <a:r>
              <a:rPr lang="ko-KR" altLang="en-US" dirty="0" err="1"/>
              <a:t>콜백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5" y="1193960"/>
            <a:ext cx="5224835" cy="5151503"/>
          </a:xfrm>
        </p:spPr>
        <p:txBody>
          <a:bodyPr/>
          <a:lstStyle/>
          <a:p>
            <a:r>
              <a:rPr lang="en-US" altLang="ko-KR" dirty="0" err="1"/>
              <a:t>EarlyStopping</a:t>
            </a:r>
            <a:r>
              <a:rPr lang="en-US" altLang="ko-KR" dirty="0"/>
              <a:t> </a:t>
            </a:r>
            <a:r>
              <a:rPr lang="ko-KR" altLang="en-US" dirty="0" err="1"/>
              <a:t>콜백</a:t>
            </a:r>
            <a:r>
              <a:rPr lang="en-US" altLang="ko-KR" dirty="0"/>
              <a:t>(callback)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model.fit</a:t>
            </a:r>
            <a:r>
              <a:rPr lang="en-US" altLang="ko-KR" dirty="0" smtClean="0"/>
              <a:t> </a:t>
            </a:r>
            <a:r>
              <a:rPr lang="ko-KR" altLang="en-US" dirty="0"/>
              <a:t>메서드를 수정하여 검증 점수가 향상되지 않으면 자동으로 훈련을 </a:t>
            </a:r>
            <a:r>
              <a:rPr lang="ko-KR" altLang="en-US" dirty="0" smtClean="0"/>
              <a:t>멈추도록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지정된 </a:t>
            </a:r>
            <a:r>
              <a:rPr lang="ko-KR" altLang="en-US" dirty="0" err="1"/>
              <a:t>에포크</a:t>
            </a:r>
            <a:r>
              <a:rPr lang="ko-KR" altLang="en-US" dirty="0"/>
              <a:t> 횟수 동안 성능 향상이 없으면 자동으로 훈련이 </a:t>
            </a:r>
            <a:r>
              <a:rPr lang="ko-KR" altLang="en-US" dirty="0" smtClean="0"/>
              <a:t>멈추도록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옵션 </a:t>
            </a:r>
            <a:r>
              <a:rPr lang="en-US" altLang="ko-KR" dirty="0" smtClean="0"/>
              <a:t>monitor, patience</a:t>
            </a:r>
          </a:p>
          <a:p>
            <a:pPr lvl="3"/>
            <a:r>
              <a:rPr lang="ko-KR" altLang="en-US" dirty="0" smtClean="0"/>
              <a:t>손실 </a:t>
            </a:r>
            <a:r>
              <a:rPr lang="en-US" altLang="ko-KR" dirty="0" err="1" smtClean="0"/>
              <a:t>val_loss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회까지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낮아지지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않으면 중단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8" y="3976625"/>
            <a:ext cx="5509334" cy="12006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92" y="1700695"/>
            <a:ext cx="3125559" cy="405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모델의 성능을 확인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 </a:t>
            </a:r>
            <a:r>
              <a:rPr lang="ko-KR" altLang="en-US" dirty="0"/>
              <a:t>세트에서 모델의 성능을 </a:t>
            </a:r>
            <a:r>
              <a:rPr lang="ko-KR" altLang="en-US" dirty="0" smtClean="0"/>
              <a:t>확인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41" y="2017642"/>
            <a:ext cx="8328787" cy="126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 </a:t>
            </a:r>
            <a:r>
              <a:rPr lang="ko-KR" altLang="en-US" dirty="0"/>
              <a:t>세트에 있는 샘플을 사용해 </a:t>
            </a:r>
            <a:r>
              <a:rPr lang="en-US" altLang="ko-KR" dirty="0"/>
              <a:t>MPG </a:t>
            </a:r>
            <a:r>
              <a:rPr lang="ko-KR" altLang="en-US" dirty="0"/>
              <a:t>값을 </a:t>
            </a:r>
            <a:r>
              <a:rPr lang="ko-KR" altLang="en-US" dirty="0" smtClean="0"/>
              <a:t>예측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98" y="1825682"/>
            <a:ext cx="4934123" cy="1942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16" y="2542049"/>
            <a:ext cx="34766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axis()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6370" y="6468325"/>
            <a:ext cx="4096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https://kongdols-room.tistory.com/83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078" y="488237"/>
            <a:ext cx="6121985" cy="58686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16078" y="4625917"/>
            <a:ext cx="3604823" cy="256802"/>
          </a:xfrm>
          <a:prstGeom prst="rect">
            <a:avLst/>
          </a:prstGeom>
          <a:noFill/>
          <a:ln w="158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16078" y="6015997"/>
            <a:ext cx="4108296" cy="256802"/>
          </a:xfrm>
          <a:prstGeom prst="rect">
            <a:avLst/>
          </a:prstGeom>
          <a:noFill/>
          <a:ln w="158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오차의 분포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92" y="1890418"/>
            <a:ext cx="6102840" cy="395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ko-KR" altLang="en-US" dirty="0"/>
              <a:t>노트북은 회귀 문제를 위한 기법을 소개합니다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평균 제곱 오차</a:t>
            </a:r>
            <a:r>
              <a:rPr lang="en-US" altLang="ko-KR" dirty="0"/>
              <a:t>(MSE)</a:t>
            </a:r>
            <a:r>
              <a:rPr lang="ko-KR" altLang="en-US" dirty="0"/>
              <a:t>는 회귀 문제에서 자주 사용하는 손실 함수입니다</a:t>
            </a:r>
            <a:r>
              <a:rPr lang="en-US" altLang="ko-KR" dirty="0"/>
              <a:t>(</a:t>
            </a:r>
            <a:r>
              <a:rPr lang="ko-KR" altLang="en-US" dirty="0"/>
              <a:t>분류 문제에서 사용하는 손실 함수와 다릅니다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비슷하게 회귀에서 사용되는 평가 지표도 분류와 다릅니다</a:t>
            </a:r>
            <a:r>
              <a:rPr lang="en-US" altLang="ko-KR" dirty="0"/>
              <a:t>. </a:t>
            </a:r>
            <a:r>
              <a:rPr lang="ko-KR" altLang="en-US" dirty="0"/>
              <a:t>많이 사용하는 회귀 지표는 평균 절댓값 오차</a:t>
            </a:r>
            <a:r>
              <a:rPr lang="en-US" altLang="ko-KR" dirty="0"/>
              <a:t>(MAE)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수치 입력 데이터의 특성이 여러 가지 범위를 가질 때 동일한 범위가 되도록 각 특성의 스케일을 독립적으로 조정해야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훈련 데이터가 많지 않다면 </a:t>
            </a:r>
            <a:r>
              <a:rPr lang="ko-KR" altLang="en-US" dirty="0" err="1"/>
              <a:t>과대적합을</a:t>
            </a:r>
            <a:r>
              <a:rPr lang="ko-KR" altLang="en-US" dirty="0"/>
              <a:t> 피하기 위해 </a:t>
            </a:r>
            <a:r>
              <a:rPr lang="ko-KR" altLang="en-US" dirty="0" err="1"/>
              <a:t>은닉층의</a:t>
            </a:r>
            <a:r>
              <a:rPr lang="ko-KR" altLang="en-US" dirty="0"/>
              <a:t> 개수가 적은 소규모 네트워크를 선택하는 방법이 좋습니다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조기 종료</a:t>
            </a:r>
            <a:r>
              <a:rPr lang="en-US" altLang="ko-KR" dirty="0"/>
              <a:t>(Early stopping)</a:t>
            </a:r>
            <a:r>
              <a:rPr lang="ko-KR" altLang="en-US" dirty="0"/>
              <a:t>은 </a:t>
            </a:r>
            <a:r>
              <a:rPr lang="ko-KR" altLang="en-US" dirty="0" err="1"/>
              <a:t>과대적합을</a:t>
            </a:r>
            <a:r>
              <a:rPr lang="ko-KR" altLang="en-US" dirty="0"/>
              <a:t> 방지하기 위한 좋은 방법입니다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9695" y="5156577"/>
            <a:ext cx="7838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</a:t>
            </a:r>
            <a:r>
              <a:rPr lang="ko-KR" altLang="en-US" dirty="0" smtClean="0">
                <a:hlinkClick r:id="rId2"/>
              </a:rPr>
              <a:t>www.tensorflow.org/tutorials/keras/regression?hl=ko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01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4-2 </a:t>
            </a:r>
            <a:r>
              <a:rPr lang="en-US" altLang="ko-KR" dirty="0" err="1" smtClean="0"/>
              <a:t>reg_mpg_auto.ipynb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1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seaborn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설치와 모듈 가져 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seaborn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!pip install </a:t>
            </a:r>
            <a:r>
              <a:rPr lang="en-US" altLang="ko-KR" dirty="0" err="1" smtClean="0"/>
              <a:t>seaborn</a:t>
            </a:r>
            <a:endParaRPr lang="en-US" altLang="ko-KR" dirty="0" smtClean="0"/>
          </a:p>
          <a:p>
            <a:pPr lvl="1"/>
            <a:r>
              <a:rPr lang="en-US" altLang="ko-KR" dirty="0"/>
              <a:t>!pip install </a:t>
            </a:r>
            <a:r>
              <a:rPr lang="en-US" altLang="ko-KR" dirty="0" smtClean="0"/>
              <a:t>–q </a:t>
            </a:r>
            <a:r>
              <a:rPr lang="en-US" altLang="ko-KR" dirty="0" err="1" smtClean="0"/>
              <a:t>seaborn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메시지 출력을 최소화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</a:t>
            </a:r>
            <a:r>
              <a:rPr lang="en-US" altLang="ko-KR" dirty="0"/>
              <a:t>install </a:t>
            </a:r>
            <a:r>
              <a:rPr lang="en-US" altLang="ko-KR" dirty="0" err="1" smtClean="0"/>
              <a:t>seaborn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모듈 가져 오기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88656" y="3769711"/>
            <a:ext cx="5604168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필요 모듈 가져오기</a:t>
            </a:r>
            <a:b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pandas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pd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seaborn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sns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matplotlib.pyplot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plt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tensorflow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tf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tensorflow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keras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tensorflow.keras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layers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5438" y="1851057"/>
            <a:ext cx="3134306" cy="599179"/>
          </a:xfrm>
          <a:prstGeom prst="rect">
            <a:avLst/>
          </a:prstGeom>
          <a:noFill/>
          <a:ln w="158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</a:t>
            </a:r>
            <a:r>
              <a:rPr lang="ko-KR" altLang="en-US" dirty="0" smtClean="0"/>
              <a:t> 명령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193960"/>
            <a:ext cx="7212368" cy="50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 MPG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UCI </a:t>
            </a:r>
            <a:r>
              <a:rPr lang="ko-KR" altLang="en-US" dirty="0"/>
              <a:t>머신 러닝 저장소에서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/>
              <a:t>판다스를</a:t>
            </a:r>
            <a:r>
              <a:rPr lang="ko-KR" altLang="en-US" dirty="0"/>
              <a:t> 사용하여 데이터를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7942" y="1837395"/>
            <a:ext cx="8252356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데이터 가져오기</a:t>
            </a:r>
            <a:b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dataset_path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keras.utils.get_file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auto-mpg.data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"http://archive.ics.uci.edu/ml/machine-learning-databases/auto-mpg/auto-mpg.data"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dataset_path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7942" y="3678307"/>
            <a:ext cx="8986058" cy="14927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데이터 읽어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dataset에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저장</a:t>
            </a:r>
            <a:b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col_names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[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'MPG'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Cylinders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Displacement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Horsepower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Weight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Acceleration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0" lang="en-US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en-US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en-US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Year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Origin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raw_data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pd.read_csv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dataset_path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          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names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col_names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na_values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"?"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comment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\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sep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skipinitialspace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raw_data.copy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dataset.tail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3463" y="5308146"/>
            <a:ext cx="51090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Helvetica Neue"/>
              </a:rPr>
              <a:t>특정 문자가 있는 행은 주석으로 간주하고 읽지 않고 건너뜀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endCxn id="8" idx="0"/>
          </p:cNvCxnSpPr>
          <p:nvPr/>
        </p:nvCxnSpPr>
        <p:spPr>
          <a:xfrm flipH="1">
            <a:off x="5968013" y="4607511"/>
            <a:ext cx="636973" cy="70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셋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51" y="1193960"/>
            <a:ext cx="6821853" cy="507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속성과 데이터 소스 사이트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Attribute Information:</a:t>
            </a:r>
            <a:endParaRPr lang="en-US" altLang="ko-KR" b="0" dirty="0"/>
          </a:p>
          <a:p>
            <a:r>
              <a:rPr lang="en-US" altLang="ko-KR" b="0" dirty="0"/>
              <a:t>1. mpg: continuous</a:t>
            </a:r>
            <a:br>
              <a:rPr lang="en-US" altLang="ko-KR" b="0" dirty="0"/>
            </a:br>
            <a:r>
              <a:rPr lang="en-US" altLang="ko-KR" b="0" dirty="0"/>
              <a:t>2. cylinders: multi-valued discrete</a:t>
            </a:r>
            <a:br>
              <a:rPr lang="en-US" altLang="ko-KR" b="0" dirty="0"/>
            </a:br>
            <a:r>
              <a:rPr lang="en-US" altLang="ko-KR" b="0" dirty="0"/>
              <a:t>3. displacement: continuous</a:t>
            </a:r>
            <a:br>
              <a:rPr lang="en-US" altLang="ko-KR" b="0" dirty="0"/>
            </a:br>
            <a:r>
              <a:rPr lang="en-US" altLang="ko-KR" b="0" dirty="0"/>
              <a:t>4. horsepower: continuous</a:t>
            </a:r>
            <a:br>
              <a:rPr lang="en-US" altLang="ko-KR" b="0" dirty="0"/>
            </a:br>
            <a:r>
              <a:rPr lang="en-US" altLang="ko-KR" b="0" dirty="0"/>
              <a:t>5. weight: continuous</a:t>
            </a:r>
            <a:br>
              <a:rPr lang="en-US" altLang="ko-KR" b="0" dirty="0"/>
            </a:br>
            <a:r>
              <a:rPr lang="en-US" altLang="ko-KR" b="0" dirty="0"/>
              <a:t>6. acceleration: continuous</a:t>
            </a:r>
            <a:br>
              <a:rPr lang="en-US" altLang="ko-KR" b="0" dirty="0"/>
            </a:br>
            <a:r>
              <a:rPr lang="en-US" altLang="ko-KR" b="0" dirty="0"/>
              <a:t>7. model year: multi-valued discrete</a:t>
            </a:r>
            <a:br>
              <a:rPr lang="en-US" altLang="ko-KR" b="0" dirty="0"/>
            </a:br>
            <a:r>
              <a:rPr lang="en-US" altLang="ko-KR" b="0" dirty="0"/>
              <a:t>8. origin: multi-valued discrete</a:t>
            </a:r>
            <a:br>
              <a:rPr lang="en-US" altLang="ko-KR" b="0" dirty="0"/>
            </a:br>
            <a:r>
              <a:rPr lang="en-US" altLang="ko-KR" b="0" dirty="0"/>
              <a:t>9. car name: string (unique for each instance)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509" y="1109231"/>
            <a:ext cx="3273729" cy="19642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101" y="6430192"/>
            <a:ext cx="674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https://archive.ics.uci.edu/ml/datasets/auto+mpg</a:t>
            </a:r>
            <a:endParaRPr lang="ko-KR" altLang="en-US" sz="1400" dirty="0"/>
          </a:p>
        </p:txBody>
      </p:sp>
      <p:sp>
        <p:nvSpPr>
          <p:cNvPr id="7" name="사각형 설명선 6"/>
          <p:cNvSpPr/>
          <p:nvPr/>
        </p:nvSpPr>
        <p:spPr>
          <a:xfrm>
            <a:off x="6414851" y="3414216"/>
            <a:ext cx="973501" cy="773736"/>
          </a:xfrm>
          <a:prstGeom prst="wedgeRectCallout">
            <a:avLst>
              <a:gd name="adj1" fmla="val -270142"/>
              <a:gd name="adj2" fmla="val 20210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0000FF"/>
                </a:solidFill>
              </a:rPr>
              <a:t>1: USA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</a:rPr>
              <a:t>2: Europe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</a:rPr>
              <a:t>3: Japan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7394" y="4680034"/>
            <a:ext cx="8145157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#%%</a:t>
            </a:r>
            <a:b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"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Origin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 열은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수치형이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아니고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범주형이므로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원-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핫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인코딩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one-hot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encoding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으로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변환</a:t>
            </a:r>
            <a:b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'USA'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 = 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origin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)*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1.0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Europe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 = 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origin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)*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1.0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Japan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 = 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origin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)*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1.0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dataset.tail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정제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7394" y="1565166"/>
            <a:ext cx="8145157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#%%</a:t>
            </a:r>
            <a:b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데이터 정제 하기</a:t>
            </a:r>
            <a:b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비어있는 칼럼의 행의 수 알아내기</a:t>
            </a:r>
            <a:b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dataset.isna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#%%</a:t>
            </a:r>
            <a:b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비어있는 행 제거</a:t>
            </a:r>
            <a:b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dataset.dropna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열 '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Origin'을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빼내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origin에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저장</a:t>
            </a:r>
            <a:b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origin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dataset.pop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Origin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origin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#%%</a:t>
            </a:r>
            <a:b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"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Origin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 열은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수치형이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아니고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범주형이므로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원-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핫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인코딩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one-hot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encoding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으로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변환</a:t>
            </a:r>
            <a:b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'USA'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 = 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origin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)*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1.0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Europe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 = 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origin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)*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1.0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Japan</a:t>
            </a:r>
            <a:r>
              <a:rPr kumimoji="0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 = 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origin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)*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1.0</a:t>
            </a:r>
            <a:b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dataset.tail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36044</TotalTime>
  <Words>654</Words>
  <Application>Microsoft Office PowerPoint</Application>
  <PresentationFormat>화면 슬라이드 쇼(4:3)</PresentationFormat>
  <Paragraphs>158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D2Coding</vt:lpstr>
      <vt:lpstr>Helvetica Neue</vt:lpstr>
      <vt:lpstr>나눔고딕</vt:lpstr>
      <vt:lpstr>맑은 고딕</vt:lpstr>
      <vt:lpstr>Arial</vt:lpstr>
      <vt:lpstr>Courier New</vt:lpstr>
      <vt:lpstr>Tahoma</vt:lpstr>
      <vt:lpstr>Office 테마</vt:lpstr>
      <vt:lpstr>디자인 사용자 지정</vt:lpstr>
      <vt:lpstr>PowerPoint 프레젠테이션</vt:lpstr>
      <vt:lpstr>회귀와 분류</vt:lpstr>
      <vt:lpstr>파일</vt:lpstr>
      <vt:lpstr>seaborn 설치와 모듈 가져 오기</vt:lpstr>
      <vt:lpstr>pip 명령</vt:lpstr>
      <vt:lpstr>Auto MPG 데이터셋</vt:lpstr>
      <vt:lpstr>데이터 셋</vt:lpstr>
      <vt:lpstr>속성과 데이터 소스 사이트</vt:lpstr>
      <vt:lpstr>데이터 정제</vt:lpstr>
      <vt:lpstr>데이터셋을 훈련 세트와 테스트 세트로 분할</vt:lpstr>
      <vt:lpstr>시본의 산점도</vt:lpstr>
      <vt:lpstr>전반적인 통계 확인</vt:lpstr>
      <vt:lpstr>데이터 정규화</vt:lpstr>
      <vt:lpstr>모델을 구성</vt:lpstr>
      <vt:lpstr>옵티마이저 발전 과정</vt:lpstr>
      <vt:lpstr>모델을 한번 실행</vt:lpstr>
      <vt:lpstr>모델 훈련</vt:lpstr>
      <vt:lpstr>콜백</vt:lpstr>
      <vt:lpstr>history 객체에 저장된 통계치를 사용</vt:lpstr>
      <vt:lpstr>훈련 과정을 시각화</vt:lpstr>
      <vt:lpstr>EarlyStopping 콜백</vt:lpstr>
      <vt:lpstr>모델의 성능을 확인</vt:lpstr>
      <vt:lpstr>예측(1)</vt:lpstr>
      <vt:lpstr>메소드 axis()</vt:lpstr>
      <vt:lpstr>예측(2)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659</cp:revision>
  <dcterms:created xsi:type="dcterms:W3CDTF">2013-05-23T04:26:30Z</dcterms:created>
  <dcterms:modified xsi:type="dcterms:W3CDTF">2021-08-03T09:27:30Z</dcterms:modified>
</cp:coreProperties>
</file>