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9"/>
  </p:notesMasterIdLst>
  <p:sldIdLst>
    <p:sldId id="618" r:id="rId3"/>
    <p:sldId id="641" r:id="rId4"/>
    <p:sldId id="620" r:id="rId5"/>
    <p:sldId id="622" r:id="rId6"/>
    <p:sldId id="623" r:id="rId7"/>
    <p:sldId id="655" r:id="rId8"/>
    <p:sldId id="653" r:id="rId9"/>
    <p:sldId id="625" r:id="rId10"/>
    <p:sldId id="646" r:id="rId11"/>
    <p:sldId id="654" r:id="rId12"/>
    <p:sldId id="643" r:id="rId13"/>
    <p:sldId id="642" r:id="rId14"/>
    <p:sldId id="644" r:id="rId15"/>
    <p:sldId id="647" r:id="rId16"/>
    <p:sldId id="649" r:id="rId17"/>
    <p:sldId id="645" r:id="rId18"/>
  </p:sldIdLst>
  <p:sldSz cx="9144000" cy="6858000" type="screen4x3"/>
  <p:notesSz cx="6858000" cy="9144000"/>
  <p:custDataLst>
    <p:tags r:id="rId2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286" autoAdjust="0"/>
  </p:normalViewPr>
  <p:slideViewPr>
    <p:cSldViewPr snapToGrid="0">
      <p:cViewPr varScale="1">
        <p:scale>
          <a:sx n="79" d="100"/>
          <a:sy n="79" d="100"/>
        </p:scale>
        <p:origin x="102" y="55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infopub.co.kr/index.asp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4780" y="2657498"/>
            <a:ext cx="45833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머신러닝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실습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붓꽃 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iris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예측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8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KNN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 </a:t>
            </a:r>
            <a:r>
              <a:rPr lang="ko-KR" altLang="en-US" dirty="0" err="1"/>
              <a:t>최근접</a:t>
            </a:r>
            <a:r>
              <a:rPr lang="ko-KR" altLang="en-US" dirty="0"/>
              <a:t> 이웃</a:t>
            </a:r>
            <a:r>
              <a:rPr lang="en-US" altLang="ko-KR" dirty="0"/>
              <a:t>(KNN) </a:t>
            </a:r>
            <a:r>
              <a:rPr lang="ko-KR" altLang="en-US" dirty="0"/>
              <a:t>알고리즘</a:t>
            </a:r>
          </a:p>
          <a:p>
            <a:pPr lvl="1"/>
            <a:r>
              <a:rPr lang="ko-KR" altLang="en-US" dirty="0" smtClean="0"/>
              <a:t>근접 </a:t>
            </a:r>
            <a:r>
              <a:rPr lang="ko-KR" altLang="en-US" dirty="0"/>
              <a:t>이웃 알고리즘</a:t>
            </a:r>
            <a:r>
              <a:rPr lang="en-US" altLang="ko-KR" dirty="0"/>
              <a:t>(K-Nearest Neighbors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정답이 </a:t>
            </a:r>
            <a:r>
              <a:rPr lang="ko-KR" altLang="en-US" dirty="0"/>
              <a:t>있는 지도 학습에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</a:t>
            </a:r>
            <a:r>
              <a:rPr lang="ko-KR" altLang="en-US" dirty="0"/>
              <a:t>간단한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회귀와 </a:t>
            </a:r>
            <a:r>
              <a:rPr lang="ko-KR" altLang="en-US" dirty="0"/>
              <a:t>분류에 모두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ko-KR" altLang="en-US" dirty="0"/>
              <a:t>입력 자료에 대해 주위에 가장 많은 유형으로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알고리즘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/>
              <a:t>훈련 데이터에서 클래스 </a:t>
            </a:r>
            <a:r>
              <a:rPr lang="en-US" altLang="ko-KR" dirty="0"/>
              <a:t>A</a:t>
            </a:r>
            <a:r>
              <a:rPr lang="ko-KR" altLang="en-US" dirty="0"/>
              <a:t>에 속하는 것은 붉은 </a:t>
            </a:r>
            <a:r>
              <a:rPr lang="ko-KR" altLang="en-US" dirty="0" smtClean="0"/>
              <a:t>별표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</a:t>
            </a:r>
            <a:r>
              <a:rPr lang="en-US" altLang="ko-KR" dirty="0"/>
              <a:t>B</a:t>
            </a:r>
            <a:r>
              <a:rPr lang="ko-KR" altLang="en-US" dirty="0"/>
              <a:t>는 녹색 </a:t>
            </a:r>
            <a:r>
              <a:rPr lang="ko-KR" altLang="en-US" dirty="0" smtClean="0"/>
              <a:t>삼각형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만일 </a:t>
            </a:r>
            <a:r>
              <a:rPr lang="ko-KR" altLang="en-US" dirty="0"/>
              <a:t>중앙 부근에 위치한 새로운 데이터 </a:t>
            </a:r>
            <a:r>
              <a:rPr lang="en-US" altLang="ko-KR" dirty="0"/>
              <a:t>?</a:t>
            </a:r>
            <a:r>
              <a:rPr lang="ko-KR" altLang="en-US" dirty="0"/>
              <a:t>는 별표와 삼각형 중 무엇으로 분류해야 할까</a:t>
            </a:r>
            <a:r>
              <a:rPr lang="en-US" altLang="ko-KR" dirty="0"/>
              <a:t>?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3820333"/>
            <a:ext cx="33813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데이터와 테스트 데이터 분리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4353" y="2016418"/>
            <a:ext cx="86608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X_data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[:, 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'sepal_length'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petal_width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y_data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[:, 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X_data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y_data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       shuffle=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X_train.shape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y_train.shape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X_test.shape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y_test.shape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Knn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6614" y="1717745"/>
            <a:ext cx="77247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sklearn.neighbors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KNeighborsClassifier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sklearn.metrics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모델 학습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KNeighborsClassifier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n_neighbors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knn.fit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예측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y_knn_pred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knn.predict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예측값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: "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y_knn_pred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정답 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: "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].values)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성능 평가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knn_acc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y_knn_pred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"Accuracy: %.4f"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%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knn_acc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KNN</a:t>
            </a:r>
            <a:r>
              <a:rPr lang="ko-KR" altLang="en-US" dirty="0" smtClean="0"/>
              <a:t>을 사용한 붓꽃 분류 전 소스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1024" y="958644"/>
            <a:ext cx="77071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 KNN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을 적용한 붓꽃 분류</a:t>
            </a:r>
            <a:endParaRPr lang="ko-KR" alt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sklearn.neighbors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KNeighborsClassifier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sklearn.metrics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datasets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 1. 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데이터 준비와 전처리</a:t>
            </a:r>
            <a:endParaRPr lang="ko-KR" alt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iris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datasets.load_iris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데이터프레임 생성과 열 지정</a:t>
            </a:r>
            <a:endParaRPr lang="ko-KR" alt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(iris[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'data'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columns=iris[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feature_names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df.columns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sepal_length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sepal_width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petal_length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petal_width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 = iris[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중복 데이터 제거</a:t>
            </a:r>
            <a:endParaRPr lang="ko-KR" alt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df.drop_duplicates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 2. 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학습 데이터</a:t>
            </a: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, 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테스트 데이터 준비</a:t>
            </a:r>
            <a:endParaRPr lang="ko-KR" alt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X_data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[:,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'sepal_length'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petal_width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y_data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[:,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'Target</a:t>
            </a:r>
            <a:r>
              <a:rPr lang="en-US" altLang="ko-KR" sz="105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X_data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y_data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altLang="ko-K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5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       shuffle=</a:t>
            </a:r>
            <a:r>
              <a:rPr lang="en-US" altLang="ko-KR" sz="105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ko-K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5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 3. 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모델 학습</a:t>
            </a:r>
            <a:endParaRPr lang="ko-KR" alt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KNeighborsClassifier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n_neighbors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knn.fit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 4. 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예측</a:t>
            </a:r>
            <a:endParaRPr lang="ko-KR" alt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y_knn_pred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knn.predict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예측값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: "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y_knn_pred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05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Courier New" panose="02070309020205020404" pitchFamily="49" charset="0"/>
              </a:rPr>
              <a:t>정답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: "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].values)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 5. 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성능 평가</a:t>
            </a:r>
            <a:endParaRPr lang="ko-KR" alt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knn_acc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y_knn_pred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"Accuracy: %.4f"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%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knn_acc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SVM</a:t>
            </a:r>
            <a:r>
              <a:rPr lang="en-US" altLang="ko-KR" dirty="0"/>
              <a:t>: Support Vector </a:t>
            </a:r>
            <a:r>
              <a:rPr lang="en-US" altLang="ko-KR" dirty="0" smtClean="0"/>
              <a:t>Machine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분류 사이의 거리인 마진</a:t>
            </a:r>
            <a:r>
              <a:rPr lang="en-US" altLang="ko-KR" dirty="0"/>
              <a:t>(margin)</a:t>
            </a:r>
            <a:r>
              <a:rPr lang="ko-KR" altLang="en-US" dirty="0"/>
              <a:t>을 최대화하는 분류 기준 경계인 결정 경계</a:t>
            </a:r>
            <a:r>
              <a:rPr lang="en-US" altLang="ko-KR" dirty="0"/>
              <a:t>(decision boundary)</a:t>
            </a:r>
            <a:r>
              <a:rPr lang="ko-KR" altLang="en-US" dirty="0"/>
              <a:t>를 찾는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이진 </a:t>
            </a:r>
            <a:r>
              <a:rPr lang="ko-KR" altLang="en-US" dirty="0"/>
              <a:t>분류에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딥러닝과</a:t>
            </a:r>
            <a:r>
              <a:rPr lang="ko-KR" altLang="en-US" dirty="0" smtClean="0"/>
              <a:t> </a:t>
            </a:r>
            <a:r>
              <a:rPr lang="ko-KR" altLang="en-US" dirty="0"/>
              <a:t>함께 인식률을 매우 좋아 최근까지도 가장 많이 사용되는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99" y="2902993"/>
            <a:ext cx="7069843" cy="3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0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</a:t>
            </a:r>
            <a:r>
              <a:rPr lang="ko-KR" altLang="en-US" dirty="0" smtClean="0"/>
              <a:t>알고리즘 이해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직관적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직선 </a:t>
            </a:r>
            <a:r>
              <a:rPr lang="en-US" altLang="ko-KR" dirty="0"/>
              <a:t>B1</a:t>
            </a:r>
            <a:r>
              <a:rPr lang="ko-KR" altLang="en-US" dirty="0"/>
              <a:t>은 점선 </a:t>
            </a:r>
            <a:r>
              <a:rPr lang="en-US" altLang="ko-KR" dirty="0"/>
              <a:t>B2</a:t>
            </a:r>
            <a:r>
              <a:rPr lang="ko-KR" altLang="en-US" dirty="0"/>
              <a:t>보다 마진이 큰 결정 경계가 되어 녹색 네모와 빈 원을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분류되지 </a:t>
            </a:r>
            <a:r>
              <a:rPr lang="ko-KR" altLang="en-US" dirty="0"/>
              <a:t>않은 새로운 점이 </a:t>
            </a:r>
            <a:r>
              <a:rPr lang="ko-KR" altLang="en-US" dirty="0" smtClean="0"/>
              <a:t>나타나면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경계의 </a:t>
            </a:r>
            <a:r>
              <a:rPr lang="ko-KR" altLang="en-US" dirty="0"/>
              <a:t>어느 쪽에 속하는지 확인해서 분류 과제를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/>
              <a:t>서포트</a:t>
            </a:r>
            <a:r>
              <a:rPr lang="ko-KR" altLang="en-US" dirty="0"/>
              <a:t> 벡터</a:t>
            </a:r>
            <a:r>
              <a:rPr lang="en-US" altLang="ko-KR" dirty="0"/>
              <a:t>(support vectors)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결정 </a:t>
            </a:r>
            <a:r>
              <a:rPr lang="ko-KR" altLang="en-US" dirty="0"/>
              <a:t>경계에 가장 가까운 각 클래스의 </a:t>
            </a:r>
            <a:r>
              <a:rPr lang="ko-KR" altLang="en-US" dirty="0" smtClean="0"/>
              <a:t>점들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서포트</a:t>
            </a:r>
            <a:r>
              <a:rPr lang="ko-KR" altLang="en-US" dirty="0" smtClean="0"/>
              <a:t> </a:t>
            </a:r>
            <a:r>
              <a:rPr lang="ko-KR" altLang="en-US" dirty="0"/>
              <a:t>벡터</a:t>
            </a:r>
            <a:r>
              <a:rPr lang="en-US" altLang="ko-KR" dirty="0"/>
              <a:t>(support vectors)</a:t>
            </a:r>
            <a:r>
              <a:rPr lang="ko-KR" altLang="en-US" dirty="0"/>
              <a:t>를 사용해서 결정 경계</a:t>
            </a:r>
            <a:r>
              <a:rPr lang="en-US" altLang="ko-KR" dirty="0"/>
              <a:t>(Decision Boundary)</a:t>
            </a:r>
            <a:r>
              <a:rPr lang="ko-KR" altLang="en-US" dirty="0"/>
              <a:t>를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분류되지 </a:t>
            </a:r>
            <a:r>
              <a:rPr lang="ko-KR" altLang="en-US" dirty="0"/>
              <a:t>않은 점을 해당 결정 경계와 비교해서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74" y="3796979"/>
            <a:ext cx="6457274" cy="28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</a:t>
            </a:r>
            <a:r>
              <a:rPr lang="ko-KR" altLang="en-US" dirty="0" smtClean="0"/>
              <a:t>을 </a:t>
            </a:r>
            <a:r>
              <a:rPr lang="ko-KR" altLang="en-US" dirty="0"/>
              <a:t>사용한 붓꽃 분류 전 소스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23924" y="1071801"/>
            <a:ext cx="7596003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 SVM</a:t>
            </a:r>
            <a:r>
              <a:rPr lang="ko-KR" alt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을 적용한 붓꽃 분류</a:t>
            </a:r>
            <a:endParaRPr lang="ko-KR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sklearn.svm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SVC</a:t>
            </a:r>
          </a:p>
          <a:p>
            <a:r>
              <a:rPr lang="en-US" altLang="ko-KR" sz="10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sklearn.metrics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endParaRPr lang="en-US" altLang="ko-K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altLang="ko-K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datasets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 1. </a:t>
            </a:r>
            <a:r>
              <a:rPr lang="ko-KR" alt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데이터 준비와 전처리</a:t>
            </a:r>
            <a:endParaRPr lang="ko-KR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iris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datasets.load_iris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데이터프레임 생성과 열 지정</a:t>
            </a:r>
            <a:endParaRPr lang="ko-KR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(iris[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'data'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], columns=iris[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feature_names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df.columns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sepal_length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sepal_width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petal_length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petal_width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 = iris[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중복 데이터 제거</a:t>
            </a:r>
            <a:endParaRPr lang="ko-KR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df.drop_duplicates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 2. </a:t>
            </a:r>
            <a:r>
              <a:rPr lang="ko-KR" alt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학습 데이터</a:t>
            </a:r>
            <a:r>
              <a:rPr lang="en-US" altLang="ko-K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, </a:t>
            </a:r>
            <a:r>
              <a:rPr lang="ko-KR" alt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테스트 데이터 준비</a:t>
            </a:r>
            <a:endParaRPr lang="ko-KR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X_data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[:, 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'sepal_length'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petal_width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y_data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[:, 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X_data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y_data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shuffle=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모델 학습</a:t>
            </a:r>
            <a:endParaRPr lang="ko-KR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svc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SVC(kernel=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rbf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svc.fit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 4. </a:t>
            </a:r>
            <a:r>
              <a:rPr lang="ko-KR" alt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예측</a:t>
            </a:r>
            <a:endParaRPr lang="ko-KR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y_svc_pred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svc.predict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예측값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: "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y_svc_pred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Courier New" panose="02070309020205020404" pitchFamily="49" charset="0"/>
              </a:rPr>
              <a:t>정답 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: "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altLang="ko-KR" sz="10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].values)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 5. </a:t>
            </a:r>
            <a:r>
              <a:rPr lang="ko-KR" alt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성능 평가</a:t>
            </a:r>
            <a:endParaRPr lang="ko-KR" alt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svc_acc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y_svc_pred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"Accuracy: %.4f"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% </a:t>
            </a:r>
            <a:r>
              <a:rPr lang="en-US" altLang="ko-K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svc_acc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3933" y="4742524"/>
            <a:ext cx="2938509" cy="581952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KNN</a:t>
            </a:r>
          </a:p>
          <a:p>
            <a:r>
              <a:rPr lang="en-US" altLang="ko-KR" dirty="0" smtClean="0"/>
              <a:t>SVM</a:t>
            </a:r>
          </a:p>
          <a:p>
            <a:r>
              <a:rPr lang="ko-KR" altLang="en-US" dirty="0" err="1" smtClean="0"/>
              <a:t>로지스틱</a:t>
            </a:r>
            <a:r>
              <a:rPr lang="ko-KR" altLang="en-US" dirty="0" smtClean="0"/>
              <a:t> 회귀</a:t>
            </a:r>
            <a:endParaRPr lang="ko-KR" altLang="en-US" dirty="0"/>
          </a:p>
        </p:txBody>
      </p:sp>
      <p:pic>
        <p:nvPicPr>
          <p:cNvPr id="5" name="Picture 2" descr="https://mblogthumb-phinf.pstatic.net/MjAxOTA4MTNfMjEw/MDAxNTY1NjI0MDM4NzU5.gipXXlssyqZ_eIugsfoCDHK91gxUDZd-mgYGhPF1dowg.kfK2-x7iE0amYCcGn_CZI7wpIgK7mrux0ZcNpXliUygg.PNG.pwj6971/20190813_%EC%9D%B8%EA%B3%B5%EC%A7%80%EB%8A%A5%EC%9D%98%EA%B0%9C%EB%85%90%EB%8F%84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312" y="2772692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입문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www.infopub.co.kr/index.asp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749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http://bimage.interpark.com/goods_image/1/6/8/9/344221689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61" y="2077402"/>
            <a:ext cx="3060347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84474" y="2657498"/>
            <a:ext cx="4023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Pandas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복습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51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2-3 </a:t>
            </a:r>
            <a:r>
              <a:rPr lang="en-US" altLang="ko-KR" dirty="0" smtClean="0"/>
              <a:t>mydnn_3.1_pandas_dataframe.ipynb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4209" y="2657498"/>
            <a:ext cx="6904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머신러닝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개요와 실습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34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머신 러닝 절차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s://www.altudo.co/-/media/altudo/images/resources/blogs/5-steps-to-define-ml-flow-to-deliver-custom-user-experience/2.ashx?la=en&amp;hash=0A8E8BEC05A4C64C37908FB8775728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88" y="1663820"/>
            <a:ext cx="8228113" cy="41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파일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일차 함수관계 식 찾기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선형회귀</a:t>
            </a:r>
            <a:endParaRPr lang="en-US" altLang="ko-KR" dirty="0" smtClean="0"/>
          </a:p>
          <a:p>
            <a:pPr lvl="2"/>
            <a:r>
              <a:rPr lang="en-US" altLang="ko-KR" dirty="0"/>
              <a:t>2-4 </a:t>
            </a:r>
            <a:r>
              <a:rPr lang="en-US" altLang="ko-KR" dirty="0" smtClean="0"/>
              <a:t>mydnn_3.2_linear.ipynb</a:t>
            </a:r>
          </a:p>
          <a:p>
            <a:r>
              <a:rPr lang="ko-KR" altLang="en-US" dirty="0" smtClean="0"/>
              <a:t>붓꽃의 품종 판별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</a:t>
            </a:r>
            <a:r>
              <a:rPr lang="en-US" altLang="ko-KR" dirty="0" smtClean="0"/>
              <a:t>(classification)</a:t>
            </a:r>
          </a:p>
          <a:p>
            <a:pPr lvl="2"/>
            <a:r>
              <a:rPr lang="en-US" altLang="ko-KR" dirty="0" err="1" smtClean="0"/>
              <a:t>Setosa</a:t>
            </a:r>
            <a:r>
              <a:rPr lang="en-US" altLang="ko-KR" dirty="0" smtClean="0"/>
              <a:t>, versicolor, </a:t>
            </a:r>
            <a:r>
              <a:rPr lang="en-US" altLang="ko-KR" dirty="0" err="1" smtClean="0"/>
              <a:t>virginica</a:t>
            </a:r>
            <a:endParaRPr lang="en-US" altLang="ko-KR" dirty="0" smtClean="0"/>
          </a:p>
          <a:p>
            <a:pPr lvl="2"/>
            <a:r>
              <a:rPr lang="en-US" altLang="ko-KR" dirty="0"/>
              <a:t>2-5 mydnn_3.3_iris_classification.ipynb</a:t>
            </a:r>
            <a:endParaRPr lang="ko-KR" altLang="en-US" dirty="0"/>
          </a:p>
        </p:txBody>
      </p:sp>
      <p:pic>
        <p:nvPicPr>
          <p:cNvPr id="1028" name="Picture 4" descr="Iris Species Classification — Machine Learning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14" y="3456272"/>
            <a:ext cx="6673175" cy="298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33081" y="6223045"/>
            <a:ext cx="135485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꽃잎  꽃받침</a:t>
            </a:r>
          </a:p>
        </p:txBody>
      </p:sp>
    </p:spTree>
    <p:extLst>
      <p:ext uri="{BB962C8B-B14F-4D97-AF65-F5344CB8AC3E}">
        <p14:creationId xmlns:p14="http://schemas.microsoft.com/office/powerpoint/2010/main" val="23799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붓꽃 분류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 descr="Iris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28" y="1281823"/>
            <a:ext cx="6634367" cy="497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35873</TotalTime>
  <Words>280</Words>
  <Application>Microsoft Office PowerPoint</Application>
  <PresentationFormat>화면 슬라이드 쇼(4:3)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</vt:lpstr>
      <vt:lpstr>맑은 고딕</vt:lpstr>
      <vt:lpstr>Arial</vt:lpstr>
      <vt:lpstr>Courier New</vt:lpstr>
      <vt:lpstr>Tahoma</vt:lpstr>
      <vt:lpstr>Office 테마</vt:lpstr>
      <vt:lpstr>디자인 사용자 지정</vt:lpstr>
      <vt:lpstr>PowerPoint 프레젠테이션</vt:lpstr>
      <vt:lpstr>머신러닝</vt:lpstr>
      <vt:lpstr>파이썬 머신러닝 딥러닝 입문</vt:lpstr>
      <vt:lpstr>PowerPoint 프레젠테이션</vt:lpstr>
      <vt:lpstr>파일</vt:lpstr>
      <vt:lpstr>PowerPoint 프레젠테이션</vt:lpstr>
      <vt:lpstr>머신 러닝 절차</vt:lpstr>
      <vt:lpstr>실습 파일 </vt:lpstr>
      <vt:lpstr>붓꽃 분류 문제</vt:lpstr>
      <vt:lpstr>KNN 알고리즘</vt:lpstr>
      <vt:lpstr>학습 데이터와 테스트 데이터 분리</vt:lpstr>
      <vt:lpstr>Knn 구현 </vt:lpstr>
      <vt:lpstr>KNN을 사용한 붓꽃 분류 전 소스</vt:lpstr>
      <vt:lpstr>SVM</vt:lpstr>
      <vt:lpstr>SVM 알고리즘 이해</vt:lpstr>
      <vt:lpstr>SVM을 사용한 붓꽃 분류 전 소스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715</cp:revision>
  <dcterms:created xsi:type="dcterms:W3CDTF">2013-05-23T04:26:30Z</dcterms:created>
  <dcterms:modified xsi:type="dcterms:W3CDTF">2021-07-16T12:54:18Z</dcterms:modified>
</cp:coreProperties>
</file>