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0"/>
  </p:notesMasterIdLst>
  <p:sldIdLst>
    <p:sldId id="550" r:id="rId3"/>
    <p:sldId id="608" r:id="rId4"/>
    <p:sldId id="617" r:id="rId5"/>
    <p:sldId id="583" r:id="rId6"/>
    <p:sldId id="625" r:id="rId7"/>
    <p:sldId id="618" r:id="rId8"/>
    <p:sldId id="619" r:id="rId9"/>
    <p:sldId id="620" r:id="rId10"/>
    <p:sldId id="626" r:id="rId11"/>
    <p:sldId id="587" r:id="rId12"/>
    <p:sldId id="621" r:id="rId13"/>
    <p:sldId id="627" r:id="rId14"/>
    <p:sldId id="622" r:id="rId15"/>
    <p:sldId id="624" r:id="rId16"/>
    <p:sldId id="623" r:id="rId17"/>
    <p:sldId id="629" r:id="rId18"/>
    <p:sldId id="630" r:id="rId19"/>
  </p:sldIdLst>
  <p:sldSz cx="9144000" cy="6858000" type="screen4x3"/>
  <p:notesSz cx="6858000" cy="9144000"/>
  <p:custDataLst>
    <p:tags r:id="rId2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30442" y="2657498"/>
            <a:ext cx="6531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CIFAR-10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분류 구현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2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9499" y="2584348"/>
            <a:ext cx="8032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CIFAR-10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분류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CNN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구현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0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로드와 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cifar10.load_data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채널이 마지막에 위치한 구조</a:t>
            </a:r>
            <a:r>
              <a:rPr lang="en-US" altLang="ko-KR" dirty="0" smtClean="0"/>
              <a:t>(last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channel)</a:t>
            </a:r>
            <a:r>
              <a:rPr lang="ko-KR" altLang="en-US" dirty="0" smtClean="0"/>
              <a:t>라 </a:t>
            </a:r>
            <a:r>
              <a:rPr lang="en-US" altLang="ko-KR" dirty="0" smtClean="0"/>
              <a:t>reshape</a:t>
            </a:r>
            <a:r>
              <a:rPr lang="ko-KR" altLang="en-US" dirty="0" smtClean="0"/>
              <a:t>이 필요 없음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9576" y="2369894"/>
            <a:ext cx="839297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tensorflow.keras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datasets, layers, models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cifar10 = datasets.cifar10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 = cifar10.load_data()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'airplane'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'automobile'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'bird'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'cat'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'deer'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'dog'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'frog'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'horse'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'ship'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'truck'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05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"Train samples:"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train_images.shape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train_labels.shape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"Test samples:"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test_images.shape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test_labels.shape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ko-KR" sz="105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train_images.reshape</a:t>
            </a: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((50000, 32, 32, 3))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ko-KR" sz="105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test_images.reshape</a:t>
            </a: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((10000, 32, 32, 3))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5360" y="5328765"/>
            <a:ext cx="422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Train samples: (50000, 32, 32, 3) (50000, 1) Test samples: (10000, 32, 32, 3) (10000, 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82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 x 5 </a:t>
            </a:r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2714" y="1704658"/>
            <a:ext cx="45593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i+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plt.xticks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plt.yticks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plt.grid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99" y="2532802"/>
            <a:ext cx="3654871" cy="36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모델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</a:t>
            </a:r>
            <a:r>
              <a:rPr lang="en-US" altLang="ko-KR" dirty="0"/>
              <a:t>(convolutional neural </a:t>
            </a:r>
            <a:r>
              <a:rPr lang="en-US" altLang="ko-KR" dirty="0" smtClean="0"/>
              <a:t>network) </a:t>
            </a:r>
            <a:r>
              <a:rPr lang="ko-KR" altLang="en-US" dirty="0" smtClean="0"/>
              <a:t>기반 </a:t>
            </a:r>
            <a:r>
              <a:rPr lang="ko-KR" altLang="en-US" dirty="0"/>
              <a:t>이미지 분류기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3073" y="1660148"/>
            <a:ext cx="867727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models.Sequential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(layers.MaxPooling2D((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(layers.MaxPooling2D((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layers.Flatten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adam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loss=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metrics=[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'Test accuracy:'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0050" y="5395688"/>
            <a:ext cx="850087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Epoch </a:t>
            </a:r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10/10</a:t>
            </a: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1563/1563 </a:t>
            </a:r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[==============================] - 9s 6ms/step - loss: 0.5993 - accuracy: </a:t>
            </a:r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0.7891</a:t>
            </a: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313/313 </a:t>
            </a:r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[==============================] - 1s 3ms/step - loss: 0.8726 - accuracy: </a:t>
            </a:r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0.7083</a:t>
            </a: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Test </a:t>
            </a:r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accuracy: 0.708299994468689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836023" y="2866647"/>
            <a:ext cx="1829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filters, </a:t>
            </a:r>
            <a:r>
              <a:rPr lang="en-US" altLang="ko-KR" sz="1400" dirty="0" err="1">
                <a:solidFill>
                  <a:srgbClr val="0000FF"/>
                </a:solidFill>
              </a:rPr>
              <a:t>kernel_size</a:t>
            </a:r>
            <a:r>
              <a:rPr lang="en-US" altLang="ko-KR" sz="1400" dirty="0" smtClean="0">
                <a:solidFill>
                  <a:srgbClr val="0000FF"/>
                </a:solidFill>
              </a:rPr>
              <a:t>, …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071191" y="2991678"/>
            <a:ext cx="2743200" cy="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H="1">
            <a:off x="2549646" y="2780141"/>
            <a:ext cx="896939" cy="22560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0533" y="1006523"/>
            <a:ext cx="8105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plot_image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plt.grid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plt.xticks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plt.yticks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plt.cm.binary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np.argmax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color =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'blue'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color =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'red'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"{} {:2.0f}% ({})"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]]),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color=color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03" y="4219091"/>
            <a:ext cx="3470115" cy="24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 값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9762" y="1300912"/>
            <a:ext cx="71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plot_value_array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plt.grid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plt.xticks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([])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plt.yticks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([])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plt.bar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color=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"#777777"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np.argmax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set_color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'red'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]].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set_color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'blue'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각 종류 레이블을 직접 세로로 출력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plt.xticks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rotation=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'vertical'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963" y="4129732"/>
            <a:ext cx="3470115" cy="24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smtClean="0"/>
              <a:t>테스트 </a:t>
            </a:r>
            <a:r>
              <a:rPr lang="ko-KR" altLang="en-US" dirty="0"/>
              <a:t>이미지와 </a:t>
            </a:r>
            <a:r>
              <a:rPr lang="ko-KR" altLang="en-US" dirty="0" err="1"/>
              <a:t>확률값</a:t>
            </a:r>
            <a:r>
              <a:rPr lang="ko-KR" altLang="en-US" dirty="0"/>
              <a:t> 그리기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8970" y="1739879"/>
            <a:ext cx="71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predictions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plot_image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predictions,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plot_value_array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predictions,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89" y="3594995"/>
            <a:ext cx="3921459" cy="27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가중치와 편향 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7076" y="1033616"/>
            <a:ext cx="866089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(layers.MaxPooling2D((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(layers.MaxPooling2D((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58" y="3061749"/>
            <a:ext cx="3902434" cy="3209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1392" y="3523787"/>
            <a:ext cx="4009431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(K) * </a:t>
            </a:r>
            <a:r>
              <a:rPr lang="ko-KR" altLang="en-US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사이즈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(F)</a:t>
            </a:r>
            <a:r>
              <a:rPr lang="en-US" altLang="ko-KR" sz="1100" baseline="30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*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채널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: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색상 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(D))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</a:t>
            </a:r>
            <a:r>
              <a:rPr lang="ko-KR" altLang="en-US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32 * 3*3 * 3 + 32 = 896</a:t>
            </a:r>
            <a:endParaRPr lang="ko-KR" altLang="en-US" sz="11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1391" y="4083638"/>
            <a:ext cx="4009431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(K) * </a:t>
            </a:r>
            <a:r>
              <a:rPr lang="ko-KR" altLang="en-US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사이즈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(F)</a:t>
            </a:r>
            <a:r>
              <a:rPr lang="en-US" altLang="ko-KR" sz="1100" baseline="30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*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채널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: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색상 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(D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))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</a:t>
            </a:r>
            <a:r>
              <a:rPr lang="ko-KR" altLang="en-US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64 * 3*3 * 32 + 64 = 18,496</a:t>
            </a:r>
            <a:endParaRPr lang="ko-KR" altLang="en-US" sz="11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436620" y="3954674"/>
            <a:ext cx="1981200" cy="35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1390" y="4648198"/>
            <a:ext cx="4009431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(K) * </a:t>
            </a:r>
            <a:r>
              <a:rPr lang="ko-KR" altLang="en-US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사이즈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(F)</a:t>
            </a:r>
            <a:r>
              <a:rPr lang="en-US" altLang="ko-KR" sz="1100" baseline="30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*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채널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: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색상 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(D))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</a:t>
            </a:r>
            <a:r>
              <a:rPr lang="ko-KR" altLang="en-US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64 * 3*3 * 64 + 64 = 36,928</a:t>
            </a:r>
            <a:endParaRPr lang="ko-KR" altLang="en-US" sz="11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1389" y="5144885"/>
            <a:ext cx="2315057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이전 출력 노드 수 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+ 1) 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* </a:t>
            </a:r>
            <a:r>
              <a:rPr lang="ko-KR" altLang="en-US" sz="11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노드 수</a:t>
            </a:r>
            <a:endParaRPr lang="en-US" altLang="ko-KR" sz="1100" dirty="0" smtClean="0">
              <a:solidFill>
                <a:srgbClr val="0000FF"/>
              </a:solidFill>
              <a:latin typeface="맑은 고딕" panose="020B0503020000020004" pitchFamily="50" charset="-127"/>
              <a:cs typeface="Tahoma" pitchFamily="34" charset="0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(1024 + 1) * 64</a:t>
            </a:r>
            <a:endParaRPr lang="ko-KR" altLang="en-US" sz="11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337560" y="4503402"/>
            <a:ext cx="1981200" cy="35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1389" y="5529322"/>
            <a:ext cx="101341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(64 + 1) * 10</a:t>
            </a:r>
            <a:endParaRPr lang="ko-KR" altLang="en-US" sz="11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7724" y="3026277"/>
            <a:ext cx="124585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(None, 32, 32, 3)</a:t>
            </a:r>
            <a:endParaRPr lang="ko-KR" altLang="en-US" sz="11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3337560" y="3249423"/>
            <a:ext cx="2029105" cy="49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Canadian Institute For Advanced Research</a:t>
            </a:r>
          </a:p>
          <a:p>
            <a:r>
              <a:rPr lang="ko-KR" altLang="en-US" dirty="0" smtClean="0"/>
              <a:t>비행기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 등 사물의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손글씨와</a:t>
            </a:r>
            <a:r>
              <a:rPr lang="ko-KR" altLang="en-US" dirty="0" smtClean="0"/>
              <a:t> 구조가 비슷하며 칼라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50000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학습용</a:t>
            </a:r>
            <a:r>
              <a:rPr lang="en-US" altLang="ko-KR" dirty="0" smtClean="0"/>
              <a:t>), 10000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테스트용</a:t>
            </a:r>
            <a:r>
              <a:rPr lang="en-US" altLang="ko-KR" smtClean="0"/>
              <a:t>), 32 X 32 </a:t>
            </a:r>
            <a:r>
              <a:rPr lang="en-US" altLang="ko-KR" dirty="0" smtClean="0"/>
              <a:t>X 3 </a:t>
            </a:r>
            <a:r>
              <a:rPr lang="ko-KR" altLang="en-US" dirty="0" smtClean="0"/>
              <a:t>이미지 구조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개의 분류</a:t>
            </a:r>
            <a:endParaRPr lang="en-US" altLang="ko-KR" dirty="0" smtClean="0"/>
          </a:p>
          <a:p>
            <a:pPr lvl="3"/>
            <a:r>
              <a:rPr lang="ko-KR" altLang="en-US" dirty="0"/>
              <a:t>비행기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새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사슴</a:t>
            </a:r>
            <a:r>
              <a:rPr lang="en-US" altLang="ko-KR" dirty="0"/>
              <a:t>, 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개구리</a:t>
            </a:r>
            <a:r>
              <a:rPr lang="en-US" altLang="ko-KR" dirty="0"/>
              <a:t>, </a:t>
            </a:r>
            <a:r>
              <a:rPr lang="ko-KR" altLang="en-US" dirty="0"/>
              <a:t>말</a:t>
            </a:r>
            <a:r>
              <a:rPr lang="en-US" altLang="ko-KR" dirty="0"/>
              <a:t>, </a:t>
            </a:r>
            <a:r>
              <a:rPr lang="ko-KR" altLang="en-US" dirty="0"/>
              <a:t>배</a:t>
            </a:r>
            <a:r>
              <a:rPr lang="en-US" altLang="ko-KR" dirty="0"/>
              <a:t>(ship), </a:t>
            </a:r>
            <a:r>
              <a:rPr lang="ko-KR" altLang="en-US" dirty="0" smtClean="0"/>
              <a:t>트럭</a:t>
            </a:r>
            <a:endParaRPr lang="ko-KR" altLang="en-US" dirty="0"/>
          </a:p>
        </p:txBody>
      </p:sp>
      <p:pic>
        <p:nvPicPr>
          <p:cNvPr id="5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36" y="2763340"/>
            <a:ext cx="4933051" cy="36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7-1 cifar10_basic_dnn.ipynb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9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CIFAR-10 </a:t>
            </a:r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datasets.cifar10.load_data()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647700" y="1794443"/>
            <a:ext cx="81548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tensorflow.keras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datasets, layers, models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cifar10 = datasets.cifar10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 = cifar10.load_data()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'airplane'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'automobile'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'bird'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'cat'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'deer'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'dog'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'frog'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'horse'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'ship'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'truck'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"Train samples:"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"Test samples:"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74" y="4882082"/>
            <a:ext cx="74580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레이블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레이블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11854" y="958423"/>
            <a:ext cx="1382366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(50000, 32, 32, 3) </a:t>
            </a:r>
            <a:endParaRPr kumimoji="0" lang="ko-KR" altLang="ko-K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array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([[[ 59, 62, 63], [ 43, 46, 45], [ 50, 48, 43], ..., [158, 132, 108], [152, 125, 102], [148, 124, 103]], [[ 16, 20, 20], [ 0, 0, 0], [ 18, 8, 0], ..., [123, 88, 55], [119, 83, 50], [122, 87, 57]], [[ 25, 24, 21], [ 16, 7, 0], [ 49, 27, 8], ..., [118, 84, 50], [120, 84, 50], [109, 73, 42]], ..., [[208, 170, 96], [201, 153, 34], [198, 161, 26], ..., [160, 133, 70], [ 56, 31, 7], [ 53, 34, 20]], [[180, 139, 96], [173, 123, 42], [186, 144, 30], ..., [184, 148, 94], [ 97, 62, 34], [ 83, 53, 34]], [[177, 144, 116], [168, 129, 94], [179, 142, 87], ..., [216, 184, 140], [151, 118, 84], [123, 92, 72]]],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dtype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=uint8)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0120" y="17266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train_images.shape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2020" y="33283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train_labels.shape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Train_labels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73376" y="4092910"/>
            <a:ext cx="35434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(50000, 1) </a:t>
            </a:r>
            <a:endParaRPr kumimoji="0" lang="ko-KR" altLang="ko-K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array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([[6], [9], [9], ..., [9], [1], [1]],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dtype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=uint8)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 보기</a:t>
            </a:r>
            <a:endParaRPr lang="en-US" altLang="ko-KR" dirty="0" smtClean="0"/>
          </a:p>
          <a:p>
            <a:r>
              <a:rPr lang="en-US" altLang="ko-KR" dirty="0" smtClean="0"/>
              <a:t>25</a:t>
            </a:r>
            <a:r>
              <a:rPr lang="ko-KR" altLang="en-US" dirty="0" smtClean="0"/>
              <a:t>개 보기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18" y="1146993"/>
            <a:ext cx="3257550" cy="31161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0050" y="4318822"/>
            <a:ext cx="4610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i+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plt.xticks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plt.yticks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plt.grid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68" y="2756060"/>
            <a:ext cx="3499142" cy="35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 Sequential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5376" y="1599069"/>
            <a:ext cx="830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models.Sequential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layers.Flatten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adam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loss=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metrics=[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test_loss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'Test accuracy:'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898" y="4526264"/>
            <a:ext cx="86578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Epoch </a:t>
            </a:r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8/10</a:t>
            </a: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1563/1563 </a:t>
            </a:r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[==============================] - 12s 7ms/step - loss: 1.4363 - accuracy: 0.4877 </a:t>
            </a:r>
            <a:endParaRPr lang="en-US" altLang="ko-KR" sz="12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 9/10</a:t>
            </a: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1563/1563 </a:t>
            </a:r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[==============================] - 12s 7ms/step - loss: 1.4196 - accuracy: </a:t>
            </a:r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0.4935</a:t>
            </a: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 10/10</a:t>
            </a: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1563/1563 </a:t>
            </a:r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[==============================] - 12s 8ms/step - loss: 1.3981 - accuracy: </a:t>
            </a:r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0.5001</a:t>
            </a: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313/313 </a:t>
            </a:r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[==============================] - 1s 3ms/step - loss: 1.5084 - accuracy: </a:t>
            </a:r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0.4705</a:t>
            </a:r>
          </a:p>
          <a:p>
            <a:r>
              <a:rPr lang="en-US" altLang="ko-KR" sz="1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Test </a:t>
            </a:r>
            <a:r>
              <a:rPr lang="en-US" altLang="ko-KR" sz="1200" dirty="0">
                <a:solidFill>
                  <a:srgbClr val="212121"/>
                </a:solidFill>
                <a:latin typeface="Courier New" panose="02070309020205020404" pitchFamily="49" charset="0"/>
              </a:rPr>
              <a:t>accuracy: 0.47049999237060547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96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이미지와 예측 확률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3073" y="1516142"/>
            <a:ext cx="67913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plot_image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img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plt.grid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plt.xticks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([])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plt.yticks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([])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plt.cm.binary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np.argmax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color = 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'blue'</a:t>
            </a:r>
            <a:endParaRPr lang="en-US" altLang="ko-K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color = 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'red'</a:t>
            </a:r>
            <a:endParaRPr lang="en-US" altLang="ko-K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"{} {:2.0f}% ({})"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000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ko-KR" sz="1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]]),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color=color)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plot_value_array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plt.grid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thisplot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plt.bar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color=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"#777777"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np.argmax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predictions_array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thisplot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set_color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'red'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thisplot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]].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set_color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'blue'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각 종류 레이블을 직접 세로로 출력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 </a:t>
            </a:r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plt.xticks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rotation=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'vertical</a:t>
            </a:r>
            <a:r>
              <a:rPr lang="en-US" altLang="ko-KR" sz="10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626" y="2405493"/>
            <a:ext cx="3209925" cy="22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ko-KR" altLang="en-US" dirty="0" err="1" smtClean="0"/>
              <a:t>데스트</a:t>
            </a:r>
            <a:r>
              <a:rPr lang="ko-KR" altLang="en-US" dirty="0" smtClean="0"/>
              <a:t> 이미지와 </a:t>
            </a:r>
            <a:r>
              <a:rPr lang="ko-KR" altLang="en-US" dirty="0" err="1" smtClean="0"/>
              <a:t>확률값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45199" y="1601767"/>
            <a:ext cx="67913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predictions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plot_image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predictions,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test_images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plot_value_array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predictions,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test_labels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32" y="3678271"/>
            <a:ext cx="3615959" cy="2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30385</TotalTime>
  <Words>757</Words>
  <Application>Microsoft Office PowerPoint</Application>
  <PresentationFormat>화면 슬라이드 쇼(4:3)</PresentationFormat>
  <Paragraphs>247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 Unicode MS</vt:lpstr>
      <vt:lpstr>나눔고딕</vt:lpstr>
      <vt:lpstr>맑은 고딕</vt:lpstr>
      <vt:lpstr>Arial</vt:lpstr>
      <vt:lpstr>Courier New</vt:lpstr>
      <vt:lpstr>Tahoma</vt:lpstr>
      <vt:lpstr>Office 테마</vt:lpstr>
      <vt:lpstr>디자인 사용자 지정</vt:lpstr>
      <vt:lpstr>PowerPoint 프레젠테이션</vt:lpstr>
      <vt:lpstr>CIFAR-10 데이터셋</vt:lpstr>
      <vt:lpstr>파일 </vt:lpstr>
      <vt:lpstr>CIFAR-10 데이터 저장</vt:lpstr>
      <vt:lpstr>이미지와 레이블</vt:lpstr>
      <vt:lpstr>이미지 보기</vt:lpstr>
      <vt:lpstr>모델 Sequential</vt:lpstr>
      <vt:lpstr>이미지와 예측 확률 그리기</vt:lpstr>
      <vt:lpstr>첫 데스트 이미지와 확률값 그리기</vt:lpstr>
      <vt:lpstr>PowerPoint 프레젠테이션</vt:lpstr>
      <vt:lpstr>이미지 로드와 보기</vt:lpstr>
      <vt:lpstr>이미지 보기</vt:lpstr>
      <vt:lpstr>CNN 모델 생성, 학습, 평가 </vt:lpstr>
      <vt:lpstr>이미지 그리기 함수</vt:lpstr>
      <vt:lpstr>확률 값 그리기</vt:lpstr>
      <vt:lpstr>첫 테스트 이미지와 확률값 그리기</vt:lpstr>
      <vt:lpstr>가중치와 편향 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679</cp:revision>
  <dcterms:created xsi:type="dcterms:W3CDTF">2013-05-23T04:26:30Z</dcterms:created>
  <dcterms:modified xsi:type="dcterms:W3CDTF">2021-08-11T07:01:40Z</dcterms:modified>
</cp:coreProperties>
</file>