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8"/>
  </p:notesMasterIdLst>
  <p:sldIdLst>
    <p:sldId id="592" r:id="rId3"/>
    <p:sldId id="741" r:id="rId4"/>
    <p:sldId id="739" r:id="rId5"/>
    <p:sldId id="740" r:id="rId6"/>
    <p:sldId id="742" r:id="rId7"/>
    <p:sldId id="743" r:id="rId8"/>
    <p:sldId id="776" r:id="rId9"/>
    <p:sldId id="771" r:id="rId10"/>
    <p:sldId id="772" r:id="rId11"/>
    <p:sldId id="773" r:id="rId12"/>
    <p:sldId id="774" r:id="rId13"/>
    <p:sldId id="775" r:id="rId14"/>
    <p:sldId id="777" r:id="rId15"/>
    <p:sldId id="778" r:id="rId16"/>
    <p:sldId id="764" r:id="rId17"/>
    <p:sldId id="753" r:id="rId18"/>
    <p:sldId id="747" r:id="rId19"/>
    <p:sldId id="748" r:id="rId20"/>
    <p:sldId id="750" r:id="rId21"/>
    <p:sldId id="751" r:id="rId22"/>
    <p:sldId id="749" r:id="rId23"/>
    <p:sldId id="765" r:id="rId24"/>
    <p:sldId id="752" r:id="rId25"/>
    <p:sldId id="754" r:id="rId26"/>
    <p:sldId id="755" r:id="rId27"/>
    <p:sldId id="770" r:id="rId28"/>
    <p:sldId id="757" r:id="rId29"/>
    <p:sldId id="766" r:id="rId30"/>
    <p:sldId id="758" r:id="rId31"/>
    <p:sldId id="767" r:id="rId32"/>
    <p:sldId id="769" r:id="rId33"/>
    <p:sldId id="768" r:id="rId34"/>
    <p:sldId id="759" r:id="rId35"/>
    <p:sldId id="760" r:id="rId36"/>
    <p:sldId id="762" r:id="rId37"/>
  </p:sldIdLst>
  <p:sldSz cx="9144000" cy="6858000" type="screen4x3"/>
  <p:notesSz cx="6858000" cy="9144000"/>
  <p:custDataLst>
    <p:tags r:id="rId3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7" d="100"/>
          <a:sy n="87" d="100"/>
        </p:scale>
        <p:origin x="102" y="6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ko/dataset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onkim/CNN_sentence/blob/master/process_data.py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32105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489" y="1037954"/>
            <a:ext cx="5373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순환신경망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RNN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0663" y="3258439"/>
            <a:ext cx="37257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순환신경망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67061" y="4619791"/>
            <a:ext cx="7328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2h</a:t>
            </a:r>
            <a:endParaRPr lang="en-US" altLang="ko-KR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en-US" altLang="ko-KR" dirty="0"/>
              <a:t>(word embedding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밀집 </a:t>
            </a:r>
            <a:r>
              <a:rPr lang="ko-KR" altLang="en-US" dirty="0"/>
              <a:t>벡터로 만드는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나온 결과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ko-KR" altLang="en-US" dirty="0"/>
              <a:t>벡터</a:t>
            </a:r>
            <a:r>
              <a:rPr lang="en-US" altLang="ko-KR" dirty="0"/>
              <a:t>(embedding vector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ko-KR" altLang="en-US" dirty="0"/>
              <a:t>벡터는 초기에는 </a:t>
            </a:r>
            <a:r>
              <a:rPr lang="ko-KR" altLang="en-US" dirty="0" err="1"/>
              <a:t>랜덤값을</a:t>
            </a:r>
            <a:r>
              <a:rPr lang="ko-KR" altLang="en-US" dirty="0"/>
              <a:t> 가지지만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인공 </a:t>
            </a:r>
            <a:r>
              <a:rPr lang="ko-KR" altLang="en-US" dirty="0"/>
              <a:t>신경망의 가중치가 학습되는 방법과 같은 방식으로 값이 학습되며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r>
              <a:rPr lang="en-US" altLang="ko-KR" dirty="0" smtClean="0"/>
              <a:t>Embedding()</a:t>
            </a:r>
          </a:p>
          <a:p>
            <a:pPr lvl="1"/>
            <a:r>
              <a:rPr lang="ko-KR" altLang="en-US" dirty="0" smtClean="0"/>
              <a:t>단어를 </a:t>
            </a:r>
            <a:r>
              <a:rPr lang="ko-KR" altLang="en-US" dirty="0"/>
              <a:t>밀집 벡터로 만드는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ko-KR" altLang="en-US" dirty="0"/>
              <a:t>층</a:t>
            </a:r>
            <a:r>
              <a:rPr lang="en-US" altLang="ko-KR" dirty="0"/>
              <a:t>(embedding layer)</a:t>
            </a:r>
            <a:r>
              <a:rPr lang="ko-KR" altLang="en-US" dirty="0"/>
              <a:t>을 만드는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정수 </a:t>
            </a:r>
            <a:r>
              <a:rPr lang="ko-KR" altLang="en-US" dirty="0" err="1"/>
              <a:t>인코딩이</a:t>
            </a:r>
            <a:r>
              <a:rPr lang="ko-KR" altLang="en-US" dirty="0"/>
              <a:t> 된 단어들을 입력을 받아서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en-US" altLang="ko-KR" dirty="0" smtClean="0"/>
              <a:t>Embedding(7</a:t>
            </a:r>
            <a:r>
              <a:rPr lang="en-US" altLang="ko-KR" dirty="0"/>
              <a:t>, 2, </a:t>
            </a:r>
            <a:r>
              <a:rPr lang="en-US" altLang="ko-KR" dirty="0" err="1"/>
              <a:t>input_length</a:t>
            </a:r>
            <a:r>
              <a:rPr lang="en-US" altLang="ko-KR" dirty="0"/>
              <a:t>=5)</a:t>
            </a:r>
          </a:p>
          <a:p>
            <a:pPr lvl="1"/>
            <a:r>
              <a:rPr lang="en-US" altLang="ko-KR" dirty="0"/>
              <a:t># 7</a:t>
            </a:r>
            <a:r>
              <a:rPr lang="ko-KR" altLang="en-US" dirty="0"/>
              <a:t>은 단어의 개수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단어 집합</a:t>
            </a:r>
            <a:r>
              <a:rPr lang="en-US" altLang="ko-KR" dirty="0"/>
              <a:t>(vocabulary)</a:t>
            </a:r>
            <a:r>
              <a:rPr lang="ko-KR" altLang="en-US" dirty="0"/>
              <a:t>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단어의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Input_dim</a:t>
            </a:r>
            <a:endParaRPr lang="en-US" altLang="ko-KR" dirty="0"/>
          </a:p>
          <a:p>
            <a:pPr lvl="1"/>
            <a:r>
              <a:rPr lang="en-US" altLang="ko-KR" dirty="0"/>
              <a:t># 2</a:t>
            </a:r>
            <a:r>
              <a:rPr lang="ko-KR" altLang="en-US" dirty="0"/>
              <a:t>는 </a:t>
            </a:r>
            <a:r>
              <a:rPr lang="ko-KR" altLang="en-US" dirty="0" err="1"/>
              <a:t>임베딩한</a:t>
            </a:r>
            <a:r>
              <a:rPr lang="ko-KR" altLang="en-US" dirty="0"/>
              <a:t> 후의 벡터의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Output_dim</a:t>
            </a:r>
            <a:endParaRPr lang="en-US" altLang="ko-KR" dirty="0"/>
          </a:p>
          <a:p>
            <a:pPr lvl="1"/>
            <a:r>
              <a:rPr lang="en-US" altLang="ko-KR" dirty="0"/>
              <a:t># 5</a:t>
            </a:r>
            <a:r>
              <a:rPr lang="ko-KR" altLang="en-US" dirty="0"/>
              <a:t>는 각 입력 시퀀스의 </a:t>
            </a:r>
            <a:r>
              <a:rPr lang="ko-KR" altLang="en-US" dirty="0" smtClean="0"/>
              <a:t>길이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input_length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31" y="4682169"/>
            <a:ext cx="1804487" cy="20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err="1" smtClean="0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등의 층을 </a:t>
            </a:r>
            <a:r>
              <a:rPr lang="ko-KR" altLang="en-US" dirty="0"/>
              <a:t>구성하기 위해 </a:t>
            </a:r>
            <a:r>
              <a:rPr lang="en-US" altLang="ko-KR" dirty="0"/>
              <a:t>Sequential()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model</a:t>
            </a:r>
            <a:r>
              <a:rPr lang="ko-KR" altLang="en-US" dirty="0"/>
              <a:t>로 선언한 뒤에 </a:t>
            </a:r>
            <a:r>
              <a:rPr lang="en-US" altLang="ko-KR" dirty="0" err="1"/>
              <a:t>model.add</a:t>
            </a:r>
            <a:r>
              <a:rPr lang="en-US" altLang="ko-KR" dirty="0"/>
              <a:t>()</a:t>
            </a:r>
            <a:r>
              <a:rPr lang="ko-KR" altLang="en-US" dirty="0"/>
              <a:t>라는 코드를 통해 층을 단계적으로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model.add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en-US" altLang="ko-KR" dirty="0"/>
              <a:t>Embedding()</a:t>
            </a:r>
            <a:r>
              <a:rPr lang="ko-KR" altLang="en-US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56" y="3025230"/>
            <a:ext cx="5153025" cy="167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39" y="5023484"/>
            <a:ext cx="6410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SimpleRNN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층 구성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2" y="1691548"/>
            <a:ext cx="7955439" cy="29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IMDB </a:t>
            </a:r>
            <a:r>
              <a:rPr lang="ko-KR" altLang="en-US" dirty="0"/>
              <a:t>영화 리뷰 감정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IMDB movie review sentiment classification </a:t>
            </a:r>
            <a:r>
              <a:rPr lang="en-US" altLang="ko-KR" dirty="0" smtClean="0"/>
              <a:t>dataset</a:t>
            </a:r>
          </a:p>
          <a:p>
            <a:pPr lvl="1"/>
            <a:r>
              <a:rPr lang="ko-KR" altLang="en-US" dirty="0" smtClean="0"/>
              <a:t>감정에 </a:t>
            </a:r>
            <a:r>
              <a:rPr lang="ko-KR" altLang="en-US" dirty="0"/>
              <a:t>따라 </a:t>
            </a:r>
            <a:r>
              <a:rPr lang="en-US" altLang="ko-KR" dirty="0"/>
              <a:t>(</a:t>
            </a:r>
            <a:r>
              <a:rPr lang="ko-KR" altLang="en-US" dirty="0"/>
              <a:t>긍정적</a:t>
            </a:r>
            <a:r>
              <a:rPr lang="en-US" altLang="ko-KR" dirty="0"/>
              <a:t>/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라벨된</a:t>
            </a:r>
            <a:r>
              <a:rPr lang="ko-KR" altLang="en-US" dirty="0"/>
              <a:t> </a:t>
            </a:r>
            <a:r>
              <a:rPr lang="en-US" altLang="ko-KR" dirty="0"/>
              <a:t>25,000</a:t>
            </a:r>
            <a:r>
              <a:rPr lang="ko-KR" altLang="en-US" dirty="0"/>
              <a:t>개의 </a:t>
            </a:r>
            <a:r>
              <a:rPr lang="en-US" altLang="ko-KR" dirty="0"/>
              <a:t>IMDB </a:t>
            </a:r>
            <a:r>
              <a:rPr lang="ko-KR" altLang="en-US" dirty="0"/>
              <a:t>영화 리뷰로 구성된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r>
              <a:rPr lang="ko-KR" altLang="en-US" dirty="0" smtClean="0"/>
              <a:t>리뷰는 </a:t>
            </a:r>
            <a:r>
              <a:rPr lang="ko-KR" altLang="en-US" dirty="0" err="1" smtClean="0"/>
              <a:t>선행처리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리뷰는 단어 인덱스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로 구성된 </a:t>
            </a:r>
            <a:r>
              <a:rPr lang="en-US" altLang="ko-KR" dirty="0"/>
              <a:t>sequence</a:t>
            </a:r>
            <a:r>
              <a:rPr lang="ko-KR" altLang="en-US" dirty="0"/>
              <a:t>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편의를 </a:t>
            </a:r>
            <a:r>
              <a:rPr lang="ko-KR" altLang="en-US" dirty="0"/>
              <a:t>위해 단어는 데이터내 전체적 </a:t>
            </a:r>
            <a:r>
              <a:rPr lang="ko-KR" altLang="en-US" dirty="0" smtClean="0"/>
              <a:t>사용 빈도에 </a:t>
            </a:r>
            <a:r>
              <a:rPr lang="ko-KR" altLang="en-US" dirty="0"/>
              <a:t>따라 </a:t>
            </a:r>
            <a:r>
              <a:rPr lang="ko-KR" altLang="en-US" dirty="0" err="1" smtClean="0"/>
              <a:t>인덱스화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정수 </a:t>
            </a:r>
            <a:r>
              <a:rPr lang="en-US" altLang="ko-KR" dirty="0"/>
              <a:t>"3"</a:t>
            </a:r>
            <a:r>
              <a:rPr lang="ko-KR" altLang="en-US" dirty="0"/>
              <a:t>은 데이터 내에서 세 번째로 빈번하게 사용된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ko-KR" altLang="en-US" dirty="0"/>
              <a:t>가장 빈번하게 사용된 </a:t>
            </a:r>
            <a:r>
              <a:rPr lang="en-US" altLang="ko-KR" dirty="0"/>
              <a:t>10,000 </a:t>
            </a:r>
            <a:r>
              <a:rPr lang="ko-KR" altLang="en-US" dirty="0"/>
              <a:t>단어만을 고려하되 가장 많이 쓰인 </a:t>
            </a:r>
            <a:r>
              <a:rPr lang="en-US" altLang="ko-KR" dirty="0"/>
              <a:t>20 </a:t>
            </a:r>
            <a:r>
              <a:rPr lang="ko-KR" altLang="en-US" dirty="0"/>
              <a:t>단어는 제외</a:t>
            </a:r>
            <a:r>
              <a:rPr lang="en-US" altLang="ko-KR" dirty="0"/>
              <a:t>"</a:t>
            </a:r>
            <a:r>
              <a:rPr lang="ko-KR" altLang="en-US" dirty="0"/>
              <a:t>와 같은 빠른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ko-KR" altLang="en-US" dirty="0" smtClean="0"/>
              <a:t>작업이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관습에 </a:t>
            </a:r>
            <a:r>
              <a:rPr lang="ko-KR" altLang="en-US" dirty="0"/>
              <a:t>따라 </a:t>
            </a:r>
            <a:r>
              <a:rPr lang="en-US" altLang="ko-KR" dirty="0"/>
              <a:t>"0"</a:t>
            </a:r>
            <a:r>
              <a:rPr lang="ko-KR" altLang="en-US" dirty="0"/>
              <a:t>은 특정 단어를 나타내는 것이 아니라 미확인 단어를 </a:t>
            </a:r>
            <a:r>
              <a:rPr lang="ko-KR" altLang="en-US" dirty="0" smtClean="0"/>
              <a:t>통칭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3073" y="6468325"/>
            <a:ext cx="2146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https://keras.io/ko/datasets</a:t>
            </a:r>
            <a:r>
              <a:rPr lang="ko-KR" altLang="en-US" sz="1200" dirty="0" smtClean="0">
                <a:hlinkClick r:id="rId2"/>
              </a:rPr>
              <a:t>/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28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imdb.load_data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keras.datasets</a:t>
            </a:r>
            <a:r>
              <a:rPr lang="en-US" altLang="ko-KR" dirty="0"/>
              <a:t> import </a:t>
            </a:r>
            <a:r>
              <a:rPr lang="en-US" altLang="ko-KR" dirty="0" err="1"/>
              <a:t>imdb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), 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 = </a:t>
            </a:r>
            <a:r>
              <a:rPr lang="en-US" altLang="ko-KR" dirty="0" err="1"/>
              <a:t>imdb.load_data</a:t>
            </a:r>
            <a:r>
              <a:rPr lang="en-US" altLang="ko-KR" dirty="0"/>
              <a:t>(path="</a:t>
            </a:r>
            <a:r>
              <a:rPr lang="en-US" altLang="ko-KR" dirty="0" err="1"/>
              <a:t>imdb.npz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num_words</a:t>
            </a:r>
            <a:r>
              <a:rPr lang="en-US" altLang="ko-KR" dirty="0"/>
              <a:t>=None,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skip_top</a:t>
            </a:r>
            <a:r>
              <a:rPr lang="en-US" altLang="ko-KR" dirty="0"/>
              <a:t>=0,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maxlen</a:t>
            </a:r>
            <a:r>
              <a:rPr lang="en-US" altLang="ko-KR" dirty="0"/>
              <a:t>=None,</a:t>
            </a:r>
          </a:p>
          <a:p>
            <a:r>
              <a:rPr lang="en-US" altLang="ko-KR" dirty="0"/>
              <a:t>                                                      seed=113,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start_char</a:t>
            </a:r>
            <a:r>
              <a:rPr lang="en-US" altLang="ko-KR" dirty="0"/>
              <a:t>=1,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oov_char</a:t>
            </a:r>
            <a:r>
              <a:rPr lang="en-US" altLang="ko-KR" dirty="0"/>
              <a:t>=2,</a:t>
            </a:r>
          </a:p>
          <a:p>
            <a:r>
              <a:rPr lang="en-US" altLang="ko-KR" dirty="0"/>
              <a:t>                                                      </a:t>
            </a:r>
            <a:r>
              <a:rPr lang="en-US" altLang="ko-KR" dirty="0" err="1"/>
              <a:t>index_from</a:t>
            </a:r>
            <a:r>
              <a:rPr lang="en-US" altLang="ko-KR" dirty="0"/>
              <a:t>=3)</a:t>
            </a:r>
          </a:p>
          <a:p>
            <a:r>
              <a:rPr lang="ko-KR" altLang="en-US" dirty="0" err="1"/>
              <a:t>반환값</a:t>
            </a:r>
            <a:r>
              <a:rPr lang="en-US" altLang="ko-KR" dirty="0" smtClean="0"/>
              <a:t>: 2</a:t>
            </a:r>
            <a:r>
              <a:rPr lang="ko-KR" altLang="en-US" dirty="0"/>
              <a:t>개의 </a:t>
            </a:r>
            <a:r>
              <a:rPr lang="ko-KR" altLang="en-US" dirty="0" err="1"/>
              <a:t>튜플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x_train</a:t>
            </a:r>
            <a:r>
              <a:rPr lang="en-US" altLang="ko-KR" dirty="0"/>
              <a:t>, </a:t>
            </a:r>
            <a:r>
              <a:rPr lang="en-US" altLang="ko-KR" dirty="0" err="1" smtClean="0"/>
              <a:t>x_test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의 리스트인 시퀀스로 이루어진 리스트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 err="1"/>
              <a:t>num_words</a:t>
            </a:r>
            <a:r>
              <a:rPr lang="en-US" altLang="ko-KR" dirty="0"/>
              <a:t> </a:t>
            </a:r>
            <a:r>
              <a:rPr lang="ko-KR" altLang="en-US" dirty="0"/>
              <a:t>인수를 </a:t>
            </a:r>
            <a:r>
              <a:rPr lang="ko-KR" altLang="en-US" dirty="0" err="1"/>
              <a:t>특정지으면</a:t>
            </a:r>
            <a:r>
              <a:rPr lang="en-US" altLang="ko-KR" dirty="0"/>
              <a:t>, </a:t>
            </a:r>
            <a:r>
              <a:rPr lang="ko-KR" altLang="en-US" dirty="0"/>
              <a:t>인덱스의 최대값은 </a:t>
            </a:r>
            <a:r>
              <a:rPr lang="en-US" altLang="ko-KR" dirty="0"/>
              <a:t>num_words-1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 err="1"/>
              <a:t>maxlen</a:t>
            </a:r>
            <a:r>
              <a:rPr lang="en-US" altLang="ko-KR" dirty="0"/>
              <a:t> </a:t>
            </a:r>
            <a:r>
              <a:rPr lang="ko-KR" altLang="en-US" dirty="0"/>
              <a:t>인수를 </a:t>
            </a:r>
            <a:r>
              <a:rPr lang="ko-KR" altLang="en-US" dirty="0" err="1"/>
              <a:t>특정지으면</a:t>
            </a:r>
            <a:r>
              <a:rPr lang="en-US" altLang="ko-KR" dirty="0"/>
              <a:t>, </a:t>
            </a:r>
            <a:r>
              <a:rPr lang="ko-KR" altLang="en-US" dirty="0"/>
              <a:t>시퀀스 길이의 최대값은 </a:t>
            </a:r>
            <a:r>
              <a:rPr lang="en-US" altLang="ko-KR" dirty="0" err="1"/>
              <a:t>maxlen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: </a:t>
            </a:r>
            <a:r>
              <a:rPr lang="ko-KR" altLang="en-US" dirty="0"/>
              <a:t>정수 라벨</a:t>
            </a:r>
            <a:r>
              <a:rPr lang="en-US" altLang="ko-KR" dirty="0"/>
              <a:t>(1 or 0)</a:t>
            </a:r>
            <a:r>
              <a:rPr lang="ko-KR" altLang="en-US" dirty="0"/>
              <a:t>로 이루어진 리스트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smtClean="0"/>
              <a:t>path</a:t>
            </a:r>
            <a:r>
              <a:rPr lang="en-US" altLang="ko-KR" dirty="0"/>
              <a:t>: ('~/.</a:t>
            </a:r>
            <a:r>
              <a:rPr lang="en-US" altLang="ko-KR" dirty="0" err="1"/>
              <a:t>keras</a:t>
            </a:r>
            <a:r>
              <a:rPr lang="en-US" altLang="ko-KR" dirty="0"/>
              <a:t>/datasets/' + path)</a:t>
            </a:r>
            <a:r>
              <a:rPr lang="ko-KR" altLang="en-US" dirty="0"/>
              <a:t>의 위치에 데이터가 없다면</a:t>
            </a:r>
            <a:r>
              <a:rPr lang="en-US" altLang="ko-KR" dirty="0"/>
              <a:t>, </a:t>
            </a:r>
            <a:r>
              <a:rPr lang="ko-KR" altLang="en-US" dirty="0"/>
              <a:t>이 위치로 데이터가 </a:t>
            </a:r>
            <a:r>
              <a:rPr lang="ko-KR" altLang="en-US" dirty="0" err="1"/>
              <a:t>다운로드됩니다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num_words</a:t>
            </a:r>
            <a:r>
              <a:rPr lang="en-US" altLang="ko-KR" dirty="0"/>
              <a:t>: </a:t>
            </a:r>
            <a:r>
              <a:rPr lang="ko-KR" altLang="en-US" dirty="0"/>
              <a:t>정수 혹은 </a:t>
            </a:r>
            <a:r>
              <a:rPr lang="en-US" altLang="ko-KR" dirty="0"/>
              <a:t>None. </a:t>
            </a:r>
            <a:r>
              <a:rPr lang="ko-KR" altLang="en-US" dirty="0"/>
              <a:t>고려할 가장 빈번한 단어</a:t>
            </a:r>
            <a:r>
              <a:rPr lang="en-US" altLang="ko-KR" dirty="0"/>
              <a:t>. </a:t>
            </a:r>
            <a:r>
              <a:rPr lang="ko-KR" altLang="en-US" dirty="0"/>
              <a:t>그보다 드물게 사용된 단어는 </a:t>
            </a:r>
            <a:r>
              <a:rPr lang="ko-KR" altLang="en-US" dirty="0" err="1"/>
              <a:t>시퀸스</a:t>
            </a:r>
            <a:r>
              <a:rPr lang="ko-KR" altLang="en-US" dirty="0"/>
              <a:t> 데이터에 </a:t>
            </a:r>
            <a:r>
              <a:rPr lang="en-US" altLang="ko-KR" dirty="0" err="1"/>
              <a:t>oov_char</a:t>
            </a:r>
            <a:r>
              <a:rPr lang="en-US" altLang="ko-KR" dirty="0"/>
              <a:t> </a:t>
            </a:r>
            <a:r>
              <a:rPr lang="ko-KR" altLang="en-US" dirty="0"/>
              <a:t>값으로 나타납니다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skip_top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ko-KR" altLang="en-US" dirty="0"/>
              <a:t>고려하지 않을 가장 빈번한 단어</a:t>
            </a:r>
            <a:r>
              <a:rPr lang="en-US" altLang="ko-KR" dirty="0"/>
              <a:t>. </a:t>
            </a:r>
            <a:r>
              <a:rPr lang="ko-KR" altLang="en-US" dirty="0"/>
              <a:t>이러한 단어는 시퀀스 데이터에 </a:t>
            </a:r>
            <a:r>
              <a:rPr lang="en-US" altLang="ko-KR" dirty="0" err="1"/>
              <a:t>oov_char</a:t>
            </a:r>
            <a:r>
              <a:rPr lang="en-US" altLang="ko-KR" dirty="0"/>
              <a:t> </a:t>
            </a:r>
            <a:r>
              <a:rPr lang="ko-KR" altLang="en-US" dirty="0"/>
              <a:t>값으로 나타납니다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maxlen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ko-KR" altLang="en-US" dirty="0"/>
              <a:t>시퀀스 </a:t>
            </a:r>
            <a:r>
              <a:rPr lang="ko-KR" altLang="en-US" dirty="0" err="1"/>
              <a:t>길의의</a:t>
            </a:r>
            <a:r>
              <a:rPr lang="ko-KR" altLang="en-US" dirty="0"/>
              <a:t> 최대값</a:t>
            </a:r>
            <a:r>
              <a:rPr lang="en-US" altLang="ko-KR" dirty="0"/>
              <a:t>. </a:t>
            </a:r>
            <a:r>
              <a:rPr lang="ko-KR" altLang="en-US" dirty="0"/>
              <a:t>더 긴 시퀀스는 잘라냅니다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seed: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ko-KR" altLang="en-US" dirty="0"/>
              <a:t>재현 가능한 데이터 </a:t>
            </a:r>
            <a:r>
              <a:rPr lang="ko-KR" altLang="en-US" dirty="0" err="1"/>
              <a:t>셔플링을</a:t>
            </a:r>
            <a:r>
              <a:rPr lang="ko-KR" altLang="en-US" dirty="0"/>
              <a:t> 위한 </a:t>
            </a:r>
            <a:r>
              <a:rPr lang="ko-KR" altLang="en-US" dirty="0" err="1"/>
              <a:t>시드입니다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start_char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ko-KR" altLang="en-US" dirty="0"/>
              <a:t>시퀀스의 첫 시작이 이 문자로 </a:t>
            </a:r>
            <a:r>
              <a:rPr lang="ko-KR" altLang="en-US" dirty="0" err="1"/>
              <a:t>마킹됩니다</a:t>
            </a:r>
            <a:r>
              <a:rPr lang="en-US" altLang="ko-KR" dirty="0"/>
              <a:t>. 0</a:t>
            </a:r>
            <a:r>
              <a:rPr lang="ko-KR" altLang="en-US" dirty="0"/>
              <a:t>은 통상 패딩 문자이므로 </a:t>
            </a:r>
            <a:r>
              <a:rPr lang="en-US" altLang="ko-KR" dirty="0"/>
              <a:t>1</a:t>
            </a:r>
            <a:r>
              <a:rPr lang="ko-KR" altLang="en-US" dirty="0"/>
              <a:t>으로 조정하십시오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oov_char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en-US" altLang="ko-KR" dirty="0" err="1"/>
              <a:t>num_words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skip_top</a:t>
            </a:r>
            <a:r>
              <a:rPr lang="ko-KR" altLang="en-US" dirty="0"/>
              <a:t>으로 인하여 제외된 단어는 이 문자로 대체됩니다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index_from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. </a:t>
            </a:r>
            <a:r>
              <a:rPr lang="ko-KR" altLang="en-US" dirty="0"/>
              <a:t>단어를 이 인덱스 이상의 수로 </a:t>
            </a:r>
            <a:r>
              <a:rPr lang="ko-KR" altLang="en-US" dirty="0" err="1"/>
              <a:t>인덱스화</a:t>
            </a:r>
            <a:r>
              <a:rPr lang="ko-KR" altLang="en-US" dirty="0"/>
              <a:t>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7-3 Chapter7_study.ipynb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2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(Sentiment analysis)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입력된 </a:t>
            </a:r>
            <a:r>
              <a:rPr lang="ko-KR" altLang="en-US" dirty="0"/>
              <a:t>자연어 안의 주관적 의견</a:t>
            </a:r>
            <a:r>
              <a:rPr lang="en-US" altLang="ko-KR" dirty="0"/>
              <a:t>, </a:t>
            </a:r>
            <a:r>
              <a:rPr lang="ko-KR" altLang="en-US" dirty="0"/>
              <a:t>감정 등을 찾아내는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문장의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부정이나 긍정</a:t>
            </a:r>
            <a:r>
              <a:rPr lang="en-US" altLang="ko-KR" dirty="0"/>
              <a:t>/</a:t>
            </a:r>
            <a:r>
              <a:rPr lang="ko-KR" altLang="en-US" dirty="0"/>
              <a:t>중립</a:t>
            </a:r>
            <a:r>
              <a:rPr lang="en-US" altLang="ko-KR" dirty="0"/>
              <a:t>/</a:t>
            </a:r>
            <a:r>
              <a:rPr lang="ko-KR" altLang="en-US" dirty="0"/>
              <a:t>부정을 </a:t>
            </a:r>
            <a:r>
              <a:rPr lang="ko-KR" altLang="en-US" dirty="0" smtClean="0"/>
              <a:t>분류</a:t>
            </a:r>
            <a:endParaRPr lang="en-US" altLang="ko-KR" dirty="0"/>
          </a:p>
          <a:p>
            <a:pPr lvl="1"/>
            <a:r>
              <a:rPr lang="ko-KR" altLang="en-US" dirty="0" smtClean="0"/>
              <a:t>영화 </a:t>
            </a:r>
            <a:r>
              <a:rPr lang="ko-KR" altLang="en-US" dirty="0"/>
              <a:t>리뷰나 음식점 </a:t>
            </a:r>
            <a:r>
              <a:rPr lang="ko-KR" altLang="en-US" dirty="0" smtClean="0"/>
              <a:t>리뷰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</a:t>
            </a:r>
            <a:r>
              <a:rPr lang="ko-KR" altLang="en-US" dirty="0"/>
              <a:t>양이 많고 </a:t>
            </a:r>
            <a:r>
              <a:rPr lang="ko-KR" altLang="en-US" dirty="0" err="1"/>
              <a:t>별점을</a:t>
            </a:r>
            <a:r>
              <a:rPr lang="ko-KR" altLang="en-US" dirty="0"/>
              <a:t> 함께 달기 </a:t>
            </a:r>
            <a:r>
              <a:rPr lang="ko-KR" altLang="en-US" dirty="0" smtClean="0"/>
              <a:t>때문에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중립</a:t>
            </a:r>
            <a:r>
              <a:rPr lang="en-US" altLang="ko-KR" dirty="0"/>
              <a:t>/</a:t>
            </a:r>
            <a:r>
              <a:rPr lang="ko-KR" altLang="en-US" dirty="0"/>
              <a:t>부정 </a:t>
            </a:r>
            <a:r>
              <a:rPr lang="ko-KR" altLang="en-US" dirty="0" err="1"/>
              <a:t>라벨링이</a:t>
            </a:r>
            <a:r>
              <a:rPr lang="ko-KR" altLang="en-US" dirty="0"/>
              <a:t> 쉬워서 </a:t>
            </a:r>
            <a:r>
              <a:rPr lang="ko-KR" altLang="en-US" dirty="0" smtClean="0"/>
              <a:t>극성</a:t>
            </a:r>
            <a:r>
              <a:rPr lang="en-US" altLang="ko-KR" dirty="0" smtClean="0"/>
              <a:t>(polarity)</a:t>
            </a:r>
            <a:r>
              <a:rPr lang="ko-KR" altLang="en-US" dirty="0" smtClean="0"/>
              <a:t> </a:t>
            </a:r>
            <a:r>
              <a:rPr lang="ko-KR" altLang="en-US" dirty="0"/>
              <a:t>감성 분석에 쉽게 적용이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pic>
        <p:nvPicPr>
          <p:cNvPr id="1028" name="Picture 4" descr="R Data science project - sentimen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87" y="2984406"/>
            <a:ext cx="5958529" cy="31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긍정 부정 감성 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36816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"</a:t>
            </a:r>
            <a:r>
              <a:rPr lang="en-US" altLang="ko-KR" dirty="0" err="1"/>
              <a:t>Naver</a:t>
            </a:r>
            <a:r>
              <a:rPr lang="en-US" altLang="ko-KR" dirty="0"/>
              <a:t> Sentiment Movie Corpus v1.0"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네이버의 </a:t>
            </a:r>
            <a:r>
              <a:rPr lang="ko-KR" altLang="en-US" dirty="0"/>
              <a:t>박은정 </a:t>
            </a:r>
            <a:r>
              <a:rPr lang="ko-KR" altLang="en-US" dirty="0" smtClean="0"/>
              <a:t>박사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/>
              <a:t>년에 발표한 </a:t>
            </a:r>
            <a:r>
              <a:rPr lang="en-US" altLang="ko-KR" dirty="0"/>
              <a:t>"</a:t>
            </a:r>
            <a:r>
              <a:rPr lang="en-US" altLang="ko-KR" dirty="0" err="1"/>
              <a:t>Naver</a:t>
            </a:r>
            <a:r>
              <a:rPr lang="en-US" altLang="ko-KR" dirty="0"/>
              <a:t> Sentiment Movie Corpus v1.0"</a:t>
            </a:r>
            <a:r>
              <a:rPr lang="ko-KR" altLang="en-US" dirty="0"/>
              <a:t>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 감성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smtClean="0"/>
              <a:t>만 개 영화 리뷰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데이터</a:t>
            </a:r>
            <a:r>
              <a:rPr lang="en-US" altLang="ko-KR" dirty="0" smtClean="0"/>
              <a:t> 15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데이터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부정적인 리뷰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/>
              <a:t>만 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 1-4</a:t>
            </a:r>
          </a:p>
          <a:p>
            <a:pPr lvl="1"/>
            <a:r>
              <a:rPr lang="ko-KR" altLang="en-US" dirty="0"/>
              <a:t>긍정적인 </a:t>
            </a:r>
            <a:r>
              <a:rPr lang="ko-KR" altLang="en-US" dirty="0" smtClean="0"/>
              <a:t>리뷰 </a:t>
            </a:r>
            <a:r>
              <a:rPr lang="en-US" altLang="ko-KR" dirty="0"/>
              <a:t>10</a:t>
            </a:r>
            <a:r>
              <a:rPr lang="ko-KR" altLang="en-US" dirty="0"/>
              <a:t>만개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만개</a:t>
            </a:r>
            <a:r>
              <a:rPr lang="en-US" altLang="ko-KR" dirty="0" smtClean="0"/>
              <a:t>, 9-10</a:t>
            </a:r>
          </a:p>
          <a:p>
            <a:pPr lvl="1"/>
            <a:r>
              <a:rPr lang="ko-KR" altLang="en-US" dirty="0" smtClean="0"/>
              <a:t>다음은 데이터에서 제외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중립적 리뷰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/>
              <a:t>세트에서는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</a:t>
            </a:r>
            <a:r>
              <a:rPr lang="en-US" altLang="ko-KR" dirty="0"/>
              <a:t>5-8</a:t>
            </a:r>
            <a:r>
              <a:rPr lang="ko-KR" altLang="en-US" dirty="0"/>
              <a:t>에 해당하는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8" y="4875620"/>
            <a:ext cx="8506467" cy="14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로드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리뷰는 행으로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행은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개의 탭</a:t>
            </a:r>
            <a:r>
              <a:rPr lang="en-US" altLang="ko-KR" dirty="0" smtClean="0"/>
              <a:t>(\t)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</a:t>
            </a:r>
            <a:r>
              <a:rPr lang="en-US" altLang="ko-KR" dirty="0" smtClean="0">
                <a:solidFill>
                  <a:srgbClr val="FF0000"/>
                </a:solidFill>
              </a:rPr>
              <a:t>\</a:t>
            </a:r>
            <a:r>
              <a:rPr lang="en-US" altLang="ko-KR" dirty="0" err="1" smtClean="0">
                <a:solidFill>
                  <a:srgbClr val="FF0000"/>
                </a:solidFill>
              </a:rPr>
              <a:t>t</a:t>
            </a:r>
            <a:r>
              <a:rPr lang="en-US" altLang="ko-KR" dirty="0" err="1" smtClean="0"/>
              <a:t>documnet</a:t>
            </a:r>
            <a:r>
              <a:rPr lang="en-US" altLang="ko-KR" dirty="0" smtClean="0">
                <a:solidFill>
                  <a:srgbClr val="FF0000"/>
                </a:solidFill>
              </a:rPr>
              <a:t>\</a:t>
            </a:r>
            <a:r>
              <a:rPr lang="en-US" altLang="ko-KR" dirty="0" err="1" smtClean="0">
                <a:solidFill>
                  <a:srgbClr val="FF0000"/>
                </a:solidFill>
              </a:rPr>
              <a:t>t</a:t>
            </a:r>
            <a:r>
              <a:rPr lang="en-US" altLang="ko-KR" dirty="0" err="1" smtClean="0"/>
              <a:t>label</a:t>
            </a:r>
            <a:r>
              <a:rPr lang="en-US" altLang="ko-KR" dirty="0" smtClean="0">
                <a:solidFill>
                  <a:srgbClr val="FFC000"/>
                </a:solidFill>
              </a:rPr>
              <a:t>\n</a:t>
            </a:r>
          </a:p>
          <a:p>
            <a:pPr lvl="1"/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0: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1: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4" y="2747790"/>
            <a:ext cx="8157355" cy="39387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H="1">
            <a:off x="915759" y="5469754"/>
            <a:ext cx="3147194" cy="167475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283516" y="2114026"/>
            <a:ext cx="520117" cy="33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171390" y="2124359"/>
            <a:ext cx="761903" cy="33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및 테스트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정답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train_Y</a:t>
            </a:r>
            <a:r>
              <a:rPr lang="en-US" altLang="ko-KR" dirty="0"/>
              <a:t>, </a:t>
            </a:r>
            <a:r>
              <a:rPr lang="en-US" altLang="ko-KR" dirty="0" err="1"/>
              <a:t>test_Y</a:t>
            </a:r>
            <a:r>
              <a:rPr lang="ko-KR" altLang="en-US" dirty="0"/>
              <a:t>를 구하는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r>
              <a:rPr lang="ko-KR" altLang="en-US" dirty="0" smtClean="0"/>
              <a:t>하나하나의 리뷰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먼저 </a:t>
            </a:r>
            <a:r>
              <a:rPr lang="ko-KR" altLang="en-US" dirty="0"/>
              <a:t>각 텍스트를 </a:t>
            </a:r>
            <a:r>
              <a:rPr lang="ko-KR" altLang="en-US" dirty="0" err="1"/>
              <a:t>개행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로 분리한 </a:t>
            </a:r>
            <a:r>
              <a:rPr lang="ko-KR" altLang="en-US" dirty="0" smtClean="0"/>
              <a:t>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헤더에 </a:t>
            </a:r>
            <a:r>
              <a:rPr lang="ko-KR" altLang="en-US" dirty="0"/>
              <a:t>해당하는 부분</a:t>
            </a:r>
            <a:r>
              <a:rPr lang="en-US" altLang="ko-KR" dirty="0"/>
              <a:t>(id document label)</a:t>
            </a:r>
            <a:r>
              <a:rPr lang="ko-KR" altLang="en-US" dirty="0"/>
              <a:t>을 </a:t>
            </a:r>
            <a:r>
              <a:rPr lang="ko-KR" altLang="en-US" dirty="0" smtClean="0"/>
              <a:t>제외한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나머지</a:t>
            </a:r>
            <a:r>
              <a:rPr lang="en-US" altLang="ko-KR" dirty="0"/>
              <a:t>([1:])</a:t>
            </a:r>
            <a:r>
              <a:rPr lang="ko-KR" altLang="en-US" dirty="0"/>
              <a:t>에 대해 각 행을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3"/>
            <a:r>
              <a:rPr lang="en-US" altLang="ko-KR" dirty="0"/>
              <a:t>for row in </a:t>
            </a:r>
            <a:r>
              <a:rPr lang="en-US" altLang="ko-KR" dirty="0" err="1"/>
              <a:t>train_text.split</a:t>
            </a:r>
            <a:r>
              <a:rPr lang="en-US" altLang="ko-KR" dirty="0"/>
              <a:t>('\n')[1:]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행은 탭 문자</a:t>
            </a:r>
            <a:r>
              <a:rPr lang="en-US" altLang="ko-KR" dirty="0"/>
              <a:t>(\t)</a:t>
            </a:r>
            <a:r>
              <a:rPr lang="ko-KR" altLang="en-US" dirty="0"/>
              <a:t>로 나눠진 </a:t>
            </a:r>
            <a:r>
              <a:rPr lang="ko-KR" altLang="en-US" dirty="0" smtClean="0"/>
              <a:t>후에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정답인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원소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원래는 정수 형태의 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정수</a:t>
            </a:r>
            <a:r>
              <a:rPr lang="en-US" altLang="ko-KR" dirty="0"/>
              <a:t>(integer)</a:t>
            </a:r>
            <a:r>
              <a:rPr lang="ko-KR" altLang="en-US" dirty="0"/>
              <a:t>로 변환해서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3"/>
            <a:r>
              <a:rPr lang="en-US" altLang="ko-KR" dirty="0"/>
              <a:t>[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row.split</a:t>
            </a:r>
            <a:r>
              <a:rPr lang="en-US" altLang="ko-KR" dirty="0" smtClean="0"/>
              <a:t>(＇\t＇)[</a:t>
            </a:r>
            <a:r>
              <a:rPr lang="en-US" altLang="ko-KR" dirty="0"/>
              <a:t>2])]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np.array</a:t>
            </a:r>
            <a:r>
              <a:rPr lang="ko-KR" altLang="en-US" dirty="0"/>
              <a:t>로 결과 리스트를 감싸서 네트워크에 입력하기 쉽게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9" y="4068060"/>
            <a:ext cx="8010407" cy="21819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H="1">
            <a:off x="6740165" y="4376245"/>
            <a:ext cx="288280" cy="176902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H="1">
            <a:off x="5176675" y="4385673"/>
            <a:ext cx="1563490" cy="15804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H="1">
            <a:off x="2802565" y="4385672"/>
            <a:ext cx="1563490" cy="15804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8495" y="1636980"/>
            <a:ext cx="39068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순환 신경망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2078" y="2778168"/>
            <a:ext cx="553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 </a:t>
            </a:r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임베딩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layers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5812" y="4940068"/>
            <a:ext cx="7922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2h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토큰화</a:t>
            </a:r>
            <a:r>
              <a:rPr lang="en-US" altLang="ko-KR" dirty="0"/>
              <a:t>(Tokenization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/>
              <a:t>정제</a:t>
            </a:r>
            <a:r>
              <a:rPr lang="en-US" altLang="ko-KR" dirty="0"/>
              <a:t>(Cleansing)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토큰화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자연어를 </a:t>
            </a:r>
            <a:r>
              <a:rPr lang="ko-KR" altLang="en-US" dirty="0"/>
              <a:t>처리 가능한 작은 단위로 나누는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띄어쓰기 </a:t>
            </a:r>
            <a:r>
              <a:rPr lang="ko-KR" altLang="en-US" dirty="0"/>
              <a:t>단위로 </a:t>
            </a:r>
            <a:r>
              <a:rPr lang="ko-KR" altLang="en-US" dirty="0" smtClean="0"/>
              <a:t>나누기</a:t>
            </a:r>
            <a:endParaRPr lang="en-US" altLang="ko-KR" dirty="0"/>
          </a:p>
          <a:p>
            <a:r>
              <a:rPr lang="ko-KR" altLang="en-US" dirty="0" smtClean="0"/>
              <a:t>정제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원하지 </a:t>
            </a:r>
            <a:r>
              <a:rPr lang="ko-KR" altLang="en-US" dirty="0"/>
              <a:t>않는 입력이나 불필요한 기호 등을 제거하는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정제를 </a:t>
            </a:r>
            <a:r>
              <a:rPr lang="ko-KR" altLang="en-US" dirty="0"/>
              <a:t>위한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김윤</a:t>
            </a:r>
            <a:r>
              <a:rPr lang="ko-KR" altLang="en-US" dirty="0" smtClean="0"/>
              <a:t> </a:t>
            </a:r>
            <a:r>
              <a:rPr lang="ko-KR" altLang="en-US" dirty="0"/>
              <a:t>박사의 </a:t>
            </a:r>
            <a:r>
              <a:rPr lang="en-US" altLang="ko-KR" dirty="0" err="1"/>
              <a:t>CNN_sentence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smtClean="0"/>
              <a:t>저장소의 </a:t>
            </a:r>
            <a:r>
              <a:rPr lang="ko-KR" altLang="en-US" dirty="0"/>
              <a:t>코드를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github.com/yoonkim/CNN_sentence/blob/master/process_data.py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en-US" altLang="ko-KR" dirty="0" err="1"/>
              <a:t>clean_str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먼저 제거할 문자는 모두 공백으로 대체하고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나눌 단어는 중간에 공백을 삽입하여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공백으로 단어를 나눌 전 처리 과정을 진행하는 함수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clean_str</a:t>
            </a:r>
            <a:r>
              <a:rPr lang="en-US" altLang="ko-KR" dirty="0"/>
              <a:t>(string) </a:t>
            </a:r>
            <a:r>
              <a:rPr lang="ko-KR" altLang="en-US" dirty="0"/>
              <a:t>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re.sub</a:t>
            </a:r>
            <a:r>
              <a:rPr lang="en-US" altLang="ko-KR" dirty="0" smtClean="0"/>
              <a:t>(r</a:t>
            </a:r>
            <a:r>
              <a:rPr lang="en-US" altLang="ko-KR" dirty="0"/>
              <a:t>"[^</a:t>
            </a:r>
            <a:r>
              <a:rPr lang="ko-KR" altLang="en-US" dirty="0"/>
              <a:t>가</a:t>
            </a:r>
            <a:r>
              <a:rPr lang="en-US" altLang="ko-KR" dirty="0"/>
              <a:t>-</a:t>
            </a:r>
            <a:r>
              <a:rPr lang="ko-KR" altLang="en-US" dirty="0" err="1"/>
              <a:t>힣</a:t>
            </a:r>
            <a:r>
              <a:rPr lang="en-US" altLang="ko-KR" dirty="0"/>
              <a:t>A-Za-z0-9(),!?\'\`]", " ", string)</a:t>
            </a:r>
          </a:p>
          <a:p>
            <a:pPr lvl="1"/>
            <a:r>
              <a:rPr lang="ko-KR" altLang="en-US" dirty="0" smtClean="0"/>
              <a:t>대괄호</a:t>
            </a:r>
            <a:r>
              <a:rPr lang="en-US" altLang="ko-KR" dirty="0"/>
              <a:t>([])</a:t>
            </a:r>
            <a:r>
              <a:rPr lang="ko-KR" altLang="en-US" dirty="0"/>
              <a:t>로 묶은 부분의 처음에 </a:t>
            </a:r>
            <a:r>
              <a:rPr lang="en-US" altLang="ko-KR" dirty="0" smtClean="0"/>
              <a:t>^</a:t>
            </a:r>
          </a:p>
          <a:p>
            <a:pPr lvl="2"/>
            <a:r>
              <a:rPr lang="ko-KR" altLang="en-US" dirty="0" smtClean="0"/>
              <a:t>그에 </a:t>
            </a:r>
            <a:r>
              <a:rPr lang="ko-KR" altLang="en-US" dirty="0"/>
              <a:t>포함되지 않는 나머지 모두를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괄호</a:t>
            </a:r>
            <a:r>
              <a:rPr lang="en-US" altLang="ko-KR" dirty="0"/>
              <a:t>, </a:t>
            </a:r>
            <a:r>
              <a:rPr lang="ko-KR" altLang="en-US" dirty="0" smtClean="0"/>
              <a:t>쉼표</a:t>
            </a:r>
            <a:r>
              <a:rPr lang="en-US" altLang="ko-KR" dirty="0"/>
              <a:t>, </a:t>
            </a:r>
            <a:r>
              <a:rPr lang="ko-KR" altLang="en-US" dirty="0"/>
              <a:t>느낌표</a:t>
            </a:r>
            <a:r>
              <a:rPr lang="en-US" altLang="ko-KR" dirty="0"/>
              <a:t>, </a:t>
            </a:r>
            <a:r>
              <a:rPr lang="ko-KR" altLang="en-US" dirty="0"/>
              <a:t>물음표</a:t>
            </a:r>
            <a:r>
              <a:rPr lang="en-US" altLang="ko-KR" dirty="0"/>
              <a:t>, </a:t>
            </a:r>
            <a:r>
              <a:rPr lang="ko-KR" altLang="en-US" dirty="0"/>
              <a:t>작은따옴표</a:t>
            </a:r>
            <a:r>
              <a:rPr lang="en-US" altLang="ko-KR" dirty="0"/>
              <a:t>('), </a:t>
            </a:r>
            <a:r>
              <a:rPr lang="ko-KR" altLang="en-US" dirty="0" err="1"/>
              <a:t>역따옴표</a:t>
            </a:r>
            <a:r>
              <a:rPr lang="en-US" altLang="ko-KR" dirty="0"/>
              <a:t>(`)</a:t>
            </a:r>
            <a:r>
              <a:rPr lang="ko-KR" altLang="en-US" dirty="0"/>
              <a:t>를 제외한 나머지는 모두 찾아서 공백</a:t>
            </a:r>
            <a:r>
              <a:rPr lang="en-US" altLang="ko-KR" dirty="0"/>
              <a:t>(" ")</a:t>
            </a:r>
            <a:r>
              <a:rPr lang="ko-KR" altLang="en-US" dirty="0"/>
              <a:t>으로 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마침표 </a:t>
            </a:r>
            <a:r>
              <a:rPr lang="en-US" altLang="ko-KR" dirty="0" smtClean="0"/>
              <a:t>.</a:t>
            </a:r>
            <a:r>
              <a:rPr lang="ko-KR" altLang="en-US" dirty="0" smtClean="0"/>
              <a:t>도 공백으로 바뀌어 최종적으로 사라짐 </a:t>
            </a:r>
            <a:endParaRPr lang="en-US" altLang="ko-KR" dirty="0" smtClean="0"/>
          </a:p>
          <a:p>
            <a:r>
              <a:rPr lang="ko-KR" altLang="en-US" dirty="0" smtClean="0"/>
              <a:t>대부분은 다음과 같이 단어에 붙어있는 불필요한 부분에 공백을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</a:t>
            </a:r>
            <a:r>
              <a:rPr lang="en-US" altLang="ko-KR" dirty="0"/>
              <a:t> = </a:t>
            </a:r>
            <a:r>
              <a:rPr lang="en-US" altLang="ko-KR" dirty="0" err="1"/>
              <a:t>re.sub</a:t>
            </a:r>
            <a:r>
              <a:rPr lang="en-US" altLang="ko-KR" dirty="0"/>
              <a:t>(r"\'s", " \'s", string)</a:t>
            </a:r>
          </a:p>
          <a:p>
            <a:pPr lvl="2"/>
            <a:r>
              <a:rPr lang="ko-KR" altLang="en-US" dirty="0"/>
              <a:t>세 번째 인수인 </a:t>
            </a:r>
            <a:r>
              <a:rPr lang="en-US" altLang="ko-KR" dirty="0"/>
              <a:t>string</a:t>
            </a:r>
            <a:r>
              <a:rPr lang="ko-KR" altLang="en-US" dirty="0"/>
              <a:t>에서 첫 번째 인수에 해당하는 내용을 찾아서 두 번째 인수로 단순히 교체</a:t>
            </a:r>
            <a:endParaRPr lang="en-US" altLang="ko-KR" dirty="0"/>
          </a:p>
          <a:p>
            <a:pPr lvl="3"/>
            <a:r>
              <a:rPr lang="en-US" altLang="ko-KR" dirty="0"/>
              <a:t>'s</a:t>
            </a:r>
            <a:r>
              <a:rPr lang="ko-KR" altLang="en-US" dirty="0"/>
              <a:t>를 앞에 공백을 붙이기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04051" y="4381532"/>
            <a:ext cx="7126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7.22 train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데이터의 입력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(X)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에 대한 정제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(Cleaning)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re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From https://github.com/yoonkim/CNN_sentence/blob/master/process_data.py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clean_str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"[^</a:t>
            </a:r>
            <a:r>
              <a:rPr lang="ko-KR" alt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가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-</a:t>
            </a:r>
            <a:r>
              <a:rPr lang="ko-KR" alt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힣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A-Za-z0-9(),!?\'\`]"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"\'s"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\'s"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"\'ve"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\'ve"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…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string.lower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내용 정제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train_text_X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 내용 정제해 저장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각 행에서 탭으로 분리한 것 중 첨자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번이 리뷰 내용 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각각의 리뷰가 저장된 </a:t>
            </a:r>
            <a:r>
              <a:rPr lang="en-US" altLang="ko-KR" dirty="0" err="1" smtClean="0"/>
              <a:t>sentense</a:t>
            </a:r>
            <a:r>
              <a:rPr lang="ko-KR" altLang="en-US" dirty="0" smtClean="0"/>
              <a:t>를 정제하기 위해 함수 호출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en-US" dirty="0"/>
              <a:t>첫 </a:t>
            </a:r>
            <a:r>
              <a:rPr lang="en-US" altLang="ko-KR" dirty="0"/>
              <a:t>5</a:t>
            </a:r>
            <a:r>
              <a:rPr lang="ko-KR" altLang="en-US" dirty="0"/>
              <a:t>개 리뷰의 단어 추출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2054" y="1515278"/>
            <a:ext cx="73279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7.22 train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데이터의 입력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(X)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에 대한 정제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(Cleaning)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re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From https://github.com/yoonkim/CNN_sentence/blob/master/process_data.py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clean_str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”[^</a:t>
            </a:r>
            <a:r>
              <a:rPr lang="ko-KR" alt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가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-</a:t>
            </a:r>
            <a:r>
              <a:rPr lang="ko-KR" alt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힣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A-Za-z0-9</a:t>
            </a:r>
            <a:r>
              <a:rPr lang="en-US" altLang="ko-KR" sz="1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(),!?\’\`]"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"\'s"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\'s"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string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re.sub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"\'ve"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 \'ve"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string)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string.lower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8428" y="3854693"/>
            <a:ext cx="80175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train_text_X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'\t'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row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train_text.split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:]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row.count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'\t'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&gt;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train_text_X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clean_str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(sentence)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sentence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train_text_X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4849" y="5271692"/>
            <a:ext cx="801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문장을 띄어쓰기 단위로 단어 분리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sentences = 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sentence.split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sentence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train_text_X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(sentences[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30" y="5749794"/>
            <a:ext cx="4815722" cy="77442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702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리뷰를 단어로만 구분하여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 표현식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re:regular</a:t>
            </a:r>
            <a:r>
              <a:rPr lang="en-US" altLang="ko-KR" dirty="0" smtClean="0"/>
              <a:t> expression)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4" y="1646165"/>
            <a:ext cx="6478933" cy="50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 길이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356730" cy="5151503"/>
          </a:xfrm>
        </p:spPr>
        <p:txBody>
          <a:bodyPr/>
          <a:lstStyle/>
          <a:p>
            <a:r>
              <a:rPr lang="ko-KR" altLang="en-US" dirty="0" smtClean="0"/>
              <a:t>네트워크에 </a:t>
            </a:r>
            <a:r>
              <a:rPr lang="ko-KR" altLang="en-US" dirty="0"/>
              <a:t>입력하려면 데이터의 크기</a:t>
            </a:r>
            <a:r>
              <a:rPr lang="en-US" altLang="ko-KR" dirty="0"/>
              <a:t>(</a:t>
            </a:r>
            <a:r>
              <a:rPr lang="ko-KR" altLang="en-US" dirty="0" smtClean="0"/>
              <a:t>문장의 단어 수</a:t>
            </a:r>
            <a:r>
              <a:rPr lang="en-US" altLang="ko-KR" dirty="0" smtClean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 </a:t>
            </a:r>
            <a:r>
              <a:rPr lang="ko-KR" altLang="en-US" dirty="0"/>
              <a:t>문장은 줄이고</a:t>
            </a:r>
            <a:r>
              <a:rPr lang="en-US" altLang="ko-KR" dirty="0"/>
              <a:t>, </a:t>
            </a:r>
            <a:r>
              <a:rPr lang="ko-KR" altLang="en-US" dirty="0" smtClean="0"/>
              <a:t>짧은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문장에는 </a:t>
            </a:r>
            <a:r>
              <a:rPr lang="ko-KR" altLang="en-US" dirty="0"/>
              <a:t>공백을 </a:t>
            </a:r>
            <a:r>
              <a:rPr lang="ko-KR" altLang="en-US" dirty="0" smtClean="0"/>
              <a:t>의미하는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padding)</a:t>
            </a:r>
            <a:r>
              <a:rPr lang="ko-KR" altLang="en-US" dirty="0"/>
              <a:t>을 채워 넣어야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문장의 단어 수 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문장의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단어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만 개의 문장 </a:t>
            </a:r>
            <a:r>
              <a:rPr lang="ko-KR" altLang="en-US" dirty="0" smtClean="0"/>
              <a:t>중에서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대부분이 </a:t>
            </a:r>
            <a:r>
              <a:rPr lang="en-US" altLang="ko-KR" dirty="0"/>
              <a:t>40</a:t>
            </a:r>
            <a:r>
              <a:rPr lang="ko-KR" altLang="en-US" dirty="0"/>
              <a:t>단어 </a:t>
            </a:r>
            <a:r>
              <a:rPr lang="ko-KR" altLang="en-US" dirty="0" smtClean="0"/>
              <a:t>이하로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구성되어 </a:t>
            </a:r>
            <a:r>
              <a:rPr lang="ko-KR" altLang="en-US" dirty="0"/>
              <a:t>있음을 확인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 smtClean="0"/>
              <a:t>25 </a:t>
            </a:r>
            <a:r>
              <a:rPr lang="ko-KR" altLang="en-US" dirty="0" smtClean="0"/>
              <a:t>단어 이하인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리뷰의 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142,587</a:t>
            </a:r>
            <a:r>
              <a:rPr lang="ko-KR" altLang="en-US" dirty="0" smtClean="0"/>
              <a:t>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전체의 </a:t>
            </a:r>
            <a:r>
              <a:rPr lang="en-US" altLang="ko-KR" dirty="0"/>
              <a:t>95% </a:t>
            </a:r>
            <a:r>
              <a:rPr lang="ko-KR" altLang="en-US" dirty="0"/>
              <a:t>정도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98" y="1743959"/>
            <a:ext cx="4971655" cy="42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리뷰인 문장의 단어를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개로 동일하게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기준이 </a:t>
            </a:r>
            <a:r>
              <a:rPr lang="ko-KR" altLang="en-US" dirty="0"/>
              <a:t>되는 문장의 길이를 </a:t>
            </a:r>
            <a:r>
              <a:rPr lang="en-US" altLang="ko-KR" dirty="0"/>
              <a:t>25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이상은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이하는 </a:t>
            </a:r>
            <a:r>
              <a:rPr lang="ko-KR" altLang="en-US" dirty="0"/>
              <a:t>패딩으로 길이를 </a:t>
            </a:r>
            <a:r>
              <a:rPr lang="en-US" altLang="ko-KR" dirty="0"/>
              <a:t>25</a:t>
            </a:r>
            <a:r>
              <a:rPr lang="ko-KR" altLang="en-US" dirty="0"/>
              <a:t>로 </a:t>
            </a:r>
            <a:r>
              <a:rPr lang="ko-KR" altLang="en-US" dirty="0" smtClean="0"/>
              <a:t>맞추어 </a:t>
            </a:r>
            <a:r>
              <a:rPr lang="ko-KR" altLang="en-US" dirty="0" err="1"/>
              <a:t>임베딩</a:t>
            </a:r>
            <a:r>
              <a:rPr lang="ko-KR" altLang="en-US" dirty="0"/>
              <a:t> 레이어에 넣을 </a:t>
            </a:r>
            <a:r>
              <a:rPr lang="ko-KR" altLang="en-US" dirty="0" smtClean="0"/>
              <a:t>준비</a:t>
            </a:r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단어의 최대 </a:t>
            </a:r>
            <a:r>
              <a:rPr lang="ko-KR" altLang="en-US" dirty="0" smtClean="0"/>
              <a:t>길이도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조정</a:t>
            </a:r>
            <a:endParaRPr lang="en-US" altLang="ko-KR" dirty="0" smtClean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이후는 제거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스파이더맨에서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스파이더맨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까지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3" y="3600029"/>
            <a:ext cx="8718969" cy="19719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37439" y="4122075"/>
            <a:ext cx="496334" cy="1765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4116" y="4122075"/>
            <a:ext cx="496334" cy="1765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6" idx="0"/>
          </p:cNvCxnSpPr>
          <p:nvPr/>
        </p:nvCxnSpPr>
        <p:spPr>
          <a:xfrm flipH="1">
            <a:off x="2485606" y="2507530"/>
            <a:ext cx="634666" cy="161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0"/>
          </p:cNvCxnSpPr>
          <p:nvPr/>
        </p:nvCxnSpPr>
        <p:spPr>
          <a:xfrm>
            <a:off x="4034672" y="1593130"/>
            <a:ext cx="177611" cy="25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6" y="6532900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</a:t>
            </a:r>
            <a:r>
              <a:rPr lang="ko-KR" altLang="en-US" dirty="0" smtClean="0"/>
              <a:t>문장도 </a:t>
            </a:r>
            <a:r>
              <a:rPr lang="ko-KR" altLang="en-US" dirty="0"/>
              <a:t>같은 길이의 문장</a:t>
            </a:r>
            <a:r>
              <a:rPr lang="en-US" altLang="ko-KR" dirty="0"/>
              <a:t>(25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으로 바꾸기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4" y="1193960"/>
            <a:ext cx="4341428" cy="5151503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Tokenizer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모든 단어를 사용하지 않고 출현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빈도가 가장 높은 일부 단어만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/>
              <a:t>출현하는 모든 단어의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개수를 세고 빈도 수로 정렬</a:t>
            </a:r>
            <a:endParaRPr lang="en-US" altLang="ko-KR" dirty="0"/>
          </a:p>
          <a:p>
            <a:pPr lvl="2"/>
            <a:r>
              <a:rPr lang="en-US" altLang="ko-KR" dirty="0" err="1"/>
              <a:t>num_words</a:t>
            </a:r>
            <a:endParaRPr lang="en-US" altLang="ko-KR" dirty="0"/>
          </a:p>
          <a:p>
            <a:pPr lvl="3"/>
            <a:r>
              <a:rPr lang="ko-KR" altLang="en-US" dirty="0"/>
              <a:t>지정된 만큼만 숫자로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ko-KR" altLang="en-US" dirty="0"/>
              <a:t>나머지는 </a:t>
            </a:r>
            <a:r>
              <a:rPr lang="en-US" altLang="ko-KR" dirty="0"/>
              <a:t>0</a:t>
            </a:r>
            <a:r>
              <a:rPr lang="ko-KR" altLang="en-US" dirty="0"/>
              <a:t>으로 반환</a:t>
            </a:r>
            <a:endParaRPr lang="en-US" altLang="ko-KR" dirty="0"/>
          </a:p>
          <a:p>
            <a:pPr lvl="1"/>
            <a:r>
              <a:rPr lang="en-US" altLang="ko-KR" dirty="0" err="1"/>
              <a:t>tokenizer.fit_on_texts</a:t>
            </a:r>
            <a:r>
              <a:rPr lang="en-US" altLang="ko-KR" dirty="0"/>
              <a:t>(sentences)</a:t>
            </a:r>
          </a:p>
          <a:p>
            <a:pPr lvl="2"/>
            <a:r>
              <a:rPr lang="en-US" altLang="ko-KR" dirty="0"/>
              <a:t>Tokenizer</a:t>
            </a:r>
            <a:r>
              <a:rPr lang="ko-KR" altLang="en-US" dirty="0"/>
              <a:t>에 데이터를 실제로 입력</a:t>
            </a:r>
            <a:endParaRPr lang="en-US" altLang="ko-KR" dirty="0"/>
          </a:p>
          <a:p>
            <a:pPr lvl="1"/>
            <a:r>
              <a:rPr lang="en-US" altLang="ko-KR" dirty="0" err="1" smtClean="0"/>
              <a:t>tokenizer.texts_to_sequences</a:t>
            </a:r>
            <a:r>
              <a:rPr lang="en-US" altLang="ko-KR" dirty="0" smtClean="0"/>
              <a:t>(sentences)</a:t>
            </a:r>
            <a:endParaRPr lang="en-US" altLang="ko-KR" dirty="0"/>
          </a:p>
          <a:p>
            <a:pPr lvl="2"/>
            <a:r>
              <a:rPr lang="ko-KR" altLang="en-US" dirty="0"/>
              <a:t>문장을 입력 받아 숫자를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결과를 학습 데이터로 사용 </a:t>
            </a:r>
            <a:endParaRPr lang="en-US" altLang="ko-KR" dirty="0" smtClean="0"/>
          </a:p>
          <a:p>
            <a:pPr lvl="1"/>
            <a:r>
              <a:rPr lang="en-US" altLang="ko-KR" dirty="0" err="1"/>
              <a:t>pad_sequences</a:t>
            </a:r>
            <a:r>
              <a:rPr lang="en-US" altLang="ko-KR" dirty="0"/>
              <a:t>(</a:t>
            </a:r>
            <a:r>
              <a:rPr lang="en-US" altLang="ko-KR" dirty="0" err="1"/>
              <a:t>train_X</a:t>
            </a:r>
            <a:r>
              <a:rPr lang="en-US" altLang="ko-KR" dirty="0"/>
              <a:t>, padding='post')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단어 수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 미만인 데이터의 끝에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추가</a:t>
            </a:r>
            <a:endParaRPr lang="en-US" altLang="ko-KR" dirty="0"/>
          </a:p>
          <a:p>
            <a:pPr lvl="2"/>
            <a:r>
              <a:rPr lang="ko-KR" altLang="en-US" dirty="0"/>
              <a:t>인수 </a:t>
            </a:r>
            <a:r>
              <a:rPr lang="en-US" altLang="ko-KR" dirty="0"/>
              <a:t>pre</a:t>
            </a:r>
          </a:p>
          <a:p>
            <a:pPr lvl="3"/>
            <a:r>
              <a:rPr lang="ko-KR" altLang="en-US" dirty="0"/>
              <a:t>문장의 앞에 패딩을 넣고</a:t>
            </a:r>
            <a:endParaRPr lang="en-US" altLang="ko-KR" dirty="0"/>
          </a:p>
          <a:p>
            <a:pPr lvl="2"/>
            <a:r>
              <a:rPr lang="en-US" altLang="ko-KR" dirty="0"/>
              <a:t>post</a:t>
            </a:r>
          </a:p>
          <a:p>
            <a:pPr lvl="3"/>
            <a:r>
              <a:rPr lang="ko-KR" altLang="en-US" dirty="0"/>
              <a:t>문장의 뒤에 패딩을 추가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89" y="5481736"/>
            <a:ext cx="4168979" cy="71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08388" y="5464149"/>
            <a:ext cx="2546813" cy="1874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5786" y="1481248"/>
            <a:ext cx="46115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 7.25 Tokenizer</a:t>
            </a:r>
            <a:r>
              <a:rPr lang="ko-KR" alt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와 </a:t>
            </a:r>
            <a:r>
              <a:rPr lang="en-US" altLang="ko-KR" sz="10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pad_sequences</a:t>
            </a:r>
            <a:r>
              <a:rPr lang="ko-KR" alt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를 사용한 문장 전처리</a:t>
            </a:r>
            <a:endParaRPr lang="ko-KR" alt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tensorflow.keras.preprocessing.text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Tokenizer</a:t>
            </a:r>
          </a:p>
          <a:p>
            <a:r>
              <a:rPr lang="en-US" altLang="ko-KR" sz="10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tensorflow.keras.preprocessing.sequence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smtClean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pad_sequences</a:t>
            </a:r>
            <a:endParaRPr lang="en-US" altLang="ko-KR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tokenizer = Tokenizer(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num_words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20000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tokenizer.fit_on_texts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(sentences)</a:t>
            </a:r>
          </a:p>
          <a:p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tokenizer.texts_to_sequences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(sentences)</a:t>
            </a:r>
          </a:p>
          <a:p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pad_sequences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padding=</a:t>
            </a:r>
            <a:r>
              <a:rPr lang="en-US" altLang="ko-KR" sz="10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'post'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00" dirty="0" smtClean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0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8388" y="3550596"/>
            <a:ext cx="40271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[[ 25 884 8 5795 1111 0 0 0 0 0 0 0 0 0 0 0 0 0 0 0 0 0 0 0 0</a:t>
            </a:r>
            <a:r>
              <a:rPr lang="en-US" altLang="ko-KR" sz="14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[ 588 5796 6697 0 0 0 0 0 0 0 0 0 0 0 0 0 0 0 0 0 0 0 0 0 0]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[ 0 0 0 0 0 0 0 0 0 0 0 0 0 0 0 0 0 0 0 0 0 0 0 0 0]</a:t>
            </a:r>
          </a:p>
          <a:p>
            <a:r>
              <a:rPr lang="en-US" altLang="ko-KR" sz="14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]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077605" y="3581344"/>
            <a:ext cx="2020182" cy="2443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8" idx="0"/>
            <a:endCxn id="11" idx="2"/>
          </p:cNvCxnSpPr>
          <p:nvPr/>
        </p:nvCxnSpPr>
        <p:spPr>
          <a:xfrm flipV="1">
            <a:off x="5981795" y="3825654"/>
            <a:ext cx="105901" cy="163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7605" y="4818701"/>
            <a:ext cx="283603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상위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만개에 들지 않은 단어라 모두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</a:t>
            </a:r>
            <a:endParaRPr lang="ko-KR" altLang="en-US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0701" y="4425767"/>
            <a:ext cx="3808240" cy="6679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08388" y="5750076"/>
            <a:ext cx="833975" cy="1605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tokenizer.index_word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309596" cy="5151503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index_word</a:t>
            </a:r>
            <a:r>
              <a:rPr lang="en-US" altLang="ko-KR" dirty="0" smtClean="0"/>
              <a:t>(index)</a:t>
            </a:r>
          </a:p>
          <a:p>
            <a:pPr lvl="1"/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첨자의 단어를 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번호마다</a:t>
            </a:r>
            <a:r>
              <a:rPr lang="ko-KR" altLang="en-US" dirty="0"/>
              <a:t> 매칭되는 한글을 보려면 위와 같은 코드로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80" y="2257245"/>
            <a:ext cx="3416544" cy="4360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64" y="3078176"/>
            <a:ext cx="5662246" cy="2718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382" y="4540773"/>
            <a:ext cx="523637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잊혀질은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20000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번이어서 실제로는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padding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에 의해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으로 삽입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6368" y="3704953"/>
            <a:ext cx="442047" cy="1687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74498" y="3704953"/>
            <a:ext cx="532389" cy="1687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95086" y="4937016"/>
            <a:ext cx="266451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20000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번 이상은 공백으로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34355" y="4820114"/>
            <a:ext cx="278169" cy="1924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1213" y="5308315"/>
            <a:ext cx="278169" cy="1924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/>
              <a:t>tf.keras.preprocessing.sequence.pad_sequences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228725"/>
            <a:ext cx="7038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리뷰의 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부정을 분류하는 네트워크 </a:t>
            </a:r>
            <a:r>
              <a:rPr lang="ko-KR" altLang="en-US" dirty="0"/>
              <a:t>정의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부정을 분류하는 네트워크를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ko-KR" altLang="en-US" dirty="0"/>
              <a:t>레이어와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레이어를 </a:t>
            </a:r>
            <a:r>
              <a:rPr lang="ko-KR" altLang="en-US" dirty="0"/>
              <a:t>연결한 </a:t>
            </a:r>
            <a:r>
              <a:rPr lang="ko-KR" altLang="en-US" dirty="0" smtClean="0"/>
              <a:t>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마지막에 </a:t>
            </a:r>
            <a:r>
              <a:rPr lang="en-US" altLang="ko-KR" dirty="0" smtClean="0"/>
              <a:t>Dense </a:t>
            </a:r>
            <a:r>
              <a:rPr lang="ko-KR" altLang="en-US" dirty="0" smtClean="0"/>
              <a:t>레이어의 </a:t>
            </a:r>
            <a:r>
              <a:rPr lang="ko-KR" altLang="en-US" dirty="0" err="1"/>
              <a:t>소프트맥스</a:t>
            </a:r>
            <a:r>
              <a:rPr lang="ko-KR" altLang="en-US" dirty="0"/>
              <a:t> 활성화 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05" y="2261733"/>
            <a:ext cx="6512369" cy="4025114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291759" y="2537225"/>
            <a:ext cx="2343194" cy="620754"/>
          </a:xfrm>
          <a:prstGeom prst="wedgeRectCallout">
            <a:avLst>
              <a:gd name="adj1" fmla="val -75509"/>
              <a:gd name="adj2" fmla="val -11267"/>
            </a:avLst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FF0000"/>
                </a:solidFill>
              </a:rPr>
              <a:t>input_length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인수가 </a:t>
            </a:r>
            <a:r>
              <a:rPr lang="ko-KR" altLang="en-US" sz="1100" dirty="0" smtClean="0">
                <a:solidFill>
                  <a:srgbClr val="FF0000"/>
                </a:solidFill>
              </a:rPr>
              <a:t>중요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1100" dirty="0" err="1">
                <a:solidFill>
                  <a:srgbClr val="FF0000"/>
                </a:solidFill>
              </a:rPr>
              <a:t>전처리를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25 </a:t>
            </a:r>
            <a:r>
              <a:rPr lang="ko-KR" altLang="en-US" sz="1100" dirty="0" smtClean="0">
                <a:solidFill>
                  <a:srgbClr val="FF0000"/>
                </a:solidFill>
              </a:rPr>
              <a:t>기준으로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정해두었기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때문에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input_length</a:t>
            </a:r>
            <a:r>
              <a:rPr lang="ko-KR" altLang="en-US" sz="1100" dirty="0">
                <a:solidFill>
                  <a:srgbClr val="FF0000"/>
                </a:solidFill>
              </a:rPr>
              <a:t>로 정의</a:t>
            </a:r>
          </a:p>
        </p:txBody>
      </p:sp>
    </p:spTree>
    <p:extLst>
      <p:ext uri="{BB962C8B-B14F-4D97-AF65-F5344CB8AC3E}">
        <p14:creationId xmlns:p14="http://schemas.microsoft.com/office/powerpoint/2010/main" val="30761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자연언어의 정보화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/>
              <a:t>인덱스</a:t>
            </a:r>
            <a:r>
              <a:rPr lang="en-US" altLang="ko-KR" dirty="0"/>
              <a:t>(index)</a:t>
            </a:r>
            <a:r>
              <a:rPr lang="ko-KR" altLang="en-US" dirty="0"/>
              <a:t>를 저장하는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/>
              <a:t>This is a big cat"</a:t>
            </a:r>
            <a:r>
              <a:rPr lang="ko-KR" altLang="en-US" dirty="0"/>
              <a:t>이라는 문장에 대해 정수 인덱스를 저장하면 처음 나오는 단어부터 인덱스를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"This is </a:t>
            </a:r>
            <a:r>
              <a:rPr lang="en-US" altLang="ko-KR" dirty="0" smtClean="0"/>
              <a:t>big”</a:t>
            </a:r>
          </a:p>
          <a:p>
            <a:pPr lvl="2"/>
            <a:r>
              <a:rPr lang="en-US" altLang="ko-KR" dirty="0" smtClean="0"/>
              <a:t>[0, 1, 3]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en-US" altLang="ko-KR" dirty="0"/>
              <a:t>[0, 1, 3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을 다시 </a:t>
            </a:r>
            <a:r>
              <a:rPr lang="ko-KR" altLang="en-US" dirty="0" err="1" smtClean="0"/>
              <a:t>원핫인코딩으로</a:t>
            </a:r>
            <a:r>
              <a:rPr lang="ko-KR" altLang="en-US" dirty="0" smtClean="0"/>
              <a:t> 표현하는 방법</a:t>
            </a:r>
            <a:endParaRPr lang="en-US" altLang="ko-KR" dirty="0" smtClean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레이어</a:t>
            </a:r>
            <a:endParaRPr lang="en-US" altLang="ko-KR" dirty="0"/>
          </a:p>
          <a:p>
            <a:pPr lvl="1"/>
            <a:r>
              <a:rPr lang="ko-KR" altLang="en-US" dirty="0"/>
              <a:t>자연어를 수치화된 정보로 바꾸기 위한 레이어</a:t>
            </a:r>
            <a:endParaRPr lang="en-US" altLang="ko-KR" dirty="0"/>
          </a:p>
          <a:p>
            <a:pPr lvl="2"/>
            <a:r>
              <a:rPr lang="ko-KR" altLang="en-US" dirty="0"/>
              <a:t>자연어는 시간의 흐름에 따라 정보가 연속적으로 이어지는 시퀀스 데이터</a:t>
            </a:r>
            <a:endParaRPr lang="en-US" altLang="ko-KR" dirty="0"/>
          </a:p>
          <a:p>
            <a:pPr lvl="2"/>
            <a:r>
              <a:rPr lang="ko-KR" altLang="en-US" dirty="0"/>
              <a:t>영어는 문자</a:t>
            </a:r>
            <a:r>
              <a:rPr lang="en-US" altLang="ko-KR" dirty="0"/>
              <a:t>(character), </a:t>
            </a:r>
            <a:r>
              <a:rPr lang="ko-KR" altLang="en-US" dirty="0"/>
              <a:t>한글은 문자를 넘어 자소 단위로도 쪼갤 수 있음</a:t>
            </a:r>
            <a:endParaRPr lang="en-US" altLang="ko-KR" dirty="0"/>
          </a:p>
          <a:p>
            <a:r>
              <a:rPr lang="en-US" altLang="ko-KR" dirty="0"/>
              <a:t>n-gram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ko-KR" altLang="en-US" dirty="0"/>
              <a:t>몇 개의 문자를 묶어서 파악하는 방법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62" y="1948531"/>
            <a:ext cx="1181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인수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인코딩이</a:t>
            </a:r>
            <a:r>
              <a:rPr lang="ko-KR" altLang="en-US" dirty="0"/>
              <a:t> 된 단어들을 입력을 받아서 </a:t>
            </a:r>
            <a:r>
              <a:rPr lang="ko-KR" altLang="en-US" dirty="0" err="1"/>
              <a:t>임베딩을</a:t>
            </a:r>
            <a:r>
              <a:rPr lang="ko-KR" altLang="en-US" dirty="0"/>
              <a:t>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tf.keras.layers.Embedding</a:t>
            </a:r>
            <a:r>
              <a:rPr lang="en-US" altLang="ko-KR" dirty="0" smtClean="0"/>
              <a:t>(20000</a:t>
            </a:r>
            <a:r>
              <a:rPr lang="en-US" altLang="ko-KR" dirty="0"/>
              <a:t>, 300, </a:t>
            </a:r>
            <a:r>
              <a:rPr lang="en-US" altLang="ko-KR" dirty="0" err="1"/>
              <a:t>input_length</a:t>
            </a:r>
            <a:r>
              <a:rPr lang="en-US" altLang="ko-KR" dirty="0"/>
              <a:t>=25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20000 : </a:t>
            </a:r>
            <a:r>
              <a:rPr lang="ko-KR" altLang="en-US" dirty="0"/>
              <a:t>단어 집합의 크기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총 단어의 개수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만 개의 단어만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300 : </a:t>
            </a:r>
            <a:r>
              <a:rPr lang="ko-KR" altLang="en-US" dirty="0" err="1"/>
              <a:t>임베딩</a:t>
            </a:r>
            <a:r>
              <a:rPr lang="ko-KR" altLang="en-US" dirty="0"/>
              <a:t> 벡터의 출력 차원</a:t>
            </a:r>
            <a:r>
              <a:rPr lang="en-US" altLang="ko-KR" dirty="0"/>
              <a:t>. </a:t>
            </a:r>
            <a:r>
              <a:rPr lang="ko-KR" altLang="en-US" dirty="0"/>
              <a:t>결과로서 나오는 </a:t>
            </a:r>
            <a:r>
              <a:rPr lang="ko-KR" altLang="en-US" dirty="0" err="1"/>
              <a:t>임베딩</a:t>
            </a:r>
            <a:r>
              <a:rPr lang="ko-KR" altLang="en-US" dirty="0"/>
              <a:t> 벡터의 크기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단어를 길이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벡터로 변환  </a:t>
            </a:r>
            <a:endParaRPr lang="en-US" altLang="ko-KR" dirty="0" smtClean="0"/>
          </a:p>
          <a:p>
            <a:pPr lvl="2"/>
            <a:r>
              <a:rPr lang="en-US" altLang="ko-KR" dirty="0" err="1"/>
              <a:t>input_length</a:t>
            </a:r>
            <a:r>
              <a:rPr lang="en-US" altLang="ko-KR" dirty="0"/>
              <a:t>=25</a:t>
            </a:r>
          </a:p>
          <a:p>
            <a:pPr lvl="3"/>
            <a:r>
              <a:rPr lang="ko-KR" altLang="en-US" dirty="0"/>
              <a:t>문장의 리뷰는</a:t>
            </a:r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25</a:t>
            </a:r>
            <a:r>
              <a:rPr lang="ko-KR" altLang="en-US" dirty="0"/>
              <a:t>개의 단어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055" y="1758623"/>
            <a:ext cx="214513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input_dim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output_dim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19" y="3811535"/>
            <a:ext cx="5031619" cy="2934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1891" y="4069815"/>
            <a:ext cx="14590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output_dim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= 300</a:t>
            </a:r>
            <a:endParaRPr lang="ko-KR" altLang="en-US" sz="1200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3575" y="5366644"/>
            <a:ext cx="152157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input_dim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= 20000</a:t>
            </a:r>
            <a:endParaRPr lang="ko-KR" altLang="en-US" sz="1200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과정 정리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109231"/>
            <a:ext cx="7058977" cy="5207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332" y="6468325"/>
            <a:ext cx="2342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https://wikidocs.net/32105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4518" y="1731556"/>
            <a:ext cx="7988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7.28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감성 분석 모델 학습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결과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=128</a:t>
            </a:r>
          </a:p>
          <a:p>
            <a:r>
              <a:rPr lang="en-US" altLang="ko-KR" dirty="0" smtClean="0"/>
              <a:t>5 </a:t>
            </a:r>
            <a:r>
              <a:rPr lang="ko-KR" altLang="en-US" dirty="0" err="1" smtClean="0"/>
              <a:t>에포크</a:t>
            </a:r>
            <a:r>
              <a:rPr lang="ko-KR" altLang="en-US" dirty="0" smtClean="0"/>
              <a:t>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</a:t>
            </a:r>
            <a:r>
              <a:rPr lang="ko-KR" altLang="en-US" dirty="0"/>
              <a:t>과정에서 </a:t>
            </a:r>
            <a:r>
              <a:rPr lang="en-US" altLang="ko-KR" dirty="0"/>
              <a:t>loss</a:t>
            </a:r>
            <a:r>
              <a:rPr lang="ko-KR" altLang="en-US" dirty="0"/>
              <a:t>는 꾸준히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ko-KR" altLang="en-US" dirty="0" err="1" smtClean="0"/>
              <a:t>과적합</a:t>
            </a:r>
            <a:r>
              <a:rPr lang="ko-KR" altLang="en-US" dirty="0" smtClean="0"/>
              <a:t> 발생</a:t>
            </a:r>
            <a:endParaRPr lang="ko-KR" altLang="en-US" dirty="0"/>
          </a:p>
          <a:p>
            <a:pPr lvl="1"/>
            <a:r>
              <a:rPr lang="en-US" altLang="ko-KR" dirty="0" err="1" smtClean="0"/>
              <a:t>val_loss</a:t>
            </a:r>
            <a:r>
              <a:rPr lang="ko-KR" altLang="en-US" dirty="0"/>
              <a:t>는 점점 증가하는 것을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490301" y="772998"/>
            <a:ext cx="441062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7.29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감성 분석 모델 학습 결과 확인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'g-'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'k--'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val_accuracy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'Epoch'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0.7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4269992"/>
            <a:ext cx="6885934" cy="25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결과 테스트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test_text</a:t>
            </a:r>
            <a:r>
              <a:rPr lang="ko-KR" altLang="en-US" dirty="0"/>
              <a:t>에도 </a:t>
            </a:r>
            <a:r>
              <a:rPr lang="en-US" altLang="ko-KR" dirty="0" err="1"/>
              <a:t>train_text</a:t>
            </a:r>
            <a:r>
              <a:rPr lang="ko-KR" altLang="en-US" dirty="0"/>
              <a:t>와 같은 변환 과정을 거쳐서 </a:t>
            </a:r>
            <a:r>
              <a:rPr lang="en-US" altLang="ko-KR" dirty="0" err="1"/>
              <a:t>test_X</a:t>
            </a:r>
            <a:r>
              <a:rPr lang="ko-KR" altLang="en-US" dirty="0"/>
              <a:t>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학습데이터로 학습시킨 </a:t>
            </a:r>
            <a:r>
              <a:rPr lang="en-US" altLang="ko-KR" dirty="0"/>
              <a:t>Tokenizer</a:t>
            </a:r>
            <a:r>
              <a:rPr lang="ko-KR" altLang="en-US" dirty="0"/>
              <a:t>를 어떤 변경 없이 그대로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</a:t>
            </a:r>
            <a:r>
              <a:rPr lang="ko-KR" altLang="en-US" dirty="0"/>
              <a:t>데이터는 우리 손에 없다는 가정하에 작업을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정도의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53" y="2828231"/>
            <a:ext cx="7031097" cy="28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문장에 대한 감성 분석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 </a:t>
            </a:r>
            <a:r>
              <a:rPr lang="ko-KR" altLang="en-US" dirty="0"/>
              <a:t>신경망이 입력의 변화에 따라 값이 변한다는 것을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문장을 잘라서 앞에서부터 차례로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너무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단어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졸리고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ko-KR" altLang="en-US" dirty="0"/>
              <a:t>나왔을 때 </a:t>
            </a:r>
            <a:r>
              <a:rPr lang="en-US" altLang="ko-KR" dirty="0"/>
              <a:t>99%</a:t>
            </a:r>
            <a:r>
              <a:rPr lang="ko-KR" altLang="en-US" dirty="0"/>
              <a:t>의 확률로 부정적 감성을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369" y="2240157"/>
            <a:ext cx="599635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8000"/>
                </a:solidFill>
                <a:latin typeface="Courier New" panose="02070309020205020404" pitchFamily="49" charset="0"/>
              </a:rPr>
              <a:t># 7.31 </a:t>
            </a:r>
            <a:r>
              <a:rPr lang="ko-KR" alt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임의의 문장 감성 분석 결과 확인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50" dirty="0">
                <a:solidFill>
                  <a:srgbClr val="A31515"/>
                </a:solidFill>
                <a:latin typeface="Courier New" panose="02070309020205020404" pitchFamily="49" charset="0"/>
              </a:rPr>
              <a:t>재미있을 줄 알았는데 완전 실망했다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. </a:t>
            </a:r>
            <a:r>
              <a:rPr lang="ko-KR" altLang="en-US" sz="1050" dirty="0">
                <a:solidFill>
                  <a:srgbClr val="A31515"/>
                </a:solidFill>
                <a:latin typeface="Courier New" panose="02070309020205020404" pitchFamily="49" charset="0"/>
              </a:rPr>
              <a:t>너무 졸리고 돈이 아까웠다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.'</a:t>
            </a:r>
            <a:endParaRPr lang="ko-KR" alt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test_sentence.split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now_sentence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word </a:t>
            </a:r>
            <a:r>
              <a:rPr lang="en-US" altLang="ko-KR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now_sentence.append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(word)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test_sentences.append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now_sentence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[:])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test_X_1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tokenizer.texts_to_sequences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test_X_1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pad_sequences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(test_X_1, padding=</a:t>
            </a:r>
            <a:r>
              <a:rPr lang="en-US" altLang="ko-KR" sz="1050" dirty="0">
                <a:solidFill>
                  <a:srgbClr val="A31515"/>
                </a:solidFill>
                <a:latin typeface="Courier New" panose="02070309020205020404" pitchFamily="49" charset="0"/>
              </a:rPr>
              <a:t>'post'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maxlen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5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prediction =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(test_X_1)</a:t>
            </a:r>
          </a:p>
          <a:p>
            <a:r>
              <a:rPr lang="en-US" altLang="ko-KR" sz="105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 sentence </a:t>
            </a:r>
            <a:r>
              <a:rPr lang="en-US" altLang="ko-KR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test_sentences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(sentence)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05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(prediction[</a:t>
            </a:r>
            <a:r>
              <a:rPr lang="en-US" altLang="ko-KR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ko-KR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68" y="4173538"/>
            <a:ext cx="4284085" cy="206314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3908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R</a:t>
            </a:r>
            <a:r>
              <a:rPr lang="ko-KR" altLang="en-US" dirty="0"/>
              <a:t>차원의 </a:t>
            </a:r>
            <a:r>
              <a:rPr lang="en-US" altLang="ko-KR" dirty="0"/>
              <a:t>Vector</a:t>
            </a:r>
            <a:r>
              <a:rPr lang="ko-KR" altLang="en-US" dirty="0"/>
              <a:t>로 매핑시켜주는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텍스트 내의 단어들을 밀집 벡터</a:t>
            </a:r>
            <a:r>
              <a:rPr lang="en-US" altLang="ko-KR" dirty="0"/>
              <a:t>(dense vector)</a:t>
            </a:r>
            <a:r>
              <a:rPr lang="ko-KR" altLang="en-US" dirty="0"/>
              <a:t>로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단어를 </a:t>
            </a:r>
            <a:r>
              <a:rPr lang="ko-KR" altLang="en-US" dirty="0"/>
              <a:t>의미론적 기하 공간에 매칭 시킬 수 있도록 수치 및 벡터화시키는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밀집 </a:t>
            </a:r>
            <a:r>
              <a:rPr lang="ko-KR" altLang="en-US" dirty="0"/>
              <a:t>벡터는 대부분의 값이 실수이고</a:t>
            </a:r>
            <a:r>
              <a:rPr lang="en-US" altLang="ko-KR" dirty="0"/>
              <a:t>, </a:t>
            </a:r>
            <a:r>
              <a:rPr lang="ko-KR" altLang="en-US" dirty="0" err="1" smtClean="0"/>
              <a:t>저차원적인</a:t>
            </a:r>
            <a:r>
              <a:rPr lang="ko-KR" altLang="en-US" dirty="0" smtClean="0"/>
              <a:t> </a:t>
            </a:r>
            <a:r>
              <a:rPr lang="ko-KR" altLang="en-US" dirty="0"/>
              <a:t>벡터를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Learning</a:t>
            </a:r>
            <a:r>
              <a:rPr lang="ko-KR" altLang="en-US" dirty="0"/>
              <a:t>을 통해 학습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임베딩을</a:t>
            </a:r>
            <a:r>
              <a:rPr lang="ko-KR" altLang="en-US" dirty="0"/>
              <a:t> 하는 경우 다음과 같은 숫자 벡터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차원의 </a:t>
            </a:r>
            <a:r>
              <a:rPr lang="ko-KR" altLang="en-US" dirty="0" err="1"/>
              <a:t>임베딩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한정된 길이의 벡터로 자연어를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벡터와 같은 희소 벡터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이루어진 벡터</a:t>
            </a:r>
            <a:r>
              <a:rPr lang="en-US" altLang="ko-KR" dirty="0"/>
              <a:t>)</a:t>
            </a:r>
            <a:r>
              <a:rPr lang="ko-KR" altLang="en-US" dirty="0"/>
              <a:t>와 달리 훈련 데이터로부터 학습을 하는 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74" y="2353789"/>
            <a:ext cx="2971800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73" y="3400993"/>
            <a:ext cx="2039096" cy="1575267"/>
          </a:xfrm>
          <a:prstGeom prst="rect">
            <a:avLst/>
          </a:prstGeom>
        </p:spPr>
      </p:pic>
      <p:pic>
        <p:nvPicPr>
          <p:cNvPr id="7" name="Picture 2" descr="Diagram of an embed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67" y="3792425"/>
            <a:ext cx="2187214" cy="165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5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 descr="https://blog.kakaocdn.net/dn/w9gNA/btqCJmmjGcc/6UDp7gvJFOePOdH9xw8nM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6" y="1881260"/>
            <a:ext cx="8462137" cy="33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encodings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단어의 인덱스에 해당하는 원소만 </a:t>
            </a:r>
            <a:r>
              <a:rPr lang="en-US" altLang="ko-KR" dirty="0"/>
              <a:t>1</a:t>
            </a:r>
            <a:r>
              <a:rPr lang="ko-KR" altLang="en-US" dirty="0"/>
              <a:t>이고 나머지는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사용하는 </a:t>
            </a:r>
            <a:r>
              <a:rPr lang="ko-KR" altLang="en-US" dirty="0"/>
              <a:t>메모리의 양에 비해 너무 적은 정보량을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저장된 </a:t>
            </a:r>
            <a:r>
              <a:rPr lang="ko-KR" altLang="en-US" dirty="0"/>
              <a:t>단어의 수가 많아질수록 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ko-KR" altLang="en-US" dirty="0"/>
              <a:t> 배열의 두 번째 차원의 크기도 그에 비례해서 늘어나기 때문에 이 데이터가 차지하는 메모리의 양이 더욱 </a:t>
            </a:r>
            <a:r>
              <a:rPr lang="ko-KR" altLang="en-US" dirty="0" smtClean="0"/>
              <a:t>늘어남</a:t>
            </a:r>
            <a:endParaRPr lang="ko-KR" altLang="en-US" dirty="0"/>
          </a:p>
        </p:txBody>
      </p:sp>
      <p:pic>
        <p:nvPicPr>
          <p:cNvPr id="26626" name="Picture 2" descr="Diagram of one-hot encod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85" y="2852586"/>
            <a:ext cx="4089834" cy="334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7-4 </a:t>
            </a:r>
            <a:r>
              <a:rPr lang="en-US" altLang="ko-KR" dirty="0" err="1" smtClean="0"/>
              <a:t>word_embedding.ipynb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9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Tokenizer()</a:t>
            </a:r>
          </a:p>
          <a:p>
            <a:pPr lvl="1"/>
            <a:r>
              <a:rPr lang="ko-KR" altLang="en-US" dirty="0" err="1" smtClean="0"/>
              <a:t>토큰화와</a:t>
            </a:r>
            <a:r>
              <a:rPr lang="ko-KR" altLang="en-US" dirty="0" smtClean="0"/>
              <a:t> </a:t>
            </a:r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/>
              <a:t>단어에 대한 인덱싱</a:t>
            </a:r>
            <a:r>
              <a:rPr lang="en-US" altLang="ko-KR" dirty="0"/>
              <a:t>)</a:t>
            </a:r>
            <a:r>
              <a:rPr lang="ko-KR" altLang="en-US" dirty="0"/>
              <a:t>을 위해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9" y="1981026"/>
            <a:ext cx="8381579" cy="1743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8" y="3911348"/>
            <a:ext cx="6847439" cy="21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pad_sequence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정해준 </a:t>
            </a:r>
            <a:r>
              <a:rPr lang="ko-KR" altLang="en-US" dirty="0"/>
              <a:t>길이보다 길이가 긴 샘플은 값을 일부 </a:t>
            </a:r>
            <a:r>
              <a:rPr lang="ko-KR" altLang="en-US" dirty="0" smtClean="0"/>
              <a:t>자르고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정해준 </a:t>
            </a:r>
            <a:r>
              <a:rPr lang="ko-KR" altLang="en-US" dirty="0"/>
              <a:t>길이보다 길이가 짧은 샘플은 값을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채움</a:t>
            </a:r>
            <a:endParaRPr lang="en-US" altLang="ko-KR" dirty="0" smtClean="0"/>
          </a:p>
          <a:p>
            <a:pPr lvl="2"/>
            <a:r>
              <a:rPr lang="ko-KR" altLang="en-US" dirty="0"/>
              <a:t>첫번째 인자 </a:t>
            </a:r>
            <a:r>
              <a:rPr lang="en-US" altLang="ko-KR" dirty="0"/>
              <a:t>= </a:t>
            </a:r>
            <a:r>
              <a:rPr lang="ko-KR" altLang="en-US" dirty="0"/>
              <a:t>패딩을 진행할 데이터</a:t>
            </a:r>
          </a:p>
          <a:p>
            <a:pPr lvl="2"/>
            <a:r>
              <a:rPr lang="en-US" altLang="ko-KR" dirty="0" err="1"/>
              <a:t>maxlen</a:t>
            </a:r>
            <a:r>
              <a:rPr lang="en-US" altLang="ko-KR" dirty="0"/>
              <a:t> = </a:t>
            </a:r>
            <a:r>
              <a:rPr lang="ko-KR" altLang="en-US" dirty="0"/>
              <a:t>모든 데이터에 대해서 정규화 할 길이</a:t>
            </a:r>
          </a:p>
          <a:p>
            <a:pPr lvl="2"/>
            <a:r>
              <a:rPr lang="en-US" altLang="ko-KR" dirty="0"/>
              <a:t>padding = 'pre'</a:t>
            </a:r>
            <a:r>
              <a:rPr lang="ko-KR" altLang="en-US" dirty="0"/>
              <a:t>를 선택하면 앞에 </a:t>
            </a:r>
            <a:r>
              <a:rPr lang="en-US" altLang="ko-KR" dirty="0"/>
              <a:t>0</a:t>
            </a:r>
            <a:r>
              <a:rPr lang="ko-KR" altLang="en-US" dirty="0"/>
              <a:t>을 채우고 </a:t>
            </a:r>
            <a:r>
              <a:rPr lang="en-US" altLang="ko-KR" dirty="0"/>
              <a:t>'post'</a:t>
            </a:r>
            <a:r>
              <a:rPr lang="ko-KR" altLang="en-US" dirty="0"/>
              <a:t>를 선택하면 뒤에 </a:t>
            </a:r>
            <a:r>
              <a:rPr lang="en-US" altLang="ko-KR" dirty="0"/>
              <a:t>0</a:t>
            </a:r>
            <a:r>
              <a:rPr lang="ko-KR" altLang="en-US" dirty="0"/>
              <a:t>을 채움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01" y="2813524"/>
            <a:ext cx="5810980" cy="39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400" dirty="0" err="1" smtClean="0">
            <a:solidFill>
              <a:srgbClr val="FF000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31838</TotalTime>
  <Words>1702</Words>
  <Application>Microsoft Office PowerPoint</Application>
  <PresentationFormat>화면 슬라이드 쇼(4:3)</PresentationFormat>
  <Paragraphs>378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PowerPoint 프레젠테이션</vt:lpstr>
      <vt:lpstr>다양한 자연언어의 정보화</vt:lpstr>
      <vt:lpstr>워드 임베딩</vt:lpstr>
      <vt:lpstr>워드 임베딩 과정</vt:lpstr>
      <vt:lpstr>One-hot encodings</vt:lpstr>
      <vt:lpstr>파일</vt:lpstr>
      <vt:lpstr>전처리</vt:lpstr>
      <vt:lpstr>pad_sequence()</vt:lpstr>
      <vt:lpstr>Embedding </vt:lpstr>
      <vt:lpstr>모델링</vt:lpstr>
      <vt:lpstr>Embedding 과 SimpleRNN 층 구성 방법</vt:lpstr>
      <vt:lpstr>IMDB 영화 리뷰 감정 분류</vt:lpstr>
      <vt:lpstr>imdb.load_data()</vt:lpstr>
      <vt:lpstr>파일</vt:lpstr>
      <vt:lpstr>감성 분석(Sentiment analysis)</vt:lpstr>
      <vt:lpstr>긍정 부정 감성 분석</vt:lpstr>
      <vt:lpstr>데이터 로드</vt:lpstr>
      <vt:lpstr>데이터(학습 및 테스트) 정답 추출</vt:lpstr>
      <vt:lpstr>토큰화(Tokenization)와 정제(Cleansing)</vt:lpstr>
      <vt:lpstr>clean_str(string) 함수</vt:lpstr>
      <vt:lpstr>리뷰 내용 정제</vt:lpstr>
      <vt:lpstr>리뷰를 단어로만 구분하여 생성</vt:lpstr>
      <vt:lpstr>문장 길이 확인</vt:lpstr>
      <vt:lpstr>한 리뷰인 문장의 단어를 25개로 동일하게</vt:lpstr>
      <vt:lpstr>짧은 문장도 같은 길이의 문장(25단어)으로 바꾸기</vt:lpstr>
      <vt:lpstr>tokenizer.index_word()</vt:lpstr>
      <vt:lpstr>tf.keras.preprocessing.sequence.pad_sequences</vt:lpstr>
      <vt:lpstr>영화 리뷰의 긍정/부정을 분류하는 네트워크 정의</vt:lpstr>
      <vt:lpstr>임베딩의 주요 인수</vt:lpstr>
      <vt:lpstr>단어 임베딩 과정 정리</vt:lpstr>
      <vt:lpstr>학습 </vt:lpstr>
      <vt:lpstr>학습 결과 시각화</vt:lpstr>
      <vt:lpstr>학습 결과 테스트</vt:lpstr>
      <vt:lpstr>임의의 문장에 대한 감성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954</cp:revision>
  <dcterms:created xsi:type="dcterms:W3CDTF">2013-05-23T04:26:30Z</dcterms:created>
  <dcterms:modified xsi:type="dcterms:W3CDTF">2021-08-15T05:39:23Z</dcterms:modified>
</cp:coreProperties>
</file>