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9"/>
  </p:notesMasterIdLst>
  <p:sldIdLst>
    <p:sldId id="579" r:id="rId3"/>
    <p:sldId id="581" r:id="rId4"/>
    <p:sldId id="580" r:id="rId5"/>
    <p:sldId id="598" r:id="rId6"/>
    <p:sldId id="599" r:id="rId7"/>
    <p:sldId id="596" r:id="rId8"/>
    <p:sldId id="597" r:id="rId9"/>
    <p:sldId id="591" r:id="rId10"/>
    <p:sldId id="601" r:id="rId11"/>
    <p:sldId id="593" r:id="rId12"/>
    <p:sldId id="594" r:id="rId13"/>
    <p:sldId id="595" r:id="rId14"/>
    <p:sldId id="602" r:id="rId15"/>
    <p:sldId id="603" r:id="rId16"/>
    <p:sldId id="604" r:id="rId17"/>
    <p:sldId id="605" r:id="rId18"/>
  </p:sldIdLst>
  <p:sldSz cx="9144000" cy="6858000" type="screen4x3"/>
  <p:notesSz cx="6858000" cy="9144000"/>
  <p:custDataLst>
    <p:tags r:id="rId20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25B"/>
    <a:srgbClr val="0000FF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2" autoAdjust="0"/>
    <p:restoredTop sz="94286" autoAdjust="0"/>
  </p:normalViewPr>
  <p:slideViewPr>
    <p:cSldViewPr snapToGrid="0">
      <p:cViewPr varScale="1">
        <p:scale>
          <a:sx n="92" d="100"/>
          <a:sy n="92" d="100"/>
        </p:scale>
        <p:origin x="1338" y="90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ooks.google.co.kr/books?id=OdOfDwAAQBAJ&amp;pg=PA10&amp;lpg=PA10&amp;dq=%EC%9B%8C%EC%8A%A4+%EB%A7%A5%ED%82%A4%EB%8B%88&amp;source=bl&amp;ots=8sOi-lQE7S&amp;sig=ACfU3U1C0CVJtntxZC6zJKo6z_3o1sQBpQ&amp;hl=ko&amp;sa=X&amp;ved=2ahUKEwisn72CxP3pAhWOBIgKHcJBCXQQ6AEwA3oECAoQAQ#v=onepage&amp;q=%EC%9B%8C%EC%8A%A4%20%EB%A7%A5%ED%82%A4%EB%8B%88&amp;f=fals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github.com/wesm/pydata-book" TargetMode="External"/><Relationship Id="rId7" Type="http://schemas.openxmlformats.org/officeDocument/2006/relationships/hyperlink" Target="https://github.com/lee7py/Pydata-ANS-VIS" TargetMode="External"/><Relationship Id="rId2" Type="http://schemas.openxmlformats.org/officeDocument/2006/relationships/hyperlink" Target="http://wesmckinney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lee7py/pandas-bigdata" TargetMode="Externa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numpy.org/" TargetMode="External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lee7py/Pydata-ANS-VIS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22385" y="2000273"/>
            <a:ext cx="71481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데이터 분석 및 시각화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개요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2635" y="4521184"/>
            <a:ext cx="346761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컴퓨터정보공학과</a:t>
            </a:r>
            <a:endParaRPr lang="en-US" altLang="ko-KR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강 환수 교수</a:t>
            </a:r>
            <a:endParaRPr lang="en-US" altLang="ko-KR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89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필요 패키지 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, </a:t>
            </a:r>
            <a:r>
              <a:rPr lang="en-US" altLang="ko-KR" dirty="0" err="1"/>
              <a:t>matplotlib</a:t>
            </a:r>
            <a:r>
              <a:rPr lang="en-US" altLang="ko-KR" dirty="0"/>
              <a:t>, pandas, </a:t>
            </a:r>
            <a:r>
              <a:rPr lang="en-US" altLang="ko-KR" dirty="0" err="1"/>
              <a:t>seaborn</a:t>
            </a:r>
            <a:r>
              <a:rPr lang="en-US" altLang="ko-KR" dirty="0"/>
              <a:t>, </a:t>
            </a:r>
            <a:r>
              <a:rPr lang="en-US" altLang="ko-KR" dirty="0" err="1" smtClean="0"/>
              <a:t>bokeh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 </a:t>
            </a:r>
            <a:r>
              <a:rPr lang="en-US" altLang="ko-KR" dirty="0" err="1" smtClean="0"/>
              <a:t>matplotlib</a:t>
            </a:r>
            <a:r>
              <a:rPr lang="en-US" altLang="ko-KR" dirty="0"/>
              <a:t> pandas </a:t>
            </a:r>
            <a:r>
              <a:rPr lang="en-US" altLang="ko-KR" dirty="0" err="1" smtClean="0"/>
              <a:t>jupyter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4" y="1614003"/>
            <a:ext cx="3641698" cy="19422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197" y="1614003"/>
            <a:ext cx="2697275" cy="461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자기주도학습</a:t>
            </a:r>
            <a:endParaRPr lang="en-US" altLang="ko-KR" dirty="0" smtClean="0"/>
          </a:p>
          <a:p>
            <a:pPr lvl="1"/>
            <a:r>
              <a:rPr lang="en-US" altLang="ko-KR" dirty="0"/>
              <a:t>P44~50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08" y="2018467"/>
            <a:ext cx="7456877" cy="378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 실행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소스가 있는 폴더에서 터미널 열어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en-US" altLang="ko-KR" dirty="0" smtClean="0"/>
              <a:t>notebook</a:t>
            </a:r>
          </a:p>
          <a:p>
            <a:pPr lvl="1"/>
            <a:r>
              <a:rPr lang="en-US" altLang="ko-KR" dirty="0" smtClean="0"/>
              <a:t>python –m notebook</a:t>
            </a:r>
            <a:endParaRPr lang="en-US" altLang="ko-KR" dirty="0" smtClean="0"/>
          </a:p>
          <a:p>
            <a:r>
              <a:rPr lang="ko-KR" altLang="en-US" dirty="0" smtClean="0"/>
              <a:t>노트북 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ch02-study.ipynb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9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책과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함께 수업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한글 버전</a:t>
            </a:r>
            <a:endParaRPr lang="en-US" altLang="ko-KR" dirty="0" smtClean="0"/>
          </a:p>
          <a:p>
            <a:r>
              <a:rPr lang="ko-KR" altLang="en-US" dirty="0" smtClean="0"/>
              <a:t>원 버전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Python-for-Data-Analysis-2nd-Edition.pdf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17" y="1785798"/>
            <a:ext cx="3114227" cy="39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73882" y="2300360"/>
            <a:ext cx="66607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24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최고의 인기 언어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접착제로 쓰는 파이썬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C, C++, Fortran </a:t>
            </a:r>
            <a:r>
              <a:rPr lang="ko-KR" altLang="en-US" dirty="0" smtClean="0"/>
              <a:t>등의 기존 언어와 통합이 쉽다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Glue</a:t>
            </a:r>
            <a:r>
              <a:rPr lang="ko-KR" altLang="en-US" dirty="0" smtClean="0"/>
              <a:t> </a:t>
            </a:r>
            <a:r>
              <a:rPr lang="en-US" altLang="ko-KR" dirty="0" smtClean="0"/>
              <a:t>code, </a:t>
            </a:r>
            <a:r>
              <a:rPr lang="ko-KR" altLang="en-US" dirty="0" smtClean="0"/>
              <a:t>접착제 코드</a:t>
            </a:r>
            <a:endParaRPr lang="en-US" altLang="ko-KR" dirty="0" smtClean="0"/>
          </a:p>
          <a:p>
            <a:r>
              <a:rPr lang="ko-KR" altLang="en-US" dirty="0" smtClean="0"/>
              <a:t>이제 파이썬 하나만 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구축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응용프로그램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데이터과학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r>
              <a:rPr lang="ko-KR" altLang="en-US" dirty="0" smtClean="0"/>
              <a:t>개발 시간이 단축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시간이 느려도 이익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시간 비용보다 사람의 비용이 더 크다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필수 파이썬 라이브러리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Numerical python</a:t>
            </a:r>
          </a:p>
          <a:p>
            <a:pPr lvl="2"/>
            <a:r>
              <a:rPr lang="ko-KR" altLang="en-US" dirty="0" smtClean="0"/>
              <a:t>빠르고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효율적인 다차원 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 원소를 다루거나 배열 간의 수학 계산을 수행하는 함수</a:t>
            </a:r>
            <a:endParaRPr lang="en-US" altLang="ko-KR" dirty="0" smtClean="0"/>
          </a:p>
          <a:p>
            <a:r>
              <a:rPr lang="en-US" altLang="ko-KR" dirty="0" smtClean="0"/>
              <a:t>Pandas</a:t>
            </a:r>
          </a:p>
          <a:p>
            <a:pPr lvl="1"/>
            <a:r>
              <a:rPr lang="en-US" altLang="ko-KR" dirty="0" smtClean="0"/>
              <a:t>Panel data &amp; Python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analysis</a:t>
            </a:r>
          </a:p>
          <a:p>
            <a:pPr lvl="2"/>
            <a:r>
              <a:rPr lang="ko-KR" altLang="en-US" dirty="0" smtClean="0"/>
              <a:t>구조화된 데이터나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 형식의 데이터를 쉽게 다루도록 설계된 고수준의 자료구조와 함수 제공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형태의 행과 열의 구조인 데이터프레임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1</a:t>
            </a:r>
            <a:r>
              <a:rPr lang="ko-KR" altLang="en-US" dirty="0" smtClean="0"/>
              <a:t>차원 배열 객체인 시리즈</a:t>
            </a:r>
            <a:r>
              <a:rPr lang="en-US" altLang="ko-KR" dirty="0" smtClean="0"/>
              <a:t>(series)</a:t>
            </a:r>
          </a:p>
          <a:p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그래프나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데이터 시각화</a:t>
            </a:r>
            <a:endParaRPr lang="en-US" altLang="ko-KR" dirty="0" smtClean="0"/>
          </a:p>
          <a:p>
            <a:r>
              <a:rPr lang="en-US" altLang="ko-KR" dirty="0" err="1" smtClean="0"/>
              <a:t>Jupyter</a:t>
            </a:r>
            <a:endParaRPr lang="en-US" altLang="ko-KR" dirty="0" smtClean="0"/>
          </a:p>
          <a:p>
            <a:r>
              <a:rPr lang="en-US" altLang="ko-KR" dirty="0" err="1" smtClean="0"/>
              <a:t>Scipy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과학 계산 컴퓨터 영역의 여러 기본 문제를 다루는 패키지 모음</a:t>
            </a:r>
            <a:endParaRPr lang="en-US" altLang="ko-KR" dirty="0" smtClean="0"/>
          </a:p>
          <a:p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</a:p>
          <a:p>
            <a:pPr lvl="1"/>
            <a:r>
              <a:rPr lang="ko-KR" altLang="en-US" dirty="0" smtClean="0"/>
              <a:t>데이터 처리 및 머신 러닝 라이브러리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5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및 시각화 수업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307323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2020-6/18(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), </a:t>
            </a:r>
            <a:r>
              <a:rPr lang="en-US" altLang="ko-KR" dirty="0" smtClean="0"/>
              <a:t>7/29(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7</a:t>
            </a:r>
            <a:r>
              <a:rPr lang="ko-KR" altLang="en-US" dirty="0" smtClean="0"/>
              <a:t>주 동안 주로 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총 </a:t>
            </a:r>
            <a:r>
              <a:rPr lang="en-US" altLang="ko-KR" dirty="0" smtClean="0"/>
              <a:t>48</a:t>
            </a:r>
            <a:r>
              <a:rPr lang="ko-KR" altLang="en-US" dirty="0" smtClean="0"/>
              <a:t>시간 </a:t>
            </a:r>
            <a:endParaRPr lang="ko-KR" altLang="en-US" dirty="0"/>
          </a:p>
          <a:p>
            <a:r>
              <a:rPr lang="ko-KR" altLang="en-US" dirty="0" smtClean="0"/>
              <a:t>교재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파이썬 라이브러리를 활용한 데이터 분석</a:t>
            </a:r>
            <a:r>
              <a:rPr lang="en-US" altLang="ko-KR" dirty="0" smtClean="0"/>
              <a:t>(Python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 Data Analysis)</a:t>
            </a:r>
          </a:p>
          <a:p>
            <a:r>
              <a:rPr lang="ko-KR" altLang="en-US" dirty="0" smtClean="0"/>
              <a:t>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변경될 수 있음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08524"/>
              </p:ext>
            </p:extLst>
          </p:nvPr>
        </p:nvGraphicFramePr>
        <p:xfrm>
          <a:off x="818123" y="3180009"/>
          <a:ext cx="7886700" cy="2299108"/>
        </p:xfrm>
        <a:graphic>
          <a:graphicData uri="http://schemas.openxmlformats.org/drawingml/2006/table">
            <a:tbl>
              <a:tblPr/>
              <a:tblGrid>
                <a:gridCol w="511168">
                  <a:extLst>
                    <a:ext uri="{9D8B030D-6E8A-4147-A177-3AD203B41FA5}">
                      <a16:colId xmlns:a16="http://schemas.microsoft.com/office/drawing/2014/main" val="73887926"/>
                    </a:ext>
                  </a:extLst>
                </a:gridCol>
                <a:gridCol w="1060654">
                  <a:extLst>
                    <a:ext uri="{9D8B030D-6E8A-4147-A177-3AD203B41FA5}">
                      <a16:colId xmlns:a16="http://schemas.microsoft.com/office/drawing/2014/main" val="3243633101"/>
                    </a:ext>
                  </a:extLst>
                </a:gridCol>
                <a:gridCol w="525729">
                  <a:extLst>
                    <a:ext uri="{9D8B030D-6E8A-4147-A177-3AD203B41FA5}">
                      <a16:colId xmlns:a16="http://schemas.microsoft.com/office/drawing/2014/main" val="3566771896"/>
                    </a:ext>
                  </a:extLst>
                </a:gridCol>
                <a:gridCol w="2889210">
                  <a:extLst>
                    <a:ext uri="{9D8B030D-6E8A-4147-A177-3AD203B41FA5}">
                      <a16:colId xmlns:a16="http://schemas.microsoft.com/office/drawing/2014/main" val="2049331172"/>
                    </a:ext>
                  </a:extLst>
                </a:gridCol>
                <a:gridCol w="2899939">
                  <a:extLst>
                    <a:ext uri="{9D8B030D-6E8A-4147-A177-3AD203B41FA5}">
                      <a16:colId xmlns:a16="http://schemas.microsoft.com/office/drawing/2014/main" val="3766901801"/>
                    </a:ext>
                  </a:extLst>
                </a:gridCol>
              </a:tblGrid>
              <a:tr h="23842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오전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오후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427081"/>
                  </a:ext>
                </a:extLst>
              </a:tr>
              <a:tr h="39170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1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</a:t>
                      </a: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6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18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effectLst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일차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수업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소개와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처리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개발환경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설정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1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시간하기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전에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endParaRPr lang="ko-KR" sz="10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2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파이썬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언어의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기본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, ipython,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주피터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노트북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3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내장</a:t>
                      </a:r>
                      <a:r>
                        <a:rPr lang="en-US" sz="1000">
                          <a:effectLst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자료구조</a:t>
                      </a:r>
                      <a:r>
                        <a:rPr lang="en-US" sz="1000">
                          <a:effectLst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함수</a:t>
                      </a:r>
                      <a:r>
                        <a:rPr lang="en-US" sz="1000">
                          <a:effectLst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endParaRPr lang="ko-KR" sz="100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61454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2</a:t>
                      </a:r>
                      <a:r>
                        <a:rPr lang="ko-KR" sz="1000" dirty="0" smtClean="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</a:t>
                      </a: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6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-25(</a:t>
                      </a:r>
                      <a:r>
                        <a:rPr lang="ko-KR" sz="1000" dirty="0">
                          <a:effectLst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sz="1000" dirty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2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4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 err="1">
                          <a:effectLst/>
                          <a:ea typeface="Malgun Gothic" panose="020B0503020000020004" pitchFamily="50" charset="-127"/>
                        </a:rPr>
                        <a:t>넘파이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기본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배열과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벡터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연산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48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4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err="1" smtClean="0">
                          <a:effectLst/>
                          <a:ea typeface="Malgun Gothic" panose="020B0503020000020004" pitchFamily="50" charset="-127"/>
                        </a:rPr>
                        <a:t>넘파이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기본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배열과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벡터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연산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48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568383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3</a:t>
                      </a:r>
                      <a:r>
                        <a:rPr lang="ko-KR" sz="1000" dirty="0" smtClean="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2021-07-02(</a:t>
                      </a:r>
                      <a:r>
                        <a:rPr lang="ko-KR" altLang="en-US" sz="1000" dirty="0" smtClean="0">
                          <a:effectLst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3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5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판다스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준비하기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55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00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6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텍스트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파일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읽기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(6.1.3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까지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028492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4</a:t>
                      </a:r>
                      <a:r>
                        <a:rPr lang="ko-KR" sz="1000" dirty="0" smtClean="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2021-07-09(</a:t>
                      </a:r>
                      <a:r>
                        <a:rPr lang="ko-KR" sz="1000" dirty="0">
                          <a:effectLst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sz="1000" dirty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4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일차</a:t>
                      </a:r>
                      <a:endParaRPr lang="ko-KR" sz="100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7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정제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및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준비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37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7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정제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및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준비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37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altLang="ko-KR" sz="1000" dirty="0" smtClean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6729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5</a:t>
                      </a:r>
                      <a:r>
                        <a:rPr lang="ko-KR" sz="1000" dirty="0" smtClean="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</a:t>
                      </a: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7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-16(</a:t>
                      </a:r>
                      <a:r>
                        <a:rPr lang="ko-KR" altLang="en-US" sz="1000" dirty="0" smtClean="0">
                          <a:effectLst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5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8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준비하기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조인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병합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변형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39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)  </a:t>
                      </a:r>
                      <a:endParaRPr lang="ko-KR" sz="10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8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준비하기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조인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병합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변형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39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)  </a:t>
                      </a:r>
                      <a:endParaRPr lang="ko-KR" sz="10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945554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5</a:t>
                      </a:r>
                      <a:r>
                        <a:rPr lang="ko-KR" sz="1000" dirty="0" smtClean="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</a:t>
                      </a: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7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-22(</a:t>
                      </a:r>
                      <a:r>
                        <a:rPr lang="ko-KR" altLang="en-US" sz="1000" dirty="0" smtClean="0">
                          <a:effectLst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6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9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그래프와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시각화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37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0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10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집계와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그룹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연산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37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) </a:t>
                      </a:r>
                      <a:endParaRPr lang="ko-KR" sz="10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20520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6</a:t>
                      </a:r>
                      <a:r>
                        <a:rPr lang="ko-KR" sz="1000" dirty="0" smtClean="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</a:t>
                      </a: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7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-23(</a:t>
                      </a:r>
                      <a:r>
                        <a:rPr lang="ko-KR" altLang="en-US" sz="1000" dirty="0" smtClean="0">
                          <a:effectLst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7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10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집계와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그룹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연산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37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0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12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고급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판다스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일부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0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348506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6</a:t>
                      </a:r>
                      <a:r>
                        <a:rPr lang="ko-KR" sz="1000" dirty="0" smtClean="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</a:t>
                      </a: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7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-29(</a:t>
                      </a:r>
                      <a:r>
                        <a:rPr lang="ko-KR" altLang="en-US" sz="1000" dirty="0" smtClean="0">
                          <a:effectLst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8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14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분석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예제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14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분석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예제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6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2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 기반 데이터 분석 및 시각화 소개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분석 라이브러리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행렬과 벡터 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</a:t>
            </a:r>
          </a:p>
          <a:p>
            <a:pPr lvl="2"/>
            <a:r>
              <a:rPr lang="ko-KR" altLang="en-US" dirty="0" smtClean="0"/>
              <a:t>시리즈와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데이터프레임 처리</a:t>
            </a:r>
            <a:endParaRPr lang="en-US" altLang="ko-KR" dirty="0" smtClean="0"/>
          </a:p>
          <a:p>
            <a:r>
              <a:rPr lang="ko-KR" altLang="en-US" dirty="0" smtClean="0"/>
              <a:t>시각화 라이브러리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Matplotlib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seaborn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Bokeh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브라우저에서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뷰</a:t>
            </a:r>
            <a:r>
              <a:rPr lang="en-US" altLang="ko-KR" dirty="0" smtClean="0"/>
              <a:t>, html 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영화 평점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교재의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914400" lvl="2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17" y="1785798"/>
            <a:ext cx="3114227" cy="39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266686" cy="533894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파이썬 라이브러리를 활용한 </a:t>
            </a:r>
            <a:r>
              <a:rPr lang="ko-KR" altLang="en-US" dirty="0" smtClean="0"/>
              <a:t>데이터분석 </a:t>
            </a:r>
            <a:r>
              <a:rPr lang="en-US" altLang="ko-KR" dirty="0" smtClean="0"/>
              <a:t>2</a:t>
            </a:r>
            <a:r>
              <a:rPr lang="ko-KR" altLang="en-US" dirty="0" smtClean="0"/>
              <a:t>판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데이터 분석의 바이블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for Data Analysis</a:t>
            </a:r>
          </a:p>
          <a:p>
            <a:pPr lvl="2"/>
            <a:r>
              <a:rPr lang="ko-KR" altLang="en-US" dirty="0" smtClean="0"/>
              <a:t>영문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파일 </a:t>
            </a:r>
            <a:endParaRPr lang="en-US" altLang="ko-KR" dirty="0"/>
          </a:p>
          <a:p>
            <a:pPr lvl="1"/>
            <a:r>
              <a:rPr lang="en-US" altLang="ko-KR" dirty="0" err="1" smtClean="0"/>
              <a:t>Ebook</a:t>
            </a:r>
            <a:r>
              <a:rPr lang="en-US" altLang="ko-KR" dirty="0" smtClean="0"/>
              <a:t>, </a:t>
            </a:r>
            <a:r>
              <a:rPr lang="ko-KR" altLang="en-US" dirty="0"/>
              <a:t>한글로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books.google.com</a:t>
            </a:r>
          </a:p>
          <a:p>
            <a:pPr lvl="2"/>
            <a:r>
              <a:rPr lang="en-US" altLang="ko-KR" dirty="0">
                <a:hlinkClick r:id="rId2"/>
              </a:rPr>
              <a:t>https://books.google.co.kr/books?id=OdOfDwAAQBAJ&amp;pg=PA10&amp;lpg=PA10&amp;dq=%EC%9B%8C%EC%8A%A4+%EB%A7%A5%ED%82%A4%EB%8B%88&amp;source=bl&amp;ots=8sOi-lQE7S&amp;sig=ACfU3U1C0CVJtntxZC6zJKo6z_3o1sQBpQ&amp;hl=ko&amp;sa=X&amp;ved=2ahUKEwisn72CxP3pAhWOBIgKHcJBCXQQ6AEwA3oECAoQAQ#v=onepage&amp;q=%EC%9B%8C%EC%8A%A4%20%EB%A7%A5%ED%82%A4%EB%8B%88&amp;f=fals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판은 </a:t>
            </a:r>
            <a:r>
              <a:rPr lang="en-US" altLang="ko-KR" dirty="0" smtClean="0"/>
              <a:t>2012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r>
              <a:rPr lang="ko-KR" altLang="en-US" dirty="0"/>
              <a:t>머리말</a:t>
            </a:r>
          </a:p>
          <a:p>
            <a:pPr lvl="1"/>
            <a:r>
              <a:rPr lang="ko-KR" altLang="en-US" dirty="0" smtClean="0"/>
              <a:t>권장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12" y="1696468"/>
            <a:ext cx="4297402" cy="388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저자</a:t>
            </a:r>
            <a:endParaRPr lang="en-US" altLang="ko-KR" dirty="0"/>
          </a:p>
          <a:p>
            <a:pPr lvl="2"/>
            <a:r>
              <a:rPr lang="en-US" altLang="ko-KR" dirty="0"/>
              <a:t>Wes </a:t>
            </a:r>
            <a:r>
              <a:rPr lang="en-US" altLang="ko-KR" dirty="0" err="1" smtClean="0"/>
              <a:t>Mckinney</a:t>
            </a:r>
            <a:endParaRPr lang="en-US" altLang="ko-KR" dirty="0"/>
          </a:p>
          <a:p>
            <a:pPr lvl="3"/>
            <a:r>
              <a:rPr lang="ko-KR" altLang="en-US" dirty="0" err="1"/>
              <a:t>판다스</a:t>
            </a:r>
            <a:r>
              <a:rPr lang="en-US" altLang="ko-KR" dirty="0"/>
              <a:t> </a:t>
            </a:r>
            <a:r>
              <a:rPr lang="ko-KR" altLang="en-US" dirty="0"/>
              <a:t>개발자 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wesmckinney.com</a:t>
            </a:r>
            <a:endParaRPr lang="en-US" altLang="ko-KR" dirty="0"/>
          </a:p>
          <a:p>
            <a:pPr lvl="1"/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smtClean="0"/>
              <a:t>저장소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github.com/wesm/pydata-book</a:t>
            </a:r>
            <a:endParaRPr lang="en-US" altLang="ko-KR" dirty="0" smtClean="0"/>
          </a:p>
          <a:p>
            <a:r>
              <a:rPr lang="ko-KR" altLang="en-US" dirty="0" smtClean="0"/>
              <a:t>주요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4"/>
              </a:rPr>
              <a:t>https://numpy.org/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</a:t>
            </a:r>
          </a:p>
          <a:p>
            <a:pPr lvl="2"/>
            <a:r>
              <a:rPr lang="en-US" altLang="ko-KR" dirty="0">
                <a:hlinkClick r:id="rId5"/>
              </a:rPr>
              <a:t>https://pandas.pydata.org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우리 수업 저장소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github.com/lee7py/pandas-bigdata</a:t>
            </a:r>
            <a:endParaRPr lang="en-US" altLang="ko-KR" dirty="0"/>
          </a:p>
          <a:p>
            <a:pPr lvl="2"/>
            <a:r>
              <a:rPr lang="en-US" altLang="ko-KR" dirty="0" smtClean="0">
                <a:hlinkClick r:id="rId7"/>
              </a:rPr>
              <a:t>https</a:t>
            </a:r>
            <a:r>
              <a:rPr lang="en-US" altLang="ko-KR" dirty="0">
                <a:hlinkClick r:id="rId7"/>
              </a:rPr>
              <a:t>://</a:t>
            </a:r>
            <a:r>
              <a:rPr lang="en-US" altLang="ko-KR" dirty="0" smtClean="0">
                <a:hlinkClick r:id="rId7"/>
              </a:rPr>
              <a:t>github.com/lee7py/Pydata-ANS-VIS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7102" y="4128991"/>
            <a:ext cx="1535842" cy="547012"/>
          </a:xfrm>
          <a:prstGeom prst="rect">
            <a:avLst/>
          </a:prstGeom>
        </p:spPr>
      </p:pic>
      <p:pic>
        <p:nvPicPr>
          <p:cNvPr id="2050" name="Picture 2" descr="https://avatars3.githubusercontent.com/u/329591?s=460&amp;u=abb1775a5d64894b70bc2f9fbb9cd3919506b7cf&amp;v=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6" y="1403448"/>
            <a:ext cx="1914108" cy="191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7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19800" y="1380070"/>
            <a:ext cx="735329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파이참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개발환경에서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데이터 분석 및 시각화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개발환경 준비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2635" y="4592743"/>
            <a:ext cx="346761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컴퓨터정보공학과</a:t>
            </a:r>
            <a:endParaRPr lang="en-US" altLang="ko-KR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강 환수 교수</a:t>
            </a:r>
            <a:endParaRPr lang="en-US" altLang="ko-KR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81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/>
              <a:t>저장소의 </a:t>
            </a:r>
            <a:r>
              <a:rPr lang="ko-KR" altLang="en-US" dirty="0" smtClean="0"/>
              <a:t>자료 복사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</a:t>
            </a:r>
            <a:r>
              <a:rPr lang="en-US" altLang="ko-KR" dirty="0" smtClean="0"/>
              <a:t> PC</a:t>
            </a:r>
          </a:p>
          <a:p>
            <a:pPr lvl="1"/>
            <a:r>
              <a:rPr lang="ko-KR" altLang="en-US" dirty="0" smtClean="0"/>
              <a:t>적당한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하부</a:t>
            </a:r>
            <a:endParaRPr lang="en-US" altLang="ko-KR" dirty="0" smtClean="0"/>
          </a:p>
          <a:p>
            <a:pPr lvl="2"/>
            <a:r>
              <a:rPr lang="ko-KR" altLang="en-US" dirty="0"/>
              <a:t>폴더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[repository]</a:t>
            </a:r>
            <a:r>
              <a:rPr lang="ko-KR" altLang="en-US" dirty="0" smtClean="0"/>
              <a:t>’ </a:t>
            </a:r>
            <a:r>
              <a:rPr lang="ko-KR" altLang="en-US" dirty="0" smtClean="0"/>
              <a:t>하부 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깃허브</a:t>
            </a:r>
            <a:r>
              <a:rPr lang="ko-KR" altLang="en-US" dirty="0" smtClean="0"/>
              <a:t> 저장소의 소스 자료 복사 또는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데스크탑으로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Clone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사이트에서 </a:t>
            </a:r>
            <a:r>
              <a:rPr lang="en-US" altLang="ko-KR" dirty="0" smtClean="0"/>
              <a:t>[Open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desktop]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Clone</a:t>
            </a:r>
            <a:r>
              <a:rPr lang="ko-KR" altLang="en-US" dirty="0" smtClean="0"/>
              <a:t> </a:t>
            </a:r>
            <a:r>
              <a:rPr lang="en-US" altLang="ko-KR" dirty="0" smtClean="0"/>
              <a:t>a repository, URL</a:t>
            </a:r>
          </a:p>
          <a:p>
            <a:pPr lvl="3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github.com/lee7py/pandas-bigdata</a:t>
            </a:r>
            <a:endParaRPr lang="en-US" altLang="ko-KR" dirty="0" smtClean="0"/>
          </a:p>
          <a:p>
            <a:pPr marL="1371600" lvl="3" indent="0">
              <a:buNone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186" y="3401391"/>
            <a:ext cx="4381036" cy="27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프로젝트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폴더 지정</a:t>
            </a:r>
            <a:endParaRPr lang="en-US" altLang="ko-KR" dirty="0" smtClean="0"/>
          </a:p>
          <a:p>
            <a:r>
              <a:rPr lang="en-US" altLang="ko-KR" dirty="0" smtClean="0"/>
              <a:t>New</a:t>
            </a:r>
            <a:r>
              <a:rPr lang="ko-KR" altLang="en-US" dirty="0" smtClean="0"/>
              <a:t> </a:t>
            </a:r>
            <a:r>
              <a:rPr lang="en-US" altLang="ko-KR" dirty="0" smtClean="0"/>
              <a:t>environment using</a:t>
            </a:r>
          </a:p>
          <a:p>
            <a:pPr lvl="1"/>
            <a:r>
              <a:rPr lang="ko-KR" altLang="en-US" dirty="0" err="1" smtClean="0"/>
              <a:t>콘다로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anaconda3\</a:t>
            </a:r>
            <a:r>
              <a:rPr lang="en-US" altLang="ko-KR" dirty="0" err="1" smtClean="0"/>
              <a:t>envs</a:t>
            </a:r>
            <a:r>
              <a:rPr lang="en-US" altLang="ko-KR" dirty="0" smtClean="0"/>
              <a:t>\</a:t>
            </a:r>
            <a:r>
              <a:rPr lang="en-US" altLang="ko-KR" dirty="0" err="1" smtClean="0">
                <a:solidFill>
                  <a:srgbClr val="FF0000"/>
                </a:solidFill>
              </a:rPr>
              <a:t>pddata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49" y="2606482"/>
            <a:ext cx="5051879" cy="33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가상환경 확인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터미널 열어서 가상환경 이름 확인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8" y="1779059"/>
            <a:ext cx="690995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25875</TotalTime>
  <Words>676</Words>
  <Application>Microsoft Office PowerPoint</Application>
  <PresentationFormat>화면 슬라이드 쇼(4:3)</PresentationFormat>
  <Paragraphs>185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나눔고딕</vt:lpstr>
      <vt:lpstr>Malgun Gothic</vt:lpstr>
      <vt:lpstr>Malgun Gothic</vt:lpstr>
      <vt:lpstr>Arial</vt:lpstr>
      <vt:lpstr>Tahoma</vt:lpstr>
      <vt:lpstr>Office 테마</vt:lpstr>
      <vt:lpstr>디자인 사용자 지정</vt:lpstr>
      <vt:lpstr>PowerPoint 프레젠테이션</vt:lpstr>
      <vt:lpstr>데이터 분석 및 시각화 수업 개요</vt:lpstr>
      <vt:lpstr>파이썬 기반 데이터 분석 및 시각화 소개</vt:lpstr>
      <vt:lpstr>교재</vt:lpstr>
      <vt:lpstr>주요 사이트</vt:lpstr>
      <vt:lpstr>PowerPoint 프레젠테이션</vt:lpstr>
      <vt:lpstr>1. 깃허브 저장소의 자료 복사</vt:lpstr>
      <vt:lpstr>2. 파이참 프로젝트 생성</vt:lpstr>
      <vt:lpstr>3. 프로젝트의 가상환경 확인 </vt:lpstr>
      <vt:lpstr>4. 필요 패키지 설치</vt:lpstr>
      <vt:lpstr>IPython 실행 </vt:lpstr>
      <vt:lpstr>주피터 실행</vt:lpstr>
      <vt:lpstr>책과 함께 수업</vt:lpstr>
      <vt:lpstr>PowerPoint 프레젠테이션</vt:lpstr>
      <vt:lpstr>파이썬, 최고의 인기 언어</vt:lpstr>
      <vt:lpstr>필수 파이썬 라이브러리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645</cp:revision>
  <dcterms:created xsi:type="dcterms:W3CDTF">2013-05-23T04:26:30Z</dcterms:created>
  <dcterms:modified xsi:type="dcterms:W3CDTF">2021-05-29T01:31:25Z</dcterms:modified>
</cp:coreProperties>
</file>