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48"/>
  </p:notesMasterIdLst>
  <p:sldIdLst>
    <p:sldId id="559" r:id="rId3"/>
    <p:sldId id="614" r:id="rId4"/>
    <p:sldId id="593" r:id="rId5"/>
    <p:sldId id="590" r:id="rId6"/>
    <p:sldId id="615" r:id="rId7"/>
    <p:sldId id="594" r:id="rId8"/>
    <p:sldId id="595" r:id="rId9"/>
    <p:sldId id="596" r:id="rId10"/>
    <p:sldId id="597" r:id="rId11"/>
    <p:sldId id="598" r:id="rId12"/>
    <p:sldId id="599" r:id="rId13"/>
    <p:sldId id="616" r:id="rId14"/>
    <p:sldId id="600" r:id="rId15"/>
    <p:sldId id="601" r:id="rId16"/>
    <p:sldId id="602" r:id="rId17"/>
    <p:sldId id="608" r:id="rId18"/>
    <p:sldId id="612" r:id="rId19"/>
    <p:sldId id="603" r:id="rId20"/>
    <p:sldId id="617" r:id="rId21"/>
    <p:sldId id="636" r:id="rId22"/>
    <p:sldId id="604" r:id="rId23"/>
    <p:sldId id="605" r:id="rId24"/>
    <p:sldId id="606" r:id="rId25"/>
    <p:sldId id="607" r:id="rId26"/>
    <p:sldId id="589" r:id="rId27"/>
    <p:sldId id="620" r:id="rId28"/>
    <p:sldId id="621" r:id="rId29"/>
    <p:sldId id="622" r:id="rId30"/>
    <p:sldId id="623" r:id="rId31"/>
    <p:sldId id="624" r:id="rId32"/>
    <p:sldId id="625" r:id="rId33"/>
    <p:sldId id="635" r:id="rId34"/>
    <p:sldId id="637" r:id="rId35"/>
    <p:sldId id="626" r:id="rId36"/>
    <p:sldId id="638" r:id="rId37"/>
    <p:sldId id="639" r:id="rId38"/>
    <p:sldId id="627" r:id="rId39"/>
    <p:sldId id="628" r:id="rId40"/>
    <p:sldId id="629" r:id="rId41"/>
    <p:sldId id="630" r:id="rId42"/>
    <p:sldId id="631" r:id="rId43"/>
    <p:sldId id="632" r:id="rId44"/>
    <p:sldId id="633" r:id="rId45"/>
    <p:sldId id="634" r:id="rId46"/>
    <p:sldId id="640" r:id="rId47"/>
  </p:sldIdLst>
  <p:sldSz cx="9144000" cy="6858000" type="screen4x3"/>
  <p:notesSz cx="6858000" cy="9144000"/>
  <p:custDataLst>
    <p:tags r:id="rId49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25B"/>
    <a:srgbClr val="0000FF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120" d="100"/>
          <a:sy n="120" d="100"/>
        </p:scale>
        <p:origin x="1098" y="11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3882" y="2300360"/>
            <a:ext cx="66607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736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매직 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</a:t>
            </a:r>
            <a:r>
              <a:rPr lang="en-US" altLang="ko-KR" dirty="0" err="1" smtClean="0"/>
              <a:t>timeit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</a:t>
            </a:r>
            <a:r>
              <a:rPr lang="en-US" altLang="ko-KR" dirty="0" err="1" smtClean="0"/>
              <a:t>automagic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기본이</a:t>
            </a:r>
            <a:r>
              <a:rPr lang="en-US" altLang="ko-KR" dirty="0" smtClean="0"/>
              <a:t> %</a:t>
            </a:r>
            <a:r>
              <a:rPr lang="ko-KR" altLang="en-US" dirty="0" smtClean="0"/>
              <a:t>을 안써도 실행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%</a:t>
            </a:r>
            <a:r>
              <a:rPr lang="ko-KR" altLang="en-US" dirty="0" smtClean="0"/>
              <a:t>를 안 써도 가능하도록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%magic</a:t>
            </a:r>
          </a:p>
          <a:p>
            <a:pPr lvl="1"/>
            <a:r>
              <a:rPr lang="en-US" altLang="ko-KR" dirty="0" smtClean="0"/>
              <a:t>%</a:t>
            </a:r>
            <a:r>
              <a:rPr lang="en-US" altLang="ko-KR" dirty="0" err="1" smtClean="0"/>
              <a:t>quickref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8" y="3462598"/>
            <a:ext cx="6898791" cy="28257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906" y="43266"/>
            <a:ext cx="3260035" cy="67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매직 명령어 </a:t>
            </a:r>
            <a:r>
              <a:rPr lang="en-US" altLang="ko-KR" dirty="0" smtClean="0"/>
              <a:t>p58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16" y="1109231"/>
            <a:ext cx="7435657" cy="511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Ipython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노트북은 상관 없음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</a:t>
            </a:r>
            <a:endParaRPr lang="en-US" altLang="ko-KR" dirty="0" smtClean="0"/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lvl="1"/>
            <a:r>
              <a:rPr lang="en-US" altLang="ko-KR" dirty="0" err="1" smtClean="0"/>
              <a:t>plt.plot</a:t>
            </a:r>
            <a:r>
              <a:rPr lang="en-US" altLang="ko-KR" dirty="0" smtClean="0"/>
              <a:t>(range(5</a:t>
            </a:r>
            <a:r>
              <a:rPr lang="en-US" altLang="ko-KR" dirty="0"/>
              <a:t>))</a:t>
            </a:r>
          </a:p>
          <a:p>
            <a:pPr lvl="1"/>
            <a:r>
              <a:rPr lang="en-US" altLang="ko-KR" dirty="0" err="1" smtClean="0"/>
              <a:t>plt.show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그림 윈도가 표시된 후 제어가 콘솔로 안 넘어 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닫아야 다시 </a:t>
            </a:r>
            <a:r>
              <a:rPr lang="ko-KR" altLang="en-US" dirty="0" err="1" smtClean="0"/>
              <a:t>제어권이</a:t>
            </a:r>
            <a:r>
              <a:rPr lang="ko-KR" altLang="en-US" dirty="0"/>
              <a:t> </a:t>
            </a:r>
            <a:r>
              <a:rPr lang="ko-KR" altLang="en-US" dirty="0" smtClean="0"/>
              <a:t>넘어 옴</a:t>
            </a:r>
            <a:endParaRPr lang="en-US" altLang="ko-KR" dirty="0" smtClean="0"/>
          </a:p>
          <a:p>
            <a:r>
              <a:rPr lang="ko-KR" altLang="en-US" dirty="0" smtClean="0"/>
              <a:t>불편 해소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다음으로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그려지며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 콘솔 이용 가능</a:t>
            </a:r>
            <a:endParaRPr lang="en-US" altLang="ko-KR" dirty="0" smtClean="0"/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lvl="1"/>
            <a:r>
              <a:rPr lang="en-US" altLang="ko-KR" dirty="0" err="1"/>
              <a:t>plt.plot</a:t>
            </a:r>
            <a:r>
              <a:rPr lang="en-US" altLang="ko-KR" dirty="0"/>
              <a:t>(range(5))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7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29693" y="2300360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기초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25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Duck typing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객체의 변수 및 </a:t>
            </a:r>
            <a:r>
              <a:rPr lang="ko-KR" altLang="en-US" dirty="0" err="1"/>
              <a:t>메소드의</a:t>
            </a:r>
            <a:r>
              <a:rPr lang="ko-KR" altLang="en-US" dirty="0"/>
              <a:t> 집합이 객체의 타입을 결정하는 것을 </a:t>
            </a:r>
            <a:r>
              <a:rPr lang="ko-KR" altLang="en-US" dirty="0" smtClean="0"/>
              <a:t>말함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</a:t>
            </a:r>
            <a:r>
              <a:rPr lang="ko-KR" altLang="en-US" dirty="0"/>
              <a:t>어떤 새가 오리처럼 걷고</a:t>
            </a:r>
            <a:r>
              <a:rPr lang="en-US" altLang="ko-KR" dirty="0"/>
              <a:t>, </a:t>
            </a:r>
            <a:r>
              <a:rPr lang="ko-KR" altLang="en-US" dirty="0"/>
              <a:t>헤엄치고</a:t>
            </a:r>
            <a:r>
              <a:rPr lang="en-US" altLang="ko-KR" dirty="0"/>
              <a:t>, </a:t>
            </a:r>
            <a:r>
              <a:rPr lang="ko-KR" altLang="en-US" dirty="0"/>
              <a:t>꽥꽥거리는 소리를 낸다면 나는 그 새를 오리라고 부를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pPr lvl="1"/>
            <a:r>
              <a:rPr lang="ko-KR" altLang="en-US" dirty="0" smtClean="0"/>
              <a:t>사람이 </a:t>
            </a:r>
            <a:r>
              <a:rPr lang="ko-KR" altLang="en-US" dirty="0"/>
              <a:t>오리처럼 행동하면 오리로 봐도 </a:t>
            </a:r>
            <a:r>
              <a:rPr lang="ko-KR" altLang="en-US" dirty="0" err="1"/>
              <a:t>무방하다라는게</a:t>
            </a:r>
            <a:r>
              <a:rPr lang="ko-KR" altLang="en-US" dirty="0"/>
              <a:t> 덕 타이핑</a:t>
            </a:r>
            <a:r>
              <a:rPr lang="en-US" altLang="ko-KR" dirty="0"/>
              <a:t>(Duck Typing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타입을 미리 정하는게 아니라 실행이 되었을 때 해당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(method)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확인해 </a:t>
            </a:r>
            <a:r>
              <a:rPr lang="ko-KR" altLang="en-US" dirty="0"/>
              <a:t>타입을 </a:t>
            </a:r>
            <a:r>
              <a:rPr lang="ko-KR" altLang="en-US" dirty="0" smtClean="0"/>
              <a:t>정함</a:t>
            </a:r>
            <a:endParaRPr lang="en-US" altLang="ko-KR" dirty="0"/>
          </a:p>
          <a:p>
            <a:r>
              <a:rPr lang="ko-KR" altLang="en-US" dirty="0"/>
              <a:t>장점</a:t>
            </a:r>
          </a:p>
          <a:p>
            <a:pPr lvl="1"/>
            <a:r>
              <a:rPr lang="ko-KR" altLang="en-US" dirty="0"/>
              <a:t>타입에 대해 매우 </a:t>
            </a:r>
            <a:r>
              <a:rPr lang="ko-KR" altLang="en-US" dirty="0" smtClean="0"/>
              <a:t>자유롭고</a:t>
            </a:r>
            <a:endParaRPr lang="en-US" altLang="ko-KR" dirty="0"/>
          </a:p>
          <a:p>
            <a:pPr lvl="1"/>
            <a:r>
              <a:rPr lang="ko-KR" altLang="en-US" dirty="0"/>
              <a:t>런타임 데이터를 기반으로 한 기능과 </a:t>
            </a:r>
            <a:r>
              <a:rPr lang="ko-KR" altLang="en-US" dirty="0" err="1"/>
              <a:t>자료형을</a:t>
            </a:r>
            <a:r>
              <a:rPr lang="ko-KR" altLang="en-US" dirty="0"/>
              <a:t> 창출하는 것</a:t>
            </a:r>
          </a:p>
          <a:p>
            <a:r>
              <a:rPr lang="ko-KR" altLang="en-US" dirty="0"/>
              <a:t>단점</a:t>
            </a:r>
          </a:p>
          <a:p>
            <a:pPr lvl="1"/>
            <a:r>
              <a:rPr lang="ko-KR" altLang="en-US" dirty="0"/>
              <a:t>런타임 </a:t>
            </a:r>
            <a:r>
              <a:rPr lang="ko-KR" altLang="en-US" dirty="0" err="1"/>
              <a:t>자료형</a:t>
            </a:r>
            <a:r>
              <a:rPr lang="ko-KR" altLang="en-US" dirty="0"/>
              <a:t> 오류가 </a:t>
            </a:r>
            <a:r>
              <a:rPr lang="ko-KR" altLang="en-US" dirty="0" smtClean="0"/>
              <a:t>발생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값은 </a:t>
            </a:r>
            <a:r>
              <a:rPr lang="ko-KR" altLang="en-US" dirty="0"/>
              <a:t>예상치 못한 유형이 있을 수 있고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자료형에</a:t>
            </a:r>
            <a:r>
              <a:rPr lang="ko-KR" altLang="en-US" dirty="0"/>
              <a:t> 대한 무의미한 작업이 </a:t>
            </a:r>
            <a:r>
              <a:rPr lang="ko-KR" altLang="en-US" dirty="0" smtClean="0"/>
              <a:t>적용</a:t>
            </a:r>
            <a:endParaRPr lang="en-US" altLang="ko-KR" dirty="0"/>
          </a:p>
          <a:p>
            <a:pPr lvl="1"/>
            <a:r>
              <a:rPr lang="ko-KR" altLang="en-US" dirty="0"/>
              <a:t>이런 오류가 프로그래밍 </a:t>
            </a:r>
            <a:r>
              <a:rPr lang="ko-KR" altLang="en-US" dirty="0" smtClean="0"/>
              <a:t>구문에서 </a:t>
            </a:r>
            <a:r>
              <a:rPr lang="ko-KR" altLang="en-US" dirty="0"/>
              <a:t>오랜 시간 후에 </a:t>
            </a:r>
            <a:r>
              <a:rPr lang="ko-KR" altLang="en-US" dirty="0" smtClean="0"/>
              <a:t>발생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3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Duck typing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ko-KR" altLang="en-US" dirty="0" err="1" smtClean="0"/>
              <a:t>자료형보다</a:t>
            </a:r>
            <a:r>
              <a:rPr lang="ko-KR" altLang="en-US" dirty="0" smtClean="0"/>
              <a:t> 어떤 </a:t>
            </a:r>
            <a:r>
              <a:rPr lang="ko-KR" altLang="en-US" dirty="0" err="1" smtClean="0"/>
              <a:t>메소드나</a:t>
            </a:r>
            <a:r>
              <a:rPr lang="ko-KR" altLang="en-US" dirty="0" smtClean="0"/>
              <a:t> 행동을 지원 하느냐에 관심</a:t>
            </a:r>
            <a:endParaRPr lang="en-US" altLang="ko-KR" dirty="0" smtClean="0"/>
          </a:p>
          <a:p>
            <a:r>
              <a:rPr lang="ko-KR" altLang="en-US" dirty="0" smtClean="0"/>
              <a:t>객체의 </a:t>
            </a:r>
            <a:r>
              <a:rPr lang="ko-KR" altLang="en-US" dirty="0"/>
              <a:t>타입보다 객체가 사용되는 양상이 더 </a:t>
            </a:r>
            <a:r>
              <a:rPr lang="ko-KR" altLang="en-US" dirty="0" smtClean="0"/>
              <a:t>중요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덕 </a:t>
            </a:r>
            <a:r>
              <a:rPr lang="ko-KR" altLang="en-US" dirty="0"/>
              <a:t>타이핑이 없는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오리 </a:t>
            </a:r>
            <a:r>
              <a:rPr lang="ko-KR" altLang="en-US" dirty="0"/>
              <a:t>타입의 객체를 인자로 받아 객체의 걷기 </a:t>
            </a:r>
            <a:r>
              <a:rPr lang="ko-KR" altLang="en-US" dirty="0" err="1"/>
              <a:t>메소드와</a:t>
            </a:r>
            <a:r>
              <a:rPr lang="ko-KR" altLang="en-US" dirty="0"/>
              <a:t> 꽥꽥거리기 </a:t>
            </a:r>
            <a:r>
              <a:rPr lang="ko-KR" altLang="en-US" dirty="0" err="1"/>
              <a:t>메소드를</a:t>
            </a:r>
            <a:r>
              <a:rPr lang="ko-KR" altLang="en-US" dirty="0"/>
              <a:t> 차례로 호출하는 함수를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반면에</a:t>
            </a:r>
            <a:r>
              <a:rPr lang="en-US" altLang="ko-KR" dirty="0"/>
              <a:t>, </a:t>
            </a:r>
            <a:r>
              <a:rPr lang="ko-KR" altLang="en-US" dirty="0"/>
              <a:t>같은 함수를 덕 타이핑이 지원되는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인자로 </a:t>
            </a:r>
            <a:r>
              <a:rPr lang="ko-KR" altLang="en-US" dirty="0"/>
              <a:t>받는 객체의 타입을 검사하지 </a:t>
            </a:r>
            <a:r>
              <a:rPr lang="ko-KR" altLang="en-US" dirty="0" smtClean="0"/>
              <a:t>않고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걷기 </a:t>
            </a:r>
            <a:r>
              <a:rPr lang="ko-KR" altLang="en-US" dirty="0" err="1"/>
              <a:t>메소드나</a:t>
            </a:r>
            <a:r>
              <a:rPr lang="ko-KR" altLang="en-US" dirty="0"/>
              <a:t> 꽥꽥거리기 </a:t>
            </a:r>
            <a:r>
              <a:rPr lang="ko-KR" altLang="en-US" dirty="0" err="1"/>
              <a:t>메소드를</a:t>
            </a:r>
            <a:r>
              <a:rPr lang="ko-KR" altLang="en-US" dirty="0"/>
              <a:t> 호출 할 </a:t>
            </a:r>
            <a:r>
              <a:rPr lang="ko-KR" altLang="en-US" dirty="0" smtClean="0"/>
              <a:t>시점에서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객체에 </a:t>
            </a:r>
            <a:r>
              <a:rPr lang="ko-KR" altLang="en-US" dirty="0"/>
              <a:t>두 </a:t>
            </a:r>
            <a:r>
              <a:rPr lang="ko-KR" altLang="en-US" dirty="0" err="1"/>
              <a:t>메소드가</a:t>
            </a:r>
            <a:r>
              <a:rPr lang="ko-KR" altLang="en-US" dirty="0"/>
              <a:t> 없다면 런타임 에러가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두 </a:t>
            </a:r>
            <a:r>
              <a:rPr lang="ko-KR" altLang="en-US" dirty="0" err="1"/>
              <a:t>메소드가</a:t>
            </a:r>
            <a:r>
              <a:rPr lang="ko-KR" altLang="en-US" dirty="0"/>
              <a:t> 제대로 구현되어 있다면 함수는 정상적으로 </a:t>
            </a:r>
            <a:r>
              <a:rPr lang="ko-KR" altLang="en-US" dirty="0" smtClean="0"/>
              <a:t>작동</a:t>
            </a:r>
            <a:r>
              <a:rPr lang="en-US" altLang="ko-KR" dirty="0" smtClean="0"/>
              <a:t> 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3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Duck </a:t>
            </a:r>
            <a:r>
              <a:rPr lang="en-US" altLang="ko-KR" dirty="0" smtClean="0"/>
              <a:t>typing </a:t>
            </a:r>
            <a:r>
              <a:rPr lang="ko-KR" altLang="en-US" dirty="0" smtClean="0"/>
              <a:t>샘플 코드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12" y="1193960"/>
            <a:ext cx="5372000" cy="49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Iterator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en-US" altLang="ko-KR" dirty="0"/>
              <a:t>- </a:t>
            </a:r>
            <a:r>
              <a:rPr lang="ko-KR" altLang="en-US" dirty="0"/>
              <a:t>반복 가능한 객체</a:t>
            </a:r>
          </a:p>
          <a:p>
            <a:pPr lvl="1"/>
            <a:r>
              <a:rPr lang="ko-KR" altLang="en-US" dirty="0"/>
              <a:t>대표적으로 </a:t>
            </a:r>
            <a:r>
              <a:rPr lang="en-US" altLang="ko-KR" dirty="0" err="1"/>
              <a:t>iterable</a:t>
            </a:r>
            <a:r>
              <a:rPr lang="ko-KR" altLang="en-US" dirty="0"/>
              <a:t>한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list</a:t>
            </a:r>
            <a:r>
              <a:rPr lang="en-US" altLang="ko-KR" dirty="0"/>
              <a:t>, </a:t>
            </a:r>
            <a:r>
              <a:rPr lang="en-US" altLang="ko-KR" dirty="0" err="1"/>
              <a:t>dict</a:t>
            </a:r>
            <a:r>
              <a:rPr lang="en-US" altLang="ko-KR" dirty="0"/>
              <a:t>, set, </a:t>
            </a:r>
            <a:r>
              <a:rPr lang="en-US" altLang="ko-KR" dirty="0" err="1"/>
              <a:t>str</a:t>
            </a:r>
            <a:r>
              <a:rPr lang="en-US" altLang="ko-KR" dirty="0"/>
              <a:t>, bytes, tuple, </a:t>
            </a:r>
            <a:r>
              <a:rPr lang="en-US" altLang="ko-KR" dirty="0" smtClean="0"/>
              <a:t>range</a:t>
            </a:r>
          </a:p>
          <a:p>
            <a:r>
              <a:rPr lang="en-US" altLang="ko-KR" dirty="0"/>
              <a:t>iterator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</a:t>
            </a:r>
            <a:r>
              <a:rPr lang="ko-KR" altLang="en-US" dirty="0"/>
              <a:t>차례대로 꺼낼 수 </a:t>
            </a:r>
            <a:r>
              <a:rPr lang="ko-KR" altLang="en-US" dirty="0" smtClean="0"/>
              <a:t>있는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순회가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순회가 가능한 지를 검증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객체가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가지고 있는지 확인</a:t>
            </a:r>
            <a:endParaRPr lang="en-US" altLang="ko-KR" dirty="0"/>
          </a:p>
          <a:p>
            <a:pPr lvl="1"/>
            <a:r>
              <a:rPr lang="en-US" altLang="ko-KR" dirty="0" smtClean="0"/>
              <a:t>Iterator</a:t>
            </a:r>
          </a:p>
          <a:p>
            <a:pPr lvl="2"/>
            <a:r>
              <a:rPr lang="en-US" altLang="ko-KR" dirty="0" err="1" smtClean="0"/>
              <a:t>iterable</a:t>
            </a:r>
            <a:r>
              <a:rPr lang="ko-KR" altLang="en-US" dirty="0"/>
              <a:t>한 객체를 </a:t>
            </a:r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가능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855" y="2933700"/>
            <a:ext cx="3056696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ko-KR" altLang="en-US" dirty="0" err="1" smtClean="0"/>
              <a:t>임포트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간단히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코드가 담긴 </a:t>
            </a:r>
            <a:r>
              <a:rPr lang="en-US" altLang="ko-KR" dirty="0" smtClean="0"/>
              <a:t>*.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as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이름으로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주피터 노트북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코드로 변환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y</a:t>
            </a:r>
          </a:p>
          <a:p>
            <a:pPr lvl="1"/>
            <a:r>
              <a:rPr lang="ko-KR" altLang="en-US" dirty="0" smtClean="0"/>
              <a:t>마크다운으로 변환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71" y="173254"/>
            <a:ext cx="3391280" cy="60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중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설명 중 잘못된 것은</a:t>
            </a:r>
            <a:r>
              <a:rPr lang="en-US" altLang="ko-KR" dirty="0" smtClean="0"/>
              <a:t>? (3)</a:t>
            </a:r>
          </a:p>
          <a:p>
            <a:pPr lvl="1"/>
            <a:r>
              <a:rPr lang="en-US" altLang="ko-KR" dirty="0" err="1" smtClean="0"/>
              <a:t>ipython</a:t>
            </a:r>
            <a:r>
              <a:rPr lang="ko-KR" altLang="en-US" dirty="0"/>
              <a:t>에서 </a:t>
            </a:r>
            <a:r>
              <a:rPr lang="en-US" altLang="ko-KR" dirty="0"/>
              <a:t>%</a:t>
            </a:r>
            <a:r>
              <a:rPr lang="ko-KR" altLang="en-US" dirty="0"/>
              <a:t>로 시작하는 매직명령어를 활용할 수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smtClean="0"/>
              <a:t>ipython.exe</a:t>
            </a:r>
            <a:r>
              <a:rPr lang="ko-KR" altLang="en-US" dirty="0"/>
              <a:t>로 인터프리터를 실행할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%time</a:t>
            </a:r>
            <a:r>
              <a:rPr lang="ko-KR" altLang="en-US" dirty="0"/>
              <a:t>은 문장을 여러 번 실행해 평균 소요 시간을 출력한다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객체가 지원하는 </a:t>
            </a:r>
            <a:r>
              <a:rPr lang="ko-KR" altLang="en-US" dirty="0" err="1"/>
              <a:t>메소드를</a:t>
            </a:r>
            <a:r>
              <a:rPr lang="ko-KR" altLang="en-US" dirty="0"/>
              <a:t> 확인하는 것을 </a:t>
            </a:r>
            <a:r>
              <a:rPr lang="ko-KR" altLang="en-US" dirty="0" err="1"/>
              <a:t>덕타이핑</a:t>
            </a:r>
            <a:r>
              <a:rPr lang="en-US" altLang="ko-KR" dirty="0"/>
              <a:t>(duck typing)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현재와 미래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2008</a:t>
            </a:r>
            <a:r>
              <a:rPr lang="ko-KR" altLang="en-US" dirty="0" smtClean="0"/>
              <a:t>년에 시작되어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 정도 </a:t>
            </a:r>
            <a:r>
              <a:rPr lang="ko-KR" altLang="en-US" dirty="0" err="1" smtClean="0"/>
              <a:t>릴리즈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책의 초판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2017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과학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머신 러닝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자료도 많음</a:t>
            </a:r>
            <a:endParaRPr lang="en-US" altLang="ko-KR" dirty="0" smtClean="0"/>
          </a:p>
          <a:p>
            <a:r>
              <a:rPr lang="ko-KR" altLang="en-US" dirty="0" smtClean="0"/>
              <a:t>저자의 데이터 분석을 생산적으로 하려면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파이썬은</a:t>
            </a:r>
            <a:r>
              <a:rPr lang="ko-KR" altLang="en-US" dirty="0" smtClean="0"/>
              <a:t> 수단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고급 문법이 필요한 것은 아니다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Ipython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jupyter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notebook </a:t>
            </a:r>
            <a:r>
              <a:rPr lang="ko-KR" altLang="en-US" dirty="0" smtClean="0"/>
              <a:t>권장</a:t>
            </a:r>
            <a:endParaRPr lang="en-US" altLang="ko-KR" dirty="0" smtClean="0"/>
          </a:p>
          <a:p>
            <a:r>
              <a:rPr lang="ko-KR" altLang="en-US" dirty="0" smtClean="0"/>
              <a:t>미래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 지금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분석과 </a:t>
            </a:r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누구나가 알아야할 보편적인 지식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1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모습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http://pythontutor.com/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49" y="1684563"/>
            <a:ext cx="7559651" cy="443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스칼라형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단일 값의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일련의 유니코드문자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순차적인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r(raw string) </a:t>
            </a:r>
            <a:r>
              <a:rPr lang="ko-KR" altLang="en-US" dirty="0" smtClean="0"/>
              <a:t>표기</a:t>
            </a:r>
            <a:r>
              <a:rPr lang="en-US" altLang="ko-KR" dirty="0" smtClean="0"/>
              <a:t>, \ </a:t>
            </a:r>
            <a:r>
              <a:rPr lang="ko-KR" altLang="en-US" dirty="0" smtClean="0"/>
              <a:t>그대로 </a:t>
            </a:r>
            <a:r>
              <a:rPr lang="en-US" altLang="ko-KR" dirty="0" smtClean="0"/>
              <a:t>\</a:t>
            </a:r>
            <a:r>
              <a:rPr lang="ko-KR" altLang="en-US" dirty="0" smtClean="0"/>
              <a:t>로 인식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r’this</a:t>
            </a:r>
            <a:r>
              <a:rPr lang="en-US" altLang="ko-KR" dirty="0" smtClean="0"/>
              <a:t>\has’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92" y="1721366"/>
            <a:ext cx="6150240" cy="25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바이트와 유니코드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bytes</a:t>
            </a:r>
          </a:p>
          <a:p>
            <a:pPr lvl="1"/>
            <a:r>
              <a:rPr lang="en-US" altLang="ko-KR" dirty="0" smtClean="0"/>
              <a:t>byte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방식의 텍스트 문자열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en-US" altLang="ko-KR" dirty="0" err="1" smtClean="0"/>
              <a:t>python’.encode</a:t>
            </a:r>
            <a:r>
              <a:rPr lang="en-US" altLang="ko-KR" dirty="0" smtClean="0"/>
              <a:t>(‘utf8’)</a:t>
            </a:r>
          </a:p>
          <a:p>
            <a:pPr lvl="3"/>
            <a:r>
              <a:rPr lang="en-US" altLang="ko-KR" dirty="0" err="1" smtClean="0"/>
              <a:t>b’python</a:t>
            </a:r>
            <a:r>
              <a:rPr lang="en-US" altLang="ko-KR" dirty="0" smtClean="0"/>
              <a:t>’ </a:t>
            </a:r>
          </a:p>
          <a:p>
            <a:pPr lvl="1"/>
            <a:r>
              <a:rPr lang="ko-KR" altLang="en-US" dirty="0" smtClean="0"/>
              <a:t>아스키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상수 문자 표현만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b’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’</a:t>
            </a:r>
          </a:p>
          <a:p>
            <a:pPr lvl="3"/>
            <a:r>
              <a:rPr lang="en-US" altLang="ko-KR" dirty="0" err="1"/>
              <a:t>SyntaxError</a:t>
            </a:r>
            <a:r>
              <a:rPr lang="en-US" altLang="ko-KR" dirty="0"/>
              <a:t>: bytes can only contain ASCII literal characters.</a:t>
            </a:r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bytes </a:t>
            </a:r>
            <a:r>
              <a:rPr lang="ko-KR" altLang="en-US" dirty="0" smtClean="0"/>
              <a:t>사이의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=&gt; bytes</a:t>
            </a:r>
          </a:p>
          <a:p>
            <a:pPr lvl="2"/>
            <a:r>
              <a:rPr lang="en-US" altLang="ko-KR" dirty="0" err="1" smtClean="0"/>
              <a:t>str.encode</a:t>
            </a:r>
            <a:r>
              <a:rPr lang="en-US" altLang="ko-KR" dirty="0" smtClean="0"/>
              <a:t>(‘utf8’)</a:t>
            </a:r>
          </a:p>
          <a:p>
            <a:pPr lvl="1"/>
            <a:r>
              <a:rPr lang="en-US" altLang="ko-KR" dirty="0" smtClean="0"/>
              <a:t>bytes =&gt; string</a:t>
            </a:r>
          </a:p>
          <a:p>
            <a:pPr lvl="2"/>
            <a:r>
              <a:rPr lang="en-US" altLang="ko-KR" dirty="0" err="1" smtClean="0"/>
              <a:t>bytes.decode</a:t>
            </a:r>
            <a:r>
              <a:rPr lang="en-US" altLang="ko-KR" dirty="0" smtClean="0"/>
              <a:t>(‘utf8’)</a:t>
            </a:r>
          </a:p>
          <a:p>
            <a:r>
              <a:rPr lang="ko-KR" altLang="en-US" dirty="0" err="1" smtClean="0"/>
              <a:t>인코딩</a:t>
            </a:r>
            <a:r>
              <a:rPr lang="ko-KR" altLang="en-US" dirty="0" smtClean="0"/>
              <a:t>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유니코드를 바이트 배열로 만드는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utf8</a:t>
            </a:r>
          </a:p>
          <a:p>
            <a:pPr lvl="2"/>
            <a:r>
              <a:rPr lang="en-US" altLang="ko-KR" dirty="0"/>
              <a:t>UTF-8</a:t>
            </a:r>
            <a:r>
              <a:rPr lang="ko-KR" altLang="en-US" dirty="0"/>
              <a:t>은 유니코드를 위한 가변 길이 문자 </a:t>
            </a:r>
            <a:r>
              <a:rPr lang="ko-KR" altLang="en-US" dirty="0" err="1"/>
              <a:t>인코딩</a:t>
            </a:r>
            <a:r>
              <a:rPr lang="ko-KR" altLang="en-US" dirty="0"/>
              <a:t> 방식 중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Universal </a:t>
            </a:r>
            <a:r>
              <a:rPr lang="en-US" altLang="ko-KR" dirty="0"/>
              <a:t>Coded Character Set + Transformation Format – 8-bit </a:t>
            </a:r>
            <a:r>
              <a:rPr lang="ko-KR" altLang="en-US" dirty="0"/>
              <a:t>의 </a:t>
            </a:r>
            <a:r>
              <a:rPr lang="ko-KR" altLang="en-US" dirty="0" smtClean="0"/>
              <a:t>약자</a:t>
            </a:r>
            <a:endParaRPr lang="en-US" altLang="ko-KR" dirty="0" smtClean="0"/>
          </a:p>
          <a:p>
            <a:pPr lvl="2"/>
            <a:r>
              <a:rPr lang="ko-KR" altLang="en-US" dirty="0"/>
              <a:t>유</a:t>
            </a:r>
            <a:r>
              <a:rPr lang="ko-KR" altLang="en-US" dirty="0" smtClean="0"/>
              <a:t>니코드 </a:t>
            </a:r>
            <a:r>
              <a:rPr lang="ko-KR" altLang="en-US" dirty="0"/>
              <a:t>한 문자를 나타내기 위해 </a:t>
            </a:r>
            <a:r>
              <a:rPr lang="en-US" altLang="ko-KR" dirty="0"/>
              <a:t>1</a:t>
            </a:r>
            <a:r>
              <a:rPr lang="ko-KR" altLang="en-US" dirty="0"/>
              <a:t>바이트에서 </a:t>
            </a:r>
            <a:r>
              <a:rPr lang="en-US" altLang="ko-KR" dirty="0"/>
              <a:t>4</a:t>
            </a:r>
            <a:r>
              <a:rPr lang="ko-KR" altLang="en-US" dirty="0" smtClean="0"/>
              <a:t>바이트 까지를 사용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utf16</a:t>
            </a:r>
          </a:p>
          <a:p>
            <a:pPr lvl="2"/>
            <a:r>
              <a:rPr lang="en-US" altLang="ko-KR" dirty="0" smtClean="0"/>
              <a:t>16-bit </a:t>
            </a:r>
            <a:r>
              <a:rPr lang="en-US" altLang="ko-KR" dirty="0"/>
              <a:t>Unicode Transformation </a:t>
            </a:r>
            <a:r>
              <a:rPr lang="en-US" altLang="ko-KR" dirty="0" smtClean="0"/>
              <a:t>Format</a:t>
            </a:r>
          </a:p>
          <a:p>
            <a:pPr lvl="2"/>
            <a:r>
              <a:rPr lang="ko-KR" altLang="en-US" dirty="0" smtClean="0"/>
              <a:t>유니코드 </a:t>
            </a:r>
            <a:r>
              <a:rPr lang="ko-KR" altLang="en-US" dirty="0"/>
              <a:t>문자 </a:t>
            </a:r>
            <a:r>
              <a:rPr lang="ko-KR" altLang="en-US" dirty="0" err="1"/>
              <a:t>인코딩</a:t>
            </a:r>
            <a:r>
              <a:rPr lang="ko-KR" altLang="en-US" dirty="0"/>
              <a:t> 방식의 하나</a:t>
            </a:r>
          </a:p>
        </p:txBody>
      </p:sp>
    </p:spTree>
    <p:extLst>
      <p:ext uri="{BB962C8B-B14F-4D97-AF65-F5344CB8AC3E}">
        <p14:creationId xmlns:p14="http://schemas.microsoft.com/office/powerpoint/2010/main" val="24319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날짜와 시간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모듈 </a:t>
            </a:r>
            <a:r>
              <a:rPr lang="en-US" altLang="ko-KR" dirty="0" err="1" smtClean="0"/>
              <a:t>datetime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from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, date, time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삼항</a:t>
            </a:r>
            <a:r>
              <a:rPr lang="ko-KR" altLang="en-US" dirty="0" smtClean="0"/>
              <a:t> 표현식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줄로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649" y="1861499"/>
            <a:ext cx="513916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value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= </a:t>
            </a:r>
            <a:r>
              <a:rPr lang="en-US" altLang="ko-KR" sz="2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true-expr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if </a:t>
            </a:r>
            <a:r>
              <a:rPr lang="en-US" altLang="ko-KR" sz="20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cond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else </a:t>
            </a:r>
            <a:r>
              <a:rPr lang="en-US" altLang="ko-KR" sz="2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false-expr</a:t>
            </a:r>
            <a:endParaRPr lang="ko-KR" altLang="en-US" sz="2000" b="1" i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5331" y="2601948"/>
            <a:ext cx="284943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if </a:t>
            </a:r>
            <a:r>
              <a:rPr lang="en-US" altLang="ko-KR" sz="20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cond</a:t>
            </a:r>
            <a:r>
              <a:rPr lang="en-US" altLang="ko-KR" sz="2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:</a:t>
            </a:r>
          </a:p>
          <a:p>
            <a:r>
              <a:rPr lang="en-US" altLang="ko-KR" sz="2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   </a:t>
            </a:r>
            <a:r>
              <a:rPr lang="en-US" altLang="ko-KR" sz="2000" b="1" i="1" dirty="0" smtClean="0">
                <a:latin typeface="맑은 고딕" panose="020B0503020000020004" pitchFamily="50" charset="-127"/>
                <a:cs typeface="Tahoma" pitchFamily="34" charset="0"/>
              </a:rPr>
              <a:t>value</a:t>
            </a:r>
            <a:r>
              <a:rPr lang="ko-KR" altLang="en-US" sz="2000" b="1" dirty="0" smtClean="0">
                <a:latin typeface="맑은 고딕" panose="020B0503020000020004" pitchFamily="50" charset="-127"/>
                <a:cs typeface="Tahoma" pitchFamily="34" charset="0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cs typeface="Tahoma" pitchFamily="34" charset="0"/>
              </a:rPr>
              <a:t>= </a:t>
            </a:r>
            <a:r>
              <a:rPr lang="en-US" altLang="ko-KR" sz="2000" b="1" i="1" dirty="0" smtClean="0">
                <a:latin typeface="맑은 고딕" panose="020B0503020000020004" pitchFamily="50" charset="-127"/>
                <a:cs typeface="Tahoma" pitchFamily="34" charset="0"/>
              </a:rPr>
              <a:t>true-expr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else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   </a:t>
            </a:r>
            <a:r>
              <a:rPr lang="en-US" altLang="ko-KR" sz="2000" b="1" i="1" dirty="0" smtClean="0">
                <a:latin typeface="맑은 고딕" panose="020B0503020000020004" pitchFamily="50" charset="-127"/>
                <a:cs typeface="Tahoma" pitchFamily="34" charset="0"/>
              </a:rPr>
              <a:t>value</a:t>
            </a:r>
            <a:r>
              <a:rPr lang="ko-KR" altLang="en-US" sz="2000" b="1" dirty="0" smtClean="0">
                <a:latin typeface="맑은 고딕" panose="020B0503020000020004" pitchFamily="50" charset="-127"/>
                <a:cs typeface="Tahoma" pitchFamily="34" charset="0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cs typeface="Tahoma" pitchFamily="34" charset="0"/>
              </a:rPr>
              <a:t>= </a:t>
            </a:r>
            <a:r>
              <a:rPr lang="en-US" altLang="ko-KR" sz="2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false-expr</a:t>
            </a:r>
            <a:endParaRPr lang="ko-KR" altLang="en-US" sz="2000" b="1" i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99" y="4435943"/>
            <a:ext cx="51339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난수와</a:t>
            </a:r>
            <a:r>
              <a:rPr lang="ko-KR" altLang="en-US" dirty="0" smtClean="0"/>
              <a:t> 실수의 정확도 </a:t>
            </a:r>
            <a:endParaRPr lang="en-US" altLang="ko-KR" dirty="0" smtClean="0"/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lvl="1"/>
            <a:r>
              <a:rPr lang="en-US" altLang="ko-KR" dirty="0" err="1"/>
              <a:t>np.random.seed</a:t>
            </a:r>
            <a:r>
              <a:rPr lang="en-US" altLang="ko-KR" dirty="0"/>
              <a:t>(12345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난수를</a:t>
            </a:r>
            <a:r>
              <a:rPr lang="ko-KR" altLang="en-US" dirty="0" smtClean="0"/>
              <a:t> 발생시키기 위한 초기 값 지정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이후 </a:t>
            </a:r>
            <a:r>
              <a:rPr lang="ko-KR" altLang="en-US" dirty="0" err="1" smtClean="0"/>
              <a:t>난수가</a:t>
            </a:r>
            <a:r>
              <a:rPr lang="ko-KR" altLang="en-US" dirty="0" smtClean="0"/>
              <a:t> 동일하게 발생 </a:t>
            </a:r>
            <a:endParaRPr lang="en-US" altLang="ko-KR" dirty="0"/>
          </a:p>
          <a:p>
            <a:pPr lvl="1"/>
            <a:r>
              <a:rPr lang="en-US" altLang="ko-KR" dirty="0" err="1" smtClean="0"/>
              <a:t>np.set_printoptions</a:t>
            </a:r>
            <a:r>
              <a:rPr lang="en-US" altLang="ko-KR" dirty="0" smtClean="0"/>
              <a:t>(precision=4</a:t>
            </a:r>
            <a:r>
              <a:rPr lang="en-US" altLang="ko-KR" dirty="0"/>
              <a:t>, suppress=True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precision=4: </a:t>
            </a:r>
            <a:r>
              <a:rPr lang="ko-KR" altLang="en-US" dirty="0" smtClean="0"/>
              <a:t>소수점 이하 반올림해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표시</a:t>
            </a:r>
            <a:endParaRPr lang="en-US" altLang="ko-KR" dirty="0" smtClean="0"/>
          </a:p>
          <a:p>
            <a:pPr lvl="2"/>
            <a:r>
              <a:rPr lang="en-US" altLang="ko-KR" dirty="0" err="1"/>
              <a:t>np.array</a:t>
            </a:r>
            <a:r>
              <a:rPr lang="en-US" altLang="ko-KR" dirty="0"/>
              <a:t>(3.123456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array(3.1235)</a:t>
            </a:r>
          </a:p>
          <a:p>
            <a:pPr lvl="2"/>
            <a:r>
              <a:rPr lang="en-US" altLang="ko-KR" dirty="0" smtClean="0"/>
              <a:t>suppress=True</a:t>
            </a:r>
          </a:p>
          <a:p>
            <a:pPr lvl="3"/>
            <a:r>
              <a:rPr lang="ko-KR" altLang="en-US" dirty="0" smtClean="0"/>
              <a:t>가능한 </a:t>
            </a:r>
            <a:r>
              <a:rPr lang="en-US" altLang="ko-KR" dirty="0" smtClean="0"/>
              <a:t>e-04</a:t>
            </a:r>
            <a:r>
              <a:rPr lang="ko-KR" altLang="en-US" dirty="0"/>
              <a:t>와 같은 </a:t>
            </a:r>
            <a:r>
              <a:rPr lang="en-US" altLang="ko-KR" dirty="0"/>
              <a:t>scientific notation</a:t>
            </a:r>
            <a:r>
              <a:rPr lang="ko-KR" altLang="en-US" dirty="0"/>
              <a:t>을 제거하고 </a:t>
            </a:r>
            <a:r>
              <a:rPr lang="ko-KR" altLang="en-US" dirty="0" smtClean="0"/>
              <a:t>싶으면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r>
              <a:rPr lang="en-US" altLang="ko-KR" dirty="0" smtClean="0"/>
              <a:t>Alt + Enter</a:t>
            </a:r>
          </a:p>
          <a:p>
            <a:pPr lvl="1"/>
            <a:r>
              <a:rPr lang="ko-KR" altLang="en-US" dirty="0" smtClean="0"/>
              <a:t>현재 셀 실행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셀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1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66490" y="980443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67720" y="3250050"/>
            <a:ext cx="7058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내장 자료구조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함수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파일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6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 내장 자료구조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사전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6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my-ch03-study.ipynb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사전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4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튜플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차원의 고정된 크기를 가지는 변경 불가능한 순차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변경 불가능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Hashable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Immutable</a:t>
            </a:r>
          </a:p>
          <a:p>
            <a:pPr lvl="1"/>
            <a:r>
              <a:rPr lang="en-US" altLang="ko-KR" dirty="0" smtClean="0"/>
              <a:t>tuple(a)</a:t>
            </a:r>
          </a:p>
          <a:p>
            <a:pPr lvl="2"/>
            <a:r>
              <a:rPr lang="en-US" altLang="ko-KR" dirty="0" smtClean="0"/>
              <a:t>a: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순차 </a:t>
            </a:r>
            <a:r>
              <a:rPr lang="ko-KR" altLang="en-US" dirty="0" err="1" smtClean="0"/>
              <a:t>자료형이나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이터레이터를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변환 가능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tuple([1, 2, 3]), tuple(‘python’)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튜플</a:t>
            </a:r>
            <a:r>
              <a:rPr lang="ko-KR" altLang="en-US" dirty="0" smtClean="0"/>
              <a:t> 내에 저장된 객체는 그 위치에서 변경이 가능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Tup</a:t>
            </a:r>
            <a:r>
              <a:rPr lang="en-US" altLang="ko-KR" dirty="0" smtClean="0"/>
              <a:t> = tuple([‘foo’, [1, 2], True])</a:t>
            </a:r>
          </a:p>
          <a:p>
            <a:pPr lvl="3"/>
            <a:r>
              <a:rPr lang="en-US" altLang="ko-KR" dirty="0" err="1" smtClean="0"/>
              <a:t>tup</a:t>
            </a:r>
            <a:r>
              <a:rPr lang="en-US" altLang="ko-KR" dirty="0" smtClean="0"/>
              <a:t>[1].append(3)</a:t>
            </a:r>
          </a:p>
        </p:txBody>
      </p:sp>
    </p:spTree>
    <p:extLst>
      <p:ext uri="{BB962C8B-B14F-4D97-AF65-F5344CB8AC3E}">
        <p14:creationId xmlns:p14="http://schemas.microsoft.com/office/powerpoint/2010/main" val="4297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1 </a:t>
            </a:r>
          </a:p>
          <a:p>
            <a:pPr lvl="1"/>
            <a:r>
              <a:rPr lang="ko-KR" altLang="en-US" dirty="0" smtClean="0"/>
              <a:t>아나콘다 프롬프트에서 직접 </a:t>
            </a:r>
            <a:r>
              <a:rPr lang="en-US" altLang="ko-KR" dirty="0" err="1" smtClean="0"/>
              <a:t>ipython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04" y="2019811"/>
            <a:ext cx="7696842" cy="40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크기와 내용이 수정되는 순차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en-US" altLang="ko-KR" dirty="0"/>
              <a:t>*rest</a:t>
            </a:r>
          </a:p>
          <a:p>
            <a:pPr lvl="2"/>
            <a:r>
              <a:rPr lang="ko-KR" altLang="en-US" dirty="0"/>
              <a:t>길이를</a:t>
            </a:r>
            <a:r>
              <a:rPr lang="en-US" altLang="ko-KR" dirty="0"/>
              <a:t> </a:t>
            </a:r>
            <a:r>
              <a:rPr lang="ko-KR" altLang="en-US" dirty="0"/>
              <a:t>모르는 인자를 담는 방법</a:t>
            </a:r>
            <a:endParaRPr lang="en-US" altLang="ko-KR" dirty="0"/>
          </a:p>
          <a:p>
            <a:pPr lvl="3"/>
            <a:r>
              <a:rPr lang="en-US" altLang="ko-KR" dirty="0"/>
              <a:t>values = 1, 2, 3, 4</a:t>
            </a:r>
          </a:p>
          <a:p>
            <a:pPr lvl="3"/>
            <a:r>
              <a:rPr lang="en-US" altLang="ko-KR" dirty="0"/>
              <a:t>a, b, *rest = </a:t>
            </a:r>
            <a:r>
              <a:rPr lang="en-US" altLang="ko-KR" dirty="0" smtClean="0"/>
              <a:t>values</a:t>
            </a:r>
          </a:p>
          <a:p>
            <a:pPr lvl="1"/>
            <a:r>
              <a:rPr lang="en-US" altLang="ko-KR" dirty="0" smtClean="0"/>
              <a:t>list(</a:t>
            </a:r>
            <a:r>
              <a:rPr lang="en-US" altLang="ko-KR" dirty="0" err="1" smtClean="0"/>
              <a:t>iterator_or_generator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Iterator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의 실제 값을 담기 위한 방법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3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en-US" altLang="ko-KR" dirty="0" smtClean="0"/>
              <a:t>bisect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표준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이진 </a:t>
            </a:r>
            <a:r>
              <a:rPr lang="ko-KR" altLang="en-US" dirty="0"/>
              <a:t>검색 알고리즘을 이용해서 시퀀스를 검색하고</a:t>
            </a:r>
            <a:r>
              <a:rPr lang="en-US" altLang="ko-KR" dirty="0"/>
              <a:t>, </a:t>
            </a:r>
            <a:r>
              <a:rPr lang="ko-KR" altLang="en-US" dirty="0"/>
              <a:t>시퀀스에 항목을 </a:t>
            </a:r>
            <a:r>
              <a:rPr lang="ko-KR" altLang="en-US" dirty="0" smtClean="0"/>
              <a:t>삽입할 수 </a:t>
            </a:r>
            <a:r>
              <a:rPr lang="ko-KR" altLang="en-US" dirty="0"/>
              <a:t>있는 함수를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1"/>
            <a:r>
              <a:rPr lang="en-US" altLang="ko-KR" dirty="0" smtClean="0"/>
              <a:t>bisect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bisect.bisect</a:t>
            </a:r>
            <a:r>
              <a:rPr lang="en-US" altLang="ko-KR" dirty="0"/>
              <a:t>(a, x, lo=0, hi=</a:t>
            </a:r>
            <a:r>
              <a:rPr lang="en-US" altLang="ko-KR" dirty="0" err="1"/>
              <a:t>len</a:t>
            </a:r>
            <a:r>
              <a:rPr lang="en-US" altLang="ko-KR" dirty="0"/>
              <a:t>(a))</a:t>
            </a:r>
          </a:p>
          <a:p>
            <a:pPr lvl="2"/>
            <a:r>
              <a:rPr lang="en-US" altLang="ko-KR" dirty="0" smtClean="0"/>
              <a:t>a</a:t>
            </a:r>
            <a:r>
              <a:rPr lang="ko-KR" altLang="en-US" dirty="0"/>
              <a:t>라는 오름차순으로 정렬된 시퀀스에 </a:t>
            </a:r>
            <a:r>
              <a:rPr lang="en-US" altLang="ko-KR" dirty="0"/>
              <a:t>x</a:t>
            </a:r>
            <a:r>
              <a:rPr lang="ko-KR" altLang="en-US" dirty="0"/>
              <a:t>값이 들어갈 위치를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lvl="1"/>
            <a:r>
              <a:rPr lang="en-US" altLang="ko-KR" dirty="0" err="1"/>
              <a:t>insort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bisect.insort</a:t>
            </a:r>
            <a:r>
              <a:rPr lang="en-US" altLang="ko-KR" dirty="0"/>
              <a:t>(a, x, lo=0, hi=</a:t>
            </a:r>
            <a:r>
              <a:rPr lang="en-US" altLang="ko-KR" dirty="0" err="1"/>
              <a:t>len</a:t>
            </a:r>
            <a:r>
              <a:rPr lang="en-US" altLang="ko-KR" dirty="0"/>
              <a:t>(a))</a:t>
            </a:r>
          </a:p>
          <a:p>
            <a:pPr lvl="2"/>
            <a:r>
              <a:rPr lang="en-US" altLang="ko-KR" dirty="0" smtClean="0"/>
              <a:t>a</a:t>
            </a:r>
            <a:r>
              <a:rPr lang="ko-KR" altLang="en-US" dirty="0"/>
              <a:t>라는 오름차순으로 정렬된 시퀀스에 </a:t>
            </a:r>
            <a:r>
              <a:rPr lang="en-US" altLang="ko-KR" dirty="0"/>
              <a:t>x</a:t>
            </a:r>
            <a:r>
              <a:rPr lang="ko-KR" altLang="en-US" dirty="0"/>
              <a:t>값을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7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다음 중 </a:t>
            </a:r>
            <a:r>
              <a:rPr lang="ko-KR" altLang="en-US" dirty="0" err="1"/>
              <a:t>파이썬에서</a:t>
            </a:r>
            <a:r>
              <a:rPr lang="ko-KR" altLang="en-US" dirty="0"/>
              <a:t> 스칼라가 아닌 것은</a:t>
            </a:r>
            <a:r>
              <a:rPr lang="en-US" altLang="ko-KR" dirty="0"/>
              <a:t>? (2)</a:t>
            </a:r>
          </a:p>
          <a:p>
            <a:pPr lvl="1"/>
            <a:r>
              <a:rPr lang="en-US" altLang="ko-KR" dirty="0" err="1"/>
              <a:t>str</a:t>
            </a:r>
            <a:endParaRPr lang="en-US" altLang="ko-KR" dirty="0"/>
          </a:p>
          <a:p>
            <a:pPr lvl="1"/>
            <a:r>
              <a:rPr lang="en-US" altLang="ko-KR" dirty="0"/>
              <a:t>list</a:t>
            </a:r>
          </a:p>
          <a:p>
            <a:pPr lvl="1"/>
            <a:r>
              <a:rPr lang="en-US" altLang="ko-KR" dirty="0"/>
              <a:t>bool</a:t>
            </a:r>
          </a:p>
          <a:p>
            <a:pPr lvl="1"/>
            <a:r>
              <a:rPr lang="en-US" altLang="ko-KR" dirty="0" err="1"/>
              <a:t>int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기본 값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endParaRPr lang="en-US" altLang="ko-KR" dirty="0" smtClean="0"/>
          </a:p>
          <a:p>
            <a:pPr lvl="1"/>
            <a:r>
              <a:rPr lang="en-US" altLang="ko-KR" dirty="0"/>
              <a:t>if key in </a:t>
            </a:r>
            <a:r>
              <a:rPr lang="en-US" altLang="ko-KR" dirty="0" err="1"/>
              <a:t>some_dict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    value = </a:t>
            </a:r>
            <a:r>
              <a:rPr lang="en-US" altLang="ko-KR" dirty="0" err="1"/>
              <a:t>some_dict</a:t>
            </a:r>
            <a:r>
              <a:rPr lang="en-US" altLang="ko-KR" dirty="0"/>
              <a:t>[key]</a:t>
            </a:r>
          </a:p>
          <a:p>
            <a:pPr lvl="1"/>
            <a:r>
              <a:rPr lang="en-US" altLang="ko-KR" dirty="0"/>
              <a:t>else:</a:t>
            </a:r>
          </a:p>
          <a:p>
            <a:pPr lvl="1"/>
            <a:r>
              <a:rPr lang="en-US" altLang="ko-KR" dirty="0"/>
              <a:t>    value = </a:t>
            </a:r>
            <a:r>
              <a:rPr lang="en-US" altLang="ko-KR" dirty="0" err="1" smtClean="0"/>
              <a:t>default_value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다음 구문으로 처리</a:t>
            </a:r>
            <a:endParaRPr lang="en-US" altLang="ko-KR" dirty="0" smtClean="0"/>
          </a:p>
          <a:p>
            <a:pPr lvl="1"/>
            <a:r>
              <a:rPr lang="en-US" altLang="ko-KR" dirty="0"/>
              <a:t>value = </a:t>
            </a:r>
            <a:r>
              <a:rPr lang="en-US" altLang="ko-KR" dirty="0" err="1"/>
              <a:t>some_dict.get</a:t>
            </a:r>
            <a:r>
              <a:rPr lang="en-US" altLang="ko-KR" dirty="0"/>
              <a:t>(key, </a:t>
            </a:r>
            <a:r>
              <a:rPr lang="en-US" altLang="ko-KR" dirty="0" err="1"/>
              <a:t>default_value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해쉬맵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연관 배열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update()</a:t>
            </a:r>
          </a:p>
          <a:p>
            <a:pPr lvl="2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키는 값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키는 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 삽입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_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키가 없으면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이나 기본</a:t>
            </a:r>
            <a:r>
              <a:rPr lang="en-US" altLang="ko-KR" dirty="0" smtClean="0"/>
              <a:t>_</a:t>
            </a:r>
            <a:r>
              <a:rPr lang="ko-KR" altLang="en-US" dirty="0" smtClean="0"/>
              <a:t>값을 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pop(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키가 없으면 예외 </a:t>
            </a:r>
            <a:r>
              <a:rPr lang="ko-KR" altLang="en-US" dirty="0" smtClean="0"/>
              <a:t>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734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setdefault</a:t>
            </a:r>
            <a:r>
              <a:rPr lang="en-US" altLang="ko-KR" dirty="0" smtClean="0"/>
              <a:t>(key</a:t>
            </a:r>
            <a:r>
              <a:rPr lang="en-US" altLang="ko-KR" dirty="0"/>
              <a:t>[, default])</a:t>
            </a:r>
          </a:p>
          <a:p>
            <a:pPr lvl="1"/>
            <a:r>
              <a:rPr lang="ko-KR" altLang="en-US" dirty="0" smtClean="0"/>
              <a:t>키가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키가 없으면 새로운 키의 값으로 삽입될</a:t>
            </a:r>
            <a:r>
              <a:rPr lang="en-US" altLang="ko-KR" dirty="0" smtClean="0"/>
              <a:t> default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If </a:t>
            </a:r>
            <a:r>
              <a:rPr lang="en-US" altLang="ko-KR" dirty="0"/>
              <a:t>key is in the dictionary, return its value. If not, insert key with a value of default and return default. default defaults to None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r>
              <a:rPr lang="en-US" altLang="ko-KR" dirty="0" err="1" smtClean="0"/>
              <a:t>by_letter.setdefault</a:t>
            </a:r>
            <a:r>
              <a:rPr lang="en-US" altLang="ko-KR" dirty="0" smtClean="0"/>
              <a:t>(letter</a:t>
            </a:r>
            <a:r>
              <a:rPr lang="en-US" altLang="ko-KR" dirty="0"/>
              <a:t>, []).append(word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첫글자</a:t>
            </a:r>
            <a:r>
              <a:rPr lang="en-US" altLang="ko-KR" dirty="0" smtClean="0"/>
              <a:t>(letter)</a:t>
            </a:r>
            <a:r>
              <a:rPr lang="ko-KR" altLang="en-US" dirty="0" smtClean="0"/>
              <a:t>의 키가 있으면 값을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키가 없으면</a:t>
            </a:r>
            <a:r>
              <a:rPr lang="en-US" altLang="ko-KR" dirty="0" smtClean="0"/>
              <a:t>, []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94" y="3769711"/>
            <a:ext cx="5804236" cy="2415976"/>
          </a:xfrm>
          <a:prstGeom prst="rect">
            <a:avLst/>
          </a:prstGeom>
        </p:spPr>
      </p:pic>
      <p:sp>
        <p:nvSpPr>
          <p:cNvPr id="7" name="사각형 설명선 6"/>
          <p:cNvSpPr/>
          <p:nvPr/>
        </p:nvSpPr>
        <p:spPr>
          <a:xfrm>
            <a:off x="5448301" y="4254603"/>
            <a:ext cx="1828800" cy="603147"/>
          </a:xfrm>
          <a:prstGeom prst="wedgeRectCallout">
            <a:avLst>
              <a:gd name="adj1" fmla="val -19531"/>
              <a:gd name="adj2" fmla="val 88546"/>
            </a:avLst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00FF"/>
                </a:solidFill>
              </a:rPr>
              <a:t>반환된 리스트에 </a:t>
            </a:r>
            <a:r>
              <a:rPr lang="en-US" altLang="ko-KR" sz="1600" dirty="0" smtClean="0">
                <a:solidFill>
                  <a:srgbClr val="0000FF"/>
                </a:solidFill>
              </a:rPr>
              <a:t>word</a:t>
            </a:r>
            <a:r>
              <a:rPr lang="ko-KR" altLang="en-US" sz="1600" dirty="0" smtClean="0">
                <a:solidFill>
                  <a:srgbClr val="0000FF"/>
                </a:solidFill>
              </a:rPr>
              <a:t>를 추가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setdefault</a:t>
            </a:r>
            <a:r>
              <a:rPr lang="en-US" altLang="ko-KR" dirty="0"/>
              <a:t>(key[, default])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70" y="1290412"/>
            <a:ext cx="6582841" cy="486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모듈 </a:t>
            </a:r>
            <a:r>
              <a:rPr lang="en-US" altLang="ko-KR" dirty="0"/>
              <a:t>collections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collections.defaultdict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default_factory</a:t>
            </a:r>
            <a:r>
              <a:rPr lang="en-US" altLang="ko-KR" dirty="0"/>
              <a:t>, key=value,...)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</a:t>
            </a:r>
            <a:r>
              <a:rPr lang="en-US" altLang="ko-KR" dirty="0"/>
              <a:t>(dictionary)</a:t>
            </a:r>
            <a:r>
              <a:rPr lang="ko-KR" altLang="en-US" dirty="0"/>
              <a:t>와 거의 비슷하지만 </a:t>
            </a:r>
            <a:r>
              <a:rPr lang="en-US" altLang="ko-KR" dirty="0"/>
              <a:t>key</a:t>
            </a:r>
            <a:r>
              <a:rPr lang="ko-KR" altLang="en-US" dirty="0"/>
              <a:t>값이 없을 경우 미리 지정해 놓은 초기</a:t>
            </a:r>
            <a:r>
              <a:rPr lang="en-US" altLang="ko-KR" dirty="0"/>
              <a:t>(default)</a:t>
            </a:r>
            <a:r>
              <a:rPr lang="ko-KR" altLang="en-US" dirty="0"/>
              <a:t>값을 반환하는 </a:t>
            </a:r>
            <a:r>
              <a:rPr lang="en-US" altLang="ko-KR" dirty="0" smtClean="0"/>
              <a:t>dictionary</a:t>
            </a:r>
          </a:p>
          <a:p>
            <a:pPr lvl="2"/>
            <a:r>
              <a:rPr lang="en-US" altLang="ko-KR" dirty="0" err="1" smtClean="0"/>
              <a:t>default_factory</a:t>
            </a:r>
            <a:r>
              <a:rPr lang="ko-KR" altLang="en-US" dirty="0" smtClean="0"/>
              <a:t>는 </a:t>
            </a:r>
            <a:r>
              <a:rPr lang="en-US" altLang="ko-KR" dirty="0" err="1"/>
              <a:t>defaultdict</a:t>
            </a:r>
            <a:r>
              <a:rPr lang="ko-KR" altLang="en-US" dirty="0"/>
              <a:t>의 초기값을 지정하는 </a:t>
            </a:r>
            <a:r>
              <a:rPr lang="ko-KR" altLang="en-US" dirty="0" smtClean="0"/>
              <a:t>인자</a:t>
            </a:r>
            <a:endParaRPr lang="en-US" altLang="ko-KR" dirty="0"/>
          </a:p>
          <a:p>
            <a:pPr lvl="2"/>
            <a:r>
              <a:rPr lang="en-US" altLang="ko-KR" dirty="0" smtClean="0"/>
              <a:t>key1=value1,key2=value2</a:t>
            </a:r>
            <a:r>
              <a:rPr lang="en-US" altLang="ko-KR" dirty="0"/>
              <a:t>,...,</a:t>
            </a:r>
            <a:r>
              <a:rPr lang="en-US" altLang="ko-KR" dirty="0" err="1" smtClean="0"/>
              <a:t>keyn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valuen</a:t>
            </a:r>
            <a:r>
              <a:rPr lang="ko-KR" altLang="en-US" dirty="0" smtClean="0"/>
              <a:t>를 지정</a:t>
            </a:r>
            <a:endParaRPr lang="en-US" altLang="ko-KR" dirty="0" smtClean="0"/>
          </a:p>
          <a:p>
            <a:r>
              <a:rPr lang="en-US" altLang="ko-KR" dirty="0" err="1" smtClean="0"/>
              <a:t>collections.defaultdict</a:t>
            </a:r>
            <a:r>
              <a:rPr lang="en-US" altLang="ko-KR" dirty="0" smtClean="0"/>
              <a:t>(list)</a:t>
            </a:r>
          </a:p>
          <a:p>
            <a:pPr lvl="1"/>
            <a:r>
              <a:rPr lang="ko-KR" altLang="en-US" dirty="0" smtClean="0"/>
              <a:t>초기 값이 </a:t>
            </a:r>
            <a:r>
              <a:rPr lang="en-US" altLang="ko-KR" dirty="0" smtClean="0"/>
              <a:t>list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94382" y="4103075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p105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75" y="3459811"/>
            <a:ext cx="56959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유효한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사전 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바뀌지 않는 객체만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Scalar</a:t>
            </a:r>
          </a:p>
          <a:p>
            <a:pPr lvl="3"/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튜플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사전도 키로 사용 불가능</a:t>
            </a:r>
            <a:endParaRPr lang="en-US" altLang="ko-KR" dirty="0" smtClean="0"/>
          </a:p>
          <a:p>
            <a:pPr lvl="1"/>
            <a:r>
              <a:rPr lang="ko-KR" altLang="en-US" dirty="0" err="1"/>
              <a:t>해쉬</a:t>
            </a:r>
            <a:r>
              <a:rPr lang="ko-KR" altLang="en-US" dirty="0"/>
              <a:t> 가능한 객체</a:t>
            </a:r>
            <a:endParaRPr lang="en-US" altLang="ko-KR" dirty="0"/>
          </a:p>
          <a:p>
            <a:pPr lvl="2"/>
            <a:r>
              <a:rPr lang="ko-KR" altLang="en-US" dirty="0" smtClean="0"/>
              <a:t>함수</a:t>
            </a:r>
            <a:r>
              <a:rPr lang="en-US" altLang="ko-KR" dirty="0" smtClean="0"/>
              <a:t> hash()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검사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0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{1, 2, 4}</a:t>
            </a:r>
          </a:p>
          <a:p>
            <a:pPr lvl="1"/>
            <a:r>
              <a:rPr lang="en-US" altLang="ko-KR" dirty="0" smtClean="0"/>
              <a:t>set([1, 2, 3])</a:t>
            </a:r>
          </a:p>
          <a:p>
            <a:pPr lvl="1"/>
            <a:r>
              <a:rPr lang="ko-KR" altLang="en-US" dirty="0" smtClean="0"/>
              <a:t>틀린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{}</a:t>
            </a:r>
          </a:p>
          <a:p>
            <a:pPr lvl="2"/>
            <a:r>
              <a:rPr lang="en-US" altLang="ko-KR" dirty="0" smtClean="0"/>
              <a:t>set(1, 2, 3)</a:t>
            </a:r>
          </a:p>
          <a:p>
            <a:r>
              <a:rPr lang="ko-KR" altLang="en-US" dirty="0" smtClean="0"/>
              <a:t>집합 원소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 불가능한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1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2</a:t>
            </a:r>
          </a:p>
          <a:p>
            <a:pPr lvl="1"/>
            <a:r>
              <a:rPr lang="en-US" altLang="ko-KR" dirty="0" smtClean="0"/>
              <a:t>Anaconda3/Scripts/ipython.exe</a:t>
            </a:r>
            <a:r>
              <a:rPr lang="ko-KR" altLang="en-US" dirty="0" smtClean="0"/>
              <a:t> 더블 클릭으로 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42" y="2045164"/>
            <a:ext cx="7508428" cy="39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일부 인자만 취하기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커링</a:t>
            </a:r>
            <a:endParaRPr lang="en-US" altLang="ko-KR" dirty="0" smtClean="0"/>
          </a:p>
          <a:p>
            <a:pPr lvl="1"/>
            <a:r>
              <a:rPr lang="ko-KR" altLang="en-US" dirty="0"/>
              <a:t>함수의 전달 인자 몇 개를 미리 채움으로써 더 간단한 함수를 만드는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하나 이상의 인수가 이미 채워진 함수의 새 버전을 만들기 위해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2"/>
            <a:r>
              <a:rPr lang="ko-KR" altLang="en-US" dirty="0" err="1" smtClean="0"/>
              <a:t>커링은</a:t>
            </a:r>
            <a:r>
              <a:rPr lang="ko-KR" altLang="en-US" dirty="0" smtClean="0"/>
              <a:t> </a:t>
            </a:r>
            <a:r>
              <a:rPr lang="ko-KR" altLang="en-US" dirty="0"/>
              <a:t>수학자 </a:t>
            </a:r>
            <a:r>
              <a:rPr lang="ko-KR" altLang="en-US" dirty="0" err="1"/>
              <a:t>하스켈</a:t>
            </a:r>
            <a:r>
              <a:rPr lang="ko-KR" altLang="en-US" dirty="0"/>
              <a:t> </a:t>
            </a:r>
            <a:r>
              <a:rPr lang="ko-KR" altLang="en-US" dirty="0" err="1" smtClean="0"/>
              <a:t>커리로부터</a:t>
            </a:r>
            <a:r>
              <a:rPr lang="ko-KR" altLang="en-US" dirty="0" smtClean="0"/>
              <a:t> </a:t>
            </a:r>
            <a:r>
              <a:rPr lang="ko-KR" altLang="en-US" dirty="0"/>
              <a:t>유래된 이름이고 함수를 변형하는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r>
              <a:rPr lang="en-US" altLang="ko-KR" dirty="0"/>
              <a:t>functools.partial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10" y="3091153"/>
            <a:ext cx="50006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845946" cy="5151503"/>
          </a:xfrm>
        </p:spPr>
        <p:txBody>
          <a:bodyPr/>
          <a:lstStyle/>
          <a:p>
            <a:r>
              <a:rPr lang="ko-KR" altLang="en-US" dirty="0" smtClean="0"/>
              <a:t>순회 가능한 객체</a:t>
            </a:r>
            <a:r>
              <a:rPr lang="en-US" altLang="ko-KR" dirty="0" smtClean="0"/>
              <a:t>(</a:t>
            </a:r>
            <a:r>
              <a:rPr lang="ko-KR" altLang="en-US" dirty="0" err="1"/>
              <a:t>이터레이터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생성하는 방법</a:t>
            </a:r>
            <a:endParaRPr lang="en-US" altLang="ko-KR" dirty="0" smtClean="0"/>
          </a:p>
          <a:p>
            <a:pPr lvl="1"/>
            <a:r>
              <a:rPr lang="ko-KR" altLang="en-US" dirty="0"/>
              <a:t>함수 안에서 </a:t>
            </a:r>
            <a:r>
              <a:rPr lang="en-US" altLang="ko-KR" dirty="0"/>
              <a:t>yield</a:t>
            </a:r>
            <a:r>
              <a:rPr lang="ko-KR" altLang="en-US" dirty="0"/>
              <a:t>를 사용하면 함수는 </a:t>
            </a:r>
            <a:r>
              <a:rPr lang="ko-KR" altLang="en-US" dirty="0" err="1"/>
              <a:t>제너레이터가</a:t>
            </a:r>
            <a:r>
              <a:rPr lang="ko-KR" altLang="en-US" dirty="0"/>
              <a:t> 되며 </a:t>
            </a:r>
            <a:r>
              <a:rPr lang="en-US" altLang="ko-KR" dirty="0"/>
              <a:t>yield</a:t>
            </a:r>
            <a:r>
              <a:rPr lang="ko-KR" altLang="en-US" dirty="0"/>
              <a:t>에는 값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2"/>
            <a:r>
              <a:rPr lang="en-US" altLang="ko-KR" dirty="0"/>
              <a:t>yield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작동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요청 시 순차적인 값을 </a:t>
            </a:r>
            <a:r>
              <a:rPr lang="en-US" altLang="ko-KR" dirty="0" smtClean="0"/>
              <a:t>yield</a:t>
            </a:r>
            <a:r>
              <a:rPr lang="ko-KR" altLang="en-US" dirty="0" smtClean="0"/>
              <a:t>에 의해 하나씩 반환</a:t>
            </a:r>
            <a:endParaRPr lang="en-US" altLang="ko-KR" dirty="0" smtClean="0"/>
          </a:p>
          <a:p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호출하더라고</a:t>
            </a:r>
            <a:r>
              <a:rPr lang="ko-KR" altLang="en-US" dirty="0" smtClean="0"/>
              <a:t> 실행되지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반복에 사용하던지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등에 사용해야 함</a:t>
            </a:r>
            <a:endParaRPr lang="en-US" altLang="ko-KR" dirty="0" smtClean="0"/>
          </a:p>
          <a:p>
            <a:r>
              <a:rPr lang="ko-KR" altLang="en-US" dirty="0" err="1" smtClean="0"/>
              <a:t>제네레이터</a:t>
            </a:r>
            <a:r>
              <a:rPr lang="ko-KR" altLang="en-US" dirty="0" smtClean="0"/>
              <a:t> 표현식</a:t>
            </a:r>
            <a:endParaRPr lang="en-US" altLang="ko-KR" dirty="0"/>
          </a:p>
          <a:p>
            <a:pPr lvl="1"/>
            <a:r>
              <a:rPr lang="ko-KR" altLang="en-US" dirty="0" smtClean="0"/>
              <a:t>괄호 사용</a:t>
            </a:r>
            <a:endParaRPr lang="en-US" altLang="ko-KR" dirty="0" smtClean="0"/>
          </a:p>
          <a:p>
            <a:pPr lvl="2"/>
            <a:r>
              <a:rPr lang="en-US" altLang="ko-KR" dirty="0"/>
              <a:t>gen = (x ** 2 for x in range(100))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045" y="1615733"/>
            <a:ext cx="4643562" cy="430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en-US" altLang="ko-KR" dirty="0" err="1" smtClean="0"/>
              <a:t>itertools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 데이터 알고리즘을 위한 다양한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제공 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groupby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리스트를 키로 연속된 자료를 구분한 그룹의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제너레이터를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키와 </a:t>
            </a:r>
            <a:r>
              <a:rPr lang="ko-KR" altLang="en-US" dirty="0" err="1" smtClean="0"/>
              <a:t>제너레이터를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2"/>
            <a:r>
              <a:rPr lang="en-US" altLang="ko-KR" dirty="0" smtClean="0"/>
              <a:t>Albert</a:t>
            </a:r>
            <a:r>
              <a:rPr lang="ko-KR" altLang="en-US" dirty="0" smtClean="0"/>
              <a:t>는 연속되지 않아 다른 그룹으로 생성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그러므로 구분하기 전에 정렬을 먼저 한 후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9" y="2570866"/>
            <a:ext cx="7206822" cy="290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셀 결과 한글 깨짐 처리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955007" cy="5151503"/>
          </a:xfrm>
        </p:spPr>
        <p:txBody>
          <a:bodyPr/>
          <a:lstStyle/>
          <a:p>
            <a:r>
              <a:rPr lang="ko-KR" altLang="en-US" dirty="0" smtClean="0"/>
              <a:t>명령어 </a:t>
            </a:r>
            <a:r>
              <a:rPr lang="en-US" altLang="ko-KR" dirty="0" err="1" smtClean="0"/>
              <a:t>chcp</a:t>
            </a:r>
            <a:r>
              <a:rPr lang="en-US" altLang="ko-KR" dirty="0"/>
              <a:t>(change code </a:t>
            </a:r>
            <a:r>
              <a:rPr lang="en-US" altLang="ko-KR" dirty="0" smtClean="0"/>
              <a:t>page)</a:t>
            </a:r>
          </a:p>
          <a:p>
            <a:pPr lvl="1"/>
            <a:r>
              <a:rPr lang="en-US" altLang="ko-KR" dirty="0" smtClean="0"/>
              <a:t>Code page:</a:t>
            </a:r>
          </a:p>
          <a:p>
            <a:pPr lvl="2"/>
            <a:r>
              <a:rPr lang="ko-KR" altLang="en-US" dirty="0" smtClean="0"/>
              <a:t>기본</a:t>
            </a:r>
            <a:r>
              <a:rPr lang="en-US" altLang="ko-KR" dirty="0" smtClean="0"/>
              <a:t> 949</a:t>
            </a:r>
          </a:p>
          <a:p>
            <a:pPr lvl="1"/>
            <a:r>
              <a:rPr lang="ko-KR" altLang="en-US" dirty="0" smtClean="0"/>
              <a:t>한글 처리 </a:t>
            </a:r>
            <a:r>
              <a:rPr lang="en-US" altLang="ko-KR" dirty="0" smtClean="0"/>
              <a:t>utf8</a:t>
            </a:r>
          </a:p>
          <a:p>
            <a:pPr lvl="2"/>
            <a:r>
              <a:rPr lang="en-US" altLang="ko-KR" dirty="0" smtClean="0"/>
              <a:t>65001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!</a:t>
            </a:r>
            <a:r>
              <a:rPr lang="en-US" altLang="ko-KR" dirty="0" err="1" smtClean="0"/>
              <a:t>chcp</a:t>
            </a:r>
            <a:r>
              <a:rPr lang="en-US" altLang="ko-KR" dirty="0" smtClean="0"/>
              <a:t> 65001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301" y="1005863"/>
            <a:ext cx="4737764" cy="57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바이트와 유니코드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 모드와 바이너리 모드</a:t>
            </a:r>
            <a:endParaRPr lang="en-US" altLang="ko-KR" dirty="0" smtClean="0"/>
          </a:p>
          <a:p>
            <a:pPr lvl="1"/>
            <a:r>
              <a:rPr lang="ko-KR" altLang="en-US" dirty="0"/>
              <a:t>텍스트 </a:t>
            </a:r>
            <a:r>
              <a:rPr lang="ko-KR" altLang="en-US" dirty="0" smtClean="0"/>
              <a:t>모드 파일 열기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인코딩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utf8</a:t>
            </a:r>
            <a:r>
              <a:rPr lang="ko-KR" altLang="en-US" dirty="0" smtClean="0"/>
              <a:t>이라면 </a:t>
            </a:r>
            <a:r>
              <a:rPr lang="en-US" altLang="ko-KR" dirty="0"/>
              <a:t>chars = </a:t>
            </a:r>
            <a:r>
              <a:rPr lang="en-US" altLang="ko-KR" dirty="0" err="1" smtClean="0"/>
              <a:t>f.read</a:t>
            </a:r>
            <a:r>
              <a:rPr lang="en-US" altLang="ko-KR" dirty="0" smtClean="0"/>
              <a:t>(10)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smtClean="0"/>
              <a:t>10</a:t>
            </a:r>
            <a:r>
              <a:rPr lang="ko-KR" altLang="en-US" dirty="0" smtClean="0"/>
              <a:t>개의 문자를 읽어 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10 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~40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바이너리 모드 파일 열기</a:t>
            </a:r>
            <a:endParaRPr lang="en-US" altLang="ko-KR" dirty="0" smtClean="0"/>
          </a:p>
          <a:p>
            <a:pPr lvl="2"/>
            <a:r>
              <a:rPr lang="en-US" altLang="ko-KR" dirty="0"/>
              <a:t>chars = </a:t>
            </a:r>
            <a:r>
              <a:rPr lang="en-US" altLang="ko-KR" dirty="0" err="1"/>
              <a:t>f.read</a:t>
            </a:r>
            <a:r>
              <a:rPr lang="en-US" altLang="ko-KR" dirty="0"/>
              <a:t>(10)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무조건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바이트를 읽어 옴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82" y="3531743"/>
            <a:ext cx="4068820" cy="28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다음 중 </a:t>
            </a:r>
            <a:r>
              <a:rPr lang="ko-KR" altLang="en-US" dirty="0" err="1"/>
              <a:t>파이썬</a:t>
            </a:r>
            <a:r>
              <a:rPr lang="ko-KR" altLang="en-US" dirty="0"/>
              <a:t> 표준 내장 모듈이 아닌 것은</a:t>
            </a:r>
            <a:r>
              <a:rPr lang="en-US" altLang="ko-KR" dirty="0"/>
              <a:t>? (4)</a:t>
            </a:r>
          </a:p>
          <a:p>
            <a:pPr lvl="1"/>
            <a:r>
              <a:rPr lang="en-US" altLang="ko-KR" dirty="0"/>
              <a:t>collections</a:t>
            </a:r>
          </a:p>
          <a:p>
            <a:pPr lvl="1"/>
            <a:r>
              <a:rPr lang="en-US" altLang="ko-KR" dirty="0"/>
              <a:t>random</a:t>
            </a:r>
          </a:p>
          <a:p>
            <a:pPr lvl="1"/>
            <a:r>
              <a:rPr lang="en-US" altLang="ko-KR" dirty="0" err="1"/>
              <a:t>itertools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3</a:t>
            </a:r>
          </a:p>
          <a:p>
            <a:pPr lvl="1"/>
            <a:r>
              <a:rPr lang="ko-KR" altLang="en-US" dirty="0" err="1" smtClean="0"/>
              <a:t>파이참</a:t>
            </a:r>
            <a:r>
              <a:rPr lang="ko-KR" altLang="en-US" dirty="0" smtClean="0"/>
              <a:t> 터미널에서 직접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7" y="2040177"/>
            <a:ext cx="4641827" cy="40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노트북 실행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웹 브라우저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크롬이나 </a:t>
            </a:r>
            <a:r>
              <a:rPr lang="ko-KR" altLang="en-US" dirty="0" err="1" smtClean="0"/>
              <a:t>웨일로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08" y="2144668"/>
            <a:ext cx="1773016" cy="35045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09" y="1851129"/>
            <a:ext cx="5265683" cy="40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주피터 노트북 실행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시각화를 비롯한 다른 출력을 대화형으로 구성할 수 있는 대화형 문서 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 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커널을 사용</a:t>
            </a:r>
            <a:endParaRPr lang="en-US" altLang="ko-KR" dirty="0" smtClean="0"/>
          </a:p>
          <a:p>
            <a:r>
              <a:rPr lang="ko-KR" altLang="en-US" dirty="0" smtClean="0"/>
              <a:t>명령어로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pPr lvl="1"/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–m notebook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2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자기관찰</a:t>
            </a:r>
            <a:r>
              <a:rPr lang="en-US" altLang="ko-KR" dirty="0" smtClean="0"/>
              <a:t>(</a:t>
            </a:r>
            <a:r>
              <a:rPr lang="en-US" altLang="ko-KR" smtClean="0"/>
              <a:t>introspection), p51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문장 뒤에 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Shift + enter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print?</a:t>
            </a:r>
          </a:p>
          <a:p>
            <a:pPr lvl="2"/>
            <a:r>
              <a:rPr lang="ko-KR" altLang="en-US" dirty="0" smtClean="0"/>
              <a:t>정의되어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문서</a:t>
            </a:r>
            <a:r>
              <a:rPr lang="en-US" altLang="ko-KR" dirty="0" smtClean="0"/>
              <a:t>(doc string)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6" y="2495718"/>
            <a:ext cx="7272123" cy="38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클립보드 또는 블록 코드 실행하기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곳의 코드 복사 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%paste</a:t>
            </a:r>
          </a:p>
          <a:p>
            <a:pPr lvl="2"/>
            <a:r>
              <a:rPr lang="ko-KR" altLang="en-US" dirty="0" smtClean="0"/>
              <a:t>복사된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내용이 블록으로 실행됨</a:t>
            </a:r>
            <a:endParaRPr lang="en-US" altLang="ko-KR" dirty="0" smtClean="0"/>
          </a:p>
          <a:p>
            <a:r>
              <a:rPr lang="ko-KR" altLang="en-US" dirty="0" smtClean="0"/>
              <a:t>블록을 코딩하여 실행하고자 하는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</a:t>
            </a:r>
            <a:r>
              <a:rPr lang="en-US" altLang="ko-KR" dirty="0" err="1" smtClean="0"/>
              <a:t>cpaste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: </a:t>
            </a:r>
            <a:r>
              <a:rPr lang="ko-KR" altLang="en-US" dirty="0" smtClean="0"/>
              <a:t>이후 줄마다 계속 코딩 이후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필요하면 </a:t>
            </a:r>
            <a:r>
              <a:rPr lang="en-US" altLang="ko-KR" dirty="0" smtClean="0"/>
              <a:t>ctrl + v </a:t>
            </a:r>
            <a:r>
              <a:rPr lang="ko-KR" altLang="en-US" dirty="0" err="1" smtClean="0"/>
              <a:t>붙여넣기도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마지막 문장에서 </a:t>
            </a:r>
            <a:r>
              <a:rPr lang="en-US" altLang="ko-KR" dirty="0" smtClean="0"/>
              <a:t>--</a:t>
            </a:r>
          </a:p>
          <a:p>
            <a:pPr lvl="3"/>
            <a:r>
              <a:rPr lang="ko-KR" altLang="en-US" dirty="0" smtClean="0"/>
              <a:t>실행 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348" y="3707070"/>
            <a:ext cx="5565307" cy="29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26876</TotalTime>
  <Words>1604</Words>
  <Application>Microsoft Office PowerPoint</Application>
  <PresentationFormat>화면 슬라이드 쇼(4:3)</PresentationFormat>
  <Paragraphs>396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현재와 미래</vt:lpstr>
      <vt:lpstr>Ipython 실행(1)</vt:lpstr>
      <vt:lpstr>Ipython 실행(2)</vt:lpstr>
      <vt:lpstr>Ipython 실행(3)</vt:lpstr>
      <vt:lpstr>주피터 노트북 실행(1)</vt:lpstr>
      <vt:lpstr>주피터 노트북 실행(2)</vt:lpstr>
      <vt:lpstr>자기관찰(introspection), p51 </vt:lpstr>
      <vt:lpstr>클립보드 또는 블록 코드 실행하기</vt:lpstr>
      <vt:lpstr>매직 명령어</vt:lpstr>
      <vt:lpstr>자주 사용하는 매직 명령어 p58</vt:lpstr>
      <vt:lpstr>Ipython에서 matplotlib 사용(노트북은 상관 없음) </vt:lpstr>
      <vt:lpstr>PowerPoint 프레젠테이션</vt:lpstr>
      <vt:lpstr>Duck typing 정의</vt:lpstr>
      <vt:lpstr>Duck typing 활용</vt:lpstr>
      <vt:lpstr>Duck typing 샘플 코드</vt:lpstr>
      <vt:lpstr>Iterator </vt:lpstr>
      <vt:lpstr>모듈 임포트</vt:lpstr>
      <vt:lpstr>Quiz</vt:lpstr>
      <vt:lpstr>메모리 모습</vt:lpstr>
      <vt:lpstr>스칼라형</vt:lpstr>
      <vt:lpstr>바이트와 유니코드</vt:lpstr>
      <vt:lpstr>날짜와 시간</vt:lpstr>
      <vt:lpstr>삼항 표현식</vt:lpstr>
      <vt:lpstr>넘파이 설정</vt:lpstr>
      <vt:lpstr>PowerPoint 프레젠테이션</vt:lpstr>
      <vt:lpstr>3장 내장 자료구조, 함수, 파일</vt:lpstr>
      <vt:lpstr>파일 my-ch03-study.ipynb</vt:lpstr>
      <vt:lpstr>튜플</vt:lpstr>
      <vt:lpstr>리스트</vt:lpstr>
      <vt:lpstr>모듈 bisect </vt:lpstr>
      <vt:lpstr>Quiz</vt:lpstr>
      <vt:lpstr>딕셔너리 기본 값</vt:lpstr>
      <vt:lpstr>사전 </vt:lpstr>
      <vt:lpstr>사전 </vt:lpstr>
      <vt:lpstr>setdefault(key[, default])</vt:lpstr>
      <vt:lpstr>내장 모듈 collections </vt:lpstr>
      <vt:lpstr>유효한 사전 키</vt:lpstr>
      <vt:lpstr>집합</vt:lpstr>
      <vt:lpstr>일부 인자만 취하기 </vt:lpstr>
      <vt:lpstr>Generator</vt:lpstr>
      <vt:lpstr>모듈 itertools</vt:lpstr>
      <vt:lpstr>주피터 셀 결과 한글 깨짐 처리</vt:lpstr>
      <vt:lpstr>바이트와 유니코드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670</cp:revision>
  <dcterms:created xsi:type="dcterms:W3CDTF">2013-05-23T04:26:30Z</dcterms:created>
  <dcterms:modified xsi:type="dcterms:W3CDTF">2021-06-11T08:16:05Z</dcterms:modified>
</cp:coreProperties>
</file>