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6"/>
  </p:notesMasterIdLst>
  <p:sldIdLst>
    <p:sldId id="592" r:id="rId3"/>
    <p:sldId id="591" r:id="rId4"/>
    <p:sldId id="646" r:id="rId5"/>
    <p:sldId id="594" r:id="rId6"/>
    <p:sldId id="629" r:id="rId7"/>
    <p:sldId id="640" r:id="rId8"/>
    <p:sldId id="595" r:id="rId9"/>
    <p:sldId id="630" r:id="rId10"/>
    <p:sldId id="631" r:id="rId11"/>
    <p:sldId id="659" r:id="rId12"/>
    <p:sldId id="655" r:id="rId13"/>
    <p:sldId id="657" r:id="rId14"/>
    <p:sldId id="656" r:id="rId15"/>
    <p:sldId id="660" r:id="rId16"/>
    <p:sldId id="662" r:id="rId17"/>
    <p:sldId id="661" r:id="rId18"/>
    <p:sldId id="647" r:id="rId19"/>
    <p:sldId id="648" r:id="rId20"/>
    <p:sldId id="652" r:id="rId21"/>
    <p:sldId id="653" r:id="rId22"/>
    <p:sldId id="649" r:id="rId23"/>
    <p:sldId id="654" r:id="rId24"/>
    <p:sldId id="663" r:id="rId25"/>
  </p:sldIdLst>
  <p:sldSz cx="9144000" cy="6858000" type="screen4x3"/>
  <p:notesSz cx="6858000" cy="9144000"/>
  <p:custDataLst>
    <p:tags r:id="rId2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85" d="100"/>
          <a:sy n="85" d="100"/>
        </p:scale>
        <p:origin x="90" y="37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lus2net.com/python/numpy-ndarray-result.php" TargetMode="External"/><Relationship Id="rId3" Type="http://schemas.openxmlformats.org/officeDocument/2006/relationships/hyperlink" Target="https://rfriend.tistory.com/290" TargetMode="External"/><Relationship Id="rId7" Type="http://schemas.openxmlformats.org/officeDocument/2006/relationships/hyperlink" Target="http://jalammar.github.io/visual-numpy/" TargetMode="External"/><Relationship Id="rId2" Type="http://schemas.openxmlformats.org/officeDocument/2006/relationships/hyperlink" Target="http://taewan.kim/post/numpy_cheat_sheet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3.ntu.edu.sg/home/ehchua/programming/webprogramming/Python4_DataAnalysis.html" TargetMode="External"/><Relationship Id="rId5" Type="http://schemas.openxmlformats.org/officeDocument/2006/relationships/hyperlink" Target="https://s3.amazonaws.com/assets.datacamp.com/blog_assets/Numpy_Python_Cheat_Sheet.pdf" TargetMode="External"/><Relationship Id="rId4" Type="http://schemas.openxmlformats.org/officeDocument/2006/relationships/hyperlink" Target="https://cs231n.github.io/python-numpy-tutorial/" TargetMode="External"/><Relationship Id="rId9" Type="http://schemas.openxmlformats.org/officeDocument/2006/relationships/hyperlink" Target="https://deepage.net/features/numpy-axi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6864" y="1384204"/>
            <a:ext cx="5941050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en-US" altLang="ko-KR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numpy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기본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배열과 벡터 연산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1422" y="2350246"/>
            <a:ext cx="57347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주피터 커널과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가상환경과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연결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2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커널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ipykernel</a:t>
            </a:r>
            <a:endParaRPr lang="ko-KR" altLang="en-US" dirty="0"/>
          </a:p>
          <a:p>
            <a:pPr lvl="1"/>
            <a:r>
              <a:rPr lang="en-US" altLang="ko-KR" dirty="0" err="1" smtClean="0"/>
              <a:t>Ipython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1"/>
            <a:r>
              <a:rPr lang="en-US" altLang="ko-KR" dirty="0"/>
              <a:t>A ‘kernel’ is a program that runs and introspects the user’s code. </a:t>
            </a:r>
            <a:r>
              <a:rPr lang="en-US" altLang="ko-KR" dirty="0" err="1"/>
              <a:t>IPython</a:t>
            </a:r>
            <a:r>
              <a:rPr lang="en-US" altLang="ko-KR" dirty="0"/>
              <a:t> includes a kernel for Python code, and people have written kernels for several other languages.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1026" name="Picture 2" descr="http://www.pybloggers.com/wp-content/uploads/2016/06/ibm.box_.comsharedstaticgg4ypirih0zq0ytdk0d7wnak1itg1b8d-a0a95f2181a11159e7327cca4e03739318b57e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22" y="2791994"/>
            <a:ext cx="6029325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주피터 커널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자동으로 </a:t>
            </a:r>
            <a:r>
              <a:rPr lang="ko-KR" altLang="en-US" dirty="0"/>
              <a:t>인식하는 </a:t>
            </a:r>
            <a:r>
              <a:rPr lang="en-US" altLang="ko-KR" dirty="0"/>
              <a:t>kernel </a:t>
            </a:r>
            <a:r>
              <a:rPr lang="ko-KR" altLang="en-US" dirty="0"/>
              <a:t>외에 새로 </a:t>
            </a:r>
            <a:r>
              <a:rPr lang="en-US" altLang="ko-KR" dirty="0"/>
              <a:t>kernel</a:t>
            </a:r>
            <a:r>
              <a:rPr lang="ko-KR" altLang="en-US" dirty="0"/>
              <a:t>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하면 </a:t>
            </a:r>
            <a:r>
              <a:rPr lang="ko-KR" altLang="en-US" dirty="0"/>
              <a:t>어떤 환경에서도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매번 </a:t>
            </a:r>
            <a:r>
              <a:rPr lang="ko-KR" altLang="en-US" dirty="0"/>
              <a:t>다른 </a:t>
            </a:r>
            <a:r>
              <a:rPr lang="ko-KR" altLang="en-US" dirty="0" err="1"/>
              <a:t>가상환경의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을 사용하기 위해 환경을 </a:t>
            </a:r>
            <a:r>
              <a:rPr lang="ko-KR" altLang="en-US" dirty="0" smtClean="0"/>
              <a:t>옮겨 다닐 </a:t>
            </a:r>
            <a:r>
              <a:rPr lang="ko-KR" altLang="en-US" dirty="0"/>
              <a:t>필요 </a:t>
            </a:r>
            <a:r>
              <a:rPr lang="ko-KR" altLang="en-US" dirty="0" smtClean="0"/>
              <a:t>없이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다중커널을</a:t>
            </a:r>
            <a:r>
              <a:rPr lang="ko-KR" altLang="en-US" dirty="0" smtClean="0"/>
              <a:t> </a:t>
            </a:r>
            <a:r>
              <a:rPr lang="ko-KR" altLang="en-US" dirty="0"/>
              <a:t>설정하면 하나의 가상환경에서 모두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45" y="3127362"/>
            <a:ext cx="5904089" cy="288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커널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5" y="1193960"/>
            <a:ext cx="8756613" cy="5151503"/>
          </a:xfrm>
        </p:spPr>
        <p:txBody>
          <a:bodyPr/>
          <a:lstStyle/>
          <a:p>
            <a:r>
              <a:rPr lang="ko-KR" altLang="en-US" dirty="0" smtClean="0"/>
              <a:t>주피터 커널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/>
              <a:t>kernelspec</a:t>
            </a:r>
            <a:r>
              <a:rPr lang="en-US" altLang="ko-KR" dirty="0"/>
              <a:t> </a:t>
            </a:r>
            <a:r>
              <a:rPr lang="en-US" altLang="ko-KR" dirty="0" smtClean="0"/>
              <a:t>list</a:t>
            </a:r>
          </a:p>
          <a:p>
            <a:r>
              <a:rPr lang="ko-KR" altLang="en-US" dirty="0" err="1" smtClean="0"/>
              <a:t>가상환경에</a:t>
            </a:r>
            <a:r>
              <a:rPr lang="ko-KR" altLang="en-US" dirty="0" smtClean="0"/>
              <a:t> 주피터 커널 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–m </a:t>
            </a:r>
            <a:r>
              <a:rPr lang="en-US" altLang="ko-KR" dirty="0" err="1" smtClean="0"/>
              <a:t>ipykernel</a:t>
            </a:r>
            <a:r>
              <a:rPr lang="en-US" altLang="ko-KR" dirty="0" smtClean="0"/>
              <a:t> install --user --name </a:t>
            </a:r>
            <a:r>
              <a:rPr lang="ko-KR" altLang="en-US" dirty="0" smtClean="0"/>
              <a:t>가상환경 </a:t>
            </a:r>
            <a:r>
              <a:rPr lang="en-US" altLang="ko-KR" dirty="0" smtClean="0"/>
              <a:t>--display-name  </a:t>
            </a:r>
            <a:r>
              <a:rPr lang="ko-KR" altLang="en-US" dirty="0" smtClean="0"/>
              <a:t>주피터커널이름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en-US" altLang="ko-KR" dirty="0"/>
              <a:t>kernel install --user --name </a:t>
            </a:r>
            <a:r>
              <a:rPr lang="ko-KR" altLang="en-US" dirty="0"/>
              <a:t>가상환경 </a:t>
            </a:r>
            <a:r>
              <a:rPr lang="en-US" altLang="ko-KR" dirty="0"/>
              <a:t>--display-name </a:t>
            </a:r>
            <a:r>
              <a:rPr lang="ko-KR" altLang="en-US" dirty="0"/>
              <a:t>주피터커널이름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5" y="2980446"/>
            <a:ext cx="7599363" cy="33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 삭제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err="1"/>
              <a:t>kernelspec</a:t>
            </a:r>
            <a:r>
              <a:rPr lang="en-US" altLang="ko-KR" dirty="0"/>
              <a:t> uninstall kernel</a:t>
            </a:r>
            <a:r>
              <a:rPr lang="ko-KR" altLang="en-US" dirty="0"/>
              <a:t>명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74" y="2053519"/>
            <a:ext cx="7054145" cy="397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5. </a:t>
            </a:r>
            <a:r>
              <a:rPr lang="ko-KR" altLang="en-US" dirty="0"/>
              <a:t>다음 중 </a:t>
            </a:r>
            <a:r>
              <a:rPr lang="en-US" altLang="ko-KR" dirty="0"/>
              <a:t>numpy</a:t>
            </a:r>
            <a:r>
              <a:rPr lang="ko-KR" altLang="en-US" dirty="0"/>
              <a:t>에 대한 설명 중 잘못된 것은</a:t>
            </a:r>
            <a:r>
              <a:rPr lang="en-US" altLang="ko-KR" dirty="0"/>
              <a:t>? (2)</a:t>
            </a:r>
            <a:endParaRPr lang="ko-KR" altLang="en-US" dirty="0"/>
          </a:p>
          <a:p>
            <a:pPr lvl="1" fontAlgn="base"/>
            <a:r>
              <a:rPr lang="ko-KR" altLang="en-US" dirty="0"/>
              <a:t>과학 기술을 위한 산술 계산 라이브러리이다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파이썬 표준 내장 라이브러리이다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다차원 배열 </a:t>
            </a:r>
            <a:r>
              <a:rPr lang="en-US" altLang="ko-KR" dirty="0"/>
              <a:t>ndarray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대용량 배열 데이터를 효율적으로 다뤄 빠르게 처리한다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1422" y="2350246"/>
            <a:ext cx="5734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장 </a:t>
            </a:r>
            <a:r>
              <a:rPr lang="en-US" altLang="ko-KR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numpy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basic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대용량 데이터를 다루는 유연한 자료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종류의 데이터를 저장하는 포괄적 자료구조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원소는 같은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리스트와 다름</a:t>
            </a:r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ndim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shape: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(3, )</a:t>
            </a:r>
          </a:p>
          <a:p>
            <a:pPr lvl="2"/>
            <a:r>
              <a:rPr lang="en-US" altLang="ko-KR" dirty="0" smtClean="0"/>
              <a:t>(3, 2)</a:t>
            </a:r>
          </a:p>
          <a:p>
            <a:pPr lvl="2"/>
            <a:r>
              <a:rPr lang="en-US" altLang="ko-KR" dirty="0" smtClean="0"/>
              <a:t>(4, 2, 3)</a:t>
            </a:r>
          </a:p>
          <a:p>
            <a:pPr lvl="1"/>
            <a:r>
              <a:rPr lang="en-US" altLang="ko-KR" dirty="0" err="1" smtClean="0"/>
              <a:t>dtype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원소의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np.array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배열이나 순차적인 데이터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np.zeros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np.ones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np.zeros</a:t>
            </a:r>
            <a:r>
              <a:rPr lang="en-US" altLang="ko-KR" dirty="0" smtClean="0"/>
              <a:t>(10), </a:t>
            </a:r>
            <a:r>
              <a:rPr lang="en-US" altLang="ko-KR" dirty="0" err="1"/>
              <a:t>np.zeros</a:t>
            </a:r>
            <a:r>
              <a:rPr lang="en-US" altLang="ko-KR" dirty="0" smtClean="0"/>
              <a:t>((2, 3))</a:t>
            </a:r>
          </a:p>
          <a:p>
            <a:pPr lvl="1"/>
            <a:r>
              <a:rPr lang="en-US" altLang="ko-KR" dirty="0" err="1" smtClean="0"/>
              <a:t>np.arange</a:t>
            </a:r>
            <a:r>
              <a:rPr lang="en-US" altLang="ko-KR" dirty="0" smtClean="0"/>
              <a:t>(): range()</a:t>
            </a:r>
            <a:r>
              <a:rPr lang="ko-KR" altLang="en-US" dirty="0" smtClean="0"/>
              <a:t>의 인자로</a:t>
            </a:r>
            <a:r>
              <a:rPr lang="en-US" altLang="ko-KR" dirty="0" smtClean="0"/>
              <a:t> 1</a:t>
            </a:r>
            <a:r>
              <a:rPr lang="ko-KR" altLang="en-US" dirty="0" smtClean="0"/>
              <a:t>차원 배열을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np.arange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배열 생성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자료형을</a:t>
            </a:r>
            <a:r>
              <a:rPr lang="ko-KR" altLang="en-US" dirty="0" smtClean="0"/>
              <a:t> 명시하지 많으면 </a:t>
            </a:r>
            <a:r>
              <a:rPr lang="en-US" altLang="ko-KR" dirty="0" smtClean="0"/>
              <a:t>float64(</a:t>
            </a:r>
            <a:r>
              <a:rPr lang="ko-KR" altLang="en-US" dirty="0" smtClean="0"/>
              <a:t>부동소수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19" y="1688707"/>
            <a:ext cx="7175095" cy="38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</a:t>
            </a:r>
            <a:r>
              <a:rPr lang="ko-KR" altLang="en-US" dirty="0" smtClean="0"/>
              <a:t>초기화 함수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np.zeros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smtClean="0"/>
              <a:t>zeros(shape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=float, order='C')</a:t>
            </a:r>
          </a:p>
          <a:p>
            <a:pPr lvl="1"/>
            <a:r>
              <a:rPr lang="ko-KR" altLang="en-US" dirty="0"/>
              <a:t>지정된 </a:t>
            </a:r>
            <a:r>
              <a:rPr lang="en-US" altLang="ko-KR" dirty="0"/>
              <a:t>shape</a:t>
            </a:r>
            <a:r>
              <a:rPr lang="ko-KR" altLang="en-US" dirty="0"/>
              <a:t>의 배열을 생성하고</a:t>
            </a:r>
            <a:r>
              <a:rPr lang="en-US" altLang="ko-KR" dirty="0"/>
              <a:t>, </a:t>
            </a:r>
            <a:r>
              <a:rPr lang="ko-KR" altLang="en-US" dirty="0"/>
              <a:t>모든 요소를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order: </a:t>
            </a:r>
            <a:r>
              <a:rPr lang="en-US" altLang="ko-KR" dirty="0"/>
              <a:t>order in memory.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‘C’: row-major (C-style)</a:t>
            </a:r>
          </a:p>
          <a:p>
            <a:pPr lvl="3"/>
            <a:r>
              <a:rPr lang="en-US" altLang="ko-KR" dirty="0" smtClean="0"/>
              <a:t>‘F’: column-major </a:t>
            </a:r>
            <a:r>
              <a:rPr lang="en-US" altLang="ko-KR" dirty="0"/>
              <a:t>(Fortran-style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np.ones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 smtClean="0"/>
              <a:t>np.ones</a:t>
            </a:r>
            <a:r>
              <a:rPr lang="en-US" altLang="ko-KR" dirty="0" smtClean="0"/>
              <a:t>(shape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=None, order='C')</a:t>
            </a:r>
          </a:p>
          <a:p>
            <a:pPr lvl="1"/>
            <a:r>
              <a:rPr lang="ko-KR" altLang="en-US" dirty="0"/>
              <a:t>지정된 </a:t>
            </a:r>
            <a:r>
              <a:rPr lang="en-US" altLang="ko-KR" dirty="0"/>
              <a:t>shape</a:t>
            </a:r>
            <a:r>
              <a:rPr lang="ko-KR" altLang="en-US" dirty="0"/>
              <a:t>의 배열을 생성하고</a:t>
            </a:r>
            <a:r>
              <a:rPr lang="en-US" altLang="ko-KR" dirty="0"/>
              <a:t>, </a:t>
            </a:r>
            <a:r>
              <a:rPr lang="ko-KR" altLang="en-US" dirty="0"/>
              <a:t>모든 요소를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en-US" altLang="ko-KR" dirty="0" err="1"/>
              <a:t>np.full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 smtClean="0"/>
              <a:t>np.full</a:t>
            </a:r>
            <a:r>
              <a:rPr lang="en-US" altLang="ko-KR" dirty="0" smtClean="0"/>
              <a:t>(shape</a:t>
            </a:r>
            <a:r>
              <a:rPr lang="en-US" altLang="ko-KR" dirty="0"/>
              <a:t>, </a:t>
            </a:r>
            <a:r>
              <a:rPr lang="en-US" altLang="ko-KR" dirty="0" err="1"/>
              <a:t>fill_value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=None, order='C')</a:t>
            </a:r>
          </a:p>
          <a:p>
            <a:pPr lvl="1"/>
            <a:r>
              <a:rPr lang="ko-KR" altLang="en-US" dirty="0"/>
              <a:t>지정된 </a:t>
            </a:r>
            <a:r>
              <a:rPr lang="en-US" altLang="ko-KR" dirty="0"/>
              <a:t>shape</a:t>
            </a:r>
            <a:r>
              <a:rPr lang="ko-KR" altLang="en-US" dirty="0"/>
              <a:t>의 배열을 생성하고</a:t>
            </a:r>
            <a:r>
              <a:rPr lang="en-US" altLang="ko-KR" dirty="0"/>
              <a:t>, </a:t>
            </a:r>
            <a:r>
              <a:rPr lang="ko-KR" altLang="en-US" dirty="0"/>
              <a:t>모든 요소를 지정한 </a:t>
            </a:r>
            <a:r>
              <a:rPr lang="en-US" altLang="ko-KR" dirty="0"/>
              <a:t>"</a:t>
            </a:r>
            <a:r>
              <a:rPr lang="en-US" altLang="ko-KR" dirty="0" err="1"/>
              <a:t>fill_value</a:t>
            </a:r>
            <a:r>
              <a:rPr lang="en-US" altLang="ko-KR" dirty="0"/>
              <a:t>"</a:t>
            </a:r>
            <a:r>
              <a:rPr lang="ko-KR" altLang="en-US" dirty="0"/>
              <a:t>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en-US" altLang="ko-KR" dirty="0" err="1"/>
              <a:t>np.eye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 smtClean="0"/>
              <a:t>np.eye</a:t>
            </a:r>
            <a:r>
              <a:rPr lang="en-US" altLang="ko-KR" dirty="0" smtClean="0"/>
              <a:t>(N</a:t>
            </a:r>
            <a:r>
              <a:rPr lang="en-US" altLang="ko-KR" dirty="0"/>
              <a:t>, M=None, k=0, </a:t>
            </a:r>
            <a:r>
              <a:rPr lang="en-US" altLang="ko-KR" dirty="0" err="1"/>
              <a:t>dtype</a:t>
            </a:r>
            <a:r>
              <a:rPr lang="en-US" altLang="ko-KR" dirty="0"/>
              <a:t>=&lt;class 'float'&gt;)</a:t>
            </a:r>
          </a:p>
          <a:p>
            <a:pPr lvl="1"/>
            <a:r>
              <a:rPr lang="en-US" altLang="ko-KR" dirty="0"/>
              <a:t>(N, N) shape</a:t>
            </a:r>
            <a:r>
              <a:rPr lang="ko-KR" altLang="en-US" dirty="0"/>
              <a:t>의 단위 행렬</a:t>
            </a:r>
            <a:r>
              <a:rPr lang="en-US" altLang="ko-KR" dirty="0"/>
              <a:t>(Unit Matrix)</a:t>
            </a:r>
            <a:r>
              <a:rPr lang="ko-KR" altLang="en-US" dirty="0"/>
              <a:t>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9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 기본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Numerical python</a:t>
            </a:r>
          </a:p>
          <a:p>
            <a:pPr lvl="1"/>
            <a:r>
              <a:rPr lang="ko-KR" altLang="en-US" dirty="0" smtClean="0"/>
              <a:t>과학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기술을 위한 산술 계산 라이브러리</a:t>
            </a:r>
            <a:endParaRPr lang="en-US" altLang="ko-KR" dirty="0" smtClean="0"/>
          </a:p>
          <a:p>
            <a:pPr lvl="2"/>
            <a:r>
              <a:rPr lang="ko-KR" altLang="en-US" dirty="0"/>
              <a:t>대규모 다차원 배열과 행렬 연산에 필요한 다양한 함수를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제공 기술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다차원 배열 </a:t>
            </a:r>
            <a:r>
              <a:rPr lang="en-US" altLang="ko-KR" dirty="0" err="1" smtClean="0"/>
              <a:t>ndarray</a:t>
            </a:r>
            <a:endParaRPr lang="en-US" altLang="ko-KR" dirty="0" smtClean="0"/>
          </a:p>
          <a:p>
            <a:pPr lvl="3"/>
            <a:r>
              <a:rPr lang="ko-KR" altLang="en-US" dirty="0"/>
              <a:t>정교한 </a:t>
            </a:r>
            <a:r>
              <a:rPr lang="ko-KR" altLang="en-US" dirty="0" err="1" smtClean="0"/>
              <a:t>브로드캐스팅</a:t>
            </a:r>
            <a:r>
              <a:rPr lang="en-US" altLang="ko-KR" dirty="0"/>
              <a:t>(Broadcast) </a:t>
            </a:r>
            <a:r>
              <a:rPr lang="ko-KR" altLang="en-US" dirty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배열을 빠르게 계산하는 표준 수학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대용량 배열 데이터를 효율적으로 다뤄 빠르게 처리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중요 알고리즘 구현은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사용하지 않고 빠르게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4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초기화 함수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np.empty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smtClean="0"/>
              <a:t>empty(shape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=float, order='C')</a:t>
            </a:r>
          </a:p>
          <a:p>
            <a:pPr lvl="1"/>
            <a:r>
              <a:rPr lang="ko-KR" altLang="en-US" dirty="0"/>
              <a:t>지정된 </a:t>
            </a:r>
            <a:r>
              <a:rPr lang="en-US" altLang="ko-KR" dirty="0"/>
              <a:t>shape</a:t>
            </a:r>
            <a:r>
              <a:rPr lang="ko-KR" altLang="en-US" dirty="0"/>
              <a:t>의 배열 생성</a:t>
            </a:r>
          </a:p>
          <a:p>
            <a:pPr lvl="1"/>
            <a:r>
              <a:rPr lang="ko-KR" altLang="en-US" dirty="0"/>
              <a:t>요소의 초기화 과정에 없고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ko-KR" altLang="en-US" dirty="0" err="1"/>
              <a:t>메모리값을</a:t>
            </a:r>
            <a:r>
              <a:rPr lang="ko-KR" altLang="en-US" dirty="0"/>
              <a:t> 그대로 사용</a:t>
            </a:r>
          </a:p>
          <a:p>
            <a:pPr lvl="1"/>
            <a:r>
              <a:rPr lang="ko-KR" altLang="en-US" dirty="0"/>
              <a:t>배열 </a:t>
            </a:r>
            <a:r>
              <a:rPr lang="ko-KR" altLang="en-US" dirty="0" smtClean="0"/>
              <a:t>생성 비용이 </a:t>
            </a:r>
            <a:r>
              <a:rPr lang="ko-KR" altLang="en-US" dirty="0"/>
              <a:t>가장 저렴하고 빠름</a:t>
            </a:r>
          </a:p>
          <a:p>
            <a:pPr lvl="1"/>
            <a:r>
              <a:rPr lang="ko-KR" altLang="en-US" dirty="0"/>
              <a:t>배열 사용 시 주의가 필요</a:t>
            </a:r>
            <a:r>
              <a:rPr lang="en-US" altLang="ko-KR" dirty="0"/>
              <a:t>(</a:t>
            </a:r>
            <a:r>
              <a:rPr lang="ko-KR" altLang="en-US" dirty="0"/>
              <a:t>초기화를 고려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like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ko-KR" altLang="en-US" dirty="0"/>
              <a:t>는 지정된 배열과 </a:t>
            </a:r>
            <a:r>
              <a:rPr lang="en-US" altLang="ko-KR" dirty="0"/>
              <a:t>shape</a:t>
            </a:r>
            <a:r>
              <a:rPr lang="ko-KR" altLang="en-US" dirty="0"/>
              <a:t>이 같은 행렬을 만드는 </a:t>
            </a:r>
            <a:r>
              <a:rPr lang="en-US" altLang="ko-KR" dirty="0"/>
              <a:t>like </a:t>
            </a:r>
            <a:r>
              <a:rPr lang="ko-KR" altLang="en-US" dirty="0"/>
              <a:t>함수를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en-US" altLang="ko-KR" dirty="0" err="1"/>
              <a:t>np.zeros_like</a:t>
            </a:r>
            <a:endParaRPr lang="en-US" altLang="ko-KR" dirty="0"/>
          </a:p>
          <a:p>
            <a:pPr lvl="1"/>
            <a:r>
              <a:rPr lang="en-US" altLang="ko-KR" dirty="0" err="1"/>
              <a:t>np.ones_like</a:t>
            </a:r>
            <a:endParaRPr lang="en-US" altLang="ko-KR" dirty="0"/>
          </a:p>
          <a:p>
            <a:pPr lvl="1"/>
            <a:r>
              <a:rPr lang="en-US" altLang="ko-KR" dirty="0" err="1"/>
              <a:t>np.full_like</a:t>
            </a:r>
            <a:endParaRPr lang="en-US" altLang="ko-KR" dirty="0"/>
          </a:p>
          <a:p>
            <a:pPr lvl="1"/>
            <a:r>
              <a:rPr lang="en-US" altLang="ko-KR" dirty="0" err="1" smtClean="0"/>
              <a:t>np.empty_like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dtype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dtype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 smtClean="0"/>
              <a:t>빠른 메모리 참조를 위해 필요한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메타데이터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담는 객체</a:t>
            </a:r>
            <a:endParaRPr lang="en-US" altLang="ko-KR" dirty="0" smtClean="0"/>
          </a:p>
          <a:p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 구분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62" y="2524933"/>
            <a:ext cx="5905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astype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arr.astype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배열 </a:t>
            </a:r>
            <a:r>
              <a:rPr lang="en-US" altLang="ko-KR" dirty="0" err="1" smtClean="0"/>
              <a:t>arr</a:t>
            </a:r>
            <a:r>
              <a:rPr lang="ko-KR" altLang="en-US" dirty="0" smtClean="0"/>
              <a:t>에 지정된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(casting)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배열을 복사하여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 변환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ValueError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92" y="2504694"/>
            <a:ext cx="5862029" cy="37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 </a:t>
            </a:r>
            <a:r>
              <a:rPr lang="ko-KR" altLang="en-US" dirty="0"/>
              <a:t>다음 중 </a:t>
            </a:r>
            <a:r>
              <a:rPr lang="en-US" altLang="ko-KR" dirty="0"/>
              <a:t>numpy </a:t>
            </a:r>
            <a:r>
              <a:rPr lang="ko-KR" altLang="en-US" dirty="0"/>
              <a:t>속성에 대한 설명 중 잘못된 것은</a:t>
            </a:r>
            <a:r>
              <a:rPr lang="en-US" altLang="ko-KR" dirty="0"/>
              <a:t>? (3)</a:t>
            </a:r>
            <a:endParaRPr lang="ko-KR" altLang="en-US" dirty="0"/>
          </a:p>
          <a:p>
            <a:pPr lvl="1" fontAlgn="base"/>
            <a:r>
              <a:rPr lang="en-US" altLang="ko-KR" dirty="0"/>
              <a:t>numpy.ndim : </a:t>
            </a:r>
            <a:r>
              <a:rPr lang="ko-KR" altLang="en-US" dirty="0"/>
              <a:t>배열 차수</a:t>
            </a:r>
          </a:p>
          <a:p>
            <a:pPr lvl="1" fontAlgn="base"/>
            <a:r>
              <a:rPr lang="en-US" altLang="ko-KR" dirty="0"/>
              <a:t>numpy.size : </a:t>
            </a:r>
            <a:r>
              <a:rPr lang="ko-KR" altLang="en-US" dirty="0"/>
              <a:t>원소 수</a:t>
            </a:r>
          </a:p>
          <a:p>
            <a:pPr lvl="1" fontAlgn="base"/>
            <a:r>
              <a:rPr lang="en-US" altLang="ko-KR" dirty="0"/>
              <a:t>numpy.shape : </a:t>
            </a:r>
            <a:r>
              <a:rPr lang="ko-KR" altLang="en-US" dirty="0"/>
              <a:t>배열 원소의 바이트 길이</a:t>
            </a:r>
          </a:p>
          <a:p>
            <a:pPr lvl="1" fontAlgn="base"/>
            <a:r>
              <a:rPr lang="en-US" altLang="ko-KR" dirty="0"/>
              <a:t>numpy.dtype : </a:t>
            </a:r>
            <a:r>
              <a:rPr lang="ko-KR" altLang="en-US" dirty="0"/>
              <a:t>원소의 자료형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numpy.org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87" y="1303366"/>
            <a:ext cx="6271850" cy="47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http://taewan.kim/post/numpy_cheat_sheet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https://rfriend.tistory.com/290</a:t>
            </a:r>
            <a:endParaRPr lang="en-US" altLang="ko-KR" dirty="0" smtClean="0">
              <a:hlinkClick r:id="rId4"/>
            </a:endParaRPr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://cs231n.github.io/python-numpy-tutorial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s3.amazonaws.com/assets.datacamp.com/blog_assets/Numpy_Python_Cheat_Sheet.pdf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www3.ntu.edu.sg/home/ehchua/programming/webprogramming/Python4_DataAnalysis.html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http://jalammar.github.io/visual-numpy</a:t>
            </a:r>
            <a:r>
              <a:rPr lang="en-US" altLang="ko-KR" dirty="0" smtClean="0">
                <a:hlinkClick r:id="rId7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https://</a:t>
            </a:r>
            <a:r>
              <a:rPr lang="en-US" altLang="ko-KR" dirty="0" smtClean="0">
                <a:hlinkClick r:id="rId8"/>
              </a:rPr>
              <a:t>www.plus2net.com/python/numpy-ndarray-result.php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9"/>
              </a:rPr>
              <a:t>https://</a:t>
            </a:r>
            <a:r>
              <a:rPr lang="en-US" altLang="ko-KR" dirty="0" smtClean="0">
                <a:hlinkClick r:id="rId9"/>
              </a:rPr>
              <a:t>deepage.net/features/numpy-axis.html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0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스칼라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넓은 의미로 자료의 모임이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(tensor)</a:t>
            </a:r>
          </a:p>
          <a:p>
            <a:pPr lvl="1"/>
            <a:r>
              <a:rPr lang="ko-KR" altLang="en-US" dirty="0" smtClean="0"/>
              <a:t>작은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의미로 특히 </a:t>
            </a:r>
            <a:r>
              <a:rPr lang="en-US" altLang="ko-KR" dirty="0"/>
              <a:t>3</a:t>
            </a:r>
            <a:r>
              <a:rPr lang="ko-KR" altLang="en-US" dirty="0"/>
              <a:t>차원 이상 </a:t>
            </a:r>
            <a:r>
              <a:rPr lang="ko-KR" altLang="en-US" dirty="0" smtClean="0"/>
              <a:t>배열을 </a:t>
            </a:r>
            <a:r>
              <a:rPr lang="ko-KR" altLang="en-US" dirty="0" err="1" smtClean="0"/>
              <a:t>텐서</a:t>
            </a:r>
            <a:r>
              <a:rPr lang="en-US" altLang="ko-KR" dirty="0"/>
              <a:t>(tensor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라고도 부름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 [[</a:t>
            </a:r>
            <a:r>
              <a:rPr lang="en-US" altLang="ko-KR" dirty="0"/>
              <a:t>1, 2], [3, 4</a:t>
            </a:r>
            <a:r>
              <a:rPr lang="en-US" altLang="ko-KR" dirty="0" smtClean="0"/>
              <a:t>]], [[5, 6], [7, 8]] ]</a:t>
            </a:r>
          </a:p>
          <a:p>
            <a:r>
              <a:rPr lang="ko-KR" altLang="en-US" dirty="0" smtClean="0"/>
              <a:t>스칼라</a:t>
            </a:r>
            <a:endParaRPr lang="en-US" altLang="ko-KR" dirty="0" smtClean="0"/>
          </a:p>
          <a:p>
            <a:pPr lvl="1"/>
            <a:r>
              <a:rPr lang="ko-KR" altLang="en-US" dirty="0"/>
              <a:t>스칼라는 하나의 숫자만으로 이루어진 데이터를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ko-KR" altLang="en-US" dirty="0"/>
              <a:t>여러 숫자가 순서대로 모여 있는 것으로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ko-KR" altLang="en-US" dirty="0" err="1"/>
              <a:t>일차원</a:t>
            </a:r>
            <a:r>
              <a:rPr lang="ko-KR" altLang="en-US" dirty="0"/>
              <a:t> 배열이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[1, 2, 3, 4]</a:t>
            </a:r>
          </a:p>
          <a:p>
            <a:r>
              <a:rPr lang="ko-KR" altLang="en-US" dirty="0" smtClean="0"/>
              <a:t>행렬</a:t>
            </a:r>
            <a:endParaRPr lang="en-US" altLang="ko-KR" dirty="0" smtClean="0"/>
          </a:p>
          <a:p>
            <a:pPr lvl="1"/>
            <a:r>
              <a:rPr lang="ko-KR" altLang="en-US" dirty="0"/>
              <a:t>복수의 차원을 가지는 데이터가 </a:t>
            </a:r>
            <a:r>
              <a:rPr lang="ko-KR" altLang="en-US" dirty="0" smtClean="0"/>
              <a:t>다시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여러 </a:t>
            </a:r>
            <a:r>
              <a:rPr lang="ko-KR" altLang="en-US" dirty="0"/>
              <a:t>개 있는 경우의 데이터를 합쳐서 표기한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/>
              <a:t>2</a:t>
            </a:r>
            <a:r>
              <a:rPr lang="ko-KR" altLang="en-US" dirty="0"/>
              <a:t>차원 배열이 </a:t>
            </a:r>
            <a:r>
              <a:rPr lang="ko-KR" altLang="en-US" dirty="0" smtClean="0"/>
              <a:t>행렬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[[1</a:t>
            </a:r>
            <a:r>
              <a:rPr lang="en-US" altLang="ko-KR" dirty="0"/>
              <a:t>, </a:t>
            </a:r>
            <a:r>
              <a:rPr lang="en-US" altLang="ko-KR" dirty="0" smtClean="0"/>
              <a:t>2], [3</a:t>
            </a:r>
            <a:r>
              <a:rPr lang="en-US" altLang="ko-KR" dirty="0"/>
              <a:t>, </a:t>
            </a:r>
            <a:r>
              <a:rPr lang="en-US" altLang="ko-KR" dirty="0" smtClean="0"/>
              <a:t>4]]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063" y="1193960"/>
            <a:ext cx="1335933" cy="1656244"/>
          </a:xfrm>
          <a:prstGeom prst="rect">
            <a:avLst/>
          </a:prstGeom>
        </p:spPr>
      </p:pic>
      <p:pic>
        <p:nvPicPr>
          <p:cNvPr id="4098" name="Picture 2" descr="파일:Matrix k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51" y="4023626"/>
            <a:ext cx="231457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행렬의 축과 첨자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 descr="Indexing elements in a NumPy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88" y="2967162"/>
            <a:ext cx="3538794" cy="314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22" y="1225772"/>
            <a:ext cx="6143625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022" y="2644001"/>
            <a:ext cx="2780342" cy="14787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23466" y="4052257"/>
            <a:ext cx="188865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1       2       3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23464" y="5603792"/>
            <a:ext cx="188865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7       8       9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3465" y="4831652"/>
            <a:ext cx="197842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4       5       6 </a:t>
            </a:r>
          </a:p>
        </p:txBody>
      </p:sp>
    </p:spTree>
    <p:extLst>
      <p:ext uri="{BB962C8B-B14F-4D97-AF65-F5344CB8AC3E}">
        <p14:creationId xmlns:p14="http://schemas.microsoft.com/office/powerpoint/2010/main" val="25713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다차원 배열의 데이터 방향을 </a:t>
            </a:r>
            <a:r>
              <a:rPr lang="en-US" altLang="ko-KR" dirty="0"/>
              <a:t>axis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 </a:t>
            </a:r>
            <a:r>
              <a:rPr lang="en-US" altLang="ko-KR" dirty="0"/>
              <a:t>axis=0, axis=1 </a:t>
            </a:r>
            <a:r>
              <a:rPr lang="ko-KR" altLang="en-US" dirty="0"/>
              <a:t>그리고 </a:t>
            </a:r>
            <a:r>
              <a:rPr lang="en-US" altLang="ko-KR" dirty="0"/>
              <a:t>axis=2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ko-KR" altLang="en-US" dirty="0" err="1"/>
              <a:t>행방향</a:t>
            </a:r>
            <a:r>
              <a:rPr lang="en-US" altLang="ko-KR" dirty="0"/>
              <a:t>(</a:t>
            </a:r>
            <a:r>
              <a:rPr lang="ko-KR" altLang="en-US" dirty="0"/>
              <a:t>높이</a:t>
            </a:r>
            <a:r>
              <a:rPr lang="en-US" altLang="ko-KR" dirty="0"/>
              <a:t>), </a:t>
            </a:r>
            <a:r>
              <a:rPr lang="ko-KR" altLang="en-US" dirty="0" err="1"/>
              <a:t>열방향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), </a:t>
            </a:r>
            <a:r>
              <a:rPr lang="ko-KR" altLang="en-US" dirty="0" smtClean="0"/>
              <a:t>깊이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채널 방향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8" name="Picture 4" descr="다차원 배열에서 axis(축)의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29" y="3103105"/>
            <a:ext cx="2849004" cy="237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행렬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9" y="1083661"/>
            <a:ext cx="4314825" cy="5372100"/>
          </a:xfrm>
          <a:prstGeom prst="rect">
            <a:avLst/>
          </a:prstGeom>
        </p:spPr>
      </p:pic>
      <p:pic>
        <p:nvPicPr>
          <p:cNvPr id="5122" name="Picture 2" descr="0ax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37" y="2413076"/>
            <a:ext cx="5426537" cy="27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999129" y="3792071"/>
            <a:ext cx="8965" cy="103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250141" y="379207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276706" y="3621743"/>
            <a:ext cx="565106" cy="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89506" y="4401671"/>
            <a:ext cx="52610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0 </a:t>
            </a:r>
            <a:r>
              <a:rPr lang="ko-KR" altLang="en-US" sz="14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8419" y="3916910"/>
            <a:ext cx="52610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 </a:t>
            </a:r>
            <a:r>
              <a:rPr lang="ko-KR" altLang="en-US" sz="14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6331" y="3315487"/>
            <a:ext cx="52610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 </a:t>
            </a:r>
            <a:r>
              <a:rPr lang="ko-KR" altLang="en-US" sz="14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축</a:t>
            </a:r>
          </a:p>
        </p:txBody>
      </p:sp>
    </p:spTree>
    <p:extLst>
      <p:ext uri="{BB962C8B-B14F-4D97-AF65-F5344CB8AC3E}">
        <p14:creationId xmlns:p14="http://schemas.microsoft.com/office/powerpoint/2010/main" val="13948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533894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교재 파일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my-ch04-study.ipynb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난수와</a:t>
            </a:r>
            <a:r>
              <a:rPr lang="ko-KR" altLang="en-US" dirty="0"/>
              <a:t> 실수의 정확도 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lvl="1"/>
            <a:r>
              <a:rPr lang="en-US" altLang="ko-KR" dirty="0" err="1"/>
              <a:t>np.random.seed</a:t>
            </a:r>
            <a:r>
              <a:rPr lang="en-US" altLang="ko-KR" dirty="0"/>
              <a:t>(12345)</a:t>
            </a:r>
          </a:p>
          <a:p>
            <a:pPr lvl="2"/>
            <a:r>
              <a:rPr lang="ko-KR" altLang="en-US" dirty="0" err="1"/>
              <a:t>난수를</a:t>
            </a:r>
            <a:r>
              <a:rPr lang="ko-KR" altLang="en-US" dirty="0"/>
              <a:t> 발생시키기 위한 초기 값 지정</a:t>
            </a:r>
            <a:endParaRPr lang="en-US" altLang="ko-KR" dirty="0"/>
          </a:p>
          <a:p>
            <a:pPr lvl="3"/>
            <a:r>
              <a:rPr lang="ko-KR" altLang="en-US" dirty="0"/>
              <a:t>이후 </a:t>
            </a:r>
            <a:r>
              <a:rPr lang="ko-KR" altLang="en-US" dirty="0" err="1"/>
              <a:t>난수가</a:t>
            </a:r>
            <a:r>
              <a:rPr lang="ko-KR" altLang="en-US" dirty="0"/>
              <a:t> 동일하게 발생 </a:t>
            </a:r>
            <a:endParaRPr lang="en-US" altLang="ko-KR" dirty="0"/>
          </a:p>
          <a:p>
            <a:pPr lvl="1"/>
            <a:r>
              <a:rPr lang="en-US" altLang="ko-KR" dirty="0" err="1" smtClean="0"/>
              <a:t>np.set_printoptions</a:t>
            </a:r>
            <a:r>
              <a:rPr lang="en-US" altLang="ko-KR" dirty="0" smtClean="0"/>
              <a:t>(precision=4</a:t>
            </a:r>
            <a:r>
              <a:rPr lang="en-US" altLang="ko-KR" dirty="0"/>
              <a:t>, suppress=True)</a:t>
            </a:r>
          </a:p>
          <a:p>
            <a:pPr lvl="2"/>
            <a:r>
              <a:rPr lang="en-US" altLang="ko-KR" dirty="0"/>
              <a:t>precision=4: </a:t>
            </a:r>
            <a:r>
              <a:rPr lang="ko-KR" altLang="en-US" dirty="0"/>
              <a:t>소수점 이하 반올림해 </a:t>
            </a:r>
            <a:r>
              <a:rPr lang="en-US" altLang="ko-KR" dirty="0"/>
              <a:t>4</a:t>
            </a:r>
            <a:r>
              <a:rPr lang="ko-KR" altLang="en-US" dirty="0"/>
              <a:t>개 표시</a:t>
            </a:r>
            <a:endParaRPr lang="en-US" altLang="ko-KR" dirty="0"/>
          </a:p>
          <a:p>
            <a:pPr lvl="2"/>
            <a:r>
              <a:rPr lang="en-US" altLang="ko-KR" dirty="0" err="1"/>
              <a:t>np.array</a:t>
            </a:r>
            <a:r>
              <a:rPr lang="en-US" altLang="ko-KR" dirty="0"/>
              <a:t>(3.123456)</a:t>
            </a:r>
          </a:p>
          <a:p>
            <a:pPr lvl="3"/>
            <a:r>
              <a:rPr lang="en-US" altLang="ko-KR" dirty="0"/>
              <a:t>array(3.1235)</a:t>
            </a:r>
          </a:p>
          <a:p>
            <a:pPr lvl="2"/>
            <a:r>
              <a:rPr lang="en-US" altLang="ko-KR" dirty="0"/>
              <a:t>suppress=True: e-04</a:t>
            </a:r>
            <a:r>
              <a:rPr lang="ko-KR" altLang="en-US" dirty="0"/>
              <a:t>와 같은 </a:t>
            </a:r>
            <a:r>
              <a:rPr lang="en-US" altLang="ko-KR" dirty="0"/>
              <a:t>scientific notation</a:t>
            </a:r>
            <a:r>
              <a:rPr lang="ko-KR" altLang="en-US" dirty="0"/>
              <a:t>을 </a:t>
            </a:r>
            <a:r>
              <a:rPr lang="ko-KR" altLang="en-US" dirty="0" smtClean="0"/>
              <a:t>억제하고 싶으면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Alt + Enter</a:t>
            </a:r>
          </a:p>
          <a:p>
            <a:pPr lvl="1"/>
            <a:r>
              <a:rPr lang="ko-KR" altLang="en-US" dirty="0"/>
              <a:t>현재 셀 실행 후</a:t>
            </a:r>
            <a:r>
              <a:rPr lang="en-US" altLang="ko-KR" dirty="0"/>
              <a:t>,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셀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en-US" altLang="ko-KR" dirty="0" smtClean="0"/>
              <a:t>Ctrl + shift + enter</a:t>
            </a:r>
          </a:p>
          <a:p>
            <a:pPr lvl="1"/>
            <a:r>
              <a:rPr lang="ko-KR" altLang="en-US" dirty="0" smtClean="0"/>
              <a:t>셀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3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28363</TotalTime>
  <Words>889</Words>
  <Application>Microsoft Office PowerPoint</Application>
  <PresentationFormat>화면 슬라이드 쇼(4:3)</PresentationFormat>
  <Paragraphs>191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Numpy 기본: 배열과 벡터 연산</vt:lpstr>
      <vt:lpstr>numpy.org</vt:lpstr>
      <vt:lpstr>참고 사이트</vt:lpstr>
      <vt:lpstr>스칼라, 벡터, 행렬, 텐서</vt:lpstr>
      <vt:lpstr>2차원 행렬의 축과 첨자</vt:lpstr>
      <vt:lpstr>다차원 배열</vt:lpstr>
      <vt:lpstr>3차원 행렬, 텐서</vt:lpstr>
      <vt:lpstr>실습</vt:lpstr>
      <vt:lpstr>PowerPoint 프레젠테이션</vt:lpstr>
      <vt:lpstr>주피터 커널</vt:lpstr>
      <vt:lpstr>다중 주피터 커널 만들기</vt:lpstr>
      <vt:lpstr>주피터 커널 생성</vt:lpstr>
      <vt:lpstr>커널 삭제</vt:lpstr>
      <vt:lpstr>Quiz</vt:lpstr>
      <vt:lpstr>PowerPoint 프레젠테이션</vt:lpstr>
      <vt:lpstr>4.1 ndarray: 다차원 배열 객체</vt:lpstr>
      <vt:lpstr>다양한 배열 생성 함수</vt:lpstr>
      <vt:lpstr>배열 생성 초기화 함수(1)</vt:lpstr>
      <vt:lpstr>배열 생성 초기화 함수(2)</vt:lpstr>
      <vt:lpstr>dtype</vt:lpstr>
      <vt:lpstr>astype() 함수 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718</cp:revision>
  <dcterms:created xsi:type="dcterms:W3CDTF">2013-05-23T04:26:30Z</dcterms:created>
  <dcterms:modified xsi:type="dcterms:W3CDTF">2021-06-12T04:01:56Z</dcterms:modified>
</cp:coreProperties>
</file>