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32"/>
  </p:notesMasterIdLst>
  <p:sldIdLst>
    <p:sldId id="592" r:id="rId3"/>
    <p:sldId id="591" r:id="rId4"/>
    <p:sldId id="595" r:id="rId5"/>
    <p:sldId id="596" r:id="rId6"/>
    <p:sldId id="609" r:id="rId7"/>
    <p:sldId id="594" r:id="rId8"/>
    <p:sldId id="601" r:id="rId9"/>
    <p:sldId id="602" r:id="rId10"/>
    <p:sldId id="617" r:id="rId11"/>
    <p:sldId id="618" r:id="rId12"/>
    <p:sldId id="598" r:id="rId13"/>
    <p:sldId id="599" r:id="rId14"/>
    <p:sldId id="600" r:id="rId15"/>
    <p:sldId id="605" r:id="rId16"/>
    <p:sldId id="603" r:id="rId17"/>
    <p:sldId id="606" r:id="rId18"/>
    <p:sldId id="607" r:id="rId19"/>
    <p:sldId id="619" r:id="rId20"/>
    <p:sldId id="608" r:id="rId21"/>
    <p:sldId id="597" r:id="rId22"/>
    <p:sldId id="604" r:id="rId23"/>
    <p:sldId id="610" r:id="rId24"/>
    <p:sldId id="611" r:id="rId25"/>
    <p:sldId id="612" r:id="rId26"/>
    <p:sldId id="613" r:id="rId27"/>
    <p:sldId id="614" r:id="rId28"/>
    <p:sldId id="615" r:id="rId29"/>
    <p:sldId id="616" r:id="rId30"/>
    <p:sldId id="620" r:id="rId31"/>
  </p:sldIdLst>
  <p:sldSz cx="9144000" cy="6858000" type="screen4x3"/>
  <p:notesSz cx="6858000" cy="9144000"/>
  <p:custDataLst>
    <p:tags r:id="rId33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286" autoAdjust="0"/>
  </p:normalViewPr>
  <p:slideViewPr>
    <p:cSldViewPr snapToGrid="0">
      <p:cViewPr varScale="1">
        <p:scale>
          <a:sx n="85" d="100"/>
          <a:sy n="85" d="100"/>
        </p:scale>
        <p:origin x="90" y="372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pandas.pydata.org/docs/getting_started/10min.html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github.com/takenory/10-minutes-to-pandas/blob/master/notebooks/10-minutes-to-pandas.ipynb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lab.research.google.com/github/takenory/10-minutes-to-pandas/blob/master/notebooks/10-minutes-to-pandas.ipynb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ataitgirls2.github.io/10minutes2pandas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36.com/pandas-tutorial-1-basics-reading-data-files-dataframes-data-selection/" TargetMode="External"/><Relationship Id="rId3" Type="http://schemas.openxmlformats.org/officeDocument/2006/relationships/hyperlink" Target="https://datascienceschool.net/view-notebook/ee0a5679dd574b94b55193690992f850/" TargetMode="External"/><Relationship Id="rId7" Type="http://schemas.openxmlformats.org/officeDocument/2006/relationships/hyperlink" Target="https://www.datacamp.com/community/tutorials/pandas-tutorial-dataframe-python" TargetMode="External"/><Relationship Id="rId2" Type="http://schemas.openxmlformats.org/officeDocument/2006/relationships/hyperlink" Target="https://github.com/wesm/pydata-book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kaggle.com/residentmario/creating-reading-and-writing" TargetMode="External"/><Relationship Id="rId5" Type="http://schemas.openxmlformats.org/officeDocument/2006/relationships/hyperlink" Target="https://www.learndatasci.com/tutorials/python-pandas-tutorial-complete-introduction-for-beginners/" TargetMode="External"/><Relationship Id="rId4" Type="http://schemas.openxmlformats.org/officeDocument/2006/relationships/hyperlink" Target="https://www.geeksforgeeks.org/python-pandas-dataframe/" TargetMode="External"/><Relationship Id="rId9" Type="http://schemas.openxmlformats.org/officeDocument/2006/relationships/hyperlink" Target="https://towardsdatascience.com/my-python-pandas-cheat-sheet-746b11e4436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73882" y="1273672"/>
            <a:ext cx="66607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라이브러리를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활용한 데이터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분석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23381" y="3984788"/>
            <a:ext cx="6745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5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</a:t>
            </a:r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 </a:t>
            </a:r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판다스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시작하기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44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지하철 시간대별 </a:t>
            </a:r>
            <a:r>
              <a:rPr lang="ko-KR" altLang="en-US" dirty="0" err="1" smtClean="0"/>
              <a:t>승하차</a:t>
            </a:r>
            <a:r>
              <a:rPr lang="ko-KR" altLang="en-US" dirty="0" smtClean="0"/>
              <a:t> 인원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11" y="1829653"/>
            <a:ext cx="8739581" cy="208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5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 minutes to pandas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실제로는 약 </a:t>
            </a:r>
            <a:r>
              <a:rPr lang="en-US" altLang="ko-KR" dirty="0" smtClean="0"/>
              <a:t>3</a:t>
            </a:r>
            <a:r>
              <a:rPr lang="ko-KR" altLang="en-US" dirty="0" smtClean="0"/>
              <a:t>시간 정도 소요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pandas.pydata.org/docs/getting_started/10min.html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약</a:t>
            </a:r>
            <a:r>
              <a:rPr lang="en-US" altLang="ko-KR" dirty="0" smtClean="0"/>
              <a:t> 150 </a:t>
            </a:r>
            <a:r>
              <a:rPr lang="ko-KR" altLang="en-US" dirty="0" smtClean="0"/>
              <a:t>여개의 문장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132" y="2215026"/>
            <a:ext cx="5970537" cy="406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분 노트북 파일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‘10 minutes to pandas </a:t>
            </a:r>
            <a:r>
              <a:rPr lang="en-US" altLang="ko-KR" dirty="0" err="1" smtClean="0"/>
              <a:t>ipynb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https://github.com/takenory/10-minutes-to-pandas/blob/master/notebooks/10-minutes-to-pandas.ipynb</a:t>
            </a:r>
            <a:endParaRPr lang="en-US" altLang="ko-KR" dirty="0"/>
          </a:p>
          <a:p>
            <a:r>
              <a:rPr lang="en-US" altLang="ko-KR" dirty="0" err="1" smtClean="0"/>
              <a:t>Colab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</a:t>
            </a:r>
            <a:r>
              <a:rPr lang="en-US" altLang="ko-KR" dirty="0" smtClean="0"/>
              <a:t> URL</a:t>
            </a:r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colab.research.google.com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다음으로 계속 연결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github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사용자명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저장소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파일명</a:t>
            </a:r>
            <a:endParaRPr lang="en-US" altLang="ko-KR" dirty="0" smtClean="0"/>
          </a:p>
          <a:p>
            <a:r>
              <a:rPr lang="ko-KR" altLang="en-US" dirty="0" smtClean="0"/>
              <a:t>다음으로 </a:t>
            </a:r>
            <a:r>
              <a:rPr lang="en-US" altLang="ko-KR" dirty="0" err="1" smtClean="0"/>
              <a:t>colab</a:t>
            </a:r>
            <a:r>
              <a:rPr lang="ko-KR" altLang="en-US" dirty="0" smtClean="0"/>
              <a:t>에서 실습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colab.research.google.com/github/takenory/10-minutes-to-pandas/blob/master/notebooks/10-minutes-to-pandas.ipynb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6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 </a:t>
            </a:r>
            <a:r>
              <a:rPr lang="ko-KR" altLang="en-US" dirty="0" err="1" smtClean="0"/>
              <a:t>판다스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https://dandyrilla.github.io/2017-08-12/pandas-10min</a:t>
            </a:r>
            <a:r>
              <a:rPr lang="en-US" altLang="ko-KR" dirty="0" smtClean="0">
                <a:hlinkClick r:id="rId2"/>
              </a:rPr>
              <a:t>/</a:t>
            </a:r>
          </a:p>
          <a:p>
            <a:pPr lvl="1"/>
            <a:r>
              <a:rPr lang="ko-KR" altLang="en-US" dirty="0">
                <a:hlinkClick r:id="rId2"/>
              </a:rPr>
              <a:t>설명까지 자세히</a:t>
            </a:r>
            <a:endParaRPr lang="en-US" altLang="ko-KR" dirty="0">
              <a:hlinkClick r:id="rId2"/>
            </a:endParaRP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://dataitgirls2.github.io/10minutes2pandas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359" y="2604044"/>
            <a:ext cx="3732192" cy="33494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62" y="2604044"/>
            <a:ext cx="4482548" cy="334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2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판다스</a:t>
            </a:r>
            <a:r>
              <a:rPr lang="ko-KR" altLang="en-US" dirty="0" smtClean="0"/>
              <a:t> 시작하기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 형식의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데이터를 처리하는 것에 초점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Numpy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산술 배열 데이터 처리에 특화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800</a:t>
            </a:r>
            <a:r>
              <a:rPr lang="ko-KR" altLang="en-US" dirty="0" smtClean="0"/>
              <a:t>여명이 함께 개발하는 공개 </a:t>
            </a:r>
            <a:r>
              <a:rPr lang="en-US" altLang="ko-KR" dirty="0" smtClean="0"/>
              <a:t>SW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시리즈 생성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일련의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담는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색인</a:t>
            </a:r>
            <a:r>
              <a:rPr lang="en-US" altLang="ko-KR" dirty="0" smtClean="0"/>
              <a:t>(index): </a:t>
            </a:r>
            <a:r>
              <a:rPr lang="ko-KR" altLang="en-US" dirty="0" smtClean="0"/>
              <a:t>배열의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데이터와 연관된 이름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지정하지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않으면 </a:t>
            </a:r>
            <a:r>
              <a:rPr lang="en-US" altLang="ko-KR" dirty="0" smtClean="0"/>
              <a:t>[0, … N-1]</a:t>
            </a:r>
            <a:r>
              <a:rPr lang="ko-KR" altLang="en-US" dirty="0" smtClean="0"/>
              <a:t>로 자동 지정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pd.Series</a:t>
            </a:r>
            <a:r>
              <a:rPr lang="en-US" altLang="ko-KR" dirty="0" smtClean="0"/>
              <a:t>([4, 7, -5, 3])</a:t>
            </a:r>
          </a:p>
          <a:p>
            <a:pPr lvl="1"/>
            <a:r>
              <a:rPr lang="ko-KR" altLang="en-US" dirty="0" smtClean="0"/>
              <a:t>속성</a:t>
            </a:r>
            <a:r>
              <a:rPr lang="en-US" altLang="ko-KR" dirty="0" smtClean="0"/>
              <a:t>: values, index, array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77" y="2881219"/>
            <a:ext cx="6914669" cy="28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0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시리즈 참조와 값 대입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2093786" cy="5151503"/>
          </a:xfrm>
        </p:spPr>
        <p:txBody>
          <a:bodyPr/>
          <a:lstStyle/>
          <a:p>
            <a:r>
              <a:rPr lang="ko-KR" altLang="en-US" dirty="0" smtClean="0"/>
              <a:t>여러 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색인 리스트 사용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73" y="1043076"/>
            <a:ext cx="1526797" cy="56262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06" y="467227"/>
            <a:ext cx="4529747" cy="627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5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색인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2748128" cy="5151503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pd.Series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인덱스</a:t>
            </a:r>
            <a:endParaRPr lang="en-US" altLang="ko-KR" dirty="0" smtClean="0"/>
          </a:p>
          <a:p>
            <a:r>
              <a:rPr lang="en-US" altLang="ko-KR" dirty="0" err="1" smtClean="0"/>
              <a:t>pd.Series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, index=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기존의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데이터라면 지정한 인덱스를 기반으로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‘Utah’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지정하는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없으므로 </a:t>
            </a:r>
            <a:r>
              <a:rPr lang="ko-KR" altLang="en-US" dirty="0" smtClean="0"/>
              <a:t>빠짐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기존의 데이터에 는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인 </a:t>
            </a:r>
            <a:r>
              <a:rPr lang="en-US" altLang="ko-KR" dirty="0" err="1" smtClean="0"/>
              <a:t>california</a:t>
            </a:r>
            <a:r>
              <a:rPr lang="ko-KR" altLang="en-US" dirty="0" smtClean="0"/>
              <a:t>가 없으므로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NaN</a:t>
            </a:r>
            <a:r>
              <a:rPr lang="en-US" altLang="ko-KR" dirty="0" smtClean="0"/>
              <a:t>(Not</a:t>
            </a:r>
            <a:r>
              <a:rPr lang="ko-KR" altLang="en-US" dirty="0" smtClean="0"/>
              <a:t> </a:t>
            </a:r>
            <a:r>
              <a:rPr lang="en-US" altLang="ko-KR" dirty="0" smtClean="0"/>
              <a:t>a Number)</a:t>
            </a:r>
          </a:p>
          <a:p>
            <a:pPr lvl="2"/>
            <a:r>
              <a:rPr lang="en-US" altLang="ko-KR" dirty="0" err="1" smtClean="0"/>
              <a:t>np.nan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pd.isnull</a:t>
            </a:r>
            <a:r>
              <a:rPr lang="en-US" altLang="ko-KR" dirty="0" smtClean="0"/>
              <a:t>()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pd.notnull</a:t>
            </a:r>
            <a:r>
              <a:rPr lang="en-US" altLang="ko-KR" dirty="0"/>
              <a:t>()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594" y="1224545"/>
            <a:ext cx="5739249" cy="4764928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6341752" y="3387257"/>
            <a:ext cx="2397186" cy="453224"/>
          </a:xfrm>
          <a:prstGeom prst="wedgeRectCallout">
            <a:avLst>
              <a:gd name="adj1" fmla="val 23917"/>
              <a:gd name="adj2" fmla="val -459067"/>
            </a:avLst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여기에 지정하는 </a:t>
            </a:r>
            <a:r>
              <a:rPr lang="en-US" altLang="ko-KR" sz="1200" dirty="0" smtClean="0">
                <a:solidFill>
                  <a:srgbClr val="FF0000"/>
                </a:solidFill>
              </a:rPr>
              <a:t>index</a:t>
            </a:r>
            <a:r>
              <a:rPr lang="ko-KR" altLang="en-US" sz="1200" dirty="0" smtClean="0">
                <a:solidFill>
                  <a:srgbClr val="FF0000"/>
                </a:solidFill>
              </a:rPr>
              <a:t>에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utah</a:t>
            </a:r>
            <a:r>
              <a:rPr lang="ko-KR" altLang="en-US" sz="1200" dirty="0" smtClean="0">
                <a:solidFill>
                  <a:srgbClr val="FF0000"/>
                </a:solidFill>
              </a:rPr>
              <a:t>가 없으므로 데이터에서 빠짐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5377146" y="4031311"/>
            <a:ext cx="2397186" cy="479700"/>
          </a:xfrm>
          <a:prstGeom prst="wedgeRectCallout">
            <a:avLst>
              <a:gd name="adj1" fmla="val -63317"/>
              <a:gd name="adj2" fmla="val -245631"/>
            </a:avLst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기존의 데이터에 는 </a:t>
            </a:r>
            <a:r>
              <a:rPr lang="en-US" altLang="ko-KR" sz="1200" dirty="0">
                <a:solidFill>
                  <a:srgbClr val="FF0000"/>
                </a:solidFill>
              </a:rPr>
              <a:t>index</a:t>
            </a:r>
            <a:r>
              <a:rPr lang="ko-KR" altLang="en-US" sz="1200" dirty="0">
                <a:solidFill>
                  <a:srgbClr val="FF0000"/>
                </a:solidFill>
              </a:rPr>
              <a:t>인 </a:t>
            </a:r>
            <a:r>
              <a:rPr lang="en-US" altLang="ko-KR" sz="1200" dirty="0" err="1">
                <a:solidFill>
                  <a:srgbClr val="FF0000"/>
                </a:solidFill>
              </a:rPr>
              <a:t>california</a:t>
            </a:r>
            <a:r>
              <a:rPr lang="ko-KR" altLang="en-US" sz="1200" dirty="0">
                <a:solidFill>
                  <a:srgbClr val="FF0000"/>
                </a:solidFill>
              </a:rPr>
              <a:t>가 없으므로 </a:t>
            </a:r>
            <a:r>
              <a:rPr lang="en-US" altLang="ko-KR" sz="1200" dirty="0" err="1">
                <a:solidFill>
                  <a:srgbClr val="FF0000"/>
                </a:solidFill>
              </a:rPr>
              <a:t>NaN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43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다음 </a:t>
            </a:r>
            <a:r>
              <a:rPr lang="en-US" altLang="ko-KR" dirty="0"/>
              <a:t>pandas </a:t>
            </a:r>
            <a:r>
              <a:rPr lang="ko-KR" altLang="en-US" dirty="0"/>
              <a:t>프로그램에서 실행 결과가 다른 하나는</a:t>
            </a:r>
            <a:r>
              <a:rPr lang="en-US" altLang="ko-KR" dirty="0"/>
              <a:t>? (2)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lvl="1" fontAlgn="base"/>
            <a:r>
              <a:rPr lang="en-US" altLang="ko-KR" dirty="0" smtClean="0"/>
              <a:t>s </a:t>
            </a:r>
            <a:r>
              <a:rPr lang="en-US" altLang="ko-KR" dirty="0"/>
              <a:t>= </a:t>
            </a:r>
            <a:r>
              <a:rPr lang="en-US" altLang="ko-KR" dirty="0"/>
              <a:t>pd.Series([2, 3, 5, 7], index=[1, 5, 6, 7])</a:t>
            </a:r>
          </a:p>
          <a:p>
            <a:pPr lvl="1" fontAlgn="base"/>
            <a:r>
              <a:rPr lang="en-US" altLang="ko-KR" dirty="0"/>
              <a:t># </a:t>
            </a:r>
            <a:r>
              <a:rPr lang="ko-KR" altLang="en-US" dirty="0"/>
              <a:t>시리즈의 </a:t>
            </a:r>
            <a:r>
              <a:rPr lang="en-US" altLang="ko-KR" dirty="0"/>
              <a:t>in</a:t>
            </a:r>
            <a:r>
              <a:rPr lang="ko-KR" altLang="en-US" dirty="0"/>
              <a:t>은 값이 아닌 </a:t>
            </a:r>
            <a:r>
              <a:rPr lang="en-US" altLang="ko-KR" dirty="0"/>
              <a:t>index</a:t>
            </a:r>
            <a:r>
              <a:rPr lang="ko-KR" altLang="en-US" dirty="0"/>
              <a:t>의 </a:t>
            </a:r>
            <a:r>
              <a:rPr lang="ko-KR" altLang="en-US" dirty="0" smtClean="0"/>
              <a:t>검사임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lvl="1" fontAlgn="base"/>
            <a:r>
              <a:rPr lang="en-US" altLang="ko-KR" dirty="0" smtClean="0"/>
              <a:t>print(1 </a:t>
            </a:r>
            <a:r>
              <a:rPr lang="en-US" altLang="ko-KR" dirty="0"/>
              <a:t>in s)</a:t>
            </a:r>
          </a:p>
          <a:p>
            <a:pPr lvl="1" fontAlgn="base"/>
            <a:r>
              <a:rPr lang="en-US" altLang="ko-KR" dirty="0"/>
              <a:t>print(2 in s)</a:t>
            </a:r>
          </a:p>
          <a:p>
            <a:pPr lvl="1" fontAlgn="base"/>
            <a:r>
              <a:rPr lang="en-US" altLang="ko-KR" dirty="0"/>
              <a:t>print(5 in s)</a:t>
            </a:r>
          </a:p>
          <a:p>
            <a:pPr lvl="1" fontAlgn="base"/>
            <a:r>
              <a:rPr lang="en-US" altLang="ko-KR" dirty="0"/>
              <a:t>print(7 in s)</a:t>
            </a:r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00518" y="585062"/>
            <a:ext cx="7000410" cy="2404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9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산술연산과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산술 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색인과 라벨로 자동 정렬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피연산자가</a:t>
            </a:r>
            <a:r>
              <a:rPr lang="ko-KR" altLang="en-US" dirty="0" smtClean="0"/>
              <a:t> 해당 색인이 있어야 계산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name</a:t>
            </a:r>
          </a:p>
          <a:p>
            <a:pPr lvl="1"/>
            <a:r>
              <a:rPr lang="en-US" altLang="ko-KR" dirty="0" smtClean="0"/>
              <a:t>index.name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059" y="977313"/>
            <a:ext cx="3040000" cy="55847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57253" y="6365321"/>
            <a:ext cx="1236494" cy="196788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40475" y="5578154"/>
            <a:ext cx="489874" cy="210250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55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판다스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 형식의 데이터나 다양한 형태의 테이블를 처리하기 위한 라이브러리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2010</a:t>
            </a:r>
            <a:r>
              <a:rPr lang="ko-KR" altLang="en-US" dirty="0" smtClean="0"/>
              <a:t>년부터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800</a:t>
            </a:r>
            <a:r>
              <a:rPr lang="ko-KR" altLang="en-US" dirty="0" smtClean="0"/>
              <a:t>여명의 기여자가 활동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 자료 구조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err="1" smtClean="0"/>
              <a:t>시리지와</a:t>
            </a:r>
            <a:r>
              <a:rPr lang="ko-KR" altLang="en-US" dirty="0" smtClean="0"/>
              <a:t> 데이터프레임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098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95" y="2895025"/>
            <a:ext cx="6030003" cy="327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42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다양한 참조 방법과 삭제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https://t1.daumcdn.net/cfile/tistory/24536333586BB5D3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20" y="1109231"/>
            <a:ext cx="6858000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 설명선 5"/>
          <p:cNvSpPr/>
          <p:nvPr/>
        </p:nvSpPr>
        <p:spPr>
          <a:xfrm>
            <a:off x="6151628" y="5011301"/>
            <a:ext cx="1851470" cy="730465"/>
          </a:xfrm>
          <a:prstGeom prst="wedgeRectCallout">
            <a:avLst>
              <a:gd name="adj1" fmla="val -113252"/>
              <a:gd name="adj2" fmla="val 22283"/>
            </a:avLst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축</a:t>
            </a:r>
            <a:r>
              <a:rPr lang="en-US" altLang="ko-KR" sz="1400" dirty="0" smtClean="0">
                <a:solidFill>
                  <a:srgbClr val="FF0000"/>
                </a:solidFill>
              </a:rPr>
              <a:t> axis=1</a:t>
            </a:r>
            <a:r>
              <a:rPr lang="ko-KR" altLang="en-US" sz="1400" dirty="0" smtClean="0">
                <a:solidFill>
                  <a:srgbClr val="FF0000"/>
                </a:solidFill>
              </a:rPr>
              <a:t>로 삭제할 열을 지정할 때 사용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기본은 행 삭제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4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열은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서로 다른 종류의 값도 가능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02" y="1836614"/>
            <a:ext cx="7492728" cy="326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0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열명 지정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옵션 </a:t>
            </a:r>
            <a:r>
              <a:rPr lang="en-US" altLang="ko-KR" dirty="0" smtClean="0"/>
              <a:t>columns=</a:t>
            </a:r>
          </a:p>
          <a:p>
            <a:pPr lvl="1"/>
            <a:r>
              <a:rPr lang="ko-KR" altLang="en-US" dirty="0" smtClean="0"/>
              <a:t>새로 만들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기존의 것을 사용시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순서 이동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645" y="385895"/>
            <a:ext cx="5003415" cy="6349076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308234" y="4829629"/>
            <a:ext cx="2208302" cy="26248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46405" y="418604"/>
            <a:ext cx="4677165" cy="492679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076497" y="980772"/>
            <a:ext cx="1828801" cy="383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4641042" y="326917"/>
            <a:ext cx="593108" cy="61589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7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결측치는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NaN</a:t>
            </a:r>
            <a:endParaRPr lang="en-US" altLang="ko-KR" dirty="0" smtClean="0"/>
          </a:p>
          <a:p>
            <a:r>
              <a:rPr lang="ko-KR" altLang="en-US" dirty="0" smtClean="0"/>
              <a:t>속성</a:t>
            </a:r>
            <a:endParaRPr lang="en-US" altLang="ko-KR" dirty="0"/>
          </a:p>
          <a:p>
            <a:pPr lvl="1"/>
            <a:r>
              <a:rPr lang="en-US" altLang="ko-KR" dirty="0" smtClean="0"/>
              <a:t>columns</a:t>
            </a:r>
          </a:p>
          <a:p>
            <a:pPr lvl="2"/>
            <a:r>
              <a:rPr lang="ko-KR" altLang="en-US" dirty="0" smtClean="0"/>
              <a:t>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색인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df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칼럼명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df</a:t>
            </a:r>
            <a:r>
              <a:rPr lang="en-US" altLang="ko-KR" dirty="0" smtClean="0"/>
              <a:t>[‘</a:t>
            </a:r>
            <a:r>
              <a:rPr lang="ko-KR" altLang="en-US" dirty="0" err="1" smtClean="0"/>
              <a:t>칼럼명</a:t>
            </a:r>
            <a:r>
              <a:rPr lang="en-US" altLang="ko-KR" dirty="0" smtClean="0"/>
              <a:t>’]</a:t>
            </a:r>
          </a:p>
          <a:p>
            <a:pPr lvl="2"/>
            <a:r>
              <a:rPr lang="ko-KR" altLang="en-US" dirty="0" smtClean="0"/>
              <a:t>열 조회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687" y="970628"/>
            <a:ext cx="5174488" cy="55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행과 열 참조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df.loc</a:t>
            </a:r>
            <a:r>
              <a:rPr lang="en-US" altLang="ko-KR" dirty="0" smtClean="0"/>
              <a:t>[‘</a:t>
            </a:r>
            <a:r>
              <a:rPr lang="ko-KR" altLang="en-US" dirty="0" err="1" smtClean="0"/>
              <a:t>행명</a:t>
            </a:r>
            <a:r>
              <a:rPr lang="en-US" altLang="ko-KR" dirty="0" smtClean="0"/>
              <a:t>’]</a:t>
            </a:r>
          </a:p>
          <a:p>
            <a:r>
              <a:rPr lang="en-US" altLang="ko-KR" dirty="0" err="1" smtClean="0"/>
              <a:t>df</a:t>
            </a:r>
            <a:r>
              <a:rPr lang="en-US" altLang="ko-KR" dirty="0" smtClean="0"/>
              <a:t>[‘</a:t>
            </a:r>
            <a:r>
              <a:rPr lang="ko-KR" altLang="en-US" dirty="0" smtClean="0"/>
              <a:t>열명</a:t>
            </a:r>
            <a:r>
              <a:rPr lang="en-US" altLang="ko-KR" dirty="0" smtClean="0"/>
              <a:t>’]</a:t>
            </a:r>
          </a:p>
          <a:p>
            <a:pPr lvl="1"/>
            <a:r>
              <a:rPr lang="ko-KR" altLang="en-US" dirty="0" smtClean="0"/>
              <a:t>없는 열에 대입하면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새로운 열 생성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12" y="1032629"/>
            <a:ext cx="2699044" cy="562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3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열 추가와 삭제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df</a:t>
            </a:r>
            <a:r>
              <a:rPr lang="en-US" altLang="ko-KR" dirty="0" smtClean="0"/>
              <a:t>[‘</a:t>
            </a:r>
            <a:r>
              <a:rPr lang="ko-KR" altLang="en-US" dirty="0" smtClean="0"/>
              <a:t>새로운</a:t>
            </a:r>
            <a:r>
              <a:rPr lang="en-US" altLang="ko-KR" dirty="0" smtClean="0"/>
              <a:t>_</a:t>
            </a:r>
            <a:r>
              <a:rPr lang="ko-KR" altLang="en-US" dirty="0" smtClean="0"/>
              <a:t>열명</a:t>
            </a:r>
            <a:r>
              <a:rPr lang="en-US" altLang="ko-KR" dirty="0" smtClean="0"/>
              <a:t>’] = </a:t>
            </a:r>
            <a:r>
              <a:rPr lang="ko-KR" altLang="en-US" dirty="0" smtClean="0"/>
              <a:t>값</a:t>
            </a:r>
            <a:endParaRPr lang="en-US" altLang="ko-KR" dirty="0"/>
          </a:p>
          <a:p>
            <a:pPr lvl="1"/>
            <a:r>
              <a:rPr lang="ko-KR" altLang="en-US" dirty="0" smtClean="0"/>
              <a:t>새로운 열 추가</a:t>
            </a:r>
            <a:endParaRPr lang="en-US" altLang="ko-KR" dirty="0" smtClean="0"/>
          </a:p>
          <a:p>
            <a:r>
              <a:rPr lang="en-US" altLang="ko-KR" dirty="0" err="1"/>
              <a:t>df</a:t>
            </a:r>
            <a:r>
              <a:rPr lang="en-US" altLang="ko-KR" dirty="0" smtClean="0"/>
              <a:t>[‘</a:t>
            </a:r>
            <a:r>
              <a:rPr lang="ko-KR" altLang="en-US" dirty="0" smtClean="0"/>
              <a:t>기존</a:t>
            </a:r>
            <a:r>
              <a:rPr lang="en-US" altLang="ko-KR" dirty="0" smtClean="0"/>
              <a:t>_</a:t>
            </a:r>
            <a:r>
              <a:rPr lang="ko-KR" altLang="en-US" dirty="0"/>
              <a:t>열명</a:t>
            </a:r>
            <a:r>
              <a:rPr lang="en-US" altLang="ko-KR" dirty="0"/>
              <a:t>’] =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 수정</a:t>
            </a:r>
            <a:endParaRPr lang="en-US" altLang="ko-KR" dirty="0" smtClean="0"/>
          </a:p>
          <a:p>
            <a:r>
              <a:rPr lang="en-US" altLang="ko-KR" dirty="0" smtClean="0"/>
              <a:t>del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[‘</a:t>
            </a:r>
            <a:r>
              <a:rPr lang="ko-KR" altLang="en-US" dirty="0" smtClean="0"/>
              <a:t>기존</a:t>
            </a:r>
            <a:r>
              <a:rPr lang="en-US" altLang="ko-KR" dirty="0" smtClean="0"/>
              <a:t>_</a:t>
            </a:r>
            <a:r>
              <a:rPr lang="ko-KR" altLang="en-US" dirty="0" smtClean="0"/>
              <a:t>열명</a:t>
            </a:r>
            <a:r>
              <a:rPr lang="en-US" altLang="ko-KR" dirty="0" smtClean="0"/>
              <a:t>’]</a:t>
            </a:r>
          </a:p>
          <a:p>
            <a:pPr lvl="1"/>
            <a:r>
              <a:rPr lang="ko-KR" altLang="en-US" dirty="0" smtClean="0"/>
              <a:t>기존</a:t>
            </a:r>
            <a:r>
              <a:rPr lang="en-US" altLang="ko-KR" dirty="0" smtClean="0"/>
              <a:t>_</a:t>
            </a:r>
            <a:r>
              <a:rPr lang="ko-KR" altLang="en-US" dirty="0" smtClean="0"/>
              <a:t>열명의 열 삭제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64" y="1084903"/>
            <a:ext cx="5180551" cy="560781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068075" y="1160404"/>
            <a:ext cx="1463530" cy="227348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08160" y="2361428"/>
            <a:ext cx="480618" cy="197214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08160" y="2830808"/>
            <a:ext cx="480618" cy="407342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03468" y="2354437"/>
            <a:ext cx="480618" cy="197214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03468" y="2823817"/>
            <a:ext cx="480618" cy="407342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6184086" y="1459684"/>
            <a:ext cx="1575731" cy="125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6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 데이터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5" y="1193960"/>
            <a:ext cx="3197641" cy="5151503"/>
          </a:xfrm>
        </p:spPr>
        <p:txBody>
          <a:bodyPr/>
          <a:lstStyle/>
          <a:p>
            <a:r>
              <a:rPr lang="ko-KR" altLang="en-US" dirty="0" smtClean="0"/>
              <a:t>사전의 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열명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값의 내부에도 사전이 있다면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키는 인덱스 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717" y="411060"/>
            <a:ext cx="5407067" cy="6342078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5488465" y="4723002"/>
            <a:ext cx="2397186" cy="616092"/>
          </a:xfrm>
          <a:prstGeom prst="wedgeRectCallout">
            <a:avLst>
              <a:gd name="adj1" fmla="val -22519"/>
              <a:gd name="adj2" fmla="val -122175"/>
            </a:avLst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행 </a:t>
            </a:r>
            <a:r>
              <a:rPr lang="en-US" altLang="ko-KR" sz="1200" dirty="0" smtClean="0">
                <a:solidFill>
                  <a:srgbClr val="FF0000"/>
                </a:solidFill>
              </a:rPr>
              <a:t>2001, 2002</a:t>
            </a:r>
            <a:r>
              <a:rPr lang="ko-KR" altLang="en-US" sz="1200" dirty="0" smtClean="0">
                <a:solidFill>
                  <a:srgbClr val="FF0000"/>
                </a:solidFill>
              </a:rPr>
              <a:t>는 원래 자료로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없던 </a:t>
            </a:r>
            <a:r>
              <a:rPr lang="en-US" altLang="ko-KR" sz="1200" dirty="0" smtClean="0">
                <a:solidFill>
                  <a:srgbClr val="FF0000"/>
                </a:solidFill>
              </a:rPr>
              <a:t>2003</a:t>
            </a:r>
            <a:r>
              <a:rPr lang="ko-KR" altLang="en-US" sz="1200" dirty="0" smtClean="0">
                <a:solidFill>
                  <a:srgbClr val="FF0000"/>
                </a:solidFill>
              </a:rPr>
              <a:t>은 모두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NaN</a:t>
            </a:r>
            <a:r>
              <a:rPr lang="ko-KR" altLang="en-US" sz="1200" dirty="0" smtClean="0">
                <a:solidFill>
                  <a:srgbClr val="FF0000"/>
                </a:solidFill>
              </a:rPr>
              <a:t>로 저장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22812" y="447282"/>
            <a:ext cx="527360" cy="349672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18553" y="1840907"/>
            <a:ext cx="841344" cy="197618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840448" y="816899"/>
            <a:ext cx="209724" cy="1003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119828" y="441065"/>
            <a:ext cx="1364861" cy="206036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790880" y="612189"/>
            <a:ext cx="900596" cy="149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4850132" y="622118"/>
            <a:ext cx="1504973" cy="174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054250" y="2103670"/>
            <a:ext cx="468562" cy="34967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9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속성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index.name</a:t>
            </a:r>
          </a:p>
          <a:p>
            <a:r>
              <a:rPr lang="en-US" altLang="ko-KR" dirty="0" smtClean="0"/>
              <a:t>columns.name</a:t>
            </a:r>
          </a:p>
          <a:p>
            <a:r>
              <a:rPr lang="en-US" altLang="ko-KR" dirty="0" smtClean="0"/>
              <a:t>values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713" y="503339"/>
            <a:ext cx="3258283" cy="57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색인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색인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중복을 허락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092" y="1193960"/>
            <a:ext cx="4757562" cy="476478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56872" y="5246836"/>
            <a:ext cx="976815" cy="239563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3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ko-KR" altLang="en-US" dirty="0"/>
              <a:t>다음 </a:t>
            </a:r>
            <a:r>
              <a:rPr lang="en-US" altLang="ko-KR" dirty="0"/>
              <a:t>pandas </a:t>
            </a:r>
            <a:r>
              <a:rPr lang="ko-KR" altLang="en-US" dirty="0"/>
              <a:t>프로그램에서 실행 결과가 다른 하나는</a:t>
            </a:r>
            <a:r>
              <a:rPr lang="en-US" altLang="ko-KR" dirty="0"/>
              <a:t>? (4)</a:t>
            </a:r>
            <a:endParaRPr lang="ko-KR" altLang="en-US" dirty="0"/>
          </a:p>
          <a:p>
            <a:pPr lvl="1" fontAlgn="base"/>
            <a:r>
              <a:rPr lang="en-US" altLang="ko-KR" dirty="0"/>
              <a:t>df = pd.DataFrame({</a:t>
            </a:r>
            <a:endParaRPr lang="ko-KR" altLang="en-US" dirty="0"/>
          </a:p>
          <a:p>
            <a:pPr lvl="1" fontAlgn="base"/>
            <a:r>
              <a:rPr lang="en-US" altLang="ko-KR" dirty="0"/>
              <a:t>"</a:t>
            </a:r>
            <a:r>
              <a:rPr lang="ko-KR" altLang="en-US" dirty="0"/>
              <a:t>이름</a:t>
            </a:r>
            <a:r>
              <a:rPr lang="en-US" altLang="ko-KR" dirty="0"/>
              <a:t>": ['</a:t>
            </a:r>
            <a:r>
              <a:rPr lang="ko-KR" altLang="en-US" dirty="0"/>
              <a:t>이적</a:t>
            </a:r>
            <a:r>
              <a:rPr lang="en-US" altLang="ko-KR" dirty="0"/>
              <a:t>', '</a:t>
            </a:r>
            <a:r>
              <a:rPr lang="ko-KR" altLang="en-US" dirty="0"/>
              <a:t>허승</a:t>
            </a:r>
            <a:r>
              <a:rPr lang="en-US" altLang="ko-KR" dirty="0"/>
              <a:t>', '</a:t>
            </a:r>
            <a:r>
              <a:rPr lang="ko-KR" altLang="en-US" dirty="0"/>
              <a:t>강소라</a:t>
            </a:r>
            <a:r>
              <a:rPr lang="en-US" altLang="ko-KR" dirty="0"/>
              <a:t>', '</a:t>
            </a:r>
            <a:r>
              <a:rPr lang="ko-KR" altLang="en-US" dirty="0"/>
              <a:t>강적</a:t>
            </a:r>
            <a:r>
              <a:rPr lang="en-US" altLang="ko-KR" dirty="0"/>
              <a:t>'],</a:t>
            </a:r>
            <a:endParaRPr lang="ko-KR" altLang="en-US" dirty="0"/>
          </a:p>
          <a:p>
            <a:pPr lvl="1" fontAlgn="base"/>
            <a:r>
              <a:rPr lang="en-US" altLang="ko-KR" dirty="0"/>
              <a:t>"</a:t>
            </a:r>
            <a:r>
              <a:rPr lang="ko-KR" altLang="en-US" dirty="0"/>
              <a:t>남여구분</a:t>
            </a:r>
            <a:r>
              <a:rPr lang="en-US" altLang="ko-KR" dirty="0"/>
              <a:t>": ['</a:t>
            </a:r>
            <a:r>
              <a:rPr lang="ko-KR" altLang="en-US" dirty="0"/>
              <a:t>남</a:t>
            </a:r>
            <a:r>
              <a:rPr lang="en-US" altLang="ko-KR" dirty="0"/>
              <a:t>', '</a:t>
            </a:r>
            <a:r>
              <a:rPr lang="ko-KR" altLang="en-US" dirty="0"/>
              <a:t>남</a:t>
            </a:r>
            <a:r>
              <a:rPr lang="en-US" altLang="ko-KR" dirty="0"/>
              <a:t>', '</a:t>
            </a:r>
            <a:r>
              <a:rPr lang="ko-KR" altLang="en-US" dirty="0"/>
              <a:t>여</a:t>
            </a:r>
            <a:r>
              <a:rPr lang="en-US" altLang="ko-KR" dirty="0"/>
              <a:t>', '</a:t>
            </a:r>
            <a:r>
              <a:rPr lang="ko-KR" altLang="en-US" dirty="0"/>
              <a:t>남</a:t>
            </a:r>
            <a:r>
              <a:rPr lang="en-US" altLang="ko-KR" dirty="0"/>
              <a:t>'],</a:t>
            </a:r>
            <a:endParaRPr lang="ko-KR" altLang="en-US" dirty="0"/>
          </a:p>
          <a:p>
            <a:pPr lvl="1" fontAlgn="base"/>
            <a:r>
              <a:rPr lang="en-US" altLang="ko-KR" dirty="0"/>
              <a:t>"</a:t>
            </a:r>
            <a:r>
              <a:rPr lang="ko-KR" altLang="en-US" dirty="0"/>
              <a:t>학점</a:t>
            </a:r>
            <a:r>
              <a:rPr lang="en-US" altLang="ko-KR" dirty="0"/>
              <a:t>": [3.2, 2.3, 4.3, 2.9]</a:t>
            </a:r>
            <a:endParaRPr lang="ko-KR" altLang="en-US" dirty="0"/>
          </a:p>
          <a:p>
            <a:pPr lvl="1" fontAlgn="base"/>
            <a:r>
              <a:rPr lang="en-US" altLang="ko-KR" dirty="0" smtClean="0"/>
              <a:t>})</a:t>
            </a:r>
          </a:p>
          <a:p>
            <a:pPr lvl="1" fontAlgn="base"/>
            <a:endParaRPr lang="ko-KR" altLang="en-US" dirty="0"/>
          </a:p>
          <a:p>
            <a:pPr lvl="1" fontAlgn="base"/>
            <a:r>
              <a:rPr lang="en-US" altLang="ko-KR" dirty="0"/>
              <a:t>print(type(df.loc[3]))</a:t>
            </a:r>
            <a:endParaRPr lang="ko-KR" altLang="en-US" dirty="0"/>
          </a:p>
          <a:p>
            <a:pPr lvl="1" fontAlgn="base"/>
            <a:r>
              <a:rPr lang="en-US" altLang="ko-KR" dirty="0"/>
              <a:t>print(type(df.</a:t>
            </a:r>
            <a:r>
              <a:rPr lang="ko-KR" altLang="en-US" dirty="0"/>
              <a:t>이름</a:t>
            </a:r>
            <a:r>
              <a:rPr lang="en-US" altLang="ko-KR" dirty="0"/>
              <a:t>))</a:t>
            </a:r>
            <a:endParaRPr lang="ko-KR" altLang="en-US" dirty="0"/>
          </a:p>
          <a:p>
            <a:pPr lvl="1" fontAlgn="base"/>
            <a:r>
              <a:rPr lang="en-US" altLang="ko-KR" dirty="0"/>
              <a:t>print(type(df['</a:t>
            </a:r>
            <a:r>
              <a:rPr lang="ko-KR" altLang="en-US" dirty="0"/>
              <a:t>학점</a:t>
            </a:r>
            <a:r>
              <a:rPr lang="en-US" altLang="ko-KR" dirty="0"/>
              <a:t>']))</a:t>
            </a:r>
            <a:endParaRPr lang="ko-KR" altLang="en-US" dirty="0"/>
          </a:p>
          <a:p>
            <a:pPr lvl="1" fontAlgn="base"/>
            <a:r>
              <a:rPr lang="en-US" altLang="ko-KR" dirty="0"/>
              <a:t>print(type(df.index))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00518" y="585062"/>
            <a:ext cx="7000410" cy="2404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0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홈페이지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pandas.pydata.org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63" y="1646349"/>
            <a:ext cx="3769896" cy="36852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559" y="2634240"/>
            <a:ext cx="4359094" cy="33975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47791" y="3538331"/>
            <a:ext cx="752409" cy="168966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03559" y="3968068"/>
            <a:ext cx="752409" cy="156670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600200" y="3627783"/>
            <a:ext cx="2803359" cy="34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66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사이트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교재 </a:t>
            </a:r>
            <a:r>
              <a:rPr lang="ko-KR" altLang="en-US" dirty="0" err="1" smtClean="0"/>
              <a:t>깃허브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github.com/wesm/pydata-book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한글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https://dandyrilla.github.io/2017-08-12/pandas-10min</a:t>
            </a:r>
            <a:r>
              <a:rPr lang="en-US" altLang="ko-KR" dirty="0" smtClean="0">
                <a:hlinkClick r:id="rId3"/>
              </a:rPr>
              <a:t>/</a:t>
            </a:r>
          </a:p>
          <a:p>
            <a:pPr lvl="1"/>
            <a:r>
              <a:rPr lang="en-US" altLang="ko-KR" dirty="0">
                <a:hlinkClick r:id="rId3"/>
              </a:rPr>
              <a:t>https://dataitgirls2.github.io/10minutes2pandas/</a:t>
            </a:r>
            <a:endParaRPr lang="en-US" altLang="ko-KR" dirty="0">
              <a:hlinkClick r:id="rId3"/>
            </a:endParaRPr>
          </a:p>
          <a:p>
            <a:pPr lvl="1"/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://datascienceschool.net/view-notebook/ee0a5679dd574b94b55193690992f850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영어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4"/>
              </a:rPr>
              <a:t>https://www.geeksforgeeks.org/python-pandas-dataframe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5"/>
              </a:rPr>
              <a:t>https://www.learndatasci.com/tutorials/python-pandas-tutorial-complete-introduction-for-beginners</a:t>
            </a:r>
            <a:r>
              <a:rPr lang="en-US" altLang="ko-KR" dirty="0" smtClean="0">
                <a:hlinkClick r:id="rId5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www.kaggle.com/residentmario/creating-reading-and-writing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7"/>
              </a:rPr>
              <a:t>https://</a:t>
            </a:r>
            <a:r>
              <a:rPr lang="en-US" altLang="ko-KR" dirty="0" smtClean="0">
                <a:hlinkClick r:id="rId7"/>
              </a:rPr>
              <a:t>www.datacamp.com/community/tutorials/pandas-tutorial-dataframe-python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8"/>
              </a:rPr>
              <a:t>https://data36.com/pandas-tutorial-1-basics-reading-data-files-dataframes-data-selection</a:t>
            </a:r>
            <a:r>
              <a:rPr lang="en-US" altLang="ko-KR" dirty="0" smtClean="0">
                <a:hlinkClick r:id="rId8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9"/>
              </a:rPr>
              <a:t>https://towardsdatascience.com/my-python-pandas-cheat-sheet-746b11e44368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17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en-US" altLang="ko-KR" dirty="0" smtClean="0"/>
              <a:t>my-ch05-study.ipynb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31" y="1193960"/>
            <a:ext cx="5603698" cy="549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6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pd.Series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NumPy</a:t>
            </a:r>
            <a:r>
              <a:rPr lang="ko-KR" altLang="en-US" dirty="0"/>
              <a:t>에서 제공하는 </a:t>
            </a:r>
            <a:r>
              <a:rPr lang="en-US" altLang="ko-KR" dirty="0"/>
              <a:t>1</a:t>
            </a:r>
            <a:r>
              <a:rPr lang="ko-KR" altLang="en-US" dirty="0"/>
              <a:t>차원 배열과 </a:t>
            </a:r>
            <a:r>
              <a:rPr lang="ko-KR" altLang="en-US" dirty="0" err="1" smtClean="0"/>
              <a:t>비슷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데이터의 의미를 </a:t>
            </a:r>
            <a:r>
              <a:rPr lang="ko-KR" altLang="en-US" dirty="0" smtClean="0"/>
              <a:t>표시하는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레이블</a:t>
            </a:r>
            <a:r>
              <a:rPr lang="en-US" altLang="ko-KR" dirty="0" smtClean="0"/>
              <a:t>(label)</a:t>
            </a:r>
            <a:r>
              <a:rPr lang="ko-KR" altLang="en-US" dirty="0" smtClean="0"/>
              <a:t>이라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하는 인덱스</a:t>
            </a:r>
            <a:r>
              <a:rPr lang="en-US" altLang="ko-KR" dirty="0"/>
              <a:t>(index)</a:t>
            </a:r>
            <a:r>
              <a:rPr lang="ko-KR" altLang="en-US" dirty="0"/>
              <a:t>를 붙일 수 </a:t>
            </a:r>
            <a:r>
              <a:rPr lang="ko-KR" altLang="en-US" dirty="0" smtClean="0"/>
              <a:t>있고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/>
              <a:t>자체는 값</a:t>
            </a:r>
            <a:r>
              <a:rPr lang="en-US" altLang="ko-KR" dirty="0"/>
              <a:t>(value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88" y="2673625"/>
            <a:ext cx="3430678" cy="32202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685" y="2743198"/>
            <a:ext cx="3819931" cy="308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8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pd.DataFrame</a:t>
            </a:r>
            <a:endParaRPr lang="en-US" altLang="ko-KR" dirty="0" smtClean="0"/>
          </a:p>
          <a:p>
            <a:pPr lvl="1"/>
            <a:r>
              <a:rPr lang="en-US" altLang="ko-KR" dirty="0"/>
              <a:t>R</a:t>
            </a:r>
            <a:r>
              <a:rPr lang="ko-KR" altLang="en-US" dirty="0"/>
              <a:t>의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데이터 타입을 참고하여 만든 것이 바로 </a:t>
            </a:r>
            <a:r>
              <a:rPr lang="en-US" altLang="ko-KR" dirty="0"/>
              <a:t>pandas </a:t>
            </a:r>
            <a:r>
              <a:rPr lang="en-US" altLang="ko-KR" dirty="0" err="1" smtClean="0"/>
              <a:t>DataFrame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 형태의 자료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행과 열을 인덱스</a:t>
            </a:r>
            <a:r>
              <a:rPr lang="en-US" altLang="ko-KR" dirty="0" smtClean="0"/>
              <a:t>(index)</a:t>
            </a:r>
            <a:r>
              <a:rPr lang="ko-KR" altLang="en-US" dirty="0" smtClean="0"/>
              <a:t>와 칼럼</a:t>
            </a:r>
            <a:r>
              <a:rPr lang="en-US" altLang="ko-KR" dirty="0" smtClean="0"/>
              <a:t>(columns)</a:t>
            </a:r>
            <a:r>
              <a:rPr lang="ko-KR" altLang="en-US" dirty="0" smtClean="0"/>
              <a:t>으로 구분</a:t>
            </a:r>
            <a:endParaRPr lang="en-US" altLang="ko-KR" dirty="0"/>
          </a:p>
        </p:txBody>
      </p:sp>
      <p:pic>
        <p:nvPicPr>
          <p:cNvPr id="2052" name="Picture 4" descr="https://t1.daumcdn.net/cfile/tistory/99548B3F5AB4A9F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09" y="2950975"/>
            <a:ext cx="6905298" cy="258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491520" y="3170194"/>
            <a:ext cx="6622087" cy="185402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28547" y="3389413"/>
            <a:ext cx="214360" cy="2222822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06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시리즈의 모임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인덱스와 칼럼</a:t>
            </a:r>
            <a:endParaRPr lang="ko-KR" altLang="en-US" dirty="0"/>
          </a:p>
        </p:txBody>
      </p:sp>
      <p:pic>
        <p:nvPicPr>
          <p:cNvPr id="5" name="Picture 2" descr="Series vs DataFr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427" y="1193960"/>
            <a:ext cx="3687417" cy="141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media.geeksforgeeks.org/wp-content/uploads/finallpanda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341" y="2793678"/>
            <a:ext cx="5603321" cy="346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54634" y="4588778"/>
            <a:ext cx="65114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index</a:t>
            </a:r>
            <a:endParaRPr lang="ko-KR" altLang="en-US" sz="14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42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공공 데이터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서울 </a:t>
            </a:r>
            <a:r>
              <a:rPr lang="ko-KR" altLang="en-US" dirty="0" err="1" smtClean="0"/>
              <a:t>열린데이터</a:t>
            </a:r>
            <a:r>
              <a:rPr lang="ko-KR" altLang="en-US" dirty="0" smtClean="0"/>
              <a:t> 광장</a:t>
            </a:r>
            <a:endParaRPr lang="en-US" altLang="ko-KR" dirty="0" smtClean="0"/>
          </a:p>
          <a:p>
            <a:pPr lvl="1"/>
            <a:r>
              <a:rPr lang="en-US" altLang="ko-KR" dirty="0"/>
              <a:t>https://data.seoul.go.kr/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644" y="1975762"/>
            <a:ext cx="4813653" cy="416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8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27562</TotalTime>
  <Words>715</Words>
  <Application>Microsoft Office PowerPoint</Application>
  <PresentationFormat>화면 슬라이드 쇼(4:3)</PresentationFormat>
  <Paragraphs>193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판다스</vt:lpstr>
      <vt:lpstr>판다스 홈페이지 </vt:lpstr>
      <vt:lpstr>참고 사이트</vt:lpstr>
      <vt:lpstr>파일 my-ch05-study.ipynb</vt:lpstr>
      <vt:lpstr>Series 개요</vt:lpstr>
      <vt:lpstr>DataFrame 개요</vt:lpstr>
      <vt:lpstr>DataFrame 이해</vt:lpstr>
      <vt:lpstr>실제 공공 데이터</vt:lpstr>
      <vt:lpstr>지하철 시간대별 승하차 인원 </vt:lpstr>
      <vt:lpstr>10 minutes to pandas</vt:lpstr>
      <vt:lpstr>판다스 10분 노트북 파일</vt:lpstr>
      <vt:lpstr>한글 판다스 10분</vt:lpstr>
      <vt:lpstr>5. 판다스 시작하기</vt:lpstr>
      <vt:lpstr>시리즈 생성</vt:lpstr>
      <vt:lpstr>시리즈 참조와 값 대입</vt:lpstr>
      <vt:lpstr>데이터, 색인, NaN </vt:lpstr>
      <vt:lpstr>Quiz</vt:lpstr>
      <vt:lpstr>산술연산과 속성</vt:lpstr>
      <vt:lpstr>DataFrame 다양한 참조 방법과 삭제</vt:lpstr>
      <vt:lpstr>DataFrame 생성</vt:lpstr>
      <vt:lpstr>열명 지정</vt:lpstr>
      <vt:lpstr>주요 속성</vt:lpstr>
      <vt:lpstr>행과 열 참조</vt:lpstr>
      <vt:lpstr>열 추가와 삭제 </vt:lpstr>
      <vt:lpstr>사전 데이터</vt:lpstr>
      <vt:lpstr>주요 속성</vt:lpstr>
      <vt:lpstr>색인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735</cp:revision>
  <dcterms:created xsi:type="dcterms:W3CDTF">2013-05-23T04:26:30Z</dcterms:created>
  <dcterms:modified xsi:type="dcterms:W3CDTF">2021-06-13T09:05:38Z</dcterms:modified>
</cp:coreProperties>
</file>