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4"/>
  </p:notesMasterIdLst>
  <p:sldIdLst>
    <p:sldId id="592" r:id="rId3"/>
    <p:sldId id="650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78" r:id="rId12"/>
    <p:sldId id="624" r:id="rId13"/>
    <p:sldId id="625" r:id="rId14"/>
    <p:sldId id="626" r:id="rId15"/>
    <p:sldId id="627" r:id="rId16"/>
    <p:sldId id="628" r:id="rId17"/>
    <p:sldId id="630" r:id="rId18"/>
    <p:sldId id="629" r:id="rId19"/>
    <p:sldId id="631" r:id="rId20"/>
    <p:sldId id="632" r:id="rId21"/>
    <p:sldId id="633" r:id="rId22"/>
    <p:sldId id="634" r:id="rId23"/>
    <p:sldId id="635" r:id="rId24"/>
    <p:sldId id="649" r:id="rId25"/>
    <p:sldId id="636" r:id="rId26"/>
    <p:sldId id="637" r:id="rId27"/>
    <p:sldId id="651" r:id="rId28"/>
    <p:sldId id="638" r:id="rId29"/>
    <p:sldId id="674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0" r:id="rId39"/>
    <p:sldId id="671" r:id="rId40"/>
    <p:sldId id="672" r:id="rId41"/>
    <p:sldId id="679" r:id="rId42"/>
    <p:sldId id="675" r:id="rId43"/>
  </p:sldIdLst>
  <p:sldSz cx="9144000" cy="6858000" type="screen4x3"/>
  <p:notesSz cx="6858000" cy="9144000"/>
  <p:custDataLst>
    <p:tags r:id="rId4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98" d="100"/>
          <a:sy n="98" d="100"/>
        </p:scale>
        <p:origin x="84" y="37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1273672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3381" y="3984788"/>
            <a:ext cx="6745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판다스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시작하기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실행 결과가 다른 하나는</a:t>
            </a:r>
            <a:r>
              <a:rPr lang="en-US" altLang="ko-KR" dirty="0"/>
              <a:t>?  (4)</a:t>
            </a:r>
          </a:p>
          <a:p>
            <a:pPr lvl="1" fontAlgn="base"/>
            <a:r>
              <a:rPr lang="en-US" altLang="ko-KR" dirty="0" smtClean="0"/>
              <a:t>4</a:t>
            </a:r>
            <a:r>
              <a:rPr lang="ko-KR" altLang="en-US" dirty="0"/>
              <a:t>번은 마지막 행의 데이터프레임이 출력</a:t>
            </a:r>
          </a:p>
          <a:p>
            <a:pPr fontAlgn="base"/>
            <a:endParaRPr lang="ko-KR" altLang="en-US" dirty="0"/>
          </a:p>
          <a:p>
            <a:pPr lvl="1" fontAlgn="base"/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np.arange</a:t>
            </a:r>
            <a:r>
              <a:rPr lang="en-US" altLang="ko-KR" dirty="0"/>
              <a:t>(12).reshape(3, 4), </a:t>
            </a:r>
          </a:p>
          <a:p>
            <a:pPr lvl="1" fontAlgn="base"/>
            <a:r>
              <a:rPr lang="en-US" altLang="ko-KR" dirty="0"/>
              <a:t>                  index=list('</a:t>
            </a:r>
            <a:r>
              <a:rPr lang="en-US" altLang="ko-KR" dirty="0" err="1"/>
              <a:t>abc</a:t>
            </a:r>
            <a:r>
              <a:rPr lang="en-US" altLang="ko-KR" dirty="0"/>
              <a:t>'), columns=list('ABCD'))</a:t>
            </a:r>
          </a:p>
          <a:p>
            <a:pPr fontAlgn="base"/>
            <a:endParaRPr lang="en-US" altLang="ko-KR" dirty="0"/>
          </a:p>
          <a:p>
            <a:pPr lvl="2" fontAlgn="base"/>
            <a:r>
              <a:rPr lang="en-US" altLang="ko-KR" dirty="0"/>
              <a:t>print(</a:t>
            </a:r>
            <a:r>
              <a:rPr lang="en-US" altLang="ko-KR" dirty="0" err="1"/>
              <a:t>df</a:t>
            </a:r>
            <a:r>
              <a:rPr lang="en-US" altLang="ko-KR" dirty="0"/>
              <a:t>['D'][2])</a:t>
            </a:r>
          </a:p>
          <a:p>
            <a:pPr lvl="2" fontAlgn="base"/>
            <a:r>
              <a:rPr lang="en-US" altLang="ko-KR" dirty="0"/>
              <a:t>print(</a:t>
            </a:r>
            <a:r>
              <a:rPr lang="en-US" altLang="ko-KR" dirty="0" err="1"/>
              <a:t>df.loc</a:t>
            </a:r>
            <a:r>
              <a:rPr lang="en-US" altLang="ko-KR" dirty="0"/>
              <a:t>['c', 'D'])</a:t>
            </a:r>
          </a:p>
          <a:p>
            <a:pPr lvl="2" fontAlgn="base"/>
            <a:r>
              <a:rPr lang="en-US" altLang="ko-KR" dirty="0"/>
              <a:t>print(</a:t>
            </a:r>
            <a:r>
              <a:rPr lang="en-US" altLang="ko-KR" dirty="0" err="1"/>
              <a:t>df.iloc</a:t>
            </a:r>
            <a:r>
              <a:rPr lang="en-US" altLang="ko-KR" dirty="0"/>
              <a:t>[2, 3])</a:t>
            </a:r>
          </a:p>
          <a:p>
            <a:pPr lvl="2" fontAlgn="base"/>
            <a:r>
              <a:rPr lang="en-US" altLang="ko-KR" dirty="0"/>
              <a:t>print(</a:t>
            </a:r>
            <a:r>
              <a:rPr lang="en-US" altLang="ko-KR" dirty="0" err="1"/>
              <a:t>df</a:t>
            </a:r>
            <a:r>
              <a:rPr lang="en-US" altLang="ko-KR" dirty="0"/>
              <a:t>[2:])</a:t>
            </a:r>
          </a:p>
          <a:p>
            <a:pPr fontAlgn="base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5.2.4 </a:t>
            </a:r>
            <a:r>
              <a:rPr lang="ko-KR" altLang="en-US" dirty="0" smtClean="0"/>
              <a:t>정수 색인 </a:t>
            </a:r>
            <a:r>
              <a:rPr lang="en-US" altLang="ko-KR" dirty="0" smtClean="0"/>
              <a:t>p209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 색인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iloc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r>
              <a:rPr lang="ko-KR" altLang="en-US" dirty="0" smtClean="0"/>
              <a:t>라벨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ser.loc</a:t>
            </a:r>
            <a:r>
              <a:rPr lang="en-US" altLang="ko-KR" dirty="0" smtClean="0"/>
              <a:t>[:1]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22" y="1109231"/>
            <a:ext cx="4951777" cy="5047990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1904301" y="3689266"/>
            <a:ext cx="1166069" cy="730465"/>
          </a:xfrm>
          <a:prstGeom prst="wedgeRectCallout">
            <a:avLst>
              <a:gd name="adj1" fmla="val 217447"/>
              <a:gd name="adj2" fmla="val 77408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라벨이므로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까지이다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1822" y="4543425"/>
            <a:ext cx="1627904" cy="40005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8859" y="1128615"/>
            <a:ext cx="2796715" cy="48111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산술 연산과 데이터 정렬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연산에 참여하는 값이 하나라도 </a:t>
            </a:r>
            <a:r>
              <a:rPr lang="en-US" altLang="ko-KR" dirty="0" err="1" smtClean="0"/>
              <a:t>na</a:t>
            </a:r>
            <a:r>
              <a:rPr lang="ko-KR" altLang="en-US" dirty="0" smtClean="0"/>
              <a:t>라면 결과는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NaN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85" y="2348918"/>
            <a:ext cx="5864956" cy="3397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37" y="3607316"/>
            <a:ext cx="2059109" cy="16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2"/>
            <a:ext cx="2133600" cy="240183"/>
          </a:xfrm>
        </p:spPr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</a:t>
            </a:r>
            <a:r>
              <a:rPr lang="en-US" altLang="ko-KR" dirty="0" smtClean="0"/>
              <a:t> </a:t>
            </a:r>
            <a:r>
              <a:rPr lang="ko-KR" altLang="en-US" dirty="0"/>
              <a:t>산술 연산과 데이터 정렬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양쪽에 겹치지 않은 부분은 </a:t>
            </a:r>
            <a:r>
              <a:rPr lang="en-US" altLang="ko-KR" dirty="0" err="1" smtClean="0"/>
              <a:t>NaN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96" y="1736957"/>
            <a:ext cx="5982766" cy="4102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50" y="3345191"/>
            <a:ext cx="2904256" cy="20547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09106" y="4748649"/>
            <a:ext cx="1853292" cy="3383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9106" y="5594581"/>
            <a:ext cx="1853292" cy="3383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7227" y="3631196"/>
            <a:ext cx="1853292" cy="338356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83517" y="2814751"/>
            <a:ext cx="295405" cy="121744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57902" y="4569675"/>
            <a:ext cx="366078" cy="145275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채워 넣을 값 지정하기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err="1" smtClean="0"/>
              <a:t>fill_vaule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84" y="1649653"/>
            <a:ext cx="4742225" cy="45204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94" y="4188579"/>
            <a:ext cx="3005959" cy="18586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87423" y="5836305"/>
            <a:ext cx="2219370" cy="3383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5950" y="5309728"/>
            <a:ext cx="415209" cy="26075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40715" y="4805012"/>
            <a:ext cx="366078" cy="145275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709" y="1709457"/>
            <a:ext cx="3188378" cy="20289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79202" y="3482684"/>
            <a:ext cx="2292885" cy="25574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79903" y="2561780"/>
            <a:ext cx="295405" cy="121744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7189082" y="2879836"/>
            <a:ext cx="346840" cy="264272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데이터프레임과 시리즈 간의 연산</a:t>
            </a:r>
            <a:r>
              <a:rPr lang="en-US" altLang="ko-KR" dirty="0" smtClean="0"/>
              <a:t>(1)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브로드캐스팅과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칼럼에 맞추고 로우로 전파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898033"/>
            <a:ext cx="6474701" cy="4388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84" y="3561141"/>
            <a:ext cx="2728934" cy="21379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88250" y="3422760"/>
            <a:ext cx="1004164" cy="24708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88250" y="3736966"/>
            <a:ext cx="1004164" cy="24708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8250" y="4048591"/>
            <a:ext cx="1004164" cy="24708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88250" y="4339200"/>
            <a:ext cx="1004164" cy="24708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532993" y="3561141"/>
            <a:ext cx="1376855" cy="18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6225" y="3081495"/>
            <a:ext cx="83067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b  d  e</a:t>
            </a:r>
            <a:endParaRPr lang="ko-KR" altLang="en-US" sz="1600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데이터프레임과 시리즈 간의 연산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521205" cy="5151503"/>
          </a:xfrm>
        </p:spPr>
        <p:txBody>
          <a:bodyPr/>
          <a:lstStyle/>
          <a:p>
            <a:r>
              <a:rPr lang="ko-KR" altLang="en-US" dirty="0" smtClean="0"/>
              <a:t>색인 값을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열이나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의 색인에서 찾을 수 없다면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개체는 형식을 맞추기 위해 재색인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중복되지 않는 부분은 </a:t>
            </a:r>
            <a:r>
              <a:rPr lang="en-US" altLang="ko-KR" dirty="0" err="1" smtClean="0"/>
              <a:t>NaN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81" y="1003417"/>
            <a:ext cx="4887240" cy="5342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57369" y="3554282"/>
            <a:ext cx="245859" cy="6288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29880" y="4978433"/>
            <a:ext cx="198562" cy="2767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63339" y="4978433"/>
            <a:ext cx="621240" cy="2767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08860" y="1585041"/>
            <a:ext cx="976327" cy="23324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05477" y="4896810"/>
            <a:ext cx="979710" cy="43193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</p:spPr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 값을 열로 전파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 연산</a:t>
            </a:r>
            <a:r>
              <a:rPr lang="en-US" altLang="ko-KR" dirty="0" smtClean="0"/>
              <a:t>: axis=‘index’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0</a:t>
            </a:r>
          </a:p>
          <a:p>
            <a:pPr lvl="1"/>
            <a:r>
              <a:rPr lang="ko-KR" altLang="en-US" dirty="0" smtClean="0"/>
              <a:t>원래는 칼럼에 맞추고 로우로 전파하나 축이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이므로 그대로 열로 전파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2" y="1912875"/>
            <a:ext cx="3419475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95" y="4028085"/>
            <a:ext cx="4124325" cy="23622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21753" y="2689630"/>
            <a:ext cx="706440" cy="9049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53133" y="4965120"/>
            <a:ext cx="706440" cy="128852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8829" y="2689630"/>
            <a:ext cx="639681" cy="9049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06091" y="2689630"/>
            <a:ext cx="299260" cy="9049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5943" y="2689630"/>
            <a:ext cx="369820" cy="9049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13563" y="2650061"/>
            <a:ext cx="473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7700" y="2644807"/>
            <a:ext cx="473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608" y="1928416"/>
            <a:ext cx="4792820" cy="20482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자유형 14"/>
          <p:cNvSpPr/>
          <p:nvPr/>
        </p:nvSpPr>
        <p:spPr>
          <a:xfrm>
            <a:off x="2690648" y="2522445"/>
            <a:ext cx="546538" cy="126162"/>
          </a:xfrm>
          <a:custGeom>
            <a:avLst/>
            <a:gdLst>
              <a:gd name="connsiteX0" fmla="*/ 0 w 546538"/>
              <a:gd name="connsiteY0" fmla="*/ 115652 h 126162"/>
              <a:gd name="connsiteX1" fmla="*/ 304800 w 546538"/>
              <a:gd name="connsiteY1" fmla="*/ 38 h 126162"/>
              <a:gd name="connsiteX2" fmla="*/ 546538 w 546538"/>
              <a:gd name="connsiteY2" fmla="*/ 126162 h 12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538" h="126162">
                <a:moveTo>
                  <a:pt x="0" y="115652"/>
                </a:moveTo>
                <a:cubicBezTo>
                  <a:pt x="106855" y="56969"/>
                  <a:pt x="213710" y="-1714"/>
                  <a:pt x="304800" y="38"/>
                </a:cubicBezTo>
                <a:cubicBezTo>
                  <a:pt x="395890" y="1790"/>
                  <a:pt x="471214" y="63976"/>
                  <a:pt x="546538" y="1261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686567" y="2527699"/>
            <a:ext cx="928992" cy="72286"/>
          </a:xfrm>
          <a:custGeom>
            <a:avLst/>
            <a:gdLst>
              <a:gd name="connsiteX0" fmla="*/ 0 w 546538"/>
              <a:gd name="connsiteY0" fmla="*/ 115652 h 126162"/>
              <a:gd name="connsiteX1" fmla="*/ 304800 w 546538"/>
              <a:gd name="connsiteY1" fmla="*/ 38 h 126162"/>
              <a:gd name="connsiteX2" fmla="*/ 546538 w 546538"/>
              <a:gd name="connsiteY2" fmla="*/ 126162 h 12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538" h="126162">
                <a:moveTo>
                  <a:pt x="0" y="115652"/>
                </a:moveTo>
                <a:cubicBezTo>
                  <a:pt x="106855" y="56969"/>
                  <a:pt x="213710" y="-1714"/>
                  <a:pt x="304800" y="38"/>
                </a:cubicBezTo>
                <a:cubicBezTo>
                  <a:pt x="395890" y="1790"/>
                  <a:pt x="471214" y="63976"/>
                  <a:pt x="546538" y="1261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76319" y="4101140"/>
            <a:ext cx="1210935" cy="33422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5.2.6 </a:t>
            </a:r>
            <a:r>
              <a:rPr lang="ko-KR" altLang="en-US" dirty="0" smtClean="0"/>
              <a:t>함수 적용과 매핑                                    </a:t>
            </a:r>
            <a:r>
              <a:rPr lang="en-US" altLang="ko-KR" dirty="0" smtClean="0"/>
              <a:t>p217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769389" cy="5151503"/>
          </a:xfrm>
        </p:spPr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유니버설 함수 적용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원소에 적용되는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err="1" smtClean="0"/>
              <a:t>df.apply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axis=0)</a:t>
            </a:r>
          </a:p>
          <a:p>
            <a:pPr lvl="1"/>
            <a:r>
              <a:rPr lang="ko-KR" altLang="en-US" dirty="0" smtClean="0"/>
              <a:t>축 행에 따른 연산이 기본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axis=1 </a:t>
            </a:r>
          </a:p>
          <a:p>
            <a:pPr lvl="2"/>
            <a:r>
              <a:rPr lang="ko-KR" altLang="en-US" dirty="0" smtClean="0"/>
              <a:t>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열에 따라 계산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85" y="1193960"/>
            <a:ext cx="4891509" cy="3580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5" y="3492190"/>
            <a:ext cx="3137010" cy="2564040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4169328" y="5014708"/>
            <a:ext cx="1778466" cy="342681"/>
          </a:xfrm>
          <a:prstGeom prst="wedgeRectCallout">
            <a:avLst>
              <a:gd name="adj1" fmla="val -198094"/>
              <a:gd name="adj2" fmla="val -186917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열에서 최대</a:t>
            </a:r>
            <a:r>
              <a:rPr lang="en-US" altLang="ko-KR" sz="1400" dirty="0" smtClean="0">
                <a:solidFill>
                  <a:srgbClr val="FF0000"/>
                </a:solidFill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</a:rPr>
              <a:t>최소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382654" y="5597887"/>
            <a:ext cx="1778466" cy="342681"/>
          </a:xfrm>
          <a:prstGeom prst="wedgeRectCallout">
            <a:avLst>
              <a:gd name="adj1" fmla="val -197151"/>
              <a:gd name="adj2" fmla="val -71858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행에서 최대</a:t>
            </a:r>
            <a:r>
              <a:rPr lang="en-US" altLang="ko-KR" sz="1400" dirty="0" smtClean="0">
                <a:solidFill>
                  <a:srgbClr val="FF0000"/>
                </a:solidFill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</a:rPr>
              <a:t>최소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반환 값이 시리즈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값을 가진 시리즈 반환도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0" y="1807599"/>
            <a:ext cx="6666534" cy="4292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23" y="3717717"/>
            <a:ext cx="3288465" cy="223113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5062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6865" y="1914780"/>
            <a:ext cx="5941050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절 핵심기능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9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원소에 적용되는 함수 사용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df.applymap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</a:t>
            </a:r>
            <a:r>
              <a:rPr lang="ko-KR" altLang="en-US" dirty="0" err="1"/>
              <a:t>명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Series.map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68" y="1006523"/>
            <a:ext cx="3418968" cy="53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정렬과 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열의 색인을 정렬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sort_index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axis=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76" y="1855815"/>
            <a:ext cx="5425632" cy="3827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96" y="3014880"/>
            <a:ext cx="4670609" cy="32044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72269" y="5015540"/>
            <a:ext cx="680431" cy="66806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82219" y="3586790"/>
            <a:ext cx="1061431" cy="30893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33445" y="5280301"/>
            <a:ext cx="981630" cy="30134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따른 정렬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5119679" cy="1591311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df.sort_values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시리즈에서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</a:t>
            </a:r>
            <a:r>
              <a:rPr lang="ko-KR" altLang="en-US" dirty="0" smtClean="0"/>
              <a:t>는 마지막에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데이터프레임에서 반드시 필요한 인자 </a:t>
            </a:r>
            <a:r>
              <a:rPr lang="en-US" altLang="ko-KR" dirty="0" smtClean="0"/>
              <a:t>by=‘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/>
              <a:t>정렬할 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오류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by=[‘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1’, </a:t>
            </a:r>
            <a:r>
              <a:rPr lang="en-US" altLang="ko-KR" dirty="0"/>
              <a:t>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2’ …]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6" y="2785271"/>
            <a:ext cx="5534846" cy="3957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755" y="694510"/>
            <a:ext cx="3272117" cy="382123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667318" y="3320090"/>
            <a:ext cx="380557" cy="109951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43818" y="1193959"/>
            <a:ext cx="271308" cy="140636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86747" y="3251273"/>
            <a:ext cx="380557" cy="126446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따른 정렬 </a:t>
            </a:r>
            <a:r>
              <a:rPr lang="en-US" altLang="ko-KR" dirty="0" smtClean="0"/>
              <a:t>axis=1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지정된 행의 값에 따라 정렬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39" y="1292772"/>
            <a:ext cx="2889427" cy="47196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42953" y="5241956"/>
            <a:ext cx="1299792" cy="23605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1856" y="2835714"/>
            <a:ext cx="1299792" cy="23605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493079" y="2944536"/>
            <a:ext cx="973126" cy="2416029"/>
          </a:xfrm>
          <a:custGeom>
            <a:avLst/>
            <a:gdLst>
              <a:gd name="connsiteX0" fmla="*/ 8389 w 973126"/>
              <a:gd name="connsiteY0" fmla="*/ 0 h 2416029"/>
              <a:gd name="connsiteX1" fmla="*/ 973123 w 973126"/>
              <a:gd name="connsiteY1" fmla="*/ 1359016 h 2416029"/>
              <a:gd name="connsiteX2" fmla="*/ 0 w 973126"/>
              <a:gd name="connsiteY2" fmla="*/ 2416029 h 241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126" h="2416029">
                <a:moveTo>
                  <a:pt x="8389" y="0"/>
                </a:moveTo>
                <a:cubicBezTo>
                  <a:pt x="491455" y="478172"/>
                  <a:pt x="974521" y="956345"/>
                  <a:pt x="973123" y="1359016"/>
                </a:cubicBezTo>
                <a:cubicBezTo>
                  <a:pt x="971725" y="1761687"/>
                  <a:pt x="485862" y="2088858"/>
                  <a:pt x="0" y="241602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 항목의 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series.rank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df.rank</a:t>
            </a:r>
            <a:r>
              <a:rPr lang="en-US" altLang="ko-KR" dirty="0"/>
              <a:t>()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동점인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항목은 평균 순위가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method=‘first’</a:t>
            </a:r>
          </a:p>
          <a:p>
            <a:pPr lvl="2"/>
            <a:r>
              <a:rPr lang="ko-KR" altLang="en-US" dirty="0" smtClean="0"/>
              <a:t>먼저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나타난 순서 대로 순위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method</a:t>
            </a:r>
            <a:r>
              <a:rPr lang="en-US" altLang="ko-KR" dirty="0"/>
              <a:t>=‘max’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동등이면 큰 값으로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등이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개이면 모두 </a:t>
            </a:r>
            <a:r>
              <a:rPr lang="en-US" altLang="ko-KR" dirty="0" smtClean="0"/>
              <a:t>3 </a:t>
            </a:r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ascending=False</a:t>
            </a:r>
          </a:p>
          <a:p>
            <a:pPr lvl="2"/>
            <a:r>
              <a:rPr lang="ko-KR" altLang="en-US" dirty="0" smtClean="0"/>
              <a:t>내림차순으로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8" y="1006523"/>
            <a:ext cx="4179196" cy="53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 </a:t>
            </a:r>
            <a:r>
              <a:rPr lang="ko-KR" altLang="en-US" dirty="0"/>
              <a:t>항목의 순위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 smtClean="0"/>
              <a:t>df.rank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동점인</a:t>
            </a:r>
            <a:r>
              <a:rPr lang="en-US" altLang="ko-KR" dirty="0"/>
              <a:t> </a:t>
            </a:r>
            <a:r>
              <a:rPr lang="ko-KR" altLang="en-US" dirty="0"/>
              <a:t>항목은 평균 순위가 기본</a:t>
            </a:r>
            <a:endParaRPr lang="en-US" altLang="ko-KR" dirty="0"/>
          </a:p>
          <a:p>
            <a:pPr lvl="1"/>
            <a:r>
              <a:rPr lang="ko-KR" altLang="en-US" dirty="0"/>
              <a:t>옵션 </a:t>
            </a:r>
            <a:r>
              <a:rPr lang="en-US" altLang="ko-KR" dirty="0"/>
              <a:t>method=‘first’, method=‘max’</a:t>
            </a:r>
          </a:p>
          <a:p>
            <a:pPr lvl="2"/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나타나 순서 대로 순위</a:t>
            </a:r>
            <a:endParaRPr lang="en-US" altLang="ko-KR" dirty="0"/>
          </a:p>
          <a:p>
            <a:pPr lvl="2"/>
            <a:r>
              <a:rPr lang="ko-KR" altLang="en-US" dirty="0"/>
              <a:t>동등이면 큰 </a:t>
            </a:r>
            <a:r>
              <a:rPr lang="ko-KR" altLang="en-US" dirty="0" smtClean="0"/>
              <a:t>값으로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/>
              <a:t>등이 </a:t>
            </a:r>
            <a:r>
              <a:rPr lang="en-US" altLang="ko-KR" dirty="0"/>
              <a:t>3</a:t>
            </a:r>
            <a:r>
              <a:rPr lang="ko-KR" altLang="en-US" dirty="0"/>
              <a:t>개이면 모두 </a:t>
            </a:r>
            <a:r>
              <a:rPr lang="en-US" altLang="ko-KR" dirty="0" smtClean="0"/>
              <a:t>3 </a:t>
            </a:r>
            <a:endParaRPr lang="en-US" altLang="ko-KR" dirty="0"/>
          </a:p>
          <a:p>
            <a:pPr lvl="1"/>
            <a:r>
              <a:rPr lang="ko-KR" altLang="en-US" dirty="0"/>
              <a:t>옵션 </a:t>
            </a:r>
            <a:r>
              <a:rPr lang="en-US" altLang="ko-KR" dirty="0"/>
              <a:t>ascending=False</a:t>
            </a:r>
          </a:p>
          <a:p>
            <a:pPr lvl="2"/>
            <a:r>
              <a:rPr lang="ko-KR" altLang="en-US" dirty="0"/>
              <a:t>내리차순으로</a:t>
            </a:r>
            <a:endParaRPr lang="en-US" altLang="ko-KR" dirty="0"/>
          </a:p>
          <a:p>
            <a:r>
              <a:rPr lang="ko-KR" altLang="en-US" dirty="0"/>
              <a:t>데이터프레임에서 </a:t>
            </a:r>
            <a:endParaRPr lang="en-US" altLang="ko-KR" dirty="0"/>
          </a:p>
          <a:p>
            <a:pPr lvl="1"/>
            <a:r>
              <a:rPr lang="ko-KR" altLang="en-US" dirty="0"/>
              <a:t>모든 열에 대해 순위를 매김</a:t>
            </a:r>
            <a:endParaRPr lang="en-US" altLang="ko-KR" dirty="0"/>
          </a:p>
          <a:p>
            <a:pPr lvl="1"/>
            <a:r>
              <a:rPr lang="en-US" altLang="ko-KR" dirty="0"/>
              <a:t>axis=1</a:t>
            </a:r>
          </a:p>
          <a:p>
            <a:pPr lvl="2"/>
            <a:r>
              <a:rPr lang="ko-KR" altLang="en-US" dirty="0"/>
              <a:t>모든 </a:t>
            </a:r>
            <a:r>
              <a:rPr lang="ko-KR" altLang="en-US" dirty="0" smtClean="0"/>
              <a:t>행에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대해 각 값의 순위를 매김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15" y="2385877"/>
            <a:ext cx="4929313" cy="36785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77243" y="5105456"/>
            <a:ext cx="799657" cy="27616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133725" y="5105456"/>
            <a:ext cx="165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열에서 등수 표시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axis=0</a:t>
            </a:r>
          </a:p>
          <a:p>
            <a:pPr lvl="1"/>
            <a:r>
              <a:rPr lang="ko-KR" altLang="en-US" dirty="0" smtClean="0"/>
              <a:t>이것이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열에서의 값의 등수 표시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2" y="1193960"/>
            <a:ext cx="2847975" cy="4886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72593" y="4753031"/>
            <a:ext cx="342457" cy="132725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색인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색인 값은 중복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시리즈에서 참조 시 결과가 여러 개면 시리즈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6" y="1961973"/>
            <a:ext cx="4635593" cy="36165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987" y="2328922"/>
            <a:ext cx="5195307" cy="42215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74966" y="2328922"/>
            <a:ext cx="557012" cy="29683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21710" y="1982993"/>
            <a:ext cx="1291723" cy="266220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 smtClean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실행 결과는</a:t>
            </a:r>
            <a:r>
              <a:rPr lang="en-US" altLang="ko-KR" dirty="0"/>
              <a:t>?  (1</a:t>
            </a:r>
            <a:r>
              <a:rPr lang="en-US" altLang="ko-KR" dirty="0" smtClean="0"/>
              <a:t>)</a:t>
            </a:r>
          </a:p>
          <a:p>
            <a:pPr lvl="1" fontAlgn="base"/>
            <a:r>
              <a:rPr lang="en-US" altLang="ko-KR" dirty="0" err="1" smtClean="0"/>
              <a:t>df.sum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행 방향으로 열의 합을 구함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/>
              <a:t>a = </a:t>
            </a:r>
            <a:r>
              <a:rPr lang="en-US" altLang="ko-KR" dirty="0" err="1"/>
              <a:t>pd.DataFrame</a:t>
            </a:r>
            <a:r>
              <a:rPr lang="en-US" altLang="ko-KR" dirty="0"/>
              <a:t>([[-1, 2], [1, -2]])</a:t>
            </a:r>
          </a:p>
          <a:p>
            <a:pPr lvl="1" fontAlgn="base"/>
            <a:r>
              <a:rPr lang="en-US" altLang="ko-KR" dirty="0" err="1"/>
              <a:t>np.abs</a:t>
            </a:r>
            <a:r>
              <a:rPr lang="en-US" altLang="ko-KR" dirty="0"/>
              <a:t>(a).sum().sum()</a:t>
            </a:r>
          </a:p>
          <a:p>
            <a:pPr lvl="1" fontAlgn="base"/>
            <a:endParaRPr lang="en-US" altLang="ko-KR" dirty="0"/>
          </a:p>
          <a:p>
            <a:pPr lvl="1" fontAlgn="base"/>
            <a:r>
              <a:rPr lang="en-US" altLang="ko-KR" dirty="0"/>
              <a:t>6</a:t>
            </a:r>
          </a:p>
          <a:p>
            <a:pPr lvl="1" fontAlgn="base"/>
            <a:r>
              <a:rPr lang="en-US" altLang="ko-KR" dirty="0"/>
              <a:t>0</a:t>
            </a:r>
          </a:p>
          <a:p>
            <a:pPr lvl="1" fontAlgn="base"/>
            <a:r>
              <a:rPr lang="en-US" altLang="ko-KR" dirty="0"/>
              <a:t>3</a:t>
            </a:r>
          </a:p>
          <a:p>
            <a:pPr lvl="1" fontAlgn="base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9365" y="1925229"/>
            <a:ext cx="7116051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절 </a:t>
            </a:r>
            <a:r>
              <a:rPr lang="ko-KR" altLang="en-US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기술통계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계산과 요약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06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재색인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907518" cy="5151503"/>
          </a:xfrm>
        </p:spPr>
        <p:txBody>
          <a:bodyPr/>
          <a:lstStyle/>
          <a:p>
            <a:r>
              <a:rPr lang="en-US" altLang="ko-KR" dirty="0" err="1" smtClean="0"/>
              <a:t>obj.reindex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새로운 색인에 맞도록 새로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존재하지 않는 색인의 값에는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22" y="1006523"/>
            <a:ext cx="4852913" cy="52768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31" y="4695901"/>
            <a:ext cx="2132027" cy="1373392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5254578" y="5587068"/>
            <a:ext cx="1625399" cy="589801"/>
          </a:xfrm>
          <a:prstGeom prst="wedgeRectCallout">
            <a:avLst>
              <a:gd name="adj1" fmla="val 21307"/>
              <a:gd name="adj2" fmla="val -116415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누락된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값을 이전 값으로 저장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8974" y="4226813"/>
            <a:ext cx="288802" cy="60524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62033" y="4981823"/>
            <a:ext cx="257710" cy="94080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03258" y="4588778"/>
            <a:ext cx="1040236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112316" y="4981823"/>
            <a:ext cx="1036658" cy="22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/>
              <a:t>df.sum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044585" cy="5151503"/>
          </a:xfrm>
        </p:spPr>
        <p:txBody>
          <a:bodyPr/>
          <a:lstStyle/>
          <a:p>
            <a:r>
              <a:rPr lang="ko-KR" altLang="en-US" dirty="0" smtClean="0"/>
              <a:t>기본이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중심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열의 합을 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axis=0, ‘index’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/>
              <a:t>axis=1, ‘columns’</a:t>
            </a:r>
          </a:p>
          <a:p>
            <a:pPr lvl="2"/>
            <a:r>
              <a:rPr lang="ko-KR" altLang="en-US" dirty="0"/>
              <a:t>축 </a:t>
            </a:r>
            <a:r>
              <a:rPr lang="en-US" altLang="ko-KR" dirty="0"/>
              <a:t>1</a:t>
            </a:r>
            <a:r>
              <a:rPr lang="ko-KR" altLang="en-US" dirty="0"/>
              <a:t>을 중심으로 행 합을 반환</a:t>
            </a:r>
          </a:p>
          <a:p>
            <a:r>
              <a:rPr lang="ko-KR" altLang="en-US" dirty="0" smtClean="0"/>
              <a:t>누락된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데이터는 제외하고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err="1" smtClean="0"/>
              <a:t>skipna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가 기본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skipna</a:t>
            </a:r>
            <a:r>
              <a:rPr lang="en-US" altLang="ko-KR" dirty="0" smtClean="0"/>
              <a:t>=False</a:t>
            </a:r>
            <a:r>
              <a:rPr lang="ko-KR" altLang="en-US" dirty="0" smtClean="0"/>
              <a:t>로 하면 결과는 </a:t>
            </a:r>
            <a:r>
              <a:rPr lang="en-US" altLang="ko-KR" dirty="0" err="1" smtClean="0"/>
              <a:t>NaN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51" y="1293039"/>
            <a:ext cx="4642998" cy="35732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3" y="4094231"/>
            <a:ext cx="3640109" cy="26000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11463" y="2463607"/>
            <a:ext cx="320111" cy="141002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84300" y="2471770"/>
            <a:ext cx="320111" cy="141002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172200" y="2471770"/>
            <a:ext cx="0" cy="141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06912" y="4449536"/>
            <a:ext cx="979288" cy="28678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915077" y="4592928"/>
            <a:ext cx="905809" cy="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idxmax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cumsum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cumsum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1"/>
            <a:r>
              <a:rPr lang="en-US" altLang="ko-KR" dirty="0" smtClean="0"/>
              <a:t>Na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취급하며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위치는 그대로 </a:t>
            </a:r>
            <a:r>
              <a:rPr lang="en-US" altLang="ko-KR" dirty="0" smtClean="0"/>
              <a:t>Na</a:t>
            </a:r>
            <a:r>
              <a:rPr lang="ko-KR" altLang="en-US" dirty="0" smtClean="0"/>
              <a:t>로 반환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74" y="1109231"/>
            <a:ext cx="2592699" cy="51406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59" y="1837587"/>
            <a:ext cx="2547998" cy="45327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25823" y="2071721"/>
            <a:ext cx="320111" cy="123481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47068" y="2412819"/>
            <a:ext cx="698865" cy="2389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7068" y="3030930"/>
            <a:ext cx="1169172" cy="2756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61982" y="2969703"/>
            <a:ext cx="25167" cy="10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537518" y="2969703"/>
            <a:ext cx="25167" cy="10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086958" y="5444455"/>
            <a:ext cx="822312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096745" y="5747857"/>
            <a:ext cx="822312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describe()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통계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수치 값이 아니면 다른 통계량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59" y="1452035"/>
            <a:ext cx="2531615" cy="46353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51" y="2795650"/>
            <a:ext cx="3765331" cy="15902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42393" y="4029220"/>
            <a:ext cx="493299" cy="205816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3803968" y="4450208"/>
            <a:ext cx="1164174" cy="474130"/>
          </a:xfrm>
          <a:prstGeom prst="wedgeRectCallout">
            <a:avLst>
              <a:gd name="adj1" fmla="val -132392"/>
              <a:gd name="adj2" fmla="val -116604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가장 많이 출현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03873" y="3884104"/>
            <a:ext cx="1014828" cy="3271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2721" y="4855937"/>
            <a:ext cx="359489" cy="117010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상관관계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주식 간의 상관관계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corr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어느 정도인가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마이크로스프트와</a:t>
            </a:r>
            <a:r>
              <a:rPr lang="en-US" altLang="ko-KR" dirty="0" smtClean="0"/>
              <a:t> IBM</a:t>
            </a:r>
          </a:p>
          <a:p>
            <a:pPr lvl="2"/>
            <a:r>
              <a:rPr lang="en-US" altLang="ko-KR" dirty="0" err="1" smtClean="0"/>
              <a:t>corr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&lt;= .3: </a:t>
            </a:r>
            <a:r>
              <a:rPr lang="ko-KR" altLang="en-US" dirty="0" smtClean="0"/>
              <a:t>약한 상관관계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.3 &lt; </a:t>
            </a:r>
            <a:r>
              <a:rPr lang="en-US" altLang="ko-KR" dirty="0" err="1" smtClean="0"/>
              <a:t>corr</a:t>
            </a:r>
            <a:r>
              <a:rPr lang="en-US" altLang="ko-KR" dirty="0" smtClean="0"/>
              <a:t> &lt;= .7: </a:t>
            </a:r>
            <a:r>
              <a:rPr lang="ko-KR" altLang="en-US" dirty="0" smtClean="0"/>
              <a:t>강한 상관관계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.7&lt;=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corr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매우 </a:t>
            </a:r>
            <a:r>
              <a:rPr lang="ko-KR" altLang="en-US" dirty="0"/>
              <a:t>강한 상관관계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01" y="2844386"/>
            <a:ext cx="4186471" cy="31398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3" y="2899169"/>
            <a:ext cx="4507329" cy="25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상관관계 분석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IBM</a:t>
            </a:r>
            <a:r>
              <a:rPr lang="ko-KR" altLang="en-US" dirty="0" smtClean="0"/>
              <a:t>과 다른 회사 간의 상관관계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25" y="1193960"/>
            <a:ext cx="5000625" cy="2352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624" y="4372632"/>
            <a:ext cx="3886200" cy="15811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52697" y="2860919"/>
            <a:ext cx="3866689" cy="334225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유일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세기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unique()</a:t>
            </a:r>
          </a:p>
          <a:p>
            <a:r>
              <a:rPr lang="en-US" altLang="ko-KR" dirty="0" err="1" smtClean="0"/>
              <a:t>value_counts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35" y="551701"/>
            <a:ext cx="4909316" cy="57937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32462" y="2036326"/>
            <a:ext cx="264082" cy="60073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17977" y="5562567"/>
            <a:ext cx="264082" cy="60073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37082" y="4386986"/>
            <a:ext cx="264082" cy="60073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series.isin</a:t>
            </a:r>
            <a:r>
              <a:rPr lang="en-US" altLang="ko-KR" dirty="0"/>
              <a:t>([‘</a:t>
            </a:r>
            <a:r>
              <a:rPr lang="ko-KR" altLang="en-US" dirty="0"/>
              <a:t>값</a:t>
            </a:r>
            <a:r>
              <a:rPr lang="en-US" altLang="ko-KR" dirty="0"/>
              <a:t>1’, ‘</a:t>
            </a:r>
            <a:r>
              <a:rPr lang="ko-KR" altLang="en-US" dirty="0"/>
              <a:t>값</a:t>
            </a:r>
            <a:r>
              <a:rPr lang="en-US" altLang="ko-KR" dirty="0"/>
              <a:t>2’, …])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시리즈에 있는 지 검사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벡터를 반환</a:t>
            </a:r>
            <a:endParaRPr lang="en-US" altLang="ko-KR" dirty="0" smtClean="0"/>
          </a:p>
          <a:p>
            <a:r>
              <a:rPr lang="en-US" altLang="ko-KR" dirty="0" err="1" smtClean="0"/>
              <a:t>obj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obj.isin</a:t>
            </a:r>
            <a:r>
              <a:rPr lang="en-US" altLang="ko-KR" dirty="0" smtClean="0"/>
              <a:t>([‘b’, ‘c’])]</a:t>
            </a:r>
          </a:p>
          <a:p>
            <a:pPr lvl="1"/>
            <a:r>
              <a:rPr lang="ko-KR" altLang="en-US" dirty="0" smtClean="0"/>
              <a:t>값이</a:t>
            </a:r>
            <a:r>
              <a:rPr lang="en-US" altLang="ko-KR" dirty="0" smtClean="0"/>
              <a:t> b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c</a:t>
            </a:r>
            <a:r>
              <a:rPr lang="ko-KR" altLang="en-US" dirty="0" smtClean="0"/>
              <a:t>인 값만 시리즈 반환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19" y="468810"/>
            <a:ext cx="2918909" cy="60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Index.get_indexer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669520" cy="515150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pd.Index</a:t>
            </a:r>
            <a:r>
              <a:rPr lang="en-US" altLang="ko-KR" dirty="0"/>
              <a:t>(</a:t>
            </a:r>
            <a:r>
              <a:rPr lang="en-US" altLang="ko-KR" dirty="0" err="1"/>
              <a:t>unique_vals</a:t>
            </a:r>
            <a:r>
              <a:rPr lang="en-US" altLang="ko-KR" dirty="0"/>
              <a:t>).</a:t>
            </a:r>
            <a:r>
              <a:rPr lang="en-US" altLang="ko-KR" dirty="0" err="1"/>
              <a:t>get_indexer</a:t>
            </a:r>
            <a:r>
              <a:rPr lang="en-US" altLang="ko-KR" dirty="0"/>
              <a:t>(</a:t>
            </a:r>
            <a:r>
              <a:rPr lang="en-US" altLang="ko-KR" dirty="0" err="1"/>
              <a:t>to_match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인자인 </a:t>
            </a:r>
            <a:r>
              <a:rPr lang="en-US" altLang="ko-KR" dirty="0" err="1" smtClean="0"/>
              <a:t>to_match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유일한 값으로 구성된 </a:t>
            </a:r>
            <a:r>
              <a:rPr lang="en-US" altLang="ko-KR" dirty="0" smtClean="0"/>
              <a:t>Index</a:t>
            </a:r>
            <a:r>
              <a:rPr lang="ko-KR" altLang="en-US" dirty="0"/>
              <a:t>와</a:t>
            </a:r>
            <a:r>
              <a:rPr lang="ko-KR" altLang="en-US" dirty="0" smtClean="0"/>
              <a:t> 매칭되는 첨자로 구성되는 배열을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결과는 인자인 </a:t>
            </a:r>
            <a:r>
              <a:rPr lang="en-US" altLang="ko-KR" dirty="0" err="1" smtClean="0"/>
              <a:t>to_macth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수와 일치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get_indexer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인덱스는 반드시 원소 값이</a:t>
            </a:r>
            <a:r>
              <a:rPr lang="en-US" altLang="ko-KR" dirty="0" smtClean="0"/>
              <a:t> unique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r>
              <a:rPr lang="ko-KR" altLang="en-US" dirty="0" smtClean="0"/>
              <a:t>간단 예제</a:t>
            </a:r>
            <a:endParaRPr lang="en-US" altLang="ko-KR" dirty="0" smtClean="0"/>
          </a:p>
          <a:p>
            <a:pPr lvl="1"/>
            <a:r>
              <a:rPr lang="en-US" altLang="ko-KR" dirty="0"/>
              <a:t>index = </a:t>
            </a:r>
            <a:r>
              <a:rPr lang="en-US" altLang="ko-KR" dirty="0" err="1"/>
              <a:t>pd.Index</a:t>
            </a:r>
            <a:r>
              <a:rPr lang="en-US" altLang="ko-KR" dirty="0"/>
              <a:t>(['c', 'a', 'b'])</a:t>
            </a:r>
          </a:p>
          <a:p>
            <a:pPr lvl="1"/>
            <a:r>
              <a:rPr lang="en-US" altLang="ko-KR" dirty="0" err="1"/>
              <a:t>index.get_indexer</a:t>
            </a:r>
            <a:r>
              <a:rPr lang="en-US" altLang="ko-KR" dirty="0"/>
              <a:t>(['a', 'b', 'x'])</a:t>
            </a:r>
          </a:p>
          <a:p>
            <a:pPr lvl="2"/>
            <a:r>
              <a:rPr lang="en-US" altLang="ko-KR" dirty="0"/>
              <a:t>array([ 1,  2, -1])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96" y="1275602"/>
            <a:ext cx="4915548" cy="47088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85119" y="4354251"/>
            <a:ext cx="913302" cy="209583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0  1  2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979964" y="4596493"/>
            <a:ext cx="17145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333864" y="4588327"/>
            <a:ext cx="17145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277987" y="5185665"/>
            <a:ext cx="1179963" cy="209583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0     1     2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데이터프레임에 </a:t>
            </a:r>
            <a:r>
              <a:rPr lang="en-US" altLang="ko-KR" dirty="0" err="1" smtClean="0"/>
              <a:t>value_count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열에서 값이 나온 수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축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따라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값의 출현 횟수를 세어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값이 인덱스로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출현 수가 값으로 대입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19" y="1112815"/>
            <a:ext cx="4357537" cy="2744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7" y="2646968"/>
            <a:ext cx="4621766" cy="41685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97213" y="2447278"/>
            <a:ext cx="320111" cy="141002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6082" y="3320448"/>
            <a:ext cx="630166" cy="79960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3376295" y="3594531"/>
            <a:ext cx="1164174" cy="1030014"/>
          </a:xfrm>
          <a:prstGeom prst="wedgeRectCallout">
            <a:avLst>
              <a:gd name="adj1" fmla="val -187158"/>
              <a:gd name="adj2" fmla="val -20919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열에서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는 없고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221" y="3414166"/>
            <a:ext cx="199696" cy="12103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3933340" y="5428586"/>
            <a:ext cx="2435929" cy="734624"/>
          </a:xfrm>
          <a:prstGeom prst="wedgeRectCallout">
            <a:avLst>
              <a:gd name="adj1" fmla="val -149947"/>
              <a:gd name="adj2" fmla="val -155407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인덱스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로우 라벨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는 전체 값의 유일한 값을 가짐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행에서 값이 나온 수를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옵션 </a:t>
            </a:r>
            <a:r>
              <a:rPr lang="en-US" altLang="ko-KR" dirty="0" smtClean="0"/>
              <a:t>axis=1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69" y="1021157"/>
            <a:ext cx="4032688" cy="55117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96963" y="3435157"/>
            <a:ext cx="607644" cy="230607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6465477" y="3175907"/>
            <a:ext cx="1164174" cy="889560"/>
          </a:xfrm>
          <a:prstGeom prst="wedgeRectCallout">
            <a:avLst>
              <a:gd name="adj1" fmla="val -241859"/>
              <a:gd name="adj2" fmla="val -14286"/>
            </a:avLst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행에서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이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이름을 여러 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형태로</a:t>
            </a:r>
            <a:endParaRPr lang="en-US" altLang="ko-KR" dirty="0" smtClean="0"/>
          </a:p>
          <a:p>
            <a:r>
              <a:rPr lang="ko-KR" altLang="en-US" dirty="0" err="1" smtClean="0"/>
              <a:t>슬라이싱도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frame.loc</a:t>
            </a:r>
            <a:r>
              <a:rPr lang="en-US" altLang="ko-KR" dirty="0"/>
              <a:t>['</a:t>
            </a:r>
            <a:r>
              <a:rPr lang="en-US" altLang="ko-KR" dirty="0" err="1"/>
              <a:t>a':'c</a:t>
            </a:r>
            <a:r>
              <a:rPr lang="en-US" altLang="ko-KR" dirty="0"/>
              <a:t>', '</a:t>
            </a:r>
            <a:r>
              <a:rPr lang="en-US" altLang="ko-KR" dirty="0" err="1"/>
              <a:t>Texas':'California</a:t>
            </a:r>
            <a:r>
              <a:rPr lang="en-US" altLang="ko-KR" dirty="0" smtClean="0"/>
              <a:t>']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열을 재색인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 </a:t>
            </a:r>
            <a:r>
              <a:rPr lang="en-US" altLang="ko-KR" dirty="0" smtClean="0"/>
              <a:t>columns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52" y="385323"/>
            <a:ext cx="4324952" cy="59601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10083" y="3857625"/>
            <a:ext cx="2491614" cy="400051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데이터프레임에 행과 열의 합을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apply</a:t>
            </a:r>
          </a:p>
          <a:p>
            <a:pPr lvl="1"/>
            <a:r>
              <a:rPr lang="ko-KR" altLang="en-US" dirty="0" smtClean="0"/>
              <a:t>행 추가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df.loc</a:t>
            </a:r>
            <a:r>
              <a:rPr lang="en-US" altLang="ko-KR" dirty="0" smtClean="0"/>
              <a:t>[</a:t>
            </a:r>
            <a:r>
              <a:rPr lang="ko-KR" altLang="en-US" dirty="0" smtClean="0"/>
              <a:t>행마지막번호</a:t>
            </a:r>
            <a:r>
              <a:rPr lang="en-US" altLang="ko-KR" dirty="0" smtClean="0"/>
              <a:t>] =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열합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df</a:t>
            </a:r>
            <a:r>
              <a:rPr lang="en-US" altLang="ko-KR" dirty="0" smtClean="0"/>
              <a:t>['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'] =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행합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12" y="1540757"/>
            <a:ext cx="4046300" cy="4457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11" y="3107007"/>
            <a:ext cx="2507400" cy="36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5. </a:t>
            </a:r>
            <a:r>
              <a:rPr lang="ko-KR" altLang="en-US" dirty="0"/>
              <a:t>다음 </a:t>
            </a:r>
            <a:r>
              <a:rPr lang="en-US" altLang="ko-KR" dirty="0"/>
              <a:t>pandas </a:t>
            </a:r>
            <a:r>
              <a:rPr lang="ko-KR" altLang="en-US" dirty="0"/>
              <a:t>프로그램에서 실행 결과가 다른 하나는</a:t>
            </a:r>
            <a:r>
              <a:rPr lang="en-US" altLang="ko-KR" dirty="0"/>
              <a:t>?  (3)</a:t>
            </a:r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/>
              <a:t>pd.Index</a:t>
            </a:r>
            <a:r>
              <a:rPr lang="en-US" altLang="ko-KR" dirty="0"/>
              <a:t>(['a', 'b']).</a:t>
            </a:r>
            <a:r>
              <a:rPr lang="en-US" altLang="ko-KR" dirty="0" err="1"/>
              <a:t>get_indexer</a:t>
            </a:r>
            <a:r>
              <a:rPr lang="en-US" altLang="ko-KR" dirty="0"/>
              <a:t>(['b', 'a', 'c', 'x']).sum()</a:t>
            </a:r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/>
              <a:t>0</a:t>
            </a:r>
          </a:p>
          <a:p>
            <a:pPr lvl="1" fontAlgn="base"/>
            <a:r>
              <a:rPr lang="en-US" altLang="ko-KR" dirty="0"/>
              <a:t>1</a:t>
            </a:r>
          </a:p>
          <a:p>
            <a:pPr lvl="1" fontAlgn="base"/>
            <a:r>
              <a:rPr lang="en-US" altLang="ko-KR" dirty="0"/>
              <a:t>-1</a:t>
            </a:r>
          </a:p>
          <a:p>
            <a:pPr lvl="1" fontAlgn="base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하나의 행이나 열 삭제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5" y="1193960"/>
            <a:ext cx="3863863" cy="5151503"/>
          </a:xfrm>
        </p:spPr>
        <p:txBody>
          <a:bodyPr/>
          <a:lstStyle/>
          <a:p>
            <a:r>
              <a:rPr lang="ko-KR" altLang="en-US" dirty="0" smtClean="0"/>
              <a:t>선택한 값들이 삭제된 객체를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원본 객체에 반영</a:t>
            </a:r>
            <a:endParaRPr lang="en-US" altLang="ko-KR" dirty="0" smtClean="0"/>
          </a:p>
          <a:p>
            <a:r>
              <a:rPr lang="ko-KR" altLang="en-US" dirty="0" smtClean="0"/>
              <a:t>행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drop(‘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’)</a:t>
            </a:r>
          </a:p>
          <a:p>
            <a:pPr lvl="2"/>
            <a:r>
              <a:rPr lang="en-US" altLang="ko-KR" dirty="0" smtClean="0"/>
              <a:t>[‘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1’, ‘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2’, …]</a:t>
            </a:r>
          </a:p>
          <a:p>
            <a:r>
              <a:rPr lang="ko-KR" altLang="en-US" dirty="0" smtClean="0"/>
              <a:t>열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drop(‘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’, axis=1)</a:t>
            </a:r>
          </a:p>
          <a:p>
            <a:pPr lvl="2"/>
            <a:r>
              <a:rPr lang="en-US" altLang="ko-KR" dirty="0" smtClean="0"/>
              <a:t>[‘</a:t>
            </a:r>
            <a:r>
              <a:rPr lang="ko-KR" altLang="en-US" dirty="0" smtClean="0"/>
              <a:t>열명</a:t>
            </a:r>
            <a:r>
              <a:rPr lang="en-US" altLang="ko-KR" dirty="0"/>
              <a:t>1’,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열명</a:t>
            </a:r>
            <a:r>
              <a:rPr lang="en-US" altLang="ko-KR" dirty="0"/>
              <a:t>2’, …]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732" y="891479"/>
            <a:ext cx="4380040" cy="5756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9" y="4756558"/>
            <a:ext cx="4210579" cy="11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시리즈 색인                                           </a:t>
            </a:r>
            <a:r>
              <a:rPr lang="en-US" altLang="ko-KR" dirty="0" smtClean="0"/>
              <a:t>p203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050131" cy="5151503"/>
          </a:xfrm>
        </p:spPr>
        <p:txBody>
          <a:bodyPr/>
          <a:lstStyle/>
          <a:p>
            <a:r>
              <a:rPr lang="ko-KR" altLang="en-US" dirty="0" smtClean="0"/>
              <a:t>정수와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 라벨 모두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라벨 </a:t>
            </a:r>
            <a:r>
              <a:rPr lang="ko-KR" altLang="en-US" dirty="0" err="1" smtClean="0"/>
              <a:t>슬라이싱은</a:t>
            </a:r>
            <a:r>
              <a:rPr lang="ko-KR" altLang="en-US" dirty="0" smtClean="0"/>
              <a:t> 끝점도 포함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07" y="1193960"/>
            <a:ext cx="4833890" cy="4792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52" y="1998705"/>
            <a:ext cx="1910239" cy="41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데이터프레임의 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 참조                     </a:t>
            </a:r>
            <a:r>
              <a:rPr lang="en-US" altLang="ko-KR" dirty="0" smtClean="0"/>
              <a:t>p206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df</a:t>
            </a:r>
            <a:r>
              <a:rPr lang="en-US" altLang="ko-KR" dirty="0" smtClean="0"/>
              <a:t>[‘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’], </a:t>
            </a:r>
            <a:r>
              <a:rPr lang="en-US" altLang="ko-KR" dirty="0" err="1"/>
              <a:t>df</a:t>
            </a:r>
            <a:r>
              <a:rPr lang="en-US" altLang="ko-KR" dirty="0" smtClean="0"/>
              <a:t>[ [‘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1’, </a:t>
            </a:r>
            <a:r>
              <a:rPr lang="en-US" altLang="ko-KR" dirty="0"/>
              <a:t>‘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2’, …] ]</a:t>
            </a:r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m:n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err="1" smtClean="0"/>
              <a:t>슬라이싱으로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행</a:t>
            </a:r>
            <a:r>
              <a:rPr lang="ko-KR" altLang="en-US" dirty="0" err="1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[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r>
              <a:rPr lang="ko-KR" altLang="en-US" dirty="0" smtClean="0"/>
              <a:t>이름이 정수인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열이 없으면 오류</a:t>
            </a:r>
            <a:endParaRPr lang="en-US" altLang="ko-KR" dirty="0" smtClean="0"/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조건이 참인 </a:t>
            </a:r>
            <a:r>
              <a:rPr lang="ko-KR" altLang="en-US" dirty="0" err="1" smtClean="0">
                <a:solidFill>
                  <a:srgbClr val="FF0000"/>
                </a:solidFill>
              </a:rPr>
              <a:t>행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선택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45" y="1659179"/>
            <a:ext cx="4686518" cy="45193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57" y="3934026"/>
            <a:ext cx="2612410" cy="28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iloc</a:t>
            </a:r>
            <a:r>
              <a:rPr lang="ko-KR" altLang="en-US" dirty="0" smtClean="0"/>
              <a:t>으로 선택하기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df.loc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열명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슬라이싱도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끝도 포함</a:t>
            </a:r>
            <a:endParaRPr lang="en-US" altLang="ko-KR" dirty="0" smtClean="0"/>
          </a:p>
          <a:p>
            <a:r>
              <a:rPr lang="ko-KR" altLang="en-US" dirty="0" smtClean="0"/>
              <a:t>정수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 선택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df.iloc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행번호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r>
              <a:rPr lang="ko-KR" altLang="en-US" dirty="0" err="1"/>
              <a:t>슬라이싱도</a:t>
            </a:r>
            <a:r>
              <a:rPr lang="ko-KR" altLang="en-US" dirty="0"/>
              <a:t> 가능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52" y="2664906"/>
            <a:ext cx="3269860" cy="39527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079" y="746463"/>
            <a:ext cx="2427851" cy="3161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140" y="3910856"/>
            <a:ext cx="2614357" cy="28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데이터프레임 색인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63" y="1569484"/>
            <a:ext cx="7291408" cy="24536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3" y="4014438"/>
            <a:ext cx="7291409" cy="15894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36823" y="2527789"/>
            <a:ext cx="1476662" cy="178517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30265" y="2527789"/>
            <a:ext cx="994109" cy="178517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46839" y="2516061"/>
            <a:ext cx="1374953" cy="190245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31835</TotalTime>
  <Words>1084</Words>
  <Application>Microsoft Office PowerPoint</Application>
  <PresentationFormat>화면 슬라이드 쇼(4:3)</PresentationFormat>
  <Paragraphs>287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재색인</vt:lpstr>
      <vt:lpstr>loc[행명, 열명]</vt:lpstr>
      <vt:lpstr>하나의 행이나 열 삭제</vt:lpstr>
      <vt:lpstr>시리즈 색인                                           p203</vt:lpstr>
      <vt:lpstr>데이터프레임의 열과 행 참조                     p206 </vt:lpstr>
      <vt:lpstr>loc과 iloc으로 선택하기 </vt:lpstr>
      <vt:lpstr>데이터프레임 색인</vt:lpstr>
      <vt:lpstr>Quiz</vt:lpstr>
      <vt:lpstr>5.2.4 정수 색인 p209</vt:lpstr>
      <vt:lpstr>시리즈 산술 연산과 데이터 정렬</vt:lpstr>
      <vt:lpstr>데이터프레임 산술 연산과 데이터 정렬</vt:lpstr>
      <vt:lpstr>산술 연산 메소드에 채워 넣을 값 지정하기</vt:lpstr>
      <vt:lpstr>데이터프레임과 시리즈 간의 연산(1) </vt:lpstr>
      <vt:lpstr>데이터프레임과 시리즈 간의 연산(2)</vt:lpstr>
      <vt:lpstr>시리즈 값을 열로 전파 </vt:lpstr>
      <vt:lpstr>5.2.6 함수 적용과 매핑                                    p217</vt:lpstr>
      <vt:lpstr>함수 반환 값이 시리즈</vt:lpstr>
      <vt:lpstr>배열의 원소에 적용되는 함수 사용</vt:lpstr>
      <vt:lpstr>정렬과 순위</vt:lpstr>
      <vt:lpstr>값에 따른 정렬</vt:lpstr>
      <vt:lpstr>값에 따른 정렬 axis=1</vt:lpstr>
      <vt:lpstr>시리즈 항목의 순위</vt:lpstr>
      <vt:lpstr>데이터프레임 항목의 순위</vt:lpstr>
      <vt:lpstr>각 열에서 등수 표시</vt:lpstr>
      <vt:lpstr>중복 색인</vt:lpstr>
      <vt:lpstr>Quiz</vt:lpstr>
      <vt:lpstr>PowerPoint 프레젠테이션</vt:lpstr>
      <vt:lpstr>메소드 df.sum()</vt:lpstr>
      <vt:lpstr>메소드 idxmax() cumsum() </vt:lpstr>
      <vt:lpstr>describe()</vt:lpstr>
      <vt:lpstr>상관관계</vt:lpstr>
      <vt:lpstr>전체 상관관계 분석</vt:lpstr>
      <vt:lpstr>유일 값, 값 세기</vt:lpstr>
      <vt:lpstr>series.isin([‘값1’, ‘값2’, …])</vt:lpstr>
      <vt:lpstr>Index.get_indexer()</vt:lpstr>
      <vt:lpstr>데이터프레임에 value_count() 적용 </vt:lpstr>
      <vt:lpstr>각 행에서 값이 나온 수를 계산</vt:lpstr>
      <vt:lpstr>생각해 봅시다.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747</cp:revision>
  <dcterms:created xsi:type="dcterms:W3CDTF">2013-05-23T04:26:30Z</dcterms:created>
  <dcterms:modified xsi:type="dcterms:W3CDTF">2021-06-17T11:27:02Z</dcterms:modified>
</cp:coreProperties>
</file>