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6"/>
  </p:notesMasterIdLst>
  <p:sldIdLst>
    <p:sldId id="592" r:id="rId3"/>
    <p:sldId id="664" r:id="rId4"/>
    <p:sldId id="665" r:id="rId5"/>
    <p:sldId id="666" r:id="rId6"/>
    <p:sldId id="667" r:id="rId7"/>
    <p:sldId id="668" r:id="rId8"/>
    <p:sldId id="669" r:id="rId9"/>
    <p:sldId id="670" r:id="rId10"/>
    <p:sldId id="671" r:id="rId11"/>
    <p:sldId id="672" r:id="rId12"/>
    <p:sldId id="673" r:id="rId13"/>
    <p:sldId id="674" r:id="rId14"/>
    <p:sldId id="675" r:id="rId15"/>
  </p:sldIdLst>
  <p:sldSz cx="9144000" cy="6858000" type="screen4x3"/>
  <p:notesSz cx="6858000" cy="9144000"/>
  <p:custDataLst>
    <p:tags r:id="rId17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286" autoAdjust="0"/>
  </p:normalViewPr>
  <p:slideViewPr>
    <p:cSldViewPr snapToGrid="0">
      <p:cViewPr>
        <p:scale>
          <a:sx n="100" d="100"/>
          <a:sy n="100" d="100"/>
        </p:scale>
        <p:origin x="456" y="540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16492" y="1454988"/>
            <a:ext cx="66607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라이브러리를</a:t>
            </a:r>
            <a:endParaRPr lang="en-US" altLang="ko-KR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활용한 데이터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분석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90693" y="3675473"/>
            <a:ext cx="477085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6</a:t>
            </a:r>
            <a:r>
              <a:rPr lang="ko-KR" altLang="en-US" sz="3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데이터 로딩과 저장</a:t>
            </a:r>
            <a:r>
              <a:rPr lang="en-US" altLang="ko-KR" sz="3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 </a:t>
            </a:r>
          </a:p>
          <a:p>
            <a:pPr algn="ctr"/>
            <a:r>
              <a:rPr lang="ko-KR" altLang="en-US" sz="32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파일형식</a:t>
            </a:r>
            <a:endParaRPr lang="en-US" altLang="ko-KR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44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누락 값 처리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NA, NULL, </a:t>
            </a:r>
            <a:r>
              <a:rPr lang="ko-KR" altLang="en-US" dirty="0" smtClean="0"/>
              <a:t>또는 빈 부분 사용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97" y="1565908"/>
            <a:ext cx="4058437" cy="469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0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옵션 </a:t>
            </a:r>
            <a:r>
              <a:rPr lang="en-US" altLang="ko-KR" dirty="0" err="1" smtClean="0"/>
              <a:t>na_values</a:t>
            </a:r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561860" cy="5151503"/>
          </a:xfrm>
        </p:spPr>
        <p:txBody>
          <a:bodyPr/>
          <a:lstStyle/>
          <a:p>
            <a:r>
              <a:rPr lang="ko-KR" altLang="en-US" dirty="0" smtClean="0"/>
              <a:t>직접 특정한 값을 누락 값으로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리스트나 사전 형식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칼럼마다</a:t>
            </a:r>
            <a:r>
              <a:rPr lang="ko-KR" altLang="en-US" dirty="0" smtClean="0"/>
              <a:t> 다른 </a:t>
            </a:r>
            <a:r>
              <a:rPr lang="en-US" altLang="ko-KR" dirty="0" smtClean="0"/>
              <a:t>NA </a:t>
            </a:r>
            <a:r>
              <a:rPr lang="ko-KR" altLang="en-US" dirty="0" smtClean="0"/>
              <a:t>값을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사전 형식으로 지정 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436" y="1276967"/>
            <a:ext cx="4947975" cy="484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조금씩 읽어 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처음 일부 읽기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옵션 </a:t>
            </a:r>
            <a:r>
              <a:rPr lang="en-US" altLang="ko-KR" dirty="0" err="1" smtClean="0"/>
              <a:t>nrows</a:t>
            </a:r>
            <a:r>
              <a:rPr lang="en-US" altLang="ko-KR" dirty="0" smtClean="0"/>
              <a:t>=n</a:t>
            </a:r>
          </a:p>
          <a:p>
            <a:r>
              <a:rPr lang="ko-KR" altLang="en-US" dirty="0" smtClean="0"/>
              <a:t>여러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조각으로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나누어 읽기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옵션 </a:t>
            </a:r>
            <a:r>
              <a:rPr lang="en-US" altLang="ko-KR" dirty="0" err="1" smtClean="0"/>
              <a:t>chunksize</a:t>
            </a:r>
            <a:r>
              <a:rPr lang="en-US" altLang="ko-KR" dirty="0" smtClean="0"/>
              <a:t>=n</a:t>
            </a:r>
          </a:p>
          <a:p>
            <a:pPr lvl="1"/>
            <a:r>
              <a:rPr lang="en-US" altLang="ko-KR" dirty="0" smtClean="0"/>
              <a:t>key </a:t>
            </a:r>
            <a:r>
              <a:rPr lang="ko-KR" altLang="en-US" dirty="0" smtClean="0"/>
              <a:t>열에서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값의 횟수 세기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chuner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for in</a:t>
            </a:r>
            <a:r>
              <a:rPr lang="ko-KR" altLang="en-US" dirty="0" smtClean="0"/>
              <a:t>에 사용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050" y="980517"/>
            <a:ext cx="4135248" cy="5303397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6761327" y="5075340"/>
            <a:ext cx="2196647" cy="741536"/>
          </a:xfrm>
          <a:prstGeom prst="wedgeRectCallout">
            <a:avLst>
              <a:gd name="adj1" fmla="val -18530"/>
              <a:gd name="adj2" fmla="val -171684"/>
            </a:avLst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더하는 두 시리즈의 하나가 </a:t>
            </a:r>
            <a:r>
              <a:rPr lang="en-US" altLang="ko-KR" sz="1400" dirty="0" smtClean="0">
                <a:solidFill>
                  <a:srgbClr val="FF0000"/>
                </a:solidFill>
              </a:rPr>
              <a:t>NA</a:t>
            </a:r>
            <a:r>
              <a:rPr lang="ko-KR" altLang="en-US" sz="1400" dirty="0" smtClean="0">
                <a:solidFill>
                  <a:srgbClr val="FF0000"/>
                </a:solidFill>
              </a:rPr>
              <a:t>이면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ko-KR" altLang="en-US" sz="1400" dirty="0" smtClean="0">
                <a:solidFill>
                  <a:srgbClr val="FF0000"/>
                </a:solidFill>
              </a:rPr>
              <a:t>으로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처리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다음 </a:t>
            </a:r>
            <a:r>
              <a:rPr lang="en-US" altLang="ko-KR" dirty="0"/>
              <a:t>pandas </a:t>
            </a:r>
            <a:r>
              <a:rPr lang="ko-KR" altLang="en-US" dirty="0"/>
              <a:t>프로그램에서 오류가 발생하는 것은</a:t>
            </a:r>
            <a:r>
              <a:rPr lang="en-US" altLang="ko-KR" dirty="0"/>
              <a:t>?  (4)</a:t>
            </a:r>
          </a:p>
          <a:p>
            <a:pPr lvl="1" fontAlgn="base"/>
            <a:r>
              <a:rPr lang="ko-KR" altLang="en-US" dirty="0" smtClean="0"/>
              <a:t>파일 </a:t>
            </a:r>
            <a:r>
              <a:rPr lang="ko-KR" altLang="en-US" dirty="0"/>
              <a:t>존재 가정 </a:t>
            </a:r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r>
              <a:rPr lang="en-US" altLang="ko-KR" dirty="0" err="1"/>
              <a:t>pd.read_csv</a:t>
            </a:r>
            <a:r>
              <a:rPr lang="en-US" altLang="ko-KR" dirty="0"/>
              <a:t>('examples/ex6.csv')</a:t>
            </a:r>
          </a:p>
          <a:p>
            <a:pPr lvl="1" fontAlgn="base"/>
            <a:r>
              <a:rPr lang="en-US" altLang="ko-KR" dirty="0" err="1"/>
              <a:t>pd.read_csv</a:t>
            </a:r>
            <a:r>
              <a:rPr lang="en-US" altLang="ko-KR" dirty="0"/>
              <a:t>('examples/ex6.csv', </a:t>
            </a:r>
            <a:r>
              <a:rPr lang="en-US" altLang="ko-KR" dirty="0" err="1"/>
              <a:t>sep</a:t>
            </a:r>
            <a:r>
              <a:rPr lang="en-US" altLang="ko-KR" dirty="0"/>
              <a:t>=',')</a:t>
            </a:r>
          </a:p>
          <a:p>
            <a:pPr lvl="1" fontAlgn="base"/>
            <a:r>
              <a:rPr lang="en-US" altLang="ko-KR" dirty="0" err="1"/>
              <a:t>pd.read_csv</a:t>
            </a:r>
            <a:r>
              <a:rPr lang="en-US" altLang="ko-KR" dirty="0"/>
              <a:t>('examples/ex6.csv', </a:t>
            </a:r>
            <a:r>
              <a:rPr lang="en-US" altLang="ko-KR" dirty="0" err="1"/>
              <a:t>nrows</a:t>
            </a:r>
            <a:r>
              <a:rPr lang="en-US" altLang="ko-KR" dirty="0"/>
              <a:t>=15)</a:t>
            </a:r>
          </a:p>
          <a:p>
            <a:pPr lvl="1" fontAlgn="base"/>
            <a:r>
              <a:rPr lang="en-US" altLang="ko-KR" dirty="0" err="1"/>
              <a:t>pd.read_csv</a:t>
            </a:r>
            <a:r>
              <a:rPr lang="en-US" altLang="ko-KR" dirty="0"/>
              <a:t>('examples/ex6.csv', </a:t>
            </a:r>
            <a:r>
              <a:rPr lang="en-US" altLang="ko-KR" dirty="0" err="1"/>
              <a:t>indexcol</a:t>
            </a:r>
            <a:r>
              <a:rPr lang="en-US" altLang="ko-KR" dirty="0"/>
              <a:t>='one')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00518" y="585062"/>
            <a:ext cx="7000410" cy="2404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91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파일에서 데이터를 읽고 쓰는 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read_csv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read_table</a:t>
            </a:r>
            <a:r>
              <a:rPr lang="en-US" altLang="ko-KR" dirty="0" smtClean="0"/>
              <a:t>()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33" y="1869433"/>
            <a:ext cx="6467031" cy="31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색인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 이상의 컬럼을 색인으로 지정</a:t>
            </a:r>
            <a:endParaRPr lang="en-US" altLang="ko-KR" dirty="0" smtClean="0"/>
          </a:p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추론과 데이터 변환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read_csv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등은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따로 지정하지 않으므로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추론을 실행</a:t>
            </a:r>
            <a:endParaRPr lang="en-US" altLang="ko-KR" dirty="0" smtClean="0"/>
          </a:p>
          <a:p>
            <a:r>
              <a:rPr lang="ko-KR" altLang="en-US" dirty="0" smtClean="0"/>
              <a:t>날짜 분석</a:t>
            </a:r>
            <a:endParaRPr lang="en-US" altLang="ko-KR" dirty="0" smtClean="0"/>
          </a:p>
          <a:p>
            <a:r>
              <a:rPr lang="ko-KR" altLang="en-US" dirty="0" smtClean="0"/>
              <a:t>반복</a:t>
            </a:r>
            <a:endParaRPr lang="en-US" altLang="ko-KR" dirty="0" smtClean="0"/>
          </a:p>
          <a:p>
            <a:r>
              <a:rPr lang="ko-KR" altLang="en-US" dirty="0" smtClean="0"/>
              <a:t>정제되지 않은 데이터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주석</a:t>
            </a:r>
            <a:r>
              <a:rPr lang="en-US" altLang="ko-KR" dirty="0" smtClean="0"/>
              <a:t> </a:t>
            </a:r>
            <a:r>
              <a:rPr lang="ko-KR" altLang="en-US" dirty="0" smtClean="0"/>
              <a:t>건너뛰기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천 단위 자릿수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4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pd.read_csv</a:t>
            </a:r>
            <a:r>
              <a:rPr lang="en-US" altLang="ko-KR" dirty="0" smtClean="0"/>
              <a:t>()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pandas.read_csv</a:t>
            </a:r>
            <a:r>
              <a:rPr lang="en-US" altLang="ko-KR" dirty="0"/>
              <a:t>(</a:t>
            </a:r>
            <a:r>
              <a:rPr lang="en-US" altLang="ko-KR" dirty="0" err="1"/>
              <a:t>filepath_or_buffer</a:t>
            </a:r>
            <a:r>
              <a:rPr lang="en-US" altLang="ko-KR" dirty="0"/>
              <a:t>: Union[</a:t>
            </a:r>
            <a:r>
              <a:rPr lang="en-US" altLang="ko-KR" dirty="0" err="1"/>
              <a:t>str</a:t>
            </a:r>
            <a:r>
              <a:rPr lang="en-US" altLang="ko-KR" dirty="0"/>
              <a:t>, </a:t>
            </a:r>
            <a:r>
              <a:rPr lang="en-US" altLang="ko-KR" dirty="0" err="1"/>
              <a:t>pathlib.Path</a:t>
            </a:r>
            <a:r>
              <a:rPr lang="en-US" altLang="ko-KR" dirty="0"/>
              <a:t>, IO[~ </a:t>
            </a:r>
            <a:r>
              <a:rPr lang="en-US" altLang="ko-KR" dirty="0" err="1"/>
              <a:t>AnyStr</a:t>
            </a:r>
            <a:r>
              <a:rPr lang="en-US" altLang="ko-KR" dirty="0"/>
              <a:t>]], </a:t>
            </a:r>
            <a:r>
              <a:rPr lang="en-US" altLang="ko-KR" dirty="0" err="1">
                <a:solidFill>
                  <a:srgbClr val="FF0000"/>
                </a:solidFill>
              </a:rPr>
              <a:t>sep</a:t>
            </a:r>
            <a:r>
              <a:rPr lang="en-US" altLang="ko-KR" dirty="0">
                <a:solidFill>
                  <a:srgbClr val="FF0000"/>
                </a:solidFill>
              </a:rPr>
              <a:t>=','</a:t>
            </a:r>
            <a:r>
              <a:rPr lang="en-US" altLang="ko-KR" dirty="0"/>
              <a:t>, delimiter=None, </a:t>
            </a:r>
            <a:r>
              <a:rPr lang="en-US" altLang="ko-KR" dirty="0">
                <a:solidFill>
                  <a:srgbClr val="FF0000"/>
                </a:solidFill>
              </a:rPr>
              <a:t>header='infer'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names=None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index_col</a:t>
            </a:r>
            <a:r>
              <a:rPr lang="en-US" altLang="ko-KR" dirty="0">
                <a:solidFill>
                  <a:srgbClr val="FF0000"/>
                </a:solidFill>
              </a:rPr>
              <a:t>=None</a:t>
            </a:r>
            <a:r>
              <a:rPr lang="en-US" altLang="ko-KR" dirty="0"/>
              <a:t>, </a:t>
            </a:r>
            <a:r>
              <a:rPr lang="en-US" altLang="ko-KR" dirty="0" err="1"/>
              <a:t>usecols</a:t>
            </a:r>
            <a:r>
              <a:rPr lang="en-US" altLang="ko-KR" dirty="0"/>
              <a:t>=None, squeeze=False, prefix=None, </a:t>
            </a:r>
            <a:r>
              <a:rPr lang="en-US" altLang="ko-KR" dirty="0" err="1"/>
              <a:t>mangle_dupe_cols</a:t>
            </a:r>
            <a:r>
              <a:rPr lang="en-US" altLang="ko-KR" dirty="0"/>
              <a:t>=True, </a:t>
            </a:r>
            <a:r>
              <a:rPr lang="en-US" altLang="ko-KR" dirty="0" err="1"/>
              <a:t>dtype</a:t>
            </a:r>
            <a:r>
              <a:rPr lang="en-US" altLang="ko-KR" dirty="0"/>
              <a:t>=None, engine=None, converters=None, </a:t>
            </a:r>
            <a:r>
              <a:rPr lang="en-US" altLang="ko-KR" dirty="0" err="1"/>
              <a:t>true_values</a:t>
            </a:r>
            <a:r>
              <a:rPr lang="en-US" altLang="ko-KR" dirty="0"/>
              <a:t>=None, </a:t>
            </a:r>
            <a:r>
              <a:rPr lang="en-US" altLang="ko-KR" dirty="0" err="1"/>
              <a:t>false_values</a:t>
            </a:r>
            <a:r>
              <a:rPr lang="en-US" altLang="ko-KR" dirty="0"/>
              <a:t>=None, </a:t>
            </a:r>
            <a:r>
              <a:rPr lang="en-US" altLang="ko-KR" dirty="0" err="1"/>
              <a:t>skipinitialspace</a:t>
            </a:r>
            <a:r>
              <a:rPr lang="en-US" altLang="ko-KR" dirty="0"/>
              <a:t>=False, </a:t>
            </a:r>
            <a:r>
              <a:rPr lang="en-US" altLang="ko-KR" dirty="0" err="1">
                <a:solidFill>
                  <a:srgbClr val="FF0000"/>
                </a:solidFill>
              </a:rPr>
              <a:t>skiprows</a:t>
            </a:r>
            <a:r>
              <a:rPr lang="en-US" altLang="ko-KR" dirty="0">
                <a:solidFill>
                  <a:srgbClr val="FF0000"/>
                </a:solidFill>
              </a:rPr>
              <a:t>=None</a:t>
            </a:r>
            <a:r>
              <a:rPr lang="en-US" altLang="ko-KR" dirty="0"/>
              <a:t>, </a:t>
            </a:r>
            <a:r>
              <a:rPr lang="en-US" altLang="ko-KR" dirty="0" err="1"/>
              <a:t>skipfooter</a:t>
            </a:r>
            <a:r>
              <a:rPr lang="en-US" altLang="ko-KR" dirty="0"/>
              <a:t>=0, </a:t>
            </a:r>
            <a:r>
              <a:rPr lang="en-US" altLang="ko-KR" dirty="0" err="1">
                <a:solidFill>
                  <a:srgbClr val="FF0000"/>
                </a:solidFill>
              </a:rPr>
              <a:t>nrows</a:t>
            </a:r>
            <a:r>
              <a:rPr lang="en-US" altLang="ko-KR" dirty="0">
                <a:solidFill>
                  <a:srgbClr val="FF0000"/>
                </a:solidFill>
              </a:rPr>
              <a:t>=None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na_values</a:t>
            </a:r>
            <a:r>
              <a:rPr lang="en-US" altLang="ko-KR" dirty="0">
                <a:solidFill>
                  <a:srgbClr val="FF0000"/>
                </a:solidFill>
              </a:rPr>
              <a:t>=None</a:t>
            </a:r>
            <a:r>
              <a:rPr lang="en-US" altLang="ko-KR" dirty="0"/>
              <a:t>, </a:t>
            </a:r>
            <a:r>
              <a:rPr lang="en-US" altLang="ko-KR" dirty="0" err="1"/>
              <a:t>keep_default_na</a:t>
            </a:r>
            <a:r>
              <a:rPr lang="en-US" altLang="ko-KR" dirty="0"/>
              <a:t>=True, </a:t>
            </a:r>
            <a:r>
              <a:rPr lang="en-US" altLang="ko-KR" dirty="0" err="1"/>
              <a:t>na_filter</a:t>
            </a:r>
            <a:r>
              <a:rPr lang="en-US" altLang="ko-KR" dirty="0"/>
              <a:t>=True, verbose=False, </a:t>
            </a:r>
            <a:r>
              <a:rPr lang="en-US" altLang="ko-KR" dirty="0" err="1"/>
              <a:t>skip_blank_lines</a:t>
            </a:r>
            <a:r>
              <a:rPr lang="en-US" altLang="ko-KR" dirty="0"/>
              <a:t>=True, </a:t>
            </a:r>
            <a:r>
              <a:rPr lang="en-US" altLang="ko-KR" dirty="0" err="1"/>
              <a:t>parse_dates</a:t>
            </a:r>
            <a:r>
              <a:rPr lang="en-US" altLang="ko-KR" dirty="0"/>
              <a:t>=False, </a:t>
            </a:r>
            <a:r>
              <a:rPr lang="en-US" altLang="ko-KR" dirty="0" err="1"/>
              <a:t>infer_datetime_format</a:t>
            </a:r>
            <a:r>
              <a:rPr lang="en-US" altLang="ko-KR" dirty="0"/>
              <a:t>=False, </a:t>
            </a:r>
            <a:r>
              <a:rPr lang="en-US" altLang="ko-KR" dirty="0" err="1"/>
              <a:t>keep_date_col</a:t>
            </a:r>
            <a:r>
              <a:rPr lang="en-US" altLang="ko-KR" dirty="0"/>
              <a:t>=False, </a:t>
            </a:r>
            <a:r>
              <a:rPr lang="en-US" altLang="ko-KR" dirty="0" err="1"/>
              <a:t>date_parser</a:t>
            </a:r>
            <a:r>
              <a:rPr lang="en-US" altLang="ko-KR" dirty="0"/>
              <a:t>=None, </a:t>
            </a:r>
            <a:r>
              <a:rPr lang="en-US" altLang="ko-KR" dirty="0" err="1"/>
              <a:t>dayfirst</a:t>
            </a:r>
            <a:r>
              <a:rPr lang="en-US" altLang="ko-KR" dirty="0"/>
              <a:t>=False, </a:t>
            </a:r>
            <a:r>
              <a:rPr lang="en-US" altLang="ko-KR" dirty="0" err="1"/>
              <a:t>cache_dates</a:t>
            </a:r>
            <a:r>
              <a:rPr lang="en-US" altLang="ko-KR" dirty="0"/>
              <a:t>=True, iterator=False, </a:t>
            </a:r>
            <a:r>
              <a:rPr lang="en-US" altLang="ko-KR" dirty="0" err="1">
                <a:solidFill>
                  <a:srgbClr val="FF0000"/>
                </a:solidFill>
              </a:rPr>
              <a:t>chunksize</a:t>
            </a:r>
            <a:r>
              <a:rPr lang="en-US" altLang="ko-KR" dirty="0">
                <a:solidFill>
                  <a:srgbClr val="FF0000"/>
                </a:solidFill>
              </a:rPr>
              <a:t>=None</a:t>
            </a:r>
            <a:r>
              <a:rPr lang="en-US" altLang="ko-KR" dirty="0"/>
              <a:t>, compression='infer', thousands=None, decimal: </a:t>
            </a:r>
            <a:r>
              <a:rPr lang="en-US" altLang="ko-KR" dirty="0" err="1"/>
              <a:t>str</a:t>
            </a:r>
            <a:r>
              <a:rPr lang="en-US" altLang="ko-KR" dirty="0"/>
              <a:t> = '.', </a:t>
            </a:r>
            <a:r>
              <a:rPr lang="en-US" altLang="ko-KR" dirty="0" err="1"/>
              <a:t>lineterminator</a:t>
            </a:r>
            <a:r>
              <a:rPr lang="en-US" altLang="ko-KR" dirty="0"/>
              <a:t>=None, </a:t>
            </a:r>
            <a:r>
              <a:rPr lang="en-US" altLang="ko-KR" dirty="0" err="1"/>
              <a:t>quotechar</a:t>
            </a:r>
            <a:r>
              <a:rPr lang="en-US" altLang="ko-KR" dirty="0"/>
              <a:t>='"', quoting=0, </a:t>
            </a:r>
            <a:r>
              <a:rPr lang="en-US" altLang="ko-KR" dirty="0" err="1"/>
              <a:t>doublequote</a:t>
            </a:r>
            <a:r>
              <a:rPr lang="en-US" altLang="ko-KR" dirty="0"/>
              <a:t>=True, </a:t>
            </a:r>
            <a:r>
              <a:rPr lang="en-US" altLang="ko-KR" dirty="0" err="1"/>
              <a:t>escapechar</a:t>
            </a:r>
            <a:r>
              <a:rPr lang="en-US" altLang="ko-KR" dirty="0"/>
              <a:t>=None, comment=None, encoding=None, dialect=None, </a:t>
            </a:r>
            <a:r>
              <a:rPr lang="en-US" altLang="ko-KR" dirty="0" err="1"/>
              <a:t>error_bad_lines</a:t>
            </a:r>
            <a:r>
              <a:rPr lang="en-US" altLang="ko-KR" dirty="0"/>
              <a:t>=True, </a:t>
            </a:r>
            <a:r>
              <a:rPr lang="en-US" altLang="ko-KR" dirty="0" err="1"/>
              <a:t>warn_bad_lines</a:t>
            </a:r>
            <a:r>
              <a:rPr lang="en-US" altLang="ko-KR" dirty="0"/>
              <a:t>=True, </a:t>
            </a:r>
            <a:r>
              <a:rPr lang="en-US" altLang="ko-KR" dirty="0" err="1"/>
              <a:t>delim_whitespace</a:t>
            </a:r>
            <a:r>
              <a:rPr lang="en-US" altLang="ko-KR" dirty="0"/>
              <a:t>=False, </a:t>
            </a:r>
            <a:r>
              <a:rPr lang="en-US" altLang="ko-KR" dirty="0" err="1"/>
              <a:t>low_memory</a:t>
            </a:r>
            <a:r>
              <a:rPr lang="en-US" altLang="ko-KR" dirty="0"/>
              <a:t>=True, </a:t>
            </a:r>
            <a:r>
              <a:rPr lang="en-US" altLang="ko-KR" dirty="0" err="1"/>
              <a:t>memory_map</a:t>
            </a:r>
            <a:r>
              <a:rPr lang="en-US" altLang="ko-KR" dirty="0"/>
              <a:t>=False, </a:t>
            </a:r>
            <a:r>
              <a:rPr lang="en-US" altLang="ko-KR" dirty="0" err="1"/>
              <a:t>float_precision</a:t>
            </a:r>
            <a:r>
              <a:rPr lang="en-US" altLang="ko-KR" dirty="0"/>
              <a:t>=None)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1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 err="1"/>
              <a:t>pd.read_csv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43" y="1006523"/>
            <a:ext cx="4633797" cy="581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칼럼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명 해제 및 지정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2793193" cy="5151503"/>
          </a:xfrm>
        </p:spPr>
        <p:txBody>
          <a:bodyPr/>
          <a:lstStyle/>
          <a:p>
            <a:r>
              <a:rPr lang="ko-KR" altLang="en-US" dirty="0" smtClean="0"/>
              <a:t>옵션</a:t>
            </a:r>
            <a:r>
              <a:rPr lang="en-US" altLang="ko-KR" dirty="0" smtClean="0"/>
              <a:t>: header=None</a:t>
            </a:r>
          </a:p>
          <a:p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en-US" altLang="ko-KR" dirty="0" smtClean="0"/>
              <a:t>names=[…]</a:t>
            </a:r>
          </a:p>
          <a:p>
            <a:r>
              <a:rPr lang="ko-KR" altLang="en-US" dirty="0" smtClean="0"/>
              <a:t>특정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칼럼을 인덱스로 활용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index_col</a:t>
            </a:r>
            <a:r>
              <a:rPr lang="en-US" altLang="ko-KR" dirty="0" smtClean="0"/>
              <a:t> = ‘message’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039" y="395903"/>
            <a:ext cx="5751727" cy="4201262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6045002" y="1393312"/>
            <a:ext cx="1005875" cy="37967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110779" y="3022393"/>
            <a:ext cx="2731218" cy="379674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762" y="4642878"/>
            <a:ext cx="5382748" cy="1976035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7050877" y="4815040"/>
            <a:ext cx="1701126" cy="379674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3"/>
          </p:cNvCxnSpPr>
          <p:nvPr/>
        </p:nvCxnSpPr>
        <p:spPr>
          <a:xfrm flipH="1">
            <a:off x="4328719" y="5139112"/>
            <a:ext cx="2971282" cy="50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23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계층적 색인 지정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칼럼 번호나 이름의 리스트 사용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18" y="1603887"/>
            <a:ext cx="4093390" cy="51548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008" y="1637444"/>
            <a:ext cx="4113543" cy="327689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2642312" y="3694211"/>
            <a:ext cx="2046695" cy="231837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435534" y="1883587"/>
            <a:ext cx="2046695" cy="231837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5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데이터를 공백이나 패턴으로 구분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483491" cy="5151503"/>
          </a:xfrm>
        </p:spPr>
        <p:txBody>
          <a:bodyPr/>
          <a:lstStyle/>
          <a:p>
            <a:r>
              <a:rPr lang="ko-KR" altLang="en-US" dirty="0" smtClean="0"/>
              <a:t>옵션 </a:t>
            </a:r>
            <a:r>
              <a:rPr lang="en-US" altLang="ko-KR" dirty="0" err="1" smtClean="0"/>
              <a:t>sep</a:t>
            </a:r>
            <a:r>
              <a:rPr lang="en-US" altLang="ko-KR" dirty="0" smtClean="0"/>
              <a:t>=</a:t>
            </a:r>
          </a:p>
          <a:p>
            <a:pPr lvl="1"/>
            <a:r>
              <a:rPr lang="en-US" altLang="ko-KR" dirty="0" smtClean="0"/>
              <a:t>‘\</a:t>
            </a:r>
            <a:r>
              <a:rPr lang="en-US" altLang="ko-KR" dirty="0" smtClean="0"/>
              <a:t>s+’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정규 표현식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여러 개의 공백 문자</a:t>
            </a:r>
            <a:endParaRPr lang="en-US" altLang="ko-KR" dirty="0" smtClean="0"/>
          </a:p>
          <a:p>
            <a:r>
              <a:rPr lang="ko-KR" altLang="en-US" dirty="0" smtClean="0"/>
              <a:t>데이터 추론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로우가 데이터가 하나 적음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칼럼 명으로 추론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567" y="1275524"/>
            <a:ext cx="4914324" cy="4898773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7793372" y="4214328"/>
            <a:ext cx="1009179" cy="231837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옵션 </a:t>
            </a:r>
            <a:r>
              <a:rPr lang="en-US" altLang="ko-KR" dirty="0" err="1" smtClean="0"/>
              <a:t>skiprows</a:t>
            </a:r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행 건너뛰기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890" y="1143626"/>
            <a:ext cx="5248090" cy="521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8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28108</TotalTime>
  <Words>351</Words>
  <Application>Microsoft Office PowerPoint</Application>
  <PresentationFormat>화면 슬라이드 쇼(4:3)</PresentationFormat>
  <Paragraphs>69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텍스트 파일에서 데이터를 읽고 쓰는 법</vt:lpstr>
      <vt:lpstr>옵션 </vt:lpstr>
      <vt:lpstr>메소드 pd.read_csv() 개요</vt:lpstr>
      <vt:lpstr>메소드 pd.read_csv()</vt:lpstr>
      <vt:lpstr>칼럼 명 해제 및 지정</vt:lpstr>
      <vt:lpstr>계층적 색인 지정 </vt:lpstr>
      <vt:lpstr>데이터를 공백이나 패턴으로 구분 </vt:lpstr>
      <vt:lpstr>옵션 skiprows=</vt:lpstr>
      <vt:lpstr>누락 값 처리</vt:lpstr>
      <vt:lpstr>옵션 na_values=</vt:lpstr>
      <vt:lpstr>조금씩 읽어 오기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752</cp:revision>
  <dcterms:created xsi:type="dcterms:W3CDTF">2013-05-23T04:26:30Z</dcterms:created>
  <dcterms:modified xsi:type="dcterms:W3CDTF">2021-06-15T07:32:23Z</dcterms:modified>
</cp:coreProperties>
</file>