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2"/>
  </p:notesMasterIdLst>
  <p:sldIdLst>
    <p:sldId id="592" r:id="rId3"/>
    <p:sldId id="638" r:id="rId4"/>
    <p:sldId id="664" r:id="rId5"/>
    <p:sldId id="665" r:id="rId6"/>
    <p:sldId id="666" r:id="rId7"/>
    <p:sldId id="699" r:id="rId8"/>
    <p:sldId id="668" r:id="rId9"/>
    <p:sldId id="698" r:id="rId10"/>
    <p:sldId id="669" r:id="rId11"/>
    <p:sldId id="670" r:id="rId12"/>
    <p:sldId id="671" r:id="rId13"/>
    <p:sldId id="675" r:id="rId14"/>
    <p:sldId id="674" r:id="rId15"/>
    <p:sldId id="679" r:id="rId16"/>
    <p:sldId id="673" r:id="rId17"/>
    <p:sldId id="676" r:id="rId18"/>
    <p:sldId id="677" r:id="rId19"/>
    <p:sldId id="678" r:id="rId20"/>
    <p:sldId id="680" r:id="rId21"/>
    <p:sldId id="681" r:id="rId22"/>
    <p:sldId id="682" r:id="rId23"/>
    <p:sldId id="683" r:id="rId24"/>
    <p:sldId id="684" r:id="rId25"/>
    <p:sldId id="685" r:id="rId26"/>
    <p:sldId id="687" r:id="rId27"/>
    <p:sldId id="697" r:id="rId28"/>
    <p:sldId id="688" r:id="rId29"/>
    <p:sldId id="691" r:id="rId30"/>
    <p:sldId id="692" r:id="rId31"/>
  </p:sldIdLst>
  <p:sldSz cx="9144000" cy="6858000" type="screen4x3"/>
  <p:notesSz cx="6858000" cy="9144000"/>
  <p:custDataLst>
    <p:tags r:id="rId3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106" d="100"/>
          <a:sy n="106" d="100"/>
        </p:scale>
        <p:origin x="474" y="10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atplotlib.org/api/pyplot_api.html#Matplotlib.pyplot.plo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1848447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67130" y="4068932"/>
            <a:ext cx="4932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9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그래프와 시각화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그림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최근의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와 그 </a:t>
            </a:r>
            <a:r>
              <a:rPr lang="ko-KR" altLang="en-US" dirty="0" err="1" smtClean="0"/>
              <a:t>서브플롯에</a:t>
            </a:r>
            <a:r>
              <a:rPr lang="ko-KR" altLang="en-US" dirty="0" smtClean="0"/>
              <a:t> 그림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48" y="1661019"/>
            <a:ext cx="5469240" cy="46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’k--’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서브플롯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534983" cy="53389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black, </a:t>
            </a:r>
            <a:r>
              <a:rPr lang="ko-KR" altLang="en-US" dirty="0" smtClean="0"/>
              <a:t>점선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 스타일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실선</a:t>
            </a:r>
            <a:r>
              <a:rPr lang="en-US" altLang="ko-KR" dirty="0"/>
              <a:t>(solid), </a:t>
            </a:r>
            <a:r>
              <a:rPr lang="ko-KR" altLang="en-US" dirty="0" err="1"/>
              <a:t>대시선</a:t>
            </a:r>
            <a:r>
              <a:rPr lang="en-US" altLang="ko-KR" dirty="0"/>
              <a:t>(dashed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점선</a:t>
            </a:r>
            <a:r>
              <a:rPr lang="en-US" altLang="ko-KR" dirty="0"/>
              <a:t>(dotted), </a:t>
            </a:r>
            <a:r>
              <a:rPr lang="ko-KR" altLang="en-US" dirty="0"/>
              <a:t>대시</a:t>
            </a:r>
            <a:r>
              <a:rPr lang="en-US" altLang="ko-KR" dirty="0"/>
              <a:t>-</a:t>
            </a:r>
            <a:r>
              <a:rPr lang="ko-KR" altLang="en-US" dirty="0"/>
              <a:t>점선</a:t>
            </a:r>
            <a:r>
              <a:rPr lang="en-US" altLang="ko-KR" dirty="0"/>
              <a:t>(</a:t>
            </a:r>
            <a:r>
              <a:rPr lang="en-US" altLang="ko-KR" dirty="0" smtClean="0"/>
              <a:t>dash-dot)</a:t>
            </a:r>
          </a:p>
          <a:p>
            <a:pPr lvl="1"/>
            <a:r>
              <a:rPr lang="ko-KR" altLang="en-US" dirty="0" err="1"/>
              <a:t>마커</a:t>
            </a:r>
            <a:r>
              <a:rPr lang="en-US" altLang="ko-KR" dirty="0"/>
              <a:t>(marker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위치를 나타내는 </a:t>
            </a:r>
            <a:r>
              <a:rPr lang="ko-KR" altLang="en-US" dirty="0" smtClean="0"/>
              <a:t>기호</a:t>
            </a:r>
            <a:endParaRPr lang="en-US" altLang="ko-KR" dirty="0"/>
          </a:p>
          <a:p>
            <a:r>
              <a:rPr lang="ko-KR" altLang="en-US" dirty="0" smtClean="0"/>
              <a:t>문자열 형태</a:t>
            </a:r>
            <a:endParaRPr lang="en-US" altLang="ko-KR" dirty="0" smtClean="0"/>
          </a:p>
          <a:p>
            <a:pPr lvl="1"/>
            <a:r>
              <a:rPr lang="en-US" altLang="ko-KR" dirty="0" err="1"/>
              <a:t>fmt</a:t>
            </a:r>
            <a:r>
              <a:rPr lang="en-US" altLang="ko-KR" dirty="0"/>
              <a:t> = '[marker][line][color</a:t>
            </a:r>
            <a:r>
              <a:rPr lang="en-US" altLang="ko-KR" dirty="0" smtClean="0"/>
              <a:t>]‘ </a:t>
            </a:r>
            <a:r>
              <a:rPr lang="ko-KR" altLang="en-US" dirty="0" smtClean="0"/>
              <a:t>또는 </a:t>
            </a:r>
            <a:r>
              <a:rPr lang="en-US" altLang="ko-KR" dirty="0"/>
              <a:t>[color][marker][line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파악만 되면 순서는 상관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‘b’</a:t>
            </a:r>
          </a:p>
          <a:p>
            <a:pPr lvl="3"/>
            <a:r>
              <a:rPr lang="en-US" altLang="ko-KR" dirty="0" smtClean="0"/>
              <a:t># </a:t>
            </a:r>
            <a:r>
              <a:rPr lang="en-US" altLang="ko-KR" dirty="0"/>
              <a:t>blue markers with default shape</a:t>
            </a:r>
          </a:p>
          <a:p>
            <a:pPr lvl="2"/>
            <a:r>
              <a:rPr lang="en-US" altLang="ko-KR" dirty="0" smtClean="0"/>
              <a:t>'or‘</a:t>
            </a:r>
          </a:p>
          <a:p>
            <a:pPr lvl="3"/>
            <a:r>
              <a:rPr lang="en-US" altLang="ko-KR" dirty="0" smtClean="0"/>
              <a:t># </a:t>
            </a:r>
            <a:r>
              <a:rPr lang="en-US" altLang="ko-KR" dirty="0"/>
              <a:t>red circles</a:t>
            </a:r>
          </a:p>
          <a:p>
            <a:pPr lvl="2"/>
            <a:r>
              <a:rPr lang="en-US" altLang="ko-KR" dirty="0" smtClean="0"/>
              <a:t>'-g‘</a:t>
            </a:r>
          </a:p>
          <a:p>
            <a:pPr lvl="3"/>
            <a:r>
              <a:rPr lang="en-US" altLang="ko-KR" dirty="0" smtClean="0"/>
              <a:t># </a:t>
            </a:r>
            <a:r>
              <a:rPr lang="en-US" altLang="ko-KR" dirty="0"/>
              <a:t>green solid line</a:t>
            </a:r>
          </a:p>
          <a:p>
            <a:pPr lvl="2"/>
            <a:r>
              <a:rPr lang="en-US" altLang="ko-KR" dirty="0" smtClean="0"/>
              <a:t>'--'   </a:t>
            </a:r>
          </a:p>
          <a:p>
            <a:pPr lvl="3"/>
            <a:r>
              <a:rPr lang="en-US" altLang="ko-KR" dirty="0" smtClean="0"/>
              <a:t># </a:t>
            </a:r>
            <a:r>
              <a:rPr lang="en-US" altLang="ko-KR" dirty="0"/>
              <a:t>dashed line with default color</a:t>
            </a:r>
          </a:p>
          <a:p>
            <a:pPr lvl="2"/>
            <a:r>
              <a:rPr lang="en-US" altLang="ko-KR" dirty="0" smtClean="0"/>
              <a:t>'^</a:t>
            </a:r>
            <a:r>
              <a:rPr lang="en-US" altLang="ko-KR" dirty="0"/>
              <a:t>k:' 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# </a:t>
            </a:r>
            <a:r>
              <a:rPr lang="en-US" altLang="ko-KR" dirty="0"/>
              <a:t>black </a:t>
            </a:r>
            <a:r>
              <a:rPr lang="en-US" altLang="ko-KR" dirty="0" err="1"/>
              <a:t>triangle_up</a:t>
            </a:r>
            <a:r>
              <a:rPr lang="en-US" altLang="ko-KR" dirty="0"/>
              <a:t> markers connected by a dotted line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94" y="1259698"/>
            <a:ext cx="3561134" cy="2667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59" y="4330265"/>
            <a:ext cx="3814124" cy="17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마커의</a:t>
            </a:r>
            <a:r>
              <a:rPr lang="ko-KR" altLang="en-US" dirty="0" smtClean="0"/>
              <a:t> 다양한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098755" cy="5151503"/>
          </a:xfrm>
        </p:spPr>
        <p:txBody>
          <a:bodyPr/>
          <a:lstStyle/>
          <a:p>
            <a:r>
              <a:rPr lang="ko-KR" altLang="en-US" dirty="0" err="1" smtClean="0"/>
              <a:t>마커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지점의 실제 데이터를 돋보이게 그리기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02" y="160934"/>
            <a:ext cx="3440403" cy="6533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78" y="2885813"/>
            <a:ext cx="3773853" cy="24079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608689" y="3249375"/>
            <a:ext cx="1117734" cy="123873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plt.subplot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그리드</a:t>
            </a:r>
            <a:r>
              <a:rPr lang="en-US" altLang="ko-KR" dirty="0"/>
              <a:t>(grid) </a:t>
            </a:r>
            <a:r>
              <a:rPr lang="ko-KR" altLang="en-US" dirty="0"/>
              <a:t>형태의 </a:t>
            </a:r>
            <a:r>
              <a:rPr lang="en-US" altLang="ko-KR" dirty="0"/>
              <a:t>Axes </a:t>
            </a:r>
            <a:r>
              <a:rPr lang="ko-KR" altLang="en-US" dirty="0"/>
              <a:t>객체들을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figure </a:t>
            </a:r>
            <a:r>
              <a:rPr lang="ko-KR" altLang="en-US" dirty="0"/>
              <a:t>안에 있는 각각의 플롯은 </a:t>
            </a:r>
            <a:r>
              <a:rPr lang="en-US" altLang="ko-KR" dirty="0"/>
              <a:t>Axes </a:t>
            </a:r>
            <a:r>
              <a:rPr lang="ko-KR" altLang="en-US" dirty="0"/>
              <a:t>라고 불리는 객체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figure</a:t>
            </a:r>
            <a:r>
              <a:rPr lang="ko-KR" altLang="en-US" dirty="0" smtClean="0"/>
              <a:t> </a:t>
            </a:r>
            <a:r>
              <a:rPr lang="ko-KR" altLang="en-US" dirty="0" smtClean="0"/>
              <a:t>내부에 행렬</a:t>
            </a:r>
            <a:r>
              <a:rPr lang="en-US" altLang="ko-KR" dirty="0"/>
              <a:t>(matrix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형태의 여러 그림이 있으며 이를 </a:t>
            </a:r>
            <a:r>
              <a:rPr lang="en-US" altLang="ko-KR" dirty="0" smtClean="0"/>
              <a:t>Axes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/>
              <a:t>ax1 = </a:t>
            </a:r>
            <a:r>
              <a:rPr lang="en-US" altLang="ko-KR" dirty="0" err="1"/>
              <a:t>plt.subplot</a:t>
            </a:r>
            <a:r>
              <a:rPr lang="en-US" altLang="ko-KR" dirty="0"/>
              <a:t>(2, 1, 1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ax1 </a:t>
            </a:r>
            <a:r>
              <a:rPr lang="en-US" altLang="ko-KR" dirty="0"/>
              <a:t>= </a:t>
            </a:r>
            <a:r>
              <a:rPr lang="en-US" altLang="ko-KR" dirty="0" err="1"/>
              <a:t>plt.subplot</a:t>
            </a:r>
            <a:r>
              <a:rPr lang="en-US" altLang="ko-KR" dirty="0"/>
              <a:t>(</a:t>
            </a:r>
            <a:r>
              <a:rPr lang="en-US" altLang="ko-KR" dirty="0" smtClean="0"/>
              <a:t>'211') </a:t>
            </a:r>
            <a:r>
              <a:rPr lang="ko-KR" altLang="en-US" dirty="0" smtClean="0"/>
              <a:t>로도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subplot(m, n, number)</a:t>
            </a:r>
          </a:p>
          <a:p>
            <a:pPr lvl="1"/>
            <a:r>
              <a:rPr lang="ko-KR" altLang="en-US" dirty="0" smtClean="0"/>
              <a:t>세 개의 인수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m, n</a:t>
            </a:r>
          </a:p>
          <a:p>
            <a:pPr lvl="3"/>
            <a:r>
              <a:rPr lang="ko-KR" altLang="en-US" dirty="0" smtClean="0"/>
              <a:t>전체 </a:t>
            </a:r>
            <a:r>
              <a:rPr lang="ko-KR" altLang="en-US" dirty="0"/>
              <a:t>그리드 </a:t>
            </a:r>
            <a:r>
              <a:rPr lang="ko-KR" altLang="en-US" dirty="0" smtClean="0"/>
              <a:t>행렬의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모양을 </a:t>
            </a:r>
            <a:r>
              <a:rPr lang="ko-KR" altLang="en-US" dirty="0"/>
              <a:t>지시하는 두 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number</a:t>
            </a:r>
          </a:p>
          <a:p>
            <a:pPr lvl="3"/>
            <a:r>
              <a:rPr lang="ko-KR" altLang="en-US" dirty="0" smtClean="0"/>
              <a:t>인수가 </a:t>
            </a:r>
            <a:r>
              <a:rPr lang="ko-KR" altLang="en-US" dirty="0"/>
              <a:t>네 개 중 </a:t>
            </a:r>
            <a:r>
              <a:rPr lang="ko-KR" altLang="en-US" dirty="0" smtClean="0"/>
              <a:t>어느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것인지를 </a:t>
            </a:r>
            <a:r>
              <a:rPr lang="ko-KR" altLang="en-US" dirty="0"/>
              <a:t>의미하는 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첫번째 </a:t>
            </a:r>
            <a:r>
              <a:rPr lang="ko-KR" altLang="en-US" dirty="0"/>
              <a:t>플롯을 가리키는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숫자가 </a:t>
            </a:r>
            <a:r>
              <a:rPr lang="en-US" altLang="ko-KR" dirty="0"/>
              <a:t>0</a:t>
            </a:r>
            <a:r>
              <a:rPr lang="ko-KR" altLang="en-US" dirty="0"/>
              <a:t>이 아니라 </a:t>
            </a:r>
            <a:r>
              <a:rPr lang="en-US" altLang="ko-KR" dirty="0"/>
              <a:t>1</a:t>
            </a:r>
            <a:r>
              <a:rPr lang="ko-KR" altLang="en-US" dirty="0"/>
              <a:t>임에 </a:t>
            </a:r>
            <a:r>
              <a:rPr lang="ko-KR" altLang="en-US" dirty="0" smtClean="0"/>
              <a:t>주의</a:t>
            </a:r>
            <a:endParaRPr lang="ko-KR" altLang="en-US" dirty="0"/>
          </a:p>
        </p:txBody>
      </p:sp>
      <p:pic>
        <p:nvPicPr>
          <p:cNvPr id="5" name="Picture 2" descr="https://datascienceschool.net/upfiles/4e20efe6352e4f4fac65c26cb660f5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88" y="2507226"/>
            <a:ext cx="4719740" cy="26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서브플롯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09" y="1050711"/>
            <a:ext cx="4456550" cy="51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plt.subplots</a:t>
            </a:r>
            <a:r>
              <a:rPr lang="en-US" altLang="ko-KR" dirty="0" smtClean="0"/>
              <a:t>(m, 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/>
              <a:t>matplotlib.pyplot.subplots</a:t>
            </a:r>
            <a:r>
              <a:rPr lang="en-US" altLang="ko-KR" dirty="0"/>
              <a:t>(</a:t>
            </a:r>
            <a:r>
              <a:rPr lang="en-US" altLang="ko-KR" dirty="0" err="1"/>
              <a:t>nrows</a:t>
            </a:r>
            <a:r>
              <a:rPr lang="en-US" altLang="ko-KR" dirty="0"/>
              <a:t>=1, </a:t>
            </a:r>
            <a:r>
              <a:rPr lang="en-US" altLang="ko-KR" dirty="0" err="1"/>
              <a:t>ncols</a:t>
            </a:r>
            <a:r>
              <a:rPr lang="en-US" altLang="ko-KR" dirty="0"/>
              <a:t>=1, </a:t>
            </a:r>
            <a:r>
              <a:rPr lang="en-US" altLang="ko-KR" dirty="0" err="1"/>
              <a:t>sharex</a:t>
            </a:r>
            <a:r>
              <a:rPr lang="en-US" altLang="ko-KR" dirty="0"/>
              <a:t>=False, </a:t>
            </a:r>
            <a:r>
              <a:rPr lang="en-US" altLang="ko-KR" dirty="0" err="1"/>
              <a:t>sharey</a:t>
            </a:r>
            <a:r>
              <a:rPr lang="en-US" altLang="ko-KR" dirty="0"/>
              <a:t>=False, squeeze=True, </a:t>
            </a:r>
            <a:r>
              <a:rPr lang="en-US" altLang="ko-KR" dirty="0" err="1"/>
              <a:t>subplot_kw</a:t>
            </a:r>
            <a:r>
              <a:rPr lang="en-US" altLang="ko-KR" dirty="0"/>
              <a:t>=None, </a:t>
            </a:r>
            <a:r>
              <a:rPr lang="en-US" altLang="ko-KR" dirty="0" err="1"/>
              <a:t>gridspec_kw</a:t>
            </a:r>
            <a:r>
              <a:rPr lang="en-US" altLang="ko-KR" dirty="0"/>
              <a:t>=None, **</a:t>
            </a:r>
            <a:r>
              <a:rPr lang="en-US" altLang="ko-KR" dirty="0" err="1"/>
              <a:t>fig_kw</a:t>
            </a:r>
            <a:r>
              <a:rPr lang="en-US" altLang="ko-KR" dirty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특정한 배치에 맞추어 여러 개의 </a:t>
            </a:r>
            <a:r>
              <a:rPr lang="ko-KR" altLang="en-US" dirty="0" err="1" smtClean="0"/>
              <a:t>서브플롯을</a:t>
            </a:r>
            <a:r>
              <a:rPr lang="ko-KR" altLang="en-US" dirty="0" smtClean="0"/>
              <a:t> 포함하는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</a:t>
            </a:r>
            <a:r>
              <a:rPr lang="en-US" altLang="ko-KR" dirty="0" err="1" smtClean="0"/>
              <a:t>sharex</a:t>
            </a:r>
            <a:r>
              <a:rPr lang="en-US" altLang="ko-KR" dirty="0" smtClean="0"/>
              <a:t>=True, </a:t>
            </a:r>
            <a:r>
              <a:rPr lang="en-US" altLang="ko-KR" dirty="0" err="1" smtClean="0"/>
              <a:t>sharey</a:t>
            </a:r>
            <a:r>
              <a:rPr lang="en-US" altLang="ko-KR" dirty="0" smtClean="0"/>
              <a:t>=True</a:t>
            </a:r>
          </a:p>
          <a:p>
            <a:pPr lvl="3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축의 인자를 하나로 공유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74" y="3244135"/>
            <a:ext cx="70008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서브플롯</a:t>
            </a:r>
            <a:r>
              <a:rPr lang="ko-KR" altLang="en-US" dirty="0"/>
              <a:t> 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98" y="1193960"/>
            <a:ext cx="4763264" cy="5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플롯 간의 간격 조절하기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plt.subplots_adjust</a:t>
            </a:r>
            <a:r>
              <a:rPr lang="en-US" altLang="ko-KR" dirty="0"/>
              <a:t>(</a:t>
            </a:r>
            <a:r>
              <a:rPr lang="en-US" altLang="ko-KR" dirty="0" err="1"/>
              <a:t>wspace</a:t>
            </a:r>
            <a:r>
              <a:rPr lang="en-US" altLang="ko-KR" dirty="0"/>
              <a:t>=0, </a:t>
            </a:r>
            <a:r>
              <a:rPr lang="en-US" altLang="ko-KR" dirty="0" err="1"/>
              <a:t>hspace</a:t>
            </a:r>
            <a:r>
              <a:rPr lang="en-US" altLang="ko-KR" dirty="0"/>
              <a:t>=.3)</a:t>
            </a:r>
          </a:p>
          <a:p>
            <a:pPr lvl="1"/>
            <a:r>
              <a:rPr lang="ko-KR" altLang="en-US" dirty="0" err="1" smtClean="0"/>
              <a:t>서블플롯</a:t>
            </a:r>
            <a:r>
              <a:rPr lang="ko-KR" altLang="en-US" dirty="0" smtClean="0"/>
              <a:t> 간의 간격을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비율로 명시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 .3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의 공간 비우기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30" y="2429057"/>
            <a:ext cx="5780398" cy="43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선 스타일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ko-KR" dirty="0"/>
              <a:t>ax.plot(x, y, 'g--')</a:t>
            </a:r>
          </a:p>
          <a:p>
            <a:pPr lvl="1"/>
            <a:r>
              <a:rPr lang="es-ES" altLang="ko-KR" dirty="0" smtClean="0"/>
              <a:t>ax.plot(x</a:t>
            </a:r>
            <a:r>
              <a:rPr lang="es-ES" altLang="ko-KR" dirty="0"/>
              <a:t>, y, linestyle='--', color='g</a:t>
            </a:r>
            <a:r>
              <a:rPr lang="es-ES" altLang="ko-KR" dirty="0" smtClean="0"/>
              <a:t>')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8" y="1894326"/>
            <a:ext cx="5123529" cy="4878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25" y="2216028"/>
            <a:ext cx="2876655" cy="21544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423" y="4792122"/>
            <a:ext cx="3081018" cy="13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err="1" smtClean="0"/>
              <a:t>drawstyle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간격으로 지정된 지점을 연결</a:t>
            </a:r>
            <a:endParaRPr lang="en-US" altLang="ko-KR" dirty="0" smtClean="0"/>
          </a:p>
          <a:p>
            <a:pPr lvl="1"/>
            <a:r>
              <a:rPr lang="en-US" altLang="ko-KR" dirty="0" err="1"/>
              <a:t>drawstyle</a:t>
            </a:r>
            <a:r>
              <a:rPr lang="en-US" altLang="ko-KR" dirty="0"/>
              <a:t> or ds: {'default', 'steps', 'steps-pre', 'steps-mid', 'steps-post</a:t>
            </a:r>
            <a:r>
              <a:rPr lang="en-US" altLang="ko-KR" dirty="0" smtClean="0"/>
              <a:t>'}</a:t>
            </a:r>
          </a:p>
          <a:p>
            <a:pPr lvl="2"/>
            <a:r>
              <a:rPr lang="en-US" altLang="ko-KR" dirty="0" smtClean="0"/>
              <a:t>default</a:t>
            </a:r>
            <a:r>
              <a:rPr lang="en-US" altLang="ko-KR" dirty="0"/>
              <a:t>: 'default'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57" y="2161803"/>
            <a:ext cx="5282650" cy="45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3153" y="1733230"/>
            <a:ext cx="4932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9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그래프와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시각화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2843" y="3802636"/>
            <a:ext cx="3633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Matplot</a:t>
            </a:r>
            <a:r>
              <a:rPr lang="en-US" altLang="ko-KR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lib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0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그래프를 꾸미는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119476" cy="5151503"/>
          </a:xfrm>
        </p:spPr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err="1" smtClean="0"/>
              <a:t>pyplot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순차적으로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ax </a:t>
            </a:r>
            <a:r>
              <a:rPr lang="en-US" altLang="ko-KR" dirty="0"/>
              <a:t>=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fig.add_subplot</a:t>
            </a:r>
            <a:r>
              <a:rPr lang="en-US" altLang="ko-KR" dirty="0" smtClean="0"/>
              <a:t>(1</a:t>
            </a:r>
            <a:r>
              <a:rPr lang="en-US" altLang="ko-KR" dirty="0"/>
              <a:t>, 1, 1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제공</a:t>
            </a:r>
            <a:r>
              <a:rPr lang="en-US" altLang="ko-KR" dirty="0"/>
              <a:t> API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 err="1" smtClean="0"/>
              <a:t>set_title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set_xlabel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13" y="1641779"/>
            <a:ext cx="5217297" cy="438411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154922" y="2739755"/>
            <a:ext cx="2922534" cy="37967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그래프를 꾸미는 방법 </a:t>
            </a:r>
            <a:r>
              <a:rPr lang="en-US" altLang="ko-KR" dirty="0"/>
              <a:t>2 </a:t>
            </a:r>
            <a:r>
              <a:rPr lang="ko-KR" altLang="en-US" dirty="0"/>
              <a:t>가지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150212" cy="5151503"/>
          </a:xfrm>
        </p:spPr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axes</a:t>
            </a:r>
            <a:r>
              <a:rPr lang="ko-KR" altLang="en-US" dirty="0"/>
              <a:t>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여러 속성을 사전으로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38" y="1339703"/>
            <a:ext cx="5556323" cy="487821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687842" y="2812907"/>
            <a:ext cx="5114709" cy="37967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범례 추가하기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legend()</a:t>
            </a:r>
          </a:p>
          <a:p>
            <a:pPr lvl="1"/>
            <a:r>
              <a:rPr lang="ko-KR" altLang="en-US" dirty="0" smtClean="0"/>
              <a:t>위치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loc</a:t>
            </a:r>
            <a:r>
              <a:rPr lang="en-US" altLang="ko-KR" dirty="0" smtClean="0"/>
              <a:t>=‘best’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5" y="1006523"/>
            <a:ext cx="4969297" cy="51734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5" y="2468635"/>
            <a:ext cx="2533650" cy="31623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488936" y="3593226"/>
            <a:ext cx="790858" cy="61722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matplotlib.pyplot.annotate</a:t>
            </a:r>
            <a:r>
              <a:rPr lang="en-US" altLang="ko-KR" dirty="0"/>
              <a:t>(s, </a:t>
            </a:r>
            <a:r>
              <a:rPr lang="en-US" altLang="ko-KR" dirty="0" err="1"/>
              <a:t>xy</a:t>
            </a:r>
            <a:r>
              <a:rPr lang="en-US" altLang="ko-KR" dirty="0"/>
              <a:t>, 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ax.annotate</a:t>
            </a:r>
            <a:r>
              <a:rPr lang="en-US" altLang="ko-KR" dirty="0"/>
              <a:t>(label, </a:t>
            </a:r>
            <a:r>
              <a:rPr lang="en-US" altLang="ko-KR" dirty="0" err="1"/>
              <a:t>xy</a:t>
            </a:r>
            <a:r>
              <a:rPr lang="en-US" altLang="ko-KR" dirty="0"/>
              <a:t>=(date, </a:t>
            </a:r>
            <a:r>
              <a:rPr lang="en-US" altLang="ko-KR" dirty="0" err="1"/>
              <a:t>spx.asof</a:t>
            </a:r>
            <a:r>
              <a:rPr lang="en-US" altLang="ko-KR" dirty="0"/>
              <a:t>(date) + 75),</a:t>
            </a:r>
          </a:p>
          <a:p>
            <a:pPr lvl="1"/>
            <a:r>
              <a:rPr lang="en-US" altLang="ko-KR" dirty="0"/>
              <a:t>                </a:t>
            </a:r>
            <a:r>
              <a:rPr lang="en-US" altLang="ko-KR" dirty="0" err="1"/>
              <a:t>xytext</a:t>
            </a:r>
            <a:r>
              <a:rPr lang="en-US" altLang="ko-KR" dirty="0"/>
              <a:t>=(date, </a:t>
            </a:r>
            <a:r>
              <a:rPr lang="en-US" altLang="ko-KR" dirty="0" err="1"/>
              <a:t>spx.asof</a:t>
            </a:r>
            <a:r>
              <a:rPr lang="en-US" altLang="ko-KR" dirty="0"/>
              <a:t>(date) + 225),</a:t>
            </a:r>
          </a:p>
          <a:p>
            <a:pPr lvl="1"/>
            <a:r>
              <a:rPr lang="en-US" altLang="ko-KR" dirty="0"/>
              <a:t>                </a:t>
            </a:r>
            <a:r>
              <a:rPr lang="en-US" altLang="ko-KR" dirty="0" err="1"/>
              <a:t>arrowprops</a:t>
            </a:r>
            <a:r>
              <a:rPr lang="en-US" altLang="ko-KR" dirty="0"/>
              <a:t>=</a:t>
            </a:r>
            <a:r>
              <a:rPr lang="en-US" altLang="ko-KR" dirty="0" err="1"/>
              <a:t>dict</a:t>
            </a:r>
            <a:r>
              <a:rPr lang="en-US" altLang="ko-KR" dirty="0"/>
              <a:t>(</a:t>
            </a:r>
            <a:r>
              <a:rPr lang="en-US" altLang="ko-KR" dirty="0" err="1"/>
              <a:t>facecolor</a:t>
            </a:r>
            <a:r>
              <a:rPr lang="en-US" altLang="ko-KR" dirty="0"/>
              <a:t>='blue', </a:t>
            </a:r>
            <a:r>
              <a:rPr lang="en-US" altLang="ko-KR" dirty="0" err="1"/>
              <a:t>headwidth</a:t>
            </a:r>
            <a:r>
              <a:rPr lang="en-US" altLang="ko-KR" dirty="0"/>
              <a:t>=4, width=2,</a:t>
            </a:r>
          </a:p>
          <a:p>
            <a:pPr lvl="1"/>
            <a:r>
              <a:rPr lang="en-US" altLang="ko-KR" dirty="0"/>
              <a:t>                                </a:t>
            </a:r>
            <a:r>
              <a:rPr lang="en-US" altLang="ko-KR" dirty="0" err="1"/>
              <a:t>headlength</a:t>
            </a:r>
            <a:r>
              <a:rPr lang="en-US" altLang="ko-KR" dirty="0"/>
              <a:t>=4),</a:t>
            </a:r>
          </a:p>
          <a:p>
            <a:pPr lvl="1"/>
            <a:r>
              <a:rPr lang="en-US" altLang="ko-KR" dirty="0"/>
              <a:t>                </a:t>
            </a:r>
            <a:r>
              <a:rPr lang="en-US" altLang="ko-KR" dirty="0" err="1"/>
              <a:t>horizontalalignment</a:t>
            </a:r>
            <a:r>
              <a:rPr lang="en-US" altLang="ko-KR" dirty="0"/>
              <a:t>='left', </a:t>
            </a:r>
            <a:r>
              <a:rPr lang="en-US" altLang="ko-KR" dirty="0" err="1"/>
              <a:t>verticalalignment</a:t>
            </a:r>
            <a:r>
              <a:rPr lang="en-US" altLang="ko-KR" dirty="0"/>
              <a:t>='top</a:t>
            </a:r>
            <a:r>
              <a:rPr lang="en-US" altLang="ko-KR" dirty="0" smtClean="0"/>
              <a:t>')</a:t>
            </a:r>
          </a:p>
          <a:p>
            <a:pPr lvl="2"/>
            <a:r>
              <a:rPr lang="en-US" altLang="ko-KR" dirty="0" err="1" smtClean="0"/>
              <a:t>xy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xytext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글자의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화살표는 </a:t>
            </a:r>
            <a:r>
              <a:rPr lang="en-US" altLang="ko-KR" dirty="0" err="1" smtClean="0"/>
              <a:t>xytext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xy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그려짐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12" y="3096580"/>
            <a:ext cx="4276578" cy="31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 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err="1" smtClean="0"/>
              <a:t>arrowprops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541"/>
            <a:ext cx="5955323" cy="46661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75" y="0"/>
            <a:ext cx="4276578" cy="31867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60938" y="4835767"/>
            <a:ext cx="791308" cy="19929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68860" y="4982306"/>
            <a:ext cx="1422493" cy="2051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73494" y="5193807"/>
            <a:ext cx="1146460" cy="1108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974123" y="1318846"/>
            <a:ext cx="2244969" cy="366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319954" y="867508"/>
            <a:ext cx="1899138" cy="43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데이터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시리즈</a:t>
            </a:r>
            <a:endParaRPr lang="en-US" altLang="ko-KR" dirty="0" smtClean="0"/>
          </a:p>
          <a:p>
            <a:r>
              <a:rPr lang="ko-KR" altLang="en-US" dirty="0" smtClean="0"/>
              <a:t>데이터프레임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58" y="983402"/>
            <a:ext cx="4743494" cy="55726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68815" y="3943866"/>
            <a:ext cx="1600200" cy="1416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90786" y="4719225"/>
            <a:ext cx="367722" cy="50926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68811" y="4084542"/>
            <a:ext cx="1600200" cy="141626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13705" y="6344988"/>
            <a:ext cx="2379110" cy="18791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막대 그래프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bar(), </a:t>
            </a:r>
            <a:r>
              <a:rPr lang="en-US" altLang="ko-KR" dirty="0" err="1" smtClean="0"/>
              <a:t>barh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색상의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투명도 옵션 </a:t>
            </a:r>
            <a:r>
              <a:rPr lang="en-US" altLang="ko-KR" dirty="0" smtClean="0"/>
              <a:t>alpha=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38" y="2182676"/>
            <a:ext cx="6412049" cy="395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막대 그래프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 </a:t>
            </a:r>
            <a:r>
              <a:rPr lang="ko-KR" altLang="en-US" dirty="0" smtClean="0"/>
              <a:t>이름이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범례 이름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69" y="1295036"/>
            <a:ext cx="4742953" cy="48334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37534" y="2097481"/>
            <a:ext cx="1600200" cy="141626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24274" y="4190049"/>
            <a:ext cx="388249" cy="628135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누적 가로 막대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stacked=True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3276419"/>
            <a:ext cx="4876800" cy="3088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10" y="1109231"/>
            <a:ext cx="4612664" cy="21507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51442" y="2164376"/>
            <a:ext cx="2334096" cy="14506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38964" y="5863006"/>
            <a:ext cx="2406345" cy="238856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요일별</a:t>
            </a:r>
            <a:r>
              <a:rPr lang="ko-KR" altLang="en-US" dirty="0" smtClean="0"/>
              <a:t> 식당 인원 수 규모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행의 합이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되도록 정규화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요일별</a:t>
            </a:r>
            <a:r>
              <a:rPr lang="ko-KR" altLang="en-US" dirty="0" smtClean="0"/>
              <a:t> 식당 방문객 인원 수 비율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2148840"/>
            <a:ext cx="3840980" cy="3787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08" y="1252884"/>
            <a:ext cx="4174617" cy="50336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60585" y="2402120"/>
            <a:ext cx="3685395" cy="149056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69729" y="1457240"/>
            <a:ext cx="3562208" cy="152104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그래프를 위한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패키지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자료를 차트</a:t>
            </a:r>
            <a:r>
              <a:rPr lang="en-US" altLang="ko-KR" dirty="0"/>
              <a:t>(chart)</a:t>
            </a:r>
            <a:r>
              <a:rPr lang="ko-KR" altLang="en-US" dirty="0"/>
              <a:t>나 플롯</a:t>
            </a:r>
            <a:r>
              <a:rPr lang="en-US" altLang="ko-KR" dirty="0"/>
              <a:t>(plot)</a:t>
            </a:r>
            <a:r>
              <a:rPr lang="ko-KR" altLang="en-US" dirty="0"/>
              <a:t>으로 시각화</a:t>
            </a:r>
            <a:r>
              <a:rPr lang="en-US" altLang="ko-KR" dirty="0"/>
              <a:t>(</a:t>
            </a:r>
            <a:r>
              <a:rPr lang="en-US" altLang="ko-KR" dirty="0" err="1" smtClean="0"/>
              <a:t>visualaization</a:t>
            </a:r>
            <a:r>
              <a:rPr lang="en-US" altLang="ko-KR" dirty="0"/>
              <a:t>)</a:t>
            </a:r>
            <a:r>
              <a:rPr lang="ko-KR" altLang="en-US" dirty="0"/>
              <a:t>하는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정형화된 </a:t>
            </a:r>
            <a:r>
              <a:rPr lang="ko-KR" altLang="en-US" dirty="0"/>
              <a:t>차트나 플롯 이외에도 </a:t>
            </a:r>
            <a:r>
              <a:rPr lang="ko-KR" altLang="en-US" dirty="0" err="1"/>
              <a:t>저수준</a:t>
            </a:r>
            <a:r>
              <a:rPr lang="ko-KR" altLang="en-US" dirty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</a:t>
            </a:r>
            <a:r>
              <a:rPr lang="ko-KR" altLang="en-US" dirty="0"/>
              <a:t>사용한 다양한 시각화 기능을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2"/>
            <a:r>
              <a:rPr lang="ko-KR" altLang="en-US" dirty="0" smtClean="0"/>
              <a:t>라인 </a:t>
            </a:r>
            <a:r>
              <a:rPr lang="ko-KR" altLang="en-US" dirty="0"/>
              <a:t>플롯</a:t>
            </a:r>
            <a:r>
              <a:rPr lang="en-US" altLang="ko-KR" dirty="0"/>
              <a:t>(line plot)</a:t>
            </a:r>
          </a:p>
          <a:p>
            <a:pPr lvl="2"/>
            <a:r>
              <a:rPr lang="ko-KR" altLang="en-US" dirty="0" err="1"/>
              <a:t>스캐터</a:t>
            </a:r>
            <a:r>
              <a:rPr lang="ko-KR" altLang="en-US" dirty="0"/>
              <a:t> 플롯</a:t>
            </a:r>
            <a:r>
              <a:rPr lang="en-US" altLang="ko-KR" dirty="0"/>
              <a:t>(scatter plot)</a:t>
            </a:r>
          </a:p>
          <a:p>
            <a:pPr lvl="2"/>
            <a:r>
              <a:rPr lang="ko-KR" altLang="en-US" dirty="0" err="1"/>
              <a:t>컨투어</a:t>
            </a:r>
            <a:r>
              <a:rPr lang="ko-KR" altLang="en-US" dirty="0"/>
              <a:t> 플롯</a:t>
            </a:r>
            <a:r>
              <a:rPr lang="en-US" altLang="ko-KR" dirty="0"/>
              <a:t>(contour plot)</a:t>
            </a:r>
          </a:p>
          <a:p>
            <a:pPr lvl="2"/>
            <a:r>
              <a:rPr lang="ko-KR" altLang="en-US" dirty="0" err="1"/>
              <a:t>서피스</a:t>
            </a:r>
            <a:r>
              <a:rPr lang="ko-KR" altLang="en-US" dirty="0"/>
              <a:t> 플롯</a:t>
            </a:r>
            <a:r>
              <a:rPr lang="en-US" altLang="ko-KR" dirty="0"/>
              <a:t>(surface plot)</a:t>
            </a:r>
          </a:p>
          <a:p>
            <a:pPr lvl="2"/>
            <a:r>
              <a:rPr lang="ko-KR" altLang="en-US" dirty="0"/>
              <a:t>바 차트</a:t>
            </a:r>
            <a:r>
              <a:rPr lang="en-US" altLang="ko-KR" dirty="0"/>
              <a:t>(bar chart)</a:t>
            </a:r>
          </a:p>
          <a:p>
            <a:pPr lvl="2"/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</a:p>
          <a:p>
            <a:pPr lvl="2"/>
            <a:r>
              <a:rPr lang="ko-KR" altLang="en-US" dirty="0"/>
              <a:t>박스 플롯</a:t>
            </a:r>
            <a:r>
              <a:rPr lang="en-US" altLang="ko-KR" dirty="0"/>
              <a:t>(box plot)</a:t>
            </a:r>
          </a:p>
          <a:p>
            <a:pPr lvl="1"/>
            <a:r>
              <a:rPr lang="en-US" altLang="ko-KR" dirty="0" smtClean="0"/>
              <a:t>2002</a:t>
            </a:r>
            <a:r>
              <a:rPr lang="ko-KR" altLang="en-US" dirty="0" smtClean="0"/>
              <a:t>년 존 헌터가 시작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/>
              <a:t>갤러리 </a:t>
            </a:r>
            <a:r>
              <a:rPr lang="ko-KR" altLang="en-US" dirty="0" smtClean="0"/>
              <a:t>웹사이트</a:t>
            </a:r>
            <a:endParaRPr lang="en-US" altLang="ko-KR" dirty="0"/>
          </a:p>
          <a:p>
            <a:pPr lvl="2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matplotlib.org/gallery.html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노트북 매직 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inline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셀 아래에 결과로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이제는 필요 없음</a:t>
            </a:r>
            <a:endParaRPr lang="en-US" altLang="ko-KR" dirty="0" smtClean="0"/>
          </a:p>
          <a:p>
            <a:r>
              <a:rPr lang="en-US" altLang="ko-KR" dirty="0" smtClean="0"/>
              <a:t>%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en-US" altLang="ko-KR" dirty="0" smtClean="0"/>
              <a:t>notebook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대화형 시각화 도구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08" y="1193959"/>
            <a:ext cx="4818500" cy="4963559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852053" y="3332838"/>
            <a:ext cx="2850415" cy="685800"/>
          </a:xfrm>
          <a:prstGeom prst="wedgeRectCallout">
            <a:avLst>
              <a:gd name="adj1" fmla="val 82472"/>
              <a:gd name="adj2" fmla="val 306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다음의 효과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algn="ctr"/>
            <a:r>
              <a:rPr lang="en-US" altLang="ko-KR" dirty="0">
                <a:solidFill>
                  <a:srgbClr val="0000FF"/>
                </a:solidFill>
              </a:rPr>
              <a:t>%</a:t>
            </a:r>
            <a:r>
              <a:rPr lang="en-US" altLang="ko-KR" dirty="0" err="1">
                <a:solidFill>
                  <a:srgbClr val="0000FF"/>
                </a:solidFill>
              </a:rPr>
              <a:t>matplotlib</a:t>
            </a:r>
            <a:r>
              <a:rPr lang="en-US" altLang="ko-KR" dirty="0">
                <a:solidFill>
                  <a:srgbClr val="0000FF"/>
                </a:solidFill>
              </a:rPr>
              <a:t> notebook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plot()</a:t>
            </a:r>
          </a:p>
          <a:p>
            <a:pPr lvl="1"/>
            <a:r>
              <a:rPr lang="ko-KR" altLang="en-US" dirty="0" smtClean="0"/>
              <a:t>가장 간단한 플롯은 선을 그리는 라인 플롯</a:t>
            </a:r>
            <a:r>
              <a:rPr lang="en-US" altLang="ko-KR" dirty="0" smtClean="0"/>
              <a:t>(line plot)</a:t>
            </a:r>
          </a:p>
          <a:p>
            <a:pPr lvl="1"/>
            <a:r>
              <a:rPr lang="ko-KR" altLang="en-US" dirty="0" smtClean="0"/>
              <a:t>라인 플롯은 데이터가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 등에 따라 어떻게 변화하는지 보여주기 위해 사용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://matplotlib.org/api/pyplot_api.html#Matplotlib.pyplot.plot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087" y="2595082"/>
            <a:ext cx="5850054" cy="35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지원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지원 폰트 확인 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72" y="1956468"/>
            <a:ext cx="6909593" cy="40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igure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subplot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figure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그려지는 그래프가 </a:t>
            </a:r>
            <a:r>
              <a:rPr lang="en-US" altLang="ko-KR" dirty="0" smtClean="0"/>
              <a:t>figure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그리는 종이라고 이해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figsize</a:t>
            </a:r>
            <a:r>
              <a:rPr lang="en-US" altLang="ko-KR" dirty="0" smtClean="0"/>
              <a:t>=(10, 6)</a:t>
            </a:r>
          </a:p>
          <a:p>
            <a:pPr lvl="2"/>
            <a:r>
              <a:rPr lang="ko-KR" altLang="en-US" dirty="0" smtClean="0"/>
              <a:t>그림 크기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figsize</a:t>
            </a:r>
            <a:r>
              <a:rPr lang="en-US" altLang="ko-KR" dirty="0" smtClean="0"/>
              <a:t> </a:t>
            </a:r>
            <a:r>
              <a:rPr lang="ko-KR" altLang="en-US" dirty="0"/>
              <a:t>인수로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크기와 비율을 지정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fig = </a:t>
            </a:r>
            <a:r>
              <a:rPr lang="en-US" altLang="ko-KR" dirty="0" err="1" smtClean="0"/>
              <a:t>plt.figure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figure</a:t>
            </a:r>
            <a:r>
              <a:rPr lang="ko-KR" altLang="en-US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figure </a:t>
            </a:r>
            <a:r>
              <a:rPr lang="ko-KR" altLang="en-US" dirty="0"/>
              <a:t>명령을 사용하여 그 </a:t>
            </a:r>
            <a:r>
              <a:rPr lang="ko-KR" altLang="en-US" dirty="0" smtClean="0"/>
              <a:t>반환 값으로 </a:t>
            </a:r>
            <a:r>
              <a:rPr lang="en-US" altLang="ko-KR" dirty="0" smtClean="0"/>
              <a:t>figure </a:t>
            </a:r>
            <a:r>
              <a:rPr lang="ko-KR" altLang="en-US" dirty="0"/>
              <a:t>객체를 </a:t>
            </a:r>
            <a:r>
              <a:rPr lang="ko-KR" altLang="en-US" dirty="0" smtClean="0"/>
              <a:t>얻음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일반적인 </a:t>
            </a:r>
            <a:r>
              <a:rPr lang="en-US" altLang="ko-KR" dirty="0"/>
              <a:t>plot </a:t>
            </a:r>
            <a:r>
              <a:rPr lang="ko-KR" altLang="en-US" dirty="0"/>
              <a:t>명령 등을 실행하면 자동으로 </a:t>
            </a:r>
            <a:r>
              <a:rPr lang="en-US" altLang="ko-KR" dirty="0"/>
              <a:t>Figure</a:t>
            </a:r>
            <a:r>
              <a:rPr lang="ko-KR" altLang="en-US" dirty="0"/>
              <a:t>를 </a:t>
            </a:r>
            <a:r>
              <a:rPr lang="ko-KR" altLang="en-US" dirty="0" smtClean="0"/>
              <a:t>생성해 주기 </a:t>
            </a:r>
            <a:r>
              <a:rPr lang="ko-KR" altLang="en-US" dirty="0"/>
              <a:t>때문에 일반적으로는 </a:t>
            </a:r>
            <a:r>
              <a:rPr lang="en-US" altLang="ko-KR" dirty="0"/>
              <a:t>figure </a:t>
            </a:r>
            <a:r>
              <a:rPr lang="ko-KR" altLang="en-US" dirty="0"/>
              <a:t>명령을 잘 사용하지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figure </a:t>
            </a:r>
            <a:r>
              <a:rPr lang="ko-KR" altLang="en-US" dirty="0"/>
              <a:t>명령을 명시적으로 사용하는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개의 </a:t>
            </a:r>
            <a:r>
              <a:rPr lang="ko-KR" altLang="en-US" dirty="0"/>
              <a:t>윈도우를 동시에 띄워야 하거나</a:t>
            </a:r>
            <a:r>
              <a:rPr lang="en-US" altLang="ko-KR" dirty="0"/>
              <a:t>(line plot</a:t>
            </a:r>
            <a:r>
              <a:rPr lang="ko-KR" altLang="en-US" dirty="0"/>
              <a:t>이 아닌 경우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/>
              <a:t>노트북 등에서</a:t>
            </a:r>
            <a:r>
              <a:rPr lang="en-US" altLang="ko-KR" dirty="0"/>
              <a:t>(line plot</a:t>
            </a:r>
            <a:r>
              <a:rPr lang="ko-KR" altLang="en-US" dirty="0"/>
              <a:t>의 경우</a:t>
            </a:r>
            <a:r>
              <a:rPr lang="en-US" altLang="ko-KR" dirty="0"/>
              <a:t>) </a:t>
            </a:r>
            <a:r>
              <a:rPr lang="ko-KR" altLang="en-US" dirty="0"/>
              <a:t>그림의 크기를 </a:t>
            </a:r>
            <a:r>
              <a:rPr lang="ko-KR" altLang="en-US" dirty="0" smtClean="0"/>
              <a:t>설정할 경우</a:t>
            </a:r>
            <a:endParaRPr lang="en-US" altLang="ko-KR" dirty="0" smtClean="0"/>
          </a:p>
          <a:p>
            <a:r>
              <a:rPr lang="en-US" altLang="ko-KR" dirty="0"/>
              <a:t>show()</a:t>
            </a:r>
          </a:p>
          <a:p>
            <a:pPr lvl="1"/>
            <a:r>
              <a:rPr lang="ko-KR" altLang="en-US" dirty="0"/>
              <a:t>시각화 명령을 실제로 차트로 렌더링</a:t>
            </a:r>
            <a:r>
              <a:rPr lang="en-US" altLang="ko-KR" dirty="0"/>
              <a:t>(rendering)</a:t>
            </a:r>
            <a:r>
              <a:rPr lang="ko-KR" altLang="en-US" dirty="0"/>
              <a:t>하고 마우스 움직임 등의 이벤트를 기다리라는 지시</a:t>
            </a:r>
          </a:p>
          <a:p>
            <a:pPr lvl="1"/>
            <a:r>
              <a:rPr lang="ko-KR" altLang="en-US" dirty="0"/>
              <a:t>주피터 노트북에서는 셀 단위로 플롯 명령을 자동 렌더링 해주므로 </a:t>
            </a:r>
            <a:r>
              <a:rPr lang="en-US" altLang="ko-KR" dirty="0"/>
              <a:t>show </a:t>
            </a:r>
            <a:r>
              <a:rPr lang="ko-KR" altLang="en-US" dirty="0"/>
              <a:t>명령이 필요 없음</a:t>
            </a:r>
          </a:p>
          <a:p>
            <a:pPr lvl="1"/>
            <a:r>
              <a:rPr lang="ko-KR" altLang="en-US" dirty="0"/>
              <a:t>일반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인터프리터로 가동되는 경우를 대비하여 항상 마지막에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5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igure</a:t>
            </a:r>
            <a:r>
              <a:rPr lang="ko-KR" altLang="en-US" dirty="0"/>
              <a:t>는 그림이 그려지는 캔버스나 </a:t>
            </a:r>
            <a:r>
              <a:rPr lang="ko-KR" altLang="en-US" dirty="0" smtClean="0"/>
              <a:t>종이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Axes</a:t>
            </a:r>
            <a:r>
              <a:rPr lang="ko-KR" altLang="en-US" dirty="0"/>
              <a:t>는 하나의 플롯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Axis</a:t>
            </a:r>
            <a:r>
              <a:rPr lang="ko-KR" altLang="en-US" dirty="0"/>
              <a:t>는 가로축이나 세로축 등의 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pic>
        <p:nvPicPr>
          <p:cNvPr id="1026" name="Picture 2" descr="https://datascienceschool.net/upfiles/4e20efe6352e4f4fac65c26cb660f5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64" y="1865079"/>
            <a:ext cx="7966074" cy="454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Subplot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그리드</a:t>
            </a:r>
            <a:r>
              <a:rPr lang="en-US" altLang="ko-KR" dirty="0"/>
              <a:t>(grid) </a:t>
            </a:r>
            <a:r>
              <a:rPr lang="ko-KR" altLang="en-US" dirty="0"/>
              <a:t>형태의 </a:t>
            </a:r>
            <a:r>
              <a:rPr lang="en-US" altLang="ko-KR" dirty="0"/>
              <a:t>Axes </a:t>
            </a:r>
            <a:r>
              <a:rPr lang="ko-KR" altLang="en-US" dirty="0"/>
              <a:t>객체들을 생성</a:t>
            </a:r>
            <a:endParaRPr lang="en-US" altLang="ko-KR" dirty="0"/>
          </a:p>
          <a:p>
            <a:pPr lvl="1"/>
            <a:r>
              <a:rPr lang="en-US" altLang="ko-KR" dirty="0" smtClean="0"/>
              <a:t>figure </a:t>
            </a:r>
            <a:r>
              <a:rPr lang="ko-KR" altLang="en-US" dirty="0"/>
              <a:t>안에 있는 각각의 플롯은 </a:t>
            </a:r>
            <a:r>
              <a:rPr lang="en-US" altLang="ko-KR" dirty="0"/>
              <a:t>Axes </a:t>
            </a:r>
            <a:r>
              <a:rPr lang="ko-KR" altLang="en-US" dirty="0"/>
              <a:t>라고 불리는 객체 </a:t>
            </a:r>
            <a:endParaRPr lang="en-US" altLang="ko-KR" dirty="0"/>
          </a:p>
          <a:p>
            <a:pPr lvl="2"/>
            <a:r>
              <a:rPr lang="en-US" altLang="ko-KR" dirty="0" smtClean="0"/>
              <a:t>figure</a:t>
            </a:r>
            <a:r>
              <a:rPr lang="ko-KR" altLang="en-US" dirty="0" smtClean="0"/>
              <a:t> </a:t>
            </a:r>
            <a:r>
              <a:rPr lang="ko-KR" altLang="en-US" dirty="0"/>
              <a:t>내부에 행렬</a:t>
            </a:r>
            <a:r>
              <a:rPr lang="en-US" altLang="ko-KR" dirty="0"/>
              <a:t>(matrix) </a:t>
            </a:r>
            <a:r>
              <a:rPr lang="ko-KR" altLang="en-US" dirty="0"/>
              <a:t>형태의 여러 그림이 있으며 이를 </a:t>
            </a:r>
            <a:r>
              <a:rPr lang="en-US" altLang="ko-KR" dirty="0"/>
              <a:t>Axes</a:t>
            </a:r>
            <a:r>
              <a:rPr lang="ko-KR" altLang="en-US" dirty="0"/>
              <a:t>라 함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Axes: </a:t>
            </a:r>
            <a:r>
              <a:rPr lang="ko-KR" altLang="en-US" dirty="0" smtClean="0"/>
              <a:t>내부의 </a:t>
            </a:r>
            <a:r>
              <a:rPr lang="en-US" altLang="ko-KR" dirty="0" smtClean="0"/>
              <a:t>subplot</a:t>
            </a:r>
          </a:p>
          <a:p>
            <a:pPr lvl="1"/>
            <a:r>
              <a:rPr lang="en-US" altLang="ko-KR" dirty="0" smtClean="0"/>
              <a:t>ax1 </a:t>
            </a:r>
            <a:r>
              <a:rPr lang="en-US" altLang="ko-KR" dirty="0"/>
              <a:t>= </a:t>
            </a:r>
            <a:r>
              <a:rPr lang="en-US" altLang="ko-KR" dirty="0" err="1"/>
              <a:t>fig.add_subplot</a:t>
            </a:r>
            <a:r>
              <a:rPr lang="en-US" altLang="ko-KR" dirty="0"/>
              <a:t>(2, 2,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크기</a:t>
            </a:r>
            <a:r>
              <a:rPr lang="en-US" altLang="ko-KR" dirty="0" smtClean="0"/>
              <a:t> 2 x 2</a:t>
            </a:r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 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그림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ax2 </a:t>
            </a:r>
            <a:r>
              <a:rPr lang="en-US" altLang="ko-KR" dirty="0"/>
              <a:t>= </a:t>
            </a:r>
            <a:r>
              <a:rPr lang="en-US" altLang="ko-KR" dirty="0" err="1"/>
              <a:t>fig.add_subplot</a:t>
            </a:r>
            <a:r>
              <a:rPr lang="en-US" altLang="ko-KR" dirty="0"/>
              <a:t>(2, 2,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ax3 </a:t>
            </a:r>
            <a:r>
              <a:rPr lang="en-US" altLang="ko-KR" dirty="0"/>
              <a:t>= </a:t>
            </a:r>
            <a:r>
              <a:rPr lang="en-US" altLang="ko-KR" dirty="0" err="1"/>
              <a:t>fig.add_subplot</a:t>
            </a:r>
            <a:r>
              <a:rPr lang="en-US" altLang="ko-KR" dirty="0"/>
              <a:t>(2, 2,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17" y="2410230"/>
            <a:ext cx="4485745" cy="346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30374</TotalTime>
  <Words>887</Words>
  <Application>Microsoft Office PowerPoint</Application>
  <PresentationFormat>화면 슬라이드 쇼(4:3)</PresentationFormat>
  <Paragraphs>194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Matplotlib 개요</vt:lpstr>
      <vt:lpstr>주피터 노트북 매직 명령어</vt:lpstr>
      <vt:lpstr>API</vt:lpstr>
      <vt:lpstr>한글 지원 </vt:lpstr>
      <vt:lpstr>figure와 subplot</vt:lpstr>
      <vt:lpstr>그림 구조</vt:lpstr>
      <vt:lpstr>Subplot 개요</vt:lpstr>
      <vt:lpstr>여러 그림 그리기</vt:lpstr>
      <vt:lpstr>옵션 ’k--’와 서브플롯 객체</vt:lpstr>
      <vt:lpstr>마커의 다양한 종류</vt:lpstr>
      <vt:lpstr>plt.subplot </vt:lpstr>
      <vt:lpstr>서브플롯 예 </vt:lpstr>
      <vt:lpstr>plt.subplots(m, n)</vt:lpstr>
      <vt:lpstr>서브플롯 예</vt:lpstr>
      <vt:lpstr>서브 플롯 간의 간격 조절하기</vt:lpstr>
      <vt:lpstr>색상 마커 선 스타일</vt:lpstr>
      <vt:lpstr>옵션 drawstyle</vt:lpstr>
      <vt:lpstr>그래프를 꾸미는 방법 2 가지(1)</vt:lpstr>
      <vt:lpstr>그래프를 꾸미는 방법 2 가지(2)</vt:lpstr>
      <vt:lpstr>범례 추가하기</vt:lpstr>
      <vt:lpstr>주석 달기</vt:lpstr>
      <vt:lpstr>주석 화살표 그리기</vt:lpstr>
      <vt:lpstr>판다스 데이터 그리기</vt:lpstr>
      <vt:lpstr>막대 그래프</vt:lpstr>
      <vt:lpstr>데이터프레임</vt:lpstr>
      <vt:lpstr>누적 가로 막대</vt:lpstr>
      <vt:lpstr>요일별 식당 인원 수 규모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806</cp:revision>
  <dcterms:created xsi:type="dcterms:W3CDTF">2013-05-23T04:26:30Z</dcterms:created>
  <dcterms:modified xsi:type="dcterms:W3CDTF">2021-07-03T12:52:17Z</dcterms:modified>
</cp:coreProperties>
</file>