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7"/>
  </p:notesMasterIdLst>
  <p:sldIdLst>
    <p:sldId id="592" r:id="rId3"/>
    <p:sldId id="638" r:id="rId4"/>
    <p:sldId id="670" r:id="rId5"/>
    <p:sldId id="669" r:id="rId6"/>
    <p:sldId id="664" r:id="rId7"/>
    <p:sldId id="666" r:id="rId8"/>
    <p:sldId id="671" r:id="rId9"/>
    <p:sldId id="687" r:id="rId10"/>
    <p:sldId id="672" r:id="rId11"/>
    <p:sldId id="673" r:id="rId12"/>
    <p:sldId id="674" r:id="rId13"/>
    <p:sldId id="675" r:id="rId14"/>
    <p:sldId id="676" r:id="rId15"/>
    <p:sldId id="667" r:id="rId16"/>
    <p:sldId id="668" r:id="rId17"/>
    <p:sldId id="690" r:id="rId18"/>
    <p:sldId id="691" r:id="rId19"/>
    <p:sldId id="689" r:id="rId20"/>
    <p:sldId id="677" r:id="rId21"/>
    <p:sldId id="678" r:id="rId22"/>
    <p:sldId id="686" r:id="rId23"/>
    <p:sldId id="679" r:id="rId24"/>
    <p:sldId id="680" r:id="rId25"/>
    <p:sldId id="688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</p:sldIdLst>
  <p:sldSz cx="9144000" cy="6858000" type="screen4x3"/>
  <p:notesSz cx="6858000" cy="9144000"/>
  <p:custDataLst>
    <p:tags r:id="rId3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06" d="100"/>
          <a:sy n="106" d="100"/>
        </p:scale>
        <p:origin x="474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861819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35497" y="4082304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분석 예제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표준시간대</a:t>
            </a:r>
            <a:r>
              <a:rPr lang="ko-KR" altLang="en-US" dirty="0"/>
              <a:t> 세기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표준시간대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표준 라이브러리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collections.Counter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42" y="1058492"/>
            <a:ext cx="5194829" cy="2683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99" y="3877214"/>
            <a:ext cx="2951934" cy="23034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9544" y="1093078"/>
            <a:ext cx="4631383" cy="7216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3611" y="3934130"/>
            <a:ext cx="2317856" cy="584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데이터프레임으로 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info()</a:t>
            </a:r>
          </a:p>
          <a:p>
            <a:pPr lvl="1"/>
            <a:r>
              <a:rPr lang="ko-KR" altLang="en-US" dirty="0" smtClean="0"/>
              <a:t>데이터프레임의 요약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 </a:t>
            </a:r>
            <a:r>
              <a:rPr lang="en-US" altLang="ko-KR" dirty="0" smtClean="0"/>
              <a:t>3560, 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18 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45" y="363763"/>
            <a:ext cx="3417751" cy="64304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9" y="2980839"/>
            <a:ext cx="5394347" cy="36367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2777" y="2163170"/>
            <a:ext cx="2689774" cy="16377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2777" y="6110361"/>
            <a:ext cx="1529969" cy="50726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표준시간대</a:t>
            </a:r>
            <a:r>
              <a:rPr lang="ko-KR" altLang="en-US" dirty="0" smtClean="0"/>
              <a:t> 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간단히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tz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아예 빠진 것은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Misssing</a:t>
            </a:r>
            <a:r>
              <a:rPr lang="ko-KR" altLang="en-US" dirty="0" smtClean="0"/>
              <a:t>으로 넣고</a:t>
            </a:r>
            <a:endParaRPr lang="en-US" altLang="ko-KR" dirty="0" smtClean="0"/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en-US" altLang="ko-KR" dirty="0" err="1" smtClean="0"/>
              <a:t>tz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시간대 이름을 </a:t>
            </a:r>
            <a:r>
              <a:rPr lang="en-US" altLang="ko-KR" dirty="0" smtClean="0"/>
              <a:t>unknown</a:t>
            </a:r>
            <a:r>
              <a:rPr lang="ko-KR" altLang="en-US" dirty="0" smtClean="0"/>
              <a:t>으로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65" y="1256962"/>
            <a:ext cx="3365543" cy="48730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55076" y="3650777"/>
            <a:ext cx="2751443" cy="156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0524" y="3830473"/>
            <a:ext cx="2751443" cy="156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막대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많이 나타난 시간대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6" y="1669516"/>
            <a:ext cx="6280738" cy="45509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12074" y="2535072"/>
            <a:ext cx="2798076" cy="4748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단축을 실행하는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r>
              <a:rPr lang="ko-KR" altLang="en-US" dirty="0" smtClean="0"/>
              <a:t>브라우저의 종류와 수 알기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토큰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64" y="601133"/>
            <a:ext cx="4864864" cy="56657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89232" y="3316779"/>
            <a:ext cx="3173372" cy="1828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1138843" y="3434025"/>
            <a:ext cx="1631351" cy="855341"/>
          </a:xfrm>
          <a:prstGeom prst="wedgeRectCallout">
            <a:avLst>
              <a:gd name="adj1" fmla="val 169739"/>
              <a:gd name="adj2" fmla="val -41796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열 </a:t>
            </a:r>
            <a:r>
              <a:rPr lang="en-US" altLang="ko-KR" sz="1100" dirty="0" smtClean="0">
                <a:solidFill>
                  <a:srgbClr val="FF0000"/>
                </a:solidFill>
              </a:rPr>
              <a:t>‘a’ </a:t>
            </a:r>
            <a:r>
              <a:rPr lang="ko-KR" altLang="en-US" sz="1100" dirty="0" smtClean="0">
                <a:solidFill>
                  <a:srgbClr val="FF0000"/>
                </a:solidFill>
              </a:rPr>
              <a:t>자료를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분리하여 첫 번째 내용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브라우저 종류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만을 저장한 시리즈 생성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1686" y="898457"/>
            <a:ext cx="712656" cy="2003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76808" y="1054522"/>
            <a:ext cx="1453533" cy="1923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8338" y="1039091"/>
            <a:ext cx="1559502" cy="2743200"/>
          </a:xfrm>
          <a:custGeom>
            <a:avLst/>
            <a:gdLst>
              <a:gd name="connsiteX0" fmla="*/ 811357 w 1559502"/>
              <a:gd name="connsiteY0" fmla="*/ 0 h 2743200"/>
              <a:gd name="connsiteX1" fmla="*/ 212840 w 1559502"/>
              <a:gd name="connsiteY1" fmla="*/ 972589 h 2743200"/>
              <a:gd name="connsiteX2" fmla="*/ 96462 w 1559502"/>
              <a:gd name="connsiteY2" fmla="*/ 1596044 h 2743200"/>
              <a:gd name="connsiteX3" fmla="*/ 1559502 w 1559502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502" h="2743200">
                <a:moveTo>
                  <a:pt x="811357" y="0"/>
                </a:moveTo>
                <a:cubicBezTo>
                  <a:pt x="571673" y="353291"/>
                  <a:pt x="331989" y="706582"/>
                  <a:pt x="212840" y="972589"/>
                </a:cubicBezTo>
                <a:cubicBezTo>
                  <a:pt x="93691" y="1238596"/>
                  <a:pt x="-127982" y="1300942"/>
                  <a:pt x="96462" y="1596044"/>
                </a:cubicBezTo>
                <a:cubicBezTo>
                  <a:pt x="320906" y="1891146"/>
                  <a:pt x="940204" y="2317173"/>
                  <a:pt x="1559502" y="2743200"/>
                </a:cubicBezTo>
              </a:path>
            </a:pathLst>
          </a:custGeom>
          <a:noFill/>
          <a:ln w="15875"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268825" y="1246909"/>
            <a:ext cx="1140643" cy="27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시간대와 윈도 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66924" cy="5151503"/>
          </a:xfrm>
        </p:spPr>
        <p:txBody>
          <a:bodyPr/>
          <a:lstStyle/>
          <a:p>
            <a:r>
              <a:rPr lang="ko-KR" altLang="en-US" dirty="0" smtClean="0"/>
              <a:t>표준 시간대를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비윈도</a:t>
            </a:r>
            <a:r>
              <a:rPr lang="ko-KR" altLang="en-US" dirty="0" smtClean="0"/>
              <a:t> 사용자로 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</a:t>
            </a:r>
            <a:r>
              <a:rPr lang="en-US" altLang="ko-KR" dirty="0" smtClean="0"/>
              <a:t>a(agent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포함 여부에 따라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85" y="376978"/>
            <a:ext cx="4576989" cy="6155922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2987034" y="5064701"/>
            <a:ext cx="1167215" cy="554701"/>
          </a:xfrm>
          <a:prstGeom prst="wedgeRectCallout">
            <a:avLst>
              <a:gd name="adj1" fmla="val 313528"/>
              <a:gd name="adj2" fmla="val -172503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‘’</a:t>
            </a:r>
            <a:r>
              <a:rPr lang="ko-KR" altLang="en-US" sz="1100" dirty="0" smtClean="0">
                <a:solidFill>
                  <a:srgbClr val="FF0000"/>
                </a:solidFill>
              </a:rPr>
              <a:t>으로 지정된 시간대의 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4" y="2378390"/>
            <a:ext cx="2222631" cy="387152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2396954" y="998395"/>
            <a:ext cx="2357927" cy="137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54" y="2755732"/>
            <a:ext cx="2347377" cy="181217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7497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247402" cy="5151503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sort_values</a:t>
            </a:r>
            <a:r>
              <a:rPr lang="en-US" altLang="ko-KR" dirty="0" smtClean="0"/>
              <a:t>(by=‘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’, ascending=False)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73" y="694509"/>
            <a:ext cx="5594133" cy="6078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6" y="2289612"/>
            <a:ext cx="3632190" cy="394272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702" y="4882857"/>
            <a:ext cx="2232410" cy="165004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7652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</a:t>
            </a:r>
            <a:r>
              <a:rPr lang="ko-KR" altLang="en-US" dirty="0" smtClean="0"/>
              <a:t>정렬 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t1.daumcdn.net/cfile/tistory/99A57D3C5D29E34B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" y="1193960"/>
            <a:ext cx="7895036" cy="39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argsort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454792" cy="5151503"/>
          </a:xfrm>
        </p:spPr>
        <p:txBody>
          <a:bodyPr/>
          <a:lstStyle/>
          <a:p>
            <a:r>
              <a:rPr lang="ko-KR" altLang="en-US" dirty="0" smtClean="0"/>
              <a:t>값을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올림차순으로 정렬한 인덱스 시리즈를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행은 순위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54" y="1008667"/>
            <a:ext cx="3141028" cy="5325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2" y="2677211"/>
            <a:ext cx="2507270" cy="284696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93332" y="4100694"/>
            <a:ext cx="1643897" cy="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637230" y="3292759"/>
            <a:ext cx="1404594" cy="2422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14215" y="1555422"/>
            <a:ext cx="507476" cy="19796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50652" y="1780666"/>
            <a:ext cx="2663563" cy="5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표준시간대</a:t>
            </a:r>
            <a:r>
              <a:rPr lang="ko-KR" altLang="en-US" dirty="0" smtClean="0"/>
              <a:t>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표준시간대</a:t>
            </a:r>
            <a:r>
              <a:rPr lang="ko-KR" altLang="en-US" dirty="0" smtClean="0"/>
              <a:t> 합 구하고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순위의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순위 첨자인 </a:t>
            </a:r>
            <a:r>
              <a:rPr lang="en-US" altLang="ko-KR" dirty="0" smtClean="0"/>
              <a:t>indexer</a:t>
            </a:r>
            <a:r>
              <a:rPr lang="ko-KR" altLang="en-US" dirty="0" smtClean="0"/>
              <a:t>로 자료를 </a:t>
            </a:r>
            <a:r>
              <a:rPr lang="en-US" altLang="ko-KR" dirty="0" smtClean="0"/>
              <a:t>take</a:t>
            </a:r>
          </a:p>
          <a:p>
            <a:pPr lvl="2"/>
            <a:r>
              <a:rPr lang="ko-KR" altLang="en-US" dirty="0" smtClean="0"/>
              <a:t>마지막</a:t>
            </a:r>
            <a:r>
              <a:rPr lang="en-US" altLang="ko-KR" dirty="0" smtClean="0"/>
              <a:t> 10</a:t>
            </a:r>
            <a:r>
              <a:rPr lang="ko-KR" altLang="en-US" dirty="0" smtClean="0"/>
              <a:t>개 가장 큰 값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18533"/>
            <a:ext cx="3443646" cy="65785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5" y="2455333"/>
            <a:ext cx="4055816" cy="3657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9731" y="4411497"/>
            <a:ext cx="2751443" cy="3224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7845990" y="5144234"/>
            <a:ext cx="1054938" cy="989865"/>
          </a:xfrm>
          <a:prstGeom prst="wedgeRectCallout">
            <a:avLst>
              <a:gd name="adj1" fmla="val -116627"/>
              <a:gd name="adj2" fmla="val -104746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시간대의 수로 정렬한 첨자를 준비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가장 작은 </a:t>
            </a:r>
            <a:r>
              <a:rPr lang="en-US" altLang="ko-KR" sz="1100" dirty="0" smtClean="0">
                <a:solidFill>
                  <a:srgbClr val="FF0000"/>
                </a:solidFill>
              </a:rPr>
              <a:t>10</a:t>
            </a:r>
            <a:r>
              <a:rPr lang="ko-KR" altLang="en-US" sz="1100" dirty="0" smtClean="0">
                <a:solidFill>
                  <a:srgbClr val="FF0000"/>
                </a:solidFill>
              </a:rPr>
              <a:t>개 출력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12621" y="2544598"/>
            <a:ext cx="2256190" cy="21765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6021" y="3503081"/>
            <a:ext cx="1235429" cy="260960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095750" y="3600450"/>
            <a:ext cx="9525" cy="25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03900" y="1636980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분석 예제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2078" y="2778168"/>
            <a:ext cx="55396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URL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축약 서비스 정보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5812" y="4940068"/>
            <a:ext cx="792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2h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표준시간대</a:t>
            </a:r>
            <a:r>
              <a:rPr lang="ko-KR" altLang="en-US" dirty="0"/>
              <a:t> </a:t>
            </a:r>
            <a:r>
              <a:rPr lang="ko-KR" altLang="en-US" dirty="0" smtClean="0"/>
              <a:t>순위 간단히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판다스의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nlargest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다음으로 간단히 처리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4" y="1953721"/>
            <a:ext cx="3112783" cy="241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22" y="2867026"/>
            <a:ext cx="4245532" cy="33172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53234" y="2015823"/>
            <a:ext cx="2350504" cy="2701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095751" y="2286002"/>
            <a:ext cx="2728623" cy="66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77434" y="2949273"/>
            <a:ext cx="3536520" cy="2701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막대 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11" y="60391"/>
            <a:ext cx="3308855" cy="34409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0" y="2726267"/>
            <a:ext cx="6160416" cy="34813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35" y="285761"/>
            <a:ext cx="2421061" cy="225306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5" idx="0"/>
          </p:cNvCxnSpPr>
          <p:nvPr/>
        </p:nvCxnSpPr>
        <p:spPr>
          <a:xfrm>
            <a:off x="4283166" y="285761"/>
            <a:ext cx="2001790" cy="4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53325" y="414807"/>
            <a:ext cx="514350" cy="14716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847583" y="589635"/>
            <a:ext cx="475675" cy="5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시간대를 모두 </a:t>
            </a:r>
            <a:r>
              <a:rPr lang="ko-KR" altLang="en-US" dirty="0" err="1" smtClean="0"/>
              <a:t>정규화시킨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시간대 사용자 총합을 </a:t>
            </a:r>
            <a:r>
              <a:rPr lang="en-US" altLang="ko-KR" dirty="0"/>
              <a:t>1</a:t>
            </a:r>
            <a:r>
              <a:rPr lang="ko-KR" altLang="en-US" dirty="0"/>
              <a:t>로 한 정규화된 그래프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31" y="1608666"/>
            <a:ext cx="6179224" cy="5155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63943" y="1608667"/>
            <a:ext cx="3522457" cy="4944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계산 효율화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1789552"/>
            <a:ext cx="4683125" cy="3946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33" y="2584616"/>
            <a:ext cx="6389898" cy="36180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20034" y="1988067"/>
            <a:ext cx="1721300" cy="2377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74" y="1111409"/>
            <a:ext cx="2819400" cy="12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transform()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25542" cy="5151503"/>
          </a:xfrm>
        </p:spPr>
        <p:txBody>
          <a:bodyPr/>
          <a:lstStyle/>
          <a:p>
            <a:r>
              <a:rPr lang="ko-KR" altLang="en-US" dirty="0"/>
              <a:t>그룹별 </a:t>
            </a:r>
            <a:r>
              <a:rPr lang="ko-KR" altLang="en-US" dirty="0" smtClean="0"/>
              <a:t>대표 값을 </a:t>
            </a:r>
            <a:r>
              <a:rPr lang="ko-KR" altLang="en-US" dirty="0"/>
              <a:t>만드는 것이 아니라 그룹별 계산을 통해 데이터프레임 자체를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r>
              <a:rPr lang="ko-KR" altLang="en-US" dirty="0" smtClean="0"/>
              <a:t>만들어진 </a:t>
            </a:r>
            <a:r>
              <a:rPr lang="ko-KR" altLang="en-US" dirty="0"/>
              <a:t>데이터프레임의 크기는 원래 데이터프레임과 </a:t>
            </a:r>
            <a:r>
              <a:rPr lang="ko-KR" altLang="en-US" dirty="0" smtClean="0"/>
              <a:t>같음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37" y="1122218"/>
            <a:ext cx="3585939" cy="5165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22907" y="3370691"/>
            <a:ext cx="1926038" cy="25365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5783" y="3742403"/>
            <a:ext cx="1261395" cy="112885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55783" y="5259754"/>
            <a:ext cx="1419337" cy="106982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03898" y="1408380"/>
            <a:ext cx="5396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분석 예제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0603" y="2718902"/>
            <a:ext cx="61626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MovieLens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의 </a:t>
            </a:r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영화평점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데이터 처리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5812" y="4940068"/>
            <a:ext cx="792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1h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GroupLens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연구소의 영화 평점 데이터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년대 말부터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6</a:t>
            </a:r>
            <a:r>
              <a:rPr lang="ko-KR" altLang="en-US" dirty="0" smtClean="0"/>
              <a:t>천 여명으로부터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천 여 편의 영화에 대한 백만 개의 영화 평점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 정보의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파일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datasets/</a:t>
            </a:r>
            <a:r>
              <a:rPr lang="en-US" altLang="ko-KR" dirty="0" err="1" smtClean="0"/>
              <a:t>movielens</a:t>
            </a:r>
            <a:r>
              <a:rPr lang="en-US" altLang="ko-KR" dirty="0" smtClean="0"/>
              <a:t>/users.dat</a:t>
            </a:r>
          </a:p>
          <a:p>
            <a:pPr lvl="2"/>
            <a:r>
              <a:rPr lang="en-US" altLang="ko-KR" dirty="0"/>
              <a:t>datasets/</a:t>
            </a:r>
            <a:r>
              <a:rPr lang="en-US" altLang="ko-KR" dirty="0" err="1"/>
              <a:t>movielens</a:t>
            </a:r>
            <a:r>
              <a:rPr lang="en-US" altLang="ko-KR" dirty="0"/>
              <a:t>/ratings.dat</a:t>
            </a:r>
          </a:p>
          <a:p>
            <a:pPr lvl="2"/>
            <a:r>
              <a:rPr lang="en-US" altLang="ko-KR" dirty="0" smtClean="0"/>
              <a:t>datasets/</a:t>
            </a:r>
            <a:r>
              <a:rPr lang="en-US" altLang="ko-KR" dirty="0" err="1" smtClean="0"/>
              <a:t>movielens</a:t>
            </a:r>
            <a:r>
              <a:rPr lang="en-US" altLang="ko-KR" dirty="0" smtClean="0"/>
              <a:t>/movies.dat </a:t>
            </a:r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8957" y="3704487"/>
            <a:ext cx="2618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사용자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en-US" altLang="ko-KR" dirty="0" err="1">
                <a:solidFill>
                  <a:srgbClr val="C00000"/>
                </a:solidFill>
              </a:rPr>
              <a:t>user_id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성별</a:t>
            </a:r>
            <a:r>
              <a:rPr lang="en-US" altLang="ko-KR" dirty="0"/>
              <a:t>: gender</a:t>
            </a:r>
          </a:p>
          <a:p>
            <a:pPr lvl="1"/>
            <a:r>
              <a:rPr lang="ko-KR" altLang="en-US" dirty="0"/>
              <a:t>나이</a:t>
            </a:r>
            <a:r>
              <a:rPr lang="en-US" altLang="ko-KR" dirty="0"/>
              <a:t>: age</a:t>
            </a:r>
          </a:p>
          <a:p>
            <a:pPr lvl="1"/>
            <a:r>
              <a:rPr lang="ko-KR" altLang="en-US" dirty="0"/>
              <a:t>직업</a:t>
            </a:r>
            <a:r>
              <a:rPr lang="en-US" altLang="ko-KR" dirty="0"/>
              <a:t>: occupation</a:t>
            </a:r>
          </a:p>
          <a:p>
            <a:pPr lvl="1"/>
            <a:r>
              <a:rPr lang="ko-KR" altLang="en-US" dirty="0"/>
              <a:t>우편번호</a:t>
            </a:r>
            <a:r>
              <a:rPr lang="en-US" altLang="ko-KR" dirty="0"/>
              <a:t>: zip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66114" y="3743122"/>
            <a:ext cx="285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solidFill>
                  <a:srgbClr val="C00000"/>
                </a:solidFill>
              </a:rPr>
              <a:t>사용자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 err="1">
                <a:solidFill>
                  <a:srgbClr val="C00000"/>
                </a:solidFill>
              </a:rPr>
              <a:t>user_id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영화</a:t>
            </a:r>
            <a:r>
              <a:rPr lang="en-US" altLang="ko-KR" dirty="0">
                <a:solidFill>
                  <a:srgbClr val="00B0F0"/>
                </a:solidFill>
              </a:rPr>
              <a:t>ID: </a:t>
            </a:r>
            <a:r>
              <a:rPr lang="en-US" altLang="ko-KR" dirty="0" err="1">
                <a:solidFill>
                  <a:srgbClr val="00B0F0"/>
                </a:solidFill>
              </a:rPr>
              <a:t>movie_id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ko-KR" altLang="en-US" dirty="0"/>
              <a:t>평점</a:t>
            </a:r>
            <a:r>
              <a:rPr lang="en-US" altLang="ko-KR" dirty="0"/>
              <a:t>: rating</a:t>
            </a:r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timestamp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55905" y="3762736"/>
            <a:ext cx="2756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solidFill>
                  <a:srgbClr val="00B0F0"/>
                </a:solidFill>
              </a:rPr>
              <a:t>영화</a:t>
            </a:r>
            <a:r>
              <a:rPr lang="en-US" altLang="ko-KR" dirty="0">
                <a:solidFill>
                  <a:srgbClr val="00B0F0"/>
                </a:solidFill>
              </a:rPr>
              <a:t>ID: </a:t>
            </a:r>
            <a:r>
              <a:rPr lang="en-US" altLang="ko-KR" dirty="0" err="1">
                <a:solidFill>
                  <a:srgbClr val="00B0F0"/>
                </a:solidFill>
              </a:rPr>
              <a:t>movie_id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: title</a:t>
            </a:r>
          </a:p>
          <a:p>
            <a:pPr lvl="1"/>
            <a:r>
              <a:rPr lang="ko-KR" altLang="en-US" dirty="0"/>
              <a:t>장르</a:t>
            </a:r>
            <a:r>
              <a:rPr lang="en-US" altLang="ko-KR" dirty="0"/>
              <a:t>: genres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3906" y="3381384"/>
            <a:ext cx="914400" cy="27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43251" y="3373837"/>
            <a:ext cx="914400" cy="27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22960" y="3373071"/>
            <a:ext cx="914400" cy="27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714713" y="3898670"/>
            <a:ext cx="1059266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609315" y="3956858"/>
            <a:ext cx="1155454" cy="2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</a:t>
            </a:r>
            <a:r>
              <a:rPr lang="en-US" altLang="ko-KR" dirty="0" smtClean="0"/>
              <a:t>: gender</a:t>
            </a:r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: age</a:t>
            </a:r>
          </a:p>
          <a:p>
            <a:pPr lvl="1"/>
            <a:r>
              <a:rPr lang="ko-KR" altLang="en-US" dirty="0" smtClean="0"/>
              <a:t>직업</a:t>
            </a:r>
            <a:r>
              <a:rPr lang="en-US" altLang="ko-KR" dirty="0" smtClean="0"/>
              <a:t>: occupation</a:t>
            </a:r>
          </a:p>
          <a:p>
            <a:pPr lvl="1"/>
            <a:r>
              <a:rPr lang="ko-KR" altLang="en-US" dirty="0" smtClean="0"/>
              <a:t>우편번호</a:t>
            </a:r>
            <a:r>
              <a:rPr lang="en-US" altLang="ko-KR" dirty="0" smtClean="0"/>
              <a:t>: zip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72" y="467227"/>
            <a:ext cx="5498415" cy="57981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36535" y="1317605"/>
            <a:ext cx="2180889" cy="17037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28516" y="4587277"/>
            <a:ext cx="2539034" cy="166143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평점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</a:t>
            </a:r>
            <a:r>
              <a:rPr lang="en-US" altLang="ko-KR" dirty="0" smtClean="0"/>
              <a:t>ID: </a:t>
            </a:r>
            <a:r>
              <a:rPr lang="en-US" altLang="ko-KR" dirty="0" err="1" smtClean="0"/>
              <a:t>movie_id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평점</a:t>
            </a:r>
            <a:r>
              <a:rPr lang="en-US" altLang="ko-KR" dirty="0" smtClean="0"/>
              <a:t>: rating</a:t>
            </a:r>
          </a:p>
          <a:p>
            <a:pPr lvl="1"/>
            <a:r>
              <a:rPr lang="ko-KR" altLang="en-US" dirty="0" smtClean="0"/>
              <a:t>시간</a:t>
            </a:r>
            <a:r>
              <a:rPr lang="en-US" altLang="ko-KR" dirty="0" smtClean="0"/>
              <a:t>: timestamp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4" y="388457"/>
            <a:ext cx="6146236" cy="6152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7032" y="1317605"/>
            <a:ext cx="2180889" cy="17037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2367" y="4875452"/>
            <a:ext cx="2910244" cy="164928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</a:t>
            </a:r>
            <a:r>
              <a:rPr lang="en-US" altLang="ko-KR" dirty="0" smtClean="0"/>
              <a:t>ID: </a:t>
            </a:r>
            <a:r>
              <a:rPr lang="en-US" altLang="ko-KR" dirty="0" err="1" smtClean="0"/>
              <a:t>movie_id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: title</a:t>
            </a:r>
          </a:p>
          <a:p>
            <a:pPr lvl="1"/>
            <a:r>
              <a:rPr lang="ko-KR" altLang="en-US" dirty="0" smtClean="0"/>
              <a:t>장르</a:t>
            </a:r>
            <a:r>
              <a:rPr lang="en-US" altLang="ko-KR" dirty="0" smtClean="0"/>
              <a:t>: genres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6" y="389626"/>
            <a:ext cx="6218779" cy="61432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04026" y="1300980"/>
            <a:ext cx="3868374" cy="20362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2367" y="4983517"/>
            <a:ext cx="2727364" cy="154938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Bit.ly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축약 서비스 업체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 정보 웹사이트 </a:t>
            </a:r>
            <a:r>
              <a:rPr lang="en-US" altLang="ko-KR" dirty="0" smtClean="0"/>
              <a:t>USA.gov</a:t>
            </a:r>
            <a:r>
              <a:rPr lang="ko-KR" altLang="en-US" dirty="0" smtClean="0"/>
              <a:t>와 제휴하여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gov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.mil</a:t>
            </a:r>
            <a:r>
              <a:rPr lang="ko-KR" altLang="en-US" dirty="0" smtClean="0"/>
              <a:t>을 축약한 사용자 들의 익명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서비스를 사용한 정보를 행마다 저장한 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파이참에서</a:t>
            </a:r>
            <a:r>
              <a:rPr lang="ko-KR" altLang="en-US" dirty="0" smtClean="0"/>
              <a:t> 확인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9" y="4006623"/>
            <a:ext cx="8143692" cy="21005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8859" y="4292189"/>
            <a:ext cx="8143692" cy="1384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병</a:t>
            </a:r>
            <a:r>
              <a:rPr lang="ko-KR" altLang="en-US" dirty="0"/>
              <a:t>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8041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공통된 열로 병합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중복되는 열 이름을 키로 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/>
              <a:t>ratings, </a:t>
            </a:r>
            <a:r>
              <a:rPr lang="en-US" altLang="ko-KR" dirty="0" smtClean="0"/>
              <a:t>users</a:t>
            </a:r>
            <a:r>
              <a:rPr lang="ko-KR" altLang="en-US" dirty="0" smtClean="0"/>
              <a:t>를 합병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결과와 </a:t>
            </a:r>
            <a:r>
              <a:rPr lang="en-US" altLang="ko-KR" dirty="0" smtClean="0"/>
              <a:t>movies</a:t>
            </a:r>
            <a:r>
              <a:rPr lang="ko-KR" altLang="en-US" dirty="0" smtClean="0"/>
              <a:t>를 합병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열이 생김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43" y="1949827"/>
            <a:ext cx="7131384" cy="47837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32000" y="2489200"/>
            <a:ext cx="38946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47066" y="2489200"/>
            <a:ext cx="169333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15065" y="2540246"/>
            <a:ext cx="1964267" cy="25282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68025" y="2573497"/>
            <a:ext cx="1964267" cy="1805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401" y="2573496"/>
            <a:ext cx="533400" cy="1805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369733" y="2184400"/>
            <a:ext cx="203200" cy="3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673357" y="2200963"/>
            <a:ext cx="1557865" cy="33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140198" y="2200963"/>
            <a:ext cx="211667" cy="2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26092" y="4334814"/>
            <a:ext cx="2754468" cy="239879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정보 분석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7" y="1193960"/>
            <a:ext cx="3209922" cy="5151503"/>
          </a:xfrm>
        </p:spPr>
        <p:txBody>
          <a:bodyPr/>
          <a:lstStyle/>
          <a:p>
            <a:r>
              <a:rPr lang="ko-KR" altLang="en-US" dirty="0" smtClean="0"/>
              <a:t>성별에 따른 평균 평점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영화 제목에 따른 평점 건수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평점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건수가 </a:t>
            </a:r>
            <a:r>
              <a:rPr lang="en-US" altLang="ko-KR" dirty="0" smtClean="0"/>
              <a:t>250 </a:t>
            </a:r>
            <a:r>
              <a:rPr lang="ko-KR" altLang="en-US" dirty="0" smtClean="0"/>
              <a:t>개 이상인 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인덱스만 저장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98" y="973711"/>
            <a:ext cx="5385464" cy="55591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14209" y="1259417"/>
            <a:ext cx="1038464" cy="15374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2996" y="3711523"/>
            <a:ext cx="438211" cy="17052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96137" y="5468280"/>
            <a:ext cx="1649099" cy="167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영화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여성에게 </a:t>
            </a:r>
            <a:r>
              <a:rPr lang="ko-KR" altLang="en-US" dirty="0"/>
              <a:t>높은 평점을 받은 영화 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3378227" cy="5151503"/>
          </a:xfrm>
        </p:spPr>
        <p:txBody>
          <a:bodyPr/>
          <a:lstStyle/>
          <a:p>
            <a:r>
              <a:rPr lang="ko-KR" altLang="en-US" dirty="0"/>
              <a:t>평점</a:t>
            </a:r>
            <a:r>
              <a:rPr lang="en-US" altLang="ko-KR" dirty="0"/>
              <a:t> </a:t>
            </a:r>
            <a:r>
              <a:rPr lang="ko-KR" altLang="en-US" dirty="0"/>
              <a:t>건수가 </a:t>
            </a:r>
            <a:r>
              <a:rPr lang="en-US" altLang="ko-KR" dirty="0" smtClean="0"/>
              <a:t>250 </a:t>
            </a:r>
            <a:r>
              <a:rPr lang="ko-KR" altLang="en-US" dirty="0" smtClean="0"/>
              <a:t>개 이상인 영화 제목에 따른 성별 평점 평균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목록 </a:t>
            </a:r>
            <a:r>
              <a:rPr lang="en-US" altLang="ko-KR" dirty="0" err="1" smtClean="0"/>
              <a:t>active_titles</a:t>
            </a:r>
            <a:r>
              <a:rPr lang="ko-KR" altLang="en-US" dirty="0" smtClean="0"/>
              <a:t>을 인덱스로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여성에게 높은 평점을 받은 영화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내림차순으로 정렬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03" y="992137"/>
            <a:ext cx="5148554" cy="5586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5" y="4450385"/>
            <a:ext cx="4204591" cy="9428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9226" y="4509654"/>
            <a:ext cx="835508" cy="14701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359" y="1202427"/>
            <a:ext cx="1030241" cy="1607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346200" y="1422400"/>
            <a:ext cx="4783667" cy="296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13600" y="3606800"/>
            <a:ext cx="15889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남녀 간의 </a:t>
            </a:r>
            <a:r>
              <a:rPr lang="ko-KR" altLang="en-US" dirty="0" err="1" smtClean="0"/>
              <a:t>호불호가</a:t>
            </a:r>
            <a:r>
              <a:rPr lang="ko-KR" altLang="en-US" dirty="0" smtClean="0"/>
              <a:t> 갈리는 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352057" cy="5151503"/>
          </a:xfrm>
        </p:spPr>
        <p:txBody>
          <a:bodyPr/>
          <a:lstStyle/>
          <a:p>
            <a:r>
              <a:rPr lang="ko-KR" altLang="en-US" dirty="0" smtClean="0"/>
              <a:t>열 </a:t>
            </a:r>
            <a:r>
              <a:rPr lang="en-US" altLang="ko-KR" dirty="0" smtClean="0"/>
              <a:t>‘diff’</a:t>
            </a:r>
          </a:p>
          <a:p>
            <a:pPr lvl="1"/>
            <a:r>
              <a:rPr lang="ko-KR" altLang="en-US" dirty="0" smtClean="0"/>
              <a:t>평균 평점 차를 저장하는 칼럼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성별 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로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남자가</a:t>
            </a:r>
            <a:r>
              <a:rPr lang="en-US" altLang="ko-KR" dirty="0" smtClean="0"/>
              <a:t> </a:t>
            </a:r>
            <a:r>
              <a:rPr lang="ko-KR" altLang="en-US" dirty="0"/>
              <a:t>선호</a:t>
            </a:r>
            <a:endParaRPr lang="en-US" altLang="ko-KR" dirty="0"/>
          </a:p>
          <a:p>
            <a:pPr lvl="2"/>
            <a:r>
              <a:rPr lang="ko-KR" altLang="en-US" dirty="0"/>
              <a:t>열 </a:t>
            </a:r>
            <a:r>
              <a:rPr lang="en-US" altLang="ko-KR" dirty="0"/>
              <a:t>diff</a:t>
            </a:r>
            <a:r>
              <a:rPr lang="ko-KR" altLang="en-US" dirty="0"/>
              <a:t>로 </a:t>
            </a:r>
            <a:r>
              <a:rPr lang="ko-KR" altLang="en-US" dirty="0" err="1" smtClean="0"/>
              <a:t>역정렬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65" y="1066896"/>
            <a:ext cx="5185395" cy="5236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" y="4216394"/>
            <a:ext cx="4240193" cy="20867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59731" y="1338349"/>
            <a:ext cx="26428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72068" y="1733094"/>
            <a:ext cx="773663" cy="183306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62035" y="4501232"/>
            <a:ext cx="726496" cy="174162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64180" y="4808803"/>
            <a:ext cx="491936" cy="148601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성별에 관계 없이 극명한 </a:t>
            </a:r>
            <a:r>
              <a:rPr lang="ko-KR" altLang="en-US" dirty="0" err="1" smtClean="0"/>
              <a:t>호불호가</a:t>
            </a:r>
            <a:r>
              <a:rPr lang="ko-KR" altLang="en-US" dirty="0" smtClean="0"/>
              <a:t> 있는 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호불호</a:t>
            </a:r>
            <a:r>
              <a:rPr lang="ko-KR" altLang="en-US" dirty="0" smtClean="0"/>
              <a:t>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표준편차인 </a:t>
            </a:r>
            <a:r>
              <a:rPr lang="en-US" altLang="ko-KR" dirty="0" err="1"/>
              <a:t>std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09230"/>
            <a:ext cx="4690774" cy="3504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7535"/>
            <a:ext cx="4899100" cy="26083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91240" y="1309145"/>
            <a:ext cx="438211" cy="2287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93481" y="3137946"/>
            <a:ext cx="2564493" cy="17052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JSON(JavaScript Object Notation)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59"/>
            <a:ext cx="8505475" cy="48681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</a:t>
            </a:r>
            <a:r>
              <a:rPr lang="ko-KR" altLang="en-US" dirty="0"/>
              <a:t>은 경량</a:t>
            </a:r>
            <a:r>
              <a:rPr lang="en-US" altLang="ko-KR" dirty="0"/>
              <a:t>(Lightweight)</a:t>
            </a:r>
            <a:r>
              <a:rPr lang="ko-KR" altLang="en-US" dirty="0"/>
              <a:t>의 </a:t>
            </a:r>
            <a:r>
              <a:rPr lang="en-US" altLang="ko-KR" dirty="0"/>
              <a:t>DATA-</a:t>
            </a:r>
            <a:r>
              <a:rPr lang="ko-KR" altLang="en-US" dirty="0"/>
              <a:t>교환 형식</a:t>
            </a:r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에서 객체를 만들 때 사용하는 표현식을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ko-KR" altLang="en-US" dirty="0" smtClean="0"/>
              <a:t>사람과 </a:t>
            </a:r>
            <a:r>
              <a:rPr lang="ko-KR" altLang="en-US" dirty="0"/>
              <a:t>기계 모두 이해하기 쉬우며 용량이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최근에는 </a:t>
            </a:r>
            <a:r>
              <a:rPr lang="en-US" altLang="ko-KR" dirty="0"/>
              <a:t>JSON</a:t>
            </a:r>
            <a:r>
              <a:rPr lang="ko-KR" altLang="en-US" dirty="0"/>
              <a:t>이 </a:t>
            </a:r>
            <a:r>
              <a:rPr lang="en-US" altLang="ko-KR" dirty="0"/>
              <a:t>XML</a:t>
            </a:r>
            <a:r>
              <a:rPr lang="ko-KR" altLang="en-US" dirty="0"/>
              <a:t>을 대체해서 데이터 전송 등에 많이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특정 언어에 종속되지 않으며</a:t>
            </a:r>
            <a:r>
              <a:rPr lang="en-US" altLang="ko-KR" dirty="0"/>
              <a:t>, </a:t>
            </a:r>
            <a:r>
              <a:rPr lang="ko-KR" altLang="en-US" dirty="0"/>
              <a:t>대부분의 프로그래밍 언어에서 </a:t>
            </a:r>
            <a:r>
              <a:rPr lang="en-US" altLang="ko-KR" dirty="0"/>
              <a:t>JSON </a:t>
            </a:r>
            <a:r>
              <a:rPr lang="ko-KR" altLang="en-US" dirty="0"/>
              <a:t>포맷의 데이터를 핸들링 할 수 있는 라이브러리를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사전 형식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218" y="3766783"/>
            <a:ext cx="3166156" cy="16871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9234" y="4148051"/>
            <a:ext cx="1703421" cy="2150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753695" cy="5151503"/>
          </a:xfrm>
        </p:spPr>
        <p:txBody>
          <a:bodyPr/>
          <a:lstStyle/>
          <a:p>
            <a:r>
              <a:rPr lang="ko-KR" altLang="en-US" dirty="0" smtClean="0"/>
              <a:t>스냅 샷 파일의 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</a:t>
            </a:r>
          </a:p>
          <a:p>
            <a:pPr lvl="1"/>
            <a:r>
              <a:rPr lang="ko-KR" altLang="en-US" dirty="0" smtClean="0"/>
              <a:t>한 줄 검사</a:t>
            </a:r>
            <a:endParaRPr lang="en-US" altLang="ko-KR" dirty="0" smtClean="0"/>
          </a:p>
          <a:p>
            <a:r>
              <a:rPr lang="en-US" altLang="ko-KR" dirty="0" smtClean="0"/>
              <a:t>records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3560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7" y="1193960"/>
            <a:ext cx="5932488" cy="1578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43" y="2875494"/>
            <a:ext cx="6786923" cy="33863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78369" y="4081848"/>
            <a:ext cx="1920240" cy="2017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시간대 파악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825556" cy="5151503"/>
          </a:xfrm>
        </p:spPr>
        <p:txBody>
          <a:bodyPr/>
          <a:lstStyle/>
          <a:p>
            <a:r>
              <a:rPr lang="ko-KR" altLang="en-US" dirty="0" smtClean="0"/>
              <a:t>표준 시간대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tz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행이 키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tz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있는 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 발생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32" y="1078721"/>
            <a:ext cx="5835342" cy="569436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138289" y="2398542"/>
            <a:ext cx="1505243" cy="6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2812" y="1739577"/>
            <a:ext cx="1920240" cy="2017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표준시간대</a:t>
            </a:r>
            <a:r>
              <a:rPr lang="ko-KR" altLang="en-US" dirty="0"/>
              <a:t> </a:t>
            </a:r>
            <a:r>
              <a:rPr lang="ko-KR" altLang="en-US" dirty="0" smtClean="0"/>
              <a:t>세기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 </a:t>
            </a:r>
            <a:r>
              <a:rPr lang="en-US" altLang="ko-KR" dirty="0" err="1" smtClean="0"/>
              <a:t>tz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행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키가 있는 것만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time_zones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 ‘</a:t>
            </a:r>
            <a:r>
              <a:rPr lang="en-US" altLang="ko-KR" dirty="0" err="1"/>
              <a:t>tz</a:t>
            </a:r>
            <a:r>
              <a:rPr lang="en-US" altLang="ko-KR" dirty="0"/>
              <a:t>’</a:t>
            </a:r>
            <a:r>
              <a:rPr lang="ko-KR" altLang="en-US" dirty="0"/>
              <a:t>의 값으로 </a:t>
            </a:r>
            <a:endParaRPr lang="en-US" altLang="ko-KR" dirty="0"/>
          </a:p>
          <a:p>
            <a:pPr lvl="2"/>
            <a:r>
              <a:rPr lang="en-US" altLang="ko-KR" dirty="0"/>
              <a:t>‘’</a:t>
            </a:r>
            <a:r>
              <a:rPr lang="ko-KR" altLang="en-US" dirty="0"/>
              <a:t>도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3560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ko-KR" altLang="en-US" dirty="0"/>
              <a:t>키</a:t>
            </a:r>
            <a:r>
              <a:rPr lang="en-US" altLang="ko-KR" dirty="0"/>
              <a:t> ‘</a:t>
            </a:r>
            <a:r>
              <a:rPr lang="en-US" altLang="ko-KR" dirty="0" err="1"/>
              <a:t>tz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있는 것은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3440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ko-KR" altLang="en-US" dirty="0"/>
              <a:t>키</a:t>
            </a:r>
            <a:r>
              <a:rPr lang="en-US" altLang="ko-KR" dirty="0"/>
              <a:t> ‘</a:t>
            </a:r>
            <a:r>
              <a:rPr lang="en-US" altLang="ko-KR" dirty="0" err="1"/>
              <a:t>tz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ko-KR" altLang="en-US" dirty="0" smtClean="0"/>
              <a:t>없는 것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120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29" y="1829694"/>
            <a:ext cx="4734930" cy="3636587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5931993" y="4255477"/>
            <a:ext cx="871496" cy="363208"/>
          </a:xfrm>
          <a:prstGeom prst="wedgeRectCallout">
            <a:avLst>
              <a:gd name="adj1" fmla="val -210473"/>
              <a:gd name="adj2" fmla="val 25567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타임존이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있는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갯수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931993" y="5103073"/>
            <a:ext cx="1103612" cy="363208"/>
          </a:xfrm>
          <a:prstGeom prst="wedgeRectCallout">
            <a:avLst>
              <a:gd name="adj1" fmla="val -178186"/>
              <a:gd name="adj2" fmla="val 23630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타임존이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없는 </a:t>
            </a:r>
            <a:r>
              <a:rPr lang="en-US" altLang="ko-KR" sz="1100" dirty="0" smtClean="0">
                <a:solidFill>
                  <a:srgbClr val="FF0000"/>
                </a:solidFill>
              </a:rPr>
              <a:t>None</a:t>
            </a:r>
            <a:r>
              <a:rPr lang="ko-KR" altLang="en-US" sz="1100" dirty="0" smtClean="0">
                <a:solidFill>
                  <a:srgbClr val="FF0000"/>
                </a:solidFill>
              </a:rPr>
              <a:t>도 추가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2287" y="3446223"/>
            <a:ext cx="401613" cy="506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defaultdict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counter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998699" cy="51515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표준 패키지 </a:t>
            </a:r>
            <a:r>
              <a:rPr lang="en-US" altLang="ko-KR" dirty="0" smtClean="0"/>
              <a:t>collections</a:t>
            </a:r>
          </a:p>
          <a:p>
            <a:pPr lvl="1"/>
            <a:r>
              <a:rPr lang="en-US" altLang="ko-KR" dirty="0" err="1" smtClean="0"/>
              <a:t>defaultdict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와 거의 비슷하지만 키 값이 없을 경우 미리 지정해 놓은 초기</a:t>
            </a:r>
            <a:r>
              <a:rPr lang="en-US" altLang="ko-KR" dirty="0"/>
              <a:t>(default) </a:t>
            </a:r>
            <a:r>
              <a:rPr lang="ko-KR" altLang="en-US" dirty="0"/>
              <a:t>값을 </a:t>
            </a:r>
            <a:r>
              <a:rPr lang="ko-KR" altLang="en-US" dirty="0" smtClean="0"/>
              <a:t>지정하는</a:t>
            </a:r>
            <a:r>
              <a:rPr lang="ko-KR" altLang="en-US" dirty="0"/>
              <a:t> </a:t>
            </a:r>
            <a:r>
              <a:rPr lang="en-US" altLang="ko-KR" dirty="0" smtClean="0"/>
              <a:t>dictionary</a:t>
            </a:r>
          </a:p>
          <a:p>
            <a:pPr lvl="1"/>
            <a:r>
              <a:rPr lang="en-US" altLang="ko-KR" dirty="0" smtClean="0"/>
              <a:t>Counter</a:t>
            </a:r>
          </a:p>
          <a:p>
            <a:pPr lvl="2"/>
            <a:r>
              <a:rPr lang="ko-KR" altLang="en-US" dirty="0"/>
              <a:t>컨테이너에 동일한 값의 자료가 몇개인지를 파악하는데 사용하는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Counter is a </a:t>
            </a:r>
            <a:r>
              <a:rPr lang="en-US" altLang="ko-KR" dirty="0" err="1"/>
              <a:t>dict</a:t>
            </a:r>
            <a:r>
              <a:rPr lang="en-US" altLang="ko-KR" dirty="0"/>
              <a:t> subclass for counting </a:t>
            </a:r>
            <a:r>
              <a:rPr lang="en-US" altLang="ko-KR" dirty="0" err="1"/>
              <a:t>hashable</a:t>
            </a:r>
            <a:r>
              <a:rPr lang="en-US" altLang="ko-KR" dirty="0"/>
              <a:t> objects. </a:t>
            </a:r>
          </a:p>
          <a:p>
            <a:pPr lvl="2"/>
            <a:r>
              <a:rPr lang="en-US" altLang="ko-KR" dirty="0" err="1" smtClean="0"/>
              <a:t>collections.Counter</a:t>
            </a:r>
            <a:r>
              <a:rPr lang="en-US" altLang="ko-KR" dirty="0"/>
              <a:t>()</a:t>
            </a:r>
            <a:r>
              <a:rPr lang="ko-KR" altLang="en-US" dirty="0"/>
              <a:t>의 결과값</a:t>
            </a:r>
            <a:r>
              <a:rPr lang="en-US" altLang="ko-KR" dirty="0"/>
              <a:t>(return)</a:t>
            </a:r>
            <a:r>
              <a:rPr lang="ko-KR" altLang="en-US" dirty="0"/>
              <a:t>은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most_common</a:t>
            </a:r>
            <a:r>
              <a:rPr lang="en-US" altLang="ko-KR" dirty="0" smtClean="0"/>
              <a:t>(n)</a:t>
            </a:r>
          </a:p>
          <a:p>
            <a:pPr lvl="3"/>
            <a:r>
              <a:rPr lang="ko-KR" altLang="en-US" dirty="0" smtClean="0"/>
              <a:t>빈도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내림차순으로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98" y="1193960"/>
            <a:ext cx="4375203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표준시간대</a:t>
            </a:r>
            <a:r>
              <a:rPr lang="ko-KR" altLang="en-US" dirty="0"/>
              <a:t> </a:t>
            </a:r>
            <a:r>
              <a:rPr lang="ko-KR" altLang="en-US" dirty="0" smtClean="0"/>
              <a:t>세기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</a:t>
            </a:r>
            <a:r>
              <a:rPr lang="en-US" altLang="ko-KR" dirty="0" smtClean="0"/>
              <a:t>counts</a:t>
            </a:r>
            <a:r>
              <a:rPr lang="ko-KR" altLang="en-US" dirty="0" smtClean="0"/>
              <a:t>에는 표준 시간대 수가 저장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3" y="1590835"/>
            <a:ext cx="4880485" cy="47546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86" y="1590835"/>
            <a:ext cx="2857614" cy="14063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88720" y="1676272"/>
            <a:ext cx="1920240" cy="13209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3791" y="3578741"/>
            <a:ext cx="283203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6092717" y="3153715"/>
            <a:ext cx="2154732" cy="850052"/>
          </a:xfrm>
          <a:prstGeom prst="wedgeRectCallout">
            <a:avLst>
              <a:gd name="adj1" fmla="val -153874"/>
              <a:gd name="adj2" fmla="val -29034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100" dirty="0">
                <a:solidFill>
                  <a:srgbClr val="FF0000"/>
                </a:solidFill>
              </a:rPr>
              <a:t>(dictionary)</a:t>
            </a:r>
            <a:r>
              <a:rPr lang="ko-KR" altLang="en-US" sz="1100" dirty="0">
                <a:solidFill>
                  <a:srgbClr val="FF0000"/>
                </a:solidFill>
              </a:rPr>
              <a:t>와 거의 비슷하지만 키 값이 없을 경우 미리 지정해 놓은 초기</a:t>
            </a:r>
            <a:r>
              <a:rPr lang="en-US" altLang="ko-KR" sz="1100" dirty="0">
                <a:solidFill>
                  <a:srgbClr val="FF0000"/>
                </a:solidFill>
              </a:rPr>
              <a:t>(default) </a:t>
            </a:r>
            <a:r>
              <a:rPr lang="ko-KR" altLang="en-US" sz="1100" dirty="0">
                <a:solidFill>
                  <a:srgbClr val="FF0000"/>
                </a:solidFill>
              </a:rPr>
              <a:t>값을 </a:t>
            </a:r>
            <a:r>
              <a:rPr lang="ko-KR" altLang="en-US" sz="1100" dirty="0" smtClean="0">
                <a:solidFill>
                  <a:srgbClr val="FF0000"/>
                </a:solidFill>
              </a:rPr>
              <a:t>지정하는</a:t>
            </a:r>
            <a:r>
              <a:rPr lang="ko-KR" altLang="en-US" sz="1100" dirty="0">
                <a:solidFill>
                  <a:srgbClr val="FF0000"/>
                </a:solidFill>
              </a:rPr>
              <a:t> </a:t>
            </a:r>
            <a:r>
              <a:rPr lang="en-US" altLang="ko-KR" sz="1100" dirty="0">
                <a:solidFill>
                  <a:srgbClr val="FF0000"/>
                </a:solidFill>
              </a:rPr>
              <a:t>dictionary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30258</TotalTime>
  <Words>783</Words>
  <Application>Microsoft Office PowerPoint</Application>
  <PresentationFormat>화면 슬라이드 쇼(4:3)</PresentationFormat>
  <Paragraphs>237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Bit.ly</vt:lpstr>
      <vt:lpstr>JSON(JavaScript Object Notation) 형식</vt:lpstr>
      <vt:lpstr>파일 읽기</vt:lpstr>
      <vt:lpstr>표준 시간대 파악</vt:lpstr>
      <vt:lpstr>파이썬으로 표준시간대 세기(1) </vt:lpstr>
      <vt:lpstr>defaultdict와 counter</vt:lpstr>
      <vt:lpstr>파이썬으로 표준시간대 세기(2) </vt:lpstr>
      <vt:lpstr>파이썬으로 표준시간대 세기(3)</vt:lpstr>
      <vt:lpstr>데이터프레임으로 보기</vt:lpstr>
      <vt:lpstr>판다스로 표준시간대 세기</vt:lpstr>
      <vt:lpstr>수평 막대 그리기</vt:lpstr>
      <vt:lpstr>필드 a 분석</vt:lpstr>
      <vt:lpstr>시간대와 윈도 사용자  </vt:lpstr>
      <vt:lpstr>데이터프레임 정렬 </vt:lpstr>
      <vt:lpstr>데이터프레임 정렬 요약</vt:lpstr>
      <vt:lpstr>메소드 argsort()</vt:lpstr>
      <vt:lpstr>전체 표준시간대 순위</vt:lpstr>
      <vt:lpstr>전체 표준시간대 순위 간단히</vt:lpstr>
      <vt:lpstr>중첩 막대 그래프</vt:lpstr>
      <vt:lpstr>시간대를 모두 정규화시킨 그래프</vt:lpstr>
      <vt:lpstr>정규화 계산 효율화</vt:lpstr>
      <vt:lpstr>메소드 transform()</vt:lpstr>
      <vt:lpstr>PowerPoint 프레젠테이션</vt:lpstr>
      <vt:lpstr>GroupLens 연구소의 영화 평점 데이터</vt:lpstr>
      <vt:lpstr>사용자 정보</vt:lpstr>
      <vt:lpstr>평점 정보</vt:lpstr>
      <vt:lpstr>영화 정보</vt:lpstr>
      <vt:lpstr>3개의 DataFrame을 병합</vt:lpstr>
      <vt:lpstr>여러 정보 분석 </vt:lpstr>
      <vt:lpstr>주요 영화 중, 여성에게 높은 평점을 받은 영화 목록</vt:lpstr>
      <vt:lpstr>남녀 간의 호불호가 갈리는 영화</vt:lpstr>
      <vt:lpstr>성별에 관계 없이 극명한 호불호가 있는 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849</cp:revision>
  <dcterms:created xsi:type="dcterms:W3CDTF">2013-05-23T04:26:30Z</dcterms:created>
  <dcterms:modified xsi:type="dcterms:W3CDTF">2021-07-06T22:23:48Z</dcterms:modified>
</cp:coreProperties>
</file>