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6"/>
  </p:notesMasterIdLst>
  <p:sldIdLst>
    <p:sldId id="592" r:id="rId3"/>
    <p:sldId id="688" r:id="rId4"/>
    <p:sldId id="682" r:id="rId5"/>
    <p:sldId id="695" r:id="rId6"/>
    <p:sldId id="713" r:id="rId7"/>
    <p:sldId id="696" r:id="rId8"/>
    <p:sldId id="697" r:id="rId9"/>
    <p:sldId id="698" r:id="rId10"/>
    <p:sldId id="699" r:id="rId11"/>
    <p:sldId id="700" r:id="rId12"/>
    <p:sldId id="701" r:id="rId13"/>
    <p:sldId id="714" r:id="rId14"/>
    <p:sldId id="702" r:id="rId15"/>
    <p:sldId id="703" r:id="rId16"/>
    <p:sldId id="704" r:id="rId17"/>
    <p:sldId id="705" r:id="rId18"/>
    <p:sldId id="683" r:id="rId19"/>
    <p:sldId id="706" r:id="rId20"/>
    <p:sldId id="707" r:id="rId21"/>
    <p:sldId id="712" r:id="rId22"/>
    <p:sldId id="708" r:id="rId23"/>
    <p:sldId id="709" r:id="rId24"/>
    <p:sldId id="715" r:id="rId25"/>
  </p:sldIdLst>
  <p:sldSz cx="9144000" cy="6858000" type="screen4x3"/>
  <p:notesSz cx="6858000" cy="9144000"/>
  <p:custDataLst>
    <p:tags r:id="rId2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84" d="100"/>
          <a:sy n="84" d="100"/>
        </p:scale>
        <p:origin x="84" y="58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1481575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35497" y="3702060"/>
            <a:ext cx="53960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14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분석 예제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유행 분석 사전 작업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704313" cy="5151503"/>
          </a:xfrm>
        </p:spPr>
        <p:txBody>
          <a:bodyPr/>
          <a:lstStyle/>
          <a:p>
            <a:r>
              <a:rPr lang="ko-KR" altLang="en-US" dirty="0" smtClean="0"/>
              <a:t>남녀 분리</a:t>
            </a:r>
            <a:endParaRPr lang="en-US" altLang="ko-KR" dirty="0"/>
          </a:p>
          <a:p>
            <a:r>
              <a:rPr lang="ko-KR" altLang="en-US" dirty="0" smtClean="0"/>
              <a:t>연도와 이름의 </a:t>
            </a:r>
            <a:r>
              <a:rPr lang="ko-KR" altLang="en-US" dirty="0" err="1" smtClean="0"/>
              <a:t>피벗테이블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열이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6868 </a:t>
            </a:r>
            <a:r>
              <a:rPr lang="ko-KR" altLang="en-US" dirty="0" smtClean="0"/>
              <a:t>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이름이 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89" y="406495"/>
            <a:ext cx="4902768" cy="3852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7" y="4258670"/>
            <a:ext cx="7132852" cy="22937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84876" y="3478368"/>
            <a:ext cx="2584851" cy="780302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이름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년도별</a:t>
            </a:r>
            <a:r>
              <a:rPr lang="ko-KR" altLang="en-US" dirty="0" smtClean="0"/>
              <a:t> 출생아 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John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61" y="983609"/>
            <a:ext cx="6191914" cy="52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다음 프로그램의 결과는 </a:t>
            </a:r>
            <a:r>
              <a:rPr lang="en-US" altLang="ko-KR" dirty="0"/>
              <a:t>? (1)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df1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np.arange</a:t>
            </a:r>
            <a:r>
              <a:rPr lang="en-US" altLang="ko-KR" dirty="0"/>
              <a:t>(6).reshape(2, 3), columns=list('ABC'))</a:t>
            </a:r>
          </a:p>
          <a:p>
            <a:pPr lvl="1"/>
            <a:r>
              <a:rPr lang="en-US" altLang="ko-KR" dirty="0"/>
              <a:t>df2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np.arange</a:t>
            </a:r>
            <a:r>
              <a:rPr lang="en-US" altLang="ko-KR" dirty="0"/>
              <a:t>(3, 9).reshape(2, 3), columns=list('ABC'))</a:t>
            </a:r>
          </a:p>
          <a:p>
            <a:pPr lvl="1"/>
            <a:r>
              <a:rPr lang="en-US" altLang="ko-KR" dirty="0" err="1"/>
              <a:t>pd.concat</a:t>
            </a:r>
            <a:r>
              <a:rPr lang="en-US" altLang="ko-KR" dirty="0"/>
              <a:t>([df1, df2]).sum()['A']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12</a:t>
            </a:r>
          </a:p>
          <a:p>
            <a:pPr lvl="2"/>
            <a:r>
              <a:rPr lang="en-US" altLang="ko-KR" dirty="0"/>
              <a:t>16</a:t>
            </a:r>
          </a:p>
          <a:p>
            <a:pPr lvl="2"/>
            <a:r>
              <a:rPr lang="en-US" altLang="ko-KR" dirty="0"/>
              <a:t>20</a:t>
            </a:r>
          </a:p>
          <a:p>
            <a:pPr lvl="2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2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인기 이름 비율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852524" cy="5151503"/>
          </a:xfrm>
        </p:spPr>
        <p:txBody>
          <a:bodyPr/>
          <a:lstStyle/>
          <a:p>
            <a:r>
              <a:rPr lang="ko-KR" altLang="en-US" dirty="0" smtClean="0"/>
              <a:t>전체 출생아 수에서 차지하는 비율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인기있는 상위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개의 이름 </a:t>
            </a:r>
            <a:endParaRPr lang="en-US" altLang="ko-KR" dirty="0" smtClean="0"/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흔한 이름을 기피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다양성이 증가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00" y="135467"/>
            <a:ext cx="5887993" cy="65955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51338" y="2809910"/>
            <a:ext cx="2014826" cy="154963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20956" y="3649865"/>
            <a:ext cx="442335" cy="2883035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7" idx="0"/>
          </p:cNvCxnSpPr>
          <p:nvPr/>
        </p:nvCxnSpPr>
        <p:spPr>
          <a:xfrm flipH="1">
            <a:off x="3942124" y="2964873"/>
            <a:ext cx="1184058" cy="68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연도에서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까지 이름의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749057" cy="5151503"/>
          </a:xfrm>
        </p:spPr>
        <p:txBody>
          <a:bodyPr/>
          <a:lstStyle/>
          <a:p>
            <a:r>
              <a:rPr lang="ko-KR" altLang="en-US" dirty="0" smtClean="0"/>
              <a:t>열</a:t>
            </a:r>
            <a:r>
              <a:rPr lang="en-US" altLang="ko-KR" dirty="0" smtClean="0"/>
              <a:t> prop</a:t>
            </a:r>
            <a:r>
              <a:rPr lang="ko-KR" altLang="en-US" dirty="0" smtClean="0"/>
              <a:t>의 누계를 </a:t>
            </a:r>
            <a:r>
              <a:rPr lang="en-US" altLang="ko-KR" dirty="0" err="1" smtClean="0"/>
              <a:t>prop_cumsum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누계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에 몇 개의 이름이 있는 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searchsorted</a:t>
            </a:r>
            <a:r>
              <a:rPr lang="en-US" altLang="ko-KR" dirty="0" smtClean="0"/>
              <a:t>(.5)</a:t>
            </a:r>
          </a:p>
          <a:p>
            <a:pPr lvl="3"/>
            <a:r>
              <a:rPr lang="en-US" altLang="ko-KR" dirty="0" smtClean="0"/>
              <a:t>.5</a:t>
            </a:r>
            <a:r>
              <a:rPr lang="ko-KR" altLang="en-US" dirty="0" smtClean="0"/>
              <a:t>에 이르는 첨자를 반환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1900: 25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2010: 117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52" y="994690"/>
            <a:ext cx="3733081" cy="5040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6" y="3604869"/>
            <a:ext cx="5007206" cy="27405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56078" y="5068833"/>
            <a:ext cx="1058056" cy="17203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17701" y="4524385"/>
            <a:ext cx="589754" cy="1356869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807454" y="4475018"/>
            <a:ext cx="1678455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모든 연도에서 </a:t>
            </a:r>
            <a:r>
              <a:rPr lang="en-US" altLang="ko-KR" dirty="0"/>
              <a:t>50%</a:t>
            </a:r>
            <a:r>
              <a:rPr lang="ko-KR" altLang="en-US" dirty="0"/>
              <a:t>까지 이름의 종류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505475" cy="5151503"/>
          </a:xfrm>
        </p:spPr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diversity</a:t>
            </a:r>
          </a:p>
          <a:p>
            <a:pPr lvl="1"/>
            <a:r>
              <a:rPr lang="ko-KR" altLang="en-US" dirty="0" smtClean="0"/>
              <a:t>연도와 성을 </a:t>
            </a:r>
            <a:r>
              <a:rPr lang="ko-KR" altLang="en-US" dirty="0" err="1" smtClean="0"/>
              <a:t>그룹핑해</a:t>
            </a:r>
            <a:r>
              <a:rPr lang="ko-KR" altLang="en-US" dirty="0" smtClean="0"/>
              <a:t> 묶고 각 그룹에 </a:t>
            </a:r>
            <a:r>
              <a:rPr lang="en-US" altLang="ko-KR" dirty="0" smtClean="0"/>
              <a:t>apply()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ko-KR" altLang="en-US" dirty="0" smtClean="0"/>
              <a:t>이름이 다양해지고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여자가 </a:t>
            </a:r>
            <a:r>
              <a:rPr lang="ko-KR" altLang="en-US" dirty="0" err="1" smtClean="0"/>
              <a:t>뚜렷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72" y="2221419"/>
            <a:ext cx="5095875" cy="4438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47" y="3096973"/>
            <a:ext cx="4950651" cy="3659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368" y="3484573"/>
            <a:ext cx="4664116" cy="31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마지막 글자의 변화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250457" cy="5151503"/>
          </a:xfrm>
        </p:spPr>
        <p:txBody>
          <a:bodyPr/>
          <a:lstStyle/>
          <a:p>
            <a:r>
              <a:rPr lang="ko-KR" altLang="en-US" dirty="0" smtClean="0"/>
              <a:t>로라 </a:t>
            </a:r>
            <a:r>
              <a:rPr lang="ko-KR" altLang="en-US" dirty="0" err="1" smtClean="0"/>
              <a:t>와튼버그</a:t>
            </a:r>
            <a:r>
              <a:rPr lang="ko-KR" altLang="en-US" dirty="0" smtClean="0"/>
              <a:t> 분석</a:t>
            </a:r>
            <a:endParaRPr lang="en-US" altLang="ko-KR" dirty="0" smtClean="0"/>
          </a:p>
          <a:p>
            <a:pPr lvl="1"/>
            <a:r>
              <a:rPr lang="ko-KR" altLang="en-US" dirty="0"/>
              <a:t>이름 </a:t>
            </a:r>
            <a:r>
              <a:rPr lang="ko-KR" altLang="en-US" dirty="0" smtClean="0"/>
              <a:t>연구가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남아 이름의 마지막 철자의 변화</a:t>
            </a:r>
            <a:endParaRPr lang="en-US" altLang="ko-KR" dirty="0" smtClean="0"/>
          </a:p>
          <a:p>
            <a:r>
              <a:rPr lang="en-US" altLang="ko-KR" dirty="0" smtClean="0"/>
              <a:t>DF </a:t>
            </a:r>
            <a:r>
              <a:rPr lang="en-US" altLang="ko-KR" dirty="0" err="1" smtClean="0"/>
              <a:t>subtable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1910, 1960, 2010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65" y="1021407"/>
            <a:ext cx="5465900" cy="43264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2" y="3916959"/>
            <a:ext cx="4188740" cy="205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14482" y="2760050"/>
            <a:ext cx="3251881" cy="31566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251364" y="3034145"/>
            <a:ext cx="651163" cy="93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마지막 철자가 차지하는 </a:t>
            </a:r>
            <a:r>
              <a:rPr lang="ko-KR" altLang="en-US" dirty="0" smtClean="0"/>
              <a:t>비율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출생아 수 구하고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철자에서 </a:t>
            </a:r>
            <a:r>
              <a:rPr lang="ko-KR" altLang="en-US" dirty="0"/>
              <a:t>출생아 </a:t>
            </a:r>
            <a:r>
              <a:rPr lang="ko-KR" altLang="en-US" dirty="0" smtClean="0"/>
              <a:t>수로 나눔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05" y="1913626"/>
            <a:ext cx="4996360" cy="43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 년도 마지막 </a:t>
            </a:r>
            <a:r>
              <a:rPr lang="ko-KR" altLang="en-US" dirty="0"/>
              <a:t>철자가 차지하는 </a:t>
            </a:r>
            <a:r>
              <a:rPr lang="ko-KR" altLang="en-US" dirty="0" smtClean="0"/>
              <a:t>비율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647015" cy="5151503"/>
          </a:xfrm>
        </p:spPr>
        <p:txBody>
          <a:bodyPr/>
          <a:lstStyle/>
          <a:p>
            <a:r>
              <a:rPr lang="ko-KR" altLang="en-US" dirty="0" smtClean="0"/>
              <a:t>남자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빈도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1960</a:t>
            </a:r>
            <a:r>
              <a:rPr lang="ko-KR" altLang="en-US" dirty="0" smtClean="0"/>
              <a:t>년 이후에 급격히 증가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8" y="1014667"/>
            <a:ext cx="6037801" cy="57886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14682" y="2619385"/>
            <a:ext cx="190027" cy="182792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20865" y="4822258"/>
            <a:ext cx="231590" cy="182099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마지막 </a:t>
            </a:r>
            <a:r>
              <a:rPr lang="ko-KR" altLang="en-US" dirty="0"/>
              <a:t>철자가 차지하는 비율 그리기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남자 아이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철자 </a:t>
            </a:r>
            <a:r>
              <a:rPr lang="en-US" altLang="ko-KR" dirty="0" smtClean="0"/>
              <a:t>d, n, y</a:t>
            </a:r>
            <a:r>
              <a:rPr lang="ko-KR" altLang="en-US" dirty="0" smtClean="0"/>
              <a:t>의 변화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56" y="990972"/>
            <a:ext cx="5441496" cy="57179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03299" y="1200887"/>
            <a:ext cx="931245" cy="170713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03900" y="1289846"/>
            <a:ext cx="53960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14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분석 예제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32078" y="2422568"/>
            <a:ext cx="55396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미국 신생아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이름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5812" y="4940068"/>
            <a:ext cx="7922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2h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여자의 </a:t>
            </a:r>
            <a:r>
              <a:rPr lang="ko-KR" altLang="en-US" dirty="0"/>
              <a:t>마지막 철자가 차지하는 비율 그리기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여자 아이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철자 </a:t>
            </a:r>
            <a:r>
              <a:rPr lang="en-US" altLang="ko-KR" dirty="0" smtClean="0"/>
              <a:t>a, e, n, y</a:t>
            </a:r>
            <a:r>
              <a:rPr lang="ko-KR" altLang="en-US" dirty="0" smtClean="0"/>
              <a:t>의 변화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73" y="996773"/>
            <a:ext cx="5492229" cy="57763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56565" y="1193960"/>
            <a:ext cx="1266177" cy="173201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성별로 철자 </a:t>
            </a:r>
            <a:r>
              <a:rPr lang="en-US" altLang="ko-KR" dirty="0" err="1" smtClean="0"/>
              <a:t>lesl</a:t>
            </a:r>
            <a:r>
              <a:rPr lang="ko-KR" altLang="en-US" dirty="0" smtClean="0"/>
              <a:t>로 시작하는 이름의 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436724" cy="5151503"/>
          </a:xfrm>
        </p:spPr>
        <p:txBody>
          <a:bodyPr/>
          <a:lstStyle/>
          <a:p>
            <a:r>
              <a:rPr lang="ko-KR" altLang="en-US" dirty="0" smtClean="0"/>
              <a:t>시리즈 </a:t>
            </a:r>
            <a:r>
              <a:rPr lang="en-US" altLang="ko-KR" dirty="0" err="1" smtClean="0"/>
              <a:t>lesley_like</a:t>
            </a:r>
            <a:endParaRPr lang="en-US" altLang="ko-KR" dirty="0" smtClean="0"/>
          </a:p>
          <a:p>
            <a:pPr lvl="1"/>
            <a:r>
              <a:rPr lang="ko-KR" altLang="en-US" dirty="0"/>
              <a:t>철자 </a:t>
            </a:r>
            <a:r>
              <a:rPr lang="en-US" altLang="ko-KR" dirty="0" err="1"/>
              <a:t>lesl</a:t>
            </a:r>
            <a:r>
              <a:rPr lang="ko-KR" altLang="en-US" dirty="0"/>
              <a:t>로 시작하는 </a:t>
            </a:r>
            <a:r>
              <a:rPr lang="ko-KR" altLang="en-US" dirty="0" smtClean="0"/>
              <a:t>이름을 포함하는 목록</a:t>
            </a:r>
            <a:endParaRPr lang="en-US" altLang="ko-KR" dirty="0" smtClean="0"/>
          </a:p>
          <a:p>
            <a:r>
              <a:rPr lang="en-US" altLang="ko-KR" dirty="0" err="1" smtClean="0"/>
              <a:t>lesley_like</a:t>
            </a:r>
            <a:r>
              <a:rPr lang="ko-KR" altLang="en-US" dirty="0" smtClean="0"/>
              <a:t>에서 각 이름의 출생아 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511" y="1057876"/>
            <a:ext cx="4930040" cy="54236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86081" y="1297870"/>
            <a:ext cx="2635355" cy="163786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 </a:t>
            </a:r>
            <a:r>
              <a:rPr lang="en-US" altLang="ko-KR" dirty="0" err="1" smtClean="0"/>
              <a:t>lesley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비슷한 이름의 남녀 비율의 변화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903324" cy="5151503"/>
          </a:xfrm>
        </p:spPr>
        <p:txBody>
          <a:bodyPr/>
          <a:lstStyle/>
          <a:p>
            <a:r>
              <a:rPr lang="ko-KR" altLang="en-US" dirty="0" smtClean="0"/>
              <a:t>출생 연도로 정규화</a:t>
            </a:r>
            <a:endParaRPr lang="en-US" altLang="ko-KR" dirty="0" smtClean="0"/>
          </a:p>
          <a:p>
            <a:pPr lvl="1"/>
            <a:r>
              <a:rPr lang="en-US" altLang="ko-KR" dirty="0"/>
              <a:t>table = </a:t>
            </a:r>
            <a:r>
              <a:rPr lang="en-US" altLang="ko-KR" dirty="0" err="1"/>
              <a:t>table.div</a:t>
            </a:r>
            <a:r>
              <a:rPr lang="en-US" altLang="ko-KR" dirty="0"/>
              <a:t>(</a:t>
            </a:r>
            <a:r>
              <a:rPr lang="en-US" altLang="ko-KR" dirty="0" err="1"/>
              <a:t>table.sum</a:t>
            </a:r>
            <a:r>
              <a:rPr lang="en-US" altLang="ko-KR" dirty="0"/>
              <a:t>(1), axis=0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Lesley, Leslie</a:t>
            </a:r>
          </a:p>
          <a:p>
            <a:pPr lvl="2"/>
            <a:r>
              <a:rPr lang="ko-KR" altLang="en-US" dirty="0" smtClean="0"/>
              <a:t>남자 이름에서 여자이름으로 바뀐 이름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25" y="991056"/>
            <a:ext cx="5264227" cy="535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프로그램의 결과는</a:t>
            </a:r>
            <a:r>
              <a:rPr lang="en-US" altLang="ko-KR" dirty="0"/>
              <a:t>? (3)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pd.Series</a:t>
            </a:r>
            <a:r>
              <a:rPr lang="en-US" altLang="ko-KR" dirty="0"/>
              <a:t>(</a:t>
            </a:r>
            <a:r>
              <a:rPr lang="en-US" altLang="ko-KR" dirty="0" err="1"/>
              <a:t>np.arange</a:t>
            </a:r>
            <a:r>
              <a:rPr lang="en-US" altLang="ko-KR" dirty="0"/>
              <a:t>(5)).</a:t>
            </a:r>
            <a:r>
              <a:rPr lang="en-US" altLang="ko-KR" dirty="0" err="1"/>
              <a:t>searchsorted</a:t>
            </a:r>
            <a:r>
              <a:rPr lang="en-US" altLang="ko-KR" dirty="0"/>
              <a:t>(1.5)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0</a:t>
            </a:r>
          </a:p>
          <a:p>
            <a:pPr lvl="2"/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06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미국의 신생아 이름 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936257" cy="515150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미국사회보장국</a:t>
            </a:r>
            <a:r>
              <a:rPr lang="en-US" altLang="ko-KR" dirty="0" smtClean="0"/>
              <a:t>(SSA)</a:t>
            </a:r>
          </a:p>
          <a:p>
            <a:pPr lvl="1"/>
            <a:r>
              <a:rPr lang="en-US" altLang="ko-KR" dirty="0" smtClean="0"/>
              <a:t>1880</a:t>
            </a:r>
            <a:r>
              <a:rPr lang="ko-KR" altLang="en-US" dirty="0" smtClean="0"/>
              <a:t>년부터 현재까지 가장 빈도가 높은 신생아 이름 정보 제공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실습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dataset/</a:t>
            </a:r>
            <a:r>
              <a:rPr lang="en-US" altLang="ko-KR" dirty="0" err="1" smtClean="0"/>
              <a:t>babynames</a:t>
            </a:r>
            <a:r>
              <a:rPr lang="en-US" altLang="ko-KR" dirty="0" smtClean="0"/>
              <a:t>/yob1880.txt</a:t>
            </a:r>
          </a:p>
          <a:p>
            <a:pPr lvl="2"/>
            <a:r>
              <a:rPr lang="en-US" altLang="ko-KR" dirty="0" smtClean="0"/>
              <a:t>1880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이상 중복되는 이름만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이름</a:t>
            </a:r>
            <a:r>
              <a:rPr lang="en-US" altLang="ko-KR" dirty="0" smtClean="0"/>
              <a:t>(name)</a:t>
            </a:r>
          </a:p>
          <a:p>
            <a:pPr lvl="3"/>
            <a:r>
              <a:rPr lang="ko-KR" altLang="en-US" dirty="0" smtClean="0"/>
              <a:t>성별</a:t>
            </a:r>
            <a:r>
              <a:rPr lang="en-US" altLang="ko-KR" dirty="0" smtClean="0"/>
              <a:t>(sex) </a:t>
            </a:r>
          </a:p>
          <a:p>
            <a:pPr lvl="3"/>
            <a:r>
              <a:rPr lang="ko-KR" altLang="en-US" dirty="0" err="1" smtClean="0"/>
              <a:t>출생아수</a:t>
            </a:r>
            <a:r>
              <a:rPr lang="en-US" altLang="ko-KR" dirty="0" smtClean="0"/>
              <a:t>(births)</a:t>
            </a:r>
          </a:p>
          <a:p>
            <a:pPr lvl="1"/>
            <a:r>
              <a:rPr lang="ko-KR" altLang="en-US" dirty="0" err="1"/>
              <a:t>년도별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 smtClean="0"/>
              <a:t>파일 제공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/>
              <a:t>2010</a:t>
            </a:r>
            <a:r>
              <a:rPr lang="ko-KR" altLang="en-US" dirty="0" smtClean="0"/>
              <a:t>년까지 파일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파일 </a:t>
            </a:r>
            <a:r>
              <a:rPr lang="en-US" altLang="ko-KR" dirty="0" smtClean="0"/>
              <a:t>yob2010.txt</a:t>
            </a:r>
          </a:p>
          <a:p>
            <a:r>
              <a:rPr lang="ko-KR" altLang="en-US" dirty="0" smtClean="0"/>
              <a:t>성별 </a:t>
            </a:r>
            <a:r>
              <a:rPr lang="ko-KR" altLang="en-US" dirty="0" err="1" smtClean="0"/>
              <a:t>출생아수</a:t>
            </a:r>
            <a:r>
              <a:rPr lang="en-US" altLang="ko-KR" dirty="0" smtClean="0"/>
              <a:t>, 1880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1"/>
            <a:r>
              <a:rPr lang="en-US" altLang="ko-KR" dirty="0"/>
              <a:t>names1880.groupby('sex').</a:t>
            </a:r>
            <a:r>
              <a:rPr lang="en-US" altLang="ko-KR" dirty="0" err="1"/>
              <a:t>births.sum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명 이하의 이름은 없으나</a:t>
            </a:r>
            <a:endParaRPr lang="en-US" altLang="ko-KR" dirty="0" smtClean="0"/>
          </a:p>
          <a:p>
            <a:pPr lvl="3"/>
            <a:r>
              <a:rPr lang="ko-KR" altLang="en-US" dirty="0"/>
              <a:t>편의상 합이 출생아 수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092198"/>
            <a:ext cx="4528408" cy="51477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92914" y="2046816"/>
            <a:ext cx="1099326" cy="172682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1981" y="5599121"/>
            <a:ext cx="1864826" cy="64081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모든 자료를 하나의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833724" cy="5151503"/>
          </a:xfrm>
        </p:spPr>
        <p:txBody>
          <a:bodyPr/>
          <a:lstStyle/>
          <a:p>
            <a:r>
              <a:rPr lang="ko-KR" altLang="en-US" dirty="0" err="1" smtClean="0"/>
              <a:t>년도별</a:t>
            </a:r>
            <a:r>
              <a:rPr lang="ko-KR" altLang="en-US" dirty="0" smtClean="0"/>
              <a:t> 파일을 읽어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데이터프레임의 리스트를 생성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Pandas.concat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이 리스트를 합침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옵션 </a:t>
            </a:r>
            <a:r>
              <a:rPr lang="en-US" altLang="ko-KR" dirty="0" err="1" smtClean="0"/>
              <a:t>ignore_index</a:t>
            </a:r>
            <a:r>
              <a:rPr lang="en-US" altLang="ko-KR" dirty="0" smtClean="0"/>
              <a:t>=True</a:t>
            </a:r>
          </a:p>
          <a:p>
            <a:pPr lvl="3"/>
            <a:r>
              <a:rPr lang="ko-KR" altLang="en-US" dirty="0" smtClean="0"/>
              <a:t>원래의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순서를 무시하고 전체 인덱스로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33" y="1041559"/>
            <a:ext cx="3803728" cy="5664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6" y="3077928"/>
            <a:ext cx="3283996" cy="36276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40746" y="5204299"/>
            <a:ext cx="448455" cy="105256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89600" y="3873579"/>
            <a:ext cx="591645" cy="247188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56218" y="2112818"/>
            <a:ext cx="23463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24374" y="2962308"/>
            <a:ext cx="517459" cy="189265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693763" y="2707689"/>
            <a:ext cx="301841" cy="2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976637" y="3151573"/>
            <a:ext cx="1998182" cy="7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9015" y="4891763"/>
            <a:ext cx="2760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기본 옵션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ignore_index</a:t>
            </a:r>
            <a:r>
              <a:rPr lang="en-US" altLang="ko-KR" sz="1200" dirty="0" smtClean="0">
                <a:solidFill>
                  <a:srgbClr val="FF0000"/>
                </a:solidFill>
              </a:rPr>
              <a:t>=False</a:t>
            </a:r>
            <a:r>
              <a:rPr lang="ko-KR" altLang="en-US" sz="1200" dirty="0" smtClean="0">
                <a:solidFill>
                  <a:srgbClr val="FF0000"/>
                </a:solidFill>
              </a:rPr>
              <a:t>인 경우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이어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붙이기</a:t>
            </a:r>
            <a:r>
              <a:rPr lang="en-US" altLang="ko-KR" dirty="0" smtClean="0"/>
              <a:t>’</a:t>
            </a:r>
          </a:p>
          <a:p>
            <a:pPr lvl="1"/>
            <a:r>
              <a:rPr lang="ko-KR" altLang="en-US" dirty="0" smtClean="0"/>
              <a:t>두 데이터프레임을 무조건 세로로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이어 붙이기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 smtClean="0"/>
              <a:t>구조가 같으면 이해가 매우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구조가 다르다면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Picture 2" descr="pandas-conc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75" y="2664893"/>
            <a:ext cx="6144769" cy="33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22812" y="5522145"/>
            <a:ext cx="2760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기본 옵션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ignore_index</a:t>
            </a:r>
            <a:r>
              <a:rPr lang="en-US" altLang="ko-KR" sz="1200" dirty="0" smtClean="0">
                <a:solidFill>
                  <a:srgbClr val="FF0000"/>
                </a:solidFill>
              </a:rPr>
              <a:t>=False</a:t>
            </a:r>
            <a:r>
              <a:rPr lang="ko-KR" altLang="en-US" sz="1200" dirty="0" smtClean="0">
                <a:solidFill>
                  <a:srgbClr val="FF0000"/>
                </a:solidFill>
              </a:rPr>
              <a:t>인 경우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연도와 성별에 따른 출생아 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205651" cy="5151503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pivot_table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sum()</a:t>
            </a:r>
            <a:r>
              <a:rPr lang="ko-KR" altLang="en-US" dirty="0" smtClean="0"/>
              <a:t>으로 총 출생아 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최근 남아가 많은 원인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여아의 이름이 다양한 것도 하나의 원인일 수 있음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89" y="1600199"/>
            <a:ext cx="4503940" cy="4605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49" y="3058410"/>
            <a:ext cx="4595812" cy="31838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94716" y="1628503"/>
            <a:ext cx="2904813" cy="373479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437" y="3996582"/>
            <a:ext cx="3940364" cy="25724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98088" y="4095493"/>
            <a:ext cx="3411346" cy="4584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 </a:t>
            </a:r>
            <a:r>
              <a:rPr lang="en-US" altLang="ko-KR" dirty="0" smtClean="0"/>
              <a:t>prop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682218" cy="5151503"/>
          </a:xfrm>
        </p:spPr>
        <p:txBody>
          <a:bodyPr/>
          <a:lstStyle/>
          <a:p>
            <a:r>
              <a:rPr lang="ko-KR" altLang="en-US" dirty="0" smtClean="0"/>
              <a:t>열 </a:t>
            </a:r>
            <a:r>
              <a:rPr lang="en-US" altLang="ko-KR" dirty="0" smtClean="0"/>
              <a:t>prop</a:t>
            </a:r>
          </a:p>
          <a:p>
            <a:pPr lvl="1"/>
            <a:r>
              <a:rPr lang="ko-KR" altLang="en-US" dirty="0" smtClean="0"/>
              <a:t>성별로 해당년도 전체 출생아 수에서 차지하는 비율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0.02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명중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명이 같은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연도와 성별로 그룹화하고 각 그룹에 열 </a:t>
            </a:r>
            <a:r>
              <a:rPr lang="en-US" altLang="ko-KR" dirty="0" smtClean="0"/>
              <a:t>prop</a:t>
            </a:r>
            <a:r>
              <a:rPr lang="ko-KR" altLang="en-US" dirty="0" smtClean="0"/>
              <a:t>을 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28" y="59105"/>
            <a:ext cx="4450724" cy="67480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06817" y="316060"/>
            <a:ext cx="3502892" cy="32817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0909" y="1335610"/>
            <a:ext cx="616528" cy="140759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연도별</a:t>
            </a:r>
            <a:r>
              <a:rPr lang="en-US" altLang="ko-KR" dirty="0" smtClean="0"/>
              <a:t>/</a:t>
            </a:r>
            <a:r>
              <a:rPr lang="ko-KR" altLang="en-US" dirty="0" smtClean="0"/>
              <a:t>성별 선호하는 이름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 추출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394391" cy="5151503"/>
          </a:xfrm>
        </p:spPr>
        <p:txBody>
          <a:bodyPr/>
          <a:lstStyle/>
          <a:p>
            <a:r>
              <a:rPr lang="ko-KR" altLang="en-US" dirty="0" smtClean="0"/>
              <a:t>연도별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</a:t>
            </a:r>
            <a:r>
              <a:rPr lang="ko-KR" altLang="en-US" dirty="0" err="1" smtClean="0"/>
              <a:t>그룹핑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출생아 수인 </a:t>
            </a:r>
            <a:r>
              <a:rPr lang="en-US" altLang="ko-KR" dirty="0" smtClean="0"/>
              <a:t>births</a:t>
            </a:r>
            <a:r>
              <a:rPr lang="ko-KR" altLang="en-US" dirty="0" smtClean="0"/>
              <a:t>로 내림차순으로 정렬한 결과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1000</a:t>
            </a:r>
            <a:r>
              <a:rPr lang="ko-KR" altLang="en-US" dirty="0" smtClean="0"/>
              <a:t>개만 추출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reset_index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Index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열로 이동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옵션 </a:t>
            </a:r>
            <a:r>
              <a:rPr lang="en-US" altLang="ko-KR" dirty="0" smtClean="0"/>
              <a:t>drop=True</a:t>
            </a:r>
          </a:p>
          <a:p>
            <a:pPr lvl="3"/>
            <a:r>
              <a:rPr lang="ko-KR" altLang="en-US" dirty="0" smtClean="0"/>
              <a:t>삽입되는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를 제거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467" y="1193960"/>
            <a:ext cx="4942053" cy="496130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591621" y="4249648"/>
            <a:ext cx="1669939" cy="239225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835237" y="4407413"/>
            <a:ext cx="346363" cy="3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71999" y="1439519"/>
            <a:ext cx="4054593" cy="160682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57455" y="2367399"/>
            <a:ext cx="408709" cy="161578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18457" y="4785046"/>
            <a:ext cx="1022470" cy="1370222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60804" y="2358784"/>
            <a:ext cx="768941" cy="162439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5591622" y="3983180"/>
            <a:ext cx="1232752" cy="3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</a:t>
            </a:r>
            <a:r>
              <a:rPr lang="en-US" altLang="ko-KR" dirty="0"/>
              <a:t>/</a:t>
            </a:r>
            <a:r>
              <a:rPr lang="ko-KR" altLang="en-US" dirty="0"/>
              <a:t>성별 선호하는 이름 </a:t>
            </a:r>
            <a:r>
              <a:rPr lang="en-US" altLang="ko-KR" dirty="0"/>
              <a:t>1000</a:t>
            </a:r>
            <a:r>
              <a:rPr lang="ko-KR" altLang="en-US" dirty="0"/>
              <a:t>개 추출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7" y="1193960"/>
            <a:ext cx="2522324" cy="5151503"/>
          </a:xfrm>
        </p:spPr>
        <p:txBody>
          <a:bodyPr/>
          <a:lstStyle/>
          <a:p>
            <a:r>
              <a:rPr lang="ko-KR" altLang="en-US" dirty="0" smtClean="0"/>
              <a:t>함수 없이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</a:t>
            </a:r>
            <a:r>
              <a:rPr lang="en-US" altLang="ko-KR" dirty="0" smtClean="0"/>
              <a:t> pieces</a:t>
            </a:r>
          </a:p>
          <a:p>
            <a:pPr lvl="2"/>
            <a:r>
              <a:rPr lang="ko-KR" altLang="en-US" dirty="0" smtClean="0"/>
              <a:t>연도별 상위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등의 데이터프레임의 리스트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연도별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그룹에서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년도별로</a:t>
            </a:r>
            <a:r>
              <a:rPr lang="ko-KR" altLang="en-US" dirty="0" smtClean="0"/>
              <a:t> 출생아 수 등수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개를 추출한 데이터프레임을 계속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 리스트를 </a:t>
            </a:r>
            <a:r>
              <a:rPr lang="en-US" altLang="ko-KR" dirty="0" err="1" smtClean="0"/>
              <a:t>concat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38" y="1196054"/>
            <a:ext cx="5986986" cy="46205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25083" y="1296267"/>
            <a:ext cx="826783" cy="19386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26239" y="1819815"/>
            <a:ext cx="3335627" cy="63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94010" y="1453566"/>
            <a:ext cx="2234923" cy="18453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33688</TotalTime>
  <Words>624</Words>
  <Application>Microsoft Office PowerPoint</Application>
  <PresentationFormat>화면 슬라이드 쇼(4:3)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미국의 신생아 이름 정보</vt:lpstr>
      <vt:lpstr>모든 자료를 하나의 DataFrame으로 </vt:lpstr>
      <vt:lpstr>Pandas concat()</vt:lpstr>
      <vt:lpstr>연도와 성별에 따른 출생아 수</vt:lpstr>
      <vt:lpstr>열 prop 추가 </vt:lpstr>
      <vt:lpstr>연도별/성별 선호하는 이름 1000개 추출(1) </vt:lpstr>
      <vt:lpstr>연도별/성별 선호하는 이름 1000개 추출(2)</vt:lpstr>
      <vt:lpstr>유행 분석 사전 작업</vt:lpstr>
      <vt:lpstr>주요 이름</vt:lpstr>
      <vt:lpstr>QUIZ</vt:lpstr>
      <vt:lpstr>인기 이름 비율</vt:lpstr>
      <vt:lpstr>두 연도에서 50%까지 이름의 종류</vt:lpstr>
      <vt:lpstr>모든 연도에서 50%까지 이름의 종류</vt:lpstr>
      <vt:lpstr>마지막 글자의 변화</vt:lpstr>
      <vt:lpstr>마지막 철자가 차지하는 비율</vt:lpstr>
      <vt:lpstr>3개 년도 마지막 철자가 차지하는 비율 그리기</vt:lpstr>
      <vt:lpstr>남자의 마지막 철자가 차지하는 비율 그리기</vt:lpstr>
      <vt:lpstr>여자의 마지막 철자가 차지하는 비율 그리기</vt:lpstr>
      <vt:lpstr>성별로 철자 lesl로 시작하는 이름의 수</vt:lpstr>
      <vt:lpstr>이름 lesley와 비슷한 이름의 남녀 비율의 변화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840</cp:revision>
  <dcterms:created xsi:type="dcterms:W3CDTF">2013-05-23T04:26:30Z</dcterms:created>
  <dcterms:modified xsi:type="dcterms:W3CDTF">2021-07-11T00:43:09Z</dcterms:modified>
</cp:coreProperties>
</file>