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9"/>
  </p:notesMasterIdLst>
  <p:sldIdLst>
    <p:sldId id="592" r:id="rId3"/>
    <p:sldId id="596" r:id="rId4"/>
    <p:sldId id="598" r:id="rId5"/>
    <p:sldId id="599" r:id="rId6"/>
    <p:sldId id="600" r:id="rId7"/>
    <p:sldId id="601" r:id="rId8"/>
    <p:sldId id="602" r:id="rId9"/>
    <p:sldId id="625" r:id="rId10"/>
    <p:sldId id="603" r:id="rId11"/>
    <p:sldId id="604" r:id="rId12"/>
    <p:sldId id="626" r:id="rId13"/>
    <p:sldId id="627" r:id="rId14"/>
    <p:sldId id="628" r:id="rId15"/>
    <p:sldId id="605" r:id="rId16"/>
    <p:sldId id="629" r:id="rId17"/>
    <p:sldId id="606" r:id="rId18"/>
    <p:sldId id="631" r:id="rId19"/>
    <p:sldId id="608" r:id="rId20"/>
    <p:sldId id="609" r:id="rId21"/>
    <p:sldId id="610" r:id="rId22"/>
    <p:sldId id="611" r:id="rId23"/>
    <p:sldId id="612" r:id="rId24"/>
    <p:sldId id="613" r:id="rId25"/>
    <p:sldId id="614" r:id="rId26"/>
    <p:sldId id="618" r:id="rId27"/>
    <p:sldId id="619" r:id="rId28"/>
    <p:sldId id="620" r:id="rId29"/>
    <p:sldId id="615" r:id="rId30"/>
    <p:sldId id="616" r:id="rId31"/>
    <p:sldId id="630" r:id="rId32"/>
    <p:sldId id="621" r:id="rId33"/>
    <p:sldId id="622" r:id="rId34"/>
    <p:sldId id="623" r:id="rId35"/>
    <p:sldId id="624" r:id="rId36"/>
    <p:sldId id="617" r:id="rId37"/>
    <p:sldId id="632" r:id="rId38"/>
  </p:sldIdLst>
  <p:sldSz cx="9144000" cy="6858000" type="screen4x3"/>
  <p:notesSz cx="6858000" cy="9144000"/>
  <p:custDataLst>
    <p:tags r:id="rId40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286" autoAdjust="0"/>
  </p:normalViewPr>
  <p:slideViewPr>
    <p:cSldViewPr snapToGrid="0">
      <p:cViewPr varScale="1">
        <p:scale>
          <a:sx n="98" d="100"/>
          <a:sy n="98" d="100"/>
        </p:scale>
        <p:origin x="870" y="96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73882" y="1403715"/>
            <a:ext cx="6660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92886" y="3745804"/>
            <a:ext cx="5808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7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데이터</a:t>
            </a:r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정제 및 준비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4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smtClean="0"/>
              <a:t>데이터 변형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중복 제거하기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duplicated()</a:t>
            </a:r>
          </a:p>
          <a:p>
            <a:pPr lvl="2"/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로우가 중복인지를 알려주는 </a:t>
            </a:r>
            <a:r>
              <a:rPr lang="ko-KR" altLang="en-US" dirty="0" err="1" smtClean="0"/>
              <a:t>불리안</a:t>
            </a:r>
            <a:r>
              <a:rPr lang="ko-KR" altLang="en-US" dirty="0" smtClean="0"/>
              <a:t> 시리즈를 반환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drop_duplicates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중복인 행을 제거하고 데이터프레임을 반환</a:t>
            </a:r>
            <a:endParaRPr lang="en-US" altLang="ko-KR" dirty="0" smtClean="0"/>
          </a:p>
          <a:p>
            <a:pPr lvl="1"/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 err="1" smtClean="0"/>
              <a:t>drop_duplicates</a:t>
            </a:r>
            <a:r>
              <a:rPr lang="en-US" altLang="ko-KR" dirty="0" smtClean="0"/>
              <a:t>([‘k1’])</a:t>
            </a:r>
          </a:p>
          <a:p>
            <a:pPr lvl="2"/>
            <a:r>
              <a:rPr lang="ko-KR" altLang="en-US" dirty="0" smtClean="0"/>
              <a:t>중복</a:t>
            </a:r>
            <a:r>
              <a:rPr lang="en-US" altLang="ko-KR" dirty="0" smtClean="0"/>
              <a:t> </a:t>
            </a:r>
            <a:r>
              <a:rPr lang="ko-KR" altLang="en-US" dirty="0" smtClean="0"/>
              <a:t>체크 데이터를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 </a:t>
            </a:r>
            <a:r>
              <a:rPr lang="en-US" altLang="ko-KR" dirty="0" smtClean="0"/>
              <a:t>k1</a:t>
            </a:r>
            <a:r>
              <a:rPr lang="ko-KR" altLang="en-US" dirty="0" smtClean="0"/>
              <a:t>을 지정해 </a:t>
            </a:r>
            <a:r>
              <a:rPr lang="ko-KR" altLang="en-US" dirty="0"/>
              <a:t>중복인 행을 </a:t>
            </a:r>
            <a:r>
              <a:rPr lang="ko-KR" altLang="en-US" dirty="0" smtClean="0"/>
              <a:t>제거하고 모든 열을 표시</a:t>
            </a:r>
            <a:endParaRPr lang="en-US" altLang="ko-KR" dirty="0" smtClean="0"/>
          </a:p>
          <a:p>
            <a:pPr lvl="1"/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 err="1" smtClean="0"/>
              <a:t>drop_duplicates</a:t>
            </a:r>
            <a:r>
              <a:rPr lang="en-US" altLang="ko-KR" dirty="0"/>
              <a:t>([‘k1</a:t>
            </a:r>
            <a:r>
              <a:rPr lang="en-US" altLang="ko-KR" dirty="0" smtClean="0"/>
              <a:t>’, ‘k2’], keep = ‘last’)</a:t>
            </a:r>
          </a:p>
          <a:p>
            <a:pPr lvl="2"/>
            <a:r>
              <a:rPr lang="ko-KR" altLang="en-US" dirty="0" smtClean="0"/>
              <a:t>마지막 중복된 행을 남긴 결과를 반환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2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duplicated()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7" y="1193960"/>
            <a:ext cx="3595416" cy="5151503"/>
          </a:xfrm>
        </p:spPr>
        <p:txBody>
          <a:bodyPr/>
          <a:lstStyle/>
          <a:p>
            <a:r>
              <a:rPr lang="ko-KR" altLang="en-US" dirty="0" smtClean="0"/>
              <a:t>각 행이 중복인지를 알려주는 논리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반환 </a:t>
            </a:r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/>
              <a:t>drop_duplicates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duplicated</a:t>
            </a:r>
            <a:r>
              <a:rPr lang="ko-KR" altLang="en-US" dirty="0" smtClean="0"/>
              <a:t> 배열이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데이터프레임 반환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78" y="1193960"/>
            <a:ext cx="4666460" cy="462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02869" y="5481397"/>
            <a:ext cx="792587" cy="20507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45" y="3375642"/>
            <a:ext cx="2317342" cy="23108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02869" y="3725056"/>
            <a:ext cx="908383" cy="4571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02869" y="4020081"/>
            <a:ext cx="90838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flipH="1">
            <a:off x="5084116" y="4531058"/>
            <a:ext cx="45719" cy="950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2618509" y="4705004"/>
            <a:ext cx="2385753" cy="2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510003" y="4229834"/>
            <a:ext cx="45719" cy="138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53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duplicated([‘</a:t>
            </a:r>
            <a:r>
              <a:rPr lang="ko-KR" altLang="en-US" dirty="0" smtClean="0"/>
              <a:t>키</a:t>
            </a:r>
            <a:r>
              <a:rPr lang="en-US" altLang="ko-KR" dirty="0" smtClean="0"/>
              <a:t>1’, ‘</a:t>
            </a:r>
            <a:r>
              <a:rPr lang="ko-KR" altLang="en-US" dirty="0" smtClean="0"/>
              <a:t>키</a:t>
            </a:r>
            <a:r>
              <a:rPr lang="en-US" altLang="ko-KR" dirty="0" smtClean="0"/>
              <a:t>2’, …])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키의 조합으로 중복 검사</a:t>
            </a:r>
            <a:endParaRPr lang="en-US" altLang="ko-KR" dirty="0" smtClean="0"/>
          </a:p>
          <a:p>
            <a:r>
              <a:rPr lang="ko-KR" altLang="en-US" dirty="0" smtClean="0"/>
              <a:t>옵션 </a:t>
            </a:r>
            <a:r>
              <a:rPr lang="en-US" altLang="ko-KR" dirty="0" smtClean="0"/>
              <a:t>keep=‘last’</a:t>
            </a:r>
          </a:p>
          <a:p>
            <a:pPr lvl="1"/>
            <a:r>
              <a:rPr lang="ko-KR" altLang="en-US" dirty="0" smtClean="0"/>
              <a:t>마지막으로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발견된 값을 남겨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기본은 처음 발견된 값을 유지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378" y="391726"/>
            <a:ext cx="2729336" cy="59614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500" y="2650921"/>
            <a:ext cx="4014019" cy="2251922"/>
          </a:xfrm>
          <a:prstGeom prst="rect">
            <a:avLst/>
          </a:prstGeom>
        </p:spPr>
      </p:pic>
      <p:sp>
        <p:nvSpPr>
          <p:cNvPr id="7" name="사각형 설명선 6"/>
          <p:cNvSpPr/>
          <p:nvPr/>
        </p:nvSpPr>
        <p:spPr>
          <a:xfrm flipH="1">
            <a:off x="1192340" y="5272445"/>
            <a:ext cx="2322786" cy="474014"/>
          </a:xfrm>
          <a:prstGeom prst="wedgeRectCallout">
            <a:avLst>
              <a:gd name="adj1" fmla="val 22130"/>
              <a:gd name="adj2" fmla="val -135545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</a:rPr>
              <a:t>가 지워지고 </a:t>
            </a:r>
            <a:r>
              <a:rPr lang="en-US" altLang="ko-KR" sz="1400" dirty="0" smtClean="0">
                <a:solidFill>
                  <a:srgbClr val="FF0000"/>
                </a:solidFill>
              </a:rPr>
              <a:t>6</a:t>
            </a:r>
            <a:r>
              <a:rPr lang="ko-KR" altLang="en-US" sz="1400" dirty="0" smtClean="0">
                <a:solidFill>
                  <a:srgbClr val="FF0000"/>
                </a:solidFill>
              </a:rPr>
              <a:t>이 남음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56997" y="4648274"/>
            <a:ext cx="1170093" cy="183785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00417" y="3372448"/>
            <a:ext cx="610028" cy="120504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25721" y="2697553"/>
            <a:ext cx="943486" cy="253464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8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함수나 매핑을 이용한 데이터 변형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series.map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사전에 따라 값을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데이터의 요소별 변환 및 데이터를 다듬는 작업을 편리하게 수행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4" y="2195636"/>
            <a:ext cx="5548273" cy="34669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740" y="3212740"/>
            <a:ext cx="3024388" cy="34229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944" y="2288114"/>
            <a:ext cx="3707151" cy="43845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093063" y="2869808"/>
            <a:ext cx="473807" cy="2037752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07019" y="3324212"/>
            <a:ext cx="1562977" cy="1189065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001549" y="2750776"/>
            <a:ext cx="3078759" cy="512542"/>
          </a:xfrm>
          <a:custGeom>
            <a:avLst/>
            <a:gdLst>
              <a:gd name="connsiteX0" fmla="*/ 0 w 3078759"/>
              <a:gd name="connsiteY0" fmla="*/ 512542 h 512542"/>
              <a:gd name="connsiteX1" fmla="*/ 1728132 w 3078759"/>
              <a:gd name="connsiteY1" fmla="*/ 25980 h 512542"/>
              <a:gd name="connsiteX2" fmla="*/ 3078759 w 3078759"/>
              <a:gd name="connsiteY2" fmla="*/ 109870 h 512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8759" h="512542">
                <a:moveTo>
                  <a:pt x="0" y="512542"/>
                </a:moveTo>
                <a:cubicBezTo>
                  <a:pt x="607503" y="302817"/>
                  <a:pt x="1215006" y="93092"/>
                  <a:pt x="1728132" y="25980"/>
                </a:cubicBezTo>
                <a:cubicBezTo>
                  <a:pt x="2241258" y="-41132"/>
                  <a:pt x="2660008" y="34369"/>
                  <a:pt x="3078759" y="10987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6384022" y="2533476"/>
            <a:ext cx="1379664" cy="17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089104" y="3078006"/>
            <a:ext cx="572380" cy="1829554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9862" y="5148818"/>
            <a:ext cx="1007798" cy="1319094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94963" y="5316598"/>
            <a:ext cx="432965" cy="1218426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7139" y="3522293"/>
            <a:ext cx="696286" cy="2072171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6" idx="3"/>
            <a:endCxn id="14" idx="1"/>
          </p:cNvCxnSpPr>
          <p:nvPr/>
        </p:nvCxnSpPr>
        <p:spPr>
          <a:xfrm>
            <a:off x="1303425" y="4558379"/>
            <a:ext cx="1606437" cy="124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 설명선 18"/>
          <p:cNvSpPr/>
          <p:nvPr/>
        </p:nvSpPr>
        <p:spPr>
          <a:xfrm flipH="1">
            <a:off x="7257009" y="1363549"/>
            <a:ext cx="1545541" cy="772232"/>
          </a:xfrm>
          <a:prstGeom prst="wedgeRectCallout">
            <a:avLst>
              <a:gd name="adj1" fmla="val 20624"/>
              <a:gd name="adj2" fmla="val 83165"/>
            </a:avLst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인자인 사전에 따라 키의 값으로 수정한 것으로 </a:t>
            </a:r>
            <a:r>
              <a:rPr lang="en-US" altLang="ko-KR" sz="1200" dirty="0" smtClean="0">
                <a:solidFill>
                  <a:srgbClr val="FF0000"/>
                </a:solidFill>
              </a:rPr>
              <a:t>‘animal’ </a:t>
            </a:r>
            <a:r>
              <a:rPr lang="ko-KR" altLang="en-US" sz="1200" dirty="0" smtClean="0">
                <a:solidFill>
                  <a:srgbClr val="FF0000"/>
                </a:solidFill>
              </a:rPr>
              <a:t>열을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새로 추가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2909862" y="3522293"/>
            <a:ext cx="517397" cy="162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2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변형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적용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Series.map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meat_to_animal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값 치환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df.replace</a:t>
            </a:r>
            <a:r>
              <a:rPr lang="en-US" altLang="ko-KR" dirty="0" smtClean="0"/>
              <a:t>(-999, </a:t>
            </a:r>
            <a:r>
              <a:rPr lang="en-US" altLang="ko-KR" dirty="0" err="1" smtClean="0"/>
              <a:t>np.nan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-999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np.nan</a:t>
            </a:r>
            <a:r>
              <a:rPr lang="ko-KR" altLang="en-US" dirty="0" smtClean="0"/>
              <a:t>으로 수정</a:t>
            </a:r>
            <a:endParaRPr lang="en-US" altLang="ko-KR" dirty="0" smtClean="0"/>
          </a:p>
          <a:p>
            <a:pPr lvl="1"/>
            <a:r>
              <a:rPr lang="en-US" altLang="ko-KR" dirty="0" err="1"/>
              <a:t>df.replace</a:t>
            </a:r>
            <a:r>
              <a:rPr lang="en-US" altLang="ko-KR" dirty="0" smtClean="0"/>
              <a:t>([-999, -1000], [</a:t>
            </a:r>
            <a:r>
              <a:rPr lang="en-US" altLang="ko-KR" dirty="0" err="1" smtClean="0"/>
              <a:t>np.nan</a:t>
            </a:r>
            <a:r>
              <a:rPr lang="en-US" altLang="ko-KR" dirty="0" smtClean="0"/>
              <a:t>, 0])</a:t>
            </a:r>
          </a:p>
          <a:p>
            <a:pPr lvl="2"/>
            <a:r>
              <a:rPr lang="en-US" altLang="ko-KR" dirty="0"/>
              <a:t>-999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en-US" altLang="ko-KR" dirty="0" err="1" smtClean="0"/>
              <a:t>np.nan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, -1000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수정</a:t>
            </a:r>
            <a:endParaRPr lang="en-US" altLang="ko-KR" dirty="0" smtClean="0"/>
          </a:p>
          <a:p>
            <a:pPr lvl="1"/>
            <a:r>
              <a:rPr lang="en-US" altLang="ko-KR" dirty="0" err="1"/>
              <a:t>df.replace</a:t>
            </a:r>
            <a:r>
              <a:rPr lang="en-US" altLang="ko-KR" dirty="0" smtClean="0"/>
              <a:t>({-999: </a:t>
            </a:r>
            <a:r>
              <a:rPr lang="en-US" altLang="ko-KR" dirty="0" err="1" smtClean="0"/>
              <a:t>np.nan</a:t>
            </a:r>
            <a:r>
              <a:rPr lang="en-US" altLang="ko-KR" dirty="0" smtClean="0"/>
              <a:t>, -1000: 0})</a:t>
            </a:r>
          </a:p>
          <a:p>
            <a:pPr lvl="2"/>
            <a:r>
              <a:rPr lang="en-US" altLang="ko-KR" dirty="0"/>
              <a:t>-999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en-US" altLang="ko-KR" dirty="0" err="1" smtClean="0"/>
              <a:t>np.nan</a:t>
            </a:r>
            <a:r>
              <a:rPr lang="ko-KR" altLang="en-US" dirty="0"/>
              <a:t>으로</a:t>
            </a:r>
            <a:r>
              <a:rPr lang="en-US" altLang="ko-KR" dirty="0"/>
              <a:t>, -1000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으로 수정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973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replace(from, to)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치환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81" y="1616066"/>
            <a:ext cx="4018481" cy="45833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828" y="2341253"/>
            <a:ext cx="3483222" cy="3133024"/>
          </a:xfrm>
          <a:prstGeom prst="rect">
            <a:avLst/>
          </a:prstGeom>
        </p:spPr>
      </p:pic>
      <p:sp>
        <p:nvSpPr>
          <p:cNvPr id="7" name="자유형 6"/>
          <p:cNvSpPr/>
          <p:nvPr/>
        </p:nvSpPr>
        <p:spPr>
          <a:xfrm>
            <a:off x="5956183" y="2273362"/>
            <a:ext cx="973123" cy="151056"/>
          </a:xfrm>
          <a:custGeom>
            <a:avLst/>
            <a:gdLst>
              <a:gd name="connsiteX0" fmla="*/ 0 w 973123"/>
              <a:gd name="connsiteY0" fmla="*/ 151056 h 151056"/>
              <a:gd name="connsiteX1" fmla="*/ 75501 w 973123"/>
              <a:gd name="connsiteY1" fmla="*/ 125889 h 151056"/>
              <a:gd name="connsiteX2" fmla="*/ 494951 w 973123"/>
              <a:gd name="connsiteY2" fmla="*/ 55 h 151056"/>
              <a:gd name="connsiteX3" fmla="*/ 973123 w 973123"/>
              <a:gd name="connsiteY3" fmla="*/ 142667 h 15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3123" h="151056">
                <a:moveTo>
                  <a:pt x="0" y="151056"/>
                </a:moveTo>
                <a:lnTo>
                  <a:pt x="75501" y="125889"/>
                </a:lnTo>
                <a:cubicBezTo>
                  <a:pt x="157993" y="100722"/>
                  <a:pt x="345347" y="-2741"/>
                  <a:pt x="494951" y="55"/>
                </a:cubicBezTo>
                <a:cubicBezTo>
                  <a:pt x="644555" y="2851"/>
                  <a:pt x="808839" y="72759"/>
                  <a:pt x="973123" y="14266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 flipV="1">
            <a:off x="6398883" y="2628947"/>
            <a:ext cx="973123" cy="239954"/>
          </a:xfrm>
          <a:custGeom>
            <a:avLst/>
            <a:gdLst>
              <a:gd name="connsiteX0" fmla="*/ 0 w 973123"/>
              <a:gd name="connsiteY0" fmla="*/ 151056 h 151056"/>
              <a:gd name="connsiteX1" fmla="*/ 75501 w 973123"/>
              <a:gd name="connsiteY1" fmla="*/ 125889 h 151056"/>
              <a:gd name="connsiteX2" fmla="*/ 494951 w 973123"/>
              <a:gd name="connsiteY2" fmla="*/ 55 h 151056"/>
              <a:gd name="connsiteX3" fmla="*/ 973123 w 973123"/>
              <a:gd name="connsiteY3" fmla="*/ 142667 h 15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3123" h="151056">
                <a:moveTo>
                  <a:pt x="0" y="151056"/>
                </a:moveTo>
                <a:lnTo>
                  <a:pt x="75501" y="125889"/>
                </a:lnTo>
                <a:cubicBezTo>
                  <a:pt x="157993" y="100722"/>
                  <a:pt x="345347" y="-2741"/>
                  <a:pt x="494951" y="55"/>
                </a:cubicBezTo>
                <a:cubicBezTo>
                  <a:pt x="644555" y="2851"/>
                  <a:pt x="808839" y="72759"/>
                  <a:pt x="973123" y="14266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23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축 색인 이름 바꾸기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축 색인에 적용하는 </a:t>
            </a:r>
            <a:r>
              <a:rPr lang="en-US" altLang="ko-KR" dirty="0" smtClean="0"/>
              <a:t>map()</a:t>
            </a:r>
          </a:p>
          <a:p>
            <a:r>
              <a:rPr lang="ko-KR" altLang="en-US" dirty="0" smtClean="0"/>
              <a:t>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</a:t>
            </a:r>
            <a:r>
              <a:rPr lang="en-US" altLang="ko-KR" dirty="0" smtClean="0"/>
              <a:t>: rename()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" y="2067101"/>
            <a:ext cx="4562011" cy="42783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699" y="1083020"/>
            <a:ext cx="4434106" cy="508655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7765" y="3606905"/>
            <a:ext cx="637517" cy="229371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05615" y="3377534"/>
            <a:ext cx="637517" cy="229371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982081" y="4538928"/>
            <a:ext cx="908337" cy="24328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 설명선 10"/>
          <p:cNvSpPr/>
          <p:nvPr/>
        </p:nvSpPr>
        <p:spPr>
          <a:xfrm flipH="1">
            <a:off x="2682154" y="3258589"/>
            <a:ext cx="1665831" cy="505061"/>
          </a:xfrm>
          <a:prstGeom prst="wedgeRectCallout">
            <a:avLst>
              <a:gd name="adj1" fmla="val 26113"/>
              <a:gd name="adj2" fmla="val 102104"/>
            </a:avLst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앞의</a:t>
            </a:r>
            <a:r>
              <a:rPr lang="en-US" altLang="ko-KR" sz="1200" dirty="0" smtClean="0">
                <a:solidFill>
                  <a:srgbClr val="FF0000"/>
                </a:solidFill>
              </a:rPr>
              <a:t> 4</a:t>
            </a:r>
            <a:r>
              <a:rPr lang="ko-KR" altLang="en-US" sz="1200" dirty="0" smtClean="0">
                <a:solidFill>
                  <a:srgbClr val="FF0000"/>
                </a:solidFill>
              </a:rPr>
              <a:t>개의 문자만 떼내어 대문자로 반환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9321" y="4045324"/>
            <a:ext cx="1629763" cy="229371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85623" y="4466622"/>
            <a:ext cx="1571593" cy="229371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 flipH="1">
            <a:off x="7680959" y="5408610"/>
            <a:ext cx="1315844" cy="468488"/>
          </a:xfrm>
          <a:prstGeom prst="wedgeRectCallout">
            <a:avLst>
              <a:gd name="adj1" fmla="val -20794"/>
              <a:gd name="adj2" fmla="val -174083"/>
            </a:avLst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수정 내용을 </a:t>
            </a:r>
            <a:r>
              <a:rPr lang="en-US" altLang="ko-KR" sz="1200" dirty="0" smtClean="0">
                <a:solidFill>
                  <a:srgbClr val="FF0000"/>
                </a:solidFill>
              </a:rPr>
              <a:t>data</a:t>
            </a:r>
            <a:r>
              <a:rPr lang="ko-KR" altLang="en-US" sz="1200" dirty="0" smtClean="0">
                <a:solidFill>
                  <a:srgbClr val="FF0000"/>
                </a:solidFill>
              </a:rPr>
              <a:t>에 반영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3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다음 </a:t>
            </a:r>
            <a:r>
              <a:rPr lang="en-US" altLang="ko-KR" dirty="0"/>
              <a:t>pandas </a:t>
            </a:r>
            <a:r>
              <a:rPr lang="ko-KR" altLang="en-US" dirty="0"/>
              <a:t>프로그램에서 실행 결과는</a:t>
            </a:r>
            <a:r>
              <a:rPr lang="en-US" altLang="ko-KR" dirty="0"/>
              <a:t>?  (3)</a:t>
            </a:r>
          </a:p>
          <a:p>
            <a:pPr fontAlgn="base"/>
            <a:endParaRPr lang="en-US" altLang="ko-KR" dirty="0"/>
          </a:p>
          <a:p>
            <a:pPr lvl="1" fontAlgn="base"/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pd.DataFrame</a:t>
            </a:r>
            <a:r>
              <a:rPr lang="en-US" altLang="ko-KR" dirty="0"/>
              <a:t>(</a:t>
            </a:r>
            <a:r>
              <a:rPr lang="en-US" altLang="ko-KR" dirty="0" err="1"/>
              <a:t>np.arange</a:t>
            </a:r>
            <a:r>
              <a:rPr lang="en-US" altLang="ko-KR" dirty="0"/>
              <a:t>(0, 20, 2).reshape(5, 2))</a:t>
            </a:r>
          </a:p>
          <a:p>
            <a:pPr lvl="1" fontAlgn="base"/>
            <a:r>
              <a:rPr lang="en-US" altLang="ko-KR" dirty="0" err="1"/>
              <a:t>df.iloc</a:t>
            </a:r>
            <a:r>
              <a:rPr lang="en-US" altLang="ko-KR" dirty="0"/>
              <a:t>[2:, 0] = </a:t>
            </a:r>
            <a:r>
              <a:rPr lang="en-US" altLang="ko-KR" dirty="0" err="1"/>
              <a:t>np.nan</a:t>
            </a:r>
            <a:endParaRPr lang="en-US" altLang="ko-KR" dirty="0"/>
          </a:p>
          <a:p>
            <a:pPr lvl="1" fontAlgn="base"/>
            <a:r>
              <a:rPr lang="en-US" altLang="ko-KR" dirty="0" err="1"/>
              <a:t>df</a:t>
            </a:r>
            <a:r>
              <a:rPr lang="en-US" altLang="ko-KR" dirty="0"/>
              <a:t>[1] = </a:t>
            </a:r>
            <a:r>
              <a:rPr lang="en-US" altLang="ko-KR" dirty="0" err="1"/>
              <a:t>np.nan</a:t>
            </a:r>
            <a:endParaRPr lang="en-US" altLang="ko-KR" dirty="0"/>
          </a:p>
          <a:p>
            <a:pPr lvl="1" fontAlgn="base"/>
            <a:r>
              <a:rPr lang="en-US" altLang="ko-KR" dirty="0" err="1"/>
              <a:t>df.dropna</a:t>
            </a:r>
            <a:r>
              <a:rPr lang="en-US" altLang="ko-KR" dirty="0"/>
              <a:t>(how='all', </a:t>
            </a:r>
            <a:r>
              <a:rPr lang="en-US" altLang="ko-KR" dirty="0" err="1"/>
              <a:t>inplace</a:t>
            </a:r>
            <a:r>
              <a:rPr lang="en-US" altLang="ko-KR" dirty="0"/>
              <a:t>=True)</a:t>
            </a:r>
          </a:p>
          <a:p>
            <a:pPr lvl="1" fontAlgn="base"/>
            <a:r>
              <a:rPr lang="en-US" altLang="ko-KR" dirty="0" err="1"/>
              <a:t>df.replace</a:t>
            </a:r>
            <a:r>
              <a:rPr lang="en-US" altLang="ko-KR" dirty="0"/>
              <a:t>({</a:t>
            </a:r>
            <a:r>
              <a:rPr lang="en-US" altLang="ko-KR" dirty="0" err="1"/>
              <a:t>np.nan</a:t>
            </a:r>
            <a:r>
              <a:rPr lang="en-US" altLang="ko-KR" dirty="0"/>
              <a:t>: 1}, </a:t>
            </a:r>
            <a:r>
              <a:rPr lang="en-US" altLang="ko-KR" dirty="0" err="1"/>
              <a:t>inplace</a:t>
            </a:r>
            <a:r>
              <a:rPr lang="en-US" altLang="ko-KR" dirty="0"/>
              <a:t>=True)</a:t>
            </a:r>
          </a:p>
          <a:p>
            <a:pPr lvl="1" fontAlgn="base"/>
            <a:r>
              <a:rPr lang="en-US" altLang="ko-KR" dirty="0"/>
              <a:t>print(</a:t>
            </a:r>
            <a:r>
              <a:rPr lang="en-US" altLang="ko-KR" dirty="0" err="1"/>
              <a:t>df.sum</a:t>
            </a:r>
            <a:r>
              <a:rPr lang="en-US" altLang="ko-KR" dirty="0"/>
              <a:t>().sum())</a:t>
            </a:r>
          </a:p>
          <a:p>
            <a:pPr fontAlgn="base"/>
            <a:endParaRPr lang="en-US" altLang="ko-KR" dirty="0"/>
          </a:p>
          <a:p>
            <a:pPr lvl="2" fontAlgn="base"/>
            <a:r>
              <a:rPr lang="en-US" altLang="ko-KR" dirty="0"/>
              <a:t>2</a:t>
            </a:r>
          </a:p>
          <a:p>
            <a:pPr lvl="2" fontAlgn="base"/>
            <a:r>
              <a:rPr lang="en-US" altLang="ko-KR" dirty="0"/>
              <a:t>4</a:t>
            </a:r>
          </a:p>
          <a:p>
            <a:pPr lvl="2" fontAlgn="base"/>
            <a:r>
              <a:rPr lang="en-US" altLang="ko-KR" dirty="0"/>
              <a:t>6</a:t>
            </a:r>
          </a:p>
          <a:p>
            <a:pPr lvl="2" fontAlgn="base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7808" y="2930545"/>
            <a:ext cx="800571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구간 구분</a:t>
            </a:r>
            <a:r>
              <a:rPr lang="en-US" altLang="ko-KR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ko-KR" altLang="en-US" sz="4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특잇값</a:t>
            </a:r>
            <a:endParaRPr lang="en-US" altLang="ko-KR" sz="4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4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원핫</a:t>
            </a:r>
            <a:r>
              <a:rPr lang="ko-KR" alt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4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인코딩</a:t>
            </a:r>
            <a:r>
              <a:rPr lang="en-US" altLang="ko-KR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표시자</a:t>
            </a:r>
            <a:r>
              <a:rPr lang="en-US" altLang="ko-KR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/</a:t>
            </a:r>
            <a:r>
              <a:rPr lang="ko-KR" alt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더미 표기</a:t>
            </a:r>
            <a:r>
              <a:rPr lang="en-US" altLang="ko-KR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75868" y="1581435"/>
            <a:ext cx="5808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7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데이터 정제</a:t>
            </a:r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및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준비</a:t>
            </a:r>
            <a:endParaRPr lang="en-US" altLang="ko-KR" sz="40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14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범주</a:t>
            </a:r>
            <a:r>
              <a:rPr lang="en-US" altLang="ko-KR" dirty="0" smtClean="0"/>
              <a:t>(categories)</a:t>
            </a:r>
            <a:r>
              <a:rPr lang="ko-KR" altLang="en-US" dirty="0" smtClean="0"/>
              <a:t>로 구분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cut()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qcut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1026" name="Picture 2" descr="https://t1.daumcdn.net/cfile/tistory/99DEAF3B5C1E4AAA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54" y="1720766"/>
            <a:ext cx="7143546" cy="410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65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정제 및 준비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데이터를 합치고 재배열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원천 데이터는 분석하기 어려운 형태로 기록되어 제공</a:t>
            </a:r>
            <a:endParaRPr lang="en-US" altLang="ko-KR" dirty="0" smtClean="0"/>
          </a:p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누락된 데이터 처리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isnull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err="1" smtClean="0"/>
              <a:t>np.nan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dropna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fillna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데이터 변형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duplicated()</a:t>
            </a:r>
          </a:p>
          <a:p>
            <a:pPr lvl="2"/>
            <a:r>
              <a:rPr lang="en-US" altLang="ko-KR" dirty="0" err="1" smtClean="0"/>
              <a:t>drop_duplicates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map()</a:t>
            </a:r>
          </a:p>
          <a:p>
            <a:pPr lvl="2"/>
            <a:r>
              <a:rPr lang="en-US" altLang="ko-KR" dirty="0" smtClean="0"/>
              <a:t>replace()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cut(), </a:t>
            </a:r>
            <a:r>
              <a:rPr lang="en-US" altLang="ko-KR" dirty="0" err="1" smtClean="0"/>
              <a:t>qcut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문자열 다루기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정규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 </a:t>
            </a:r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5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7.2.5 </a:t>
            </a:r>
            <a:r>
              <a:rPr lang="ko-KR" altLang="en-US" dirty="0" smtClean="0"/>
              <a:t>개별화와 양자화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2907300" cy="5151503"/>
          </a:xfrm>
        </p:spPr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pd.cut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구간 리스트를 사용하여 그에 맞는 구간 그룹으로 나누는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반환 자료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Categorical</a:t>
            </a:r>
          </a:p>
          <a:p>
            <a:pPr lvl="1"/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Categorical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codes</a:t>
            </a:r>
          </a:p>
          <a:p>
            <a:pPr lvl="2"/>
            <a:r>
              <a:rPr lang="en-US" altLang="ko-KR" dirty="0" smtClean="0"/>
              <a:t>categories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</a:t>
            </a:r>
            <a:r>
              <a:rPr lang="en-US" altLang="ko-KR" dirty="0" smtClean="0"/>
              <a:t> labels</a:t>
            </a:r>
          </a:p>
          <a:p>
            <a:pPr lvl="2"/>
            <a:r>
              <a:rPr lang="ko-KR" altLang="en-US" dirty="0" smtClean="0"/>
              <a:t>그룹의 이름 지정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376" y="1536026"/>
            <a:ext cx="5702207" cy="4467369"/>
          </a:xfrm>
          <a:prstGeom prst="rect">
            <a:avLst/>
          </a:prstGeom>
        </p:spPr>
      </p:pic>
      <p:sp>
        <p:nvSpPr>
          <p:cNvPr id="8" name="원통 7"/>
          <p:cNvSpPr/>
          <p:nvPr/>
        </p:nvSpPr>
        <p:spPr>
          <a:xfrm>
            <a:off x="5883076" y="2279074"/>
            <a:ext cx="457200" cy="457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통 8"/>
          <p:cNvSpPr/>
          <p:nvPr/>
        </p:nvSpPr>
        <p:spPr>
          <a:xfrm>
            <a:off x="6528322" y="2286003"/>
            <a:ext cx="457200" cy="457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통 9"/>
          <p:cNvSpPr/>
          <p:nvPr/>
        </p:nvSpPr>
        <p:spPr>
          <a:xfrm>
            <a:off x="7194352" y="2286006"/>
            <a:ext cx="457200" cy="457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통 10"/>
          <p:cNvSpPr/>
          <p:nvPr/>
        </p:nvSpPr>
        <p:spPr>
          <a:xfrm>
            <a:off x="7879739" y="2290789"/>
            <a:ext cx="457200" cy="457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92917" y="3184342"/>
            <a:ext cx="2720701" cy="229371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265814" y="1924396"/>
            <a:ext cx="187037" cy="1801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8" idx="0"/>
          </p:cNvCxnSpPr>
          <p:nvPr/>
        </p:nvCxnSpPr>
        <p:spPr>
          <a:xfrm>
            <a:off x="4463935" y="2136371"/>
            <a:ext cx="1647741" cy="25700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2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</a:t>
            </a:r>
            <a:r>
              <a:rPr lang="ko-KR" altLang="en-US" dirty="0" smtClean="0"/>
              <a:t>등분 구간으로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pd.cut</a:t>
            </a:r>
            <a:r>
              <a:rPr lang="en-US" altLang="ko-KR" dirty="0" smtClean="0"/>
              <a:t>(data, 4, precision=2)</a:t>
            </a:r>
          </a:p>
          <a:p>
            <a:pPr lvl="1"/>
            <a:r>
              <a:rPr lang="ko-KR" altLang="en-US" dirty="0" smtClean="0"/>
              <a:t>데이터에서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최대값과 최소값을 기준으로 균등한 길이의 그룹을 자동으로 계산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 smtClean="0"/>
              <a:t>등분의 소수점 아래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자리로 계산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07" y="2307025"/>
            <a:ext cx="7290930" cy="344176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17209" y="4464503"/>
            <a:ext cx="1164836" cy="223876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801390" y="2178523"/>
            <a:ext cx="290945" cy="228598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3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qcut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pd.qcut</a:t>
            </a:r>
            <a:r>
              <a:rPr lang="en-US" altLang="ko-KR" dirty="0" smtClean="0"/>
              <a:t>(data, 4)</a:t>
            </a:r>
          </a:p>
          <a:p>
            <a:pPr lvl="1"/>
            <a:r>
              <a:rPr lang="en-US" altLang="ko-KR" dirty="0" smtClean="0"/>
              <a:t>4 </a:t>
            </a:r>
            <a:r>
              <a:rPr lang="ko-KR" altLang="en-US" dirty="0" smtClean="0"/>
              <a:t>분위로 분류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구간 </a:t>
            </a:r>
            <a:r>
              <a:rPr lang="ko-KR" altLang="en-US" dirty="0"/>
              <a:t>소속 분포의 등분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Data </a:t>
            </a:r>
            <a:r>
              <a:rPr lang="ko-KR" altLang="en-US" dirty="0" smtClean="0"/>
              <a:t>분</a:t>
            </a:r>
            <a:r>
              <a:rPr lang="ko-KR" altLang="en-US" dirty="0"/>
              <a:t>포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수가 </a:t>
            </a:r>
            <a:r>
              <a:rPr lang="ko-KR" altLang="en-US" dirty="0"/>
              <a:t>똑같은 구간으로 </a:t>
            </a:r>
            <a:r>
              <a:rPr lang="ko-KR" altLang="en-US" dirty="0" smtClean="0"/>
              <a:t>나눔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만일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의 수가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개라면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/>
              <a:t>개의 구간으로 나누는데 각 구간은 </a:t>
            </a:r>
            <a:r>
              <a:rPr lang="en-US" altLang="ko-KR" dirty="0"/>
              <a:t>250</a:t>
            </a:r>
            <a:r>
              <a:rPr lang="ko-KR" altLang="en-US" dirty="0"/>
              <a:t>개씩의 데이터를 </a:t>
            </a:r>
            <a:r>
              <a:rPr lang="ko-KR" altLang="en-US" dirty="0" smtClean="0"/>
              <a:t>가짐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06" y="2764970"/>
            <a:ext cx="6821318" cy="38526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597" y="577216"/>
            <a:ext cx="2025577" cy="172052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515231" y="3741295"/>
            <a:ext cx="217184" cy="223876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665913" y="4031673"/>
            <a:ext cx="731520" cy="186205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77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 err="1"/>
              <a:t>qcut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분포의 수 비율을 지정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분포의 변 위치를 리스트로 직접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사이로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[0, 0.1, 0.5, 0.9, 1]</a:t>
            </a:r>
          </a:p>
          <a:p>
            <a:pPr lvl="2"/>
            <a:r>
              <a:rPr lang="en-US" altLang="ko-KR" dirty="0" smtClean="0"/>
              <a:t>100</a:t>
            </a:r>
            <a:r>
              <a:rPr lang="ko-KR" altLang="en-US" dirty="0" smtClean="0"/>
              <a:t>개라면</a:t>
            </a:r>
            <a:r>
              <a:rPr lang="en-US" altLang="ko-KR" dirty="0" smtClean="0"/>
              <a:t>, 10, 40, 40, 10</a:t>
            </a:r>
            <a:r>
              <a:rPr lang="ko-KR" altLang="en-US" dirty="0" smtClean="0"/>
              <a:t>개의 위치의 그룹으로 나눔</a:t>
            </a:r>
            <a:r>
              <a:rPr lang="en-US" altLang="ko-KR" dirty="0" smtClean="0"/>
              <a:t> </a:t>
            </a:r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82" y="2586028"/>
            <a:ext cx="6237839" cy="394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7.2.6 </a:t>
            </a:r>
            <a:r>
              <a:rPr lang="ko-KR" altLang="en-US" dirty="0" err="1" smtClean="0"/>
              <a:t>특잇값</a:t>
            </a:r>
            <a:r>
              <a:rPr lang="ko-KR" altLang="en-US" dirty="0" smtClean="0"/>
              <a:t> 찾고 수정하기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Outlier</a:t>
            </a:r>
          </a:p>
          <a:p>
            <a:pPr lvl="1"/>
            <a:r>
              <a:rPr lang="ko-KR" altLang="en-US" dirty="0" err="1" smtClean="0"/>
              <a:t>특잇값을</a:t>
            </a:r>
            <a:r>
              <a:rPr lang="ko-KR" altLang="en-US" dirty="0" smtClean="0"/>
              <a:t> 제외하거나 적당한 값으로 대체 </a:t>
            </a:r>
            <a:endParaRPr lang="en-US" altLang="ko-KR" dirty="0" smtClean="0"/>
          </a:p>
          <a:p>
            <a:r>
              <a:rPr lang="ko-KR" altLang="en-US" dirty="0" smtClean="0"/>
              <a:t>칼럼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초과하는 수 찾기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78" y="2491529"/>
            <a:ext cx="3106753" cy="335828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81490" y="3016146"/>
            <a:ext cx="655635" cy="1700926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28605" y="5314817"/>
            <a:ext cx="1008519" cy="31812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702" y="1598165"/>
            <a:ext cx="3739344" cy="4251649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 flipV="1">
            <a:off x="3083169" y="4170671"/>
            <a:ext cx="3669323" cy="5464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1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any(1)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925798" cy="5151503"/>
          </a:xfrm>
        </p:spPr>
        <p:txBody>
          <a:bodyPr/>
          <a:lstStyle/>
          <a:p>
            <a:r>
              <a:rPr lang="ko-KR" altLang="en-US" dirty="0" smtClean="0"/>
              <a:t>조건을 하나라도 만족하는 값이 있는 모든 행 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절대 값이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초과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을 초과하는 수를 </a:t>
            </a:r>
            <a:r>
              <a:rPr lang="en-US" altLang="ko-KR" dirty="0" smtClean="0"/>
              <a:t>-3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지정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445" y="151001"/>
            <a:ext cx="4103958" cy="66088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81" y="3845993"/>
            <a:ext cx="1929599" cy="17130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082445" y="3100786"/>
            <a:ext cx="355847" cy="298906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724890" y="2344383"/>
            <a:ext cx="1129572" cy="222971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18829" y="183710"/>
            <a:ext cx="2038109" cy="283517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7.2.7 </a:t>
            </a:r>
            <a:r>
              <a:rPr lang="ko-KR" altLang="en-US" dirty="0" smtClean="0"/>
              <a:t>치환과 임의 샘플링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695921" cy="5151503"/>
          </a:xfrm>
        </p:spPr>
        <p:txBody>
          <a:bodyPr/>
          <a:lstStyle/>
          <a:p>
            <a:r>
              <a:rPr lang="en-US" altLang="ko-KR" dirty="0" err="1" smtClean="0"/>
              <a:t>np.random.permutation</a:t>
            </a:r>
            <a:r>
              <a:rPr lang="en-US" altLang="ko-KR" dirty="0" smtClean="0"/>
              <a:t>(n)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n-1</a:t>
            </a:r>
            <a:r>
              <a:rPr lang="ko-KR" altLang="en-US" dirty="0" smtClean="0"/>
              <a:t>까지의 임의의 순서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조합 반환 </a:t>
            </a:r>
            <a:endParaRPr lang="en-US" altLang="ko-KR" dirty="0" smtClean="0"/>
          </a:p>
          <a:p>
            <a:r>
              <a:rPr lang="en-US" altLang="ko-KR" dirty="0" err="1"/>
              <a:t>pd.take</a:t>
            </a:r>
            <a:r>
              <a:rPr lang="en-US" altLang="ko-KR" dirty="0"/>
              <a:t>(</a:t>
            </a:r>
            <a:r>
              <a:rPr lang="ko-KR" altLang="en-US" dirty="0"/>
              <a:t>로우</a:t>
            </a:r>
            <a:r>
              <a:rPr lang="en-US" altLang="ko-KR" dirty="0"/>
              <a:t>_</a:t>
            </a:r>
            <a:r>
              <a:rPr lang="ko-KR" altLang="en-US" dirty="0"/>
              <a:t>순서</a:t>
            </a:r>
            <a:r>
              <a:rPr lang="en-US" altLang="ko-KR" dirty="0"/>
              <a:t>_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 smtClean="0"/>
              <a:t>행을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임의 순서로 재배치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997" y="1520044"/>
            <a:ext cx="4822653" cy="44763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66429" y="3903817"/>
            <a:ext cx="900971" cy="240291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20598" y="4882694"/>
            <a:ext cx="197587" cy="111366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20597" y="2309479"/>
            <a:ext cx="197587" cy="111366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581395" y="2954215"/>
            <a:ext cx="996467" cy="2514600"/>
          </a:xfrm>
          <a:custGeom>
            <a:avLst/>
            <a:gdLst>
              <a:gd name="connsiteX0" fmla="*/ 996467 w 996467"/>
              <a:gd name="connsiteY0" fmla="*/ 0 h 2514600"/>
              <a:gd name="connsiteX1" fmla="*/ 5 w 996467"/>
              <a:gd name="connsiteY1" fmla="*/ 1137139 h 2514600"/>
              <a:gd name="connsiteX2" fmla="*/ 984743 w 996467"/>
              <a:gd name="connsiteY2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467" h="2514600">
                <a:moveTo>
                  <a:pt x="996467" y="0"/>
                </a:moveTo>
                <a:cubicBezTo>
                  <a:pt x="499213" y="359019"/>
                  <a:pt x="1959" y="718039"/>
                  <a:pt x="5" y="1137139"/>
                </a:cubicBezTo>
                <a:cubicBezTo>
                  <a:pt x="-1949" y="1556239"/>
                  <a:pt x="491397" y="2035419"/>
                  <a:pt x="984743" y="2514600"/>
                </a:cubicBezTo>
              </a:path>
            </a:pathLst>
          </a:custGeom>
          <a:noFill/>
          <a:ln w="158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719390" y="4144108"/>
            <a:ext cx="247040" cy="73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1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임의의 행 선택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df.sample</a:t>
            </a:r>
            <a:r>
              <a:rPr lang="en-US" altLang="ko-KR" dirty="0" smtClean="0"/>
              <a:t>(n)</a:t>
            </a:r>
          </a:p>
          <a:p>
            <a:pPr lvl="1"/>
            <a:r>
              <a:rPr lang="ko-KR" altLang="en-US" dirty="0" smtClean="0"/>
              <a:t>옵션 </a:t>
            </a:r>
            <a:r>
              <a:rPr lang="en-US" altLang="ko-KR" dirty="0" smtClean="0"/>
              <a:t>replace=True</a:t>
            </a:r>
          </a:p>
          <a:p>
            <a:pPr lvl="2"/>
            <a:r>
              <a:rPr lang="ko-KR" altLang="en-US" dirty="0" smtClean="0"/>
              <a:t>동일 행의 반복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선택을 허용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28" y="1109231"/>
            <a:ext cx="3212578" cy="5115109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 flipH="1">
            <a:off x="5568388" y="3383595"/>
            <a:ext cx="2322786" cy="772232"/>
          </a:xfrm>
          <a:prstGeom prst="wedgeRectCallout">
            <a:avLst>
              <a:gd name="adj1" fmla="val -24099"/>
              <a:gd name="adj2" fmla="val -122438"/>
            </a:avLst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원 원소 수가 샘플 수 보다 적으면 반드시 기술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7.2.8 </a:t>
            </a:r>
            <a:r>
              <a:rPr lang="ko-KR" altLang="en-US" dirty="0" smtClean="0"/>
              <a:t>표시자</a:t>
            </a:r>
            <a:r>
              <a:rPr lang="en-US" altLang="ko-KR" dirty="0" smtClean="0"/>
              <a:t> / </a:t>
            </a:r>
            <a:r>
              <a:rPr lang="ko-KR" altLang="en-US" dirty="0" smtClean="0"/>
              <a:t>더미 변수 계산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710381" cy="5151503"/>
          </a:xfrm>
        </p:spPr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get_dummies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키 열의 모든 종류를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개의 열로 구성된 데이터프레임을 만들고 속한 값을 표현하는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저장</a:t>
            </a:r>
            <a:endParaRPr lang="en-US" altLang="ko-KR" dirty="0" smtClean="0"/>
          </a:p>
          <a:p>
            <a:pPr lvl="2"/>
            <a:r>
              <a:rPr lang="en-US" altLang="ko-KR" dirty="0"/>
              <a:t>Convert categorical variable into dummy/indicator </a:t>
            </a:r>
            <a:r>
              <a:rPr lang="en-US" altLang="ko-KR" dirty="0" smtClean="0"/>
              <a:t>variables</a:t>
            </a:r>
            <a:endParaRPr lang="en-US" altLang="ko-KR" dirty="0"/>
          </a:p>
          <a:p>
            <a:pPr lvl="1"/>
            <a:r>
              <a:rPr lang="ko-KR" altLang="en-US" dirty="0" smtClean="0"/>
              <a:t>인자 </a:t>
            </a:r>
            <a:r>
              <a:rPr lang="en-US" altLang="ko-KR" dirty="0" smtClean="0"/>
              <a:t>prefix</a:t>
            </a:r>
          </a:p>
          <a:p>
            <a:pPr lvl="2"/>
            <a:r>
              <a:rPr lang="ko-KR" altLang="en-US" dirty="0" smtClean="0"/>
              <a:t>열 이름의 </a:t>
            </a:r>
            <a:r>
              <a:rPr lang="ko-KR" altLang="en-US" dirty="0" err="1" smtClean="0"/>
              <a:t>접두어를</a:t>
            </a:r>
            <a:r>
              <a:rPr lang="ko-KR" altLang="en-US" dirty="0" smtClean="0"/>
              <a:t> 지정해 수정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211" y="1193960"/>
            <a:ext cx="4669245" cy="50875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" y="4355928"/>
            <a:ext cx="3974215" cy="22617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11048" y="2613686"/>
            <a:ext cx="184159" cy="1434611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18968" y="4653075"/>
            <a:ext cx="525621" cy="1692388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8" idx="0"/>
          </p:cNvCxnSpPr>
          <p:nvPr/>
        </p:nvCxnSpPr>
        <p:spPr>
          <a:xfrm>
            <a:off x="5195455" y="4048297"/>
            <a:ext cx="86324" cy="60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 설명선 10"/>
          <p:cNvSpPr/>
          <p:nvPr/>
        </p:nvSpPr>
        <p:spPr>
          <a:xfrm flipH="1">
            <a:off x="6141966" y="4888199"/>
            <a:ext cx="2322786" cy="772232"/>
          </a:xfrm>
          <a:prstGeom prst="wedgeRectCallout">
            <a:avLst>
              <a:gd name="adj1" fmla="val 73959"/>
              <a:gd name="adj2" fmla="val -26633"/>
            </a:avLst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더미</a:t>
            </a:r>
            <a:r>
              <a:rPr lang="en-US" altLang="ko-KR" sz="1400" dirty="0" smtClean="0">
                <a:solidFill>
                  <a:srgbClr val="FF0000"/>
                </a:solidFill>
              </a:rPr>
              <a:t>(dummies): a, b, c </a:t>
            </a:r>
            <a:r>
              <a:rPr lang="ko-KR" altLang="en-US" sz="1400" dirty="0" smtClean="0">
                <a:solidFill>
                  <a:srgbClr val="FF0000"/>
                </a:solidFill>
              </a:rPr>
              <a:t>열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지시자</a:t>
            </a:r>
            <a:r>
              <a:rPr lang="en-US" altLang="ko-KR" sz="1400" dirty="0" smtClean="0">
                <a:solidFill>
                  <a:srgbClr val="FF0000"/>
                </a:solidFill>
              </a:rPr>
              <a:t>(indicator): </a:t>
            </a:r>
            <a:r>
              <a:rPr lang="ko-KR" altLang="en-US" sz="1400" dirty="0" smtClean="0">
                <a:solidFill>
                  <a:srgbClr val="FF0000"/>
                </a:solidFill>
              </a:rPr>
              <a:t>해당하는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열에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을 마크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MovieLens</a:t>
            </a:r>
            <a:r>
              <a:rPr lang="en-US" altLang="ko-KR" dirty="0"/>
              <a:t> </a:t>
            </a:r>
            <a:r>
              <a:rPr lang="ko-KR" altLang="en-US" dirty="0"/>
              <a:t>영화 평점 </a:t>
            </a:r>
            <a:r>
              <a:rPr lang="ko-KR" altLang="en-US" dirty="0" smtClean="0"/>
              <a:t>자료                     </a:t>
            </a:r>
            <a:r>
              <a:rPr lang="en-US" altLang="ko-KR" dirty="0" smtClean="0"/>
              <a:t>p292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첨자 </a:t>
            </a:r>
            <a:r>
              <a:rPr lang="ko-KR" altLang="en-US" dirty="0" smtClean="0"/>
              <a:t>함수 </a:t>
            </a:r>
            <a:r>
              <a:rPr lang="en-US" altLang="ko-KR" dirty="0" err="1" smtClean="0"/>
              <a:t>pandas.Index.get_indexer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/>
              <a:t>Compute indexer and mask for new index given the current index. The indexer should be then used as an input to </a:t>
            </a:r>
            <a:r>
              <a:rPr lang="en-US" altLang="ko-KR" dirty="0" err="1" smtClean="0"/>
              <a:t>ndarray.take</a:t>
            </a:r>
            <a:r>
              <a:rPr lang="en-US" altLang="ko-KR" dirty="0" smtClean="0"/>
              <a:t> </a:t>
            </a:r>
            <a:r>
              <a:rPr lang="en-US" altLang="ko-KR" dirty="0"/>
              <a:t>to align the current data to the new index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현재 </a:t>
            </a:r>
            <a:r>
              <a:rPr lang="ko-KR" altLang="en-US" dirty="0" smtClean="0"/>
              <a:t>인덱스에서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지정된 </a:t>
            </a:r>
            <a:r>
              <a:rPr lang="ko-KR" altLang="en-US" dirty="0"/>
              <a:t>새 인덱스에 대한 </a:t>
            </a:r>
            <a:r>
              <a:rPr lang="ko-KR" altLang="en-US" dirty="0" err="1"/>
              <a:t>인덱서</a:t>
            </a:r>
            <a:r>
              <a:rPr lang="ko-KR" altLang="en-US" dirty="0"/>
              <a:t> 및 마스크 </a:t>
            </a:r>
            <a:r>
              <a:rPr lang="ko-KR" altLang="en-US" dirty="0" smtClean="0"/>
              <a:t>계산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109" y="2820213"/>
            <a:ext cx="6905837" cy="2133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9783" y="3200399"/>
            <a:ext cx="107433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0   1   2</a:t>
            </a:r>
            <a:endParaRPr lang="ko-KR" altLang="en-US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en-US" altLang="ko-KR" dirty="0" smtClean="0"/>
              <a:t>my-ch07-study.ipynb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98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 </a:t>
            </a:r>
            <a:r>
              <a:rPr lang="ko-KR" altLang="en-US" dirty="0" err="1" smtClean="0"/>
              <a:t>핫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(</a:t>
            </a:r>
            <a:r>
              <a:rPr lang="ko-KR" altLang="en-US" dirty="0" smtClean="0"/>
              <a:t>더미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지시자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방식으로 변환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영화 장르의 원 </a:t>
            </a:r>
            <a:r>
              <a:rPr lang="ko-KR" altLang="en-US" dirty="0" err="1" smtClean="0"/>
              <a:t>핫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인코딩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96" y="1782956"/>
            <a:ext cx="4705278" cy="16739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82" y="4283840"/>
            <a:ext cx="8074169" cy="14020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95576" y="2048419"/>
            <a:ext cx="1828798" cy="1408463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66673" y="4277442"/>
            <a:ext cx="7835877" cy="1408463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35451" y="4563686"/>
            <a:ext cx="1391371" cy="23275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5719156" y="3549535"/>
            <a:ext cx="556953" cy="631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 자료에서 장르 추출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장르 열에서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|</a:t>
            </a:r>
            <a:r>
              <a:rPr lang="ko-KR" altLang="en-US" dirty="0" smtClean="0"/>
              <a:t>로 구분되어 있는 장르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</a:t>
            </a:r>
            <a:r>
              <a:rPr lang="en-US" altLang="ko-KR" dirty="0" smtClean="0"/>
              <a:t>genres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lvl="1"/>
            <a:r>
              <a:rPr lang="ko-KR" altLang="en-US" dirty="0"/>
              <a:t>배열 </a:t>
            </a:r>
            <a:r>
              <a:rPr lang="en-US" altLang="ko-KR" dirty="0" smtClean="0"/>
              <a:t>genres</a:t>
            </a:r>
          </a:p>
          <a:p>
            <a:pPr lvl="2"/>
            <a:r>
              <a:rPr lang="ko-KR" altLang="en-US" dirty="0" smtClean="0"/>
              <a:t>모든 장르가 있는 리스트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3" y="4388796"/>
            <a:ext cx="5459458" cy="22288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590" y="1007935"/>
            <a:ext cx="5095858" cy="41792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65939" y="2173110"/>
            <a:ext cx="1579793" cy="2324075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빈 장르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행은 영화 수</a:t>
            </a:r>
            <a:r>
              <a:rPr lang="en-US" altLang="ko-KR" dirty="0" smtClean="0"/>
              <a:t>(3883), </a:t>
            </a:r>
            <a:r>
              <a:rPr lang="ko-KR" altLang="en-US" dirty="0" smtClean="0"/>
              <a:t>열은 모든 장르 수</a:t>
            </a:r>
            <a:r>
              <a:rPr lang="en-US" altLang="ko-KR" dirty="0" smtClean="0"/>
              <a:t>(18)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94" y="1628422"/>
            <a:ext cx="6526635" cy="514466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72245" y="6532900"/>
            <a:ext cx="1579793" cy="266007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48841" y="4125031"/>
            <a:ext cx="5637288" cy="330591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영화의 장르를 추출해 모든 장르의 열 번호로 색인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장르의 컬럼을 색인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dummies.columns.get_indexer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gen.split</a:t>
            </a:r>
            <a:r>
              <a:rPr lang="en-US" altLang="ko-KR" dirty="0" smtClean="0"/>
              <a:t>('|') 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98" y="2279961"/>
            <a:ext cx="6618521" cy="29020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75271" y="2876114"/>
            <a:ext cx="2640009" cy="227814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311941" y="3145872"/>
            <a:ext cx="310393" cy="142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75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장르 </a:t>
            </a:r>
            <a:r>
              <a:rPr lang="ko-KR" altLang="en-US" sz="2400" dirty="0" smtClean="0"/>
              <a:t>데이터프레임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속하는 </a:t>
            </a:r>
            <a:r>
              <a:rPr lang="ko-KR" altLang="en-US" sz="2400" dirty="0"/>
              <a:t>자기 장르의 칼럼에 </a:t>
            </a:r>
            <a:r>
              <a:rPr lang="en-US" altLang="ko-KR" sz="2400" dirty="0"/>
              <a:t>1</a:t>
            </a:r>
            <a:r>
              <a:rPr lang="ko-KR" altLang="en-US" sz="2400" dirty="0"/>
              <a:t>을 저장</a:t>
            </a:r>
            <a:r>
              <a:rPr lang="ko-KR" altLang="en-US" dirty="0"/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44" y="1342237"/>
            <a:ext cx="8144629" cy="456361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55371" y="2916865"/>
            <a:ext cx="1602970" cy="23366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1" y="1516045"/>
            <a:ext cx="4106573" cy="943484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8" name="타원 7"/>
          <p:cNvSpPr/>
          <p:nvPr/>
        </p:nvSpPr>
        <p:spPr>
          <a:xfrm>
            <a:off x="3674225" y="3150525"/>
            <a:ext cx="924777" cy="24106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360814" y="3150525"/>
            <a:ext cx="490451" cy="24106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941318" y="3382975"/>
            <a:ext cx="490451" cy="24106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774276" y="3381623"/>
            <a:ext cx="490451" cy="24106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8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get_dummies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cut()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값의 분포를 표시자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더미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표현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410" y="1622066"/>
            <a:ext cx="5491344" cy="47233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03765" y="3636707"/>
            <a:ext cx="2292926" cy="361715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 smtClean="0"/>
              <a:t>다음 </a:t>
            </a:r>
            <a:r>
              <a:rPr lang="en-US" altLang="ko-KR" dirty="0"/>
              <a:t>pandas </a:t>
            </a:r>
            <a:r>
              <a:rPr lang="ko-KR" altLang="en-US" dirty="0"/>
              <a:t>프로그램에서 실행 결과는</a:t>
            </a:r>
            <a:r>
              <a:rPr lang="en-US" altLang="ko-KR" dirty="0"/>
              <a:t>?  (2)</a:t>
            </a:r>
          </a:p>
          <a:p>
            <a:pPr lvl="1" fontAlgn="base"/>
            <a:endParaRPr lang="en-US" altLang="ko-KR" dirty="0"/>
          </a:p>
          <a:p>
            <a:pPr lvl="1" fontAlgn="base"/>
            <a:r>
              <a:rPr lang="en-US" altLang="ko-KR" dirty="0" err="1"/>
              <a:t>pd.get_dummies</a:t>
            </a:r>
            <a:r>
              <a:rPr lang="en-US" altLang="ko-KR" dirty="0"/>
              <a:t>(['man', 'woman', 'man', 'woman', 'woman'])['man'].sum()</a:t>
            </a:r>
          </a:p>
          <a:p>
            <a:pPr lvl="1" fontAlgn="base"/>
            <a:endParaRPr lang="en-US" altLang="ko-KR" dirty="0"/>
          </a:p>
          <a:p>
            <a:pPr lvl="2" fontAlgn="base"/>
            <a:r>
              <a:rPr lang="en-US" altLang="ko-KR" dirty="0"/>
              <a:t>1</a:t>
            </a:r>
          </a:p>
          <a:p>
            <a:pPr lvl="2" fontAlgn="base"/>
            <a:r>
              <a:rPr lang="en-US" altLang="ko-KR" dirty="0"/>
              <a:t>2</a:t>
            </a:r>
          </a:p>
          <a:p>
            <a:pPr lvl="2" fontAlgn="base"/>
            <a:r>
              <a:rPr lang="en-US" altLang="ko-KR" dirty="0"/>
              <a:t>3</a:t>
            </a:r>
          </a:p>
          <a:p>
            <a:pPr lvl="2" fontAlgn="base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1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75868" y="1841494"/>
            <a:ext cx="5808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7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데이터 정제</a:t>
            </a:r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및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준비</a:t>
            </a:r>
            <a:endParaRPr lang="en-US" altLang="ko-KR" sz="40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51369" y="3282883"/>
            <a:ext cx="551946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누락 데이터 처리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테이터</a:t>
            </a:r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변형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08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7.1 </a:t>
            </a:r>
            <a:r>
              <a:rPr lang="ko-KR" altLang="en-US" dirty="0" smtClean="0"/>
              <a:t>누락된 데이터 처리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누락된 데이터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결측치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 처리가 중요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판다스는</a:t>
            </a:r>
            <a:r>
              <a:rPr lang="ko-KR" altLang="en-US" dirty="0" smtClean="0"/>
              <a:t> 기술 통계에서는 누락 데이터 제외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출력 표기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NaN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np.nan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NA(not available) </a:t>
            </a:r>
            <a:r>
              <a:rPr lang="ko-KR" altLang="en-US" dirty="0" smtClean="0"/>
              <a:t>차용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파이썬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도 </a:t>
            </a:r>
            <a:r>
              <a:rPr lang="ko-KR" altLang="en-US" dirty="0" err="1" smtClean="0"/>
              <a:t>결측치로</a:t>
            </a:r>
            <a:r>
              <a:rPr lang="ko-KR" altLang="en-US" dirty="0" smtClean="0"/>
              <a:t> 취급</a:t>
            </a:r>
            <a:endParaRPr lang="en-US" altLang="ko-KR" dirty="0" smtClean="0"/>
          </a:p>
          <a:p>
            <a:r>
              <a:rPr lang="en-US" altLang="ko-KR" dirty="0" smtClean="0"/>
              <a:t>NA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92" y="3769711"/>
            <a:ext cx="7883876" cy="22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dropna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409148" cy="5151503"/>
          </a:xfrm>
        </p:spPr>
        <p:txBody>
          <a:bodyPr/>
          <a:lstStyle/>
          <a:p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결측치가</a:t>
            </a:r>
            <a:r>
              <a:rPr lang="ko-KR" altLang="en-US" dirty="0" smtClean="0"/>
              <a:t> 하나라도 있는 행이나 열을 제거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시리즈에서는 </a:t>
            </a:r>
            <a:r>
              <a:rPr lang="en-US" altLang="ko-KR" dirty="0" smtClean="0"/>
              <a:t>NA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 </a:t>
            </a:r>
            <a:r>
              <a:rPr lang="en-US" altLang="ko-KR" dirty="0" smtClean="0"/>
              <a:t>how=‘all’</a:t>
            </a:r>
          </a:p>
          <a:p>
            <a:pPr lvl="2"/>
            <a:r>
              <a:rPr lang="ko-KR" altLang="en-US" dirty="0" smtClean="0"/>
              <a:t>모두 </a:t>
            </a:r>
            <a:r>
              <a:rPr lang="en-US" altLang="ko-KR" dirty="0" smtClean="0"/>
              <a:t>NA</a:t>
            </a:r>
            <a:r>
              <a:rPr lang="ko-KR" altLang="en-US" dirty="0" smtClean="0"/>
              <a:t>이면 행 제거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 </a:t>
            </a:r>
            <a:r>
              <a:rPr lang="en-US" altLang="ko-KR" dirty="0" smtClean="0"/>
              <a:t>axis=1</a:t>
            </a:r>
          </a:p>
          <a:p>
            <a:pPr lvl="2"/>
            <a:r>
              <a:rPr lang="ko-KR" altLang="en-US" dirty="0" smtClean="0"/>
              <a:t>열에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제거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 </a:t>
            </a:r>
            <a:r>
              <a:rPr lang="en-US" altLang="ko-KR" dirty="0" smtClean="0"/>
              <a:t>thresh=2</a:t>
            </a:r>
          </a:p>
          <a:p>
            <a:pPr lvl="2"/>
            <a:r>
              <a:rPr lang="ko-KR" altLang="en-US" dirty="0" smtClean="0"/>
              <a:t>기준 축에서 </a:t>
            </a:r>
            <a:r>
              <a:rPr lang="en-US" altLang="ko-KR" dirty="0" smtClean="0"/>
              <a:t>(thresh)2</a:t>
            </a:r>
            <a:r>
              <a:rPr lang="ko-KR" altLang="en-US" dirty="0" smtClean="0"/>
              <a:t>개 이상의 값이 </a:t>
            </a:r>
            <a:r>
              <a:rPr lang="en-US" altLang="ko-KR" dirty="0" err="1" smtClean="0"/>
              <a:t>na</a:t>
            </a:r>
            <a:r>
              <a:rPr lang="ko-KR" altLang="en-US" dirty="0" smtClean="0"/>
              <a:t>가 아니면 남김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 smtClean="0"/>
              <a:t>		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15" y="1126848"/>
            <a:ext cx="4310951" cy="477996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166648" y="4339511"/>
            <a:ext cx="2879249" cy="2005952"/>
            <a:chOff x="1034948" y="4255621"/>
            <a:chExt cx="2667000" cy="171484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4948" y="4255621"/>
              <a:ext cx="2409825" cy="27622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4948" y="4484566"/>
              <a:ext cx="2667000" cy="1485900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6021227" y="2966697"/>
            <a:ext cx="537228" cy="922132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24373" y="2966697"/>
            <a:ext cx="548241" cy="501717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87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결측치</a:t>
            </a:r>
            <a:r>
              <a:rPr lang="ko-KR" altLang="en-US" dirty="0" smtClean="0"/>
              <a:t> 채우기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fillna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1"/>
            <a:ext cx="4618873" cy="353124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df.fillna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값은 사전으로도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정수로 열 첨자가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객체를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인자 </a:t>
            </a:r>
            <a:r>
              <a:rPr lang="en-US" altLang="ko-KR" dirty="0" err="1" smtClean="0"/>
              <a:t>inplace</a:t>
            </a:r>
            <a:r>
              <a:rPr lang="en-US" altLang="ko-KR" dirty="0" smtClean="0"/>
              <a:t>=True</a:t>
            </a:r>
            <a:r>
              <a:rPr lang="ko-KR" altLang="en-US" dirty="0" smtClean="0"/>
              <a:t>로 기존 객체 수정 반영이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평균 </a:t>
            </a:r>
            <a:r>
              <a:rPr lang="en-US" altLang="ko-KR" dirty="0" smtClean="0"/>
              <a:t>mean()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결측 값을 대입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data.fillna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data.mean</a:t>
            </a:r>
            <a:r>
              <a:rPr lang="en-US" altLang="ko-KR" dirty="0" smtClean="0"/>
              <a:t>())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48" y="1059473"/>
            <a:ext cx="3221129" cy="51651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862054" y="5048861"/>
            <a:ext cx="604148" cy="1100269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88015" y="5672815"/>
            <a:ext cx="574473" cy="476316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결측치</a:t>
            </a:r>
            <a:r>
              <a:rPr lang="ko-KR" altLang="en-US" dirty="0" smtClean="0"/>
              <a:t> 채우기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fillna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1"/>
            <a:ext cx="8505475" cy="353124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보간</a:t>
            </a:r>
            <a:r>
              <a:rPr lang="en-US" altLang="ko-KR" dirty="0" smtClean="0"/>
              <a:t>(interpolation)</a:t>
            </a:r>
            <a:r>
              <a:rPr lang="ko-KR" altLang="en-US" dirty="0" smtClean="0"/>
              <a:t>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method=</a:t>
            </a:r>
          </a:p>
          <a:p>
            <a:pPr lvl="1"/>
            <a:r>
              <a:rPr lang="ko-KR" altLang="en-US" dirty="0" err="1" smtClean="0"/>
              <a:t>결측치를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채워 넣는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 </a:t>
            </a:r>
            <a:r>
              <a:rPr lang="en-US" altLang="ko-KR" dirty="0" smtClean="0"/>
              <a:t>method=‘</a:t>
            </a:r>
            <a:r>
              <a:rPr lang="en-US" altLang="ko-KR" dirty="0" err="1" smtClean="0"/>
              <a:t>ffill</a:t>
            </a:r>
            <a:r>
              <a:rPr lang="en-US" altLang="ko-KR" dirty="0" smtClean="0"/>
              <a:t>’: forward fill</a:t>
            </a:r>
          </a:p>
          <a:p>
            <a:pPr lvl="2"/>
            <a:r>
              <a:rPr lang="ko-KR" altLang="en-US" dirty="0" smtClean="0"/>
              <a:t>바로 이전 열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 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삽입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결측 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최대 몇 개까지 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limit=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65" y="4893206"/>
            <a:ext cx="4992375" cy="18997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805" y="1072796"/>
            <a:ext cx="3250988" cy="46736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443" y="2805502"/>
            <a:ext cx="2931058" cy="209959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65380" y="4893205"/>
            <a:ext cx="574473" cy="853253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765020" y="5270143"/>
            <a:ext cx="574473" cy="476316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00252" y="3986628"/>
            <a:ext cx="574473" cy="476316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2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df.fillna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489" y="1290376"/>
            <a:ext cx="3952307" cy="349936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318019" y="3835626"/>
            <a:ext cx="717086" cy="199479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18019" y="4207531"/>
            <a:ext cx="717086" cy="199479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4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28558</TotalTime>
  <Words>1076</Words>
  <Application>Microsoft Office PowerPoint</Application>
  <PresentationFormat>화면 슬라이드 쇼(4:3)</PresentationFormat>
  <Paragraphs>234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데이터 정제 및 준비</vt:lpstr>
      <vt:lpstr>파일 my-ch07-study.ipynb</vt:lpstr>
      <vt:lpstr>PowerPoint 프레젠테이션</vt:lpstr>
      <vt:lpstr>7.1 누락된 데이터 처리</vt:lpstr>
      <vt:lpstr>메소드 dropna()</vt:lpstr>
      <vt:lpstr>결측치 채우기, fillna()</vt:lpstr>
      <vt:lpstr>결측치 채우기, fillna()</vt:lpstr>
      <vt:lpstr>df.fillna() 예제</vt:lpstr>
      <vt:lpstr>7.2 데이터 변형</vt:lpstr>
      <vt:lpstr>메소드 duplicated()</vt:lpstr>
      <vt:lpstr>duplicated([‘키1’, ‘키2’, …])</vt:lpstr>
      <vt:lpstr>함수나 매핑을 이용한 데이터 변형</vt:lpstr>
      <vt:lpstr>변형 메소드</vt:lpstr>
      <vt:lpstr>replace(from, to)</vt:lpstr>
      <vt:lpstr>축 색인 이름 바꾸기</vt:lpstr>
      <vt:lpstr>Quiz</vt:lpstr>
      <vt:lpstr>PowerPoint 프레젠테이션</vt:lpstr>
      <vt:lpstr>범주(categories)로 구분</vt:lpstr>
      <vt:lpstr>7.2.5 개별화와 양자화 </vt:lpstr>
      <vt:lpstr>N등분 구간으로 </vt:lpstr>
      <vt:lpstr>함수 qcut()</vt:lpstr>
      <vt:lpstr>함수 qcut()로 분포의 수 비율을 지정</vt:lpstr>
      <vt:lpstr>7.2.6 특잇값 찾고 수정하기</vt:lpstr>
      <vt:lpstr>any(1)</vt:lpstr>
      <vt:lpstr>7.2.7 치환과 임의 샘플링</vt:lpstr>
      <vt:lpstr>임의의 행 선택</vt:lpstr>
      <vt:lpstr>7.2.8 표시자 / 더미 변수 계산</vt:lpstr>
      <vt:lpstr>MovieLens 영화 평점 자료                     p292</vt:lpstr>
      <vt:lpstr>원 핫 인코딩(더미/지시자) 방식으로 변환</vt:lpstr>
      <vt:lpstr>영화 자료에서 장르 추출</vt:lpstr>
      <vt:lpstr>빈 장르 DataFrame 제작</vt:lpstr>
      <vt:lpstr>첫 영화의 장르를 추출해 모든 장르의 열 번호로 색인</vt:lpstr>
      <vt:lpstr>장르 데이터프레임: 속하는 자기 장르의 칼럼에 1을 저장 </vt:lpstr>
      <vt:lpstr>함수 get_dummies()와 cut() 활용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721</cp:revision>
  <dcterms:created xsi:type="dcterms:W3CDTF">2013-05-23T04:26:30Z</dcterms:created>
  <dcterms:modified xsi:type="dcterms:W3CDTF">2021-06-19T06:04:00Z</dcterms:modified>
</cp:coreProperties>
</file>