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34"/>
  </p:notesMasterIdLst>
  <p:sldIdLst>
    <p:sldId id="609" r:id="rId3"/>
    <p:sldId id="607" r:id="rId4"/>
    <p:sldId id="637" r:id="rId5"/>
    <p:sldId id="610" r:id="rId6"/>
    <p:sldId id="627" r:id="rId7"/>
    <p:sldId id="628" r:id="rId8"/>
    <p:sldId id="612" r:id="rId9"/>
    <p:sldId id="611" r:id="rId10"/>
    <p:sldId id="613" r:id="rId11"/>
    <p:sldId id="614" r:id="rId12"/>
    <p:sldId id="615" r:id="rId13"/>
    <p:sldId id="608" r:id="rId14"/>
    <p:sldId id="616" r:id="rId15"/>
    <p:sldId id="617" r:id="rId16"/>
    <p:sldId id="618" r:id="rId17"/>
    <p:sldId id="619" r:id="rId18"/>
    <p:sldId id="620" r:id="rId19"/>
    <p:sldId id="621" r:id="rId20"/>
    <p:sldId id="622" r:id="rId21"/>
    <p:sldId id="624" r:id="rId22"/>
    <p:sldId id="638" r:id="rId23"/>
    <p:sldId id="625" r:id="rId24"/>
    <p:sldId id="626" r:id="rId25"/>
    <p:sldId id="629" r:id="rId26"/>
    <p:sldId id="630" r:id="rId27"/>
    <p:sldId id="631" r:id="rId28"/>
    <p:sldId id="632" r:id="rId29"/>
    <p:sldId id="633" r:id="rId30"/>
    <p:sldId id="634" r:id="rId31"/>
    <p:sldId id="635" r:id="rId32"/>
    <p:sldId id="636" r:id="rId33"/>
  </p:sldIdLst>
  <p:sldSz cx="9144000" cy="6858000" type="screen4x3"/>
  <p:notesSz cx="6858000" cy="9144000"/>
  <p:custDataLst>
    <p:tags r:id="rId35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325B"/>
    <a:srgbClr val="0000FF"/>
    <a:srgbClr val="175079"/>
    <a:srgbClr val="A4B543"/>
    <a:srgbClr val="C5D64C"/>
    <a:srgbClr val="DB4126"/>
    <a:srgbClr val="000000"/>
    <a:srgbClr val="3B3B3B"/>
    <a:srgbClr val="062474"/>
    <a:srgbClr val="D4E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286" autoAdjust="0"/>
  </p:normalViewPr>
  <p:slideViewPr>
    <p:cSldViewPr snapToGrid="0">
      <p:cViewPr>
        <p:scale>
          <a:sx n="100" d="100"/>
          <a:sy n="100" d="100"/>
        </p:scale>
        <p:origin x="810" y="24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21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gs" Target="tags/tag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2021-06-19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3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5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1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3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1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05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42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243073" y="403888"/>
            <a:ext cx="8665045" cy="5670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 smtClean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316210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 smtClean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24374" y="65329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제목 개체 틀 2"/>
          <p:cNvSpPr>
            <a:spLocks noGrp="1"/>
          </p:cNvSpPr>
          <p:nvPr>
            <p:ph type="title"/>
          </p:nvPr>
        </p:nvSpPr>
        <p:spPr>
          <a:xfrm>
            <a:off x="243073" y="467227"/>
            <a:ext cx="8559478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297076" y="1193960"/>
            <a:ext cx="8603852" cy="515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>
              <a:defRPr b="0">
                <a:solidFill>
                  <a:srgbClr val="05325B"/>
                </a:solidFill>
              </a:defRPr>
            </a:lvl2pPr>
            <a:lvl3pPr>
              <a:defRPr b="1">
                <a:solidFill>
                  <a:srgbClr val="0000FF"/>
                </a:solidFill>
              </a:defRPr>
            </a:lvl3pPr>
            <a:lvl4pPr>
              <a:defRPr b="1"/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24374" y="65329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641" y="82891"/>
            <a:ext cx="2162477" cy="31436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8" y="6220711"/>
            <a:ext cx="8923428" cy="387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1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130F-A908-445E-8E7B-906E66EDCC1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2"/>
          <p:cNvSpPr txBox="1">
            <a:spLocks/>
          </p:cNvSpPr>
          <p:nvPr userDrawn="1"/>
        </p:nvSpPr>
        <p:spPr>
          <a:xfrm>
            <a:off x="459129" y="8816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1600" kern="1200" dirty="0" smtClean="0">
                <a:solidFill>
                  <a:schemeClr val="bg1"/>
                </a:solidFill>
                <a:latin typeface="Tahoma" pitchFamily="34" charset="0"/>
                <a:ea typeface="+mn-ea"/>
                <a:cs typeface="Tahoma" pitchFamily="34" charset="0"/>
              </a:rPr>
              <a:t>마스터 제목 스타일 편집</a:t>
            </a:r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2" name="제목 개체 틀 2"/>
          <p:cNvSpPr txBox="1">
            <a:spLocks/>
          </p:cNvSpPr>
          <p:nvPr userDrawn="1"/>
        </p:nvSpPr>
        <p:spPr>
          <a:xfrm>
            <a:off x="470700" y="924763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제목 개체 틀 2"/>
          <p:cNvSpPr txBox="1">
            <a:spLocks/>
          </p:cNvSpPr>
          <p:nvPr userDrawn="1"/>
        </p:nvSpPr>
        <p:spPr>
          <a:xfrm>
            <a:off x="464915" y="103519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8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49" r:id="rId3"/>
    <p:sldLayoutId id="2147483665" r:id="rId4"/>
    <p:sldLayoutId id="2147483650" r:id="rId5"/>
    <p:sldLayoutId id="2147483651" r:id="rId6"/>
    <p:sldLayoutId id="2147483684" r:id="rId7"/>
    <p:sldLayoutId id="2147483671" r:id="rId8"/>
    <p:sldLayoutId id="2147483669" r:id="rId9"/>
    <p:sldLayoutId id="214748366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800" b="1" kern="1200" dirty="0">
          <a:solidFill>
            <a:schemeClr val="bg1"/>
          </a:solidFill>
          <a:latin typeface="Tahoma" pitchFamily="34" charset="0"/>
          <a:ea typeface="나눔고딕" pitchFamily="50" charset="-127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b="1" kern="1200" dirty="0" smtClean="0">
          <a:solidFill>
            <a:srgbClr val="7030A0"/>
          </a:solidFill>
          <a:latin typeface="맑은 고딕" panose="020B0503020000020004" pitchFamily="50" charset="-127"/>
          <a:ea typeface="맑은 고딕" panose="020B0503020000020004" pitchFamily="50" charset="-127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b="0" kern="1200" dirty="0" smtClean="0">
          <a:solidFill>
            <a:srgbClr val="1750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500" kern="1200" dirty="0" smtClean="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4790-609E-4709-843C-74DE14E574F0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userid@server.domain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pandas.pydata.org/pandas-docs/stable/user_guide/text.html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ikidocs.net/4308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36541" y="1665325"/>
            <a:ext cx="592021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7</a:t>
            </a:r>
            <a:r>
              <a:rPr lang="ko-KR" alt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장 데이터 정제 및 준비</a:t>
            </a:r>
            <a:endParaRPr lang="en-US" altLang="ko-KR" sz="40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endParaRPr lang="en-US" altLang="ko-KR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99009" y="3309655"/>
            <a:ext cx="45833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문자열 다루기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265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 </a:t>
            </a:r>
            <a:r>
              <a:rPr lang="ko-KR" altLang="en-US" dirty="0" smtClean="0"/>
              <a:t>또는 반복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반복 </a:t>
            </a:r>
            <a:r>
              <a:rPr lang="en-US" altLang="ko-KR" dirty="0" smtClean="0"/>
              <a:t>*</a:t>
            </a:r>
            <a:endParaRPr lang="en-US" altLang="ko-KR" dirty="0"/>
          </a:p>
          <a:p>
            <a:pPr lvl="1"/>
            <a:r>
              <a:rPr lang="en-US" altLang="ko-KR" dirty="0" smtClean="0"/>
              <a:t>ca*t</a:t>
            </a:r>
            <a:endParaRPr lang="en-US" altLang="ko-KR" dirty="0"/>
          </a:p>
          <a:p>
            <a:pPr lvl="2"/>
            <a:r>
              <a:rPr lang="ko-KR" altLang="en-US" dirty="0" smtClean="0"/>
              <a:t>* </a:t>
            </a:r>
            <a:r>
              <a:rPr lang="ko-KR" altLang="en-US" dirty="0"/>
              <a:t>바로 앞에 있는 문자 </a:t>
            </a: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부터 무한대로 반복될 수 있다는 </a:t>
            </a:r>
            <a:r>
              <a:rPr lang="ko-KR" altLang="en-US" dirty="0" smtClean="0"/>
              <a:t>의미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020" y="2404863"/>
            <a:ext cx="5980043" cy="185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05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또는 이상 반복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반복 </a:t>
            </a:r>
            <a:r>
              <a:rPr lang="en-US" altLang="ko-KR" dirty="0" smtClean="0"/>
              <a:t>+</a:t>
            </a:r>
            <a:endParaRPr lang="en-US" altLang="ko-KR" dirty="0"/>
          </a:p>
          <a:p>
            <a:pPr lvl="1"/>
            <a:r>
              <a:rPr lang="en-US" altLang="ko-KR" dirty="0" smtClean="0"/>
              <a:t>+</a:t>
            </a:r>
            <a:r>
              <a:rPr lang="ko-KR" altLang="en-US" dirty="0"/>
              <a:t>는 최소 </a:t>
            </a:r>
            <a:r>
              <a:rPr lang="en-US" altLang="ko-KR" dirty="0"/>
              <a:t>1</a:t>
            </a:r>
            <a:r>
              <a:rPr lang="ko-KR" altLang="en-US" dirty="0"/>
              <a:t>번 이상 반복될 때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즉 </a:t>
            </a:r>
            <a:r>
              <a:rPr lang="ko-KR" altLang="en-US" dirty="0"/>
              <a:t>*가 반복 횟수 </a:t>
            </a:r>
            <a:r>
              <a:rPr lang="en-US" altLang="ko-KR" dirty="0"/>
              <a:t>0</a:t>
            </a:r>
            <a:r>
              <a:rPr lang="ko-KR" altLang="en-US" dirty="0" err="1"/>
              <a:t>부터라면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는 반복 횟수 </a:t>
            </a:r>
            <a:r>
              <a:rPr lang="en-US" altLang="ko-KR" dirty="0"/>
              <a:t>1</a:t>
            </a:r>
            <a:r>
              <a:rPr lang="ko-KR" altLang="en-US" dirty="0" err="1"/>
              <a:t>부터인</a:t>
            </a:r>
            <a:r>
              <a:rPr lang="ko-KR" altLang="en-US" dirty="0"/>
              <a:t> </a:t>
            </a:r>
            <a:r>
              <a:rPr lang="ko-KR" altLang="en-US" dirty="0" smtClean="0"/>
              <a:t>것</a:t>
            </a:r>
            <a:endParaRPr lang="en-US" altLang="ko-KR" dirty="0"/>
          </a:p>
          <a:p>
            <a:pPr lvl="1"/>
            <a:r>
              <a:rPr lang="en-US" altLang="ko-KR" dirty="0" err="1" smtClean="0"/>
              <a:t>ca+t</a:t>
            </a:r>
            <a:endParaRPr lang="en-US" altLang="ko-KR" dirty="0"/>
          </a:p>
          <a:p>
            <a:pPr lvl="2"/>
            <a:r>
              <a:rPr lang="en-US" altLang="ko-KR" dirty="0" smtClean="0"/>
              <a:t>"</a:t>
            </a:r>
            <a:r>
              <a:rPr lang="en-US" altLang="ko-KR" dirty="0"/>
              <a:t>c + a(1</a:t>
            </a:r>
            <a:r>
              <a:rPr lang="ko-KR" altLang="en-US" dirty="0"/>
              <a:t>번 이상 반복</a:t>
            </a:r>
            <a:r>
              <a:rPr lang="en-US" altLang="ko-KR" dirty="0"/>
              <a:t>) + t"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769" y="3067691"/>
            <a:ext cx="6788976" cy="207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9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 </a:t>
            </a:r>
            <a:r>
              <a:rPr lang="en-US" altLang="ko-KR" dirty="0"/>
              <a:t>({</a:t>
            </a:r>
            <a:r>
              <a:rPr lang="en-US" altLang="ko-KR" dirty="0" err="1"/>
              <a:t>m,n</a:t>
            </a:r>
            <a:r>
              <a:rPr lang="en-US" altLang="ko-KR" dirty="0"/>
              <a:t>}, </a:t>
            </a:r>
            <a:r>
              <a:rPr lang="en-US" altLang="ko-KR" dirty="0" smtClean="0"/>
              <a:t>?)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반복 </a:t>
            </a:r>
            <a:r>
              <a:rPr lang="ko-KR" altLang="en-US" dirty="0"/>
              <a:t>횟수를 </a:t>
            </a:r>
            <a:r>
              <a:rPr lang="en-US" altLang="ko-KR" dirty="0"/>
              <a:t>3</a:t>
            </a:r>
            <a:r>
              <a:rPr lang="ko-KR" altLang="en-US" dirty="0"/>
              <a:t>회만 또는 </a:t>
            </a:r>
            <a:r>
              <a:rPr lang="en-US" altLang="ko-KR" dirty="0"/>
              <a:t>1</a:t>
            </a:r>
            <a:r>
              <a:rPr lang="ko-KR" altLang="en-US" dirty="0"/>
              <a:t>회부터 </a:t>
            </a:r>
            <a:r>
              <a:rPr lang="en-US" altLang="ko-KR" dirty="0"/>
              <a:t>3</a:t>
            </a:r>
            <a:r>
              <a:rPr lang="ko-KR" altLang="en-US" dirty="0" err="1"/>
              <a:t>회까지만으로</a:t>
            </a:r>
            <a:r>
              <a:rPr lang="ko-KR" altLang="en-US" dirty="0"/>
              <a:t> 제한하고 싶을 수도 있지 않을까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 smtClean="0"/>
              <a:t>{</a:t>
            </a:r>
            <a:r>
              <a:rPr lang="en-US" altLang="ko-KR" dirty="0"/>
              <a:t>m, n} </a:t>
            </a:r>
            <a:r>
              <a:rPr lang="ko-KR" altLang="en-US" dirty="0" smtClean="0"/>
              <a:t>정규식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반복 </a:t>
            </a:r>
            <a:r>
              <a:rPr lang="ko-KR" altLang="en-US" dirty="0"/>
              <a:t>횟수가 </a:t>
            </a:r>
            <a:r>
              <a:rPr lang="en-US" altLang="ko-KR" dirty="0"/>
              <a:t>m</a:t>
            </a:r>
            <a:r>
              <a:rPr lang="ko-KR" altLang="en-US" dirty="0"/>
              <a:t>부터 </a:t>
            </a:r>
            <a:r>
              <a:rPr lang="en-US" altLang="ko-KR" dirty="0"/>
              <a:t>n</a:t>
            </a:r>
            <a:r>
              <a:rPr lang="ko-KR" altLang="en-US" dirty="0"/>
              <a:t>까지 </a:t>
            </a:r>
            <a:r>
              <a:rPr lang="ko-KR" altLang="en-US" dirty="0" smtClean="0"/>
              <a:t>매치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또한 </a:t>
            </a:r>
            <a:r>
              <a:rPr lang="en-US" altLang="ko-KR" dirty="0"/>
              <a:t>m </a:t>
            </a:r>
            <a:r>
              <a:rPr lang="ko-KR" altLang="en-US" dirty="0"/>
              <a:t>또는 </a:t>
            </a:r>
            <a:r>
              <a:rPr lang="en-US" altLang="ko-KR" dirty="0"/>
              <a:t>n</a:t>
            </a:r>
            <a:r>
              <a:rPr lang="ko-KR" altLang="en-US" dirty="0"/>
              <a:t>을 </a:t>
            </a:r>
            <a:r>
              <a:rPr lang="ko-KR" altLang="en-US" dirty="0" smtClean="0"/>
              <a:t>생략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{</a:t>
            </a:r>
            <a:r>
              <a:rPr lang="en-US" altLang="ko-KR" dirty="0"/>
              <a:t>3,}</a:t>
            </a:r>
            <a:r>
              <a:rPr lang="ko-KR" altLang="en-US" dirty="0"/>
              <a:t>처럼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반복 </a:t>
            </a:r>
            <a:r>
              <a:rPr lang="ko-KR" altLang="en-US" dirty="0"/>
              <a:t>횟수가 </a:t>
            </a:r>
            <a:r>
              <a:rPr lang="en-US" altLang="ko-KR" dirty="0"/>
              <a:t>3 </a:t>
            </a:r>
            <a:r>
              <a:rPr lang="ko-KR" altLang="en-US" dirty="0" smtClean="0"/>
              <a:t>이상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{,</a:t>
            </a:r>
            <a:r>
              <a:rPr lang="en-US" altLang="ko-KR" dirty="0"/>
              <a:t>3}</a:t>
            </a:r>
            <a:r>
              <a:rPr lang="ko-KR" altLang="en-US" dirty="0"/>
              <a:t>처럼 사용하면 반복 횟수가 </a:t>
            </a:r>
            <a:r>
              <a:rPr lang="en-US" altLang="ko-KR" dirty="0"/>
              <a:t>3 </a:t>
            </a:r>
            <a:r>
              <a:rPr lang="ko-KR" altLang="en-US" dirty="0"/>
              <a:t>이하를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생략된 </a:t>
            </a:r>
            <a:r>
              <a:rPr lang="en-US" altLang="ko-KR" dirty="0"/>
              <a:t>m</a:t>
            </a:r>
            <a:r>
              <a:rPr lang="ko-KR" altLang="en-US" dirty="0"/>
              <a:t>은 </a:t>
            </a:r>
            <a:r>
              <a:rPr lang="en-US" altLang="ko-KR" dirty="0"/>
              <a:t>0</a:t>
            </a:r>
            <a:r>
              <a:rPr lang="ko-KR" altLang="en-US" dirty="0"/>
              <a:t>과 동일하며</a:t>
            </a:r>
            <a:r>
              <a:rPr lang="en-US" altLang="ko-KR" dirty="0"/>
              <a:t>, </a:t>
            </a:r>
            <a:r>
              <a:rPr lang="ko-KR" altLang="en-US" dirty="0"/>
              <a:t>생략된 </a:t>
            </a:r>
            <a:r>
              <a:rPr lang="en-US" altLang="ko-KR" dirty="0"/>
              <a:t>n</a:t>
            </a:r>
            <a:r>
              <a:rPr lang="ko-KR" altLang="en-US" dirty="0"/>
              <a:t>은 무한대</a:t>
            </a:r>
            <a:r>
              <a:rPr lang="en-US" altLang="ko-KR" dirty="0"/>
              <a:t>(2</a:t>
            </a:r>
            <a:r>
              <a:rPr lang="ko-KR" altLang="en-US" dirty="0"/>
              <a:t>억 개 미만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ko-KR" altLang="en-US" dirty="0" smtClean="0"/>
              <a:t>의미</a:t>
            </a:r>
            <a:endParaRPr lang="en-US" altLang="ko-KR" dirty="0"/>
          </a:p>
          <a:p>
            <a:pPr lvl="1"/>
            <a:r>
              <a:rPr lang="en-US" altLang="ko-KR" dirty="0" smtClean="0"/>
              <a:t>{</a:t>
            </a:r>
            <a:r>
              <a:rPr lang="en-US" altLang="ko-KR" dirty="0"/>
              <a:t>1,}</a:t>
            </a:r>
            <a:r>
              <a:rPr lang="ko-KR" altLang="en-US" dirty="0"/>
              <a:t>은 </a:t>
            </a:r>
            <a:r>
              <a:rPr lang="en-US" altLang="ko-KR" dirty="0"/>
              <a:t>+</a:t>
            </a:r>
            <a:r>
              <a:rPr lang="ko-KR" altLang="en-US" dirty="0"/>
              <a:t>와 동일하고</a:t>
            </a:r>
            <a:r>
              <a:rPr lang="en-US" altLang="ko-KR" dirty="0"/>
              <a:t>, {0,}</a:t>
            </a:r>
            <a:r>
              <a:rPr lang="ko-KR" altLang="en-US" dirty="0"/>
              <a:t>은 *와 </a:t>
            </a:r>
            <a:r>
              <a:rPr lang="ko-KR" altLang="en-US" dirty="0" smtClean="0"/>
              <a:t>동일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782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? </a:t>
            </a:r>
            <a:r>
              <a:rPr lang="ko-KR" altLang="en-US" dirty="0" smtClean="0"/>
              <a:t>메타 문자가 의미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{</a:t>
            </a:r>
            <a:r>
              <a:rPr lang="en-US" altLang="ko-KR" dirty="0"/>
              <a:t>0, 1</a:t>
            </a:r>
            <a:r>
              <a:rPr lang="en-US" altLang="ko-KR" dirty="0" smtClean="0"/>
              <a:t>}</a:t>
            </a:r>
            <a:endParaRPr lang="en-US" altLang="ko-KR" dirty="0"/>
          </a:p>
          <a:p>
            <a:pPr lvl="1"/>
            <a:r>
              <a:rPr lang="en-US" altLang="ko-KR" dirty="0" err="1" smtClean="0"/>
              <a:t>ab?c</a:t>
            </a:r>
            <a:endParaRPr lang="en-US" altLang="ko-KR" dirty="0"/>
          </a:p>
          <a:p>
            <a:pPr lvl="2"/>
            <a:r>
              <a:rPr lang="en-US" altLang="ko-KR" dirty="0" smtClean="0"/>
              <a:t>"</a:t>
            </a:r>
            <a:r>
              <a:rPr lang="en-US" altLang="ko-KR" dirty="0"/>
              <a:t>a + b(</a:t>
            </a:r>
            <a:r>
              <a:rPr lang="ko-KR" altLang="en-US" dirty="0"/>
              <a:t>있어도 되고 없어도 된다</a:t>
            </a:r>
            <a:r>
              <a:rPr lang="en-US" altLang="ko-KR" dirty="0"/>
              <a:t>) + c"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452" y="2788981"/>
            <a:ext cx="6157995" cy="179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2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파이썬에서</a:t>
            </a:r>
            <a:r>
              <a:rPr lang="ko-KR" altLang="en-US" dirty="0"/>
              <a:t> 정규 표현식을 지원하는 </a:t>
            </a:r>
            <a:r>
              <a:rPr lang="en-US" altLang="ko-KR" dirty="0"/>
              <a:t>re </a:t>
            </a:r>
            <a:r>
              <a:rPr lang="ko-KR" altLang="en-US" dirty="0"/>
              <a:t>모듈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re(regular </a:t>
            </a:r>
            <a:r>
              <a:rPr lang="en-US" altLang="ko-KR" dirty="0"/>
              <a:t>expression</a:t>
            </a:r>
            <a:r>
              <a:rPr lang="ko-KR" altLang="en-US" dirty="0"/>
              <a:t>의 약어</a:t>
            </a:r>
            <a:r>
              <a:rPr lang="en-US" altLang="ko-KR" dirty="0"/>
              <a:t>) </a:t>
            </a:r>
            <a:r>
              <a:rPr lang="ko-KR" altLang="en-US" dirty="0"/>
              <a:t>모듈을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파이썬을</a:t>
            </a:r>
            <a:r>
              <a:rPr lang="ko-KR" altLang="en-US" dirty="0" smtClean="0"/>
              <a:t> </a:t>
            </a:r>
            <a:r>
              <a:rPr lang="ko-KR" altLang="en-US" dirty="0"/>
              <a:t>설치할 때 자동으로 설치되는 기본 </a:t>
            </a:r>
            <a:r>
              <a:rPr lang="ko-KR" altLang="en-US" dirty="0" smtClean="0"/>
              <a:t>라이브러리</a:t>
            </a:r>
            <a:endParaRPr lang="en-US" altLang="ko-KR" dirty="0"/>
          </a:p>
          <a:p>
            <a:pPr lvl="2"/>
            <a:r>
              <a:rPr lang="en-US" altLang="ko-KR" dirty="0" smtClean="0"/>
              <a:t>import </a:t>
            </a:r>
            <a:r>
              <a:rPr lang="en-US" altLang="ko-KR" dirty="0"/>
              <a:t>re</a:t>
            </a:r>
          </a:p>
          <a:p>
            <a:pPr lvl="2"/>
            <a:r>
              <a:rPr lang="en-US" altLang="ko-KR" dirty="0" smtClean="0"/>
              <a:t>p </a:t>
            </a:r>
            <a:r>
              <a:rPr lang="en-US" altLang="ko-KR" dirty="0"/>
              <a:t>= </a:t>
            </a:r>
            <a:r>
              <a:rPr lang="en-US" altLang="ko-KR" dirty="0" err="1"/>
              <a:t>re.compile</a:t>
            </a:r>
            <a:r>
              <a:rPr lang="en-US" altLang="ko-KR" dirty="0"/>
              <a:t>('ab*')</a:t>
            </a:r>
          </a:p>
          <a:p>
            <a:pPr lvl="3"/>
            <a:r>
              <a:rPr lang="en-US" altLang="ko-KR" dirty="0" err="1"/>
              <a:t>re.compile</a:t>
            </a:r>
            <a:r>
              <a:rPr lang="ko-KR" altLang="en-US" dirty="0"/>
              <a:t>을 사용하여 정규 표현식</a:t>
            </a:r>
            <a:r>
              <a:rPr lang="en-US" altLang="ko-KR" dirty="0"/>
              <a:t>(</a:t>
            </a:r>
            <a:r>
              <a:rPr lang="ko-KR" altLang="en-US" dirty="0"/>
              <a:t>위 예에서는 </a:t>
            </a:r>
            <a:r>
              <a:rPr lang="en-US" altLang="ko-KR" dirty="0"/>
              <a:t>ab*)</a:t>
            </a:r>
            <a:r>
              <a:rPr lang="ko-KR" altLang="en-US" dirty="0"/>
              <a:t>을 </a:t>
            </a:r>
            <a:r>
              <a:rPr lang="ko-KR" altLang="en-US" dirty="0" smtClean="0"/>
              <a:t>컴파일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re.compile</a:t>
            </a:r>
            <a:r>
              <a:rPr lang="ko-KR" altLang="en-US" dirty="0"/>
              <a:t>의 결과로 돌려주는 객체 </a:t>
            </a:r>
            <a:r>
              <a:rPr lang="en-US" altLang="ko-KR" dirty="0"/>
              <a:t>p(</a:t>
            </a:r>
            <a:r>
              <a:rPr lang="ko-KR" altLang="en-US" dirty="0" err="1"/>
              <a:t>컴파일된</a:t>
            </a:r>
            <a:r>
              <a:rPr lang="ko-KR" altLang="en-US" dirty="0"/>
              <a:t> 패턴 객체</a:t>
            </a:r>
            <a:r>
              <a:rPr lang="en-US" altLang="ko-KR" dirty="0"/>
              <a:t>)</a:t>
            </a:r>
            <a:r>
              <a:rPr lang="ko-KR" altLang="en-US" dirty="0"/>
              <a:t>를 사용하여 그 이후의 작업을 </a:t>
            </a:r>
            <a:r>
              <a:rPr lang="ko-KR" altLang="en-US" dirty="0" smtClean="0"/>
              <a:t>수행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365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정규식을 이용한 문자열 검색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컴파일된</a:t>
            </a:r>
            <a:r>
              <a:rPr lang="ko-KR" altLang="en-US" dirty="0" smtClean="0"/>
              <a:t> </a:t>
            </a:r>
            <a:r>
              <a:rPr lang="ko-KR" altLang="en-US" dirty="0"/>
              <a:t>패턴 객체를 사용하여 문자열 검색을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pPr lvl="1"/>
            <a:r>
              <a:rPr lang="ko-KR" altLang="en-US" dirty="0"/>
              <a:t>패턴이란 정규식을 컴파일한 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 </a:t>
            </a:r>
          </a:p>
          <a:p>
            <a:r>
              <a:rPr lang="ko-KR" altLang="en-US" dirty="0" err="1" smtClean="0"/>
              <a:t>컴파일된</a:t>
            </a:r>
            <a:r>
              <a:rPr lang="ko-KR" altLang="en-US" dirty="0" smtClean="0"/>
              <a:t> </a:t>
            </a:r>
            <a:r>
              <a:rPr lang="ko-KR" altLang="en-US" dirty="0"/>
              <a:t>패턴 객체는 다음과 같은 </a:t>
            </a:r>
            <a:r>
              <a:rPr lang="en-US" altLang="ko-KR" dirty="0"/>
              <a:t>4</a:t>
            </a:r>
            <a:r>
              <a:rPr lang="ko-KR" altLang="en-US" dirty="0"/>
              <a:t>가지 </a:t>
            </a:r>
            <a:r>
              <a:rPr lang="ko-KR" altLang="en-US" dirty="0" smtClean="0"/>
              <a:t>메서드 제공</a:t>
            </a:r>
            <a:endParaRPr lang="en-US" altLang="ko-KR" dirty="0" smtClean="0"/>
          </a:p>
          <a:p>
            <a:pPr lvl="1"/>
            <a:r>
              <a:rPr lang="en-US" altLang="ko-KR" dirty="0"/>
              <a:t>match, search</a:t>
            </a:r>
            <a:r>
              <a:rPr lang="ko-KR" altLang="en-US" dirty="0"/>
              <a:t>는 정규식과 매치될 때는 </a:t>
            </a:r>
            <a:r>
              <a:rPr lang="en-US" altLang="ko-KR" dirty="0"/>
              <a:t>match </a:t>
            </a:r>
            <a:r>
              <a:rPr lang="ko-KR" altLang="en-US" dirty="0"/>
              <a:t>객체를 </a:t>
            </a:r>
            <a:r>
              <a:rPr lang="ko-KR" altLang="en-US" dirty="0" smtClean="0"/>
              <a:t>돌려 주고</a:t>
            </a:r>
            <a:r>
              <a:rPr lang="en-US" altLang="ko-KR" dirty="0"/>
              <a:t>, </a:t>
            </a:r>
            <a:r>
              <a:rPr lang="ko-KR" altLang="en-US" dirty="0"/>
              <a:t>매치되지 않을 때는 </a:t>
            </a:r>
            <a:r>
              <a:rPr lang="en-US" altLang="ko-KR" dirty="0"/>
              <a:t>None</a:t>
            </a:r>
            <a:r>
              <a:rPr lang="ko-KR" altLang="en-US" dirty="0"/>
              <a:t>을 </a:t>
            </a:r>
            <a:r>
              <a:rPr lang="ko-KR" altLang="en-US" dirty="0" smtClean="0"/>
              <a:t>돌려 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※ </a:t>
            </a:r>
            <a:r>
              <a:rPr lang="en-US" altLang="ko-KR" dirty="0"/>
              <a:t>match </a:t>
            </a:r>
            <a:r>
              <a:rPr lang="ko-KR" altLang="en-US" dirty="0"/>
              <a:t>객체란 정규식의 검색 결과로 돌려주는 </a:t>
            </a:r>
            <a:r>
              <a:rPr lang="ko-KR" altLang="en-US" dirty="0" smtClean="0"/>
              <a:t>객체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828" y="3073631"/>
            <a:ext cx="2991305" cy="8594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779" y="4157565"/>
            <a:ext cx="5942348" cy="204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91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match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4147703" cy="515150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match </a:t>
            </a:r>
            <a:r>
              <a:rPr lang="ko-KR" altLang="en-US" dirty="0" smtClean="0"/>
              <a:t>메서드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문자열의 </a:t>
            </a:r>
            <a:r>
              <a:rPr lang="ko-KR" altLang="en-US" dirty="0"/>
              <a:t>처음부터 정규식과 매치되는지 </a:t>
            </a:r>
            <a:r>
              <a:rPr lang="ko-KR" altLang="en-US" dirty="0" smtClean="0"/>
              <a:t>조사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"</a:t>
            </a:r>
            <a:r>
              <a:rPr lang="en-US" altLang="ko-KR" dirty="0"/>
              <a:t>python" </a:t>
            </a:r>
            <a:r>
              <a:rPr lang="ko-KR" altLang="en-US" dirty="0"/>
              <a:t>문자열은 </a:t>
            </a:r>
            <a:r>
              <a:rPr lang="en-US" altLang="ko-KR" dirty="0"/>
              <a:t>[a-z]+ </a:t>
            </a:r>
            <a:r>
              <a:rPr lang="ko-KR" altLang="en-US" dirty="0"/>
              <a:t>정규식에 부합되므로 </a:t>
            </a:r>
            <a:r>
              <a:rPr lang="en-US" altLang="ko-KR" dirty="0"/>
              <a:t>match </a:t>
            </a:r>
            <a:r>
              <a:rPr lang="ko-KR" altLang="en-US" dirty="0"/>
              <a:t>객체를 </a:t>
            </a:r>
            <a:r>
              <a:rPr lang="ko-KR" altLang="en-US" dirty="0" smtClean="0"/>
              <a:t>반환</a:t>
            </a:r>
            <a:endParaRPr lang="en-US" altLang="ko-KR" dirty="0"/>
          </a:p>
          <a:p>
            <a:pPr lvl="2"/>
            <a:r>
              <a:rPr lang="en-US" altLang="ko-KR" dirty="0" smtClean="0"/>
              <a:t>"</a:t>
            </a:r>
            <a:r>
              <a:rPr lang="en-US" altLang="ko-KR" dirty="0"/>
              <a:t>3 python" </a:t>
            </a:r>
            <a:r>
              <a:rPr lang="ko-KR" altLang="en-US" dirty="0"/>
              <a:t>문자열은 처음에 나오는 문자 </a:t>
            </a:r>
            <a:r>
              <a:rPr lang="en-US" altLang="ko-KR" dirty="0"/>
              <a:t>3</a:t>
            </a:r>
            <a:r>
              <a:rPr lang="ko-KR" altLang="en-US" dirty="0"/>
              <a:t>이 정규식 </a:t>
            </a:r>
            <a:r>
              <a:rPr lang="en-US" altLang="ko-KR" dirty="0"/>
              <a:t>[a-z]+</a:t>
            </a:r>
            <a:r>
              <a:rPr lang="ko-KR" altLang="en-US" dirty="0"/>
              <a:t>에 부합되지 않으므로 </a:t>
            </a:r>
            <a:r>
              <a:rPr lang="en-US" altLang="ko-KR" dirty="0"/>
              <a:t>None</a:t>
            </a:r>
            <a:r>
              <a:rPr lang="ko-KR" altLang="en-US" dirty="0"/>
              <a:t>을 </a:t>
            </a:r>
            <a:r>
              <a:rPr lang="ko-KR" altLang="en-US" dirty="0" smtClean="0"/>
              <a:t>반환</a:t>
            </a:r>
            <a:endParaRPr lang="en-US" altLang="ko-KR" dirty="0"/>
          </a:p>
          <a:p>
            <a:pPr lvl="1"/>
            <a:r>
              <a:rPr lang="ko-KR" altLang="en-US" dirty="0"/>
              <a:t>다음과 같은 흐름으로 작성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match</a:t>
            </a:r>
            <a:r>
              <a:rPr lang="ko-KR" altLang="en-US" dirty="0"/>
              <a:t>의 결과로 </a:t>
            </a:r>
            <a:r>
              <a:rPr lang="en-US" altLang="ko-KR" dirty="0"/>
              <a:t>match </a:t>
            </a:r>
            <a:r>
              <a:rPr lang="ko-KR" altLang="en-US" dirty="0"/>
              <a:t>객체 또는 </a:t>
            </a:r>
            <a:r>
              <a:rPr lang="en-US" altLang="ko-KR" dirty="0"/>
              <a:t>None</a:t>
            </a:r>
            <a:r>
              <a:rPr lang="ko-KR" altLang="en-US" dirty="0"/>
              <a:t>을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즉 </a:t>
            </a:r>
            <a:r>
              <a:rPr lang="en-US" altLang="ko-KR" dirty="0"/>
              <a:t>match</a:t>
            </a:r>
            <a:r>
              <a:rPr lang="ko-KR" altLang="en-US" dirty="0"/>
              <a:t>의 </a:t>
            </a:r>
            <a:r>
              <a:rPr lang="ko-KR" altLang="en-US" dirty="0" err="1"/>
              <a:t>결괏값이</a:t>
            </a:r>
            <a:r>
              <a:rPr lang="ko-KR" altLang="en-US" dirty="0"/>
              <a:t> 있을 때만 </a:t>
            </a:r>
            <a:r>
              <a:rPr lang="ko-KR" altLang="en-US" dirty="0" smtClean="0"/>
              <a:t>그 다음 </a:t>
            </a:r>
            <a:r>
              <a:rPr lang="ko-KR" altLang="en-US" dirty="0"/>
              <a:t>작업을 </a:t>
            </a:r>
            <a:r>
              <a:rPr lang="ko-KR" altLang="en-US" dirty="0" smtClean="0"/>
              <a:t>수행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812" y="986506"/>
            <a:ext cx="2994346" cy="86034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812" y="1858772"/>
            <a:ext cx="3896872" cy="112182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2812" y="3015216"/>
            <a:ext cx="2817219" cy="112182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8713" y="4180573"/>
            <a:ext cx="3711305" cy="197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21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search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4044335" cy="5151503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컴파일된</a:t>
            </a:r>
            <a:r>
              <a:rPr lang="ko-KR" altLang="en-US" dirty="0" smtClean="0"/>
              <a:t> </a:t>
            </a:r>
            <a:r>
              <a:rPr lang="ko-KR" altLang="en-US" dirty="0"/>
              <a:t>패턴 객체 </a:t>
            </a:r>
            <a:r>
              <a:rPr lang="en-US" altLang="ko-KR" dirty="0" smtClean="0"/>
              <a:t>p</a:t>
            </a:r>
          </a:p>
          <a:p>
            <a:pPr lvl="1"/>
            <a:r>
              <a:rPr lang="en-US" altLang="ko-KR" dirty="0" smtClean="0"/>
              <a:t>search </a:t>
            </a:r>
            <a:r>
              <a:rPr lang="ko-KR" altLang="en-US" dirty="0"/>
              <a:t>메서드를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문자열 전체에서 검색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match </a:t>
            </a:r>
            <a:r>
              <a:rPr lang="ko-KR" altLang="en-US" dirty="0"/>
              <a:t>메서드를 수행했을 때와 동일하게 </a:t>
            </a:r>
            <a:r>
              <a:rPr lang="ko-KR" altLang="en-US" dirty="0" smtClean="0"/>
              <a:t>매치</a:t>
            </a:r>
            <a:endParaRPr lang="en-US" altLang="ko-KR" dirty="0"/>
          </a:p>
          <a:p>
            <a:pPr lvl="1"/>
            <a:r>
              <a:rPr lang="en-US" altLang="ko-KR" dirty="0" smtClean="0"/>
              <a:t>"</a:t>
            </a:r>
            <a:r>
              <a:rPr lang="en-US" altLang="ko-KR" dirty="0"/>
              <a:t>3 " </a:t>
            </a:r>
            <a:r>
              <a:rPr lang="ko-KR" altLang="en-US" dirty="0"/>
              <a:t>이후의 </a:t>
            </a:r>
            <a:r>
              <a:rPr lang="en-US" altLang="ko-KR" dirty="0"/>
              <a:t>"python" </a:t>
            </a:r>
            <a:r>
              <a:rPr lang="ko-KR" altLang="en-US" dirty="0"/>
              <a:t>문자열과 </a:t>
            </a:r>
            <a:r>
              <a:rPr lang="ko-KR" altLang="en-US" dirty="0" smtClean="0"/>
              <a:t>매치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"</a:t>
            </a:r>
            <a:r>
              <a:rPr lang="en-US" altLang="ko-KR" dirty="0"/>
              <a:t>3 python" </a:t>
            </a:r>
            <a:r>
              <a:rPr lang="ko-KR" altLang="en-US" dirty="0"/>
              <a:t>문자열의 첫 번째 문자는 </a:t>
            </a:r>
            <a:r>
              <a:rPr lang="en-US" altLang="ko-KR" dirty="0"/>
              <a:t>"3"</a:t>
            </a:r>
            <a:r>
              <a:rPr lang="ko-KR" altLang="en-US" dirty="0"/>
              <a:t>이지만 </a:t>
            </a:r>
            <a:r>
              <a:rPr lang="en-US" altLang="ko-KR" dirty="0"/>
              <a:t>search</a:t>
            </a:r>
            <a:r>
              <a:rPr lang="ko-KR" altLang="en-US" dirty="0"/>
              <a:t>는 문자열의 처음부터 검색하는 것이 아니라 문자열 전체를 검색하기 </a:t>
            </a:r>
            <a:r>
              <a:rPr lang="ko-KR" altLang="en-US" dirty="0" smtClean="0"/>
              <a:t>때문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패턴과 일치하는 첫번째 것을 반환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match </a:t>
            </a:r>
            <a:r>
              <a:rPr lang="ko-KR" altLang="en-US" dirty="0"/>
              <a:t>메서드와 </a:t>
            </a:r>
            <a:r>
              <a:rPr lang="en-US" altLang="ko-KR" dirty="0"/>
              <a:t>search </a:t>
            </a:r>
            <a:r>
              <a:rPr lang="ko-KR" altLang="en-US" dirty="0"/>
              <a:t>메서드는 문자열의 처음부터 </a:t>
            </a:r>
            <a:r>
              <a:rPr lang="ko-KR" altLang="en-US" dirty="0" smtClean="0"/>
              <a:t>검색할 지의 </a:t>
            </a:r>
            <a:r>
              <a:rPr lang="ko-KR" altLang="en-US" dirty="0"/>
              <a:t>여부에 따라 다르게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902" y="1462709"/>
            <a:ext cx="4238625" cy="990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411" y="2635729"/>
            <a:ext cx="44386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1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findall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finditer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3885310" cy="5151503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findall</a:t>
            </a:r>
            <a:endParaRPr lang="en-US" altLang="ko-KR" dirty="0"/>
          </a:p>
          <a:p>
            <a:pPr lvl="1"/>
            <a:r>
              <a:rPr lang="ko-KR" altLang="en-US" dirty="0"/>
              <a:t>패턴과 일치하는 모든 부분 문자열을 리스트로 반환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"</a:t>
            </a:r>
            <a:r>
              <a:rPr lang="en-US" altLang="ko-KR" dirty="0"/>
              <a:t>life is too short" </a:t>
            </a:r>
            <a:r>
              <a:rPr lang="ko-KR" altLang="en-US" dirty="0"/>
              <a:t>문자열의 </a:t>
            </a:r>
            <a:r>
              <a:rPr lang="en-US" altLang="ko-KR" dirty="0"/>
              <a:t>'life', 'is', 'too', 'short' </a:t>
            </a:r>
            <a:r>
              <a:rPr lang="ko-KR" altLang="en-US" dirty="0"/>
              <a:t>단어를 각각 </a:t>
            </a:r>
            <a:r>
              <a:rPr lang="en-US" altLang="ko-KR" dirty="0"/>
              <a:t>[a-z]+ </a:t>
            </a:r>
            <a:r>
              <a:rPr lang="ko-KR" altLang="en-US" dirty="0"/>
              <a:t>정규식과 매치해서 리스트로 </a:t>
            </a:r>
            <a:r>
              <a:rPr lang="ko-KR" altLang="en-US" dirty="0" smtClean="0"/>
              <a:t>반환</a:t>
            </a:r>
            <a:endParaRPr lang="en-US" altLang="ko-KR" dirty="0"/>
          </a:p>
          <a:p>
            <a:r>
              <a:rPr lang="en-US" altLang="ko-KR" dirty="0" err="1" smtClean="0"/>
              <a:t>finditer</a:t>
            </a:r>
            <a:endParaRPr lang="en-US" altLang="ko-KR" dirty="0"/>
          </a:p>
          <a:p>
            <a:pPr lvl="1"/>
            <a:r>
              <a:rPr lang="en-US" altLang="ko-KR" dirty="0" err="1" smtClean="0"/>
              <a:t>findall</a:t>
            </a:r>
            <a:r>
              <a:rPr lang="ko-KR" altLang="en-US" dirty="0"/>
              <a:t>과 동일하지만 그 결과로 반복 가능한 객체</a:t>
            </a:r>
            <a:r>
              <a:rPr lang="en-US" altLang="ko-KR" dirty="0"/>
              <a:t>(iterator object)</a:t>
            </a:r>
            <a:r>
              <a:rPr lang="ko-KR" altLang="en-US" dirty="0"/>
              <a:t>를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반복 </a:t>
            </a:r>
            <a:r>
              <a:rPr lang="ko-KR" altLang="en-US" dirty="0"/>
              <a:t>가능한 객체가 포함하는 각각의 요소는 </a:t>
            </a:r>
            <a:r>
              <a:rPr lang="en-US" altLang="ko-KR" dirty="0"/>
              <a:t>match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921" y="1500974"/>
            <a:ext cx="4210050" cy="11049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921" y="2548393"/>
            <a:ext cx="43053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2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match </a:t>
            </a:r>
            <a:r>
              <a:rPr lang="ko-KR" altLang="en-US" dirty="0"/>
              <a:t>객체의 메서드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match </a:t>
            </a:r>
            <a:r>
              <a:rPr lang="ko-KR" altLang="en-US" dirty="0"/>
              <a:t>메서드와 </a:t>
            </a:r>
            <a:r>
              <a:rPr lang="en-US" altLang="ko-KR" dirty="0"/>
              <a:t>search </a:t>
            </a:r>
            <a:r>
              <a:rPr lang="ko-KR" altLang="en-US" dirty="0"/>
              <a:t>메서드를 수행한 결과로 돌려준 </a:t>
            </a:r>
            <a:r>
              <a:rPr lang="en-US" altLang="ko-KR" dirty="0"/>
              <a:t>match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어떤 </a:t>
            </a:r>
            <a:r>
              <a:rPr lang="ko-KR" altLang="en-US" dirty="0"/>
              <a:t>문자열이 매치되었는가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매치된 문자열의 인덱스는 어디서부터 어디까지인가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882" y="2203670"/>
            <a:ext cx="5007013" cy="22072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419" y="4515779"/>
            <a:ext cx="2069957" cy="21372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2812" y="4485888"/>
            <a:ext cx="2234358" cy="216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6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7.3 </a:t>
            </a:r>
            <a:r>
              <a:rPr lang="ko-KR" altLang="en-US" dirty="0" smtClean="0"/>
              <a:t>문자열 다루기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인기 이유 중  하나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문자열이나 텍스트 처리가 용이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내장 함수 사용</a:t>
            </a:r>
            <a:endParaRPr lang="en-US" altLang="ko-KR" dirty="0" smtClean="0"/>
          </a:p>
          <a:p>
            <a:r>
              <a:rPr lang="ko-KR" altLang="en-US" dirty="0" smtClean="0"/>
              <a:t>정규 표현식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Regular Expressions</a:t>
            </a:r>
          </a:p>
          <a:p>
            <a:pPr lvl="2"/>
            <a:r>
              <a:rPr lang="ko-KR" altLang="en-US" dirty="0" smtClean="0"/>
              <a:t>복잡한 매칭이나 텍스트 조작에 활용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498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 </a:t>
            </a:r>
            <a:r>
              <a:rPr lang="ko-KR" altLang="en-US" dirty="0"/>
              <a:t>단위로 </a:t>
            </a:r>
            <a:r>
              <a:rPr lang="ko-KR" altLang="en-US" dirty="0" smtClean="0"/>
              <a:t>수행하기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축약한 형태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re.match</a:t>
            </a:r>
            <a:r>
              <a:rPr lang="en-US" altLang="ko-KR" dirty="0" smtClean="0"/>
              <a:t>(pattern, “</a:t>
            </a:r>
            <a:r>
              <a:rPr lang="ko-KR" altLang="en-US" dirty="0" smtClean="0"/>
              <a:t>검색할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”) </a:t>
            </a:r>
          </a:p>
          <a:p>
            <a:pPr lvl="2"/>
            <a:r>
              <a:rPr lang="ko-KR" altLang="en-US" dirty="0" smtClean="0"/>
              <a:t>컴파일과 </a:t>
            </a:r>
            <a:r>
              <a:rPr lang="en-US" altLang="ko-KR" dirty="0"/>
              <a:t>match </a:t>
            </a:r>
            <a:r>
              <a:rPr lang="ko-KR" altLang="en-US" dirty="0"/>
              <a:t>메서드를 한 번에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보통 </a:t>
            </a:r>
            <a:r>
              <a:rPr lang="ko-KR" altLang="en-US" dirty="0"/>
              <a:t>한 번 만든 패턴 객체를 </a:t>
            </a:r>
            <a:r>
              <a:rPr lang="ko-KR" altLang="en-US" dirty="0" smtClean="0"/>
              <a:t>여러 번 </a:t>
            </a:r>
            <a:r>
              <a:rPr lang="ko-KR" altLang="en-US" dirty="0"/>
              <a:t>사용해야 할 때는 이 방법보다 </a:t>
            </a:r>
            <a:r>
              <a:rPr lang="en-US" altLang="ko-KR" dirty="0" err="1"/>
              <a:t>re.compile</a:t>
            </a:r>
            <a:r>
              <a:rPr lang="ko-KR" altLang="en-US" dirty="0"/>
              <a:t>을 사용하는 것이 </a:t>
            </a:r>
            <a:r>
              <a:rPr lang="ko-KR" altLang="en-US" dirty="0" smtClean="0"/>
              <a:t>편함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655" y="2799900"/>
            <a:ext cx="36290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1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단위로 수행하기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실수 표현 정규식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 </a:t>
            </a:r>
            <a:r>
              <a:rPr lang="en-US" altLang="ko-KR" dirty="0"/>
              <a:t>3.4 5.</a:t>
            </a:r>
          </a:p>
          <a:p>
            <a:pPr lvl="1"/>
            <a:r>
              <a:rPr lang="en-US" altLang="ko-KR" dirty="0" smtClean="0"/>
              <a:t>'\d*[.]\</a:t>
            </a:r>
            <a:r>
              <a:rPr lang="en-US" altLang="ko-KR" dirty="0"/>
              <a:t>d</a:t>
            </a:r>
            <a:r>
              <a:rPr lang="en-US" altLang="ko-KR" dirty="0" smtClean="0"/>
              <a:t>*‘</a:t>
            </a:r>
          </a:p>
          <a:p>
            <a:pPr lvl="2"/>
            <a:r>
              <a:rPr lang="ko-KR" altLang="en-US" dirty="0" err="1" smtClean="0"/>
              <a:t>정수부분</a:t>
            </a:r>
            <a:r>
              <a:rPr lang="ko-KR" altLang="en-US" dirty="0" smtClean="0"/>
              <a:t> 수</a:t>
            </a:r>
            <a:r>
              <a:rPr lang="en-US" altLang="ko-KR" dirty="0" smtClean="0"/>
              <a:t>: \d*</a:t>
            </a:r>
          </a:p>
          <a:p>
            <a:pPr lvl="2"/>
            <a:r>
              <a:rPr lang="ko-KR" altLang="en-US" dirty="0" smtClean="0"/>
              <a:t>소수점</a:t>
            </a:r>
            <a:r>
              <a:rPr lang="en-US" altLang="ko-KR" dirty="0" smtClean="0"/>
              <a:t> .</a:t>
            </a:r>
          </a:p>
          <a:p>
            <a:pPr lvl="3"/>
            <a:r>
              <a:rPr lang="en-US" altLang="ko-KR" dirty="0" smtClean="0"/>
              <a:t>[.]</a:t>
            </a:r>
          </a:p>
          <a:p>
            <a:pPr lvl="2"/>
            <a:r>
              <a:rPr lang="ko-KR" altLang="en-US" dirty="0" smtClean="0"/>
              <a:t>소수점 이하 </a:t>
            </a:r>
            <a:r>
              <a:rPr lang="ko-KR" altLang="en-US" dirty="0" err="1" smtClean="0"/>
              <a:t>실수부분</a:t>
            </a:r>
            <a:r>
              <a:rPr lang="ko-KR" altLang="en-US" dirty="0" smtClean="0"/>
              <a:t> </a:t>
            </a:r>
            <a:r>
              <a:rPr lang="ko-KR" altLang="en-US" dirty="0"/>
              <a:t>수</a:t>
            </a:r>
            <a:r>
              <a:rPr lang="en-US" altLang="ko-KR" dirty="0"/>
              <a:t>: \d*</a:t>
            </a:r>
          </a:p>
          <a:p>
            <a:pPr lvl="2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8" y="3481387"/>
            <a:ext cx="7291388" cy="131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23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컴파일 옵션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정규식을 컴파일할 때 다음 옵션을 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pPr lvl="1"/>
            <a:r>
              <a:rPr lang="en-US" altLang="ko-KR" dirty="0"/>
              <a:t>IGNORECASE(I) </a:t>
            </a:r>
          </a:p>
          <a:p>
            <a:pPr lvl="2"/>
            <a:r>
              <a:rPr lang="ko-KR" altLang="en-US" dirty="0" err="1"/>
              <a:t>대소문자에</a:t>
            </a:r>
            <a:r>
              <a:rPr lang="ko-KR" altLang="en-US" dirty="0"/>
              <a:t> 관계없이 매치할 수 있도록 </a:t>
            </a:r>
            <a:endParaRPr lang="en-US" altLang="ko-KR" dirty="0"/>
          </a:p>
          <a:p>
            <a:pPr lvl="1"/>
            <a:r>
              <a:rPr lang="en-US" altLang="ko-KR" dirty="0" smtClean="0"/>
              <a:t>DOTALL(S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. </a:t>
            </a:r>
            <a:r>
              <a:rPr lang="ko-KR" altLang="en-US" dirty="0"/>
              <a:t>이 </a:t>
            </a:r>
            <a:r>
              <a:rPr lang="ko-KR" altLang="en-US" dirty="0" err="1"/>
              <a:t>줄바꿈</a:t>
            </a:r>
            <a:r>
              <a:rPr lang="ko-KR" altLang="en-US" dirty="0"/>
              <a:t> 문자를 포함하여 모든 문자와 매치할 수 </a:t>
            </a:r>
            <a:r>
              <a:rPr lang="ko-KR" altLang="en-US" dirty="0" smtClean="0"/>
              <a:t>있도록</a:t>
            </a:r>
            <a:endParaRPr lang="en-US" altLang="ko-KR" dirty="0"/>
          </a:p>
          <a:p>
            <a:pPr lvl="1"/>
            <a:r>
              <a:rPr lang="en-US" altLang="ko-KR" dirty="0" smtClean="0"/>
              <a:t>MULTILINE(M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여러 줄과 </a:t>
            </a:r>
            <a:r>
              <a:rPr lang="ko-KR" altLang="en-US" dirty="0"/>
              <a:t>매치할 수 있도록 </a:t>
            </a:r>
            <a:r>
              <a:rPr lang="en-US" altLang="ko-KR" dirty="0" smtClean="0"/>
              <a:t>(^, </a:t>
            </a:r>
            <a:r>
              <a:rPr lang="en-US" altLang="ko-KR" dirty="0"/>
              <a:t>$ </a:t>
            </a:r>
            <a:r>
              <a:rPr lang="ko-KR" altLang="en-US" dirty="0" smtClean="0"/>
              <a:t>메타 문자의 </a:t>
            </a:r>
            <a:r>
              <a:rPr lang="ko-KR" altLang="en-US" dirty="0"/>
              <a:t>사용과 관계가 있는 </a:t>
            </a:r>
            <a:r>
              <a:rPr lang="ko-KR" altLang="en-US" dirty="0" smtClean="0"/>
              <a:t>옵션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en-US" altLang="ko-KR" dirty="0"/>
              <a:t>VERBOSE(X)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verbose </a:t>
            </a:r>
            <a:r>
              <a:rPr lang="ko-KR" altLang="en-US" dirty="0"/>
              <a:t>모드를 사용할 수 </a:t>
            </a:r>
            <a:r>
              <a:rPr lang="ko-KR" altLang="en-US" dirty="0" smtClean="0"/>
              <a:t>있도록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정규식을 </a:t>
            </a:r>
            <a:r>
              <a:rPr lang="ko-KR" altLang="en-US" dirty="0"/>
              <a:t>보기 편하게 </a:t>
            </a:r>
            <a:r>
              <a:rPr lang="ko-KR" altLang="en-US" dirty="0" smtClean="0"/>
              <a:t>만들 수 </a:t>
            </a:r>
            <a:r>
              <a:rPr lang="ko-KR" altLang="en-US" dirty="0"/>
              <a:t>있고 </a:t>
            </a:r>
            <a:r>
              <a:rPr lang="ko-KR" altLang="en-US" dirty="0" smtClean="0"/>
              <a:t>주석 등을 사용</a:t>
            </a:r>
            <a:endParaRPr lang="en-US" altLang="ko-KR" dirty="0"/>
          </a:p>
          <a:p>
            <a:pPr lvl="1"/>
            <a:r>
              <a:rPr lang="ko-KR" altLang="en-US" dirty="0" smtClean="0"/>
              <a:t>사용 방법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re.DOTALL</a:t>
            </a:r>
            <a:r>
              <a:rPr lang="ko-KR" altLang="en-US" dirty="0"/>
              <a:t>처럼 전체 옵션 이름을 써도 </a:t>
            </a:r>
            <a:r>
              <a:rPr lang="ko-KR" altLang="en-US" dirty="0" smtClean="0"/>
              <a:t>되고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re.S</a:t>
            </a:r>
            <a:r>
              <a:rPr lang="ko-KR" altLang="en-US" dirty="0"/>
              <a:t>처럼 약어를 써도 </a:t>
            </a:r>
            <a:r>
              <a:rPr lang="ko-KR" altLang="en-US" dirty="0" smtClean="0"/>
              <a:t>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74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IGNORECASE, I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re.IGNORECASE</a:t>
            </a:r>
            <a:r>
              <a:rPr lang="en-US" altLang="ko-KR" dirty="0" smtClean="0"/>
              <a:t> </a:t>
            </a:r>
            <a:r>
              <a:rPr lang="ko-KR" altLang="en-US" dirty="0"/>
              <a:t>또는 </a:t>
            </a:r>
            <a:r>
              <a:rPr lang="en-US" altLang="ko-KR" dirty="0" err="1"/>
              <a:t>re.I</a:t>
            </a:r>
            <a:r>
              <a:rPr lang="en-US" altLang="ko-KR" dirty="0"/>
              <a:t>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대소문자 </a:t>
            </a:r>
            <a:r>
              <a:rPr lang="ko-KR" altLang="en-US" dirty="0"/>
              <a:t>구별 없이 매치를 수행할 때 사용하는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en-US" altLang="ko-KR" dirty="0"/>
              <a:t>a-z] </a:t>
            </a:r>
            <a:r>
              <a:rPr lang="ko-KR" altLang="en-US" dirty="0"/>
              <a:t>정규식은 </a:t>
            </a:r>
            <a:r>
              <a:rPr lang="ko-KR" altLang="en-US" dirty="0" smtClean="0"/>
              <a:t>소문자 만을 </a:t>
            </a:r>
            <a:r>
              <a:rPr lang="ko-KR" altLang="en-US" dirty="0"/>
              <a:t>의미하지만 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re.I</a:t>
            </a:r>
            <a:r>
              <a:rPr lang="en-US" altLang="ko-KR" dirty="0" smtClean="0"/>
              <a:t> </a:t>
            </a:r>
            <a:r>
              <a:rPr lang="ko-KR" altLang="en-US" dirty="0"/>
              <a:t>옵션으로 대소문자 구별 없이 </a:t>
            </a:r>
            <a:r>
              <a:rPr lang="ko-KR" altLang="en-US" dirty="0" smtClean="0"/>
              <a:t>매치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130" y="2594444"/>
            <a:ext cx="36385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7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패턴의 이해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pattern = r</a:t>
            </a:r>
            <a:r>
              <a:rPr lang="en-US" altLang="ko-KR" dirty="0" smtClean="0"/>
              <a:t>'[</a:t>
            </a:r>
            <a:r>
              <a:rPr lang="en-US" altLang="ko-KR" dirty="0"/>
              <a:t>A-Z0-9</a:t>
            </a:r>
            <a:r>
              <a:rPr lang="en-US" altLang="ko-KR" dirty="0" smtClean="0"/>
              <a:t>._%+-]+@[</a:t>
            </a:r>
            <a:r>
              <a:rPr lang="en-US" altLang="ko-KR" dirty="0"/>
              <a:t>A-Z0-9</a:t>
            </a:r>
            <a:r>
              <a:rPr lang="en-US" altLang="ko-KR" dirty="0" smtClean="0"/>
              <a:t>.-]+</a:t>
            </a:r>
            <a:r>
              <a:rPr lang="en-US" altLang="ko-KR" dirty="0" smtClean="0">
                <a:solidFill>
                  <a:srgbClr val="FF0000"/>
                </a:solidFill>
              </a:rPr>
              <a:t>\.</a:t>
            </a:r>
            <a:r>
              <a:rPr lang="en-US" altLang="ko-KR" dirty="0" smtClean="0"/>
              <a:t>[</a:t>
            </a:r>
            <a:r>
              <a:rPr lang="en-US" altLang="ko-KR" dirty="0"/>
              <a:t>A-Z]{2,4</a:t>
            </a:r>
            <a:r>
              <a:rPr lang="en-US" altLang="ko-KR" dirty="0" smtClean="0"/>
              <a:t>}'</a:t>
            </a:r>
            <a:endParaRPr lang="en-US" altLang="ko-KR" dirty="0"/>
          </a:p>
          <a:p>
            <a:r>
              <a:rPr lang="en-US" altLang="ko-KR" dirty="0" err="1" smtClean="0">
                <a:hlinkClick r:id="rId2"/>
              </a:rPr>
              <a:t>userid@server.domain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Username</a:t>
            </a:r>
            <a:r>
              <a:rPr lang="ko-KR" altLang="en-US" dirty="0" smtClean="0"/>
              <a:t> 구성 </a:t>
            </a:r>
            <a:endParaRPr lang="en-US" altLang="ko-KR" dirty="0" smtClean="0"/>
          </a:p>
          <a:p>
            <a:pPr lvl="2"/>
            <a:r>
              <a:rPr lang="en-US" altLang="ko-KR" dirty="0"/>
              <a:t>[A-Z0-9</a:t>
            </a:r>
            <a:r>
              <a:rPr lang="en-US" altLang="ko-KR" dirty="0" smtClean="0"/>
              <a:t>._%+-]+</a:t>
            </a:r>
          </a:p>
          <a:p>
            <a:pPr lvl="3"/>
            <a:r>
              <a:rPr lang="en-US" altLang="ko-KR" dirty="0"/>
              <a:t>[A-Z0-9</a:t>
            </a:r>
            <a:r>
              <a:rPr lang="en-US" altLang="ko-KR" dirty="0" smtClean="0"/>
              <a:t>._%+-]</a:t>
            </a:r>
            <a:r>
              <a:rPr lang="ko-KR" altLang="en-US" dirty="0" smtClean="0"/>
              <a:t>이 하나 이상</a:t>
            </a:r>
            <a:endParaRPr lang="en-US" altLang="ko-KR" dirty="0" smtClean="0"/>
          </a:p>
          <a:p>
            <a:pPr lvl="3"/>
            <a:r>
              <a:rPr lang="en-US" altLang="ko-KR" dirty="0"/>
              <a:t>a </a:t>
            </a:r>
            <a:r>
              <a:rPr lang="ko-KR" altLang="en-US" dirty="0"/>
              <a:t>부터 </a:t>
            </a:r>
            <a:r>
              <a:rPr lang="en-US" altLang="ko-KR" dirty="0"/>
              <a:t>z , 0 </a:t>
            </a:r>
            <a:r>
              <a:rPr lang="ko-KR" altLang="en-US" dirty="0"/>
              <a:t>부터 </a:t>
            </a:r>
            <a:r>
              <a:rPr lang="en-US" altLang="ko-KR" dirty="0"/>
              <a:t>9 </a:t>
            </a:r>
            <a:r>
              <a:rPr lang="ko-KR" altLang="en-US" dirty="0"/>
              <a:t>까지의 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, ._%+-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</a:t>
            </a:r>
            <a:r>
              <a:rPr lang="ko-KR" altLang="en-US" dirty="0"/>
              <a:t>개 </a:t>
            </a:r>
            <a:r>
              <a:rPr lang="ko-KR" altLang="en-US" dirty="0" smtClean="0"/>
              <a:t>이상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Domain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/>
              <a:t>[A-Z0-9</a:t>
            </a:r>
            <a:r>
              <a:rPr lang="en-US" altLang="ko-KR" dirty="0" smtClean="0"/>
              <a:t>.-]+</a:t>
            </a:r>
            <a:endParaRPr lang="en-US" altLang="ko-KR" dirty="0"/>
          </a:p>
          <a:p>
            <a:pPr lvl="3"/>
            <a:r>
              <a:rPr lang="en-US" altLang="ko-KR" dirty="0"/>
              <a:t>[A-Z0-9</a:t>
            </a:r>
            <a:r>
              <a:rPr lang="en-US" altLang="ko-KR" dirty="0" smtClean="0"/>
              <a:t>.-]</a:t>
            </a:r>
            <a:r>
              <a:rPr lang="ko-KR" altLang="en-US" dirty="0" smtClean="0"/>
              <a:t>이 </a:t>
            </a:r>
            <a:r>
              <a:rPr lang="ko-KR" altLang="en-US" dirty="0"/>
              <a:t>하나 </a:t>
            </a:r>
            <a:r>
              <a:rPr lang="ko-KR" altLang="en-US" dirty="0" smtClean="0"/>
              <a:t>이상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Domain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Suffix </a:t>
            </a:r>
            <a:r>
              <a:rPr lang="ko-KR" altLang="en-US" dirty="0" smtClean="0"/>
              <a:t>사이의 문자 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\.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Suffix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2"/>
            <a:r>
              <a:rPr lang="en-US" altLang="ko-KR" dirty="0"/>
              <a:t>[A-Z]{2,4</a:t>
            </a:r>
            <a:r>
              <a:rPr lang="en-US" altLang="ko-KR" dirty="0" smtClean="0"/>
              <a:t>}</a:t>
            </a:r>
          </a:p>
          <a:p>
            <a:pPr lvl="3"/>
            <a:r>
              <a:rPr lang="ko-KR" altLang="en-US" dirty="0" smtClean="0"/>
              <a:t>알파벳의 개수가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4</a:t>
            </a:r>
            <a:r>
              <a:rPr lang="ko-KR" altLang="en-US" dirty="0" smtClean="0"/>
              <a:t>까지만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83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92646" y="1665325"/>
            <a:ext cx="580800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7</a:t>
            </a:r>
            <a:r>
              <a:rPr lang="ko-KR" altLang="en-US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장 데이터 정제 및 준비</a:t>
            </a:r>
            <a:endParaRPr lang="en-US" altLang="ko-KR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78274" y="3643610"/>
            <a:ext cx="6224781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이메일 주소를 검사하는</a:t>
            </a:r>
            <a:endParaRPr lang="en-US" altLang="ko-KR" sz="4400" b="1" cap="none" spc="0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sz="4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정규 표현식</a:t>
            </a:r>
            <a:endParaRPr lang="en-US" altLang="ko-KR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811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compile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findall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Pattern</a:t>
            </a:r>
          </a:p>
          <a:p>
            <a:pPr lvl="1"/>
            <a:r>
              <a:rPr lang="en-US" altLang="ko-KR" dirty="0"/>
              <a:t>pattern = r'[A-Z0-9._%+-]+@[A-Z0-9.-]+\.[A-Z]{2,4}'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637" y="1947898"/>
            <a:ext cx="7177462" cy="430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7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search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텍스트에서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첫 번째 이메일 주소만을 찾아 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시작점과 큰 위치를 알 수 있음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881" y="2183619"/>
            <a:ext cx="6135474" cy="283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2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match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sub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match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시작부터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매치하는 지 검사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None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r>
              <a:rPr lang="en-US" altLang="ko-KR" dirty="0" smtClean="0"/>
              <a:t>sub(‘</a:t>
            </a:r>
            <a:r>
              <a:rPr lang="ko-KR" altLang="en-US" dirty="0" err="1" smtClean="0"/>
              <a:t>대체문자열</a:t>
            </a:r>
            <a:r>
              <a:rPr lang="en-US" altLang="ko-KR" dirty="0" smtClean="0"/>
              <a:t>’, </a:t>
            </a:r>
            <a:r>
              <a:rPr lang="ko-KR" altLang="en-US" dirty="0" err="1" smtClean="0"/>
              <a:t>검색문자열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찾은 패턴을 주어진 대체문자열로 치환하여 새로운 문자열을 반환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699" y="3079888"/>
            <a:ext cx="48482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94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group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findall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이메일 주소를 찾아서 동시에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이메일 주소를 사용자이름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도메인이름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도메인 접미사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부분으로 나누기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각 패턴에 괄호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 </a:t>
            </a:r>
            <a:r>
              <a:rPr lang="ko-KR" altLang="en-US" dirty="0"/>
              <a:t>그룹을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괄호 </a:t>
            </a:r>
            <a:r>
              <a:rPr lang="ko-KR" altLang="en-US" dirty="0"/>
              <a:t>내 쌍이 그룹을 </a:t>
            </a:r>
            <a:r>
              <a:rPr lang="ko-KR" altLang="en-US" dirty="0" smtClean="0"/>
              <a:t>형성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group()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각 패턴 </a:t>
            </a:r>
            <a:r>
              <a:rPr lang="ko-KR" altLang="en-US" dirty="0" err="1" smtClean="0"/>
              <a:t>콤포넌트의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튜플을</a:t>
            </a:r>
            <a:r>
              <a:rPr lang="ko-KR" altLang="en-US" dirty="0" smtClean="0"/>
              <a:t> 반환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findall</a:t>
            </a:r>
            <a:r>
              <a:rPr lang="en-US" altLang="ko-KR" dirty="0" smtClean="0"/>
              <a:t>()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3"/>
            <a:r>
              <a:rPr lang="ko-KR" altLang="en-US" dirty="0" err="1" smtClean="0"/>
              <a:t>튜플의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리스트를 반환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335" y="3513967"/>
            <a:ext cx="6320709" cy="325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31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7.3.1 </a:t>
            </a:r>
            <a:r>
              <a:rPr lang="ko-KR" altLang="en-US" dirty="0" smtClean="0"/>
              <a:t>문자열 객체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표</a:t>
            </a:r>
            <a:r>
              <a:rPr lang="en-US" altLang="ko-KR" dirty="0" smtClean="0"/>
              <a:t>7.3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내장 문자열 함수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277" y="1898109"/>
            <a:ext cx="62674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76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sub</a:t>
            </a:r>
            <a:r>
              <a:rPr lang="ko-KR" altLang="en-US" dirty="0" smtClean="0"/>
              <a:t>의 특수 기호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패턴 그룹 참조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\1, \2</a:t>
            </a:r>
          </a:p>
          <a:p>
            <a:pPr lvl="2"/>
            <a:r>
              <a:rPr lang="ko-KR" altLang="en-US" dirty="0" smtClean="0"/>
              <a:t>각각 첫 번째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 번째 찾은 그룹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381" y="2471156"/>
            <a:ext cx="6643646" cy="142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19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7.3.3 pandas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벡터화된</a:t>
            </a:r>
            <a:r>
              <a:rPr lang="ko-KR" altLang="en-US" dirty="0" smtClean="0"/>
              <a:t> 문자열 함수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3058374" cy="5151503"/>
          </a:xfrm>
        </p:spPr>
        <p:txBody>
          <a:bodyPr/>
          <a:lstStyle/>
          <a:p>
            <a:r>
              <a:rPr lang="en-US" altLang="ko-KR" dirty="0"/>
              <a:t>Series </a:t>
            </a:r>
            <a:r>
              <a:rPr lang="ko-KR" altLang="en-US" dirty="0"/>
              <a:t>및 </a:t>
            </a:r>
            <a:r>
              <a:rPr lang="en-US" altLang="ko-KR" dirty="0" smtClean="0"/>
              <a:t>Index</a:t>
            </a:r>
          </a:p>
          <a:p>
            <a:pPr lvl="1"/>
            <a:r>
              <a:rPr lang="ko-KR" altLang="en-US" dirty="0" smtClean="0"/>
              <a:t>배열의 </a:t>
            </a:r>
            <a:r>
              <a:rPr lang="ko-KR" altLang="en-US" dirty="0"/>
              <a:t>각 요소에서 쉽게 조작 할 </a:t>
            </a:r>
            <a:r>
              <a:rPr lang="ko-KR" altLang="en-US" dirty="0" smtClean="0"/>
              <a:t>수 있는 </a:t>
            </a:r>
            <a:r>
              <a:rPr lang="ko-KR" altLang="en-US" dirty="0"/>
              <a:t>일련의 문자열 처리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누락 </a:t>
            </a:r>
            <a:r>
              <a:rPr lang="en-US" altLang="ko-KR" dirty="0" smtClean="0"/>
              <a:t>NA </a:t>
            </a:r>
            <a:r>
              <a:rPr lang="ko-KR" altLang="en-US" dirty="0"/>
              <a:t>값을 자동으로 제외한다는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이들은 </a:t>
            </a:r>
            <a:r>
              <a:rPr lang="en-US" altLang="ko-KR" dirty="0" err="1"/>
              <a:t>str</a:t>
            </a:r>
            <a:r>
              <a:rPr lang="ko-KR" altLang="en-US" dirty="0"/>
              <a:t>속성을 통해 </a:t>
            </a:r>
            <a:r>
              <a:rPr lang="ko-KR" altLang="en-US" dirty="0" smtClean="0"/>
              <a:t>액세스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일반적으로 </a:t>
            </a:r>
            <a:r>
              <a:rPr lang="ko-KR" altLang="en-US" dirty="0"/>
              <a:t>동등한 </a:t>
            </a:r>
            <a:r>
              <a:rPr lang="en-US" altLang="ko-KR" dirty="0"/>
              <a:t>(</a:t>
            </a:r>
            <a:r>
              <a:rPr lang="ko-KR" altLang="en-US" dirty="0"/>
              <a:t>스칼라</a:t>
            </a:r>
            <a:r>
              <a:rPr lang="en-US" altLang="ko-KR" dirty="0"/>
              <a:t>) </a:t>
            </a:r>
            <a:r>
              <a:rPr lang="ko-KR" altLang="en-US" dirty="0"/>
              <a:t>내장 문자열 </a:t>
            </a:r>
            <a:r>
              <a:rPr lang="ko-KR" altLang="en-US" dirty="0" err="1"/>
              <a:t>메소드와</a:t>
            </a:r>
            <a:r>
              <a:rPr lang="ko-KR" altLang="en-US" dirty="0"/>
              <a:t> 일치하는 이름이 </a:t>
            </a:r>
            <a:r>
              <a:rPr lang="ko-KR" altLang="en-US" dirty="0" smtClean="0"/>
              <a:t>있음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32129" y="6514491"/>
            <a:ext cx="56414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2"/>
              </a:rPr>
              <a:t>https://pandas.pydata.org/pandas-docs/stable/user_guide/text.html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732" y="1316776"/>
            <a:ext cx="5620523" cy="490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1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7.3.2 </a:t>
            </a:r>
            <a:r>
              <a:rPr lang="ko-KR" altLang="en-US" dirty="0" smtClean="0"/>
              <a:t>정규 표현식 </a:t>
            </a:r>
            <a:r>
              <a:rPr lang="en-US" altLang="ko-KR" dirty="0" smtClean="0"/>
              <a:t>regex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3818066" cy="5151503"/>
          </a:xfrm>
        </p:spPr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모듈 </a:t>
            </a:r>
            <a:r>
              <a:rPr lang="en-US" altLang="ko-KR" dirty="0" smtClean="0"/>
              <a:t>re</a:t>
            </a:r>
          </a:p>
          <a:p>
            <a:pPr lvl="1"/>
            <a:r>
              <a:rPr lang="en-US" altLang="ko-KR" dirty="0" smtClean="0"/>
              <a:t>Regular Expression</a:t>
            </a:r>
          </a:p>
          <a:p>
            <a:pPr lvl="2"/>
            <a:r>
              <a:rPr lang="ko-KR" altLang="en-US" dirty="0" smtClean="0"/>
              <a:t>텍스트에서 문자열 패턴을 찾는 유연한 방법을 제공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3</a:t>
            </a:r>
            <a:r>
              <a:rPr lang="ko-KR" altLang="en-US" dirty="0" smtClean="0"/>
              <a:t>가지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부류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패턴 매칭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치환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컴파일하고 </a:t>
            </a:r>
            <a:r>
              <a:rPr lang="en-US" altLang="ko-KR" dirty="0" smtClean="0"/>
              <a:t>split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re.split</a:t>
            </a:r>
            <a:r>
              <a:rPr lang="en-US" altLang="ko-KR" dirty="0" smtClean="0"/>
              <a:t>(＇\</a:t>
            </a:r>
            <a:r>
              <a:rPr lang="en-US" altLang="ko-KR" dirty="0"/>
              <a:t>s</a:t>
            </a:r>
            <a:r>
              <a:rPr lang="en-US" altLang="ko-KR" dirty="0" smtClean="0"/>
              <a:t>+＇, </a:t>
            </a:r>
            <a:r>
              <a:rPr lang="en-US" altLang="ko-KR" dirty="0"/>
              <a:t>text)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\s+</a:t>
            </a:r>
          </a:p>
          <a:p>
            <a:pPr lvl="2"/>
            <a:r>
              <a:rPr lang="ko-KR" altLang="en-US" dirty="0" smtClean="0"/>
              <a:t>하나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이상의 </a:t>
            </a:r>
            <a:r>
              <a:rPr lang="ko-KR" altLang="en-US" dirty="0" err="1" smtClean="0"/>
              <a:t>공백문자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탭</a:t>
            </a:r>
            <a:r>
              <a:rPr lang="en-US" altLang="ko-KR" dirty="0" smtClean="0"/>
              <a:t>, space, </a:t>
            </a:r>
            <a:r>
              <a:rPr lang="ko-KR" altLang="en-US" dirty="0" err="1" smtClean="0"/>
              <a:t>개행문자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74457" y="6463740"/>
            <a:ext cx="2242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hlinkClick r:id="rId2"/>
              </a:rPr>
              <a:t>https://wikidocs.net/4308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606" y="1193960"/>
            <a:ext cx="4352043" cy="493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4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표현식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하나의 단원으로 구성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내용이 많음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693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92646" y="1665325"/>
            <a:ext cx="580800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7</a:t>
            </a:r>
            <a:r>
              <a:rPr lang="ko-KR" altLang="en-US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장 데이터 정제 및 준비</a:t>
            </a:r>
            <a:endParaRPr lang="en-US" altLang="ko-KR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16605" y="3643610"/>
            <a:ext cx="71481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정규 표현식 미니 강의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349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 표현식의 </a:t>
            </a:r>
            <a:r>
              <a:rPr lang="ko-KR" altLang="en-US" dirty="0" smtClean="0"/>
              <a:t>기초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메타 </a:t>
            </a:r>
            <a:r>
              <a:rPr lang="ko-KR" altLang="en-US" dirty="0"/>
              <a:t>문자</a:t>
            </a:r>
          </a:p>
          <a:p>
            <a:pPr lvl="1"/>
            <a:r>
              <a:rPr lang="ko-KR" altLang="en-US" dirty="0"/>
              <a:t>정규 표현식에서 사용하는 메타 문자</a:t>
            </a:r>
            <a:r>
              <a:rPr lang="en-US" altLang="ko-KR" dirty="0"/>
              <a:t>(meta characters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/>
            <a:r>
              <a:rPr lang="en-US" altLang="ko-KR" dirty="0" smtClean="0"/>
              <a:t>※ </a:t>
            </a:r>
            <a:r>
              <a:rPr lang="ko-KR" altLang="en-US" dirty="0"/>
              <a:t>메타 문자란 원래 그 문자가 가진 뜻이 아닌 특별한 용도로 사용하는 </a:t>
            </a:r>
            <a:r>
              <a:rPr lang="ko-KR" altLang="en-US" dirty="0" smtClean="0"/>
              <a:t>문자</a:t>
            </a:r>
            <a:endParaRPr lang="en-US" altLang="ko-KR" dirty="0"/>
          </a:p>
          <a:p>
            <a:pPr lvl="1"/>
            <a:r>
              <a:rPr lang="en-US" altLang="ko-KR" dirty="0" smtClean="0"/>
              <a:t>. </a:t>
            </a:r>
            <a:r>
              <a:rPr lang="en-US" altLang="ko-KR" dirty="0"/>
              <a:t>^ $ * + ? { } [ ] \ | ( )</a:t>
            </a:r>
          </a:p>
          <a:p>
            <a:pPr lvl="2"/>
            <a:r>
              <a:rPr lang="ko-KR" altLang="en-US" dirty="0"/>
              <a:t>정규 표현식에 위 메타 문자를 사용하면 특별한 </a:t>
            </a:r>
            <a:r>
              <a:rPr lang="ko-KR" altLang="en-US" dirty="0" smtClean="0"/>
              <a:t>의미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1051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 클래스 </a:t>
            </a:r>
            <a:r>
              <a:rPr lang="en-US" altLang="ko-KR" dirty="0" smtClean="0"/>
              <a:t>[]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메타 </a:t>
            </a:r>
            <a:r>
              <a:rPr lang="ko-KR" altLang="en-US" dirty="0"/>
              <a:t>문자는 바로 문자 클래스</a:t>
            </a:r>
            <a:r>
              <a:rPr lang="en-US" altLang="ko-KR" dirty="0"/>
              <a:t>(character class)</a:t>
            </a:r>
            <a:r>
              <a:rPr lang="ko-KR" altLang="en-US" dirty="0"/>
              <a:t>인 </a:t>
            </a:r>
            <a:r>
              <a:rPr lang="en-US" altLang="ko-KR" dirty="0"/>
              <a:t>[ </a:t>
            </a:r>
            <a:r>
              <a:rPr lang="en-US" altLang="ko-KR" dirty="0" smtClean="0"/>
              <a:t>]</a:t>
            </a:r>
          </a:p>
          <a:p>
            <a:pPr lvl="1"/>
            <a:r>
              <a:rPr lang="ko-KR" altLang="en-US" dirty="0" smtClean="0"/>
              <a:t>문자 클래스로 </a:t>
            </a:r>
            <a:r>
              <a:rPr lang="ko-KR" altLang="en-US" dirty="0"/>
              <a:t>만들어진 정규식은 </a:t>
            </a:r>
            <a:r>
              <a:rPr lang="en-US" altLang="ko-KR" dirty="0"/>
              <a:t>"[ ] </a:t>
            </a:r>
            <a:r>
              <a:rPr lang="ko-KR" altLang="en-US" dirty="0"/>
              <a:t>사이의 문자들과 매치</a:t>
            </a:r>
            <a:r>
              <a:rPr lang="en-US" altLang="ko-KR" dirty="0"/>
              <a:t>"</a:t>
            </a:r>
            <a:r>
              <a:rPr lang="ko-KR" altLang="en-US" dirty="0"/>
              <a:t>라는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두 </a:t>
            </a:r>
            <a:r>
              <a:rPr lang="ko-KR" altLang="en-US" dirty="0"/>
              <a:t>문자 사이에 하이픈</a:t>
            </a:r>
            <a:r>
              <a:rPr lang="en-US" altLang="ko-KR" dirty="0"/>
              <a:t>(-)</a:t>
            </a:r>
            <a:r>
              <a:rPr lang="ko-KR" altLang="en-US" dirty="0"/>
              <a:t>을 사용하면 두 문자 사이의 범위</a:t>
            </a:r>
            <a:r>
              <a:rPr lang="en-US" altLang="ko-KR" dirty="0"/>
              <a:t>(From - To)</a:t>
            </a:r>
            <a:r>
              <a:rPr lang="ko-KR" altLang="en-US" dirty="0"/>
              <a:t>를 의미</a:t>
            </a:r>
            <a:endParaRPr lang="en-US" altLang="ko-KR" dirty="0" smtClean="0"/>
          </a:p>
          <a:p>
            <a:pPr lvl="2"/>
            <a:r>
              <a:rPr lang="en-US" altLang="ko-KR" dirty="0"/>
              <a:t>[a-</a:t>
            </a:r>
            <a:r>
              <a:rPr lang="en-US" altLang="ko-KR" dirty="0" err="1"/>
              <a:t>zA</a:t>
            </a:r>
            <a:r>
              <a:rPr lang="en-US" altLang="ko-KR" dirty="0"/>
              <a:t>-Z] : </a:t>
            </a:r>
            <a:r>
              <a:rPr lang="ko-KR" altLang="en-US" dirty="0"/>
              <a:t>알파벳 모두</a:t>
            </a:r>
          </a:p>
          <a:p>
            <a:pPr lvl="2"/>
            <a:r>
              <a:rPr lang="en-US" altLang="ko-KR" dirty="0"/>
              <a:t>[0-9] : </a:t>
            </a:r>
            <a:r>
              <a:rPr lang="ko-KR" altLang="en-US" dirty="0" smtClean="0"/>
              <a:t>숫자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\s+</a:t>
            </a:r>
          </a:p>
          <a:p>
            <a:pPr lvl="2"/>
            <a:r>
              <a:rPr lang="ko-KR" altLang="en-US" dirty="0" smtClean="0"/>
              <a:t>하나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이상의 공백 문자</a:t>
            </a:r>
            <a:r>
              <a:rPr lang="en-US" altLang="ko-KR" dirty="0" smtClean="0"/>
              <a:t>(whitespace)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있는 문자열 매칭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046" y="3373002"/>
            <a:ext cx="5905324" cy="29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63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 표현식의 </a:t>
            </a:r>
            <a:r>
              <a:rPr lang="en-US" altLang="ko-KR" dirty="0"/>
              <a:t>Dot(.) </a:t>
            </a:r>
            <a:r>
              <a:rPr lang="ko-KR" altLang="en-US" dirty="0"/>
              <a:t>메타 문자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Dot(.)</a:t>
            </a:r>
          </a:p>
          <a:p>
            <a:pPr lvl="1"/>
            <a:r>
              <a:rPr lang="ko-KR" altLang="en-US" dirty="0" err="1" smtClean="0"/>
              <a:t>줄바꿈</a:t>
            </a:r>
            <a:r>
              <a:rPr lang="ko-KR" altLang="en-US" dirty="0" smtClean="0"/>
              <a:t> </a:t>
            </a:r>
            <a:r>
              <a:rPr lang="ko-KR" altLang="en-US" dirty="0"/>
              <a:t>문자인 </a:t>
            </a:r>
            <a:r>
              <a:rPr lang="en-US" altLang="ko-KR" dirty="0"/>
              <a:t>\n</a:t>
            </a:r>
            <a:r>
              <a:rPr lang="ko-KR" altLang="en-US" dirty="0"/>
              <a:t>을 제외한 모든 문자와 매치됨을 </a:t>
            </a:r>
            <a:r>
              <a:rPr lang="ko-KR" altLang="en-US" dirty="0" smtClean="0"/>
              <a:t>의미</a:t>
            </a:r>
            <a:endParaRPr lang="en-US" altLang="ko-KR" dirty="0"/>
          </a:p>
          <a:p>
            <a:r>
              <a:rPr lang="en-US" altLang="ko-KR" dirty="0" err="1" smtClean="0"/>
              <a:t>a.b</a:t>
            </a:r>
            <a:endParaRPr lang="en-US" altLang="ko-KR" dirty="0"/>
          </a:p>
          <a:p>
            <a:pPr lvl="1"/>
            <a:r>
              <a:rPr lang="en-US" altLang="ko-KR" dirty="0" smtClean="0"/>
              <a:t>"</a:t>
            </a:r>
            <a:r>
              <a:rPr lang="en-US" altLang="ko-KR" dirty="0"/>
              <a:t>a + </a:t>
            </a:r>
            <a:r>
              <a:rPr lang="ko-KR" altLang="en-US" dirty="0" err="1"/>
              <a:t>모든문자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en-US" altLang="ko-KR" dirty="0" smtClean="0"/>
              <a:t>b“</a:t>
            </a:r>
          </a:p>
          <a:p>
            <a:pPr lvl="2"/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라는 문자 사이에 어떤 문자가 들어가도 모두 매치된다는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axb</a:t>
            </a:r>
            <a:r>
              <a:rPr lang="en-US" altLang="ko-KR" dirty="0" smtClean="0"/>
              <a:t>, a0b: </a:t>
            </a:r>
            <a:r>
              <a:rPr lang="ko-KR" altLang="en-US" dirty="0" smtClean="0"/>
              <a:t>매칭</a:t>
            </a:r>
            <a:r>
              <a:rPr lang="en-US" altLang="ko-KR" dirty="0" smtClean="0"/>
              <a:t> </a:t>
            </a:r>
          </a:p>
          <a:p>
            <a:pPr lvl="3"/>
            <a:r>
              <a:rPr lang="en-US" altLang="ko-KR" dirty="0" err="1" smtClean="0"/>
              <a:t>abc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비매칭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"</a:t>
            </a:r>
            <a:r>
              <a:rPr lang="en-US" altLang="ko-KR" dirty="0"/>
              <a:t>a"</a:t>
            </a:r>
            <a:r>
              <a:rPr lang="ko-KR" altLang="en-US" dirty="0"/>
              <a:t>문자와 </a:t>
            </a:r>
            <a:r>
              <a:rPr lang="en-US" altLang="ko-KR" dirty="0"/>
              <a:t>"b"</a:t>
            </a:r>
            <a:r>
              <a:rPr lang="ko-KR" altLang="en-US" dirty="0"/>
              <a:t>문자 사이에 어떤 문자라도 </a:t>
            </a:r>
            <a:r>
              <a:rPr lang="ko-KR" altLang="en-US" dirty="0" smtClean="0"/>
              <a:t>하나는 있어야 </a:t>
            </a:r>
            <a:r>
              <a:rPr lang="ko-KR" altLang="en-US" dirty="0"/>
              <a:t>하는 이 정규식과 일치하지 </a:t>
            </a:r>
            <a:r>
              <a:rPr lang="ko-KR" altLang="en-US" dirty="0" smtClean="0"/>
              <a:t>않으므로</a:t>
            </a:r>
            <a:endParaRPr lang="en-US" altLang="ko-KR" dirty="0" smtClean="0"/>
          </a:p>
          <a:p>
            <a:r>
              <a:rPr lang="ko-KR" altLang="en-US" dirty="0" smtClean="0"/>
              <a:t>그럼 </a:t>
            </a:r>
            <a:r>
              <a:rPr lang="en-US" altLang="ko-KR" dirty="0" smtClean="0"/>
              <a:t>a</a:t>
            </a:r>
            <a:r>
              <a:rPr lang="en-US" altLang="ko-KR" dirty="0"/>
              <a:t>[.]b</a:t>
            </a:r>
          </a:p>
          <a:p>
            <a:pPr lvl="1"/>
            <a:r>
              <a:rPr lang="en-US" altLang="ko-KR" dirty="0" smtClean="0"/>
              <a:t>＂a </a:t>
            </a:r>
            <a:r>
              <a:rPr lang="en-US" altLang="ko-KR" dirty="0"/>
              <a:t>+ </a:t>
            </a:r>
            <a:r>
              <a:rPr lang="en-US" altLang="ko-KR" dirty="0" smtClean="0"/>
              <a:t>.(</a:t>
            </a:r>
            <a:r>
              <a:rPr lang="ko-KR" altLang="en-US" dirty="0" smtClean="0"/>
              <a:t>마침표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/>
              <a:t>+ </a:t>
            </a:r>
            <a:r>
              <a:rPr lang="en-US" altLang="ko-KR" dirty="0" smtClean="0"/>
              <a:t>b“</a:t>
            </a:r>
          </a:p>
          <a:p>
            <a:pPr lvl="2"/>
            <a:r>
              <a:rPr lang="en-US" altLang="ko-KR" dirty="0" smtClean="0"/>
              <a:t>"</a:t>
            </a:r>
            <a:r>
              <a:rPr lang="en-US" altLang="ko-KR" dirty="0" err="1"/>
              <a:t>a.b</a:t>
            </a:r>
            <a:r>
              <a:rPr lang="en-US" altLang="ko-KR" dirty="0"/>
              <a:t>" </a:t>
            </a:r>
            <a:r>
              <a:rPr lang="ko-KR" altLang="en-US" dirty="0"/>
              <a:t>문자열과 </a:t>
            </a:r>
            <a:r>
              <a:rPr lang="ko-KR" altLang="en-US" dirty="0" smtClean="0"/>
              <a:t>매치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"</a:t>
            </a:r>
            <a:r>
              <a:rPr lang="en-US" altLang="ko-KR" dirty="0"/>
              <a:t>a0b" </a:t>
            </a:r>
            <a:r>
              <a:rPr lang="ko-KR" altLang="en-US" dirty="0"/>
              <a:t>문자열과는 매치되지 </a:t>
            </a:r>
            <a:r>
              <a:rPr lang="ko-KR" altLang="en-US" dirty="0" smtClean="0"/>
              <a:t>않음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/>
            <a:r>
              <a:rPr lang="ko-KR" altLang="en-US" dirty="0" smtClean="0"/>
              <a:t>문자 </a:t>
            </a:r>
            <a:r>
              <a:rPr lang="ko-KR" altLang="en-US" dirty="0"/>
              <a:t>클래스</a:t>
            </a:r>
            <a:r>
              <a:rPr lang="en-US" altLang="ko-KR" dirty="0"/>
              <a:t>([]) </a:t>
            </a:r>
            <a:r>
              <a:rPr lang="ko-KR" altLang="en-US" dirty="0"/>
              <a:t>내에 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문자 </a:t>
            </a:r>
            <a:r>
              <a:rPr lang="en-US" altLang="ko-KR" dirty="0"/>
              <a:t>. </a:t>
            </a:r>
            <a:r>
              <a:rPr lang="ko-KR" altLang="en-US" dirty="0"/>
              <a:t>그대로를 </a:t>
            </a:r>
            <a:r>
              <a:rPr lang="ko-KR" altLang="en-US" dirty="0" smtClean="0"/>
              <a:t>의미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마침표를 의미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142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000" b="1" dirty="0" smtClean="0">
            <a:solidFill>
              <a:srgbClr val="7030A0"/>
            </a:solidFill>
            <a:latin typeface="맑은 고딕" panose="020B0503020000020004" pitchFamily="50" charset="-127"/>
            <a:ea typeface="맑은 고딕" panose="020B0503020000020004" pitchFamily="50" charset="-127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26838</TotalTime>
  <Words>1273</Words>
  <Application>Microsoft Office PowerPoint</Application>
  <PresentationFormat>화면 슬라이드 쇼(4:3)</PresentationFormat>
  <Paragraphs>230</Paragraphs>
  <Slides>31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나눔고딕</vt:lpstr>
      <vt:lpstr>맑은 고딕</vt:lpstr>
      <vt:lpstr>Arial</vt:lpstr>
      <vt:lpstr>Tahoma</vt:lpstr>
      <vt:lpstr>Office 테마</vt:lpstr>
      <vt:lpstr>디자인 사용자 지정</vt:lpstr>
      <vt:lpstr>PowerPoint 프레젠테이션</vt:lpstr>
      <vt:lpstr>7.3 문자열 다루기</vt:lpstr>
      <vt:lpstr>7.3.1 문자열 객체 메소드</vt:lpstr>
      <vt:lpstr>7.3.2 정규 표현식 regex</vt:lpstr>
      <vt:lpstr>정규 표현식</vt:lpstr>
      <vt:lpstr>PowerPoint 프레젠테이션</vt:lpstr>
      <vt:lpstr>정규 표현식의 기초 </vt:lpstr>
      <vt:lpstr>문자 클래스 []</vt:lpstr>
      <vt:lpstr>정규 표현식의 Dot(.) 메타 문자</vt:lpstr>
      <vt:lpstr>0 또는 반복</vt:lpstr>
      <vt:lpstr>1 또는 이상 반복</vt:lpstr>
      <vt:lpstr>반복 ({m,n}, ?)</vt:lpstr>
      <vt:lpstr>?</vt:lpstr>
      <vt:lpstr>파이썬에서 정규 표현식을 지원하는 re 모듈</vt:lpstr>
      <vt:lpstr>정규식을 이용한 문자열 검색</vt:lpstr>
      <vt:lpstr>match</vt:lpstr>
      <vt:lpstr>search</vt:lpstr>
      <vt:lpstr>findall finditer</vt:lpstr>
      <vt:lpstr>match 객체의 메서드</vt:lpstr>
      <vt:lpstr>모듈 단위로 수행하기</vt:lpstr>
      <vt:lpstr>모듈 단위로 수행하기</vt:lpstr>
      <vt:lpstr>컴파일 옵션</vt:lpstr>
      <vt:lpstr>IGNORECASE, I</vt:lpstr>
      <vt:lpstr>패턴의 이해</vt:lpstr>
      <vt:lpstr>PowerPoint 프레젠테이션</vt:lpstr>
      <vt:lpstr>compile과 findall </vt:lpstr>
      <vt:lpstr>search </vt:lpstr>
      <vt:lpstr>match와 sub</vt:lpstr>
      <vt:lpstr>group과 findall </vt:lpstr>
      <vt:lpstr>sub의 특수 기호</vt:lpstr>
      <vt:lpstr>7.3.3 pandas의 벡터화된 문자열 함수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www.pello.co.kr</dc:creator>
  <cp:lastModifiedBy>PC</cp:lastModifiedBy>
  <cp:revision>691</cp:revision>
  <dcterms:created xsi:type="dcterms:W3CDTF">2013-05-23T04:26:30Z</dcterms:created>
  <dcterms:modified xsi:type="dcterms:W3CDTF">2021-06-19T06:01:17Z</dcterms:modified>
</cp:coreProperties>
</file>