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3"/>
  </p:notesMasterIdLst>
  <p:sldIdLst>
    <p:sldId id="692" r:id="rId3"/>
    <p:sldId id="693" r:id="rId4"/>
    <p:sldId id="630" r:id="rId5"/>
    <p:sldId id="618" r:id="rId6"/>
    <p:sldId id="631" r:id="rId7"/>
    <p:sldId id="679" r:id="rId8"/>
    <p:sldId id="681" r:id="rId9"/>
    <p:sldId id="636" r:id="rId10"/>
    <p:sldId id="674" r:id="rId11"/>
    <p:sldId id="684" r:id="rId12"/>
    <p:sldId id="632" r:id="rId13"/>
    <p:sldId id="639" r:id="rId14"/>
    <p:sldId id="647" r:id="rId15"/>
    <p:sldId id="675" r:id="rId16"/>
    <p:sldId id="642" r:id="rId17"/>
    <p:sldId id="640" r:id="rId18"/>
    <p:sldId id="686" r:id="rId19"/>
    <p:sldId id="687" r:id="rId20"/>
    <p:sldId id="688" r:id="rId21"/>
    <p:sldId id="643" r:id="rId22"/>
    <p:sldId id="644" r:id="rId23"/>
    <p:sldId id="648" r:id="rId24"/>
    <p:sldId id="645" r:id="rId25"/>
    <p:sldId id="667" r:id="rId26"/>
    <p:sldId id="664" r:id="rId27"/>
    <p:sldId id="689" r:id="rId28"/>
    <p:sldId id="665" r:id="rId29"/>
    <p:sldId id="641" r:id="rId30"/>
    <p:sldId id="690" r:id="rId31"/>
    <p:sldId id="691" r:id="rId32"/>
  </p:sldIdLst>
  <p:sldSz cx="9144000" cy="6858000" type="screen4x3"/>
  <p:notesSz cx="6858000" cy="9144000"/>
  <p:custDataLst>
    <p:tags r:id="rId3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96" y="22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5307" y="1261854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18" y="3560338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4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병합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합치다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데이터 프레임의 공통 열 혹은 인덱스를 기준으로 두 개의 테이블을 합침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 키에 대한 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기본은 내부 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교집합 공통 키인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행 구성</a:t>
            </a:r>
            <a:endParaRPr lang="en-US" altLang="ko-KR" dirty="0"/>
          </a:p>
          <a:p>
            <a:pPr lvl="2"/>
            <a:r>
              <a:rPr lang="ko-KR" altLang="en-US" dirty="0" smtClean="0"/>
              <a:t>외부 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합집합 키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모든 행 구성</a:t>
            </a:r>
          </a:p>
        </p:txBody>
      </p:sp>
      <p:pic>
        <p:nvPicPr>
          <p:cNvPr id="1028" name="Picture 4" descr="https://i.stack.imgur.com/euLo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25" y="3649641"/>
            <a:ext cx="2866908" cy="221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00" y="3016478"/>
            <a:ext cx="4259869" cy="314241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638641" y="3649641"/>
            <a:ext cx="1201828" cy="41148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684702" y="5124211"/>
            <a:ext cx="1036906" cy="41148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4993679" y="2336800"/>
            <a:ext cx="1747300" cy="407512"/>
          </a:xfrm>
          <a:prstGeom prst="wedgeRectCallout">
            <a:avLst>
              <a:gd name="adj1" fmla="val -190141"/>
              <a:gd name="adj2" fmla="val 277727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포함되는 부분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4993679" y="2336800"/>
            <a:ext cx="1747300" cy="407512"/>
          </a:xfrm>
          <a:prstGeom prst="wedgeRectCallout">
            <a:avLst>
              <a:gd name="adj1" fmla="val -131267"/>
              <a:gd name="adj2" fmla="val 642354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NaN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포함되는 부분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0364" y="4754874"/>
            <a:ext cx="500931" cy="3148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outer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854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262828" cy="5151503"/>
          </a:xfrm>
        </p:spPr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 smtClean="0"/>
              <a:t>기본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데이터 프레임의 공통 열 혹은 인덱스를 기준으로 두 개의 테이블을 </a:t>
            </a:r>
            <a:r>
              <a:rPr lang="ko-KR" altLang="en-US" dirty="0" smtClean="0"/>
              <a:t>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때 기준이 되는 열</a:t>
            </a:r>
            <a:r>
              <a:rPr lang="en-US" altLang="ko-KR" dirty="0"/>
              <a:t>, </a:t>
            </a:r>
            <a:r>
              <a:rPr lang="ko-KR" altLang="en-US" dirty="0"/>
              <a:t>행의 데이터를 키</a:t>
            </a:r>
            <a:r>
              <a:rPr lang="en-US" altLang="ko-KR" dirty="0"/>
              <a:t>(key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공통 열인 </a:t>
            </a:r>
            <a:r>
              <a:rPr lang="ko-KR" altLang="en-US" dirty="0" err="1"/>
              <a:t>고객번호</a:t>
            </a:r>
            <a:r>
              <a:rPr lang="ko-KR" altLang="en-US" dirty="0"/>
              <a:t> 열을 기준으로 데이터를 찾아서 </a:t>
            </a:r>
            <a:r>
              <a:rPr lang="ko-KR" altLang="en-US" dirty="0" smtClean="0"/>
              <a:t>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ko-KR" altLang="en-US" dirty="0"/>
              <a:t>양쪽 데이터프레임에 모두 키가 존재하는 데이터만 보여주는 </a:t>
            </a:r>
            <a:r>
              <a:rPr lang="en-US" altLang="ko-KR" dirty="0"/>
              <a:t>inner </a:t>
            </a:r>
            <a:r>
              <a:rPr lang="ko-KR" altLang="en-US" dirty="0" smtClean="0"/>
              <a:t>방식을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79" y="1117760"/>
            <a:ext cx="4419600" cy="55844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5880" y="2200987"/>
            <a:ext cx="536415" cy="178485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34156" y="5117117"/>
            <a:ext cx="536415" cy="157268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632847" cy="5151503"/>
          </a:xfrm>
        </p:spPr>
        <p:txBody>
          <a:bodyPr/>
          <a:lstStyle/>
          <a:p>
            <a:r>
              <a:rPr lang="en-US" altLang="ko-KR" dirty="0" smtClean="0"/>
              <a:t>inner</a:t>
            </a:r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ko-KR" altLang="en-US" dirty="0"/>
              <a:t>공통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공통 </a:t>
            </a:r>
            <a:r>
              <a:rPr lang="ko-KR" altLang="en-US" dirty="0"/>
              <a:t>열인 </a:t>
            </a:r>
            <a:r>
              <a:rPr lang="ko-KR" altLang="en-US" dirty="0" err="1"/>
              <a:t>고객번호</a:t>
            </a:r>
            <a:r>
              <a:rPr lang="ko-KR" altLang="en-US" dirty="0"/>
              <a:t> 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기준으로 </a:t>
            </a:r>
            <a:r>
              <a:rPr lang="ko-KR" altLang="en-US" dirty="0"/>
              <a:t>데이터를 찾아서 </a:t>
            </a:r>
            <a:r>
              <a:rPr lang="ko-KR" altLang="en-US" dirty="0" smtClean="0"/>
              <a:t>합침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outer</a:t>
            </a:r>
          </a:p>
          <a:p>
            <a:pPr lvl="1"/>
            <a:r>
              <a:rPr lang="ko-KR" altLang="en-US" dirty="0"/>
              <a:t>키 값이 한쪽에만 있어도 데이터를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62" y="467227"/>
            <a:ext cx="4175877" cy="5795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58" y="1211645"/>
            <a:ext cx="1666875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233" y="3854612"/>
            <a:ext cx="1676400" cy="21700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89883" y="1059382"/>
            <a:ext cx="536415" cy="143763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9883" y="3637064"/>
            <a:ext cx="536415" cy="262599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84530" y="1483567"/>
            <a:ext cx="677871" cy="31101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84530" y="2740989"/>
            <a:ext cx="677871" cy="611814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4529" y="4138249"/>
            <a:ext cx="677871" cy="121333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284530" y="1938134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84530" y="2254657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84530" y="2577042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84530" y="3520749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81582" y="5642479"/>
            <a:ext cx="677871" cy="31101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84530" y="5496088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열 지정 </a:t>
            </a:r>
            <a:r>
              <a:rPr lang="en-US" altLang="ko-KR" dirty="0" smtClean="0"/>
              <a:t>on=                            p316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공통인 열</a:t>
            </a:r>
            <a:r>
              <a:rPr lang="en-US" altLang="ko-KR" dirty="0" smtClean="0"/>
              <a:t>, key</a:t>
            </a:r>
            <a:r>
              <a:rPr lang="ko-KR" altLang="en-US" dirty="0" smtClean="0"/>
              <a:t>에서 교집합인 행만 표시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8" y="1675346"/>
            <a:ext cx="4972050" cy="4585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26" y="1100419"/>
            <a:ext cx="2505075" cy="2447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58" y="3695700"/>
            <a:ext cx="2998004" cy="2400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30542" y="3793159"/>
            <a:ext cx="677871" cy="257166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88032" y="4297250"/>
            <a:ext cx="268553" cy="179874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391253" y="6158441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1253" y="3503164"/>
            <a:ext cx="119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99756" y="1732009"/>
            <a:ext cx="268553" cy="179874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방법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inner, outer</a:t>
            </a:r>
          </a:p>
          <a:p>
            <a:pPr lvl="1"/>
            <a:r>
              <a:rPr lang="ko-KR" altLang="en-US" dirty="0" smtClean="0"/>
              <a:t>기본은 </a:t>
            </a:r>
            <a:r>
              <a:rPr lang="ko-KR" altLang="en-US" dirty="0"/>
              <a:t>내부 병합</a:t>
            </a:r>
          </a:p>
          <a:p>
            <a:r>
              <a:rPr lang="en-US" altLang="ko-KR" dirty="0" smtClean="0"/>
              <a:t>left</a:t>
            </a:r>
            <a:endParaRPr lang="ko-KR" altLang="en-US" dirty="0"/>
          </a:p>
          <a:p>
            <a:pPr lvl="1"/>
            <a:r>
              <a:rPr lang="ko-KR" altLang="en-US" dirty="0" smtClean="0"/>
              <a:t>왼쪽 키로만 구성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right</a:t>
            </a:r>
            <a:endParaRPr lang="ko-KR" altLang="en-US" dirty="0"/>
          </a:p>
          <a:p>
            <a:pPr lvl="1"/>
            <a:r>
              <a:rPr lang="ko-KR" altLang="en-US" dirty="0" smtClean="0"/>
              <a:t>오른쪽 키로만 구성</a:t>
            </a:r>
            <a:endParaRPr lang="ko-KR" altLang="en-US" dirty="0"/>
          </a:p>
        </p:txBody>
      </p:sp>
      <p:pic>
        <p:nvPicPr>
          <p:cNvPr id="2050" name="Picture 2" descr="https://i.stack.imgur.com/BEC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12" y="1253064"/>
            <a:ext cx="3371160" cy="22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stack.imgur.com/8w1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79" y="3593990"/>
            <a:ext cx="3261100" cy="23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4196249" cy="5151503"/>
          </a:xfrm>
        </p:spPr>
        <p:txBody>
          <a:bodyPr/>
          <a:lstStyle/>
          <a:p>
            <a:r>
              <a:rPr lang="en-US" altLang="ko-KR" dirty="0" smtClean="0"/>
              <a:t>left</a:t>
            </a:r>
          </a:p>
          <a:p>
            <a:pPr lvl="1"/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공통 </a:t>
            </a:r>
            <a:r>
              <a:rPr lang="ko-KR" altLang="en-US" dirty="0"/>
              <a:t>열인 </a:t>
            </a:r>
            <a:r>
              <a:rPr lang="ko-KR" altLang="en-US" dirty="0" err="1"/>
              <a:t>고객번호</a:t>
            </a:r>
            <a:r>
              <a:rPr lang="ko-KR" altLang="en-US" dirty="0"/>
              <a:t> 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왼쪽의 키로 구성된 모든 행 선택</a:t>
            </a:r>
            <a:endParaRPr lang="en-US" altLang="ko-KR" dirty="0" smtClean="0"/>
          </a:p>
          <a:p>
            <a:r>
              <a:rPr lang="en-US" altLang="ko-KR" dirty="0" smtClean="0"/>
              <a:t>right</a:t>
            </a:r>
          </a:p>
          <a:p>
            <a:pPr lvl="1"/>
            <a:r>
              <a:rPr lang="ko-KR" altLang="en-US" dirty="0" smtClean="0"/>
              <a:t>오른쪽의 </a:t>
            </a:r>
            <a:r>
              <a:rPr lang="ko-KR" altLang="en-US" dirty="0"/>
              <a:t>키로 구성된 모든 행 선택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25" y="467227"/>
            <a:ext cx="1666875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00" y="3110194"/>
            <a:ext cx="1676400" cy="21700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76" y="360700"/>
            <a:ext cx="2547925" cy="6172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98481" y="739644"/>
            <a:ext cx="696928" cy="216258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48035" y="2031754"/>
            <a:ext cx="1197547" cy="1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45582" y="1307514"/>
            <a:ext cx="604299" cy="248525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8481" y="3325143"/>
            <a:ext cx="696928" cy="184508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637654" y="4239837"/>
            <a:ext cx="1036366" cy="91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98677" y="4823899"/>
            <a:ext cx="651204" cy="1709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가능한 조합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198599" cy="51515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키 </a:t>
            </a:r>
            <a:r>
              <a:rPr lang="ko-KR" altLang="en-US" dirty="0"/>
              <a:t>값이 같은 데이터가 </a:t>
            </a:r>
            <a:r>
              <a:rPr lang="ko-KR" altLang="en-US" dirty="0" smtClean="0"/>
              <a:t>여러 개 </a:t>
            </a:r>
            <a:r>
              <a:rPr lang="ko-KR" altLang="en-US" dirty="0"/>
              <a:t>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있을 </a:t>
            </a:r>
            <a:r>
              <a:rPr lang="ko-KR" altLang="en-US" dirty="0"/>
              <a:t>수 있는 모든 경우의 수를 따져서 조합을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/>
              <a:t>값 </a:t>
            </a:r>
            <a:r>
              <a:rPr lang="en-US" altLang="ko-KR" dirty="0" err="1" smtClean="0"/>
              <a:t>setosa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대해 </a:t>
            </a:r>
            <a:r>
              <a:rPr lang="ko-KR" altLang="en-US" dirty="0"/>
              <a:t>왼쪽 </a:t>
            </a:r>
            <a:r>
              <a:rPr lang="ko-KR" altLang="en-US" dirty="0" err="1"/>
              <a:t>데이터프레임는</a:t>
            </a:r>
            <a:r>
              <a:rPr lang="ko-KR" altLang="en-US" dirty="0"/>
              <a:t> </a:t>
            </a:r>
            <a:r>
              <a:rPr lang="en-US" altLang="ko-KR" dirty="0"/>
              <a:t>1.4</a:t>
            </a:r>
            <a:r>
              <a:rPr lang="ko-KR" altLang="en-US" dirty="0"/>
              <a:t>와 </a:t>
            </a:r>
            <a:r>
              <a:rPr lang="en-US" altLang="ko-KR" dirty="0"/>
              <a:t>1.3</a:t>
            </a:r>
            <a:r>
              <a:rPr lang="ko-KR" altLang="en-US" dirty="0"/>
              <a:t>라는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/>
              <a:t>데이터프레임에 </a:t>
            </a:r>
            <a:r>
              <a:rPr lang="en-US" altLang="ko-KR" dirty="0"/>
              <a:t>0.4</a:t>
            </a:r>
            <a:r>
              <a:rPr lang="ko-KR" altLang="en-US" dirty="0"/>
              <a:t>라는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병합된 </a:t>
            </a:r>
            <a:r>
              <a:rPr lang="ko-KR" altLang="en-US" dirty="0"/>
              <a:t>데이터에는 </a:t>
            </a:r>
            <a:r>
              <a:rPr lang="en-US" altLang="ko-KR" dirty="0" err="1"/>
              <a:t>setosa</a:t>
            </a:r>
            <a:r>
              <a:rPr lang="ko-KR" altLang="en-US" dirty="0"/>
              <a:t>가 </a:t>
            </a:r>
            <a:r>
              <a:rPr lang="en-US" altLang="ko-KR" dirty="0"/>
              <a:t>(1.4, 0.4), (1.3, 0.4) </a:t>
            </a:r>
            <a:r>
              <a:rPr lang="ko-KR" altLang="en-US" dirty="0"/>
              <a:t>두 개의 데이터가 </a:t>
            </a:r>
            <a:r>
              <a:rPr lang="ko-KR" altLang="en-US" dirty="0" smtClean="0"/>
              <a:t>생김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/>
              <a:t>값 </a:t>
            </a:r>
            <a:r>
              <a:rPr lang="en-US" altLang="ko-KR" dirty="0" err="1" smtClean="0"/>
              <a:t>virginica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ko-KR" altLang="en-US" dirty="0"/>
              <a:t>데이터프레임에 </a:t>
            </a:r>
            <a:r>
              <a:rPr lang="en-US" altLang="ko-KR" dirty="0"/>
              <a:t>1.5</a:t>
            </a:r>
            <a:r>
              <a:rPr lang="ko-KR" altLang="en-US" dirty="0"/>
              <a:t>와 </a:t>
            </a:r>
            <a:r>
              <a:rPr lang="en-US" altLang="ko-KR" dirty="0"/>
              <a:t>1.3</a:t>
            </a:r>
            <a:r>
              <a:rPr lang="ko-KR" altLang="en-US" dirty="0"/>
              <a:t>라는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/>
              <a:t>데이터프레임에 </a:t>
            </a:r>
            <a:r>
              <a:rPr lang="en-US" altLang="ko-KR" dirty="0"/>
              <a:t>0.3</a:t>
            </a:r>
            <a:r>
              <a:rPr lang="ko-KR" altLang="en-US" dirty="0"/>
              <a:t>와 </a:t>
            </a:r>
            <a:r>
              <a:rPr lang="en-US" altLang="ko-KR" dirty="0"/>
              <a:t>0.5</a:t>
            </a:r>
            <a:r>
              <a:rPr lang="ko-KR" altLang="en-US" dirty="0"/>
              <a:t>라는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/>
              <a:t>개와 </a:t>
            </a:r>
            <a:r>
              <a:rPr lang="en-US" altLang="ko-KR" dirty="0"/>
              <a:t>2</a:t>
            </a:r>
            <a:r>
              <a:rPr lang="ko-KR" altLang="en-US" dirty="0"/>
              <a:t>개의 조합에 의해 </a:t>
            </a:r>
            <a:r>
              <a:rPr lang="en-US" altLang="ko-KR" dirty="0" smtClean="0"/>
              <a:t>(2*2)4</a:t>
            </a:r>
            <a:r>
              <a:rPr lang="ko-KR" altLang="en-US" dirty="0"/>
              <a:t>가지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99" y="341650"/>
            <a:ext cx="5286375" cy="6191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08" y="1371599"/>
            <a:ext cx="2141713" cy="26052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579951" y="2194560"/>
            <a:ext cx="45719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0790" y="5256135"/>
            <a:ext cx="46383" cy="87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78087" y="6345463"/>
            <a:ext cx="244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776870" y="2679590"/>
            <a:ext cx="1741335" cy="7156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20550" y="5465855"/>
            <a:ext cx="1741335" cy="71561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55002" y="2081598"/>
            <a:ext cx="1741335" cy="715617"/>
          </a:xfrm>
          <a:prstGeom prst="ellipse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755001" y="5172817"/>
            <a:ext cx="1741335" cy="434014"/>
          </a:xfrm>
          <a:prstGeom prst="ellipse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 how=outer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</a:t>
            </a:r>
          </a:p>
          <a:p>
            <a:pPr lvl="1"/>
            <a:r>
              <a:rPr lang="ko-KR" altLang="en-US" dirty="0" smtClean="0"/>
              <a:t>왼쪽의 </a:t>
            </a:r>
            <a:r>
              <a:rPr lang="ko-KR" altLang="en-US" dirty="0"/>
              <a:t>모든 행을 포함</a:t>
            </a:r>
            <a:endParaRPr lang="en-US" altLang="ko-KR" dirty="0" smtClean="0"/>
          </a:p>
          <a:p>
            <a:r>
              <a:rPr lang="en-US" altLang="ko-KR" dirty="0" smtClean="0"/>
              <a:t>right</a:t>
            </a:r>
          </a:p>
          <a:p>
            <a:pPr lvl="1"/>
            <a:r>
              <a:rPr lang="ko-KR" altLang="en-US" dirty="0" smtClean="0"/>
              <a:t>오른쪽의 모든 행을 포함</a:t>
            </a:r>
            <a:endParaRPr lang="en-US" altLang="ko-KR" dirty="0" smtClean="0"/>
          </a:p>
          <a:p>
            <a:r>
              <a:rPr lang="en-US" altLang="ko-KR" dirty="0" smtClean="0"/>
              <a:t>outer</a:t>
            </a:r>
          </a:p>
          <a:p>
            <a:pPr lvl="1"/>
            <a:r>
              <a:rPr lang="ko-KR" altLang="en-US" dirty="0" smtClean="0"/>
              <a:t>모든 합집합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193960"/>
            <a:ext cx="2028825" cy="447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51" y="3019425"/>
            <a:ext cx="3276600" cy="2895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60872" y="2840498"/>
            <a:ext cx="696928" cy="19797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42806" y="5393198"/>
            <a:ext cx="1143894" cy="27751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57800" y="3019425"/>
            <a:ext cx="1485006" cy="23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22772" y="5364623"/>
            <a:ext cx="696928" cy="19797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42806" y="5667647"/>
            <a:ext cx="1143894" cy="247378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7800" y="5495953"/>
            <a:ext cx="1468197" cy="2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43412" y="4855792"/>
            <a:ext cx="214388" cy="23131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3412" y="5093917"/>
            <a:ext cx="214388" cy="23131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81900" y="3859333"/>
            <a:ext cx="304800" cy="71266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91425" y="4630858"/>
            <a:ext cx="304800" cy="71266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5" idx="3"/>
          </p:cNvCxnSpPr>
          <p:nvPr/>
        </p:nvCxnSpPr>
        <p:spPr>
          <a:xfrm flipV="1">
            <a:off x="5257800" y="4839071"/>
            <a:ext cx="2324100" cy="13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257800" y="4164318"/>
            <a:ext cx="2324100" cy="107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</a:t>
            </a:r>
            <a:r>
              <a:rPr lang="en-US" altLang="ko-KR" dirty="0"/>
              <a:t> </a:t>
            </a:r>
            <a:r>
              <a:rPr lang="en-US" altLang="ko-KR" dirty="0" smtClean="0"/>
              <a:t>how=left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988411"/>
            <a:ext cx="5343525" cy="5562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83" y="2100262"/>
            <a:ext cx="4057650" cy="37623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02637" y="1878496"/>
            <a:ext cx="308112" cy="195800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22515" y="4959626"/>
            <a:ext cx="308112" cy="165101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65313" y="6444853"/>
            <a:ext cx="1500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91234" y="3001617"/>
            <a:ext cx="308112" cy="286101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6"/>
            <a:endCxn id="11" idx="2"/>
          </p:cNvCxnSpPr>
          <p:nvPr/>
        </p:nvCxnSpPr>
        <p:spPr>
          <a:xfrm>
            <a:off x="1510749" y="2857500"/>
            <a:ext cx="4780485" cy="157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</a:t>
            </a:r>
            <a:r>
              <a:rPr lang="en-US" altLang="ko-KR" dirty="0"/>
              <a:t> </a:t>
            </a:r>
            <a:r>
              <a:rPr lang="en-US" altLang="ko-KR" dirty="0" smtClean="0"/>
              <a:t>how=inner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988411"/>
            <a:ext cx="5343525" cy="556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07" y="2290762"/>
            <a:ext cx="3295650" cy="338137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202637" y="1878496"/>
            <a:ext cx="308112" cy="195800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22515" y="4959626"/>
            <a:ext cx="308112" cy="165101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65313" y="6444853"/>
            <a:ext cx="1500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8262" y="3118568"/>
            <a:ext cx="1500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색인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합치고 재배열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원천 데이터는 분석하기 어려운 형태로 기록되어 제공</a:t>
            </a:r>
            <a:endParaRPr lang="en-US" altLang="ko-KR" dirty="0" smtClean="0"/>
          </a:p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색인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multi-index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merge</a:t>
            </a:r>
          </a:p>
          <a:p>
            <a:pPr lvl="2"/>
            <a:r>
              <a:rPr lang="en-US" altLang="ko-KR" dirty="0" smtClean="0"/>
              <a:t>join</a:t>
            </a:r>
          </a:p>
          <a:p>
            <a:pPr lvl="2"/>
            <a:r>
              <a:rPr lang="en-US" altLang="ko-KR" dirty="0" err="1" smtClean="0"/>
              <a:t>concat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combine_first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재형성와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피벗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 </a:t>
            </a:r>
          </a:p>
          <a:p>
            <a:pPr lvl="2"/>
            <a:r>
              <a:rPr lang="en-US" altLang="ko-KR" dirty="0" smtClean="0"/>
              <a:t>unstack</a:t>
            </a:r>
          </a:p>
          <a:p>
            <a:pPr lvl="2"/>
            <a:r>
              <a:rPr lang="en-US" altLang="ko-KR" dirty="0" smtClean="0"/>
              <a:t>pivot</a:t>
            </a:r>
          </a:p>
          <a:p>
            <a:pPr lvl="2"/>
            <a:r>
              <a:rPr lang="en-US" altLang="ko-KR" dirty="0" smtClean="0"/>
              <a:t>melt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기준열</a:t>
            </a:r>
            <a:r>
              <a:rPr lang="ko-KR" altLang="en-US" dirty="0" smtClean="0"/>
              <a:t> 명시 </a:t>
            </a:r>
            <a:r>
              <a:rPr lang="en-US" altLang="ko-KR" dirty="0" smtClean="0"/>
              <a:t>on=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901886" cy="5151503"/>
          </a:xfrm>
        </p:spPr>
        <p:txBody>
          <a:bodyPr>
            <a:normAutofit/>
          </a:bodyPr>
          <a:lstStyle/>
          <a:p>
            <a:r>
              <a:rPr lang="en-US" altLang="ko-KR" dirty="0"/>
              <a:t>on </a:t>
            </a:r>
            <a:r>
              <a:rPr lang="ko-KR" altLang="en-US" dirty="0"/>
              <a:t>인수로 기준 열을 명시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데이터프레임에서 이름이 같은 열은 모두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이름이 같아도 키가 되면 안되는 열이 </a:t>
            </a:r>
            <a:r>
              <a:rPr lang="ko-KR" altLang="en-US" dirty="0" smtClean="0"/>
              <a:t>있다면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r>
              <a:rPr lang="ko-KR" altLang="en-US" dirty="0" smtClean="0"/>
              <a:t>사례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첫번째 </a:t>
            </a:r>
            <a:r>
              <a:rPr lang="ko-KR" altLang="en-US" dirty="0"/>
              <a:t>데이터프레임의 </a:t>
            </a:r>
            <a:r>
              <a:rPr lang="en-US" altLang="ko-KR" dirty="0"/>
              <a:t>"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“</a:t>
            </a:r>
          </a:p>
          <a:p>
            <a:pPr lvl="2"/>
            <a:r>
              <a:rPr lang="ko-KR" altLang="en-US" dirty="0" smtClean="0"/>
              <a:t>실제로는 </a:t>
            </a:r>
            <a:r>
              <a:rPr lang="ko-KR" altLang="en-US" dirty="0"/>
              <a:t>금액을 나타내는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두번째 </a:t>
            </a:r>
            <a:r>
              <a:rPr lang="ko-KR" altLang="en-US" dirty="0"/>
              <a:t>데이터프레임의 </a:t>
            </a:r>
            <a:r>
              <a:rPr lang="en-US" altLang="ko-KR" dirty="0"/>
              <a:t>"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“</a:t>
            </a:r>
          </a:p>
          <a:p>
            <a:pPr lvl="2"/>
            <a:r>
              <a:rPr lang="ko-KR" altLang="en-US" dirty="0" smtClean="0"/>
              <a:t>실제로는 </a:t>
            </a:r>
            <a:r>
              <a:rPr lang="ko-KR" altLang="en-US" dirty="0"/>
              <a:t>성별을 나타내는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이름이 </a:t>
            </a:r>
            <a:r>
              <a:rPr lang="ko-KR" altLang="en-US" dirty="0"/>
              <a:t>같아도 다른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따라서 </a:t>
            </a:r>
            <a:r>
              <a:rPr lang="ko-KR" altLang="en-US" dirty="0"/>
              <a:t>이 열은 </a:t>
            </a:r>
            <a:r>
              <a:rPr lang="ko-KR" altLang="en-US" dirty="0" smtClean="0"/>
              <a:t>기준 열이 </a:t>
            </a:r>
            <a:r>
              <a:rPr lang="ko-KR" altLang="en-US" dirty="0"/>
              <a:t>되면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열이 아니면서 이름이 같은 열에는 </a:t>
            </a:r>
            <a:r>
              <a:rPr lang="en-US" altLang="ko-KR" dirty="0"/>
              <a:t>_x </a:t>
            </a:r>
            <a:r>
              <a:rPr lang="ko-KR" altLang="en-US" dirty="0"/>
              <a:t>또는 </a:t>
            </a:r>
            <a:r>
              <a:rPr lang="en-US" altLang="ko-KR" dirty="0"/>
              <a:t>_y </a:t>
            </a:r>
            <a:r>
              <a:rPr lang="ko-KR" altLang="en-US" dirty="0"/>
              <a:t>와 같은 접미사가 </a:t>
            </a:r>
            <a:r>
              <a:rPr lang="ko-KR" altLang="en-US" dirty="0" smtClean="0"/>
              <a:t>붙음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62" y="694511"/>
            <a:ext cx="4343434" cy="4631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11" y="4246216"/>
            <a:ext cx="3314700" cy="20478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911598" y="5054375"/>
            <a:ext cx="571498" cy="12397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83782" y="2223385"/>
            <a:ext cx="571498" cy="90386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83782" y="4434517"/>
            <a:ext cx="571498" cy="89124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35757" y="1982270"/>
            <a:ext cx="571498" cy="31426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12213" y="4423406"/>
            <a:ext cx="571498" cy="31426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154851" y="5011496"/>
            <a:ext cx="715432" cy="31426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44418" y="5011496"/>
            <a:ext cx="756429" cy="31426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</a:t>
            </a:r>
            <a:r>
              <a:rPr lang="en-US" altLang="ko-KR" dirty="0" err="1" smtClean="0"/>
              <a:t>left_on</a:t>
            </a:r>
            <a:r>
              <a:rPr lang="en-US" altLang="ko-KR" dirty="0" smtClean="0"/>
              <a:t>=     </a:t>
            </a:r>
            <a:r>
              <a:rPr lang="en-US" altLang="ko-KR" dirty="0" err="1" smtClean="0"/>
              <a:t>right_on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5151503"/>
          </a:xfrm>
        </p:spPr>
        <p:txBody>
          <a:bodyPr/>
          <a:lstStyle/>
          <a:p>
            <a:r>
              <a:rPr lang="en-US" altLang="ko-KR" dirty="0" err="1"/>
              <a:t>left_on</a:t>
            </a:r>
            <a:r>
              <a:rPr lang="en-US" altLang="ko-KR" dirty="0"/>
              <a:t>, </a:t>
            </a:r>
            <a:r>
              <a:rPr lang="en-US" altLang="ko-KR" dirty="0" err="1"/>
              <a:t>right_on</a:t>
            </a:r>
            <a:r>
              <a:rPr lang="en-US" altLang="ko-KR" dirty="0"/>
              <a:t> </a:t>
            </a:r>
            <a:r>
              <a:rPr lang="ko-KR" altLang="en-US" dirty="0"/>
              <a:t>인수를 사용하여 기준 열을 명시</a:t>
            </a:r>
          </a:p>
          <a:p>
            <a:pPr lvl="1"/>
            <a:r>
              <a:rPr lang="ko-KR" altLang="en-US" dirty="0" smtClean="0"/>
              <a:t>만일 </a:t>
            </a:r>
            <a:r>
              <a:rPr lang="ko-KR" altLang="en-US" dirty="0"/>
              <a:t>키가 되는 </a:t>
            </a:r>
            <a:r>
              <a:rPr lang="ko-KR" altLang="en-US" dirty="0" err="1"/>
              <a:t>기준열의</a:t>
            </a:r>
            <a:r>
              <a:rPr lang="ko-KR" altLang="en-US" dirty="0"/>
              <a:t> 이름이 두 데이터프레임에서 </a:t>
            </a:r>
            <a:r>
              <a:rPr lang="ko-KR" altLang="en-US" dirty="0" smtClean="0"/>
              <a:t>다르다면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다음처럼 열 이름이 다르면 모두 구성  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21" y="2198292"/>
            <a:ext cx="2947589" cy="4598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68" y="2938744"/>
            <a:ext cx="4391025" cy="23336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934094" y="3613868"/>
            <a:ext cx="999567" cy="181289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좌우의 키를 지정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left_on</a:t>
            </a:r>
            <a:r>
              <a:rPr lang="en-US" altLang="ko-KR" dirty="0" smtClean="0"/>
              <a:t>=       </a:t>
            </a:r>
            <a:r>
              <a:rPr lang="en-US" altLang="ko-KR" dirty="0" err="1" smtClean="0"/>
              <a:t>right_on</a:t>
            </a:r>
            <a:r>
              <a:rPr lang="en-US" altLang="ko-KR" dirty="0" smtClean="0"/>
              <a:t>      p317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193960"/>
            <a:ext cx="5800725" cy="531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1976437"/>
            <a:ext cx="478155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5175" y="5553075"/>
            <a:ext cx="4993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내부</a:t>
            </a:r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조인을 수행해 교집합인 결과를 반환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600200" y="3299791"/>
            <a:ext cx="154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14856" y="6368654"/>
            <a:ext cx="154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</a:t>
            </a:r>
            <a:r>
              <a:rPr lang="en-US" altLang="ko-KR" dirty="0" err="1" smtClean="0"/>
              <a:t>left_index</a:t>
            </a:r>
            <a:r>
              <a:rPr lang="en-US" altLang="ko-KR" dirty="0" smtClean="0"/>
              <a:t>=     </a:t>
            </a:r>
            <a:r>
              <a:rPr lang="en-US" altLang="ko-KR" dirty="0" err="1" smtClean="0"/>
              <a:t>right_index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데이터 열이 아닌 인덱스를 </a:t>
            </a:r>
            <a:r>
              <a:rPr lang="ko-KR" altLang="en-US" dirty="0" smtClean="0"/>
              <a:t>기준 열로 사용하려면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left_index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right_index</a:t>
            </a:r>
            <a:r>
              <a:rPr lang="en-US" altLang="ko-KR" dirty="0"/>
              <a:t> </a:t>
            </a:r>
            <a:r>
              <a:rPr lang="ko-KR" altLang="en-US" dirty="0"/>
              <a:t>인수를 </a:t>
            </a:r>
            <a:r>
              <a:rPr lang="en-US" altLang="ko-KR" dirty="0"/>
              <a:t>True 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1" y="1957999"/>
            <a:ext cx="3352800" cy="4751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46" y="3815691"/>
            <a:ext cx="4319299" cy="223761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53882" y="2872410"/>
            <a:ext cx="661637" cy="131309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7611" y="5396758"/>
            <a:ext cx="661637" cy="131309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31545" y="6552778"/>
            <a:ext cx="194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2117FC4258497771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23" y="1957999"/>
            <a:ext cx="4865051" cy="14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515519" y="2953512"/>
            <a:ext cx="400535" cy="16627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59249" y="5286188"/>
            <a:ext cx="839556" cy="18192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59631" y="4501896"/>
            <a:ext cx="1681833" cy="17983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p321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9" y="1060795"/>
            <a:ext cx="5838825" cy="452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01" y="4426879"/>
            <a:ext cx="5248275" cy="2190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487971" y="1828610"/>
            <a:ext cx="340829" cy="200789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69248" y="4917774"/>
            <a:ext cx="208784" cy="58824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83365" y="3677478"/>
            <a:ext cx="1630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키의 공통으로 병합                                 </a:t>
            </a:r>
            <a:r>
              <a:rPr lang="en-US" altLang="ko-KR" dirty="0" smtClean="0"/>
              <a:t>p319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" y="1064753"/>
            <a:ext cx="4942966" cy="4325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36" y="3948255"/>
            <a:ext cx="5513579" cy="23972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841999" y="4025410"/>
            <a:ext cx="1739901" cy="31799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 이름이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같지만 키에서 제외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각각의 열이 결과 데이터프레임에 추가되려면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이름 수정이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자동으로 </a:t>
            </a:r>
            <a:r>
              <a:rPr lang="en-US" altLang="ko-KR" dirty="0" smtClean="0"/>
              <a:t>_x, _y</a:t>
            </a:r>
            <a:r>
              <a:rPr lang="ko-KR" altLang="en-US" dirty="0" smtClean="0"/>
              <a:t>가 왼쪽 오른쪽 이름 뒤에 붙음</a:t>
            </a:r>
            <a:endParaRPr lang="en-US" altLang="ko-KR" dirty="0" smtClean="0"/>
          </a:p>
          <a:p>
            <a:r>
              <a:rPr lang="en-US" altLang="ko-KR" dirty="0" err="1" smtClean="0"/>
              <a:t>pd.merge</a:t>
            </a:r>
            <a:r>
              <a:rPr lang="en-US" altLang="ko-KR" dirty="0" smtClean="0"/>
              <a:t>(left, right, on = [‘A’, ‘B’])</a:t>
            </a:r>
            <a:endParaRPr lang="ko-KR" altLang="en-US" dirty="0"/>
          </a:p>
        </p:txBody>
      </p:sp>
      <p:pic>
        <p:nvPicPr>
          <p:cNvPr id="2050" name="Picture 2" descr="https://2.bp.blogspot.com/-7tZIwP6wp5o/XGKyofu6SoI/AAAAAAAANx4/W5znL7so_tcCtaXuLYs9PCbvMa2AZIH0wCLcBGAs/s640/flow_pandas_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92" y="3156204"/>
            <a:ext cx="6791246" cy="25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09899" y="3156204"/>
            <a:ext cx="685801" cy="1034796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09899" y="4558810"/>
            <a:ext cx="685801" cy="1034796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89599" y="3810000"/>
            <a:ext cx="2302139" cy="33020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병합된 동일 칼럼 이름 재설정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suffixes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_x,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_y</a:t>
            </a:r>
          </a:p>
          <a:p>
            <a:pPr lvl="1"/>
            <a:r>
              <a:rPr lang="en-US" altLang="ko-KR" dirty="0" smtClean="0"/>
              <a:t>suffixes</a:t>
            </a:r>
            <a:r>
              <a:rPr lang="ko-KR" altLang="en-US" dirty="0" smtClean="0"/>
              <a:t>로 지정 가능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3" y="2268793"/>
            <a:ext cx="4215018" cy="36881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90" y="2369490"/>
            <a:ext cx="4435205" cy="397597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486399" y="4762010"/>
            <a:ext cx="685801" cy="31799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23295" y="4762010"/>
            <a:ext cx="685801" cy="31799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09096" y="4357477"/>
            <a:ext cx="1793455" cy="40453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 목록                               </a:t>
            </a:r>
            <a:r>
              <a:rPr lang="en-US" altLang="ko-KR" dirty="0" smtClean="0"/>
              <a:t>p320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pd.merge</a:t>
            </a:r>
            <a:r>
              <a:rPr lang="en-US" altLang="ko-KR" dirty="0" smtClean="0"/>
              <a:t>(…)</a:t>
            </a:r>
            <a:endParaRPr lang="en-US" altLang="ko-KR" dirty="0"/>
          </a:p>
          <a:p>
            <a:pPr lvl="2"/>
            <a:r>
              <a:rPr lang="en-US" altLang="ko-KR" dirty="0" err="1" smtClean="0"/>
              <a:t>pd.merge</a:t>
            </a:r>
            <a:r>
              <a:rPr lang="en-US" altLang="ko-KR" dirty="0" smtClean="0"/>
              <a:t>(left</a:t>
            </a:r>
            <a:r>
              <a:rPr lang="en-US" altLang="ko-KR" dirty="0"/>
              <a:t>, right, # merge</a:t>
            </a:r>
            <a:r>
              <a:rPr lang="ko-KR" altLang="en-US" dirty="0"/>
              <a:t>할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 이름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/>
              <a:t>how='inner', # left, </a:t>
            </a:r>
            <a:r>
              <a:rPr lang="en-US" altLang="ko-KR" dirty="0" err="1"/>
              <a:t>rigth</a:t>
            </a:r>
            <a:r>
              <a:rPr lang="en-US" altLang="ko-KR" dirty="0"/>
              <a:t>, inner (default), outer</a:t>
            </a:r>
          </a:p>
          <a:p>
            <a:pPr lvl="2"/>
            <a:r>
              <a:rPr lang="en-US" altLang="ko-KR" dirty="0"/>
              <a:t>             on=None, # merge</a:t>
            </a:r>
            <a:r>
              <a:rPr lang="ko-KR" altLang="en-US" dirty="0"/>
              <a:t>의 기준이 되는 </a:t>
            </a:r>
            <a:r>
              <a:rPr lang="en-US" altLang="ko-KR" dirty="0"/>
              <a:t>Key </a:t>
            </a:r>
            <a:r>
              <a:rPr lang="ko-KR" altLang="en-US" dirty="0"/>
              <a:t>변수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 err="1"/>
              <a:t>left_on</a:t>
            </a:r>
            <a:r>
              <a:rPr lang="en-US" altLang="ko-KR" dirty="0"/>
              <a:t>=None, # </a:t>
            </a:r>
            <a:r>
              <a:rPr lang="ko-KR" altLang="en-US" dirty="0"/>
              <a:t>왼쪽 </a:t>
            </a:r>
            <a:r>
              <a:rPr lang="en-US" altLang="ko-KR" dirty="0" err="1"/>
              <a:t>DataFrame</a:t>
            </a:r>
            <a:r>
              <a:rPr lang="ko-KR" altLang="en-US" dirty="0"/>
              <a:t>의 변수를 </a:t>
            </a:r>
            <a:r>
              <a:rPr lang="en-US" altLang="ko-KR" dirty="0"/>
              <a:t>Key</a:t>
            </a:r>
            <a:r>
              <a:rPr lang="ko-KR" altLang="en-US" dirty="0"/>
              <a:t>로 사용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 err="1"/>
              <a:t>right_on</a:t>
            </a:r>
            <a:r>
              <a:rPr lang="en-US" altLang="ko-KR" dirty="0"/>
              <a:t>=None, # </a:t>
            </a:r>
            <a:r>
              <a:rPr lang="ko-KR" altLang="en-US" dirty="0"/>
              <a:t>오른쪽 </a:t>
            </a:r>
            <a:r>
              <a:rPr lang="en-US" altLang="ko-KR" dirty="0" err="1"/>
              <a:t>DataFrame</a:t>
            </a:r>
            <a:r>
              <a:rPr lang="ko-KR" altLang="en-US" dirty="0"/>
              <a:t>의 변수를 </a:t>
            </a:r>
            <a:r>
              <a:rPr lang="en-US" altLang="ko-KR" dirty="0"/>
              <a:t>Key</a:t>
            </a:r>
            <a:r>
              <a:rPr lang="ko-KR" altLang="en-US" dirty="0"/>
              <a:t>로 사용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 err="1"/>
              <a:t>left_index</a:t>
            </a:r>
            <a:r>
              <a:rPr lang="en-US" altLang="ko-KR" dirty="0"/>
              <a:t>=False, # </a:t>
            </a:r>
            <a:r>
              <a:rPr lang="ko-KR" altLang="en-US" dirty="0"/>
              <a:t>만약 </a:t>
            </a:r>
            <a:r>
              <a:rPr lang="en-US" altLang="ko-KR" dirty="0"/>
              <a:t>True 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왼쪽 </a:t>
            </a:r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merge Key</a:t>
            </a:r>
            <a:r>
              <a:rPr lang="ko-KR" altLang="en-US" dirty="0"/>
              <a:t>로 사용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 err="1"/>
              <a:t>right_index</a:t>
            </a:r>
            <a:r>
              <a:rPr lang="en-US" altLang="ko-KR" dirty="0"/>
              <a:t>=False, # </a:t>
            </a:r>
            <a:r>
              <a:rPr lang="ko-KR" altLang="en-US" dirty="0"/>
              <a:t>만약 </a:t>
            </a:r>
            <a:r>
              <a:rPr lang="en-US" altLang="ko-KR" dirty="0"/>
              <a:t>True 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merge Key</a:t>
            </a:r>
            <a:r>
              <a:rPr lang="ko-KR" altLang="en-US" dirty="0"/>
              <a:t>로 사용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/>
              <a:t>sort=True, # merge </a:t>
            </a:r>
            <a:r>
              <a:rPr lang="ko-KR" altLang="en-US" dirty="0"/>
              <a:t>된 후의 </a:t>
            </a:r>
            <a:r>
              <a:rPr lang="en-US" altLang="ko-KR" dirty="0" err="1"/>
              <a:t>DataFrame</a:t>
            </a:r>
            <a:r>
              <a:rPr lang="ko-KR" altLang="en-US" dirty="0"/>
              <a:t>을 </a:t>
            </a:r>
            <a:r>
              <a:rPr lang="en-US" altLang="ko-KR" dirty="0"/>
              <a:t>join Key </a:t>
            </a:r>
            <a:r>
              <a:rPr lang="ko-KR" altLang="en-US" dirty="0"/>
              <a:t>기준으로 정렬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/>
              <a:t>suffixes=('_x', '_y'), # </a:t>
            </a:r>
            <a:r>
              <a:rPr lang="ko-KR" altLang="en-US" dirty="0"/>
              <a:t>중복되는 변수 이름에 대해 접두사 부여 </a:t>
            </a:r>
            <a:r>
              <a:rPr lang="en-US" altLang="ko-KR" dirty="0"/>
              <a:t>(defaults to '_x', '_y'</a:t>
            </a:r>
          </a:p>
          <a:p>
            <a:pPr lvl="2"/>
            <a:r>
              <a:rPr lang="en-US" altLang="ko-KR" dirty="0"/>
              <a:t>             copy=True, # merge</a:t>
            </a:r>
            <a:r>
              <a:rPr lang="ko-KR" altLang="en-US" dirty="0"/>
              <a:t>할 </a:t>
            </a:r>
            <a:r>
              <a:rPr lang="en-US" altLang="ko-KR" dirty="0" err="1"/>
              <a:t>DataFrame</a:t>
            </a:r>
            <a:r>
              <a:rPr lang="ko-KR" altLang="en-US" dirty="0"/>
              <a:t>을 복사</a:t>
            </a:r>
          </a:p>
          <a:p>
            <a:pPr lvl="2"/>
            <a:r>
              <a:rPr lang="ko-KR" altLang="en-US" dirty="0"/>
              <a:t>             </a:t>
            </a:r>
            <a:r>
              <a:rPr lang="en-US" altLang="ko-KR" dirty="0"/>
              <a:t>indicator=False) # </a:t>
            </a:r>
            <a:r>
              <a:rPr lang="ko-KR" altLang="en-US" dirty="0"/>
              <a:t>병합된 이후의 </a:t>
            </a:r>
            <a:r>
              <a:rPr lang="en-US" altLang="ko-KR" dirty="0" err="1"/>
              <a:t>DataFrame</a:t>
            </a:r>
            <a:r>
              <a:rPr lang="ko-KR" altLang="en-US" dirty="0"/>
              <a:t>에 </a:t>
            </a:r>
            <a:r>
              <a:rPr lang="en-US" altLang="ko-KR" dirty="0" err="1"/>
              <a:t>left_only</a:t>
            </a:r>
            <a:r>
              <a:rPr lang="en-US" altLang="ko-KR" dirty="0"/>
              <a:t>, </a:t>
            </a:r>
            <a:r>
              <a:rPr lang="en-US" altLang="ko-KR" dirty="0" err="1"/>
              <a:t>right_only</a:t>
            </a:r>
            <a:r>
              <a:rPr lang="en-US" altLang="ko-KR" dirty="0"/>
              <a:t>, both </a:t>
            </a:r>
            <a:r>
              <a:rPr lang="ko-KR" altLang="en-US" dirty="0"/>
              <a:t>등의 출처를 알 수 있는 부가 정보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0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</a:t>
            </a:r>
            <a:r>
              <a:rPr lang="ko-KR" altLang="en-US" dirty="0" smtClean="0"/>
              <a:t>요약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144031"/>
            <a:ext cx="3762375" cy="192405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11" y="1131123"/>
            <a:ext cx="3838575" cy="19431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06" y="3353188"/>
            <a:ext cx="2867025" cy="29718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123" y="3367313"/>
            <a:ext cx="2790825" cy="291465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3832003" y="2886062"/>
            <a:ext cx="1586204" cy="527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30769" y="2551176"/>
            <a:ext cx="371767" cy="26173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34545" y="2551176"/>
            <a:ext cx="371767" cy="26173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49057" y="2295144"/>
            <a:ext cx="304800" cy="74000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16257" y="2308656"/>
            <a:ext cx="304800" cy="74000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427354" y="3367313"/>
            <a:ext cx="1833750" cy="82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604318" y="3519713"/>
            <a:ext cx="1809186" cy="206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16124" y="3542679"/>
            <a:ext cx="1475526" cy="237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66343" y="3367313"/>
            <a:ext cx="1225307" cy="9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0374" y="5215983"/>
            <a:ext cx="304800" cy="9932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0458" y="4152036"/>
            <a:ext cx="304800" cy="33016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3912" y="3979494"/>
            <a:ext cx="304800" cy="74000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1057" y="5469255"/>
            <a:ext cx="304800" cy="74000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92701" y="3463583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공통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0305" y="3858344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모두합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0681" y="3436151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왼쪽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0591" y="3858344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6693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92880" y="3643610"/>
            <a:ext cx="43955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et_index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()</a:t>
            </a:r>
          </a:p>
          <a:p>
            <a:pPr algn="ctr"/>
            <a:r>
              <a:rPr lang="en-US" altLang="ko-KR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reset_index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6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8" y="1141465"/>
            <a:ext cx="4990455" cy="17647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65" y="2818935"/>
            <a:ext cx="2440313" cy="35224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60" y="3082207"/>
            <a:ext cx="2552054" cy="31373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410" y="1138380"/>
            <a:ext cx="4016590" cy="16005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</a:t>
            </a:r>
            <a:r>
              <a:rPr lang="ko-KR" altLang="en-US" dirty="0" smtClean="0"/>
              <a:t>요약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832003" y="2886062"/>
            <a:ext cx="1586204" cy="527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3414" y="2177789"/>
            <a:ext cx="304800" cy="46150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09494" y="2146805"/>
            <a:ext cx="371767" cy="369255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3414" y="1938655"/>
            <a:ext cx="304800" cy="95779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7178" y="1923510"/>
            <a:ext cx="304800" cy="85608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427354" y="3367313"/>
            <a:ext cx="1833750" cy="82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604318" y="3519713"/>
            <a:ext cx="1809186" cy="206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16124" y="3542679"/>
            <a:ext cx="1475526" cy="237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66343" y="3367313"/>
            <a:ext cx="1225307" cy="9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471297" y="5099926"/>
            <a:ext cx="304800" cy="111966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63459" y="3693260"/>
            <a:ext cx="304800" cy="79561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29971" y="3351123"/>
            <a:ext cx="304800" cy="99837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07632" y="5022389"/>
            <a:ext cx="304800" cy="131895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92701" y="3463583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공통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9550" y="4126291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모두합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0681" y="3436151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왼쪽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7529" y="4131924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3076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반드시 열만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열은 기본적으로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ko-KR" altLang="en-US" dirty="0" smtClean="0"/>
              <a:t>제거하지 않으려면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</a:t>
            </a:r>
            <a:r>
              <a:rPr lang="en-US" altLang="ko-KR" dirty="0" smtClean="0"/>
              <a:t> drop=False</a:t>
            </a:r>
          </a:p>
          <a:p>
            <a:pPr lvl="1"/>
            <a:r>
              <a:rPr lang="ko-KR" altLang="en-US" dirty="0" smtClean="0"/>
              <a:t>행과 열에 중복되어 표시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34" y="398800"/>
            <a:ext cx="4913966" cy="6134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9" y="3892519"/>
            <a:ext cx="3541932" cy="26368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73340" y="1919061"/>
            <a:ext cx="454949" cy="184101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56234" y="4701673"/>
            <a:ext cx="536028" cy="189965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4824248" y="3760077"/>
            <a:ext cx="504497" cy="94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39174" y="4678024"/>
            <a:ext cx="605847" cy="189965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5021" y="4418815"/>
            <a:ext cx="874986" cy="25920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14830" y="3987432"/>
            <a:ext cx="1615429" cy="198313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32277" y="3926997"/>
            <a:ext cx="688785" cy="20356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reset_index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인덱스를 열로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인덱스가 모두 칼럼으로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결과의 인덱스는 정수 인덱스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523060"/>
            <a:ext cx="2609850" cy="5695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50472" y="4129322"/>
            <a:ext cx="524204" cy="2097571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02166" y="1357218"/>
            <a:ext cx="575441" cy="2048134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33241" y="3444765"/>
            <a:ext cx="47297" cy="63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5862" y="3643610"/>
            <a:ext cx="5809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8.2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 합치기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6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데이터 합치기 </a:t>
            </a:r>
            <a:r>
              <a:rPr lang="en-US" altLang="ko-KR" dirty="0" smtClean="0"/>
              <a:t>p315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데이터프레임 합치기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merge</a:t>
            </a:r>
          </a:p>
          <a:p>
            <a:pPr lvl="2"/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이상의 공통 열인 키로 데이터프레임의 로우를 합치기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</a:t>
            </a:r>
          </a:p>
          <a:p>
            <a:pPr lvl="2"/>
            <a:r>
              <a:rPr lang="ko-KR" altLang="en-US" dirty="0" smtClean="0"/>
              <a:t>인덱스로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데이터프레임의 </a:t>
            </a:r>
            <a:r>
              <a:rPr lang="ko-KR" altLang="en-US" dirty="0"/>
              <a:t>로우를 합치기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concat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축에 따라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이어 붙이기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err="1" smtClean="0"/>
              <a:t>combine_first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포개서 한 객체에서 누락된 데이터를 다른 객체에 있는 값으로 채우기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6053" y="3643610"/>
            <a:ext cx="2289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merge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2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병합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합치다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데이터 프레임의 공통 </a:t>
            </a:r>
            <a:r>
              <a:rPr lang="ko-KR" altLang="en-US" dirty="0" smtClean="0"/>
              <a:t>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</a:t>
            </a:r>
            <a:r>
              <a:rPr lang="ko-KR" altLang="en-US" dirty="0"/>
              <a:t>두 개의 테이블을 </a:t>
            </a:r>
            <a:r>
              <a:rPr lang="ko-KR" altLang="en-US" dirty="0" smtClean="0"/>
              <a:t>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인자인 </a:t>
            </a:r>
            <a:r>
              <a:rPr lang="en-US" altLang="ko-KR" dirty="0" err="1" smtClean="0"/>
              <a:t>left_index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right_index</a:t>
            </a:r>
            <a:r>
              <a:rPr lang="ko-KR" altLang="en-US" dirty="0" smtClean="0"/>
              <a:t>를 사용해 인덱스 기준도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 키에 대한 합침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기본은 내부 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교집합 공통 키인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행 구성</a:t>
            </a:r>
            <a:endParaRPr lang="en-US" altLang="ko-KR" dirty="0" smtClean="0"/>
          </a:p>
          <a:p>
            <a:pPr lvl="3"/>
            <a:r>
              <a:rPr lang="ko-KR" altLang="en-US" dirty="0"/>
              <a:t>공통 </a:t>
            </a:r>
            <a:r>
              <a:rPr lang="ko-KR" altLang="en-US" dirty="0" smtClean="0"/>
              <a:t>키가 없는 행은 제외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 열은 항상 두 </a:t>
            </a:r>
            <a:r>
              <a:rPr lang="ko-KR" altLang="en-US" dirty="0"/>
              <a:t>데이터 </a:t>
            </a:r>
            <a:r>
              <a:rPr lang="ko-KR" altLang="en-US" dirty="0" smtClean="0"/>
              <a:t>프레임 모든 열의 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왼쪽만 있는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오른쪽만 </a:t>
            </a:r>
            <a:r>
              <a:rPr lang="ko-KR" altLang="en-US" dirty="0"/>
              <a:t>있는 </a:t>
            </a:r>
            <a:r>
              <a:rPr lang="ko-KR" altLang="en-US" dirty="0" smtClean="0"/>
              <a:t>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공통 열은 하나만 포함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026" name="Picture 2" descr="https://i.stack.imgur.com/YvuO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95" y="4059619"/>
            <a:ext cx="3101653" cy="225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04" y="3481409"/>
            <a:ext cx="3877807" cy="295147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71140" y="5601384"/>
            <a:ext cx="1201828" cy="41148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64788" y="4059619"/>
            <a:ext cx="1201828" cy="41148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96026" y="4478066"/>
            <a:ext cx="4075662" cy="24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380117" y="4706797"/>
            <a:ext cx="791571" cy="4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391072" y="5269961"/>
            <a:ext cx="291830" cy="875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30775</TotalTime>
  <Words>928</Words>
  <Application>Microsoft Office PowerPoint</Application>
  <PresentationFormat>화면 슬라이드 쇼(4:3)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다중 색인, 조인, 병합, 변형</vt:lpstr>
      <vt:lpstr>PowerPoint 프레젠테이션</vt:lpstr>
      <vt:lpstr>(행) 인덱스 지정</vt:lpstr>
      <vt:lpstr>reset_index()</vt:lpstr>
      <vt:lpstr>PowerPoint 프레젠테이션</vt:lpstr>
      <vt:lpstr>8.2 데이터 합치기 p315</vt:lpstr>
      <vt:lpstr>PowerPoint 프레젠테이션</vt:lpstr>
      <vt:lpstr>병합 개요: 기본 연산, 내부 병합 </vt:lpstr>
      <vt:lpstr>병합 개요: 외부 병합  </vt:lpstr>
      <vt:lpstr>merge</vt:lpstr>
      <vt:lpstr>how=</vt:lpstr>
      <vt:lpstr>중복 열 지정 on=                            p316</vt:lpstr>
      <vt:lpstr>병합 방법 4가지</vt:lpstr>
      <vt:lpstr>how=</vt:lpstr>
      <vt:lpstr>가능한 조합 구성</vt:lpstr>
      <vt:lpstr>인자 how=outer</vt:lpstr>
      <vt:lpstr>인자 how=left</vt:lpstr>
      <vt:lpstr>인자 how=inner</vt:lpstr>
      <vt:lpstr>공통 기준열 명시 on=</vt:lpstr>
      <vt:lpstr>인자 left_on=     right_on=</vt:lpstr>
      <vt:lpstr>좌우의 키를 지정, left_on=       right_on      p317 </vt:lpstr>
      <vt:lpstr>인자 left_index=     right_index=</vt:lpstr>
      <vt:lpstr>교재 예제: p321</vt:lpstr>
      <vt:lpstr>여러 키의 공통으로 병합                                 p319</vt:lpstr>
      <vt:lpstr>열 이름이 같지만 키에서 제외</vt:lpstr>
      <vt:lpstr>병합된 동일 칼럼 이름 재설정 : 옵션 suffixes</vt:lpstr>
      <vt:lpstr>merge()의 인자 목록                               p320</vt:lpstr>
      <vt:lpstr>Merge 요약 1 </vt:lpstr>
      <vt:lpstr>Merge 요약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782</cp:revision>
  <dcterms:created xsi:type="dcterms:W3CDTF">2013-05-23T04:26:30Z</dcterms:created>
  <dcterms:modified xsi:type="dcterms:W3CDTF">2021-06-21T01:16:21Z</dcterms:modified>
</cp:coreProperties>
</file>