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0"/>
  </p:notesMasterIdLst>
  <p:sldIdLst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38" r:id="rId21"/>
    <p:sldId id="666" r:id="rId22"/>
    <p:sldId id="662" r:id="rId23"/>
    <p:sldId id="653" r:id="rId24"/>
    <p:sldId id="654" r:id="rId25"/>
    <p:sldId id="663" r:id="rId26"/>
    <p:sldId id="634" r:id="rId27"/>
    <p:sldId id="635" r:id="rId28"/>
    <p:sldId id="650" r:id="rId29"/>
    <p:sldId id="649" r:id="rId30"/>
    <p:sldId id="651" r:id="rId31"/>
    <p:sldId id="655" r:id="rId32"/>
    <p:sldId id="660" r:id="rId33"/>
    <p:sldId id="661" r:id="rId34"/>
    <p:sldId id="664" r:id="rId35"/>
    <p:sldId id="667" r:id="rId36"/>
    <p:sldId id="659" r:id="rId37"/>
    <p:sldId id="657" r:id="rId38"/>
    <p:sldId id="658" r:id="rId39"/>
  </p:sldIdLst>
  <p:sldSz cx="9144000" cy="6858000" type="screen4x3"/>
  <p:notesSz cx="6858000" cy="9144000"/>
  <p:custDataLst>
    <p:tags r:id="rId4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96" y="4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join.html?highlight=join#pandas.DataFrame.joi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friend.tistory.com/276" TargetMode="External"/><Relationship Id="rId7" Type="http://schemas.openxmlformats.org/officeDocument/2006/relationships/hyperlink" Target="http://talimi.se/p/pandas/" TargetMode="External"/><Relationship Id="rId2" Type="http://schemas.openxmlformats.org/officeDocument/2006/relationships/hyperlink" Target="https://freelife1191.github.io/dev/2018/05/07/dev-data_analysis-22.python_data_analysi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python-pandas-dataframe-join-merge-and-concatenate-84985c29ef78" TargetMode="External"/><Relationship Id="rId5" Type="http://schemas.openxmlformats.org/officeDocument/2006/relationships/hyperlink" Target="https://pandas.pydata.org/pandas-docs/stable/user_guide/reshaping.html" TargetMode="External"/><Relationship Id="rId4" Type="http://schemas.openxmlformats.org/officeDocument/2006/relationships/hyperlink" Target="https://pandas.pydata.org/pandas-docs/stable/user_guide/advanced.html#advanced-hierarchic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iptutorial.com/ko/pandas/example/23978/%EC%A1%B0%EC%9D%B8%EA%B3%BC-%EB%B3%91%ED%95%A9%EC%9D%98-%EC%B0%A8%EC%9D%B4%EC%A0%90%EC%9D%80-%EB%AC%B4%EC%97%87%EC%9E%85%EB%8B%88%EA%B9%8C-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5307" y="756015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18" y="3054499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6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r>
              <a:rPr lang="en-US" altLang="ko-KR" dirty="0" smtClean="0"/>
              <a:t>: p324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조인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합집합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52587"/>
            <a:ext cx="3009900" cy="454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2557461"/>
            <a:ext cx="4181475" cy="2733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31705" y="2686680"/>
            <a:ext cx="297108" cy="9637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31705" y="4844068"/>
            <a:ext cx="297108" cy="1278126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64533" y="2333612"/>
            <a:ext cx="1171573" cy="1316843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74606" y="4571987"/>
            <a:ext cx="1525831" cy="155020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07820" y="3255144"/>
            <a:ext cx="1193006" cy="193836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2" y="3258732"/>
            <a:ext cx="1550192" cy="1934774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82136" y="3585262"/>
            <a:ext cx="297108" cy="32951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82136" y="4224325"/>
            <a:ext cx="297108" cy="32951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86900" y="4890585"/>
            <a:ext cx="297108" cy="32951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34512" y="3501002"/>
            <a:ext cx="373307" cy="1719096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>
            <a:off x="3136106" y="3050381"/>
            <a:ext cx="1946030" cy="6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500437" y="5012465"/>
            <a:ext cx="1534075" cy="51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505841" y="4890585"/>
            <a:ext cx="3473603" cy="109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왼쪽의 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 지정</a:t>
            </a:r>
            <a:r>
              <a:rPr lang="en-US" altLang="ko-KR" dirty="0" smtClean="0"/>
              <a:t>) on=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5541749" cy="5151503"/>
          </a:xfrm>
        </p:spPr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on=</a:t>
            </a:r>
          </a:p>
          <a:p>
            <a:pPr lvl="1"/>
            <a:r>
              <a:rPr lang="ko-KR" altLang="en-US" dirty="0" smtClean="0"/>
              <a:t>왼쪽 </a:t>
            </a:r>
            <a:r>
              <a:rPr lang="ko-KR" altLang="en-US" dirty="0"/>
              <a:t>데이터 프레임의 </a:t>
            </a:r>
            <a:r>
              <a:rPr lang="ko-KR" altLang="en-US" dirty="0" smtClean="0"/>
              <a:t>특정한 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</a:t>
            </a:r>
            <a:r>
              <a:rPr lang="ko-KR" altLang="en-US" dirty="0"/>
              <a:t>키로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여전히 오른쪽은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인덱스를 사용</a:t>
            </a:r>
            <a:endParaRPr lang="en-US" altLang="ko-KR" dirty="0" smtClean="0"/>
          </a:p>
          <a:p>
            <a:r>
              <a:rPr lang="ko-KR" altLang="en-US" dirty="0" smtClean="0"/>
              <a:t>결과의 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조인이므로 왼쪽의 인덱스로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51" y="1141854"/>
            <a:ext cx="2781300" cy="532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8" y="4103086"/>
            <a:ext cx="6343650" cy="1695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37759" y="3581259"/>
            <a:ext cx="535003" cy="107723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93924" y="5798536"/>
            <a:ext cx="343835" cy="7343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95986" y="4758369"/>
            <a:ext cx="1740338" cy="3449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93924" y="3682313"/>
            <a:ext cx="1740338" cy="2192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5091" y="5512761"/>
            <a:ext cx="1740338" cy="2192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36324" y="3804091"/>
            <a:ext cx="3657600" cy="95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403677" y="4978429"/>
            <a:ext cx="3264061" cy="64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18750" y="4658497"/>
            <a:ext cx="138691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열은 모두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참가</a:t>
            </a:r>
          </a:p>
        </p:txBody>
      </p:sp>
      <p:sp>
        <p:nvSpPr>
          <p:cNvPr id="15" name="타원 14"/>
          <p:cNvSpPr/>
          <p:nvPr/>
        </p:nvSpPr>
        <p:spPr>
          <a:xfrm>
            <a:off x="4228686" y="4225135"/>
            <a:ext cx="1188038" cy="316188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왼쪽의 키</a:t>
            </a:r>
            <a:r>
              <a:rPr lang="en-US" altLang="ko-KR" dirty="0"/>
              <a:t>(</a:t>
            </a:r>
            <a:r>
              <a:rPr lang="ko-KR" altLang="en-US" dirty="0"/>
              <a:t>인덱스 지정</a:t>
            </a:r>
            <a:r>
              <a:rPr lang="en-US" altLang="ko-KR" dirty="0"/>
              <a:t>) on=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데이터프레임의 키를 지정하여 왼쪽 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오른쪽은 기본 색인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how</a:t>
            </a:r>
            <a:r>
              <a:rPr lang="ko-KR" altLang="en-US" dirty="0" smtClean="0"/>
              <a:t>가 없으므로 왼쪽 조인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색인이 왼쪽만 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265892"/>
            <a:ext cx="1964531" cy="4079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2566987"/>
            <a:ext cx="3545681" cy="28347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63963" y="2750279"/>
            <a:ext cx="421289" cy="20074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7445" y="5731099"/>
            <a:ext cx="421289" cy="60007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56138" y="3169635"/>
            <a:ext cx="1737593" cy="33080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0219" y="2980629"/>
            <a:ext cx="229652" cy="1719959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26486" y="3591105"/>
            <a:ext cx="229652" cy="1810627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없는 조인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기본은 두 데이터프레임의 색인 대 색인으로 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how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없으므로 왼쪽 조인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왼쪽의 색인 만을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2" y="2298898"/>
            <a:ext cx="2588065" cy="3923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19" y="3222395"/>
            <a:ext cx="4191000" cy="2038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63988" y="2791917"/>
            <a:ext cx="1046122" cy="127287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63989" y="4732891"/>
            <a:ext cx="1379312" cy="3034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02475" y="3893787"/>
            <a:ext cx="1198338" cy="136695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73699" y="5325821"/>
            <a:ext cx="1379312" cy="3034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63988" y="5920616"/>
            <a:ext cx="1379312" cy="3034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785938" y="5202564"/>
            <a:ext cx="182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809747" y="5776450"/>
            <a:ext cx="182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64518" y="3107385"/>
            <a:ext cx="285182" cy="95741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9199" y="4260552"/>
            <a:ext cx="245915" cy="1000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47055" y="3893787"/>
            <a:ext cx="1532526" cy="3034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51647" y="4608921"/>
            <a:ext cx="1527933" cy="6518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1" idx="3"/>
          </p:cNvCxnSpPr>
          <p:nvPr/>
        </p:nvCxnSpPr>
        <p:spPr>
          <a:xfrm flipV="1">
            <a:off x="3553011" y="4771126"/>
            <a:ext cx="3433577" cy="70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</p:cNvCxnSpPr>
          <p:nvPr/>
        </p:nvCxnSpPr>
        <p:spPr>
          <a:xfrm flipV="1">
            <a:off x="3543300" y="5180510"/>
            <a:ext cx="3443288" cy="89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개를 조인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인자에 리스트로 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2" y="1918038"/>
            <a:ext cx="4597707" cy="4614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51" y="2105025"/>
            <a:ext cx="5829300" cy="2095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01607" y="2770486"/>
            <a:ext cx="4370906" cy="2798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687" y="2521598"/>
            <a:ext cx="285182" cy="6073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개를 조인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조인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인자에 리스트로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행과 열을 합집합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2" y="1918038"/>
            <a:ext cx="4597707" cy="46148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997848"/>
            <a:ext cx="5158669" cy="2650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68038" y="2584748"/>
            <a:ext cx="3997306" cy="2441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93793" y="2514454"/>
            <a:ext cx="234932" cy="6430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0743" y="3810687"/>
            <a:ext cx="234932" cy="8377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10743" y="5702378"/>
            <a:ext cx="234932" cy="8305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05346" y="2908735"/>
            <a:ext cx="234932" cy="173974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45675" y="3078956"/>
            <a:ext cx="3159671" cy="2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261514" y="3810687"/>
            <a:ext cx="3143832" cy="19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245674" y="4225469"/>
            <a:ext cx="3159672" cy="164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홈 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0" y="1151740"/>
            <a:ext cx="5780903" cy="53811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85954" y="39442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3"/>
              </a:rPr>
              <a:t>https://pandas.pydata.org/pandas-docs/stable/reference/api/pandas.DataFrame.join.html?highlight=join#pandas.DataFrame.join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043925" y="2171553"/>
            <a:ext cx="192069" cy="82882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5994" y="2022903"/>
            <a:ext cx="234932" cy="18437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43925" y="4184183"/>
            <a:ext cx="194732" cy="4521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5994" y="4050505"/>
            <a:ext cx="234932" cy="1336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069" y="5558861"/>
            <a:ext cx="192069" cy="82882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77" y="4860065"/>
            <a:ext cx="710565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77" y="496800"/>
            <a:ext cx="7134225" cy="4429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6694" y="1578621"/>
            <a:ext cx="277794" cy="118600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8124" y="4059819"/>
            <a:ext cx="234932" cy="71602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22456" y="5010142"/>
            <a:ext cx="1185050" cy="1879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1716" y="5010142"/>
            <a:ext cx="1666059" cy="1879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4013079" y="4294245"/>
            <a:ext cx="1747300" cy="247175"/>
          </a:xfrm>
          <a:prstGeom prst="wedgeRectCallout">
            <a:avLst>
              <a:gd name="adj1" fmla="val -95929"/>
              <a:gd name="adj2" fmla="val 238085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기본은 왼쪽 조인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3191" y="5327816"/>
            <a:ext cx="346685" cy="12050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왼쪽 키를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으로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지정한 열을 색인으로 사용해 </a:t>
            </a:r>
            <a:r>
              <a:rPr lang="en-US" altLang="ko-KR" dirty="0" smtClean="0"/>
              <a:t>join</a:t>
            </a:r>
          </a:p>
          <a:p>
            <a:pPr lvl="1"/>
            <a:r>
              <a:rPr lang="ko-KR" altLang="en-US" dirty="0" smtClean="0"/>
              <a:t>이 지정 열이 그대로 결과에 열로 사용됨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9" y="1916338"/>
            <a:ext cx="7134225" cy="442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76" y="3967444"/>
            <a:ext cx="3609975" cy="1647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8087" y="3007372"/>
            <a:ext cx="277794" cy="118600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9517" y="5495714"/>
            <a:ext cx="234932" cy="71602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43652" y="4075328"/>
            <a:ext cx="650291" cy="2895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335881" y="3071813"/>
            <a:ext cx="6679407" cy="97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4386" y="3178824"/>
            <a:ext cx="213055" cy="101455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66529" y="4481156"/>
            <a:ext cx="213055" cy="101455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2"/>
            <a:endCxn id="13" idx="1"/>
          </p:cNvCxnSpPr>
          <p:nvPr/>
        </p:nvCxnSpPr>
        <p:spPr>
          <a:xfrm>
            <a:off x="920914" y="4193382"/>
            <a:ext cx="4345615" cy="79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45447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79955" y="3802636"/>
            <a:ext cx="36333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concat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append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0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색인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합치고 재배열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원천 데이터는 분석하기 어려운 형태로 기록되어 제공</a:t>
            </a:r>
            <a:endParaRPr lang="en-US" altLang="ko-KR" dirty="0" smtClean="0"/>
          </a:p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색인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Multi-index</a:t>
            </a:r>
          </a:p>
          <a:p>
            <a:pPr lvl="1"/>
            <a:r>
              <a:rPr lang="ko-KR" altLang="en-US" dirty="0" smtClean="0"/>
              <a:t>데이터 합치기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시리즈나 데이터프레임의 데이터 합치기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merge</a:t>
            </a:r>
          </a:p>
          <a:p>
            <a:pPr lvl="3"/>
            <a:r>
              <a:rPr lang="en-US" altLang="ko-KR" dirty="0" smtClean="0"/>
              <a:t>join</a:t>
            </a:r>
          </a:p>
          <a:p>
            <a:pPr lvl="3"/>
            <a:r>
              <a:rPr lang="en-US" altLang="ko-KR" dirty="0" err="1" smtClean="0"/>
              <a:t>concat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combine_first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재형성와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피벗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테이블의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 등 구조를 재형성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stack </a:t>
            </a:r>
          </a:p>
          <a:p>
            <a:pPr lvl="3"/>
            <a:r>
              <a:rPr lang="en-US" altLang="ko-KR" dirty="0" smtClean="0"/>
              <a:t>unstack</a:t>
            </a:r>
          </a:p>
          <a:p>
            <a:pPr lvl="3"/>
            <a:r>
              <a:rPr lang="en-US" altLang="ko-KR" dirty="0" smtClean="0"/>
              <a:t>pivot</a:t>
            </a:r>
          </a:p>
          <a:p>
            <a:pPr lvl="3"/>
            <a:r>
              <a:rPr lang="en-US" altLang="ko-KR" dirty="0" smtClean="0"/>
              <a:t>melt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두 데이터프레임을 무조건 세로로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이어 붙이기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구조가 같으면 이해가 매우 쉬움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구조가 다르다면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Picture 2" descr="pandas-conc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5" y="2664893"/>
            <a:ext cx="6144769" cy="337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축 따라 이어 붙이기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이어 붙이기</a:t>
            </a:r>
            <a:r>
              <a:rPr lang="en-US" altLang="ko-KR" dirty="0" smtClean="0"/>
              <a:t>(concatenate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concate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concatenate()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제일 먼저 고민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행을 따라 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축을 따라 붙일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행 또는 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기본인 인자 </a:t>
            </a:r>
            <a:r>
              <a:rPr lang="en-US" altLang="ko-KR" dirty="0" smtClean="0"/>
              <a:t>axis=0</a:t>
            </a:r>
          </a:p>
          <a:p>
            <a:pPr lvl="3"/>
            <a:r>
              <a:rPr lang="ko-KR" altLang="en-US" dirty="0" smtClean="0"/>
              <a:t>세로로 행을 따라 붙이기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axis=1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가로로 열을 </a:t>
            </a:r>
            <a:r>
              <a:rPr lang="ko-KR" altLang="en-US" dirty="0"/>
              <a:t>따라 붙이기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59" y="4438436"/>
            <a:ext cx="6818885" cy="18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기본은 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 중심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기본은 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7" y="3240692"/>
            <a:ext cx="3962400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28" y="394362"/>
            <a:ext cx="4514850" cy="6057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2689" y="4927728"/>
            <a:ext cx="202311" cy="4141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2688" y="5380144"/>
            <a:ext cx="202312" cy="4720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12688" y="5862803"/>
            <a:ext cx="202312" cy="3916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63064" y="5380144"/>
            <a:ext cx="1244728" cy="6418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7824" y="4239649"/>
            <a:ext cx="1259968" cy="58838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52043" y="5380144"/>
            <a:ext cx="1162757" cy="6418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 axis=1                          p327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무조건 이어 붙이는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없는 값은 </a:t>
            </a:r>
            <a:r>
              <a:rPr lang="en-US" altLang="ko-KR" dirty="0" smtClean="0"/>
              <a:t>pd.na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7" y="2004993"/>
            <a:ext cx="4467225" cy="4019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86" y="2004993"/>
            <a:ext cx="3152775" cy="2676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7691" y="2566935"/>
            <a:ext cx="250213" cy="47801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67690" y="3926343"/>
            <a:ext cx="250213" cy="5999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67690" y="5407671"/>
            <a:ext cx="250213" cy="46277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64658" y="2805943"/>
            <a:ext cx="250213" cy="187557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39848" y="2850211"/>
            <a:ext cx="250213" cy="48734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29992" y="3350083"/>
            <a:ext cx="250213" cy="765048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27845" y="4115131"/>
            <a:ext cx="250213" cy="48734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66067" y="2004993"/>
            <a:ext cx="634694" cy="399879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73233" y="2566935"/>
            <a:ext cx="1088271" cy="239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4842761" y="1193960"/>
            <a:ext cx="1747300" cy="612648"/>
          </a:xfrm>
          <a:prstGeom prst="wedgeRectCallout">
            <a:avLst>
              <a:gd name="adj1" fmla="val 55965"/>
              <a:gd name="adj2" fmla="val 171327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축으로는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무조건 붙이기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붙인 이후에 겹치는 행과 열을 처리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axis=0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축으로 모두 이어 붙이고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칼럼은 합집합으로 구성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join = ‘outer’</a:t>
            </a:r>
          </a:p>
          <a:p>
            <a:pPr lvl="1"/>
            <a:r>
              <a:rPr lang="ko-KR" altLang="en-US" dirty="0" smtClean="0"/>
              <a:t>칼럼을 교집합으로만 구성하려면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join = ‘inner’</a:t>
            </a:r>
          </a:p>
          <a:p>
            <a:r>
              <a:rPr lang="en-US" altLang="ko-KR" dirty="0" smtClean="0"/>
              <a:t>axis=1</a:t>
            </a:r>
            <a:r>
              <a:rPr lang="ko-KR" altLang="en-US" dirty="0" smtClean="0"/>
              <a:t>인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축으로 모두 이어 붙이고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 smtClean="0"/>
              <a:t>행은 합집합으로 구성</a:t>
            </a:r>
            <a:endParaRPr lang="en-US" altLang="ko-KR" dirty="0" smtClean="0"/>
          </a:p>
          <a:p>
            <a:pPr lvl="2"/>
            <a:r>
              <a:rPr lang="en-US" altLang="ko-KR" dirty="0"/>
              <a:t>join = </a:t>
            </a:r>
            <a:r>
              <a:rPr lang="en-US" altLang="ko-KR" dirty="0" smtClean="0"/>
              <a:t>‘outer’</a:t>
            </a:r>
            <a:endParaRPr lang="en-US" altLang="ko-KR" dirty="0"/>
          </a:p>
          <a:p>
            <a:pPr lvl="1"/>
            <a:r>
              <a:rPr lang="ko-KR" altLang="en-US" dirty="0" smtClean="0"/>
              <a:t>행을 </a:t>
            </a:r>
            <a:r>
              <a:rPr lang="ko-KR" altLang="en-US" dirty="0"/>
              <a:t>교집합으로만 구성하려면</a:t>
            </a:r>
            <a:endParaRPr lang="en-US" altLang="ko-KR" dirty="0"/>
          </a:p>
          <a:p>
            <a:pPr lvl="2"/>
            <a:r>
              <a:rPr lang="en-US" altLang="ko-KR" dirty="0"/>
              <a:t>join = </a:t>
            </a:r>
            <a:r>
              <a:rPr lang="en-US" altLang="ko-KR" dirty="0" smtClean="0"/>
              <a:t>‘inner’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3" y="4858264"/>
            <a:ext cx="6818885" cy="18635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599002" y="3521630"/>
            <a:ext cx="1747300" cy="612648"/>
          </a:xfrm>
          <a:prstGeom prst="wedgeRectCallout">
            <a:avLst>
              <a:gd name="adj1" fmla="val -105741"/>
              <a:gd name="adj2" fmla="val 180282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두 데이터프레임의 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이 다르면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왼쪽 대괄호 6"/>
          <p:cNvSpPr/>
          <p:nvPr/>
        </p:nvSpPr>
        <p:spPr>
          <a:xfrm>
            <a:off x="5844209" y="5381443"/>
            <a:ext cx="95416" cy="31010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 rot="5400000">
            <a:off x="3483067" y="4706923"/>
            <a:ext cx="64555" cy="586657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619959" y="3286404"/>
            <a:ext cx="1747300" cy="612648"/>
          </a:xfrm>
          <a:prstGeom prst="wedgeRectCallout">
            <a:avLst>
              <a:gd name="adj1" fmla="val -93227"/>
              <a:gd name="adj2" fmla="val 287355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두 데이터프레임의 행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이 다르면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pandas.concat</a:t>
            </a:r>
            <a:r>
              <a:rPr lang="en-US" altLang="ko-KR" dirty="0" smtClean="0"/>
              <a:t>(…)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pandas.concat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objs</a:t>
            </a:r>
            <a:r>
              <a:rPr lang="en-US" altLang="ko-KR" dirty="0"/>
              <a:t>, axis=0, </a:t>
            </a:r>
            <a:r>
              <a:rPr lang="en-US" altLang="ko-KR" dirty="0">
                <a:solidFill>
                  <a:srgbClr val="FF0000"/>
                </a:solidFill>
              </a:rPr>
              <a:t>join='outer'</a:t>
            </a:r>
            <a:r>
              <a:rPr lang="en-US" altLang="ko-KR" dirty="0"/>
              <a:t>, </a:t>
            </a:r>
            <a:r>
              <a:rPr lang="en-US" altLang="ko-KR" dirty="0" err="1"/>
              <a:t>join_axes</a:t>
            </a:r>
            <a:r>
              <a:rPr lang="en-US" altLang="ko-KR" dirty="0"/>
              <a:t>=None, </a:t>
            </a:r>
            <a:r>
              <a:rPr lang="en-US" altLang="ko-KR" dirty="0" err="1"/>
              <a:t>ignore_index</a:t>
            </a:r>
            <a:r>
              <a:rPr lang="en-US" altLang="ko-KR" dirty="0"/>
              <a:t>=False, keys=None, levels=None, names=None, </a:t>
            </a:r>
            <a:r>
              <a:rPr lang="en-US" altLang="ko-KR" dirty="0" err="1"/>
              <a:t>verify_integrity</a:t>
            </a:r>
            <a:r>
              <a:rPr lang="en-US" altLang="ko-KR" dirty="0"/>
              <a:t>=False, sort=None, copy=True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합치는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 축에 따라 무조건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이어 붙인다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axis=0</a:t>
            </a:r>
          </a:p>
          <a:p>
            <a:pPr lvl="2"/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/>
              <a:t>(</a:t>
            </a:r>
            <a:r>
              <a:rPr lang="en-US" altLang="ko-KR" dirty="0" smtClean="0"/>
              <a:t>join=outer): </a:t>
            </a:r>
            <a:r>
              <a:rPr lang="ko-KR" altLang="en-US" dirty="0" smtClean="0"/>
              <a:t>열도 합집합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공통 열은 하나로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열은 모두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join=inner</a:t>
            </a:r>
          </a:p>
          <a:p>
            <a:pPr lvl="2"/>
            <a:r>
              <a:rPr lang="ko-KR" altLang="en-US" dirty="0" smtClean="0"/>
              <a:t>공통인 열만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 descr="https://miro.medium.com/max/2124/1*bQ3Bl6_N_V4er6XZxVxIZ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3244133"/>
            <a:ext cx="5774344" cy="289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7477221" y="3056696"/>
            <a:ext cx="492247" cy="156260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09193" y="4303986"/>
            <a:ext cx="5044966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477220" y="4831524"/>
            <a:ext cx="1325331" cy="34744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91841" y="3570890"/>
            <a:ext cx="4362318" cy="126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67618" y="3438337"/>
            <a:ext cx="527847" cy="107787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84553" y="3148748"/>
            <a:ext cx="3383065" cy="37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concat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axis=1</a:t>
            </a:r>
            <a:endParaRPr lang="ko-KR" altLang="en-US" dirty="0"/>
          </a:p>
        </p:txBody>
      </p:sp>
      <p:pic>
        <p:nvPicPr>
          <p:cNvPr id="6" name="Picture 2" descr="https://miro.medium.com/max/1919/1*LoUq8uZrbg_tO3t4tqZfq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80" y="2747724"/>
            <a:ext cx="5237738" cy="29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합치는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가로로 무조건 </a:t>
            </a:r>
            <a:r>
              <a:rPr lang="en-US" altLang="ko-KR" dirty="0" smtClean="0"/>
              <a:t>‘</a:t>
            </a:r>
            <a:r>
              <a:rPr lang="ko-KR" altLang="en-US" dirty="0"/>
              <a:t>이어 </a:t>
            </a:r>
            <a:r>
              <a:rPr lang="ko-KR" altLang="en-US" dirty="0" smtClean="0"/>
              <a:t>붙이고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 smtClean="0"/>
              <a:t>axis=1</a:t>
            </a:r>
          </a:p>
          <a:p>
            <a:pPr lvl="1"/>
            <a:r>
              <a:rPr lang="ko-KR" altLang="en-US" dirty="0" smtClean="0"/>
              <a:t>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열을 추가하고</a:t>
            </a:r>
            <a:endParaRPr lang="en-US" altLang="ko-KR" dirty="0" smtClean="0"/>
          </a:p>
          <a:p>
            <a:r>
              <a:rPr lang="ko-KR" altLang="en-US" dirty="0" smtClean="0"/>
              <a:t>행의 조인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join=outer, </a:t>
            </a:r>
            <a:r>
              <a:rPr lang="ko-KR" altLang="en-US" dirty="0" smtClean="0"/>
              <a:t>기본</a:t>
            </a:r>
            <a:endParaRPr lang="en-US" altLang="ko-KR" dirty="0"/>
          </a:p>
          <a:p>
            <a:pPr lvl="2"/>
            <a:r>
              <a:rPr lang="ko-KR" altLang="en-US" dirty="0" smtClean="0"/>
              <a:t>행은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공통인 것은 하나로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것은 모두 추가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join=inner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행은 공통인 것만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79765" y="4627178"/>
            <a:ext cx="1808656" cy="35143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67912" y="1563624"/>
            <a:ext cx="1713738" cy="306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34250" y="4867814"/>
            <a:ext cx="527847" cy="38296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05000" y="3676311"/>
            <a:ext cx="1729250" cy="112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37696" y="4875697"/>
            <a:ext cx="527847" cy="8708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>
            <a:off x="3276600" y="3057525"/>
            <a:ext cx="2761096" cy="225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시리즈의 </a:t>
            </a:r>
            <a:r>
              <a:rPr lang="en-US" altLang="ko-KR" dirty="0" err="1" smtClean="0"/>
              <a:t>concat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46349" cy="5151503"/>
          </a:xfrm>
        </p:spPr>
        <p:txBody>
          <a:bodyPr/>
          <a:lstStyle/>
          <a:p>
            <a:r>
              <a:rPr lang="ko-KR" altLang="en-US" dirty="0" smtClean="0"/>
              <a:t>기준</a:t>
            </a:r>
            <a:r>
              <a:rPr lang="en-US" altLang="ko-KR" dirty="0" smtClean="0"/>
              <a:t>(key)</a:t>
            </a:r>
            <a:r>
              <a:rPr lang="ko-KR" altLang="en-US" dirty="0"/>
              <a:t>을 사용하지 않고 단순히 데이터를 연결</a:t>
            </a:r>
            <a:r>
              <a:rPr lang="en-US" altLang="ko-KR" dirty="0"/>
              <a:t>(concatenate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기본적으로는 </a:t>
            </a:r>
            <a:r>
              <a:rPr lang="ko-KR" altLang="en-US" dirty="0"/>
              <a:t>위</a:t>
            </a:r>
            <a:r>
              <a:rPr lang="en-US" altLang="ko-KR" dirty="0"/>
              <a:t>/</a:t>
            </a:r>
            <a:r>
              <a:rPr lang="ko-KR" altLang="en-US" dirty="0"/>
              <a:t>아래로 데이터 행을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단순히 </a:t>
            </a:r>
            <a:r>
              <a:rPr lang="ko-KR" altLang="en-US" dirty="0"/>
              <a:t>두 시리즈나 데이터프레임을 연결하기 때문에 인덱스 값이 </a:t>
            </a:r>
            <a:r>
              <a:rPr lang="ko-KR" altLang="en-US" dirty="0" smtClean="0"/>
              <a:t>중복 가능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70" y="1193960"/>
            <a:ext cx="3930343" cy="48236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65" y="3374124"/>
            <a:ext cx="1949967" cy="24354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89729" y="3170344"/>
            <a:ext cx="202311" cy="4141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9729" y="5014384"/>
            <a:ext cx="202311" cy="6548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74673" y="4307248"/>
            <a:ext cx="244983" cy="11242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기본은 세로로 붙이기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, axis=0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2" y="1942827"/>
            <a:ext cx="4962525" cy="4248150"/>
          </a:xfrm>
          <a:prstGeom prst="rect">
            <a:avLst/>
          </a:prstGeom>
        </p:spPr>
      </p:pic>
      <p:pic>
        <p:nvPicPr>
          <p:cNvPr id="17410" name="Picture 2" descr="../_images/merging_concat_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23" y="2245345"/>
            <a:ext cx="3617678" cy="366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04129" y="2795440"/>
            <a:ext cx="174879" cy="789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81498" y="3862710"/>
            <a:ext cx="174879" cy="789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1650" y="4993943"/>
            <a:ext cx="174879" cy="7890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75388" y="2963217"/>
            <a:ext cx="158684" cy="26786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axis=1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92523" cy="5151503"/>
          </a:xfrm>
        </p:spPr>
        <p:txBody>
          <a:bodyPr/>
          <a:lstStyle/>
          <a:p>
            <a:r>
              <a:rPr lang="ko-KR" altLang="en-US" dirty="0"/>
              <a:t>만약 옆으로 데이터 열을 연결하고 </a:t>
            </a:r>
            <a:r>
              <a:rPr lang="ko-KR" altLang="en-US" dirty="0" smtClean="0"/>
              <a:t>싶으면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axis=1</a:t>
            </a:r>
            <a:r>
              <a:rPr lang="ko-KR" altLang="en-US" dirty="0"/>
              <a:t>로 인수를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것은 모두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행은 기본이 </a:t>
            </a:r>
            <a:r>
              <a:rPr lang="en-US" altLang="ko-KR" dirty="0" smtClean="0"/>
              <a:t>join=‘outer’</a:t>
            </a:r>
          </a:p>
          <a:p>
            <a:pPr lvl="2"/>
            <a:r>
              <a:rPr lang="ko-KR" altLang="en-US" dirty="0"/>
              <a:t>행은 공통인 것은 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모두 추가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56966"/>
            <a:ext cx="3733800" cy="6296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2" y="3436239"/>
            <a:ext cx="3629025" cy="24574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154435" y="2124987"/>
            <a:ext cx="1669939" cy="3796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54434" y="5473811"/>
            <a:ext cx="1669939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2887" y="4403566"/>
            <a:ext cx="1669939" cy="3796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59634" y="4403566"/>
            <a:ext cx="1669939" cy="37967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2"/>
          </p:cNvCxnSpPr>
          <p:nvPr/>
        </p:nvCxnSpPr>
        <p:spPr>
          <a:xfrm flipH="1">
            <a:off x="2551176" y="2314824"/>
            <a:ext cx="2603259" cy="208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849624" y="4783240"/>
            <a:ext cx="1557264" cy="69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59437" y="2426447"/>
            <a:ext cx="394998" cy="117761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759435" y="5796596"/>
            <a:ext cx="394999" cy="77661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35600" y="4760309"/>
            <a:ext cx="394998" cy="117761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787228" y="2467224"/>
            <a:ext cx="1519608" cy="196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</p:cNvCxnSpPr>
          <p:nvPr/>
        </p:nvCxnSpPr>
        <p:spPr>
          <a:xfrm flipH="1">
            <a:off x="1144586" y="3015254"/>
            <a:ext cx="3614851" cy="245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2"/>
          </p:cNvCxnSpPr>
          <p:nvPr/>
        </p:nvCxnSpPr>
        <p:spPr>
          <a:xfrm flipH="1" flipV="1">
            <a:off x="1144586" y="5624918"/>
            <a:ext cx="3614849" cy="5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https://freelife1191.github.io/dev/2018/05/07/dev-data_analysis-22.python_data_analysis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https://rfriend.tistory.com/276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국외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https://pandas.pydata.org/pandas-docs/stable/user_guide/advanced.html#advanced-hierarchical</a:t>
            </a:r>
            <a:endParaRPr lang="en-US" altLang="ko-KR" dirty="0" smtClean="0">
              <a:hlinkClick r:id="rId5"/>
            </a:endParaRPr>
          </a:p>
          <a:p>
            <a:pPr lvl="1"/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pandas.pydata.org/pandas-docs/stable/user_guide/reshaping.html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https://towardsdatascience.com/python-pandas-dataframe-join-merge-and-concatenate-84985c29ef78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http://talimi.se/p/pandas/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2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</a:t>
            </a:r>
            <a:r>
              <a:rPr lang="en-US" altLang="ko-KR" dirty="0" smtClean="0"/>
              <a:t> join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axis=1</a:t>
            </a:r>
          </a:p>
          <a:p>
            <a:pPr lvl="1"/>
            <a:r>
              <a:rPr lang="ko-KR" altLang="en-US" dirty="0" smtClean="0"/>
              <a:t>가로로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outer</a:t>
            </a:r>
          </a:p>
          <a:p>
            <a:pPr lvl="1"/>
            <a:r>
              <a:rPr lang="en-US" altLang="ko-KR" dirty="0" smtClean="0"/>
              <a:t>join=inner</a:t>
            </a:r>
          </a:p>
          <a:p>
            <a:pPr lvl="2"/>
            <a:r>
              <a:rPr lang="ko-KR" altLang="en-US" dirty="0" smtClean="0"/>
              <a:t>공통인 인덱스만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313075"/>
            <a:ext cx="4029075" cy="6219825"/>
          </a:xfrm>
          <a:prstGeom prst="rect">
            <a:avLst/>
          </a:prstGeom>
        </p:spPr>
      </p:pic>
      <p:pic>
        <p:nvPicPr>
          <p:cNvPr id="8" name="Picture 2" descr="https://miro.medium.com/max/1919/1*LoUq8uZrbg_tO3t4tqZfq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6" y="3140765"/>
            <a:ext cx="4370201" cy="24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195198" y="3934547"/>
            <a:ext cx="1669939" cy="37967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49369" y="646726"/>
            <a:ext cx="213500" cy="56711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9369" y="1902369"/>
            <a:ext cx="213500" cy="79113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60801" y="3817903"/>
            <a:ext cx="230060" cy="10721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884772" y="3827203"/>
            <a:ext cx="230060" cy="10721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956119" y="1213837"/>
            <a:ext cx="0" cy="260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062869" y="2693504"/>
            <a:ext cx="212962" cy="107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</a:t>
            </a:r>
            <a:r>
              <a:rPr lang="en-US" altLang="ko-KR" dirty="0" smtClean="0"/>
              <a:t>keys=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이어 붙인 축에 대한 색인을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계층적 색인이 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04" y="2285282"/>
            <a:ext cx="6280588" cy="209787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71072" y="2344916"/>
            <a:ext cx="461979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74498" y="2334977"/>
            <a:ext cx="461979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48105" y="2344916"/>
            <a:ext cx="656547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0"/>
          </p:cNvCxnSpPr>
          <p:nvPr/>
        </p:nvCxnSpPr>
        <p:spPr>
          <a:xfrm flipH="1">
            <a:off x="4005471" y="2344916"/>
            <a:ext cx="1796591" cy="8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452730" y="2514600"/>
            <a:ext cx="1721769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750904" y="2604052"/>
            <a:ext cx="2246245" cy="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81" y="3837627"/>
            <a:ext cx="3339962" cy="19005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798678" y="2951249"/>
            <a:ext cx="228301" cy="11793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81909" y="4486781"/>
            <a:ext cx="1530626" cy="2901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26979" y="4130566"/>
            <a:ext cx="2854931" cy="3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197225" y="2917196"/>
            <a:ext cx="461979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97224" y="3275723"/>
            <a:ext cx="461979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42131" y="3658363"/>
            <a:ext cx="656547" cy="35852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656141" y="2693504"/>
            <a:ext cx="2787878" cy="61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</a:t>
            </a:r>
            <a:r>
              <a:rPr lang="en-US" altLang="ko-KR" dirty="0" err="1" smtClean="0"/>
              <a:t>ignore_index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17774" cy="5151503"/>
          </a:xfrm>
        </p:spPr>
        <p:txBody>
          <a:bodyPr/>
          <a:lstStyle/>
          <a:p>
            <a:r>
              <a:rPr lang="ko-KR" altLang="en-US" dirty="0" smtClean="0"/>
              <a:t>기본은</a:t>
            </a:r>
            <a:r>
              <a:rPr lang="en-US" altLang="ko-KR" dirty="0" smtClean="0"/>
              <a:t> False</a:t>
            </a:r>
          </a:p>
          <a:p>
            <a:pPr lvl="1"/>
            <a:r>
              <a:rPr lang="en-US" altLang="ko-KR" dirty="0" err="1" smtClean="0"/>
              <a:t>ignore_index</a:t>
            </a:r>
            <a:r>
              <a:rPr lang="en-US" altLang="ko-KR" dirty="0" smtClean="0"/>
              <a:t>=True</a:t>
            </a:r>
          </a:p>
          <a:p>
            <a:pPr lvl="2"/>
            <a:r>
              <a:rPr lang="ko-KR" altLang="en-US" dirty="0" smtClean="0"/>
              <a:t>이어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붙인 축의 색인을 유지하지않고 새로운 색인을 생성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93" y="467226"/>
            <a:ext cx="3686625" cy="615302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660136" y="1193961"/>
            <a:ext cx="331965" cy="12566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50181" y="3277248"/>
            <a:ext cx="329996" cy="127646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43817" y="5330807"/>
            <a:ext cx="329996" cy="127646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" y="3371140"/>
            <a:ext cx="4890716" cy="270962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45631" y="4132540"/>
            <a:ext cx="241337" cy="62998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45630" y="5666578"/>
            <a:ext cx="241337" cy="4141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df1.append(df2)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df1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df2</a:t>
            </a:r>
            <a:r>
              <a:rPr lang="ko-KR" altLang="en-US" dirty="0" smtClean="0"/>
              <a:t>를 행에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붙이기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df1</a:t>
            </a:r>
            <a:r>
              <a:rPr lang="ko-KR" altLang="en-US" dirty="0" smtClean="0"/>
              <a:t>에 없는 열은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, axis=0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2" y="2448162"/>
            <a:ext cx="5482361" cy="3321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86" y="2440143"/>
            <a:ext cx="2459421" cy="389863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761199" y="3479027"/>
            <a:ext cx="396785" cy="50775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61198" y="5240986"/>
            <a:ext cx="396785" cy="50775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243559" y="3225148"/>
            <a:ext cx="396785" cy="50775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243559" y="3818558"/>
            <a:ext cx="396785" cy="50775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이어 붙이기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axis=0</a:t>
            </a:r>
          </a:p>
          <a:p>
            <a:pPr lvl="1"/>
            <a:r>
              <a:rPr lang="ko-KR" altLang="en-US" dirty="0" smtClean="0"/>
              <a:t>행을 </a:t>
            </a:r>
            <a:r>
              <a:rPr lang="ko-KR" altLang="en-US" dirty="0"/>
              <a:t>모두 이어 붙이고</a:t>
            </a:r>
            <a:endParaRPr lang="en-US" altLang="ko-KR" dirty="0"/>
          </a:p>
          <a:p>
            <a:pPr lvl="1"/>
            <a:r>
              <a:rPr lang="ko-KR" altLang="en-US" dirty="0" smtClean="0"/>
              <a:t>열은 </a:t>
            </a:r>
            <a:r>
              <a:rPr lang="ko-KR" altLang="en-US" dirty="0"/>
              <a:t>기본이 </a:t>
            </a:r>
            <a:r>
              <a:rPr lang="ko-KR" altLang="en-US" dirty="0" smtClean="0"/>
              <a:t>합집합으로</a:t>
            </a:r>
            <a:endParaRPr lang="en-US" altLang="ko-KR" dirty="0" smtClean="0"/>
          </a:p>
          <a:p>
            <a:pPr lvl="2"/>
            <a:r>
              <a:rPr lang="ko-KR" altLang="en-US" dirty="0"/>
              <a:t>옵션 </a:t>
            </a:r>
            <a:r>
              <a:rPr lang="en-US" altLang="ko-KR" dirty="0"/>
              <a:t>join</a:t>
            </a:r>
            <a:r>
              <a:rPr lang="en-US" altLang="ko-KR" dirty="0" smtClean="0"/>
              <a:t>=‘outer’</a:t>
            </a:r>
            <a:endParaRPr lang="en-US" altLang="ko-KR" dirty="0"/>
          </a:p>
          <a:p>
            <a:pPr lvl="1"/>
            <a:r>
              <a:rPr lang="ko-KR" altLang="en-US" dirty="0"/>
              <a:t>공통인</a:t>
            </a:r>
            <a:r>
              <a:rPr lang="en-US" altLang="ko-KR" dirty="0"/>
              <a:t> </a:t>
            </a:r>
            <a:r>
              <a:rPr lang="ko-KR" altLang="en-US" dirty="0"/>
              <a:t>열만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옵션 </a:t>
            </a:r>
            <a:r>
              <a:rPr lang="en-US" altLang="ko-KR" dirty="0"/>
              <a:t>join=‘inner’</a:t>
            </a:r>
          </a:p>
          <a:p>
            <a:pPr lvl="2"/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smtClean="0"/>
              <a:t>축 </a:t>
            </a:r>
            <a:r>
              <a:rPr lang="en-US" altLang="ko-KR" dirty="0" smtClean="0"/>
              <a:t>axis=1</a:t>
            </a:r>
          </a:p>
          <a:p>
            <a:pPr lvl="1"/>
            <a:r>
              <a:rPr lang="ko-KR" altLang="en-US" dirty="0" smtClean="0"/>
              <a:t>열을 모두 이어 붙이고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행은 기본이 합집합으로</a:t>
            </a:r>
            <a:endParaRPr lang="en-US" altLang="ko-KR" dirty="0" smtClean="0"/>
          </a:p>
          <a:p>
            <a:pPr lvl="2"/>
            <a:r>
              <a:rPr lang="ko-KR" altLang="en-US" dirty="0"/>
              <a:t>옵션 </a:t>
            </a:r>
            <a:r>
              <a:rPr lang="en-US" altLang="ko-KR" dirty="0"/>
              <a:t>join=‘outer’</a:t>
            </a:r>
          </a:p>
          <a:p>
            <a:pPr lvl="1"/>
            <a:r>
              <a:rPr lang="ko-KR" altLang="en-US" dirty="0"/>
              <a:t>공통인</a:t>
            </a:r>
            <a:r>
              <a:rPr lang="en-US" altLang="ko-KR" dirty="0"/>
              <a:t> </a:t>
            </a:r>
            <a:r>
              <a:rPr lang="ko-KR" altLang="en-US" dirty="0"/>
              <a:t>행만</a:t>
            </a:r>
          </a:p>
          <a:p>
            <a:pPr lvl="2"/>
            <a:r>
              <a:rPr lang="ko-KR" altLang="en-US" dirty="0" smtClean="0"/>
              <a:t>옵션 </a:t>
            </a:r>
            <a:r>
              <a:rPr lang="en-US" altLang="ko-KR" dirty="0" smtClean="0"/>
              <a:t>join=‘inner’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35" y="1193960"/>
            <a:ext cx="4032315" cy="24670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35" y="3801747"/>
            <a:ext cx="4032315" cy="28027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타원 6"/>
          <p:cNvSpPr/>
          <p:nvPr/>
        </p:nvSpPr>
        <p:spPr>
          <a:xfrm>
            <a:off x="6964159" y="1109231"/>
            <a:ext cx="396785" cy="507757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964159" y="2377543"/>
            <a:ext cx="1081991" cy="416457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60800" y="5679543"/>
            <a:ext cx="723900" cy="352957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3475" y="5679543"/>
            <a:ext cx="723900" cy="750649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64746" y="2646528"/>
            <a:ext cx="1312629" cy="590448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92824" y="4682592"/>
            <a:ext cx="1544179" cy="80951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6952" y="3643610"/>
            <a:ext cx="4627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combine_first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합치기에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a.combi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e_first</a:t>
            </a:r>
            <a:r>
              <a:rPr lang="en-US" altLang="ko-KR" dirty="0" smtClean="0"/>
              <a:t>(b)</a:t>
            </a:r>
          </a:p>
          <a:p>
            <a:pPr lvl="1"/>
            <a:r>
              <a:rPr lang="ko-KR" altLang="en-US" dirty="0" smtClean="0"/>
              <a:t>인덱스에 맞게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행에 대해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아니면 자신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b, </a:t>
            </a:r>
          </a:p>
          <a:p>
            <a:pPr lvl="2"/>
            <a:r>
              <a:rPr lang="ko-KR" altLang="en-US" dirty="0" smtClean="0"/>
              <a:t>남은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것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인덱스로 정렬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787" y="1378936"/>
            <a:ext cx="2981325" cy="478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18" y="2638274"/>
            <a:ext cx="2623930" cy="3522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58265" y="1775783"/>
            <a:ext cx="310646" cy="793681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58265" y="3321119"/>
            <a:ext cx="310646" cy="757105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1784" y="4786006"/>
            <a:ext cx="797384" cy="392575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9804" y="3672263"/>
            <a:ext cx="938313" cy="405961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86838" y="1775783"/>
            <a:ext cx="368812" cy="79368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60637" y="5178581"/>
            <a:ext cx="368812" cy="8158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6928358" y="3321119"/>
            <a:ext cx="410769" cy="345659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114032" y="3822192"/>
            <a:ext cx="631418" cy="1133856"/>
          </a:xfrm>
          <a:custGeom>
            <a:avLst/>
            <a:gdLst>
              <a:gd name="connsiteX0" fmla="*/ 82296 w 631418"/>
              <a:gd name="connsiteY0" fmla="*/ 0 h 1133856"/>
              <a:gd name="connsiteX1" fmla="*/ 630936 w 631418"/>
              <a:gd name="connsiteY1" fmla="*/ 713232 h 1133856"/>
              <a:gd name="connsiteX2" fmla="*/ 0 w 631418"/>
              <a:gd name="connsiteY2" fmla="*/ 1133856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418" h="1133856">
                <a:moveTo>
                  <a:pt x="82296" y="0"/>
                </a:moveTo>
                <a:cubicBezTo>
                  <a:pt x="363474" y="262128"/>
                  <a:pt x="644652" y="524256"/>
                  <a:pt x="630936" y="713232"/>
                </a:cubicBezTo>
                <a:cubicBezTo>
                  <a:pt x="617220" y="902208"/>
                  <a:pt x="308610" y="1018032"/>
                  <a:pt x="0" y="1133856"/>
                </a:cubicBezTo>
              </a:path>
            </a:pathLst>
          </a:custGeom>
          <a:noFill/>
          <a:ln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026517" y="2202792"/>
            <a:ext cx="983772" cy="3436008"/>
          </a:xfrm>
          <a:custGeom>
            <a:avLst/>
            <a:gdLst>
              <a:gd name="connsiteX0" fmla="*/ 82296 w 631418"/>
              <a:gd name="connsiteY0" fmla="*/ 0 h 1133856"/>
              <a:gd name="connsiteX1" fmla="*/ 630936 w 631418"/>
              <a:gd name="connsiteY1" fmla="*/ 713232 h 1133856"/>
              <a:gd name="connsiteX2" fmla="*/ 0 w 631418"/>
              <a:gd name="connsiteY2" fmla="*/ 1133856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418" h="1133856">
                <a:moveTo>
                  <a:pt x="82296" y="0"/>
                </a:moveTo>
                <a:cubicBezTo>
                  <a:pt x="363474" y="262128"/>
                  <a:pt x="644652" y="524256"/>
                  <a:pt x="630936" y="713232"/>
                </a:cubicBezTo>
                <a:cubicBezTo>
                  <a:pt x="617220" y="902208"/>
                  <a:pt x="308610" y="1018032"/>
                  <a:pt x="0" y="1133856"/>
                </a:cubicBezTo>
              </a:path>
            </a:pathLst>
          </a:custGeom>
          <a:noFill/>
          <a:ln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24" y="1006523"/>
            <a:ext cx="4791075" cy="50482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행과 열에 대해서도 작동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22" y="4500341"/>
            <a:ext cx="2638425" cy="2152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22152" y="5016113"/>
            <a:ext cx="310646" cy="2607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4545" y="5314950"/>
            <a:ext cx="310646" cy="1898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11597" y="5531706"/>
            <a:ext cx="310646" cy="2607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45617" y="5817431"/>
            <a:ext cx="310646" cy="2607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45161" y="5586605"/>
            <a:ext cx="310646" cy="2607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45161" y="6070395"/>
            <a:ext cx="310646" cy="260737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91032" y="5772565"/>
            <a:ext cx="714159" cy="26233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232640" y="6333395"/>
            <a:ext cx="1188038" cy="26233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255849" y="2355575"/>
            <a:ext cx="1188038" cy="111318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240170" y="5286270"/>
            <a:ext cx="1188038" cy="1113182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my-ch08-study.ipynb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1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0369" y="3643610"/>
            <a:ext cx="1420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8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개요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45964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색인으로 병합</a:t>
            </a:r>
            <a:r>
              <a:rPr lang="en-US" altLang="ko-KR" dirty="0" smtClean="0"/>
              <a:t>(merge)</a:t>
            </a:r>
          </a:p>
          <a:p>
            <a:pPr lvl="1"/>
            <a:r>
              <a:rPr lang="ko-KR" altLang="en-US" dirty="0" smtClean="0"/>
              <a:t>컬럼은 겹치지 않게 모든 칼럼은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빠지는 열이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이름이 겹치면 열 이름 </a:t>
            </a:r>
            <a:r>
              <a:rPr lang="ko-KR" altLang="en-US" dirty="0" err="1" smtClean="0"/>
              <a:t>접미어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행은 행 색인으로 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how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지정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/>
          </a:p>
          <a:p>
            <a:pPr lvl="1"/>
            <a:r>
              <a:rPr lang="en-US" altLang="ko-KR" dirty="0" err="1" smtClean="0"/>
              <a:t>DataFrame.join</a:t>
            </a:r>
            <a:r>
              <a:rPr lang="en-US" altLang="ko-KR" dirty="0" smtClean="0"/>
              <a:t>(self</a:t>
            </a:r>
            <a:r>
              <a:rPr lang="en-US" altLang="ko-KR" dirty="0"/>
              <a:t>, other, on=None, how</a:t>
            </a:r>
            <a:r>
              <a:rPr lang="en-US" altLang="ko-KR" dirty="0" smtClean="0"/>
              <a:t>=＇left＇, </a:t>
            </a:r>
            <a:r>
              <a:rPr lang="en-US" altLang="ko-KR" dirty="0" err="1"/>
              <a:t>lsuffix</a:t>
            </a:r>
            <a:r>
              <a:rPr lang="en-US" altLang="ko-KR" dirty="0"/>
              <a:t>='', </a:t>
            </a:r>
            <a:r>
              <a:rPr lang="en-US" altLang="ko-KR" dirty="0" err="1"/>
              <a:t>rsuffix</a:t>
            </a:r>
            <a:r>
              <a:rPr lang="en-US" altLang="ko-KR" dirty="0"/>
              <a:t>='', sort=False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how: </a:t>
            </a:r>
            <a:r>
              <a:rPr lang="ko-KR" altLang="en-US" dirty="0" smtClean="0"/>
              <a:t>결과의 색인 선택 기준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lsuffix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중복되는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열의 왼쪽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접미어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sort: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키에 의한 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기본은 안됨</a:t>
            </a:r>
            <a:endParaRPr lang="ko-KR" altLang="en-US" dirty="0"/>
          </a:p>
        </p:txBody>
      </p:sp>
      <p:pic>
        <p:nvPicPr>
          <p:cNvPr id="6" name="Picture 2" descr="https://miro.medium.com/max/3680/1*-I_1qa5TIiB5eNYxnodfA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3" y="3653606"/>
            <a:ext cx="8196078" cy="29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4197" y="5887355"/>
            <a:ext cx="535003" cy="5218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3040" y="5912473"/>
            <a:ext cx="535003" cy="5218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1883" y="5887355"/>
            <a:ext cx="535003" cy="5218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56872" y="5868513"/>
            <a:ext cx="535003" cy="7329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43224" y="5187138"/>
            <a:ext cx="646214" cy="52182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6406371" y="1531667"/>
            <a:ext cx="1747300" cy="612648"/>
          </a:xfrm>
          <a:prstGeom prst="wedgeRectCallout">
            <a:avLst>
              <a:gd name="adj1" fmla="val -95352"/>
              <a:gd name="adj2" fmla="val 124519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자동으로 지정이 안되니 직접 지정해야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6404949" y="1530240"/>
            <a:ext cx="1747300" cy="612648"/>
          </a:xfrm>
          <a:prstGeom prst="wedgeRectCallout">
            <a:avLst>
              <a:gd name="adj1" fmla="val -43998"/>
              <a:gd name="adj2" fmla="val 123124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자동으로 지정이 안되니 직접 지정해야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31384" y="5717606"/>
            <a:ext cx="1524958" cy="24694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24528" y="1746504"/>
            <a:ext cx="804672" cy="39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21408" y="2304288"/>
            <a:ext cx="676134" cy="360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 방법</a:t>
            </a:r>
            <a:r>
              <a:rPr lang="en-US" altLang="ko-KR" dirty="0" smtClean="0"/>
              <a:t>: how=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257096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left(</a:t>
            </a:r>
            <a:r>
              <a:rPr lang="ko-KR" altLang="en-US" dirty="0"/>
              <a:t>기본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데이터프레임의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 </a:t>
            </a:r>
            <a:r>
              <a:rPr lang="ko-KR" altLang="en-US" dirty="0"/>
              <a:t>색인</a:t>
            </a:r>
            <a:r>
              <a:rPr lang="en-US" altLang="ko-KR" dirty="0"/>
              <a:t>)</a:t>
            </a:r>
            <a:r>
              <a:rPr lang="ko-KR" altLang="en-US" dirty="0" smtClean="0"/>
              <a:t> 모두 사용하여 병합</a:t>
            </a:r>
            <a:endParaRPr lang="en-US" altLang="ko-KR" dirty="0" smtClean="0"/>
          </a:p>
          <a:p>
            <a:r>
              <a:rPr lang="en-US" altLang="ko-KR" dirty="0" smtClean="0"/>
              <a:t>right</a:t>
            </a:r>
          </a:p>
          <a:p>
            <a:pPr lvl="1"/>
            <a:r>
              <a:rPr lang="ko-KR" altLang="en-US" dirty="0" smtClean="0"/>
              <a:t>오른쪽 </a:t>
            </a:r>
            <a:r>
              <a:rPr lang="ko-KR" altLang="en-US" dirty="0"/>
              <a:t>데이터프레임의 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 색인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모두 사용하여 병합</a:t>
            </a:r>
            <a:endParaRPr lang="en-US" altLang="ko-KR" dirty="0" smtClean="0"/>
          </a:p>
          <a:p>
            <a:r>
              <a:rPr lang="en-US" altLang="ko-KR" dirty="0" smtClean="0"/>
              <a:t>inner</a:t>
            </a:r>
            <a:endParaRPr lang="en-US" altLang="ko-KR" dirty="0"/>
          </a:p>
          <a:p>
            <a:pPr lvl="1"/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데이터프레임의 </a:t>
            </a:r>
            <a:r>
              <a:rPr lang="ko-KR" altLang="en-US" dirty="0" smtClean="0"/>
              <a:t>공통된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교집합 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만을 사용하여 </a:t>
            </a:r>
            <a:r>
              <a:rPr lang="ko-KR" altLang="en-US" dirty="0"/>
              <a:t>병합</a:t>
            </a:r>
            <a:endParaRPr lang="en-US" altLang="ko-KR" dirty="0" smtClean="0"/>
          </a:p>
          <a:p>
            <a:r>
              <a:rPr lang="en-US" altLang="ko-KR" dirty="0" smtClean="0"/>
              <a:t>outer</a:t>
            </a:r>
          </a:p>
          <a:p>
            <a:pPr lvl="1"/>
            <a:r>
              <a:rPr lang="ko-KR" altLang="en-US" dirty="0" smtClean="0"/>
              <a:t>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데이터프레임의 </a:t>
            </a:r>
            <a:r>
              <a:rPr lang="ko-KR" altLang="en-US" dirty="0"/>
              <a:t>색인 </a:t>
            </a:r>
            <a:r>
              <a:rPr lang="ko-KR" altLang="en-US" dirty="0" smtClean="0"/>
              <a:t>모두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합집합 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사용하여 병합</a:t>
            </a:r>
            <a:endParaRPr lang="ko-KR" altLang="en-US" dirty="0"/>
          </a:p>
        </p:txBody>
      </p:sp>
      <p:pic>
        <p:nvPicPr>
          <p:cNvPr id="6" name="Picture 2" descr="https://miro.medium.com/max/3680/1*-I_1qa5TIiB5eNYxnodfA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3764926"/>
            <a:ext cx="7134941" cy="25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41232" y="5735574"/>
            <a:ext cx="350407" cy="41833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4344" y="6144045"/>
            <a:ext cx="85472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왼쪽 행만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38968" y="5759958"/>
            <a:ext cx="350407" cy="41833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92080" y="6168429"/>
            <a:ext cx="100860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오른쪽 행만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39752" y="5714238"/>
            <a:ext cx="350407" cy="2864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11152" y="6131853"/>
            <a:ext cx="100860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공통인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행만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30109" y="5745441"/>
            <a:ext cx="350407" cy="553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83221" y="6473952"/>
            <a:ext cx="85472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합쳐진 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98658" y="5510181"/>
            <a:ext cx="1318278" cy="2497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32970" y="5534565"/>
            <a:ext cx="1318278" cy="2497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33754" y="5525421"/>
            <a:ext cx="1318278" cy="2497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52826" y="5543709"/>
            <a:ext cx="1318278" cy="2497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 설명선 17"/>
          <p:cNvSpPr/>
          <p:nvPr/>
        </p:nvSpPr>
        <p:spPr>
          <a:xfrm>
            <a:off x="6824374" y="3823873"/>
            <a:ext cx="1274958" cy="612648"/>
          </a:xfrm>
          <a:prstGeom prst="wedgeRectCallout">
            <a:avLst>
              <a:gd name="adj1" fmla="val -124139"/>
              <a:gd name="adj2" fmla="val 222073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열은 무조건 모두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</a:p>
          <a:p>
            <a:pPr lvl="1"/>
            <a:r>
              <a:rPr lang="ko-KR" altLang="en-US" dirty="0" smtClean="0"/>
              <a:t>각각의 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 색인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/>
              <a:t>기반으로 데이터 프레임과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겹치는 </a:t>
            </a:r>
            <a:r>
              <a:rPr lang="ko-KR" altLang="en-US" dirty="0"/>
              <a:t>열이 있으면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은 </a:t>
            </a:r>
            <a:r>
              <a:rPr lang="ko-KR" altLang="en-US" dirty="0"/>
              <a:t>왼쪽 데이터 프레임에서 겹치는 열 이름에 접미사를 추가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lsuffix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52450" y="6244359"/>
            <a:ext cx="59531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2"/>
              </a:rPr>
              <a:t>https://riptutorial.com/ko/pandas/example/23978/%EC%A1%B0%EC%9D%B8%EA%B3%BC-%EB%B3%91%ED%95%A9%EC%9D%98-%EC%B0%A8%EC%9D%B4%EC%A0%90%EC%9D%80-%EB%AC%B4%EC%97%87%EC%9E%85%EB%8B%88%EA%B9%8C-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99" y="2405062"/>
            <a:ext cx="5819775" cy="3486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2" y="4824275"/>
            <a:ext cx="2590800" cy="1304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2564" y="5574126"/>
            <a:ext cx="190899" cy="4827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5450" y="5292688"/>
            <a:ext cx="190899" cy="4827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5451" y="3421476"/>
            <a:ext cx="190899" cy="4827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35770" y="3200019"/>
            <a:ext cx="428736" cy="726661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35770" y="5048823"/>
            <a:ext cx="428736" cy="726661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36306" y="5292688"/>
            <a:ext cx="1092993" cy="800881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1" idx="6"/>
          </p:cNvCxnSpPr>
          <p:nvPr/>
        </p:nvCxnSpPr>
        <p:spPr>
          <a:xfrm>
            <a:off x="1764506" y="3563350"/>
            <a:ext cx="3571875" cy="172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6"/>
            <a:endCxn id="13" idx="4"/>
          </p:cNvCxnSpPr>
          <p:nvPr/>
        </p:nvCxnSpPr>
        <p:spPr>
          <a:xfrm>
            <a:off x="1764506" y="5412154"/>
            <a:ext cx="3518297" cy="68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72233" y="5343592"/>
            <a:ext cx="190899" cy="2305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조인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색인이 </a:t>
            </a:r>
            <a:r>
              <a:rPr lang="ko-KR" altLang="en-US" dirty="0" smtClean="0"/>
              <a:t>추가되고 열도 모두 추가되어 </a:t>
            </a:r>
            <a:r>
              <a:rPr lang="en-US" altLang="ko-KR" dirty="0" smtClean="0"/>
              <a:t>5 </a:t>
            </a:r>
            <a:r>
              <a:rPr lang="ko-KR" altLang="en-US" dirty="0"/>
              <a:t>개의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" y="1704436"/>
            <a:ext cx="5400675" cy="3571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76" y="3734853"/>
            <a:ext cx="6391275" cy="2324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6900" y="2770944"/>
            <a:ext cx="193281" cy="658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282" y="4655505"/>
            <a:ext cx="190899" cy="56657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68931" y="4739285"/>
            <a:ext cx="190899" cy="131966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05387" y="2381816"/>
            <a:ext cx="1102081" cy="105432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7701" y="4315702"/>
            <a:ext cx="519693" cy="90637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94397" y="4279983"/>
            <a:ext cx="1506378" cy="1913648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97582" y="4279982"/>
            <a:ext cx="923343" cy="191364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1" idx="3"/>
            <a:endCxn id="13" idx="1"/>
          </p:cNvCxnSpPr>
          <p:nvPr/>
        </p:nvCxnSpPr>
        <p:spPr>
          <a:xfrm>
            <a:off x="2007394" y="4768892"/>
            <a:ext cx="1690188" cy="46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23837" y="2908979"/>
            <a:ext cx="2823749" cy="135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82277" y="4353775"/>
            <a:ext cx="461979" cy="35852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099807" y="3790950"/>
            <a:ext cx="461979" cy="35852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28611</TotalTime>
  <Words>995</Words>
  <Application>Microsoft Office PowerPoint</Application>
  <PresentationFormat>화면 슬라이드 쇼(4:3)</PresentationFormat>
  <Paragraphs>252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다중 색인, 조인, 병합, 변형</vt:lpstr>
      <vt:lpstr>참고 사이트</vt:lpstr>
      <vt:lpstr>파일 my-ch08-study.ipynb</vt:lpstr>
      <vt:lpstr>PowerPoint 프레젠테이션</vt:lpstr>
      <vt:lpstr>조인 개요 </vt:lpstr>
      <vt:lpstr>조인 방법: how= </vt:lpstr>
      <vt:lpstr>조인 이해</vt:lpstr>
      <vt:lpstr>외부 조인</vt:lpstr>
      <vt:lpstr>교재: p324</vt:lpstr>
      <vt:lpstr>왼쪽의 키(인덱스 지정) on= </vt:lpstr>
      <vt:lpstr>왼쪽의 키(인덱스 지정) on=</vt:lpstr>
      <vt:lpstr>인자 없는 조인</vt:lpstr>
      <vt:lpstr>여러 개를 조인</vt:lpstr>
      <vt:lpstr>여러 개를 조인</vt:lpstr>
      <vt:lpstr>판다스 홈 예제</vt:lpstr>
      <vt:lpstr>PowerPoint 프레젠테이션</vt:lpstr>
      <vt:lpstr>왼쪽 키를 on으로 지정</vt:lpstr>
      <vt:lpstr>PowerPoint 프레젠테이션</vt:lpstr>
      <vt:lpstr>Pandas concat()</vt:lpstr>
      <vt:lpstr>8.2 축 따라 이어 붙이기</vt:lpstr>
      <vt:lpstr>기본은 축: 행 중심</vt:lpstr>
      <vt:lpstr>인자 axis=1                          p327</vt:lpstr>
      <vt:lpstr>이어 붙인 이후에 겹치는 행과 열을 처리 방법?</vt:lpstr>
      <vt:lpstr>concat axis=0</vt:lpstr>
      <vt:lpstr>concat axis=1</vt:lpstr>
      <vt:lpstr>시리즈의 concat</vt:lpstr>
      <vt:lpstr>기본은 세로로 붙이기</vt:lpstr>
      <vt:lpstr>axis=1</vt:lpstr>
      <vt:lpstr>인자 join</vt:lpstr>
      <vt:lpstr>인자 keys=</vt:lpstr>
      <vt:lpstr>인자 ignore_index</vt:lpstr>
      <vt:lpstr>df1.append(df2)</vt:lpstr>
      <vt:lpstr>이어 붙이기 concat() 요약  </vt:lpstr>
      <vt:lpstr>PowerPoint 프레젠테이션</vt:lpstr>
      <vt:lpstr>데이터 합치기에 우선 순위</vt:lpstr>
      <vt:lpstr>데이터프레임 행과 열에 대해서도 작동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760</cp:revision>
  <dcterms:created xsi:type="dcterms:W3CDTF">2013-05-23T04:26:30Z</dcterms:created>
  <dcterms:modified xsi:type="dcterms:W3CDTF">2021-06-24T05:29:32Z</dcterms:modified>
</cp:coreProperties>
</file>