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61"/>
  </p:notesMasterIdLst>
  <p:sldIdLst>
    <p:sldId id="272" r:id="rId2"/>
    <p:sldId id="256" r:id="rId3"/>
    <p:sldId id="261" r:id="rId4"/>
    <p:sldId id="257" r:id="rId5"/>
    <p:sldId id="311" r:id="rId6"/>
    <p:sldId id="310" r:id="rId7"/>
    <p:sldId id="258" r:id="rId8"/>
    <p:sldId id="270" r:id="rId9"/>
    <p:sldId id="260" r:id="rId10"/>
    <p:sldId id="262" r:id="rId11"/>
    <p:sldId id="268" r:id="rId12"/>
    <p:sldId id="264" r:id="rId13"/>
    <p:sldId id="265" r:id="rId14"/>
    <p:sldId id="308" r:id="rId15"/>
    <p:sldId id="304" r:id="rId16"/>
    <p:sldId id="305" r:id="rId17"/>
    <p:sldId id="306" r:id="rId18"/>
    <p:sldId id="307" r:id="rId19"/>
    <p:sldId id="312" r:id="rId20"/>
    <p:sldId id="313" r:id="rId21"/>
    <p:sldId id="315" r:id="rId22"/>
    <p:sldId id="317" r:id="rId23"/>
    <p:sldId id="266" r:id="rId24"/>
    <p:sldId id="314" r:id="rId25"/>
    <p:sldId id="316" r:id="rId26"/>
    <p:sldId id="319" r:id="rId27"/>
    <p:sldId id="321" r:id="rId28"/>
    <p:sldId id="320" r:id="rId29"/>
    <p:sldId id="309" r:id="rId30"/>
    <p:sldId id="303" r:id="rId31"/>
    <p:sldId id="271" r:id="rId32"/>
    <p:sldId id="269" r:id="rId33"/>
    <p:sldId id="273" r:id="rId34"/>
    <p:sldId id="322" r:id="rId35"/>
    <p:sldId id="276" r:id="rId36"/>
    <p:sldId id="282" r:id="rId37"/>
    <p:sldId id="284" r:id="rId38"/>
    <p:sldId id="285" r:id="rId39"/>
    <p:sldId id="286" r:id="rId40"/>
    <p:sldId id="288" r:id="rId41"/>
    <p:sldId id="277" r:id="rId42"/>
    <p:sldId id="279" r:id="rId43"/>
    <p:sldId id="278" r:id="rId44"/>
    <p:sldId id="281" r:id="rId45"/>
    <p:sldId id="287" r:id="rId46"/>
    <p:sldId id="289" r:id="rId47"/>
    <p:sldId id="295" r:id="rId48"/>
    <p:sldId id="293" r:id="rId49"/>
    <p:sldId id="291" r:id="rId50"/>
    <p:sldId id="292" r:id="rId51"/>
    <p:sldId id="290" r:id="rId52"/>
    <p:sldId id="294" r:id="rId53"/>
    <p:sldId id="298" r:id="rId54"/>
    <p:sldId id="296" r:id="rId55"/>
    <p:sldId id="297" r:id="rId56"/>
    <p:sldId id="299" r:id="rId57"/>
    <p:sldId id="300" r:id="rId58"/>
    <p:sldId id="301" r:id="rId59"/>
    <p:sldId id="302"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9CA9EC-8D83-C546-A3BC-4B99E16345BA}">
          <p14:sldIdLst>
            <p14:sldId id="272"/>
            <p14:sldId id="256"/>
            <p14:sldId id="261"/>
            <p14:sldId id="257"/>
            <p14:sldId id="311"/>
            <p14:sldId id="310"/>
            <p14:sldId id="258"/>
            <p14:sldId id="270"/>
            <p14:sldId id="260"/>
            <p14:sldId id="262"/>
            <p14:sldId id="268"/>
            <p14:sldId id="264"/>
            <p14:sldId id="265"/>
            <p14:sldId id="308"/>
            <p14:sldId id="304"/>
            <p14:sldId id="305"/>
            <p14:sldId id="306"/>
            <p14:sldId id="307"/>
            <p14:sldId id="312"/>
            <p14:sldId id="313"/>
            <p14:sldId id="315"/>
            <p14:sldId id="317"/>
            <p14:sldId id="266"/>
            <p14:sldId id="314"/>
            <p14:sldId id="316"/>
            <p14:sldId id="319"/>
            <p14:sldId id="321"/>
            <p14:sldId id="320"/>
            <p14:sldId id="309"/>
            <p14:sldId id="303"/>
            <p14:sldId id="271"/>
            <p14:sldId id="269"/>
            <p14:sldId id="273"/>
            <p14:sldId id="322"/>
            <p14:sldId id="276"/>
            <p14:sldId id="282"/>
            <p14:sldId id="284"/>
            <p14:sldId id="285"/>
            <p14:sldId id="286"/>
            <p14:sldId id="288"/>
            <p14:sldId id="277"/>
            <p14:sldId id="279"/>
            <p14:sldId id="278"/>
            <p14:sldId id="281"/>
            <p14:sldId id="287"/>
            <p14:sldId id="289"/>
            <p14:sldId id="295"/>
            <p14:sldId id="293"/>
            <p14:sldId id="291"/>
            <p14:sldId id="292"/>
            <p14:sldId id="290"/>
            <p14:sldId id="294"/>
            <p14:sldId id="298"/>
            <p14:sldId id="296"/>
            <p14:sldId id="297"/>
            <p14:sldId id="299"/>
            <p14:sldId id="300"/>
            <p14:sldId id="301"/>
            <p14:sldId id="302"/>
          </p14:sldIdLst>
        </p14:section>
        <p14:section name="Untitled Section" id="{0F453BDA-0411-3C4B-9C87-D2233F8080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2143"/>
  </p:normalViewPr>
  <p:slideViewPr>
    <p:cSldViewPr snapToGrid="0" snapToObjects="1">
      <p:cViewPr varScale="1">
        <p:scale>
          <a:sx n="103" d="100"/>
          <a:sy n="103" d="100"/>
        </p:scale>
        <p:origin x="8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5DC609-2A5E-994A-AEB9-E13728C46CDD}" type="datetimeFigureOut">
              <a:rPr lang="en-US" smtClean="0"/>
              <a:t>7/5/18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071CD-55D8-0E40-9E87-5F5ADA6DF007}" type="slidenum">
              <a:rPr lang="en-US" smtClean="0"/>
              <a:t>‹#›</a:t>
            </a:fld>
            <a:endParaRPr lang="en-US"/>
          </a:p>
        </p:txBody>
      </p:sp>
    </p:spTree>
    <p:extLst>
      <p:ext uri="{BB962C8B-B14F-4D97-AF65-F5344CB8AC3E}">
        <p14:creationId xmlns:p14="http://schemas.microsoft.com/office/powerpoint/2010/main" val="1475799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a:t>
            </a:fld>
            <a:endParaRPr lang="en-US"/>
          </a:p>
        </p:txBody>
      </p:sp>
    </p:spTree>
    <p:extLst>
      <p:ext uri="{BB962C8B-B14F-4D97-AF65-F5344CB8AC3E}">
        <p14:creationId xmlns:p14="http://schemas.microsoft.com/office/powerpoint/2010/main" val="1320129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zhuanlan.zhihu.com</a:t>
            </a:r>
            <a:r>
              <a:rPr lang="en-US" dirty="0" smtClean="0"/>
              <a:t>/p/22486908?refer=study-</a:t>
            </a:r>
            <a:r>
              <a:rPr lang="en-US" dirty="0" err="1" smtClean="0"/>
              <a:t>fe</a:t>
            </a:r>
            <a:endParaRPr lang="en-US" dirty="0" smtClean="0"/>
          </a:p>
          <a:p>
            <a:r>
              <a:rPr lang="en-US" dirty="0" smtClean="0"/>
              <a:t>http://</a:t>
            </a:r>
            <a:r>
              <a:rPr lang="en-US" dirty="0" err="1" smtClean="0"/>
              <a:t>www.ruanyifeng.com</a:t>
            </a:r>
            <a:r>
              <a:rPr lang="en-US" dirty="0" smtClean="0"/>
              <a:t>/blog/2014/03/undefined-vs-</a:t>
            </a:r>
            <a:r>
              <a:rPr lang="en-US" dirty="0" err="1" smtClean="0"/>
              <a:t>null.html</a:t>
            </a:r>
            <a:endParaRPr lang="en-US" dirty="0" smtClean="0"/>
          </a:p>
          <a:p>
            <a:endParaRPr lang="en-US" dirty="0" smtClean="0"/>
          </a:p>
          <a:p>
            <a:r>
              <a:rPr lang="en-US" dirty="0" smtClean="0"/>
              <a:t>Undefined </a:t>
            </a:r>
            <a:r>
              <a:rPr lang="zh-CN" altLang="en-US" dirty="0" smtClean="0"/>
              <a:t>没有 厕纸架</a:t>
            </a:r>
            <a:endParaRPr lang="en-US" altLang="zh-CN" dirty="0" smtClean="0"/>
          </a:p>
          <a:p>
            <a:r>
              <a:rPr lang="en-US" altLang="zh-CN" dirty="0" smtClean="0"/>
              <a:t>Null</a:t>
            </a:r>
            <a:r>
              <a:rPr lang="zh-CN" altLang="en-US" dirty="0" smtClean="0"/>
              <a:t> 有厕纸架 上面什么也没有</a:t>
            </a:r>
            <a:endParaRPr lang="en-US" altLang="zh-CN" dirty="0" smtClean="0"/>
          </a:p>
          <a:p>
            <a:r>
              <a:rPr lang="en-US" altLang="zh-CN" dirty="0" smtClean="0"/>
              <a:t>Empty</a:t>
            </a:r>
            <a:r>
              <a:rPr lang="zh-CN" altLang="en-US" dirty="0" smtClean="0"/>
              <a:t> </a:t>
            </a:r>
            <a:r>
              <a:rPr lang="en-US" altLang="zh-CN" dirty="0" smtClean="0"/>
              <a:t>object</a:t>
            </a:r>
            <a:r>
              <a:rPr lang="zh-CN" altLang="en-US" dirty="0" smtClean="0"/>
              <a:t> 有厕纸架 只有个壳子</a:t>
            </a:r>
            <a:endParaRPr lang="en-US" altLang="zh-CN" dirty="0" smtClean="0"/>
          </a:p>
          <a:p>
            <a:endParaRPr lang="en-US" dirty="0" smtClean="0"/>
          </a:p>
          <a:p>
            <a:r>
              <a:rPr lang="en-US" altLang="zh-CN" dirty="0" smtClean="0"/>
              <a:t>This</a:t>
            </a:r>
            <a:r>
              <a:rPr lang="zh-CN" altLang="en-US" dirty="0" smtClean="0"/>
              <a:t> 指代自己的</a:t>
            </a:r>
            <a:r>
              <a:rPr lang="en-US" altLang="zh-CN" dirty="0" smtClean="0"/>
              <a:t>function</a:t>
            </a:r>
            <a:r>
              <a:rPr lang="zh-CN" altLang="en-US" dirty="0" smtClean="0"/>
              <a:t>的</a:t>
            </a:r>
            <a:r>
              <a:rPr lang="en-US" altLang="zh-CN" dirty="0" smtClean="0"/>
              <a:t>scope</a:t>
            </a:r>
          </a:p>
          <a:p>
            <a:r>
              <a:rPr lang="en-US" altLang="zh-CN" dirty="0" smtClean="0"/>
              <a:t>Pure</a:t>
            </a:r>
            <a:r>
              <a:rPr lang="zh-CN" altLang="en-US" dirty="0" smtClean="0"/>
              <a:t> </a:t>
            </a:r>
            <a:r>
              <a:rPr lang="en-US" altLang="zh-CN" dirty="0" smtClean="0"/>
              <a:t>function,</a:t>
            </a:r>
            <a:r>
              <a:rPr lang="en-US" altLang="zh-CN" baseline="0" dirty="0" smtClean="0"/>
              <a:t> </a:t>
            </a:r>
            <a:r>
              <a:rPr lang="en-US" altLang="zh-CN" baseline="0" dirty="0" err="1" smtClean="0"/>
              <a:t>concat</a:t>
            </a:r>
            <a:r>
              <a:rPr lang="en-US" altLang="zh-CN" baseline="0" dirty="0" smtClean="0"/>
              <a:t>, push, slice, splice</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22</a:t>
            </a:fld>
            <a:endParaRPr lang="en-US"/>
          </a:p>
        </p:txBody>
      </p:sp>
    </p:spTree>
    <p:extLst>
      <p:ext uri="{BB962C8B-B14F-4D97-AF65-F5344CB8AC3E}">
        <p14:creationId xmlns:p14="http://schemas.microsoft.com/office/powerpoint/2010/main" val="189926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http://es6.ruanyifeng.com/</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23</a:t>
            </a:fld>
            <a:endParaRPr lang="en-US"/>
          </a:p>
        </p:txBody>
      </p:sp>
    </p:spTree>
    <p:extLst>
      <p:ext uri="{BB962C8B-B14F-4D97-AF65-F5344CB8AC3E}">
        <p14:creationId xmlns:p14="http://schemas.microsoft.com/office/powerpoint/2010/main" val="442908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24</a:t>
            </a:fld>
            <a:endParaRPr lang="en-US"/>
          </a:p>
        </p:txBody>
      </p:sp>
    </p:spTree>
    <p:extLst>
      <p:ext uri="{BB962C8B-B14F-4D97-AF65-F5344CB8AC3E}">
        <p14:creationId xmlns:p14="http://schemas.microsoft.com/office/powerpoint/2010/main" val="689022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www.jianshu.com</a:t>
            </a:r>
            <a:r>
              <a:rPr lang="en-US" dirty="0" smtClean="0"/>
              <a:t>/p/dcf2e97439ef</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25</a:t>
            </a:fld>
            <a:endParaRPr lang="en-US"/>
          </a:p>
        </p:txBody>
      </p:sp>
    </p:spTree>
    <p:extLst>
      <p:ext uri="{BB962C8B-B14F-4D97-AF65-F5344CB8AC3E}">
        <p14:creationId xmlns:p14="http://schemas.microsoft.com/office/powerpoint/2010/main" val="1619768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27</a:t>
            </a:fld>
            <a:endParaRPr lang="en-US"/>
          </a:p>
        </p:txBody>
      </p:sp>
    </p:spTree>
    <p:extLst>
      <p:ext uri="{BB962C8B-B14F-4D97-AF65-F5344CB8AC3E}">
        <p14:creationId xmlns:p14="http://schemas.microsoft.com/office/powerpoint/2010/main" val="1256492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segmentfault.com</a:t>
            </a:r>
            <a:r>
              <a:rPr lang="en-US" dirty="0" smtClean="0"/>
              <a:t>/a/1190000013677113</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28</a:t>
            </a:fld>
            <a:endParaRPr lang="en-US"/>
          </a:p>
        </p:txBody>
      </p:sp>
    </p:spTree>
    <p:extLst>
      <p:ext uri="{BB962C8B-B14F-4D97-AF65-F5344CB8AC3E}">
        <p14:creationId xmlns:p14="http://schemas.microsoft.com/office/powerpoint/2010/main" val="1061937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www.runoob.com</a:t>
            </a:r>
            <a:r>
              <a:rPr lang="en-US" dirty="0" smtClean="0"/>
              <a:t>/</a:t>
            </a:r>
            <a:r>
              <a:rPr lang="en-US" dirty="0" err="1" smtClean="0"/>
              <a:t>php</a:t>
            </a:r>
            <a:r>
              <a:rPr lang="en-US" dirty="0" smtClean="0"/>
              <a:t>/</a:t>
            </a:r>
            <a:r>
              <a:rPr lang="en-US" dirty="0" err="1" smtClean="0"/>
              <a:t>php-ajax-intro.html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29</a:t>
            </a:fld>
            <a:endParaRPr lang="en-US"/>
          </a:p>
        </p:txBody>
      </p:sp>
    </p:spTree>
    <p:extLst>
      <p:ext uri="{BB962C8B-B14F-4D97-AF65-F5344CB8AC3E}">
        <p14:creationId xmlns:p14="http://schemas.microsoft.com/office/powerpoint/2010/main" val="2060007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8071CD-55D8-0E40-9E87-5F5ADA6DF007}" type="slidenum">
              <a:rPr lang="en-US" smtClean="0"/>
              <a:t>30</a:t>
            </a:fld>
            <a:endParaRPr lang="en-US"/>
          </a:p>
        </p:txBody>
      </p:sp>
    </p:spTree>
    <p:extLst>
      <p:ext uri="{BB962C8B-B14F-4D97-AF65-F5344CB8AC3E}">
        <p14:creationId xmlns:p14="http://schemas.microsoft.com/office/powerpoint/2010/main" val="546442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31</a:t>
            </a:fld>
            <a:endParaRPr lang="en-US"/>
          </a:p>
        </p:txBody>
      </p:sp>
    </p:spTree>
    <p:extLst>
      <p:ext uri="{BB962C8B-B14F-4D97-AF65-F5344CB8AC3E}">
        <p14:creationId xmlns:p14="http://schemas.microsoft.com/office/powerpoint/2010/main" val="2090069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a:t>
            </a:r>
            <a:r>
              <a:rPr lang="en-US" dirty="0" err="1" smtClean="0"/>
              <a:t>www.ruanyifeng.com</a:t>
            </a:r>
            <a:r>
              <a:rPr lang="en-US" dirty="0" smtClean="0"/>
              <a:t>/blog/2015/03/</a:t>
            </a:r>
            <a:r>
              <a:rPr lang="en-US" dirty="0" err="1" smtClean="0"/>
              <a:t>react.html</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smtClean="0"/>
              <a:t>://</a:t>
            </a:r>
            <a:r>
              <a:rPr lang="en-US" dirty="0" err="1" smtClean="0"/>
              <a:t>github.com</a:t>
            </a:r>
            <a:r>
              <a:rPr lang="en-US" dirty="0" smtClean="0"/>
              <a:t>/</a:t>
            </a:r>
            <a:r>
              <a:rPr lang="en-US" dirty="0" err="1" smtClean="0"/>
              <a:t>dvajs</a:t>
            </a:r>
            <a:r>
              <a:rPr lang="en-US" dirty="0" smtClean="0"/>
              <a:t>/</a:t>
            </a:r>
            <a:r>
              <a:rPr lang="en-US" dirty="0" err="1" smtClean="0"/>
              <a:t>dva-knowledgemap</a:t>
            </a:r>
            <a:endParaRPr lang="en-US" dirty="0" smtClean="0"/>
          </a:p>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32</a:t>
            </a:fld>
            <a:endParaRPr lang="en-US"/>
          </a:p>
        </p:txBody>
      </p:sp>
    </p:spTree>
    <p:extLst>
      <p:ext uri="{BB962C8B-B14F-4D97-AF65-F5344CB8AC3E}">
        <p14:creationId xmlns:p14="http://schemas.microsoft.com/office/powerpoint/2010/main" val="202348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a:t>
            </a:fld>
            <a:endParaRPr lang="en-US"/>
          </a:p>
        </p:txBody>
      </p:sp>
    </p:spTree>
    <p:extLst>
      <p:ext uri="{BB962C8B-B14F-4D97-AF65-F5344CB8AC3E}">
        <p14:creationId xmlns:p14="http://schemas.microsoft.com/office/powerpoint/2010/main" val="899229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github.com</a:t>
            </a:r>
            <a:r>
              <a:rPr lang="en-US" dirty="0" smtClean="0"/>
              <a:t>/</a:t>
            </a:r>
            <a:r>
              <a:rPr lang="en-US" dirty="0" err="1" smtClean="0"/>
              <a:t>ruanyf</a:t>
            </a:r>
            <a:r>
              <a:rPr lang="en-US" dirty="0" smtClean="0"/>
              <a:t>/react-demos</a:t>
            </a:r>
            <a:r>
              <a:rPr lang="zh-CN" altLang="en-US" dirty="0" smtClean="0"/>
              <a:t> 阮一峰</a:t>
            </a:r>
            <a:endParaRPr lang="en-US" altLang="zh-CN"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reactjs.org</a:t>
            </a:r>
            <a:r>
              <a:rPr lang="en-US" dirty="0" smtClean="0"/>
              <a:t>/tutorial/</a:t>
            </a:r>
            <a:r>
              <a:rPr lang="en-US" dirty="0" err="1" smtClean="0"/>
              <a:t>tutorial.html</a:t>
            </a:r>
            <a:r>
              <a:rPr lang="en-US" dirty="0" smtClean="0"/>
              <a:t> </a:t>
            </a:r>
            <a:r>
              <a:rPr lang="zh-CN" altLang="en-US" dirty="0" smtClean="0"/>
              <a:t>官方教程</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33</a:t>
            </a:fld>
            <a:endParaRPr lang="en-US"/>
          </a:p>
        </p:txBody>
      </p:sp>
    </p:spTree>
    <p:extLst>
      <p:ext uri="{BB962C8B-B14F-4D97-AF65-F5344CB8AC3E}">
        <p14:creationId xmlns:p14="http://schemas.microsoft.com/office/powerpoint/2010/main" val="210574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reactjs.org</a:t>
            </a:r>
            <a:r>
              <a:rPr lang="en-US" dirty="0" smtClean="0"/>
              <a:t>/tutorial/</a:t>
            </a:r>
            <a:r>
              <a:rPr lang="en-US" dirty="0" err="1" smtClean="0"/>
              <a:t>tutorial.html</a:t>
            </a:r>
            <a:endParaRPr lang="en-US" dirty="0" smtClean="0"/>
          </a:p>
          <a:p>
            <a:r>
              <a:rPr lang="en-US" dirty="0" smtClean="0"/>
              <a:t>https://</a:t>
            </a:r>
            <a:r>
              <a:rPr lang="en-US" dirty="0" err="1" smtClean="0"/>
              <a:t>discountry.github.io</a:t>
            </a:r>
            <a:r>
              <a:rPr lang="en-US" dirty="0" smtClean="0"/>
              <a:t>/react/tutorial/</a:t>
            </a:r>
            <a:r>
              <a:rPr lang="en-US" dirty="0" err="1" smtClean="0"/>
              <a:t>tutorial.html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35</a:t>
            </a:fld>
            <a:endParaRPr lang="en-US"/>
          </a:p>
        </p:txBody>
      </p:sp>
    </p:spTree>
    <p:extLst>
      <p:ext uri="{BB962C8B-B14F-4D97-AF65-F5344CB8AC3E}">
        <p14:creationId xmlns:p14="http://schemas.microsoft.com/office/powerpoint/2010/main" val="1767943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redux.js.org</a:t>
            </a:r>
            <a:r>
              <a:rPr lang="en-US" dirty="0" smtClean="0"/>
              <a:t>/</a:t>
            </a:r>
          </a:p>
          <a:p>
            <a:r>
              <a:rPr lang="en-US" dirty="0" smtClean="0"/>
              <a:t>http://</a:t>
            </a:r>
            <a:r>
              <a:rPr lang="en-US" dirty="0" err="1" smtClean="0"/>
              <a:t>cn.redux.js.org</a:t>
            </a:r>
            <a:r>
              <a:rPr lang="en-US" dirty="0" smtClean="0"/>
              <a:t>/</a:t>
            </a:r>
          </a:p>
          <a:p>
            <a:r>
              <a:rPr lang="en-US" dirty="0" smtClean="0"/>
              <a:t>http://</a:t>
            </a:r>
            <a:r>
              <a:rPr lang="en-US" dirty="0" err="1" smtClean="0"/>
              <a:t>www.ruanyifeng.com</a:t>
            </a:r>
            <a:r>
              <a:rPr lang="en-US" dirty="0" smtClean="0"/>
              <a:t>/blog/2016/09/</a:t>
            </a:r>
            <a:r>
              <a:rPr lang="en-US" dirty="0" err="1" smtClean="0"/>
              <a:t>redux_tutorial_part_one_basic_usages.html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36</a:t>
            </a:fld>
            <a:endParaRPr lang="en-US"/>
          </a:p>
        </p:txBody>
      </p:sp>
    </p:spTree>
    <p:extLst>
      <p:ext uri="{BB962C8B-B14F-4D97-AF65-F5344CB8AC3E}">
        <p14:creationId xmlns:p14="http://schemas.microsoft.com/office/powerpoint/2010/main" val="1619371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38</a:t>
            </a:fld>
            <a:endParaRPr lang="en-US"/>
          </a:p>
        </p:txBody>
      </p:sp>
    </p:spTree>
    <p:extLst>
      <p:ext uri="{BB962C8B-B14F-4D97-AF65-F5344CB8AC3E}">
        <p14:creationId xmlns:p14="http://schemas.microsoft.com/office/powerpoint/2010/main" val="1991582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gtusername.gitbooks.io</a:t>
            </a:r>
            <a:r>
              <a:rPr lang="en-US" dirty="0" smtClean="0"/>
              <a:t>/study-notes/content/</a:t>
            </a:r>
            <a:r>
              <a:rPr lang="en-US" dirty="0" err="1" smtClean="0"/>
              <a:t>dva</a:t>
            </a:r>
            <a:r>
              <a:rPr lang="en-US" smtClean="0"/>
              <a:t>/dva%E7%9F%A5%E8%AF%86%E5%9C%B0%E5%9B%BE.html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39</a:t>
            </a:fld>
            <a:endParaRPr lang="en-US"/>
          </a:p>
        </p:txBody>
      </p:sp>
    </p:spTree>
    <p:extLst>
      <p:ext uri="{BB962C8B-B14F-4D97-AF65-F5344CB8AC3E}">
        <p14:creationId xmlns:p14="http://schemas.microsoft.com/office/powerpoint/2010/main" val="1700764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toddmotto.com</a:t>
            </a:r>
            <a:r>
              <a:rPr lang="en-US" dirty="0" smtClean="0"/>
              <a:t>/walkthrough-to-migrate-an-angular-1-component-to-angular-2/#</a:t>
            </a:r>
            <a:r>
              <a:rPr lang="en-US" dirty="0" err="1" smtClean="0"/>
              <a:t>angularjs</a:t>
            </a:r>
            <a:r>
              <a:rPr lang="en-US" dirty="0" smtClean="0"/>
              <a:t>-</a:t>
            </a:r>
            <a:r>
              <a:rPr lang="en-US" dirty="0" err="1" smtClean="0"/>
              <a:t>todo</a:t>
            </a:r>
            <a:r>
              <a:rPr lang="en-US" dirty="0" smtClean="0"/>
              <a:t>-app</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41</a:t>
            </a:fld>
            <a:endParaRPr lang="en-US"/>
          </a:p>
        </p:txBody>
      </p:sp>
    </p:spTree>
    <p:extLst>
      <p:ext uri="{BB962C8B-B14F-4D97-AF65-F5344CB8AC3E}">
        <p14:creationId xmlns:p14="http://schemas.microsoft.com/office/powerpoint/2010/main" val="871259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dirty="0" smtClean="0"/>
              <a:t>https://</a:t>
            </a:r>
            <a:r>
              <a:rPr lang="en-US" altLang="zh-CN" dirty="0" err="1" smtClean="0"/>
              <a:t>www.jianshu.com</a:t>
            </a:r>
            <a:r>
              <a:rPr lang="en-US" altLang="zh-CN" dirty="0" smtClean="0"/>
              <a:t>/p/9d89e6ee5e0c</a:t>
            </a:r>
          </a:p>
          <a:p>
            <a:pPr marL="228600" indent="-228600">
              <a:buAutoNum type="arabicPeriod"/>
            </a:pPr>
            <a:r>
              <a:rPr lang="en-US" dirty="0" smtClean="0"/>
              <a:t>http://</a:t>
            </a:r>
            <a:r>
              <a:rPr lang="en-US" dirty="0" err="1" smtClean="0"/>
              <a:t>www.runoob.com</a:t>
            </a:r>
            <a:r>
              <a:rPr lang="en-US" dirty="0" smtClean="0"/>
              <a:t>/</a:t>
            </a:r>
            <a:r>
              <a:rPr lang="en-US" dirty="0" err="1" smtClean="0"/>
              <a:t>angularjs</a:t>
            </a:r>
            <a:r>
              <a:rPr lang="en-US" dirty="0" smtClean="0"/>
              <a:t>/</a:t>
            </a:r>
            <a:r>
              <a:rPr lang="en-US" dirty="0" err="1" smtClean="0"/>
              <a:t>angularjs-filters.html</a:t>
            </a:r>
            <a:endParaRPr lang="en-US" dirty="0" smtClean="0"/>
          </a:p>
          <a:p>
            <a:pPr marL="228600" indent="-228600">
              <a:buAutoNum type="arabicPeriod"/>
            </a:pPr>
            <a:r>
              <a:rPr lang="en-US" dirty="0" smtClean="0"/>
              <a:t>https://</a:t>
            </a:r>
            <a:r>
              <a:rPr lang="en-US" dirty="0" err="1" smtClean="0"/>
              <a:t>segmentfault.com</a:t>
            </a:r>
            <a:r>
              <a:rPr lang="en-US" dirty="0" smtClean="0"/>
              <a:t>/a/1190000003096933</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43</a:t>
            </a:fld>
            <a:endParaRPr lang="en-US"/>
          </a:p>
        </p:txBody>
      </p:sp>
    </p:spTree>
    <p:extLst>
      <p:ext uri="{BB962C8B-B14F-4D97-AF65-F5344CB8AC3E}">
        <p14:creationId xmlns:p14="http://schemas.microsoft.com/office/powerpoint/2010/main" val="242802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reactjs.org</a:t>
            </a:r>
            <a:r>
              <a:rPr lang="en-US" dirty="0" smtClean="0"/>
              <a:t>/tutorial/</a:t>
            </a:r>
            <a:r>
              <a:rPr lang="en-US" dirty="0" err="1" smtClean="0"/>
              <a:t>tutorial.html</a:t>
            </a:r>
            <a:endParaRPr lang="en-US" dirty="0" smtClean="0"/>
          </a:p>
          <a:p>
            <a:r>
              <a:rPr lang="en-US" dirty="0" smtClean="0"/>
              <a:t>https://</a:t>
            </a:r>
            <a:r>
              <a:rPr lang="en-US" dirty="0" err="1" smtClean="0"/>
              <a:t>discountry.github.io</a:t>
            </a:r>
            <a:r>
              <a:rPr lang="en-US" dirty="0" smtClean="0"/>
              <a:t>/react/tutorial/</a:t>
            </a:r>
            <a:r>
              <a:rPr lang="en-US" dirty="0" err="1" smtClean="0"/>
              <a:t>tutorial.html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44</a:t>
            </a:fld>
            <a:endParaRPr lang="en-US"/>
          </a:p>
        </p:txBody>
      </p:sp>
    </p:spTree>
    <p:extLst>
      <p:ext uri="{BB962C8B-B14F-4D97-AF65-F5344CB8AC3E}">
        <p14:creationId xmlns:p14="http://schemas.microsoft.com/office/powerpoint/2010/main" val="2447504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material.angularjs.org</a:t>
            </a:r>
            <a:r>
              <a:rPr lang="en-US" dirty="0" smtClean="0"/>
              <a:t>/latest/</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45</a:t>
            </a:fld>
            <a:endParaRPr lang="en-US"/>
          </a:p>
        </p:txBody>
      </p:sp>
    </p:spTree>
    <p:extLst>
      <p:ext uri="{BB962C8B-B14F-4D97-AF65-F5344CB8AC3E}">
        <p14:creationId xmlns:p14="http://schemas.microsoft.com/office/powerpoint/2010/main" val="16808128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blog.csdn.net</a:t>
            </a:r>
            <a:r>
              <a:rPr lang="en-US" dirty="0" smtClean="0"/>
              <a:t>/</a:t>
            </a:r>
            <a:r>
              <a:rPr lang="en-US" dirty="0" err="1" smtClean="0"/>
              <a:t>napolunyishi</a:t>
            </a:r>
            <a:r>
              <a:rPr lang="en-US" dirty="0" smtClean="0"/>
              <a:t>/article/details/51339006</a:t>
            </a:r>
          </a:p>
          <a:p>
            <a:r>
              <a:rPr lang="en-US" dirty="0" smtClean="0"/>
              <a:t>https://</a:t>
            </a:r>
            <a:r>
              <a:rPr lang="en-US" dirty="0" err="1" smtClean="0"/>
              <a:t>godbasin.github.io</a:t>
            </a:r>
            <a:r>
              <a:rPr lang="en-US" dirty="0" smtClean="0"/>
              <a:t>/2016/11/06/angular2-notes-8-rxjs-in-angular2/</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46</a:t>
            </a:fld>
            <a:endParaRPr lang="en-US"/>
          </a:p>
        </p:txBody>
      </p:sp>
    </p:spTree>
    <p:extLst>
      <p:ext uri="{BB962C8B-B14F-4D97-AF65-F5344CB8AC3E}">
        <p14:creationId xmlns:p14="http://schemas.microsoft.com/office/powerpoint/2010/main" val="1647544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deerchao.net</a:t>
            </a:r>
            <a:r>
              <a:rPr lang="en-US" dirty="0" smtClean="0"/>
              <a:t>/tutorials/html/</a:t>
            </a:r>
            <a:r>
              <a:rPr lang="en-US" dirty="0" err="1" smtClean="0"/>
              <a:t>html.htm</a:t>
            </a:r>
            <a:r>
              <a:rPr lang="zh-CN" altLang="en-US" smtClean="0"/>
              <a:t> </a:t>
            </a:r>
            <a:r>
              <a:rPr lang="en-US" smtClean="0"/>
              <a:t>https</a:t>
            </a:r>
            <a:r>
              <a:rPr lang="en-US" dirty="0" smtClean="0"/>
              <a:t>://</a:t>
            </a:r>
            <a:r>
              <a:rPr lang="en-US" dirty="0" err="1" smtClean="0"/>
              <a:t>www.jianshu.com</a:t>
            </a:r>
            <a:r>
              <a:rPr lang="en-US" dirty="0" smtClean="0"/>
              <a:t>/p/65fa501e4683</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12</a:t>
            </a:fld>
            <a:endParaRPr lang="en-US"/>
          </a:p>
        </p:txBody>
      </p:sp>
    </p:spTree>
    <p:extLst>
      <p:ext uri="{BB962C8B-B14F-4D97-AF65-F5344CB8AC3E}">
        <p14:creationId xmlns:p14="http://schemas.microsoft.com/office/powerpoint/2010/main" val="3193676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&lt;app-dashboard&gt;</a:t>
            </a:r>
            <a:r>
              <a:rPr lang="en-US" baseline="0" dirty="0" smtClean="0"/>
              <a:t> &lt;/app-dashboard&gt;</a:t>
            </a:r>
          </a:p>
          <a:p>
            <a:r>
              <a:rPr lang="en-US" baseline="0" dirty="0" smtClean="0"/>
              <a:t>&lt;div </a:t>
            </a:r>
            <a:r>
              <a:rPr lang="en-US" baseline="0" dirty="0" err="1" smtClean="0"/>
              <a:t>ngIf</a:t>
            </a:r>
            <a:r>
              <a:rPr lang="en-US" baseline="0" dirty="0" smtClean="0"/>
              <a:t> /&gt;</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48</a:t>
            </a:fld>
            <a:endParaRPr lang="en-US"/>
          </a:p>
        </p:txBody>
      </p:sp>
    </p:spTree>
    <p:extLst>
      <p:ext uri="{BB962C8B-B14F-4D97-AF65-F5344CB8AC3E}">
        <p14:creationId xmlns:p14="http://schemas.microsoft.com/office/powerpoint/2010/main" val="1278079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stackoverflow.com</a:t>
            </a:r>
            <a:r>
              <a:rPr lang="en-US" dirty="0" smtClean="0"/>
              <a:t>/questions/35944749/what-is-the-difference-between-parentheses-brackets-and-asterisks-in-angular2</a:t>
            </a:r>
          </a:p>
          <a:p>
            <a:r>
              <a:rPr lang="tr-TR" dirty="0" smtClean="0"/>
              <a:t>http://</a:t>
            </a:r>
            <a:r>
              <a:rPr lang="tr-TR" dirty="0" err="1" smtClean="0"/>
              <a:t>chonger.org</a:t>
            </a:r>
            <a:r>
              <a:rPr lang="tr-TR" dirty="0" smtClean="0"/>
              <a:t>/2017/08/09/20170809212600.html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49</a:t>
            </a:fld>
            <a:endParaRPr lang="en-US"/>
          </a:p>
        </p:txBody>
      </p:sp>
    </p:spTree>
    <p:extLst>
      <p:ext uri="{BB962C8B-B14F-4D97-AF65-F5344CB8AC3E}">
        <p14:creationId xmlns:p14="http://schemas.microsoft.com/office/powerpoint/2010/main" val="937993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51</a:t>
            </a:fld>
            <a:endParaRPr lang="en-US"/>
          </a:p>
        </p:txBody>
      </p:sp>
    </p:spTree>
    <p:extLst>
      <p:ext uri="{BB962C8B-B14F-4D97-AF65-F5344CB8AC3E}">
        <p14:creationId xmlns:p14="http://schemas.microsoft.com/office/powerpoint/2010/main" val="15470428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52</a:t>
            </a:fld>
            <a:endParaRPr lang="en-US"/>
          </a:p>
        </p:txBody>
      </p:sp>
    </p:spTree>
    <p:extLst>
      <p:ext uri="{BB962C8B-B14F-4D97-AF65-F5344CB8AC3E}">
        <p14:creationId xmlns:p14="http://schemas.microsoft.com/office/powerpoint/2010/main" val="8001910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pro.ant.design</a:t>
            </a:r>
            <a:r>
              <a:rPr lang="en-US" dirty="0" smtClean="0"/>
              <a:t>/docs/getting-started-</a:t>
            </a:r>
            <a:r>
              <a:rPr lang="en-US" dirty="0" err="1" smtClean="0"/>
              <a:t>cn</a:t>
            </a:r>
            <a:endParaRPr lang="en-US" dirty="0" smtClean="0"/>
          </a:p>
          <a:p>
            <a:r>
              <a:rPr lang="en-US" dirty="0" smtClean="0"/>
              <a:t>https://</a:t>
            </a:r>
            <a:r>
              <a:rPr lang="en-US" dirty="0" err="1" smtClean="0"/>
              <a:t>github.com</a:t>
            </a:r>
            <a:r>
              <a:rPr lang="en-US" dirty="0" smtClean="0"/>
              <a:t>/ant-design/ant-design-pro</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54</a:t>
            </a:fld>
            <a:endParaRPr lang="en-US"/>
          </a:p>
        </p:txBody>
      </p:sp>
    </p:spTree>
    <p:extLst>
      <p:ext uri="{BB962C8B-B14F-4D97-AF65-F5344CB8AC3E}">
        <p14:creationId xmlns:p14="http://schemas.microsoft.com/office/powerpoint/2010/main" val="19442235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r-IN" dirty="0" err="1" smtClean="0"/>
              <a:t>https</a:t>
            </a:r>
            <a:r>
              <a:rPr lang="mr-IN" dirty="0" smtClean="0"/>
              <a:t>://</a:t>
            </a:r>
            <a:r>
              <a:rPr lang="mr-IN" dirty="0" err="1" smtClean="0"/>
              <a:t>www.simpletense.com</a:t>
            </a:r>
            <a:r>
              <a:rPr lang="mr-IN" dirty="0" smtClean="0"/>
              <a:t>/</a:t>
            </a:r>
            <a:r>
              <a:rPr lang="mr-IN" dirty="0" err="1" smtClean="0"/>
              <a:t>blog</a:t>
            </a:r>
            <a:r>
              <a:rPr lang="mr-IN" dirty="0" smtClean="0"/>
              <a:t>/%E5%8C%97%E7%BE%8E%E6%B1%82%E8%81%8C-%E5%A6%82%E4%BD%95%E5%86%99%E5%A5%BDresume/</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59</a:t>
            </a:fld>
            <a:endParaRPr lang="en-US"/>
          </a:p>
        </p:txBody>
      </p:sp>
    </p:spTree>
    <p:extLst>
      <p:ext uri="{BB962C8B-B14F-4D97-AF65-F5344CB8AC3E}">
        <p14:creationId xmlns:p14="http://schemas.microsoft.com/office/powerpoint/2010/main" val="1456179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www.jianshu.com</a:t>
            </a:r>
            <a:r>
              <a:rPr lang="en-US" dirty="0" smtClean="0"/>
              <a:t>/p/10a7959033f8  https://www.w3schools.com/</a:t>
            </a:r>
            <a:r>
              <a:rPr lang="en-US" dirty="0" err="1" smtClean="0"/>
              <a:t>css</a:t>
            </a:r>
            <a:r>
              <a:rPr lang="en-US" dirty="0" smtClean="0"/>
              <a:t>/</a:t>
            </a:r>
            <a:r>
              <a:rPr lang="en-US" dirty="0" err="1" smtClean="0"/>
              <a:t>css_positioning.asp</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13</a:t>
            </a:fld>
            <a:endParaRPr lang="en-US"/>
          </a:p>
        </p:txBody>
      </p:sp>
    </p:spTree>
    <p:extLst>
      <p:ext uri="{BB962C8B-B14F-4D97-AF65-F5344CB8AC3E}">
        <p14:creationId xmlns:p14="http://schemas.microsoft.com/office/powerpoint/2010/main" val="1050577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www.jianshu.com</a:t>
            </a:r>
            <a:r>
              <a:rPr lang="en-US" sz="1200" b="0" i="0" kern="1200" dirty="0" smtClean="0">
                <a:solidFill>
                  <a:schemeClr val="tx1"/>
                </a:solidFill>
                <a:effectLst/>
                <a:latin typeface="+mn-lt"/>
                <a:ea typeface="+mn-ea"/>
                <a:cs typeface="+mn-cs"/>
              </a:rPr>
              <a:t>/p/159dfd1f01ff</a:t>
            </a:r>
            <a:r>
              <a:rPr lang="zh-CN" altLang="en-US" sz="1200" b="0" i="0" kern="1200" dirty="0" smtClean="0">
                <a:solidFill>
                  <a:schemeClr val="tx1"/>
                </a:solidFill>
                <a:effectLst/>
                <a:latin typeface="+mn-lt"/>
                <a:ea typeface="+mn-ea"/>
                <a:cs typeface="+mn-cs"/>
              </a:rPr>
              <a:t> </a:t>
            </a:r>
            <a:endParaRPr lang="en-US" altLang="zh-CN" sz="1200" b="0" i="0" kern="1200" dirty="0" smtClean="0">
              <a:solidFill>
                <a:schemeClr val="tx1"/>
              </a:solidFill>
              <a:effectLst/>
              <a:latin typeface="+mn-lt"/>
              <a:ea typeface="+mn-ea"/>
              <a:cs typeface="+mn-cs"/>
            </a:endParaRPr>
          </a:p>
          <a:p>
            <a:r>
              <a:rPr lang="en-US" dirty="0" smtClean="0"/>
              <a:t>https://</a:t>
            </a:r>
            <a:r>
              <a:rPr lang="en-US" dirty="0" err="1" smtClean="0"/>
              <a:t>segmentfault.com</a:t>
            </a:r>
            <a:r>
              <a:rPr lang="en-US" dirty="0" smtClean="0"/>
              <a:t>/a/1190000003702416</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14</a:t>
            </a:fld>
            <a:endParaRPr lang="en-US"/>
          </a:p>
        </p:txBody>
      </p:sp>
    </p:spTree>
    <p:extLst>
      <p:ext uri="{BB962C8B-B14F-4D97-AF65-F5344CB8AC3E}">
        <p14:creationId xmlns:p14="http://schemas.microsoft.com/office/powerpoint/2010/main" val="1385513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15</a:t>
            </a:fld>
            <a:endParaRPr lang="en-US"/>
          </a:p>
        </p:txBody>
      </p:sp>
    </p:spTree>
    <p:extLst>
      <p:ext uri="{BB962C8B-B14F-4D97-AF65-F5344CB8AC3E}">
        <p14:creationId xmlns:p14="http://schemas.microsoft.com/office/powerpoint/2010/main" val="1732257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http://es6.ruanyifeng.com/</a:t>
            </a:r>
          </a:p>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17</a:t>
            </a:fld>
            <a:endParaRPr lang="en-US"/>
          </a:p>
        </p:txBody>
      </p:sp>
    </p:spTree>
    <p:extLst>
      <p:ext uri="{BB962C8B-B14F-4D97-AF65-F5344CB8AC3E}">
        <p14:creationId xmlns:p14="http://schemas.microsoft.com/office/powerpoint/2010/main" val="1029759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http://es6.ruanyifeng.com/</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20</a:t>
            </a:fld>
            <a:endParaRPr lang="en-US"/>
          </a:p>
        </p:txBody>
      </p:sp>
    </p:spTree>
    <p:extLst>
      <p:ext uri="{BB962C8B-B14F-4D97-AF65-F5344CB8AC3E}">
        <p14:creationId xmlns:p14="http://schemas.microsoft.com/office/powerpoint/2010/main" val="1682698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developer.mozilla.org</a:t>
            </a:r>
            <a:r>
              <a:rPr lang="en-US" dirty="0" smtClean="0"/>
              <a:t>/</a:t>
            </a:r>
            <a:r>
              <a:rPr lang="en-US" dirty="0" err="1" smtClean="0"/>
              <a:t>zh</a:t>
            </a:r>
            <a:r>
              <a:rPr lang="en-US" dirty="0" smtClean="0"/>
              <a:t>-CN/docs/Web/JavaScript/</a:t>
            </a:r>
            <a:r>
              <a:rPr lang="en-US" dirty="0" err="1" smtClean="0"/>
              <a:t>A_re-introduction_to_JavaScript</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21</a:t>
            </a:fld>
            <a:endParaRPr lang="en-US"/>
          </a:p>
        </p:txBody>
      </p:sp>
    </p:spTree>
    <p:extLst>
      <p:ext uri="{BB962C8B-B14F-4D97-AF65-F5344CB8AC3E}">
        <p14:creationId xmlns:p14="http://schemas.microsoft.com/office/powerpoint/2010/main" val="1944201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7/5/18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834001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791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7/5/18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426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7/5/18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86513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7/5/18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7191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8522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478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6890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7/5/18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107327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8059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7/5/18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351639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893283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536222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859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837744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846100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26082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7/5/18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5653793"/>
      </p:ext>
    </p:extLst>
  </p:cSld>
  <p:clrMap bg1="dk1" tx1="lt1" bg2="dk2" tx2="lt2" accent1="accent1" accent2="accent2" accent3="accent3" accent4="accent4" accent5="accent5" accent6="accent6" hlink="hlink" folHlink="folHlink"/>
  <p:sldLayoutIdLst>
    <p:sldLayoutId id="2147484230" r:id="rId1"/>
    <p:sldLayoutId id="2147484231" r:id="rId2"/>
    <p:sldLayoutId id="2147484232" r:id="rId3"/>
    <p:sldLayoutId id="2147484233" r:id="rId4"/>
    <p:sldLayoutId id="2147484234" r:id="rId5"/>
    <p:sldLayoutId id="2147484235" r:id="rId6"/>
    <p:sldLayoutId id="2147484236" r:id="rId7"/>
    <p:sldLayoutId id="2147484237" r:id="rId8"/>
    <p:sldLayoutId id="2147484238" r:id="rId9"/>
    <p:sldLayoutId id="2147484239" r:id="rId10"/>
    <p:sldLayoutId id="2147484240" r:id="rId11"/>
    <p:sldLayoutId id="2147484241" r:id="rId12"/>
    <p:sldLayoutId id="2147484242" r:id="rId13"/>
    <p:sldLayoutId id="2147484243" r:id="rId14"/>
    <p:sldLayoutId id="2147484244" r:id="rId15"/>
    <p:sldLayoutId id="2147484245" r:id="rId16"/>
    <p:sldLayoutId id="214748424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lee813/ECVFrontend" TargetMode="External"/><Relationship Id="rId4" Type="http://schemas.openxmlformats.org/officeDocument/2006/relationships/hyperlink" Target="https://css-tricks.com/snippets/css/a-guide-to-flexbox/" TargetMode="External"/><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tif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angular.io/tutoria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github.com/Swiip/generator-gulp-angular"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pro.ant.design/"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github.com/camsong/redux-in-chine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WIFI</a:t>
            </a:r>
            <a:endParaRPr lang="en-US" dirty="0"/>
          </a:p>
        </p:txBody>
      </p:sp>
      <p:sp>
        <p:nvSpPr>
          <p:cNvPr id="3" name="Content Placeholder 2"/>
          <p:cNvSpPr>
            <a:spLocks noGrp="1"/>
          </p:cNvSpPr>
          <p:nvPr>
            <p:ph idx="1"/>
          </p:nvPr>
        </p:nvSpPr>
        <p:spPr/>
        <p:txBody>
          <a:bodyPr/>
          <a:lstStyle/>
          <a:p>
            <a:r>
              <a:rPr lang="en-US" dirty="0" err="1" smtClean="0"/>
              <a:t>ECVLearning</a:t>
            </a:r>
            <a:endParaRPr lang="en-US" dirty="0" smtClean="0"/>
          </a:p>
          <a:p>
            <a:r>
              <a:rPr lang="en-US" dirty="0"/>
              <a:t>j</a:t>
            </a:r>
            <a:r>
              <a:rPr lang="en-US" dirty="0" smtClean="0"/>
              <a:t>apfa96896! </a:t>
            </a:r>
            <a:r>
              <a:rPr lang="zh-CN" altLang="en-US" dirty="0" smtClean="0"/>
              <a:t>（全小写）</a:t>
            </a:r>
            <a:endParaRPr lang="en-US" dirty="0"/>
          </a:p>
        </p:txBody>
      </p:sp>
    </p:spTree>
    <p:extLst>
      <p:ext uri="{BB962C8B-B14F-4D97-AF65-F5344CB8AC3E}">
        <p14:creationId xmlns:p14="http://schemas.microsoft.com/office/powerpoint/2010/main" val="690089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工具和开发环境</a:t>
            </a:r>
            <a:endParaRPr lang="en-US" dirty="0"/>
          </a:p>
        </p:txBody>
      </p:sp>
      <p:sp>
        <p:nvSpPr>
          <p:cNvPr id="3" name="Content Placeholder 2"/>
          <p:cNvSpPr>
            <a:spLocks noGrp="1"/>
          </p:cNvSpPr>
          <p:nvPr>
            <p:ph idx="1"/>
          </p:nvPr>
        </p:nvSpPr>
        <p:spPr/>
        <p:txBody>
          <a:bodyPr/>
          <a:lstStyle/>
          <a:p>
            <a:r>
              <a:rPr lang="en-US" altLang="zh-CN" dirty="0"/>
              <a:t>1</a:t>
            </a:r>
            <a:r>
              <a:rPr lang="en-US" altLang="zh-CN" dirty="0" smtClean="0"/>
              <a:t>.</a:t>
            </a:r>
            <a:r>
              <a:rPr lang="zh-CN" altLang="en-US" dirty="0" smtClean="0"/>
              <a:t> </a:t>
            </a:r>
            <a:r>
              <a:rPr lang="en-US" altLang="zh-CN" dirty="0" err="1" smtClean="0"/>
              <a:t>Github</a:t>
            </a:r>
            <a:r>
              <a:rPr lang="en-US" altLang="zh-CN" dirty="0" smtClean="0"/>
              <a:t> </a:t>
            </a:r>
            <a:r>
              <a:rPr lang="en-US" altLang="zh-CN" dirty="0" err="1" smtClean="0"/>
              <a:t>sourcetree</a:t>
            </a:r>
            <a:r>
              <a:rPr lang="en-US" altLang="zh-CN" dirty="0" smtClean="0"/>
              <a:t> or </a:t>
            </a:r>
            <a:r>
              <a:rPr lang="en-US" altLang="zh-CN" dirty="0" err="1" smtClean="0"/>
              <a:t>gitextension</a:t>
            </a:r>
            <a:endParaRPr lang="en-US" altLang="zh-CN" dirty="0" smtClean="0"/>
          </a:p>
          <a:p>
            <a:r>
              <a:rPr lang="en-US" altLang="zh-CN" dirty="0"/>
              <a:t>2</a:t>
            </a:r>
            <a:r>
              <a:rPr lang="en-US" altLang="zh-CN" dirty="0" smtClean="0"/>
              <a:t>.</a:t>
            </a:r>
            <a:r>
              <a:rPr lang="zh-CN" altLang="en-US" dirty="0" smtClean="0"/>
              <a:t> 编辑器</a:t>
            </a:r>
            <a:r>
              <a:rPr lang="en-US" altLang="zh-CN" dirty="0" smtClean="0"/>
              <a:t> Atom or </a:t>
            </a:r>
            <a:r>
              <a:rPr lang="en-US" altLang="zh-CN" dirty="0" err="1" smtClean="0"/>
              <a:t>VSCode</a:t>
            </a:r>
            <a:endParaRPr lang="en-US" altLang="zh-CN" dirty="0" smtClean="0"/>
          </a:p>
          <a:p>
            <a:r>
              <a:rPr lang="en-US" altLang="zh-CN" dirty="0"/>
              <a:t>3</a:t>
            </a:r>
            <a:r>
              <a:rPr lang="en-US" dirty="0" smtClean="0"/>
              <a:t>. </a:t>
            </a:r>
            <a:r>
              <a:rPr lang="en-US" altLang="zh-CN" dirty="0" err="1" smtClean="0"/>
              <a:t>Nodejs</a:t>
            </a:r>
            <a:r>
              <a:rPr lang="zh-CN" altLang="en-US" dirty="0" smtClean="0"/>
              <a:t> 和 </a:t>
            </a:r>
            <a:r>
              <a:rPr lang="en-US" dirty="0" smtClean="0"/>
              <a:t>NPM</a:t>
            </a:r>
          </a:p>
          <a:p>
            <a:r>
              <a:rPr lang="en-US" dirty="0" smtClean="0"/>
              <a:t>4. </a:t>
            </a:r>
            <a:r>
              <a:rPr lang="zh-CN" altLang="en-US" dirty="0" smtClean="0"/>
              <a:t>命令行工具 </a:t>
            </a:r>
            <a:r>
              <a:rPr lang="en-US" dirty="0" smtClean="0"/>
              <a:t>Windows: </a:t>
            </a:r>
            <a:r>
              <a:rPr lang="en-US" dirty="0" err="1" smtClean="0"/>
              <a:t>cmder</a:t>
            </a:r>
            <a:endParaRPr lang="en-US" dirty="0" smtClean="0"/>
          </a:p>
          <a:p>
            <a:r>
              <a:rPr lang="en-US" altLang="zh-CN" dirty="0" smtClean="0"/>
              <a:t>5.</a:t>
            </a:r>
            <a:r>
              <a:rPr lang="zh-CN" altLang="en-US" dirty="0" smtClean="0"/>
              <a:t> </a:t>
            </a:r>
            <a:r>
              <a:rPr lang="en-US" altLang="zh-CN" dirty="0" smtClean="0"/>
              <a:t>Chrome</a:t>
            </a:r>
            <a:endParaRPr lang="en-US" dirty="0" smtClean="0"/>
          </a:p>
          <a:p>
            <a:endParaRPr lang="en-US" dirty="0"/>
          </a:p>
        </p:txBody>
      </p:sp>
      <p:sp>
        <p:nvSpPr>
          <p:cNvPr id="4" name="Text Placeholder 3"/>
          <p:cNvSpPr>
            <a:spLocks noGrp="1"/>
          </p:cNvSpPr>
          <p:nvPr>
            <p:ph type="body" sz="half" idx="2"/>
          </p:nvPr>
        </p:nvSpPr>
        <p:spPr/>
        <p:txBody>
          <a:bodyPr/>
          <a:lstStyle/>
          <a:p>
            <a:r>
              <a:rPr lang="en-US" dirty="0" err="1" smtClean="0"/>
              <a:t>Npm</a:t>
            </a:r>
            <a:r>
              <a:rPr lang="en-US" dirty="0" smtClean="0"/>
              <a:t> -v</a:t>
            </a:r>
            <a:endParaRPr lang="en-US" dirty="0"/>
          </a:p>
        </p:txBody>
      </p:sp>
    </p:spTree>
    <p:extLst>
      <p:ext uri="{BB962C8B-B14F-4D97-AF65-F5344CB8AC3E}">
        <p14:creationId xmlns:p14="http://schemas.microsoft.com/office/powerpoint/2010/main" val="844080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a:t>
            </a:r>
            <a:r>
              <a:rPr lang="zh-CN" altLang="en-US" dirty="0" smtClean="0"/>
              <a:t> 使用两种方法居中一张图片</a:t>
            </a:r>
            <a:r>
              <a:rPr lang="en-US" altLang="zh-CN" dirty="0" smtClean="0"/>
              <a:t> (</a:t>
            </a:r>
            <a:r>
              <a:rPr lang="zh-CN" altLang="en-US" dirty="0" smtClean="0"/>
              <a:t>提示：</a:t>
            </a:r>
            <a:r>
              <a:rPr lang="en-US" altLang="zh-CN" dirty="0" err="1" smtClean="0"/>
              <a:t>flexbox</a:t>
            </a:r>
            <a:r>
              <a:rPr lang="en-US" altLang="zh-CN" dirty="0" smtClean="0"/>
              <a:t>)</a:t>
            </a:r>
            <a:br>
              <a:rPr lang="en-US" altLang="zh-CN" dirty="0" smtClean="0"/>
            </a:br>
            <a:r>
              <a:rPr lang="en-US" altLang="zh-CN" dirty="0" smtClean="0"/>
              <a:t>2.</a:t>
            </a:r>
            <a:r>
              <a:rPr lang="zh-CN" altLang="en-US" dirty="0" smtClean="0"/>
              <a:t> 十个方块 奇数为红色 偶数为黑色</a:t>
            </a:r>
            <a:r>
              <a:rPr lang="en-US" altLang="zh-CN" dirty="0" smtClean="0"/>
              <a:t/>
            </a:r>
            <a:br>
              <a:rPr lang="en-US" altLang="zh-CN" dirty="0" smtClean="0"/>
            </a:br>
            <a:r>
              <a:rPr lang="en-US" altLang="zh-CN" dirty="0" smtClean="0"/>
              <a:t>3. </a:t>
            </a:r>
            <a:r>
              <a:rPr lang="zh-CN" altLang="en-US" dirty="0" smtClean="0"/>
              <a:t>建一个</a:t>
            </a:r>
            <a:r>
              <a:rPr lang="en-US" altLang="zh-CN" dirty="0" smtClean="0"/>
              <a:t>modal(</a:t>
            </a:r>
            <a:r>
              <a:rPr lang="zh-CN" altLang="en-US" dirty="0" smtClean="0"/>
              <a:t>提示：使用</a:t>
            </a:r>
            <a:r>
              <a:rPr lang="en-US" altLang="zh-CN" dirty="0" smtClean="0"/>
              <a:t>Position absolute)</a:t>
            </a:r>
            <a:endParaRPr lang="en-US" dirty="0"/>
          </a:p>
        </p:txBody>
      </p:sp>
      <p:sp>
        <p:nvSpPr>
          <p:cNvPr id="3" name="Text Placeholder 2"/>
          <p:cNvSpPr>
            <a:spLocks noGrp="1"/>
          </p:cNvSpPr>
          <p:nvPr>
            <p:ph type="body" sz="half" idx="2"/>
          </p:nvPr>
        </p:nvSpPr>
        <p:spPr/>
        <p:txBody>
          <a:bodyPr/>
          <a:lstStyle/>
          <a:p>
            <a:r>
              <a:rPr lang="en-US" dirty="0"/>
              <a:t>HTML </a:t>
            </a:r>
            <a:r>
              <a:rPr lang="en-US" altLang="zh-CN" dirty="0" err="1" smtClean="0"/>
              <a:t>C</a:t>
            </a:r>
            <a:r>
              <a:rPr lang="en-US" dirty="0" err="1" smtClean="0"/>
              <a:t>ss</a:t>
            </a:r>
            <a:r>
              <a:rPr lang="en-US" dirty="0" smtClean="0"/>
              <a:t> </a:t>
            </a:r>
            <a:r>
              <a:rPr lang="zh-CN" altLang="en-US" dirty="0" smtClean="0"/>
              <a:t>水平测试</a:t>
            </a:r>
            <a:endParaRPr lang="en-US" dirty="0"/>
          </a:p>
        </p:txBody>
      </p:sp>
    </p:spTree>
    <p:extLst>
      <p:ext uri="{BB962C8B-B14F-4D97-AF65-F5344CB8AC3E}">
        <p14:creationId xmlns:p14="http://schemas.microsoft.com/office/powerpoint/2010/main" val="1639703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HTML Recap</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63361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Recap</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65323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POSITIONING</a:t>
            </a:r>
            <a:endParaRPr lang="en-US" dirty="0"/>
          </a:p>
        </p:txBody>
      </p:sp>
      <p:sp>
        <p:nvSpPr>
          <p:cNvPr id="3" name="Text Placeholder 2"/>
          <p:cNvSpPr>
            <a:spLocks noGrp="1"/>
          </p:cNvSpPr>
          <p:nvPr>
            <p:ph type="body" idx="1"/>
          </p:nvPr>
        </p:nvSpPr>
        <p:spPr/>
        <p:txBody>
          <a:bodyPr/>
          <a:lstStyle/>
          <a:p>
            <a:r>
              <a:rPr lang="en-US" dirty="0" smtClean="0"/>
              <a:t>Relative, absolute, </a:t>
            </a:r>
            <a:r>
              <a:rPr lang="en-US" dirty="0"/>
              <a:t>fixed</a:t>
            </a:r>
          </a:p>
        </p:txBody>
      </p:sp>
    </p:spTree>
    <p:extLst>
      <p:ext uri="{BB962C8B-B14F-4D97-AF65-F5344CB8AC3E}">
        <p14:creationId xmlns:p14="http://schemas.microsoft.com/office/powerpoint/2010/main" val="1418377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FLEXBOX</a:t>
            </a:r>
            <a:endParaRPr lang="en-US" dirty="0"/>
          </a:p>
        </p:txBody>
      </p:sp>
      <p:sp>
        <p:nvSpPr>
          <p:cNvPr id="3" name="Text Placeholder 2"/>
          <p:cNvSpPr>
            <a:spLocks noGrp="1"/>
          </p:cNvSpPr>
          <p:nvPr>
            <p:ph type="body" sz="half" idx="2"/>
          </p:nvPr>
        </p:nvSpPr>
        <p:spPr/>
        <p:txBody>
          <a:bodyPr>
            <a:normAutofit lnSpcReduction="10000"/>
          </a:bodyPr>
          <a:lstStyle/>
          <a:p>
            <a:r>
              <a:rPr lang="en-US" altLang="zh-CN" dirty="0" err="1" smtClean="0"/>
              <a:t>Github</a:t>
            </a:r>
            <a:r>
              <a:rPr lang="zh-CN" altLang="en-US" dirty="0" smtClean="0"/>
              <a:t>：</a:t>
            </a:r>
            <a:r>
              <a:rPr lang="en-US" altLang="zh-CN" dirty="0">
                <a:hlinkClick r:id="rId3"/>
              </a:rPr>
              <a:t>https://</a:t>
            </a:r>
            <a:r>
              <a:rPr lang="en-US" altLang="zh-CN" dirty="0" smtClean="0">
                <a:hlinkClick r:id="rId3"/>
              </a:rPr>
              <a:t>github.com/lee813/ECVFrontend</a:t>
            </a:r>
            <a:endParaRPr lang="en-US" altLang="zh-CN" dirty="0" smtClean="0"/>
          </a:p>
          <a:p>
            <a:r>
              <a:rPr lang="en-US" dirty="0">
                <a:hlinkClick r:id="rId4"/>
              </a:rPr>
              <a:t>https://css-tricks.com/snippets/css/a-guide-to-flexbox</a:t>
            </a:r>
            <a:r>
              <a:rPr lang="en-US" dirty="0" smtClean="0">
                <a:hlinkClick r:id="rId4"/>
              </a:rPr>
              <a:t>/</a:t>
            </a:r>
            <a:endParaRPr lang="en-US" dirty="0" smtClean="0"/>
          </a:p>
          <a:p>
            <a:r>
              <a:rPr lang="en-US" dirty="0"/>
              <a:t>https://</a:t>
            </a:r>
            <a:r>
              <a:rPr lang="en-US" dirty="0" err="1"/>
              <a:t>getbootstrap.com</a:t>
            </a:r>
            <a:r>
              <a:rPr lang="en-US" dirty="0"/>
              <a:t>/docs/3.3/</a:t>
            </a:r>
            <a:r>
              <a:rPr lang="en-US" dirty="0" err="1"/>
              <a:t>css</a:t>
            </a:r>
            <a:r>
              <a:rPr lang="en-US" dirty="0"/>
              <a:t>/#grid</a:t>
            </a:r>
          </a:p>
        </p:txBody>
      </p:sp>
    </p:spTree>
    <p:extLst>
      <p:ext uri="{BB962C8B-B14F-4D97-AF65-F5344CB8AC3E}">
        <p14:creationId xmlns:p14="http://schemas.microsoft.com/office/powerpoint/2010/main" val="765685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Grid</a:t>
            </a:r>
            <a:endParaRPr lang="en-US" dirty="0"/>
          </a:p>
        </p:txBody>
      </p:sp>
      <p:sp>
        <p:nvSpPr>
          <p:cNvPr id="3" name="Text Placeholder 2"/>
          <p:cNvSpPr>
            <a:spLocks noGrp="1"/>
          </p:cNvSpPr>
          <p:nvPr>
            <p:ph type="body" idx="1"/>
          </p:nvPr>
        </p:nvSpPr>
        <p:spPr/>
        <p:txBody>
          <a:bodyPr/>
          <a:lstStyle/>
          <a:p>
            <a:r>
              <a:rPr lang="zh-CN" altLang="en-US" dirty="0" smtClean="0"/>
              <a:t>可选</a:t>
            </a:r>
            <a:endParaRPr lang="en-US" dirty="0"/>
          </a:p>
        </p:txBody>
      </p:sp>
    </p:spTree>
    <p:extLst>
      <p:ext uri="{BB962C8B-B14F-4D97-AF65-F5344CB8AC3E}">
        <p14:creationId xmlns:p14="http://schemas.microsoft.com/office/powerpoint/2010/main" val="11531436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Js</a:t>
            </a:r>
            <a:r>
              <a:rPr lang="zh-CN" altLang="en-US" dirty="0" smtClean="0"/>
              <a:t>简史</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89175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前端框架简介</a:t>
            </a:r>
            <a:endParaRPr lang="en-US" dirty="0"/>
          </a:p>
        </p:txBody>
      </p:sp>
      <p:sp>
        <p:nvSpPr>
          <p:cNvPr id="3" name="Content Placeholder 2"/>
          <p:cNvSpPr>
            <a:spLocks noGrp="1"/>
          </p:cNvSpPr>
          <p:nvPr>
            <p:ph idx="1"/>
          </p:nvPr>
        </p:nvSpPr>
        <p:spPr/>
        <p:txBody>
          <a:bodyPr/>
          <a:lstStyle/>
          <a:p>
            <a:r>
              <a:rPr lang="en-US" dirty="0" err="1" smtClean="0"/>
              <a:t>Jquery</a:t>
            </a:r>
            <a:endParaRPr lang="en-US" dirty="0" smtClean="0"/>
          </a:p>
          <a:p>
            <a:r>
              <a:rPr lang="en-US" dirty="0" smtClean="0"/>
              <a:t>React</a:t>
            </a:r>
          </a:p>
          <a:p>
            <a:r>
              <a:rPr lang="en-US" dirty="0" smtClean="0"/>
              <a:t>Angular</a:t>
            </a:r>
            <a:endParaRPr lang="en-US" dirty="0"/>
          </a:p>
        </p:txBody>
      </p:sp>
      <p:sp>
        <p:nvSpPr>
          <p:cNvPr id="4" name="Text Placeholder 3"/>
          <p:cNvSpPr>
            <a:spLocks noGrp="1"/>
          </p:cNvSpPr>
          <p:nvPr>
            <p:ph type="body" sz="half" idx="2"/>
          </p:nvPr>
        </p:nvSpPr>
        <p:spPr/>
        <p:txBody>
          <a:bodyPr/>
          <a:lstStyle/>
          <a:p>
            <a:r>
              <a:rPr lang="zh-CN" altLang="en-US" dirty="0" smtClean="0"/>
              <a:t>什么是框架？</a:t>
            </a:r>
            <a:endParaRPr lang="en-US" altLang="zh-CN" dirty="0" smtClean="0"/>
          </a:p>
          <a:p>
            <a:r>
              <a:rPr lang="zh-CN" altLang="en-US" dirty="0"/>
              <a:t>框架就是别人的代码，好处就是你不用写多余的代码，坏处就是不详情了解别人的代码下简单的业务用别人的代码不如自己手写自己的代码效率高</a:t>
            </a:r>
            <a:endParaRPr lang="en-US" dirty="0"/>
          </a:p>
        </p:txBody>
      </p:sp>
    </p:spTree>
    <p:extLst>
      <p:ext uri="{BB962C8B-B14F-4D97-AF65-F5344CB8AC3E}">
        <p14:creationId xmlns:p14="http://schemas.microsoft.com/office/powerpoint/2010/main" val="591222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a:t>
            </a:r>
            <a:r>
              <a:rPr lang="en-US" altLang="zh-CN" dirty="0" smtClean="0"/>
              <a:t>1</a:t>
            </a:r>
            <a:r>
              <a:rPr lang="zh-CN" altLang="en-US" dirty="0" smtClean="0"/>
              <a:t>：实现圣杯布局</a:t>
            </a:r>
            <a:r>
              <a:rPr lang="en-US" altLang="zh-CN" dirty="0" smtClean="0"/>
              <a:t/>
            </a:r>
            <a:br>
              <a:rPr lang="en-US" altLang="zh-CN" dirty="0" smtClean="0"/>
            </a:br>
            <a:r>
              <a:rPr lang="en-US" altLang="zh-CN" dirty="0"/>
              <a:t/>
            </a:r>
            <a:br>
              <a:rPr lang="en-US" altLang="zh-CN" dirty="0"/>
            </a:br>
            <a:endParaRPr lang="en-US" dirty="0"/>
          </a:p>
        </p:txBody>
      </p:sp>
      <p:pic>
        <p:nvPicPr>
          <p:cNvPr id="5" name="Picture 4"/>
          <p:cNvPicPr>
            <a:picLocks noChangeAspect="1"/>
          </p:cNvPicPr>
          <p:nvPr/>
        </p:nvPicPr>
        <p:blipFill>
          <a:blip r:embed="rId2"/>
          <a:stretch>
            <a:fillRect/>
          </a:stretch>
        </p:blipFill>
        <p:spPr>
          <a:xfrm>
            <a:off x="808158" y="2154765"/>
            <a:ext cx="7219534" cy="4329539"/>
          </a:xfrm>
          <a:prstGeom prst="rect">
            <a:avLst/>
          </a:prstGeom>
        </p:spPr>
      </p:pic>
    </p:spTree>
    <p:extLst>
      <p:ext uri="{BB962C8B-B14F-4D97-AF65-F5344CB8AC3E}">
        <p14:creationId xmlns:p14="http://schemas.microsoft.com/office/powerpoint/2010/main" val="29994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Web</a:t>
            </a:r>
            <a:r>
              <a:rPr lang="zh-CN" altLang="en-US" dirty="0" smtClean="0"/>
              <a:t>前端开发</a:t>
            </a:r>
            <a:endParaRPr lang="en-US" dirty="0"/>
          </a:p>
        </p:txBody>
      </p:sp>
      <p:sp>
        <p:nvSpPr>
          <p:cNvPr id="3" name="Subtitle 2"/>
          <p:cNvSpPr>
            <a:spLocks noGrp="1"/>
          </p:cNvSpPr>
          <p:nvPr>
            <p:ph type="subTitle" idx="1"/>
          </p:nvPr>
        </p:nvSpPr>
        <p:spPr/>
        <p:txBody>
          <a:bodyPr/>
          <a:lstStyle/>
          <a:p>
            <a:r>
              <a:rPr lang="en-US" dirty="0" smtClean="0"/>
              <a:t>Frank Li</a:t>
            </a:r>
            <a:endParaRPr lang="en-US" dirty="0"/>
          </a:p>
        </p:txBody>
      </p:sp>
    </p:spTree>
    <p:extLst>
      <p:ext uri="{BB962C8B-B14F-4D97-AF65-F5344CB8AC3E}">
        <p14:creationId xmlns:p14="http://schemas.microsoft.com/office/powerpoint/2010/main" val="619286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作业批改</a:t>
            </a:r>
            <a:endParaRPr lang="en-US" dirty="0"/>
          </a:p>
        </p:txBody>
      </p:sp>
      <p:sp>
        <p:nvSpPr>
          <p:cNvPr id="3" name="Text Placeholder 2"/>
          <p:cNvSpPr>
            <a:spLocks noGrp="1"/>
          </p:cNvSpPr>
          <p:nvPr>
            <p:ph type="body" idx="1"/>
          </p:nvPr>
        </p:nvSpPr>
        <p:spPr/>
        <p:txBody>
          <a:bodyPr/>
          <a:lstStyle/>
          <a:p>
            <a:r>
              <a:rPr lang="en-US" altLang="zh-CN" dirty="0" err="1" smtClean="0"/>
              <a:t>Github</a:t>
            </a:r>
            <a:r>
              <a:rPr lang="zh-CN" altLang="en-US" dirty="0" smtClean="0"/>
              <a:t> 用户名</a:t>
            </a:r>
            <a:endParaRPr lang="en-US" dirty="0"/>
          </a:p>
        </p:txBody>
      </p:sp>
    </p:spTree>
    <p:extLst>
      <p:ext uri="{BB962C8B-B14F-4D97-AF65-F5344CB8AC3E}">
        <p14:creationId xmlns:p14="http://schemas.microsoft.com/office/powerpoint/2010/main" val="11572139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Recap</a:t>
            </a:r>
            <a:endParaRPr lang="en-US" dirty="0"/>
          </a:p>
        </p:txBody>
      </p:sp>
      <p:sp>
        <p:nvSpPr>
          <p:cNvPr id="3" name="Text Placeholder 2"/>
          <p:cNvSpPr>
            <a:spLocks noGrp="1"/>
          </p:cNvSpPr>
          <p:nvPr>
            <p:ph type="body" idx="1"/>
          </p:nvPr>
        </p:nvSpPr>
        <p:spPr/>
        <p:txBody>
          <a:bodyPr/>
          <a:lstStyle/>
          <a:p>
            <a:r>
              <a:rPr lang="en-US" dirty="0" smtClean="0"/>
              <a:t>ES5</a:t>
            </a:r>
            <a:r>
              <a:rPr lang="zh-CN" altLang="en-US" dirty="0" smtClean="0"/>
              <a:t>语法介绍</a:t>
            </a:r>
            <a:endParaRPr lang="en-US" dirty="0"/>
          </a:p>
        </p:txBody>
      </p:sp>
    </p:spTree>
    <p:extLst>
      <p:ext uri="{BB962C8B-B14F-4D97-AF65-F5344CB8AC3E}">
        <p14:creationId xmlns:p14="http://schemas.microsoft.com/office/powerpoint/2010/main" val="8119560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t>Es5</a:t>
            </a:r>
            <a:r>
              <a:rPr lang="zh-CN" altLang="en-US" dirty="0" smtClean="0"/>
              <a:t>重点</a:t>
            </a:r>
            <a:r>
              <a:rPr lang="en-US" altLang="zh-CN" dirty="0" smtClean="0"/>
              <a:t>	</a:t>
            </a:r>
            <a:endParaRPr lang="en-US" dirty="0"/>
          </a:p>
        </p:txBody>
      </p:sp>
      <p:sp>
        <p:nvSpPr>
          <p:cNvPr id="5" name="Content Placeholder 4"/>
          <p:cNvSpPr>
            <a:spLocks noGrp="1"/>
          </p:cNvSpPr>
          <p:nvPr>
            <p:ph idx="1"/>
          </p:nvPr>
        </p:nvSpPr>
        <p:spPr/>
        <p:txBody>
          <a:bodyPr/>
          <a:lstStyle/>
          <a:p>
            <a:r>
              <a:rPr lang="en-US" altLang="zh-CN" dirty="0" smtClean="0"/>
              <a:t>Empty</a:t>
            </a:r>
            <a:r>
              <a:rPr lang="zh-CN" altLang="en-US" dirty="0" smtClean="0"/>
              <a:t> </a:t>
            </a:r>
            <a:r>
              <a:rPr lang="en-US" altLang="zh-CN" dirty="0" smtClean="0"/>
              <a:t>object, null, </a:t>
            </a:r>
            <a:r>
              <a:rPr lang="en-US" altLang="zh-CN" dirty="0"/>
              <a:t>undefined</a:t>
            </a:r>
            <a:r>
              <a:rPr lang="zh-CN" altLang="en-US" dirty="0" smtClean="0"/>
              <a:t>的区别</a:t>
            </a:r>
            <a:endParaRPr lang="en-US" altLang="zh-CN" dirty="0" smtClean="0"/>
          </a:p>
          <a:p>
            <a:r>
              <a:rPr lang="zh-CN" altLang="en-US" dirty="0" smtClean="0"/>
              <a:t>闭包 </a:t>
            </a:r>
            <a:r>
              <a:rPr lang="en-US" altLang="zh-CN" dirty="0" smtClean="0"/>
              <a:t>Closure</a:t>
            </a:r>
          </a:p>
          <a:p>
            <a:r>
              <a:rPr lang="en-US" altLang="zh-CN" dirty="0" smtClean="0"/>
              <a:t>this</a:t>
            </a:r>
            <a:r>
              <a:rPr lang="zh-CN" altLang="en-US" dirty="0" smtClean="0"/>
              <a:t>的作用域</a:t>
            </a:r>
            <a:endParaRPr lang="en-US" altLang="zh-CN" dirty="0" smtClean="0"/>
          </a:p>
          <a:p>
            <a:r>
              <a:rPr lang="en-US" altLang="zh-CN" dirty="0" smtClean="0"/>
              <a:t>Pure function</a:t>
            </a:r>
          </a:p>
          <a:p>
            <a:endParaRPr lang="en-US" dirty="0"/>
          </a:p>
        </p:txBody>
      </p:sp>
      <p:sp>
        <p:nvSpPr>
          <p:cNvPr id="6" name="Text Placeholder 5"/>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781099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a:t>
            </a:r>
            <a:r>
              <a:rPr lang="zh-CN" altLang="en-US" dirty="0" smtClean="0"/>
              <a:t>语法介绍</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98533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HTML CSS JS </a:t>
            </a:r>
            <a:r>
              <a:rPr lang="zh-CN" altLang="en-US" dirty="0" smtClean="0"/>
              <a:t>总结</a:t>
            </a:r>
            <a:endParaRPr lang="en-US" dirty="0"/>
          </a:p>
        </p:txBody>
      </p:sp>
      <p:sp>
        <p:nvSpPr>
          <p:cNvPr id="3" name="Text Placeholder 2"/>
          <p:cNvSpPr>
            <a:spLocks noGrp="1"/>
          </p:cNvSpPr>
          <p:nvPr>
            <p:ph type="body" idx="1"/>
          </p:nvPr>
        </p:nvSpPr>
        <p:spPr/>
        <p:txBody>
          <a:bodyPr/>
          <a:lstStyle/>
          <a:p>
            <a:r>
              <a:rPr lang="zh-CN" altLang="en-US" dirty="0" smtClean="0"/>
              <a:t>前端的基础</a:t>
            </a:r>
            <a:endParaRPr lang="en-US" dirty="0"/>
          </a:p>
        </p:txBody>
      </p:sp>
    </p:spTree>
    <p:extLst>
      <p:ext uri="{BB962C8B-B14F-4D97-AF65-F5344CB8AC3E}">
        <p14:creationId xmlns:p14="http://schemas.microsoft.com/office/powerpoint/2010/main" val="166025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Es5</a:t>
            </a:r>
            <a:r>
              <a:rPr lang="zh-CN" altLang="en-US" dirty="0" smtClean="0"/>
              <a:t>和</a:t>
            </a:r>
            <a:r>
              <a:rPr lang="en-US" altLang="zh-CN" dirty="0" smtClean="0"/>
              <a:t>es6</a:t>
            </a:r>
            <a:r>
              <a:rPr lang="zh-CN" altLang="en-US" dirty="0" smtClean="0"/>
              <a:t>语法对比</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1305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小作业</a:t>
            </a:r>
            <a:endParaRPr lang="en-US" dirty="0"/>
          </a:p>
        </p:txBody>
      </p:sp>
      <p:sp>
        <p:nvSpPr>
          <p:cNvPr id="3" name="Content Placeholder 2"/>
          <p:cNvSpPr>
            <a:spLocks noGrp="1"/>
          </p:cNvSpPr>
          <p:nvPr>
            <p:ph idx="1"/>
          </p:nvPr>
        </p:nvSpPr>
        <p:spPr/>
        <p:txBody>
          <a:bodyPr/>
          <a:lstStyle/>
          <a:p>
            <a:r>
              <a:rPr lang="en-US" altLang="zh-CN" dirty="0"/>
              <a:t>1. </a:t>
            </a:r>
            <a:r>
              <a:rPr lang="zh-CN" altLang="en-US" dirty="0"/>
              <a:t>写一个页面，实现求和的</a:t>
            </a:r>
            <a:r>
              <a:rPr lang="zh-CN" altLang="en-US" dirty="0" smtClean="0"/>
              <a:t>功能</a:t>
            </a:r>
            <a:endParaRPr lang="en-US" altLang="zh-CN" dirty="0" smtClean="0"/>
          </a:p>
          <a:p>
            <a:r>
              <a:rPr lang="en-US" altLang="zh-CN" dirty="0" smtClean="0"/>
              <a:t>2</a:t>
            </a:r>
            <a:r>
              <a:rPr lang="en-US" altLang="zh-CN" dirty="0"/>
              <a:t>. </a:t>
            </a:r>
            <a:r>
              <a:rPr lang="zh-CN" altLang="en-US" dirty="0"/>
              <a:t>写一个页面，用户从终端或浏览器输入一段文字，如果是合法的整数，根据奇偶性输出奇数或偶数，否则输出不是整数。	提示：内置函数 </a:t>
            </a:r>
            <a:r>
              <a:rPr lang="en-US" altLang="zh-CN" dirty="0" err="1"/>
              <a:t>parseInt</a:t>
            </a:r>
            <a:r>
              <a:rPr lang="en-US" altLang="zh-CN" dirty="0"/>
              <a:t> </a:t>
            </a:r>
            <a:r>
              <a:rPr lang="zh-CN" altLang="en-US" dirty="0"/>
              <a:t>能够将一个字符串尝试转换成整数</a:t>
            </a:r>
            <a:r>
              <a:rPr lang="zh-CN" altLang="en-US" dirty="0" smtClean="0"/>
              <a:t>。</a:t>
            </a:r>
            <a:endParaRPr lang="en-US" altLang="zh-CN" dirty="0" smtClean="0"/>
          </a:p>
          <a:p>
            <a:r>
              <a:rPr lang="en-US" altLang="zh-CN" dirty="0" smtClean="0"/>
              <a:t>3</a:t>
            </a:r>
            <a:r>
              <a:rPr lang="en-US" altLang="zh-CN" dirty="0"/>
              <a:t>. </a:t>
            </a:r>
            <a:r>
              <a:rPr lang="zh-CN" altLang="en-US" dirty="0"/>
              <a:t>实现一个函数 </a:t>
            </a:r>
            <a:r>
              <a:rPr lang="en-US" altLang="zh-CN" dirty="0" err="1"/>
              <a:t>getSecond</a:t>
            </a:r>
            <a:r>
              <a:rPr lang="en-US" altLang="zh-CN" dirty="0"/>
              <a:t>(n)</a:t>
            </a:r>
            <a:r>
              <a:rPr lang="zh-CN" altLang="en-US" dirty="0"/>
              <a:t>，给定一个数组 </a:t>
            </a:r>
            <a:r>
              <a:rPr lang="en-US" altLang="zh-CN" dirty="0" err="1"/>
              <a:t>arr</a:t>
            </a:r>
            <a:r>
              <a:rPr lang="zh-CN" altLang="en-US" dirty="0"/>
              <a:t>，返回该数组中第二大的数。	比如 </a:t>
            </a:r>
            <a:r>
              <a:rPr lang="en-US" altLang="zh-CN" dirty="0" err="1"/>
              <a:t>arr</a:t>
            </a:r>
            <a:r>
              <a:rPr lang="en-US" altLang="zh-CN" dirty="0"/>
              <a:t> = [1, 3, 5, 4, 2]</a:t>
            </a:r>
            <a:r>
              <a:rPr lang="zh-CN" altLang="en-US" dirty="0"/>
              <a:t>，返回结果为 </a:t>
            </a:r>
            <a:r>
              <a:rPr lang="en-US" altLang="zh-CN" dirty="0"/>
              <a:t>4</a:t>
            </a:r>
            <a:r>
              <a:rPr lang="zh-CN" altLang="en-US" dirty="0"/>
              <a:t>。	</a:t>
            </a:r>
            <a:endParaRPr lang="en-US" altLang="zh-CN" dirty="0" smtClean="0"/>
          </a:p>
          <a:p>
            <a:r>
              <a:rPr lang="zh-CN" altLang="en-US" dirty="0" smtClean="0"/>
              <a:t>使用</a:t>
            </a:r>
            <a:r>
              <a:rPr lang="zh-CN" altLang="en-US" dirty="0"/>
              <a:t>基础</a:t>
            </a:r>
            <a:r>
              <a:rPr lang="en-US" altLang="zh-CN" dirty="0"/>
              <a:t>HTML</a:t>
            </a:r>
            <a:r>
              <a:rPr lang="zh-CN" altLang="en-US" dirty="0"/>
              <a:t>即可，有能力的同学可以使用</a:t>
            </a:r>
            <a:r>
              <a:rPr lang="en-US" altLang="zh-CN" dirty="0" err="1"/>
              <a:t>css</a:t>
            </a:r>
            <a:r>
              <a:rPr lang="zh-CN" altLang="en-US" dirty="0"/>
              <a:t>进行排版和修饰不懂的地方欢迎在群里问</a:t>
            </a:r>
            <a:endParaRPr lang="en-US" dirty="0"/>
          </a:p>
        </p:txBody>
      </p:sp>
      <p:sp>
        <p:nvSpPr>
          <p:cNvPr id="4" name="Text Placeholder 3"/>
          <p:cNvSpPr>
            <a:spLocks noGrp="1"/>
          </p:cNvSpPr>
          <p:nvPr>
            <p:ph type="body" sz="half" idx="2"/>
          </p:nvPr>
        </p:nvSpPr>
        <p:spPr/>
        <p:txBody>
          <a:bodyPr/>
          <a:lstStyle/>
          <a:p>
            <a:r>
              <a:rPr lang="en-US" altLang="zh-CN" dirty="0" smtClean="0"/>
              <a:t>Session</a:t>
            </a:r>
            <a:r>
              <a:rPr lang="zh-CN" altLang="en-US" dirty="0" smtClean="0"/>
              <a:t> </a:t>
            </a:r>
            <a:r>
              <a:rPr lang="en-US" altLang="zh-CN" dirty="0" smtClean="0"/>
              <a:t>1-2</a:t>
            </a:r>
            <a:endParaRPr lang="en-US" dirty="0"/>
          </a:p>
        </p:txBody>
      </p:sp>
    </p:spTree>
    <p:extLst>
      <p:ext uri="{BB962C8B-B14F-4D97-AF65-F5344CB8AC3E}">
        <p14:creationId xmlns:p14="http://schemas.microsoft.com/office/powerpoint/2010/main" val="1663945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作业批改</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807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a:t>
            </a:r>
            <a:r>
              <a:rPr lang="zh-CN" altLang="en-US" dirty="0" smtClean="0"/>
              <a:t>入门</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8382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Ajax</a:t>
            </a:r>
            <a:r>
              <a:rPr lang="zh-CN" altLang="en-US" dirty="0" smtClean="0"/>
              <a:t> 请求</a:t>
            </a:r>
            <a:endParaRPr lang="en-US" dirty="0"/>
          </a:p>
        </p:txBody>
      </p:sp>
      <p:sp>
        <p:nvSpPr>
          <p:cNvPr id="3" name="Text Placeholder 2"/>
          <p:cNvSpPr>
            <a:spLocks noGrp="1"/>
          </p:cNvSpPr>
          <p:nvPr>
            <p:ph type="body" idx="1"/>
          </p:nvPr>
        </p:nvSpPr>
        <p:spPr/>
        <p:txBody>
          <a:bodyPr/>
          <a:lstStyle/>
          <a:p>
            <a:r>
              <a:rPr lang="en-US" dirty="0"/>
              <a:t>https://</a:t>
            </a:r>
            <a:r>
              <a:rPr lang="en-US" dirty="0" err="1"/>
              <a:t>randomuser.me</a:t>
            </a:r>
            <a:r>
              <a:rPr lang="en-US" dirty="0"/>
              <a:t>/</a:t>
            </a:r>
          </a:p>
        </p:txBody>
      </p:sp>
    </p:spTree>
    <p:extLst>
      <p:ext uri="{BB962C8B-B14F-4D97-AF65-F5344CB8AC3E}">
        <p14:creationId xmlns:p14="http://schemas.microsoft.com/office/powerpoint/2010/main" val="406416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自我介绍</a:t>
            </a:r>
            <a:endParaRPr lang="en-US" dirty="0"/>
          </a:p>
        </p:txBody>
      </p:sp>
      <p:sp>
        <p:nvSpPr>
          <p:cNvPr id="3" name="Content Placeholder 2"/>
          <p:cNvSpPr>
            <a:spLocks noGrp="1"/>
          </p:cNvSpPr>
          <p:nvPr>
            <p:ph idx="1"/>
          </p:nvPr>
        </p:nvSpPr>
        <p:spPr/>
        <p:txBody>
          <a:bodyPr/>
          <a:lstStyle/>
          <a:p>
            <a:r>
              <a:rPr lang="en-US" dirty="0" err="1" smtClean="0"/>
              <a:t>Ios</a:t>
            </a:r>
            <a:r>
              <a:rPr lang="en-US" dirty="0" smtClean="0"/>
              <a:t> </a:t>
            </a:r>
            <a:r>
              <a:rPr lang="en-US" altLang="zh-CN" dirty="0" smtClean="0"/>
              <a:t>developer</a:t>
            </a:r>
            <a:r>
              <a:rPr lang="zh-CN" altLang="en-US" dirty="0" smtClean="0"/>
              <a:t> 开始</a:t>
            </a:r>
            <a:endParaRPr lang="en-US" altLang="zh-CN" dirty="0" smtClean="0"/>
          </a:p>
          <a:p>
            <a:r>
              <a:rPr lang="en-US" altLang="zh-CN" dirty="0" smtClean="0"/>
              <a:t>12</a:t>
            </a:r>
            <a:r>
              <a:rPr lang="zh-CN" altLang="en-US" dirty="0" smtClean="0"/>
              <a:t>年左右接触前端技术</a:t>
            </a:r>
            <a:endParaRPr lang="en-US" altLang="zh-CN" dirty="0" smtClean="0"/>
          </a:p>
          <a:p>
            <a:r>
              <a:rPr lang="en-US" altLang="zh-CN" dirty="0"/>
              <a:t>4</a:t>
            </a:r>
            <a:r>
              <a:rPr lang="zh-CN" altLang="en-US" dirty="0" smtClean="0"/>
              <a:t>年</a:t>
            </a:r>
            <a:r>
              <a:rPr lang="en-US" altLang="zh-CN" dirty="0" smtClean="0"/>
              <a:t>angular</a:t>
            </a:r>
            <a:r>
              <a:rPr lang="zh-CN" altLang="en-US" dirty="0" smtClean="0"/>
              <a:t>经验</a:t>
            </a:r>
            <a:endParaRPr lang="en-US" altLang="zh-CN" dirty="0" smtClean="0"/>
          </a:p>
          <a:p>
            <a:r>
              <a:rPr lang="en-US" altLang="zh-CN" dirty="0"/>
              <a:t>4</a:t>
            </a:r>
            <a:r>
              <a:rPr lang="zh-CN" altLang="en-US" dirty="0" smtClean="0"/>
              <a:t>年</a:t>
            </a:r>
            <a:r>
              <a:rPr lang="en-US" altLang="zh-CN" dirty="0" smtClean="0"/>
              <a:t>React</a:t>
            </a:r>
            <a:r>
              <a:rPr lang="zh-CN" altLang="en-US" dirty="0" smtClean="0"/>
              <a:t>经验</a:t>
            </a:r>
            <a:endParaRPr lang="en-US" altLang="zh-CN" dirty="0" smtClean="0"/>
          </a:p>
          <a:p>
            <a:r>
              <a:rPr lang="zh-CN" altLang="en-US" dirty="0" smtClean="0"/>
              <a:t>在</a:t>
            </a:r>
            <a:r>
              <a:rPr lang="en-US" altLang="zh-CN" dirty="0" err="1" smtClean="0"/>
              <a:t>Faimdata</a:t>
            </a:r>
            <a:r>
              <a:rPr lang="zh-CN" altLang="en-US" dirty="0" smtClean="0"/>
              <a:t>做</a:t>
            </a:r>
            <a:r>
              <a:rPr lang="en-US" altLang="zh-CN" dirty="0" smtClean="0"/>
              <a:t>Senior</a:t>
            </a:r>
            <a:r>
              <a:rPr lang="zh-CN" altLang="en-US" dirty="0" smtClean="0"/>
              <a:t> </a:t>
            </a:r>
            <a:r>
              <a:rPr lang="en-US" altLang="zh-CN" dirty="0" smtClean="0"/>
              <a:t>frontend</a:t>
            </a:r>
            <a:r>
              <a:rPr lang="zh-CN" altLang="en-US" dirty="0" smtClean="0"/>
              <a:t> </a:t>
            </a:r>
            <a:r>
              <a:rPr lang="en-US" altLang="zh-CN" dirty="0" smtClean="0"/>
              <a:t>developer</a:t>
            </a:r>
            <a:endParaRPr lang="en-US" dirty="0"/>
          </a:p>
        </p:txBody>
      </p:sp>
    </p:spTree>
    <p:extLst>
      <p:ext uri="{BB962C8B-B14F-4D97-AF65-F5344CB8AC3E}">
        <p14:creationId xmlns:p14="http://schemas.microsoft.com/office/powerpoint/2010/main" val="3526182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课上</a:t>
            </a:r>
            <a:r>
              <a:rPr lang="zh-CN" altLang="en-US" dirty="0" smtClean="0"/>
              <a:t>作业</a:t>
            </a:r>
            <a:endParaRPr lang="en-US" dirty="0"/>
          </a:p>
        </p:txBody>
      </p:sp>
      <p:sp>
        <p:nvSpPr>
          <p:cNvPr id="5" name="Content Placeholder 4"/>
          <p:cNvSpPr>
            <a:spLocks noGrp="1"/>
          </p:cNvSpPr>
          <p:nvPr>
            <p:ph idx="1"/>
          </p:nvPr>
        </p:nvSpPr>
        <p:spPr>
          <a:xfrm>
            <a:off x="685800" y="2226091"/>
            <a:ext cx="10820400" cy="4024125"/>
          </a:xfrm>
        </p:spPr>
        <p:txBody>
          <a:bodyPr/>
          <a:lstStyle/>
          <a:p>
            <a:r>
              <a:rPr lang="zh-CN" altLang="en-US" dirty="0" smtClean="0"/>
              <a:t>实现多页面跳转</a:t>
            </a:r>
            <a:endParaRPr lang="en-US" altLang="zh-CN" dirty="0" smtClean="0"/>
          </a:p>
          <a:p>
            <a:r>
              <a:rPr lang="zh-CN" altLang="en-US" dirty="0" smtClean="0"/>
              <a:t>异步</a:t>
            </a:r>
            <a:r>
              <a:rPr lang="en-US" altLang="zh-CN" dirty="0" smtClean="0"/>
              <a:t>API</a:t>
            </a:r>
            <a:r>
              <a:rPr lang="zh-CN" altLang="en-US" dirty="0" smtClean="0"/>
              <a:t>请求，并且显示 </a:t>
            </a:r>
            <a:r>
              <a:rPr lang="zh-CN" altLang="en-US" dirty="0" smtClean="0"/>
              <a:t>（可以使用</a:t>
            </a:r>
            <a:r>
              <a:rPr lang="en-US" altLang="zh-CN" dirty="0" err="1" smtClean="0"/>
              <a:t>Jquery</a:t>
            </a:r>
            <a:r>
              <a:rPr lang="zh-CN" altLang="en-US" dirty="0" smtClean="0"/>
              <a:t>，</a:t>
            </a:r>
            <a:r>
              <a:rPr lang="en-US" altLang="zh-CN" dirty="0" err="1"/>
              <a:t>CodeSandbox</a:t>
            </a:r>
            <a:r>
              <a:rPr lang="en-US" altLang="zh-CN" dirty="0"/>
              <a:t>, https://</a:t>
            </a:r>
            <a:r>
              <a:rPr lang="en-US" altLang="zh-CN" dirty="0" err="1"/>
              <a:t>randomuser.me</a:t>
            </a:r>
            <a:r>
              <a:rPr lang="en-US" altLang="zh-CN" dirty="0"/>
              <a:t>/ </a:t>
            </a:r>
            <a:r>
              <a:rPr lang="zh-CN" altLang="en-US" dirty="0" smtClean="0"/>
              <a:t>）</a:t>
            </a:r>
            <a:endParaRPr lang="en-US" dirty="0"/>
          </a:p>
        </p:txBody>
      </p:sp>
      <p:sp>
        <p:nvSpPr>
          <p:cNvPr id="6" name="TextBox 5"/>
          <p:cNvSpPr txBox="1"/>
          <p:nvPr/>
        </p:nvSpPr>
        <p:spPr>
          <a:xfrm>
            <a:off x="5155324" y="242789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51285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Hello world</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07570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a:t>
            </a:r>
            <a:r>
              <a:rPr lang="zh-CN" altLang="en-US" dirty="0" smtClean="0"/>
              <a:t>知识图谱</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40336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1" y="527281"/>
            <a:ext cx="8686800" cy="1468800"/>
          </a:xfrm>
        </p:spPr>
        <p:txBody>
          <a:bodyPr/>
          <a:lstStyle/>
          <a:p>
            <a:r>
              <a:rPr lang="en-US" dirty="0" smtClean="0"/>
              <a:t>React </a:t>
            </a:r>
            <a:r>
              <a:rPr lang="zh-CN" altLang="en-US" dirty="0" smtClean="0"/>
              <a:t>基础语法</a:t>
            </a:r>
            <a:endParaRPr lang="en-US" dirty="0"/>
          </a:p>
        </p:txBody>
      </p:sp>
      <p:sp>
        <p:nvSpPr>
          <p:cNvPr id="3" name="Text Placeholder 2"/>
          <p:cNvSpPr>
            <a:spLocks noGrp="1"/>
          </p:cNvSpPr>
          <p:nvPr>
            <p:ph type="body" idx="1"/>
          </p:nvPr>
        </p:nvSpPr>
        <p:spPr>
          <a:xfrm>
            <a:off x="1611311" y="2262781"/>
            <a:ext cx="8686801" cy="860400"/>
          </a:xfrm>
        </p:spPr>
        <p:txBody>
          <a:bodyPr/>
          <a:lstStyle/>
          <a:p>
            <a:r>
              <a:rPr lang="en-US" dirty="0"/>
              <a:t>http://</a:t>
            </a:r>
            <a:r>
              <a:rPr lang="en-US" dirty="0" err="1"/>
              <a:t>www.ruanyifeng.com</a:t>
            </a:r>
            <a:r>
              <a:rPr lang="en-US" dirty="0"/>
              <a:t>/blog/2015/03/</a:t>
            </a:r>
            <a:r>
              <a:rPr lang="en-US" dirty="0" err="1"/>
              <a:t>react.html</a:t>
            </a:r>
            <a:endParaRPr lang="en-US" dirty="0"/>
          </a:p>
        </p:txBody>
      </p:sp>
      <p:sp>
        <p:nvSpPr>
          <p:cNvPr id="4" name="TextBox 3"/>
          <p:cNvSpPr txBox="1"/>
          <p:nvPr/>
        </p:nvSpPr>
        <p:spPr>
          <a:xfrm>
            <a:off x="1751011" y="3683000"/>
            <a:ext cx="6605589" cy="1754326"/>
          </a:xfrm>
          <a:prstGeom prst="rect">
            <a:avLst/>
          </a:prstGeom>
          <a:noFill/>
        </p:spPr>
        <p:txBody>
          <a:bodyPr wrap="square" rtlCol="0">
            <a:spAutoFit/>
          </a:bodyPr>
          <a:lstStyle/>
          <a:p>
            <a:r>
              <a:rPr lang="zh-CN" altLang="en-US" dirty="0" smtClean="0"/>
              <a:t>打开命令行</a:t>
            </a:r>
            <a:endParaRPr lang="en-US" altLang="zh-CN" dirty="0" smtClean="0"/>
          </a:p>
          <a:p>
            <a:endParaRPr lang="en-US" dirty="0" smtClean="0"/>
          </a:p>
          <a:p>
            <a:r>
              <a:rPr lang="en-US" dirty="0" err="1" smtClean="0"/>
              <a:t>npm</a:t>
            </a:r>
            <a:r>
              <a:rPr lang="en-US" dirty="0" smtClean="0"/>
              <a:t> </a:t>
            </a:r>
            <a:r>
              <a:rPr lang="en-US" dirty="0"/>
              <a:t>install -g create-react-app </a:t>
            </a:r>
            <a:endParaRPr lang="en-US" dirty="0" smtClean="0"/>
          </a:p>
          <a:p>
            <a:r>
              <a:rPr lang="en-US" dirty="0" smtClean="0"/>
              <a:t>create-react-app game</a:t>
            </a:r>
          </a:p>
          <a:p>
            <a:endParaRPr lang="en-US" dirty="0" smtClean="0"/>
          </a:p>
          <a:p>
            <a:endParaRPr lang="en-US" dirty="0"/>
          </a:p>
        </p:txBody>
      </p:sp>
    </p:spTree>
    <p:extLst>
      <p:ext uri="{BB962C8B-B14F-4D97-AF65-F5344CB8AC3E}">
        <p14:creationId xmlns:p14="http://schemas.microsoft.com/office/powerpoint/2010/main" val="17959408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React</a:t>
            </a:r>
            <a:r>
              <a:rPr lang="zh-CN" altLang="en-US" dirty="0" smtClean="0"/>
              <a:t> 作业</a:t>
            </a:r>
            <a:r>
              <a:rPr lang="en-US" altLang="zh-CN" dirty="0" smtClean="0"/>
              <a:t>1</a:t>
            </a:r>
            <a:endParaRPr lang="en-US" dirty="0"/>
          </a:p>
        </p:txBody>
      </p:sp>
      <p:sp>
        <p:nvSpPr>
          <p:cNvPr id="3" name="Text Placeholder 2"/>
          <p:cNvSpPr>
            <a:spLocks noGrp="1"/>
          </p:cNvSpPr>
          <p:nvPr>
            <p:ph type="body" idx="1"/>
          </p:nvPr>
        </p:nvSpPr>
        <p:spPr/>
        <p:txBody>
          <a:bodyPr/>
          <a:lstStyle/>
          <a:p>
            <a:r>
              <a:rPr lang="zh-CN" altLang="en-US" dirty="0" smtClean="0"/>
              <a:t>自己搭建好一个</a:t>
            </a:r>
            <a:r>
              <a:rPr lang="en-US" altLang="zh-CN" dirty="0" smtClean="0"/>
              <a:t>React</a:t>
            </a:r>
            <a:r>
              <a:rPr lang="zh-CN" altLang="en-US" dirty="0" smtClean="0"/>
              <a:t>项目框架，并实现圣杯布局</a:t>
            </a:r>
            <a:endParaRPr lang="en-US" dirty="0"/>
          </a:p>
        </p:txBody>
      </p:sp>
    </p:spTree>
    <p:extLst>
      <p:ext uri="{BB962C8B-B14F-4D97-AF65-F5344CB8AC3E}">
        <p14:creationId xmlns:p14="http://schemas.microsoft.com/office/powerpoint/2010/main" val="14109297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React</a:t>
            </a:r>
            <a:r>
              <a:rPr lang="zh-CN" altLang="en-US" dirty="0" smtClean="0"/>
              <a:t>项目实战</a:t>
            </a:r>
            <a:endParaRPr lang="en-US" dirty="0"/>
          </a:p>
        </p:txBody>
      </p:sp>
      <p:sp>
        <p:nvSpPr>
          <p:cNvPr id="3" name="Text Placeholder 2"/>
          <p:cNvSpPr>
            <a:spLocks noGrp="1"/>
          </p:cNvSpPr>
          <p:nvPr>
            <p:ph type="body" idx="1"/>
          </p:nvPr>
        </p:nvSpPr>
        <p:spPr/>
        <p:txBody>
          <a:bodyPr/>
          <a:lstStyle/>
          <a:p>
            <a:r>
              <a:rPr lang="zh-CN" altLang="en-US" dirty="0" smtClean="0"/>
              <a:t>实现官方教程</a:t>
            </a:r>
            <a:r>
              <a:rPr lang="en-US" altLang="zh-CN" dirty="0" smtClean="0"/>
              <a:t>-</a:t>
            </a:r>
            <a:r>
              <a:rPr lang="zh-CN" altLang="en-US" dirty="0" smtClean="0"/>
              <a:t>井字棋</a:t>
            </a:r>
            <a:endParaRPr lang="en-US" dirty="0"/>
          </a:p>
        </p:txBody>
      </p:sp>
    </p:spTree>
    <p:extLst>
      <p:ext uri="{BB962C8B-B14F-4D97-AF65-F5344CB8AC3E}">
        <p14:creationId xmlns:p14="http://schemas.microsoft.com/office/powerpoint/2010/main" val="14033101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Redux</a:t>
            </a:r>
            <a:r>
              <a:rPr lang="zh-CN" altLang="en-US" dirty="0" smtClean="0"/>
              <a:t>入门</a:t>
            </a:r>
            <a:endParaRPr lang="en-US" dirty="0"/>
          </a:p>
        </p:txBody>
      </p:sp>
      <p:sp>
        <p:nvSpPr>
          <p:cNvPr id="3" name="Text Placeholder 2"/>
          <p:cNvSpPr>
            <a:spLocks noGrp="1"/>
          </p:cNvSpPr>
          <p:nvPr>
            <p:ph type="body" idx="1"/>
          </p:nvPr>
        </p:nvSpPr>
        <p:spPr/>
        <p:txBody>
          <a:bodyPr/>
          <a:lstStyle/>
          <a:p>
            <a:r>
              <a:rPr lang="en-US" dirty="0" smtClean="0"/>
              <a:t>State Management Tool</a:t>
            </a:r>
            <a:endParaRPr lang="en-US" dirty="0"/>
          </a:p>
        </p:txBody>
      </p:sp>
    </p:spTree>
    <p:extLst>
      <p:ext uri="{BB962C8B-B14F-4D97-AF65-F5344CB8AC3E}">
        <p14:creationId xmlns:p14="http://schemas.microsoft.com/office/powerpoint/2010/main" val="1122655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Redux</a:t>
            </a:r>
            <a:endParaRPr lang="en-US" dirty="0"/>
          </a:p>
        </p:txBody>
      </p:sp>
      <p:sp>
        <p:nvSpPr>
          <p:cNvPr id="3" name="Content Placeholder 2"/>
          <p:cNvSpPr>
            <a:spLocks noGrp="1"/>
          </p:cNvSpPr>
          <p:nvPr>
            <p:ph idx="1"/>
          </p:nvPr>
        </p:nvSpPr>
        <p:spPr>
          <a:xfrm>
            <a:off x="1141413" y="2666999"/>
            <a:ext cx="9905998" cy="3764798"/>
          </a:xfrm>
        </p:spPr>
        <p:txBody>
          <a:bodyPr>
            <a:normAutofit/>
          </a:bodyPr>
          <a:lstStyle/>
          <a:p>
            <a:r>
              <a:rPr lang="zh-TW" altLang="en-US" sz="2800" dirty="0" smtClean="0">
                <a:effectLst/>
              </a:rPr>
              <a:t>你</a:t>
            </a:r>
            <a:r>
              <a:rPr lang="zh-TW" altLang="en-US" sz="2800" dirty="0">
                <a:effectLst/>
              </a:rPr>
              <a:t>可能不需要 </a:t>
            </a:r>
            <a:r>
              <a:rPr lang="en-US" altLang="zh-TW" sz="2800" dirty="0" err="1">
                <a:effectLst/>
              </a:rPr>
              <a:t>Redux</a:t>
            </a:r>
            <a:endParaRPr lang="en-US" altLang="zh-TW" sz="2800" dirty="0">
              <a:effectLst/>
            </a:endParaRPr>
          </a:p>
          <a:p>
            <a:r>
              <a:rPr lang="en-US" altLang="zh-CN" sz="2800" dirty="0">
                <a:effectLst/>
              </a:rPr>
              <a:t>Web </a:t>
            </a:r>
            <a:r>
              <a:rPr lang="zh-CN" altLang="en-US" sz="2800" dirty="0">
                <a:effectLst/>
              </a:rPr>
              <a:t>应用是一个状态机，视图与状态是一一对应的</a:t>
            </a:r>
            <a:r>
              <a:rPr lang="zh-CN" altLang="en-US" sz="2800" dirty="0" smtClean="0">
                <a:effectLst/>
              </a:rPr>
              <a:t>。</a:t>
            </a:r>
            <a:endParaRPr lang="en-US" altLang="zh-CN" sz="2800" dirty="0" smtClean="0">
              <a:effectLst/>
            </a:endParaRPr>
          </a:p>
          <a:p>
            <a:r>
              <a:rPr lang="en-US" sz="2800" dirty="0">
                <a:effectLst/>
              </a:rPr>
              <a:t>Store</a:t>
            </a:r>
          </a:p>
          <a:p>
            <a:r>
              <a:rPr lang="en-US" sz="2800" dirty="0">
                <a:effectLst/>
              </a:rPr>
              <a:t>Action</a:t>
            </a:r>
          </a:p>
          <a:p>
            <a:r>
              <a:rPr lang="en-US" sz="2800" dirty="0">
                <a:effectLst/>
              </a:rPr>
              <a:t>dispatch</a:t>
            </a:r>
          </a:p>
          <a:p>
            <a:r>
              <a:rPr lang="en-US" sz="2800" dirty="0">
                <a:effectLst/>
              </a:rPr>
              <a:t>Reducer</a:t>
            </a:r>
          </a:p>
          <a:p>
            <a:endParaRPr lang="en-US" sz="2800" dirty="0"/>
          </a:p>
        </p:txBody>
      </p:sp>
    </p:spTree>
    <p:extLst>
      <p:ext uri="{BB962C8B-B14F-4D97-AF65-F5344CB8AC3E}">
        <p14:creationId xmlns:p14="http://schemas.microsoft.com/office/powerpoint/2010/main" val="13270009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Redux</a:t>
            </a:r>
            <a:r>
              <a:rPr lang="en-US" dirty="0" smtClean="0"/>
              <a:t> Diagram</a:t>
            </a:r>
            <a:endParaRPr lang="en-US" dirty="0"/>
          </a:p>
        </p:txBody>
      </p:sp>
      <p:pic>
        <p:nvPicPr>
          <p:cNvPr id="5" name="Content Placeholder 4"/>
          <p:cNvPicPr>
            <a:picLocks noGrp="1" noChangeAspect="1"/>
          </p:cNvPicPr>
          <p:nvPr>
            <p:ph idx="1"/>
          </p:nvPr>
        </p:nvPicPr>
        <p:blipFill>
          <a:blip r:embed="rId3"/>
          <a:stretch>
            <a:fillRect/>
          </a:stretch>
        </p:blipFill>
        <p:spPr>
          <a:xfrm>
            <a:off x="2976234" y="2193925"/>
            <a:ext cx="6239531" cy="4024313"/>
          </a:xfrm>
          <a:prstGeom prst="rect">
            <a:avLst/>
          </a:prstGeom>
        </p:spPr>
      </p:pic>
    </p:spTree>
    <p:extLst>
      <p:ext uri="{BB962C8B-B14F-4D97-AF65-F5344CB8AC3E}">
        <p14:creationId xmlns:p14="http://schemas.microsoft.com/office/powerpoint/2010/main" val="4978745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Dva</a:t>
            </a:r>
            <a:endParaRPr lang="en-US" dirty="0"/>
          </a:p>
        </p:txBody>
      </p:sp>
      <p:sp>
        <p:nvSpPr>
          <p:cNvPr id="3" name="Text Placeholder 2"/>
          <p:cNvSpPr>
            <a:spLocks noGrp="1"/>
          </p:cNvSpPr>
          <p:nvPr>
            <p:ph type="body" idx="1"/>
          </p:nvPr>
        </p:nvSpPr>
        <p:spPr/>
        <p:txBody>
          <a:bodyPr/>
          <a:lstStyle/>
          <a:p>
            <a:r>
              <a:rPr lang="zh-CN" altLang="en-US" dirty="0" smtClean="0"/>
              <a:t>阿里对</a:t>
            </a:r>
            <a:r>
              <a:rPr lang="en-US" altLang="zh-CN" dirty="0" err="1" smtClean="0"/>
              <a:t>Redux</a:t>
            </a:r>
            <a:r>
              <a:rPr lang="zh-CN" altLang="en-US" dirty="0" smtClean="0"/>
              <a:t>的封装</a:t>
            </a:r>
            <a:endParaRPr lang="en-US" altLang="zh-CN" dirty="0" smtClean="0"/>
          </a:p>
          <a:p>
            <a:r>
              <a:rPr lang="en-US" dirty="0"/>
              <a:t>https://</a:t>
            </a:r>
            <a:r>
              <a:rPr lang="en-US" dirty="0" err="1"/>
              <a:t>github.com</a:t>
            </a:r>
            <a:r>
              <a:rPr lang="en-US" dirty="0"/>
              <a:t>/</a:t>
            </a:r>
            <a:r>
              <a:rPr lang="en-US" dirty="0" err="1"/>
              <a:t>dvajs</a:t>
            </a:r>
            <a:r>
              <a:rPr lang="en-US" dirty="0"/>
              <a:t>/</a:t>
            </a:r>
            <a:r>
              <a:rPr lang="en-US" dirty="0" err="1"/>
              <a:t>dva</a:t>
            </a:r>
            <a:r>
              <a:rPr lang="en-US" dirty="0"/>
              <a:t>-cli</a:t>
            </a:r>
          </a:p>
        </p:txBody>
      </p:sp>
    </p:spTree>
    <p:extLst>
      <p:ext uri="{BB962C8B-B14F-4D97-AF65-F5344CB8AC3E}">
        <p14:creationId xmlns:p14="http://schemas.microsoft.com/office/powerpoint/2010/main" val="1784386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这门课程要学什么</a:t>
            </a:r>
            <a:endParaRPr lang="en-US" dirty="0"/>
          </a:p>
        </p:txBody>
      </p:sp>
      <p:sp>
        <p:nvSpPr>
          <p:cNvPr id="3" name="Content Placeholder 2"/>
          <p:cNvSpPr>
            <a:spLocks noGrp="1"/>
          </p:cNvSpPr>
          <p:nvPr>
            <p:ph idx="1"/>
          </p:nvPr>
        </p:nvSpPr>
        <p:spPr/>
        <p:txBody>
          <a:bodyPr/>
          <a:lstStyle/>
          <a:p>
            <a:r>
              <a:rPr lang="zh-CN" altLang="en-US" dirty="0" smtClean="0"/>
              <a:t>了解前端技术</a:t>
            </a:r>
            <a:endParaRPr lang="en-US" altLang="zh-CN" dirty="0" smtClean="0"/>
          </a:p>
          <a:p>
            <a:r>
              <a:rPr lang="zh-CN" altLang="en-US" dirty="0" smtClean="0"/>
              <a:t>为什么要用前端技术</a:t>
            </a:r>
            <a:endParaRPr lang="en-US" altLang="zh-CN" dirty="0" smtClean="0"/>
          </a:p>
          <a:p>
            <a:r>
              <a:rPr lang="en-US" altLang="zh-CN" dirty="0" smtClean="0"/>
              <a:t>HTML, CSS, JS</a:t>
            </a:r>
            <a:r>
              <a:rPr lang="zh-CN" altLang="en-US" dirty="0" smtClean="0"/>
              <a:t>基础回顾</a:t>
            </a:r>
            <a:endParaRPr lang="en-US" altLang="zh-CN" dirty="0" smtClean="0"/>
          </a:p>
          <a:p>
            <a:r>
              <a:rPr lang="zh-CN" altLang="en-US" dirty="0" smtClean="0"/>
              <a:t>分别学习</a:t>
            </a:r>
            <a:r>
              <a:rPr lang="en-US" altLang="zh-CN" dirty="0" smtClean="0"/>
              <a:t>React</a:t>
            </a:r>
            <a:r>
              <a:rPr lang="zh-CN" altLang="en-US" dirty="0" smtClean="0"/>
              <a:t> 和 </a:t>
            </a:r>
            <a:r>
              <a:rPr lang="en-US" altLang="zh-CN" dirty="0" smtClean="0"/>
              <a:t>angular</a:t>
            </a:r>
          </a:p>
          <a:p>
            <a:r>
              <a:rPr lang="zh-CN" altLang="en-US" dirty="0" smtClean="0"/>
              <a:t>在课程结束时达到自己能写一个前端</a:t>
            </a:r>
            <a:r>
              <a:rPr lang="en-US" altLang="zh-CN" dirty="0" smtClean="0"/>
              <a:t>SPA(Single page application)</a:t>
            </a:r>
            <a:r>
              <a:rPr lang="zh-CN" altLang="en-US" dirty="0" smtClean="0"/>
              <a:t>的水平</a:t>
            </a:r>
            <a:endParaRPr lang="en-US" altLang="zh-CN" dirty="0" smtClean="0"/>
          </a:p>
          <a:p>
            <a:r>
              <a:rPr lang="zh-CN" altLang="en-US" dirty="0" smtClean="0"/>
              <a:t>能够形成自己对前端技术的理解</a:t>
            </a:r>
            <a:endParaRPr lang="en-US" altLang="zh-CN" dirty="0" smtClean="0"/>
          </a:p>
          <a:p>
            <a:r>
              <a:rPr lang="zh-CN" altLang="en-US" dirty="0" smtClean="0"/>
              <a:t>面试辅导</a:t>
            </a:r>
            <a:endParaRPr lang="en-US" dirty="0"/>
          </a:p>
        </p:txBody>
      </p:sp>
    </p:spTree>
    <p:extLst>
      <p:ext uri="{BB962C8B-B14F-4D97-AF65-F5344CB8AC3E}">
        <p14:creationId xmlns:p14="http://schemas.microsoft.com/office/powerpoint/2010/main" val="242902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基于</a:t>
            </a:r>
            <a:r>
              <a:rPr lang="en-US" altLang="zh-CN" dirty="0" smtClean="0"/>
              <a:t>DVA</a:t>
            </a:r>
            <a:r>
              <a:rPr lang="zh-CN" altLang="en-US" dirty="0" smtClean="0"/>
              <a:t>的项目实例</a:t>
            </a:r>
            <a:endParaRPr lang="en-US" dirty="0"/>
          </a:p>
        </p:txBody>
      </p:sp>
      <p:sp>
        <p:nvSpPr>
          <p:cNvPr id="3" name="Text Placeholder 2"/>
          <p:cNvSpPr>
            <a:spLocks noGrp="1"/>
          </p:cNvSpPr>
          <p:nvPr>
            <p:ph type="body" idx="1"/>
          </p:nvPr>
        </p:nvSpPr>
        <p:spPr/>
        <p:txBody>
          <a:bodyPr/>
          <a:lstStyle/>
          <a:p>
            <a:r>
              <a:rPr lang="zh-CN" altLang="en-US" dirty="0" smtClean="0"/>
              <a:t>获取模拟用户</a:t>
            </a:r>
            <a:endParaRPr lang="en-US" dirty="0"/>
          </a:p>
        </p:txBody>
      </p:sp>
    </p:spTree>
    <p:extLst>
      <p:ext uri="{BB962C8B-B14F-4D97-AF65-F5344CB8AC3E}">
        <p14:creationId xmlns:p14="http://schemas.microsoft.com/office/powerpoint/2010/main" val="9778230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Anuglar</a:t>
            </a:r>
            <a:r>
              <a:rPr lang="en-US" dirty="0" smtClean="0"/>
              <a:t> Tutorial</a:t>
            </a:r>
            <a:endParaRPr lang="en-US" dirty="0"/>
          </a:p>
        </p:txBody>
      </p:sp>
      <p:sp>
        <p:nvSpPr>
          <p:cNvPr id="3" name="Text Placeholder 2"/>
          <p:cNvSpPr>
            <a:spLocks noGrp="1"/>
          </p:cNvSpPr>
          <p:nvPr>
            <p:ph type="body" idx="1"/>
          </p:nvPr>
        </p:nvSpPr>
        <p:spPr/>
        <p:txBody>
          <a:bodyPr/>
          <a:lstStyle/>
          <a:p>
            <a:r>
              <a:rPr lang="en-US" dirty="0">
                <a:hlinkClick r:id="rId3"/>
              </a:rPr>
              <a:t>https://</a:t>
            </a:r>
            <a:r>
              <a:rPr lang="en-US" dirty="0" smtClean="0">
                <a:hlinkClick r:id="rId3"/>
              </a:rPr>
              <a:t>angular.io/tutorial</a:t>
            </a:r>
            <a:endParaRPr lang="en-US" dirty="0" smtClean="0"/>
          </a:p>
          <a:p>
            <a:r>
              <a:rPr lang="en-US" dirty="0"/>
              <a:t>https://</a:t>
            </a:r>
            <a:r>
              <a:rPr lang="en-US" dirty="0" err="1"/>
              <a:t>docs.angularjs.org</a:t>
            </a:r>
            <a:r>
              <a:rPr lang="en-US" dirty="0"/>
              <a:t>/tutorial</a:t>
            </a:r>
          </a:p>
        </p:txBody>
      </p:sp>
    </p:spTree>
    <p:extLst>
      <p:ext uri="{BB962C8B-B14F-4D97-AF65-F5344CB8AC3E}">
        <p14:creationId xmlns:p14="http://schemas.microsoft.com/office/powerpoint/2010/main" val="20981176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与</a:t>
            </a:r>
            <a:r>
              <a:rPr lang="en-US" altLang="zh-CN" dirty="0" smtClean="0"/>
              <a:t>React</a:t>
            </a:r>
            <a:r>
              <a:rPr lang="zh-CN" altLang="en-US" dirty="0" smtClean="0"/>
              <a:t>的区别</a:t>
            </a:r>
            <a:endParaRPr lang="en-US" dirty="0"/>
          </a:p>
        </p:txBody>
      </p:sp>
      <p:sp>
        <p:nvSpPr>
          <p:cNvPr id="3" name="Text Placeholder 2"/>
          <p:cNvSpPr>
            <a:spLocks noGrp="1"/>
          </p:cNvSpPr>
          <p:nvPr>
            <p:ph type="body" idx="1"/>
          </p:nvPr>
        </p:nvSpPr>
        <p:spPr>
          <a:xfrm>
            <a:off x="1751011" y="4777381"/>
            <a:ext cx="8686801" cy="1344450"/>
          </a:xfrm>
        </p:spPr>
        <p:txBody>
          <a:bodyPr>
            <a:normAutofit/>
          </a:bodyPr>
          <a:lstStyle/>
          <a:p>
            <a:pPr marL="457200" indent="-457200">
              <a:buAutoNum type="arabicPeriod"/>
            </a:pPr>
            <a:r>
              <a:rPr lang="zh-CN" altLang="en-US" dirty="0" smtClean="0"/>
              <a:t>保留</a:t>
            </a:r>
            <a:r>
              <a:rPr lang="en-US" altLang="zh-CN" dirty="0" smtClean="0"/>
              <a:t>HTML</a:t>
            </a:r>
            <a:r>
              <a:rPr lang="zh-CN" altLang="en-US" dirty="0" smtClean="0"/>
              <a:t>结构</a:t>
            </a:r>
            <a:endParaRPr lang="en-US" altLang="zh-CN" dirty="0" smtClean="0"/>
          </a:p>
          <a:p>
            <a:pPr marL="457200" indent="-457200">
              <a:buAutoNum type="arabicPeriod"/>
            </a:pPr>
            <a:r>
              <a:rPr lang="en-US" altLang="zh-CN" dirty="0" smtClean="0"/>
              <a:t>MVVM</a:t>
            </a:r>
          </a:p>
          <a:p>
            <a:pPr marL="457200" indent="-457200">
              <a:buAutoNum type="arabicPeriod"/>
            </a:pPr>
            <a:r>
              <a:rPr lang="zh-CN" altLang="en-US" dirty="0" smtClean="0"/>
              <a:t>大而全，不只是</a:t>
            </a:r>
            <a:r>
              <a:rPr lang="en-US" altLang="zh-CN" dirty="0" smtClean="0"/>
              <a:t>UI</a:t>
            </a:r>
            <a:r>
              <a:rPr lang="zh-CN" altLang="en-US" dirty="0" smtClean="0"/>
              <a:t>库，规定好了</a:t>
            </a:r>
            <a:r>
              <a:rPr lang="zh-CN" altLang="en-US" smtClean="0"/>
              <a:t>最佳开发实践</a:t>
            </a:r>
            <a:endParaRPr lang="en-US" altLang="zh-CN" dirty="0" smtClean="0"/>
          </a:p>
        </p:txBody>
      </p:sp>
    </p:spTree>
    <p:extLst>
      <p:ext uri="{BB962C8B-B14F-4D97-AF65-F5344CB8AC3E}">
        <p14:creationId xmlns:p14="http://schemas.microsoft.com/office/powerpoint/2010/main" val="1372416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 JS</a:t>
            </a:r>
            <a:endParaRPr lang="en-US" dirty="0"/>
          </a:p>
        </p:txBody>
      </p:sp>
      <p:sp>
        <p:nvSpPr>
          <p:cNvPr id="3" name="Content Placeholder 2"/>
          <p:cNvSpPr>
            <a:spLocks noGrp="1"/>
          </p:cNvSpPr>
          <p:nvPr>
            <p:ph idx="1"/>
          </p:nvPr>
        </p:nvSpPr>
        <p:spPr/>
        <p:txBody>
          <a:bodyPr/>
          <a:lstStyle/>
          <a:p>
            <a:r>
              <a:rPr lang="en-US" dirty="0" smtClean="0"/>
              <a:t>Directive </a:t>
            </a:r>
            <a:r>
              <a:rPr lang="zh-CN" altLang="en-US" dirty="0" smtClean="0"/>
              <a:t>指令</a:t>
            </a:r>
            <a:endParaRPr lang="en-US" altLang="zh-CN" dirty="0" smtClean="0"/>
          </a:p>
          <a:p>
            <a:r>
              <a:rPr lang="en-US" dirty="0" smtClean="0">
                <a:effectLst/>
              </a:rPr>
              <a:t>Module</a:t>
            </a:r>
            <a:r>
              <a:rPr lang="zh-CN" altLang="en-US" dirty="0" smtClean="0">
                <a:effectLst/>
              </a:rPr>
              <a:t> 模块</a:t>
            </a:r>
            <a:endParaRPr lang="en-US" dirty="0" smtClean="0"/>
          </a:p>
          <a:p>
            <a:r>
              <a:rPr lang="en-US" altLang="zh-CN" dirty="0" smtClean="0"/>
              <a:t>Component</a:t>
            </a:r>
            <a:r>
              <a:rPr lang="zh-CN" altLang="en-US" dirty="0" smtClean="0"/>
              <a:t> 组件</a:t>
            </a:r>
            <a:endParaRPr lang="en-US" dirty="0" smtClean="0"/>
          </a:p>
          <a:p>
            <a:r>
              <a:rPr lang="en-US" dirty="0" smtClean="0"/>
              <a:t>Provider(Service, factory)</a:t>
            </a:r>
          </a:p>
          <a:p>
            <a:r>
              <a:rPr lang="en-US" dirty="0">
                <a:effectLst/>
              </a:rPr>
              <a:t>Dependency </a:t>
            </a:r>
            <a:r>
              <a:rPr lang="en-US" dirty="0" smtClean="0">
                <a:effectLst/>
              </a:rPr>
              <a:t>Injection </a:t>
            </a:r>
            <a:r>
              <a:rPr lang="zh-CN" altLang="en-US" dirty="0" smtClean="0">
                <a:effectLst/>
              </a:rPr>
              <a:t>依赖注入</a:t>
            </a:r>
            <a:endParaRPr lang="en-US" altLang="zh-CN" dirty="0" smtClean="0">
              <a:effectLst/>
            </a:endParaRPr>
          </a:p>
          <a:p>
            <a:r>
              <a:rPr lang="en-US" altLang="zh-CN" dirty="0" smtClean="0">
                <a:effectLst/>
              </a:rPr>
              <a:t>Controller</a:t>
            </a:r>
            <a:r>
              <a:rPr lang="zh-CN" altLang="en-US" dirty="0" smtClean="0">
                <a:effectLst/>
              </a:rPr>
              <a:t> 控制器</a:t>
            </a:r>
            <a:endParaRPr lang="en-US" altLang="zh-CN" dirty="0" smtClean="0">
              <a:effectLst/>
            </a:endParaRPr>
          </a:p>
          <a:p>
            <a:endParaRPr lang="en-US" dirty="0"/>
          </a:p>
        </p:txBody>
      </p:sp>
      <p:sp>
        <p:nvSpPr>
          <p:cNvPr id="4" name="Text Placeholder 3"/>
          <p:cNvSpPr>
            <a:spLocks noGrp="1"/>
          </p:cNvSpPr>
          <p:nvPr>
            <p:ph type="body" sz="half" idx="2"/>
          </p:nvPr>
        </p:nvSpPr>
        <p:spPr/>
        <p:txBody>
          <a:bodyPr/>
          <a:lstStyle/>
          <a:p>
            <a:r>
              <a:rPr lang="zh-CN" altLang="en-US" dirty="0" smtClean="0"/>
              <a:t>知识简介</a:t>
            </a:r>
            <a:endParaRPr lang="en-US" dirty="0"/>
          </a:p>
        </p:txBody>
      </p:sp>
    </p:spTree>
    <p:extLst>
      <p:ext uri="{BB962C8B-B14F-4D97-AF65-F5344CB8AC3E}">
        <p14:creationId xmlns:p14="http://schemas.microsoft.com/office/powerpoint/2010/main" val="13263561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AngularJS</a:t>
            </a:r>
            <a:r>
              <a:rPr lang="zh-CN" altLang="en-US" dirty="0" smtClean="0"/>
              <a:t>项目实战</a:t>
            </a:r>
            <a:endParaRPr lang="en-US" dirty="0"/>
          </a:p>
        </p:txBody>
      </p:sp>
      <p:sp>
        <p:nvSpPr>
          <p:cNvPr id="3" name="Text Placeholder 2"/>
          <p:cNvSpPr>
            <a:spLocks noGrp="1"/>
          </p:cNvSpPr>
          <p:nvPr>
            <p:ph type="body" idx="1"/>
          </p:nvPr>
        </p:nvSpPr>
        <p:spPr/>
        <p:txBody>
          <a:bodyPr/>
          <a:lstStyle/>
          <a:p>
            <a:r>
              <a:rPr lang="en-US" altLang="zh-CN" dirty="0" err="1" smtClean="0"/>
              <a:t>Todo</a:t>
            </a:r>
            <a:r>
              <a:rPr lang="en-US" altLang="zh-CN" dirty="0" smtClean="0"/>
              <a:t> List</a:t>
            </a:r>
            <a:endParaRPr lang="en-US" dirty="0"/>
          </a:p>
        </p:txBody>
      </p:sp>
    </p:spTree>
    <p:extLst>
      <p:ext uri="{BB962C8B-B14F-4D97-AF65-F5344CB8AC3E}">
        <p14:creationId xmlns:p14="http://schemas.microsoft.com/office/powerpoint/2010/main" val="16390887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 </a:t>
            </a:r>
            <a:r>
              <a:rPr lang="zh-CN" altLang="en-US" dirty="0" smtClean="0"/>
              <a:t>脚手架项目</a:t>
            </a:r>
            <a:endParaRPr lang="en-US" dirty="0"/>
          </a:p>
        </p:txBody>
      </p:sp>
      <p:sp>
        <p:nvSpPr>
          <p:cNvPr id="3" name="Content Placeholder 2"/>
          <p:cNvSpPr>
            <a:spLocks noGrp="1"/>
          </p:cNvSpPr>
          <p:nvPr>
            <p:ph idx="1"/>
          </p:nvPr>
        </p:nvSpPr>
        <p:spPr/>
        <p:txBody>
          <a:bodyPr/>
          <a:lstStyle/>
          <a:p>
            <a:r>
              <a:rPr lang="en-US" dirty="0"/>
              <a:t>Yeoman: </a:t>
            </a:r>
            <a:r>
              <a:rPr lang="en-US" dirty="0">
                <a:hlinkClick r:id="rId3"/>
              </a:rPr>
              <a:t>https://</a:t>
            </a:r>
            <a:r>
              <a:rPr lang="en-US" dirty="0" smtClean="0">
                <a:hlinkClick r:id="rId3"/>
              </a:rPr>
              <a:t>github.com/Swiip/generator-gulp-angular</a:t>
            </a:r>
            <a:endParaRPr lang="en-US" dirty="0" smtClean="0"/>
          </a:p>
          <a:p>
            <a:r>
              <a:rPr lang="en-US" dirty="0" smtClean="0"/>
              <a:t>Gulp serve</a:t>
            </a:r>
          </a:p>
          <a:p>
            <a:r>
              <a:rPr lang="en-US" dirty="0" err="1" smtClean="0"/>
              <a:t>Anuglar</a:t>
            </a:r>
            <a:r>
              <a:rPr lang="en-US" dirty="0" smtClean="0"/>
              <a:t> Material</a:t>
            </a:r>
          </a:p>
        </p:txBody>
      </p:sp>
    </p:spTree>
    <p:extLst>
      <p:ext uri="{BB962C8B-B14F-4D97-AF65-F5344CB8AC3E}">
        <p14:creationId xmlns:p14="http://schemas.microsoft.com/office/powerpoint/2010/main" val="14460310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6</a:t>
            </a:r>
            <a:endParaRPr lang="en-US" dirty="0"/>
          </a:p>
        </p:txBody>
      </p:sp>
      <p:sp>
        <p:nvSpPr>
          <p:cNvPr id="3" name="Content Placeholder 2"/>
          <p:cNvSpPr>
            <a:spLocks noGrp="1"/>
          </p:cNvSpPr>
          <p:nvPr>
            <p:ph idx="1"/>
          </p:nvPr>
        </p:nvSpPr>
        <p:spPr/>
        <p:txBody>
          <a:bodyPr/>
          <a:lstStyle/>
          <a:p>
            <a:r>
              <a:rPr lang="en-US" dirty="0" smtClean="0"/>
              <a:t>1. Typescript</a:t>
            </a:r>
          </a:p>
          <a:p>
            <a:r>
              <a:rPr lang="en-US" dirty="0" smtClean="0"/>
              <a:t>2. </a:t>
            </a:r>
            <a:r>
              <a:rPr lang="zh-CN" altLang="en-US" dirty="0" smtClean="0"/>
              <a:t>其实与</a:t>
            </a:r>
            <a:r>
              <a:rPr lang="en-US" altLang="zh-CN" dirty="0" err="1" smtClean="0"/>
              <a:t>AngularJS</a:t>
            </a:r>
            <a:r>
              <a:rPr lang="zh-CN" altLang="en-US" dirty="0" smtClean="0"/>
              <a:t>比较相似</a:t>
            </a:r>
            <a:endParaRPr lang="en-US" altLang="zh-CN" dirty="0" smtClean="0"/>
          </a:p>
          <a:p>
            <a:r>
              <a:rPr lang="en-US" altLang="zh-CN" dirty="0" smtClean="0"/>
              <a:t>3.</a:t>
            </a:r>
            <a:r>
              <a:rPr lang="zh-CN" altLang="en-US" dirty="0" smtClean="0"/>
              <a:t> 完整的</a:t>
            </a:r>
            <a:r>
              <a:rPr lang="en-US" altLang="zh-CN" dirty="0" err="1" smtClean="0"/>
              <a:t>Cli</a:t>
            </a:r>
            <a:r>
              <a:rPr lang="zh-CN" altLang="en-US" dirty="0" smtClean="0"/>
              <a:t>系统</a:t>
            </a:r>
            <a:endParaRPr lang="en-US" altLang="zh-CN" dirty="0" smtClean="0"/>
          </a:p>
          <a:p>
            <a:r>
              <a:rPr lang="en-US" dirty="0" smtClean="0"/>
              <a:t>4. observables, </a:t>
            </a:r>
            <a:r>
              <a:rPr lang="en-US" dirty="0" err="1" smtClean="0"/>
              <a:t>RxJS</a:t>
            </a:r>
            <a:r>
              <a:rPr lang="en-US" dirty="0" smtClean="0"/>
              <a:t> (Reactive </a:t>
            </a:r>
            <a:r>
              <a:rPr lang="en-US" dirty="0">
                <a:effectLst/>
              </a:rPr>
              <a:t>Extensions</a:t>
            </a:r>
            <a:r>
              <a:rPr lang="en-US" dirty="0" smtClean="0"/>
              <a:t>)</a:t>
            </a:r>
            <a:endParaRPr lang="en-US" dirty="0"/>
          </a:p>
          <a:p>
            <a:endParaRPr lang="en-US" dirty="0"/>
          </a:p>
        </p:txBody>
      </p:sp>
    </p:spTree>
    <p:extLst>
      <p:ext uri="{BB962C8B-B14F-4D97-AF65-F5344CB8AC3E}">
        <p14:creationId xmlns:p14="http://schemas.microsoft.com/office/powerpoint/2010/main" val="14189239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Observable</a:t>
            </a:r>
            <a:endParaRPr lang="en-US" dirty="0"/>
          </a:p>
        </p:txBody>
      </p:sp>
      <p:sp>
        <p:nvSpPr>
          <p:cNvPr id="3" name="Content Placeholder 2"/>
          <p:cNvSpPr>
            <a:spLocks noGrp="1"/>
          </p:cNvSpPr>
          <p:nvPr>
            <p:ph idx="1"/>
          </p:nvPr>
        </p:nvSpPr>
        <p:spPr/>
        <p:txBody>
          <a:bodyPr/>
          <a:lstStyle/>
          <a:p>
            <a:r>
              <a:rPr lang="en-US" dirty="0" smtClean="0"/>
              <a:t>1. </a:t>
            </a:r>
            <a:r>
              <a:rPr lang="zh-CN" altLang="en-US" dirty="0" smtClean="0"/>
              <a:t>支持多个变量</a:t>
            </a:r>
            <a:endParaRPr lang="en-US" altLang="zh-CN" dirty="0" smtClean="0"/>
          </a:p>
          <a:p>
            <a:r>
              <a:rPr lang="en-US" altLang="zh-CN" dirty="0" smtClean="0"/>
              <a:t>2.</a:t>
            </a:r>
            <a:r>
              <a:rPr lang="zh-CN" altLang="en-US" dirty="0" smtClean="0"/>
              <a:t> </a:t>
            </a:r>
            <a:r>
              <a:rPr lang="en-US" altLang="zh-CN" dirty="0" smtClean="0"/>
              <a:t>cancel</a:t>
            </a:r>
            <a:r>
              <a:rPr lang="zh-CN" altLang="en-US" dirty="0" smtClean="0"/>
              <a:t>掉一个</a:t>
            </a:r>
            <a:r>
              <a:rPr lang="en-US" altLang="zh-CN" dirty="0" smtClean="0"/>
              <a:t>observable</a:t>
            </a:r>
          </a:p>
          <a:p>
            <a:r>
              <a:rPr lang="en-US" altLang="zh-CN" dirty="0" smtClean="0"/>
              <a:t>3.</a:t>
            </a:r>
            <a:r>
              <a:rPr lang="zh-CN" altLang="en-US" dirty="0" smtClean="0"/>
              <a:t> </a:t>
            </a:r>
            <a:r>
              <a:rPr lang="en-US" altLang="zh-CN" dirty="0" smtClean="0"/>
              <a:t>promise-&gt; then</a:t>
            </a:r>
            <a:r>
              <a:rPr lang="zh-CN" altLang="en-US" dirty="0" smtClean="0"/>
              <a:t> </a:t>
            </a:r>
            <a:r>
              <a:rPr lang="en-US" altLang="zh-CN" dirty="0" smtClean="0"/>
              <a:t>  observable -&gt; subscribe</a:t>
            </a:r>
            <a:r>
              <a:rPr lang="en-US" dirty="0" smtClean="0"/>
              <a:t> </a:t>
            </a:r>
            <a:endParaRPr lang="en-US" dirty="0"/>
          </a:p>
        </p:txBody>
      </p:sp>
    </p:spTree>
    <p:extLst>
      <p:ext uri="{BB962C8B-B14F-4D97-AF65-F5344CB8AC3E}">
        <p14:creationId xmlns:p14="http://schemas.microsoft.com/office/powerpoint/2010/main" val="10295569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a:t>
            </a:r>
            <a:r>
              <a:rPr lang="zh-CN" altLang="en-US" dirty="0" smtClean="0"/>
              <a:t> 指令</a:t>
            </a:r>
            <a:endParaRPr lang="en-US" dirty="0"/>
          </a:p>
        </p:txBody>
      </p:sp>
      <p:sp>
        <p:nvSpPr>
          <p:cNvPr id="3" name="Content Placeholder 2"/>
          <p:cNvSpPr>
            <a:spLocks noGrp="1"/>
          </p:cNvSpPr>
          <p:nvPr>
            <p:ph idx="1"/>
          </p:nvPr>
        </p:nvSpPr>
        <p:spPr/>
        <p:txBody>
          <a:bodyPr/>
          <a:lstStyle/>
          <a:p>
            <a:r>
              <a:rPr lang="zh-CN" altLang="en-US" dirty="0">
                <a:effectLst/>
              </a:rPr>
              <a:t>组件 </a:t>
            </a:r>
            <a:r>
              <a:rPr lang="en-US" altLang="zh-CN" dirty="0">
                <a:effectLst/>
              </a:rPr>
              <a:t>- </a:t>
            </a:r>
            <a:r>
              <a:rPr lang="zh-CN" altLang="en-US" dirty="0">
                <a:effectLst/>
              </a:rPr>
              <a:t>带有模板的指令</a:t>
            </a:r>
            <a:r>
              <a:rPr lang="en-US" altLang="zh-CN" dirty="0">
                <a:effectLst/>
              </a:rPr>
              <a:t>(</a:t>
            </a:r>
            <a:r>
              <a:rPr lang="zh-CN" altLang="en-US" dirty="0">
                <a:effectLst/>
              </a:rPr>
              <a:t>组件皆指令</a:t>
            </a:r>
            <a:r>
              <a:rPr lang="en-US" altLang="zh-CN" dirty="0">
                <a:effectLst/>
              </a:rPr>
              <a:t>)</a:t>
            </a:r>
          </a:p>
          <a:p>
            <a:r>
              <a:rPr lang="zh-CN" altLang="en-US" dirty="0">
                <a:effectLst/>
              </a:rPr>
              <a:t>结构型指令 </a:t>
            </a:r>
            <a:r>
              <a:rPr lang="en-US" altLang="zh-CN" dirty="0">
                <a:effectLst/>
              </a:rPr>
              <a:t>- </a:t>
            </a:r>
            <a:r>
              <a:rPr lang="zh-CN" altLang="en-US" dirty="0">
                <a:effectLst/>
              </a:rPr>
              <a:t>作用于</a:t>
            </a:r>
            <a:r>
              <a:rPr lang="en-US" altLang="zh-CN" dirty="0">
                <a:effectLst/>
              </a:rPr>
              <a:t>DOM</a:t>
            </a:r>
            <a:r>
              <a:rPr lang="zh-CN" altLang="en-US" dirty="0">
                <a:effectLst/>
              </a:rPr>
              <a:t>元素修改视图结构的指令</a:t>
            </a:r>
            <a:r>
              <a:rPr lang="en-US" altLang="zh-CN" dirty="0">
                <a:effectLst/>
              </a:rPr>
              <a:t>(</a:t>
            </a:r>
            <a:r>
              <a:rPr lang="en-US" altLang="zh-CN" dirty="0" err="1">
                <a:effectLst/>
              </a:rPr>
              <a:t>NgIf</a:t>
            </a:r>
            <a:r>
              <a:rPr lang="zh-CN" altLang="en-US" dirty="0">
                <a:effectLst/>
              </a:rPr>
              <a:t>、</a:t>
            </a:r>
            <a:r>
              <a:rPr lang="en-US" altLang="zh-CN" dirty="0" err="1">
                <a:effectLst/>
              </a:rPr>
              <a:t>NgFor</a:t>
            </a:r>
            <a:r>
              <a:rPr lang="zh-CN" altLang="en-US" dirty="0">
                <a:effectLst/>
              </a:rPr>
              <a:t>等</a:t>
            </a:r>
            <a:r>
              <a:rPr lang="en-US" altLang="zh-CN" dirty="0">
                <a:effectLst/>
              </a:rPr>
              <a:t>)</a:t>
            </a:r>
          </a:p>
          <a:p>
            <a:r>
              <a:rPr lang="zh-CN" altLang="en-US" dirty="0">
                <a:effectLst/>
              </a:rPr>
              <a:t>属性型指令 </a:t>
            </a:r>
            <a:r>
              <a:rPr lang="en-US" altLang="zh-CN" dirty="0">
                <a:effectLst/>
              </a:rPr>
              <a:t>- </a:t>
            </a:r>
            <a:r>
              <a:rPr lang="zh-CN" altLang="en-US" dirty="0">
                <a:effectLst/>
              </a:rPr>
              <a:t>作用于</a:t>
            </a:r>
            <a:r>
              <a:rPr lang="en-US" altLang="zh-CN" dirty="0">
                <a:effectLst/>
              </a:rPr>
              <a:t>DOM</a:t>
            </a:r>
            <a:r>
              <a:rPr lang="zh-CN" altLang="en-US" dirty="0">
                <a:effectLst/>
              </a:rPr>
              <a:t>元素的外观和行为的指令</a:t>
            </a:r>
            <a:r>
              <a:rPr lang="en-US" altLang="zh-CN" dirty="0">
                <a:effectLst/>
              </a:rPr>
              <a:t>(</a:t>
            </a:r>
            <a:r>
              <a:rPr lang="en-US" altLang="zh-CN" dirty="0" err="1"/>
              <a:t>NgStyle</a:t>
            </a:r>
            <a:r>
              <a:rPr lang="zh-CN" altLang="en-US" dirty="0">
                <a:effectLst/>
              </a:rPr>
              <a:t>等</a:t>
            </a:r>
            <a:r>
              <a:rPr lang="en-US" altLang="zh-CN" dirty="0">
                <a:effectLst/>
              </a:rPr>
              <a:t>)</a:t>
            </a:r>
            <a:endParaRPr lang="zh-CN" altLang="en-US" dirty="0">
              <a:effectLst/>
            </a:endParaRPr>
          </a:p>
          <a:p>
            <a:endParaRPr lang="en-US" dirty="0"/>
          </a:p>
        </p:txBody>
      </p:sp>
    </p:spTree>
    <p:extLst>
      <p:ext uri="{BB962C8B-B14F-4D97-AF65-F5344CB8AC3E}">
        <p14:creationId xmlns:p14="http://schemas.microsoft.com/office/powerpoint/2010/main" val="3669164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2+ HTML </a:t>
            </a:r>
            <a:r>
              <a:rPr lang="zh-CN" altLang="en-US" dirty="0" smtClean="0"/>
              <a:t>模版语法</a:t>
            </a:r>
            <a:endParaRPr lang="en-US" dirty="0"/>
          </a:p>
        </p:txBody>
      </p:sp>
      <p:sp>
        <p:nvSpPr>
          <p:cNvPr id="3" name="Content Placeholder 2"/>
          <p:cNvSpPr>
            <a:spLocks noGrp="1"/>
          </p:cNvSpPr>
          <p:nvPr>
            <p:ph idx="1"/>
          </p:nvPr>
        </p:nvSpPr>
        <p:spPr/>
        <p:txBody>
          <a:bodyPr/>
          <a:lstStyle/>
          <a:p>
            <a:r>
              <a:rPr lang="en-US" dirty="0">
                <a:effectLst/>
              </a:rPr>
              <a:t>[prop]="</a:t>
            </a:r>
            <a:r>
              <a:rPr lang="en-US" dirty="0" smtClean="0">
                <a:effectLst/>
              </a:rPr>
              <a:t>value”</a:t>
            </a:r>
            <a:endParaRPr lang="en-US" dirty="0">
              <a:effectLst/>
            </a:endParaRPr>
          </a:p>
          <a:p>
            <a:r>
              <a:rPr lang="en-US" dirty="0">
                <a:effectLst/>
              </a:rPr>
              <a:t>prop="{{value</a:t>
            </a:r>
            <a:r>
              <a:rPr lang="en-US" dirty="0" smtClean="0">
                <a:effectLst/>
              </a:rPr>
              <a:t>}}”</a:t>
            </a:r>
          </a:p>
          <a:p>
            <a:r>
              <a:rPr lang="en-US" dirty="0">
                <a:effectLst/>
              </a:rPr>
              <a:t>(event)="</a:t>
            </a:r>
            <a:r>
              <a:rPr lang="en-US" dirty="0" smtClean="0">
                <a:effectLst/>
              </a:rPr>
              <a:t>expr”</a:t>
            </a:r>
          </a:p>
          <a:p>
            <a:r>
              <a:rPr lang="en-US" dirty="0">
                <a:effectLst/>
              </a:rPr>
              <a:t>#</a:t>
            </a:r>
            <a:r>
              <a:rPr lang="en-US" dirty="0" err="1" smtClean="0">
                <a:effectLst/>
              </a:rPr>
              <a:t>var</a:t>
            </a:r>
            <a:endParaRPr lang="en-US" dirty="0" smtClean="0">
              <a:effectLst/>
            </a:endParaRPr>
          </a:p>
          <a:p>
            <a:r>
              <a:rPr lang="en-US" dirty="0"/>
              <a:t>bind-</a:t>
            </a:r>
            <a:r>
              <a:rPr lang="en-US" dirty="0">
                <a:effectLst/>
              </a:rPr>
              <a:t> for </a:t>
            </a:r>
            <a:r>
              <a:rPr lang="en-US" dirty="0"/>
              <a:t>[]</a:t>
            </a:r>
            <a:r>
              <a:rPr lang="en-US" dirty="0">
                <a:effectLst/>
              </a:rPr>
              <a:t> and </a:t>
            </a:r>
            <a:r>
              <a:rPr lang="en-US" dirty="0"/>
              <a:t>on-</a:t>
            </a:r>
            <a:r>
              <a:rPr lang="en-US" dirty="0">
                <a:effectLst/>
              </a:rPr>
              <a:t> for </a:t>
            </a:r>
            <a:r>
              <a:rPr lang="en-US" dirty="0"/>
              <a:t>()</a:t>
            </a:r>
            <a:r>
              <a:rPr lang="en-US" dirty="0">
                <a:effectLst/>
              </a:rPr>
              <a:t> or </a:t>
            </a:r>
            <a:r>
              <a:rPr lang="en-US" dirty="0"/>
              <a:t>&lt;template [</a:t>
            </a:r>
            <a:r>
              <a:rPr lang="en-US" dirty="0" err="1"/>
              <a:t>ngFor</a:t>
            </a:r>
            <a:r>
              <a:rPr lang="en-US" dirty="0"/>
              <a:t>]&gt;</a:t>
            </a:r>
            <a:r>
              <a:rPr lang="en-US" dirty="0">
                <a:effectLst/>
              </a:rPr>
              <a:t> for </a:t>
            </a:r>
            <a:r>
              <a:rPr lang="en-US" dirty="0"/>
              <a:t>*</a:t>
            </a:r>
            <a:r>
              <a:rPr lang="en-US" dirty="0" err="1"/>
              <a:t>ngFor</a:t>
            </a:r>
            <a:endParaRPr lang="en-US" dirty="0"/>
          </a:p>
        </p:txBody>
      </p:sp>
    </p:spTree>
    <p:extLst>
      <p:ext uri="{BB962C8B-B14F-4D97-AF65-F5344CB8AC3E}">
        <p14:creationId xmlns:p14="http://schemas.microsoft.com/office/powerpoint/2010/main" val="547912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课程设置</a:t>
            </a:r>
            <a:endParaRPr lang="en-US" dirty="0"/>
          </a:p>
        </p:txBody>
      </p:sp>
      <p:sp>
        <p:nvSpPr>
          <p:cNvPr id="3" name="Content Placeholder 2"/>
          <p:cNvSpPr>
            <a:spLocks noGrp="1"/>
          </p:cNvSpPr>
          <p:nvPr>
            <p:ph idx="1"/>
          </p:nvPr>
        </p:nvSpPr>
        <p:spPr/>
        <p:txBody>
          <a:bodyPr/>
          <a:lstStyle/>
          <a:p>
            <a:pPr lvl="0"/>
            <a:r>
              <a:rPr lang="zh-CN" altLang="en-US" dirty="0"/>
              <a:t>前端开发基础知识</a:t>
            </a:r>
            <a:r>
              <a:rPr lang="en-US" dirty="0"/>
              <a:t> (10</a:t>
            </a:r>
            <a:r>
              <a:rPr lang="zh-CN" altLang="en-US" dirty="0"/>
              <a:t>小时</a:t>
            </a:r>
            <a:r>
              <a:rPr lang="en-US" dirty="0"/>
              <a:t>)</a:t>
            </a:r>
          </a:p>
          <a:p>
            <a:pPr lvl="0"/>
            <a:r>
              <a:rPr lang="en-US" dirty="0"/>
              <a:t>React </a:t>
            </a:r>
            <a:r>
              <a:rPr lang="zh-CN" altLang="en-US" dirty="0"/>
              <a:t>（</a:t>
            </a:r>
            <a:r>
              <a:rPr lang="en-US" dirty="0"/>
              <a:t>8</a:t>
            </a:r>
            <a:r>
              <a:rPr lang="zh-CN" altLang="en-US" dirty="0"/>
              <a:t>小时）</a:t>
            </a:r>
            <a:endParaRPr lang="en-US" dirty="0"/>
          </a:p>
          <a:p>
            <a:pPr lvl="0"/>
            <a:r>
              <a:rPr lang="en-US" dirty="0" err="1"/>
              <a:t>AngularJS</a:t>
            </a:r>
            <a:r>
              <a:rPr lang="en-US" dirty="0"/>
              <a:t> </a:t>
            </a:r>
            <a:r>
              <a:rPr lang="zh-CN" altLang="en-US" dirty="0"/>
              <a:t>和</a:t>
            </a:r>
            <a:r>
              <a:rPr lang="en-US" dirty="0"/>
              <a:t> Angular</a:t>
            </a:r>
            <a:r>
              <a:rPr lang="zh-CN" altLang="en-US" dirty="0"/>
              <a:t>（</a:t>
            </a:r>
            <a:r>
              <a:rPr lang="en-US" dirty="0"/>
              <a:t>6</a:t>
            </a:r>
            <a:r>
              <a:rPr lang="zh-CN" altLang="en-US" dirty="0"/>
              <a:t>小时）</a:t>
            </a:r>
            <a:endParaRPr lang="en-US" dirty="0"/>
          </a:p>
          <a:p>
            <a:pPr lvl="0"/>
            <a:r>
              <a:rPr lang="zh-CN" altLang="en-US" dirty="0"/>
              <a:t>大作业回顾及前端技术面试辅导（</a:t>
            </a:r>
            <a:r>
              <a:rPr lang="en-US" dirty="0"/>
              <a:t>4</a:t>
            </a:r>
            <a:r>
              <a:rPr lang="zh-CN" altLang="en-US" dirty="0"/>
              <a:t>小时）</a:t>
            </a:r>
            <a:endParaRPr lang="en-US" dirty="0"/>
          </a:p>
          <a:p>
            <a:endParaRPr lang="en-US" dirty="0"/>
          </a:p>
        </p:txBody>
      </p:sp>
    </p:spTree>
    <p:extLst>
      <p:ext uri="{BB962C8B-B14F-4D97-AF65-F5344CB8AC3E}">
        <p14:creationId xmlns:p14="http://schemas.microsoft.com/office/powerpoint/2010/main" val="5161133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a:t>
            </a:r>
            <a:r>
              <a:rPr lang="zh-CN" altLang="en-US" dirty="0" smtClean="0"/>
              <a:t>环境搭建</a:t>
            </a:r>
            <a:endParaRPr lang="en-US" dirty="0"/>
          </a:p>
        </p:txBody>
      </p:sp>
      <p:sp>
        <p:nvSpPr>
          <p:cNvPr id="3" name="Content Placeholder 2"/>
          <p:cNvSpPr>
            <a:spLocks noGrp="1"/>
          </p:cNvSpPr>
          <p:nvPr>
            <p:ph idx="1"/>
          </p:nvPr>
        </p:nvSpPr>
        <p:spPr/>
        <p:txBody>
          <a:bodyPr/>
          <a:lstStyle/>
          <a:p>
            <a:r>
              <a:rPr lang="en-US" dirty="0"/>
              <a:t>https://</a:t>
            </a:r>
            <a:r>
              <a:rPr lang="en-US" dirty="0" err="1"/>
              <a:t>github.com</a:t>
            </a:r>
            <a:r>
              <a:rPr lang="en-US" dirty="0"/>
              <a:t>/angular/angular-cli</a:t>
            </a:r>
          </a:p>
        </p:txBody>
      </p:sp>
    </p:spTree>
    <p:extLst>
      <p:ext uri="{BB962C8B-B14F-4D97-AF65-F5344CB8AC3E}">
        <p14:creationId xmlns:p14="http://schemas.microsoft.com/office/powerpoint/2010/main" val="3049938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a:t>
            </a:r>
            <a:r>
              <a:rPr lang="zh-CN" altLang="en-US" dirty="0" smtClean="0"/>
              <a:t>项目实战</a:t>
            </a:r>
            <a:r>
              <a:rPr lang="en-US" altLang="zh-CN" dirty="0" smtClean="0"/>
              <a:t>	</a:t>
            </a:r>
            <a:endParaRPr lang="en-US" dirty="0"/>
          </a:p>
        </p:txBody>
      </p:sp>
      <p:sp>
        <p:nvSpPr>
          <p:cNvPr id="3" name="Text Placeholder 2"/>
          <p:cNvSpPr>
            <a:spLocks noGrp="1"/>
          </p:cNvSpPr>
          <p:nvPr>
            <p:ph type="body" sz="half" idx="2"/>
          </p:nvPr>
        </p:nvSpPr>
        <p:spPr/>
        <p:txBody>
          <a:bodyPr>
            <a:normAutofit/>
          </a:bodyPr>
          <a:lstStyle/>
          <a:p>
            <a:r>
              <a:rPr lang="zh-CN" altLang="en-US" dirty="0" smtClean="0"/>
              <a:t>官方英雄编辑器教程</a:t>
            </a:r>
            <a:endParaRPr lang="en-US" altLang="zh-CN" dirty="0" smtClean="0"/>
          </a:p>
          <a:p>
            <a:r>
              <a:rPr lang="en-US" dirty="0"/>
              <a:t>https://</a:t>
            </a:r>
            <a:r>
              <a:rPr lang="en-US" dirty="0" err="1"/>
              <a:t>angular.cn</a:t>
            </a:r>
            <a:r>
              <a:rPr lang="en-US" dirty="0"/>
              <a:t>/tutorial</a:t>
            </a:r>
          </a:p>
          <a:p>
            <a:endParaRPr lang="en-US" dirty="0"/>
          </a:p>
        </p:txBody>
      </p:sp>
    </p:spTree>
    <p:extLst>
      <p:ext uri="{BB962C8B-B14F-4D97-AF65-F5344CB8AC3E}">
        <p14:creationId xmlns:p14="http://schemas.microsoft.com/office/powerpoint/2010/main" val="15165729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大作业</a:t>
            </a:r>
            <a:endParaRPr lang="en-US" dirty="0"/>
          </a:p>
        </p:txBody>
      </p:sp>
      <p:sp>
        <p:nvSpPr>
          <p:cNvPr id="3" name="Content Placeholder 2"/>
          <p:cNvSpPr>
            <a:spLocks noGrp="1"/>
          </p:cNvSpPr>
          <p:nvPr>
            <p:ph idx="1"/>
          </p:nvPr>
        </p:nvSpPr>
        <p:spPr/>
        <p:txBody>
          <a:bodyPr/>
          <a:lstStyle/>
          <a:p>
            <a:r>
              <a:rPr lang="zh-CN" altLang="en-US" dirty="0" smtClean="0"/>
              <a:t>使用</a:t>
            </a:r>
            <a:r>
              <a:rPr lang="en-US" altLang="zh-CN" dirty="0" smtClean="0"/>
              <a:t>React </a:t>
            </a:r>
            <a:r>
              <a:rPr lang="zh-CN" altLang="en-US" dirty="0" smtClean="0"/>
              <a:t>或者 </a:t>
            </a:r>
            <a:r>
              <a:rPr lang="en-US" altLang="zh-CN" dirty="0" smtClean="0"/>
              <a:t>Angular </a:t>
            </a:r>
            <a:r>
              <a:rPr lang="zh-CN" altLang="en-US" dirty="0" smtClean="0"/>
              <a:t>做一个 </a:t>
            </a:r>
            <a:r>
              <a:rPr lang="en-US" altLang="zh-CN" dirty="0" err="1" smtClean="0"/>
              <a:t>todo</a:t>
            </a:r>
            <a:r>
              <a:rPr lang="zh-CN" altLang="en-US" dirty="0" smtClean="0"/>
              <a:t> </a:t>
            </a:r>
            <a:r>
              <a:rPr lang="en-US" altLang="zh-CN" dirty="0" smtClean="0"/>
              <a:t>list</a:t>
            </a:r>
          </a:p>
          <a:p>
            <a:r>
              <a:rPr lang="zh-CN" altLang="en-US" dirty="0" smtClean="0"/>
              <a:t>实现 添加， 删除功能</a:t>
            </a:r>
            <a:endParaRPr lang="en-US" altLang="zh-CN" dirty="0" smtClean="0"/>
          </a:p>
          <a:p>
            <a:r>
              <a:rPr lang="zh-CN" altLang="en-US" dirty="0" smtClean="0"/>
              <a:t>将代码</a:t>
            </a:r>
            <a:r>
              <a:rPr lang="en-US" altLang="zh-CN" dirty="0" smtClean="0"/>
              <a:t>commit</a:t>
            </a:r>
            <a:r>
              <a:rPr lang="zh-CN" altLang="en-US" dirty="0" smtClean="0"/>
              <a:t>到自己的</a:t>
            </a:r>
            <a:r>
              <a:rPr lang="en-US" altLang="zh-CN" dirty="0" err="1" smtClean="0"/>
              <a:t>github</a:t>
            </a:r>
            <a:r>
              <a:rPr lang="zh-CN" altLang="en-US" dirty="0" smtClean="0"/>
              <a:t>上</a:t>
            </a:r>
            <a:endParaRPr lang="en-US" altLang="zh-CN" dirty="0" smtClean="0"/>
          </a:p>
          <a:p>
            <a:r>
              <a:rPr lang="zh-CN" altLang="en-US" dirty="0" smtClean="0"/>
              <a:t>下节课准备一段</a:t>
            </a:r>
            <a:r>
              <a:rPr lang="zh-CN" altLang="en-US" smtClean="0"/>
              <a:t>简短的介绍</a:t>
            </a:r>
            <a:endParaRPr lang="en-US" altLang="zh-CN" dirty="0" smtClean="0"/>
          </a:p>
          <a:p>
            <a:r>
              <a:rPr lang="zh-CN" altLang="en-US" dirty="0" smtClean="0"/>
              <a:t>不要</a:t>
            </a:r>
            <a:r>
              <a:rPr lang="en-US" altLang="zh-CN" dirty="0" smtClean="0"/>
              <a:t>commit</a:t>
            </a:r>
            <a:r>
              <a:rPr lang="zh-CN" altLang="en-US" dirty="0" smtClean="0"/>
              <a:t> </a:t>
            </a:r>
            <a:r>
              <a:rPr lang="en-US" altLang="zh-CN" dirty="0" err="1" smtClean="0"/>
              <a:t>Node_modules</a:t>
            </a:r>
            <a:r>
              <a:rPr lang="en-US" altLang="zh-CN" dirty="0" smtClean="0"/>
              <a:t> </a:t>
            </a:r>
            <a:r>
              <a:rPr lang="zh-CN" altLang="en-US" dirty="0" smtClean="0"/>
              <a:t>文件夹！</a:t>
            </a:r>
            <a:endParaRPr lang="en-US" altLang="zh-CN" dirty="0" smtClean="0"/>
          </a:p>
          <a:p>
            <a:endParaRPr lang="en-US" dirty="0"/>
          </a:p>
        </p:txBody>
      </p:sp>
    </p:spTree>
    <p:extLst>
      <p:ext uri="{BB962C8B-B14F-4D97-AF65-F5344CB8AC3E}">
        <p14:creationId xmlns:p14="http://schemas.microsoft.com/office/powerpoint/2010/main" val="17599156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作业讨论</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 代码组织结构</a:t>
            </a:r>
            <a:endParaRPr lang="en-US" altLang="zh-CN" dirty="0" smtClean="0"/>
          </a:p>
          <a:p>
            <a:r>
              <a:rPr lang="en-US" altLang="zh-CN" dirty="0" smtClean="0"/>
              <a:t>2</a:t>
            </a:r>
            <a:r>
              <a:rPr lang="zh-CN" altLang="en-US" dirty="0" smtClean="0"/>
              <a:t>， 命名规则</a:t>
            </a:r>
            <a:endParaRPr lang="en-US" altLang="zh-CN" dirty="0" smtClean="0"/>
          </a:p>
          <a:p>
            <a:r>
              <a:rPr lang="en-US" altLang="zh-CN" dirty="0" smtClean="0"/>
              <a:t>3</a:t>
            </a:r>
            <a:r>
              <a:rPr lang="zh-CN" altLang="en-US" dirty="0" smtClean="0"/>
              <a:t>， 代码质量</a:t>
            </a:r>
            <a:endParaRPr lang="en-US" dirty="0"/>
          </a:p>
        </p:txBody>
      </p:sp>
    </p:spTree>
    <p:extLst>
      <p:ext uri="{BB962C8B-B14F-4D97-AF65-F5344CB8AC3E}">
        <p14:creationId xmlns:p14="http://schemas.microsoft.com/office/powerpoint/2010/main" val="18012477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Ant</a:t>
            </a:r>
            <a:r>
              <a:rPr lang="zh-CN" altLang="en-US" dirty="0" smtClean="0"/>
              <a:t> </a:t>
            </a:r>
            <a:r>
              <a:rPr lang="en-US" altLang="zh-CN" dirty="0" smtClean="0"/>
              <a:t>design Pro</a:t>
            </a:r>
            <a:endParaRPr lang="en-US" dirty="0"/>
          </a:p>
        </p:txBody>
      </p:sp>
      <p:sp>
        <p:nvSpPr>
          <p:cNvPr id="3" name="Content Placeholder 2"/>
          <p:cNvSpPr>
            <a:spLocks noGrp="1"/>
          </p:cNvSpPr>
          <p:nvPr>
            <p:ph idx="1"/>
          </p:nvPr>
        </p:nvSpPr>
        <p:spPr/>
        <p:txBody>
          <a:bodyPr/>
          <a:lstStyle/>
          <a:p>
            <a:r>
              <a:rPr lang="en-US" dirty="0">
                <a:hlinkClick r:id="rId3"/>
              </a:rPr>
              <a:t>https://pro.ant.design</a:t>
            </a:r>
            <a:r>
              <a:rPr lang="en-US" dirty="0" smtClean="0">
                <a:hlinkClick r:id="rId3"/>
              </a:rPr>
              <a:t>/</a:t>
            </a:r>
            <a:endParaRPr lang="en-US" dirty="0" smtClean="0"/>
          </a:p>
          <a:p>
            <a:r>
              <a:rPr lang="zh-CN" altLang="en-US" dirty="0" smtClean="0"/>
              <a:t>开箱即用的</a:t>
            </a:r>
            <a:r>
              <a:rPr lang="en-US" altLang="zh-CN" dirty="0" smtClean="0"/>
              <a:t>React</a:t>
            </a:r>
            <a:r>
              <a:rPr lang="zh-CN" altLang="en-US" dirty="0" smtClean="0"/>
              <a:t>中后台系统</a:t>
            </a:r>
            <a:endParaRPr lang="en-US" altLang="zh-CN" dirty="0" smtClean="0"/>
          </a:p>
          <a:p>
            <a:r>
              <a:rPr lang="zh-CN" altLang="en-US" dirty="0" smtClean="0"/>
              <a:t>配套整套的开发环境和最佳实践</a:t>
            </a:r>
            <a:endParaRPr lang="en-US" altLang="zh-CN" dirty="0" smtClean="0"/>
          </a:p>
          <a:p>
            <a:r>
              <a:rPr lang="zh-CN" altLang="en-US" dirty="0" smtClean="0"/>
              <a:t>阿里开发</a:t>
            </a:r>
            <a:endParaRPr lang="en-US" dirty="0"/>
          </a:p>
        </p:txBody>
      </p:sp>
    </p:spTree>
    <p:extLst>
      <p:ext uri="{BB962C8B-B14F-4D97-AF65-F5344CB8AC3E}">
        <p14:creationId xmlns:p14="http://schemas.microsoft.com/office/powerpoint/2010/main" val="1419275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求职辅导</a:t>
            </a:r>
            <a:endParaRPr lang="en-US" dirty="0"/>
          </a:p>
        </p:txBody>
      </p:sp>
      <p:sp>
        <p:nvSpPr>
          <p:cNvPr id="3" name="Content Placeholder 2"/>
          <p:cNvSpPr>
            <a:spLocks noGrp="1"/>
          </p:cNvSpPr>
          <p:nvPr>
            <p:ph idx="1"/>
          </p:nvPr>
        </p:nvSpPr>
        <p:spPr/>
        <p:txBody>
          <a:bodyPr/>
          <a:lstStyle/>
          <a:p>
            <a:pPr lvl="0"/>
            <a:r>
              <a:rPr lang="zh-CN" altLang="en-US" dirty="0">
                <a:effectLst/>
              </a:rPr>
              <a:t>电话面试辅导</a:t>
            </a:r>
            <a:endParaRPr lang="en-US" dirty="0">
              <a:effectLst/>
            </a:endParaRPr>
          </a:p>
          <a:p>
            <a:pPr lvl="0"/>
            <a:r>
              <a:rPr lang="zh-CN" altLang="en-US" dirty="0">
                <a:effectLst/>
              </a:rPr>
              <a:t>技术面试辅导</a:t>
            </a:r>
            <a:endParaRPr lang="en-US" dirty="0">
              <a:effectLst/>
            </a:endParaRPr>
          </a:p>
          <a:p>
            <a:pPr lvl="0"/>
            <a:r>
              <a:rPr lang="en-US" dirty="0">
                <a:effectLst/>
              </a:rPr>
              <a:t>Coding test</a:t>
            </a:r>
            <a:r>
              <a:rPr lang="zh-CN" altLang="en-US" dirty="0">
                <a:effectLst/>
              </a:rPr>
              <a:t>辅导</a:t>
            </a:r>
            <a:endParaRPr lang="en-US" dirty="0">
              <a:effectLst/>
            </a:endParaRPr>
          </a:p>
          <a:p>
            <a:pPr lvl="0"/>
            <a:r>
              <a:rPr lang="zh-CN" altLang="en-US" dirty="0">
                <a:effectLst/>
              </a:rPr>
              <a:t>简历</a:t>
            </a:r>
            <a:r>
              <a:rPr lang="zh-CN" altLang="en-US" dirty="0" smtClean="0">
                <a:effectLst/>
              </a:rPr>
              <a:t>修改</a:t>
            </a:r>
            <a:endParaRPr lang="en-US" dirty="0">
              <a:effectLst/>
            </a:endParaRPr>
          </a:p>
        </p:txBody>
      </p:sp>
    </p:spTree>
    <p:extLst>
      <p:ext uri="{BB962C8B-B14F-4D97-AF65-F5344CB8AC3E}">
        <p14:creationId xmlns:p14="http://schemas.microsoft.com/office/powerpoint/2010/main" val="3613789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电话面试</a:t>
            </a:r>
            <a:endParaRPr lang="en-US" dirty="0"/>
          </a:p>
        </p:txBody>
      </p:sp>
      <p:sp>
        <p:nvSpPr>
          <p:cNvPr id="3" name="Content Placeholder 2"/>
          <p:cNvSpPr>
            <a:spLocks noGrp="1"/>
          </p:cNvSpPr>
          <p:nvPr>
            <p:ph idx="1"/>
          </p:nvPr>
        </p:nvSpPr>
        <p:spPr/>
        <p:txBody>
          <a:bodyPr/>
          <a:lstStyle/>
          <a:p>
            <a:r>
              <a:rPr lang="en-US" altLang="zh-CN" dirty="0" smtClean="0"/>
              <a:t>HR</a:t>
            </a:r>
            <a:r>
              <a:rPr lang="zh-CN" altLang="en-US" dirty="0" smtClean="0"/>
              <a:t>筛选简历的环节</a:t>
            </a:r>
            <a:endParaRPr lang="en-US" altLang="zh-CN" dirty="0" smtClean="0"/>
          </a:p>
          <a:p>
            <a:r>
              <a:rPr lang="en-US" altLang="zh-CN" dirty="0" err="1" smtClean="0"/>
              <a:t>Hr</a:t>
            </a:r>
            <a:r>
              <a:rPr lang="zh-CN" altLang="en-US" dirty="0" smtClean="0"/>
              <a:t>基本什么也不懂</a:t>
            </a:r>
            <a:endParaRPr lang="en-US" altLang="zh-CN" dirty="0" smtClean="0"/>
          </a:p>
          <a:p>
            <a:r>
              <a:rPr lang="zh-CN" altLang="en-US" dirty="0" smtClean="0"/>
              <a:t>适当夸大</a:t>
            </a:r>
            <a:endParaRPr lang="en-US" dirty="0"/>
          </a:p>
        </p:txBody>
      </p:sp>
    </p:spTree>
    <p:extLst>
      <p:ext uri="{BB962C8B-B14F-4D97-AF65-F5344CB8AC3E}">
        <p14:creationId xmlns:p14="http://schemas.microsoft.com/office/powerpoint/2010/main" val="5450714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技术面试</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 反应要迅速</a:t>
            </a:r>
            <a:endParaRPr lang="en-US" altLang="zh-CN" dirty="0" smtClean="0"/>
          </a:p>
          <a:p>
            <a:r>
              <a:rPr lang="en-US" altLang="zh-CN" dirty="0" smtClean="0"/>
              <a:t>2</a:t>
            </a:r>
            <a:r>
              <a:rPr lang="zh-CN" altLang="en-US" dirty="0" smtClean="0"/>
              <a:t>， 不会的问题要大胆承认，但是可以根据自己的见解说一下</a:t>
            </a:r>
            <a:endParaRPr lang="en-US" altLang="zh-CN" dirty="0" smtClean="0"/>
          </a:p>
          <a:p>
            <a:r>
              <a:rPr lang="en-US" altLang="zh-CN" dirty="0" smtClean="0"/>
              <a:t>3</a:t>
            </a:r>
            <a:r>
              <a:rPr lang="zh-CN" altLang="en-US" dirty="0" smtClean="0"/>
              <a:t>， 基础知识最重要</a:t>
            </a:r>
            <a:endParaRPr lang="en-US" altLang="zh-CN" dirty="0" smtClean="0"/>
          </a:p>
          <a:p>
            <a:r>
              <a:rPr lang="en-US" altLang="zh-CN" dirty="0" smtClean="0"/>
              <a:t>4</a:t>
            </a:r>
            <a:r>
              <a:rPr lang="zh-CN" altLang="en-US" dirty="0" smtClean="0"/>
              <a:t>， 刷</a:t>
            </a:r>
            <a:r>
              <a:rPr lang="en-US" altLang="zh-CN" dirty="0" err="1" smtClean="0"/>
              <a:t>Leetcode</a:t>
            </a:r>
            <a:endParaRPr lang="en-US" dirty="0"/>
          </a:p>
        </p:txBody>
      </p:sp>
    </p:spTree>
    <p:extLst>
      <p:ext uri="{BB962C8B-B14F-4D97-AF65-F5344CB8AC3E}">
        <p14:creationId xmlns:p14="http://schemas.microsoft.com/office/powerpoint/2010/main" val="14082988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Coding</a:t>
            </a:r>
            <a:r>
              <a:rPr lang="zh-CN" altLang="en-US" dirty="0" smtClean="0"/>
              <a:t> </a:t>
            </a:r>
            <a:r>
              <a:rPr lang="en-US" altLang="zh-CN" dirty="0" smtClean="0"/>
              <a:t>test</a:t>
            </a:r>
            <a:endParaRPr lang="en-US" dirty="0"/>
          </a:p>
        </p:txBody>
      </p:sp>
      <p:sp>
        <p:nvSpPr>
          <p:cNvPr id="3" name="Content Placeholder 2"/>
          <p:cNvSpPr>
            <a:spLocks noGrp="1"/>
          </p:cNvSpPr>
          <p:nvPr>
            <p:ph idx="1"/>
          </p:nvPr>
        </p:nvSpPr>
        <p:spPr/>
        <p:txBody>
          <a:bodyPr/>
          <a:lstStyle/>
          <a:p>
            <a:r>
              <a:rPr lang="en-US" dirty="0" smtClean="0"/>
              <a:t>1</a:t>
            </a:r>
            <a:r>
              <a:rPr lang="zh-CN" altLang="en-US" dirty="0" smtClean="0"/>
              <a:t>，认真读题</a:t>
            </a:r>
            <a:endParaRPr lang="en-US" altLang="zh-CN" dirty="0" smtClean="0"/>
          </a:p>
          <a:p>
            <a:r>
              <a:rPr lang="en-US" altLang="zh-CN" dirty="0" smtClean="0"/>
              <a:t>2</a:t>
            </a:r>
            <a:r>
              <a:rPr lang="zh-CN" altLang="en-US" dirty="0"/>
              <a:t>，</a:t>
            </a:r>
            <a:r>
              <a:rPr lang="zh-CN" altLang="en-US" dirty="0" smtClean="0"/>
              <a:t>认清</a:t>
            </a:r>
            <a:r>
              <a:rPr lang="en-US" altLang="zh-CN" dirty="0" smtClean="0"/>
              <a:t>Coding</a:t>
            </a:r>
            <a:r>
              <a:rPr lang="zh-CN" altLang="en-US" dirty="0" smtClean="0"/>
              <a:t> </a:t>
            </a:r>
            <a:r>
              <a:rPr lang="en-US" altLang="zh-CN" dirty="0" smtClean="0"/>
              <a:t>test</a:t>
            </a:r>
            <a:r>
              <a:rPr lang="zh-CN" altLang="en-US" dirty="0" smtClean="0"/>
              <a:t>的目的</a:t>
            </a:r>
            <a:endParaRPr lang="en-US" altLang="zh-CN" dirty="0" smtClean="0"/>
          </a:p>
          <a:p>
            <a:r>
              <a:rPr lang="en-US" altLang="zh-CN" dirty="0" smtClean="0"/>
              <a:t>3</a:t>
            </a:r>
            <a:r>
              <a:rPr lang="zh-CN" altLang="en-US" dirty="0" smtClean="0"/>
              <a:t>，作业讨论中的三点</a:t>
            </a:r>
            <a:endParaRPr lang="en-US" altLang="zh-CN" dirty="0" smtClean="0"/>
          </a:p>
          <a:p>
            <a:r>
              <a:rPr lang="en-US" altLang="zh-CN" dirty="0" smtClean="0"/>
              <a:t>4</a:t>
            </a:r>
            <a:r>
              <a:rPr lang="zh-CN" altLang="en-US" dirty="0" smtClean="0"/>
              <a:t>， 写不完没事</a:t>
            </a:r>
            <a:endParaRPr lang="en-US" altLang="zh-CN" dirty="0" smtClean="0"/>
          </a:p>
        </p:txBody>
      </p:sp>
    </p:spTree>
    <p:extLst>
      <p:ext uri="{BB962C8B-B14F-4D97-AF65-F5344CB8AC3E}">
        <p14:creationId xmlns:p14="http://schemas.microsoft.com/office/powerpoint/2010/main" val="1064752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简历</a:t>
            </a:r>
            <a:endParaRPr lang="en-US" dirty="0"/>
          </a:p>
        </p:txBody>
      </p:sp>
      <p:sp>
        <p:nvSpPr>
          <p:cNvPr id="3" name="Content Placeholder 2"/>
          <p:cNvSpPr>
            <a:spLocks noGrp="1"/>
          </p:cNvSpPr>
          <p:nvPr>
            <p:ph idx="1"/>
          </p:nvPr>
        </p:nvSpPr>
        <p:spPr/>
        <p:txBody>
          <a:bodyPr>
            <a:normAutofit/>
          </a:bodyPr>
          <a:lstStyle/>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先研究市面上</a:t>
            </a:r>
            <a:r>
              <a:rPr lang="zh-CN" altLang="en-US" sz="1800" cap="all" dirty="0" smtClean="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有哪些工作</a:t>
            </a:r>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适合你</a:t>
            </a:r>
            <a:endParaRPr lang="en-US" altLang="zh-CN"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根据职位修改简历</a:t>
            </a:r>
            <a:endParaRPr lang="en-US" altLang="zh-CN"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要学会取舍内容</a:t>
            </a:r>
            <a:endParaRPr lang="en-US" altLang="zh-CN"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突出重点</a:t>
            </a:r>
            <a:endParaRPr 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784526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怎么才能学得更好？</a:t>
            </a:r>
            <a:endParaRPr lang="en-US" dirty="0"/>
          </a:p>
        </p:txBody>
      </p:sp>
      <p:sp>
        <p:nvSpPr>
          <p:cNvPr id="3" name="Content Placeholder 2"/>
          <p:cNvSpPr>
            <a:spLocks noGrp="1"/>
          </p:cNvSpPr>
          <p:nvPr>
            <p:ph idx="1"/>
          </p:nvPr>
        </p:nvSpPr>
        <p:spPr>
          <a:xfrm>
            <a:off x="685800" y="2214225"/>
            <a:ext cx="10820400" cy="4024125"/>
          </a:xfrm>
        </p:spPr>
        <p:txBody>
          <a:bodyPr/>
          <a:lstStyle/>
          <a:p>
            <a:r>
              <a:rPr lang="zh-CN" altLang="en-US" dirty="0" smtClean="0"/>
              <a:t>多问问题</a:t>
            </a:r>
            <a:endParaRPr lang="en-US" altLang="zh-CN" dirty="0" smtClean="0"/>
          </a:p>
          <a:p>
            <a:r>
              <a:rPr lang="zh-CN" altLang="en-US" dirty="0" smtClean="0"/>
              <a:t>但也不要问太多问题</a:t>
            </a:r>
            <a:endParaRPr lang="en-US" altLang="zh-CN" dirty="0" smtClean="0"/>
          </a:p>
          <a:p>
            <a:r>
              <a:rPr lang="zh-CN" altLang="en-US" dirty="0" smtClean="0"/>
              <a:t>上课的时候尽量避免一直在抄</a:t>
            </a:r>
            <a:r>
              <a:rPr lang="en-US" altLang="zh-CN" dirty="0" smtClean="0"/>
              <a:t>code</a:t>
            </a:r>
            <a:r>
              <a:rPr lang="zh-CN" altLang="en-US" dirty="0" smtClean="0"/>
              <a:t>， 所有</a:t>
            </a:r>
            <a:r>
              <a:rPr lang="en-US" altLang="zh-CN" dirty="0" smtClean="0"/>
              <a:t>code</a:t>
            </a:r>
            <a:r>
              <a:rPr lang="zh-CN" altLang="en-US" dirty="0" smtClean="0"/>
              <a:t>都会公布出来，尽量想明白为什么这么写</a:t>
            </a:r>
            <a:endParaRPr lang="en-US" altLang="zh-CN" dirty="0" smtClean="0"/>
          </a:p>
          <a:p>
            <a:r>
              <a:rPr lang="zh-CN" altLang="en-US" dirty="0" smtClean="0"/>
              <a:t>基础不好的同学请在课前进行预习，我会给大家准备材料</a:t>
            </a:r>
            <a:endParaRPr lang="en-US" altLang="zh-CN" dirty="0" smtClean="0"/>
          </a:p>
          <a:p>
            <a:r>
              <a:rPr lang="zh-CN" altLang="en-US" dirty="0" smtClean="0"/>
              <a:t>调位！基础好的同学带基础不好的同学</a:t>
            </a:r>
            <a:endParaRPr lang="en-US" altLang="zh-CN" dirty="0" smtClean="0"/>
          </a:p>
          <a:p>
            <a:r>
              <a:rPr lang="zh-CN" altLang="en-US" dirty="0" smtClean="0"/>
              <a:t>完成每节课后留下的作业</a:t>
            </a:r>
            <a:r>
              <a:rPr lang="en-US" altLang="zh-CN" dirty="0" smtClean="0"/>
              <a:t>, Commit</a:t>
            </a:r>
            <a:r>
              <a:rPr lang="zh-CN" altLang="en-US" dirty="0" smtClean="0"/>
              <a:t>到自己的</a:t>
            </a:r>
            <a:r>
              <a:rPr lang="en-US" altLang="zh-CN" dirty="0" err="1" smtClean="0"/>
              <a:t>GitHub</a:t>
            </a:r>
            <a:r>
              <a:rPr lang="zh-CN" altLang="en-US" dirty="0" smtClean="0"/>
              <a:t>上</a:t>
            </a:r>
            <a:endParaRPr lang="en-US" altLang="zh-CN" dirty="0" smtClean="0"/>
          </a:p>
          <a:p>
            <a:endParaRPr lang="en-US" dirty="0"/>
          </a:p>
        </p:txBody>
      </p:sp>
    </p:spTree>
    <p:extLst>
      <p:ext uri="{BB962C8B-B14F-4D97-AF65-F5344CB8AC3E}">
        <p14:creationId xmlns:p14="http://schemas.microsoft.com/office/powerpoint/2010/main" val="11169227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85580" y="0"/>
            <a:ext cx="9220840" cy="6858000"/>
          </a:xfrm>
          <a:prstGeom prst="rect">
            <a:avLst/>
          </a:prstGeom>
        </p:spPr>
      </p:pic>
    </p:spTree>
    <p:extLst>
      <p:ext uri="{BB962C8B-B14F-4D97-AF65-F5344CB8AC3E}">
        <p14:creationId xmlns:p14="http://schemas.microsoft.com/office/powerpoint/2010/main" val="1046615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892300"/>
            <a:ext cx="9715500" cy="2554545"/>
          </a:xfrm>
          <a:prstGeom prst="rect">
            <a:avLst/>
          </a:prstGeom>
          <a:noFill/>
        </p:spPr>
        <p:txBody>
          <a:bodyPr wrap="square" rtlCol="0">
            <a:spAutoFit/>
          </a:bodyPr>
          <a:lstStyle/>
          <a:p>
            <a:pPr algn="ctr"/>
            <a:r>
              <a:rPr lang="en-US" altLang="zh-CN" sz="8000" dirty="0" smtClean="0"/>
              <a:t>GOOGLE</a:t>
            </a:r>
            <a:r>
              <a:rPr lang="zh-CN" altLang="en-US" sz="8000" dirty="0" smtClean="0"/>
              <a:t> </a:t>
            </a:r>
            <a:r>
              <a:rPr lang="en-US" altLang="zh-CN" sz="8000" dirty="0" smtClean="0"/>
              <a:t>V8 Engine</a:t>
            </a:r>
            <a:endParaRPr lang="en-US" sz="8000" dirty="0"/>
          </a:p>
        </p:txBody>
      </p:sp>
    </p:spTree>
    <p:extLst>
      <p:ext uri="{BB962C8B-B14F-4D97-AF65-F5344CB8AC3E}">
        <p14:creationId xmlns:p14="http://schemas.microsoft.com/office/powerpoint/2010/main" val="665349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资源</a:t>
            </a:r>
            <a:endParaRPr lang="en-US" dirty="0"/>
          </a:p>
        </p:txBody>
      </p:sp>
      <p:sp>
        <p:nvSpPr>
          <p:cNvPr id="3" name="Content Placeholder 2"/>
          <p:cNvSpPr>
            <a:spLocks noGrp="1"/>
          </p:cNvSpPr>
          <p:nvPr>
            <p:ph idx="1"/>
          </p:nvPr>
        </p:nvSpPr>
        <p:spPr/>
        <p:txBody>
          <a:bodyPr/>
          <a:lstStyle/>
          <a:p>
            <a:r>
              <a:rPr lang="en-US" dirty="0" smtClean="0"/>
              <a:t>1. </a:t>
            </a:r>
            <a:r>
              <a:rPr lang="zh-CN" altLang="en-US" dirty="0" smtClean="0"/>
              <a:t>阮一峰</a:t>
            </a:r>
            <a:endParaRPr lang="en-US" altLang="zh-CN" dirty="0" smtClean="0"/>
          </a:p>
          <a:p>
            <a:r>
              <a:rPr lang="en-US" altLang="zh-CN" dirty="0" smtClean="0"/>
              <a:t>2.</a:t>
            </a:r>
            <a:r>
              <a:rPr lang="zh-CN" altLang="en-US" dirty="0" smtClean="0"/>
              <a:t> </a:t>
            </a:r>
            <a:r>
              <a:rPr lang="en-US" altLang="zh-CN" dirty="0" err="1" smtClean="0"/>
              <a:t>Youtube</a:t>
            </a:r>
            <a:endParaRPr lang="en-US" altLang="zh-CN" dirty="0" smtClean="0"/>
          </a:p>
          <a:p>
            <a:r>
              <a:rPr lang="en-US" dirty="0" smtClean="0"/>
              <a:t>3. </a:t>
            </a:r>
            <a:r>
              <a:rPr lang="en-US" altLang="zh-CN" dirty="0" err="1" smtClean="0"/>
              <a:t>Github</a:t>
            </a:r>
            <a:r>
              <a:rPr lang="zh-CN" altLang="en-US" dirty="0" smtClean="0"/>
              <a:t>源码</a:t>
            </a:r>
            <a:endParaRPr lang="en-US" altLang="zh-CN" dirty="0" smtClean="0"/>
          </a:p>
          <a:p>
            <a:r>
              <a:rPr lang="en-US" altLang="zh-CN" dirty="0" smtClean="0"/>
              <a:t>4.Gitbook(</a:t>
            </a:r>
            <a:r>
              <a:rPr lang="en-US" b="1" u="sng" dirty="0">
                <a:effectLst/>
                <a:hlinkClick r:id="rId2"/>
              </a:rPr>
              <a:t>Redux </a:t>
            </a:r>
            <a:r>
              <a:rPr lang="en-US" b="1" u="sng" dirty="0" smtClean="0">
                <a:effectLst/>
                <a:hlinkClick r:id="rId2"/>
              </a:rPr>
              <a:t>中文文档</a:t>
            </a:r>
            <a:r>
              <a:rPr lang="zh-CN" altLang="en-US" b="1" dirty="0" smtClean="0">
                <a:effectLst/>
              </a:rPr>
              <a:t>等</a:t>
            </a:r>
            <a:r>
              <a:rPr lang="en-US" b="1" dirty="0" smtClean="0">
                <a:effectLst/>
              </a:rPr>
              <a:t> </a:t>
            </a:r>
            <a:r>
              <a:rPr lang="en-US" altLang="zh-CN" dirty="0" smtClean="0"/>
              <a:t>)</a:t>
            </a:r>
          </a:p>
          <a:p>
            <a:r>
              <a:rPr lang="en-US" dirty="0"/>
              <a:t>https://</a:t>
            </a:r>
            <a:r>
              <a:rPr lang="en-US" dirty="0" err="1"/>
              <a:t>github.com</a:t>
            </a:r>
            <a:r>
              <a:rPr lang="en-US" dirty="0"/>
              <a:t>/lee813/</a:t>
            </a:r>
            <a:r>
              <a:rPr lang="en-US" dirty="0" err="1"/>
              <a:t>ECVFrontend</a:t>
            </a:r>
            <a:endParaRPr lang="en-US" dirty="0"/>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64519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26609</TotalTime>
  <Words>1213</Words>
  <Application>Microsoft Macintosh PowerPoint</Application>
  <PresentationFormat>Widescreen</PresentationFormat>
  <Paragraphs>284</Paragraphs>
  <Slides>59</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Calibri</vt:lpstr>
      <vt:lpstr>Century Gothic</vt:lpstr>
      <vt:lpstr>DengXian</vt:lpstr>
      <vt:lpstr>Mangal</vt:lpstr>
      <vt:lpstr>宋体</vt:lpstr>
      <vt:lpstr>新細明體</vt:lpstr>
      <vt:lpstr>Arial</vt:lpstr>
      <vt:lpstr>Vapor Trail</vt:lpstr>
      <vt:lpstr>WIFI</vt:lpstr>
      <vt:lpstr>Web前端开发</vt:lpstr>
      <vt:lpstr>自我介绍</vt:lpstr>
      <vt:lpstr>这门课程要学什么</vt:lpstr>
      <vt:lpstr>课程设置</vt:lpstr>
      <vt:lpstr>怎么才能学得更好？</vt:lpstr>
      <vt:lpstr>PowerPoint Presentation</vt:lpstr>
      <vt:lpstr>PowerPoint Presentation</vt:lpstr>
      <vt:lpstr>资源</vt:lpstr>
      <vt:lpstr>工具和开发环境</vt:lpstr>
      <vt:lpstr>1. 使用两种方法居中一张图片 (提示：flexbox) 2. 十个方块 奇数为红色 偶数为黑色 3. 建一个modal(提示：使用Position absolute)</vt:lpstr>
      <vt:lpstr>HTML Recap</vt:lpstr>
      <vt:lpstr>CSS Recap</vt:lpstr>
      <vt:lpstr>CSS POSITIONING</vt:lpstr>
      <vt:lpstr>FLEXBOX</vt:lpstr>
      <vt:lpstr>Css Grid</vt:lpstr>
      <vt:lpstr>Js简史</vt:lpstr>
      <vt:lpstr>前端框架简介</vt:lpstr>
      <vt:lpstr>作业1：实现圣杯布局  </vt:lpstr>
      <vt:lpstr>作业批改</vt:lpstr>
      <vt:lpstr>Javascript Recap</vt:lpstr>
      <vt:lpstr>Es5重点 </vt:lpstr>
      <vt:lpstr>ES6 语法介绍</vt:lpstr>
      <vt:lpstr>HTML CSS JS 总结</vt:lpstr>
      <vt:lpstr>Es5和es6语法对比</vt:lpstr>
      <vt:lpstr>小作业</vt:lpstr>
      <vt:lpstr>作业批改</vt:lpstr>
      <vt:lpstr>Jquery 入门</vt:lpstr>
      <vt:lpstr>Ajax 请求</vt:lpstr>
      <vt:lpstr>课上作业</vt:lpstr>
      <vt:lpstr>React Hello world</vt:lpstr>
      <vt:lpstr>React 知识图谱</vt:lpstr>
      <vt:lpstr>React 基础语法</vt:lpstr>
      <vt:lpstr>React 作业1</vt:lpstr>
      <vt:lpstr>React项目实战</vt:lpstr>
      <vt:lpstr>Redux入门</vt:lpstr>
      <vt:lpstr>Redux</vt:lpstr>
      <vt:lpstr>Redux Diagram</vt:lpstr>
      <vt:lpstr>Dva</vt:lpstr>
      <vt:lpstr>基于DVA的项目实例</vt:lpstr>
      <vt:lpstr>Anuglar Tutorial</vt:lpstr>
      <vt:lpstr>与React的区别</vt:lpstr>
      <vt:lpstr>Angular JS</vt:lpstr>
      <vt:lpstr>AngularJS项目实战</vt:lpstr>
      <vt:lpstr>Angular 脚手架项目</vt:lpstr>
      <vt:lpstr>Angular 6</vt:lpstr>
      <vt:lpstr>Observable</vt:lpstr>
      <vt:lpstr>Angular 指令</vt:lpstr>
      <vt:lpstr>Angular 2+ HTML 模版语法</vt:lpstr>
      <vt:lpstr>Angular 环境搭建</vt:lpstr>
      <vt:lpstr>Angular项目实战 </vt:lpstr>
      <vt:lpstr>大作业</vt:lpstr>
      <vt:lpstr>作业讨论</vt:lpstr>
      <vt:lpstr>Ant design Pro</vt:lpstr>
      <vt:lpstr>求职辅导</vt:lpstr>
      <vt:lpstr>电话面试</vt:lpstr>
      <vt:lpstr>技术面试</vt:lpstr>
      <vt:lpstr>Coding test</vt:lpstr>
      <vt:lpstr>简历</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Web前端</dc:title>
  <dc:creator>Microsoft Office User</dc:creator>
  <cp:lastModifiedBy>Microsoft Office User</cp:lastModifiedBy>
  <cp:revision>89</cp:revision>
  <cp:lastPrinted>2018-06-17T18:17:59Z</cp:lastPrinted>
  <dcterms:created xsi:type="dcterms:W3CDTF">2018-01-09T03:46:39Z</dcterms:created>
  <dcterms:modified xsi:type="dcterms:W3CDTF">2018-07-06T02:13:10Z</dcterms:modified>
</cp:coreProperties>
</file>