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2"/>
  </p:sldMasterIdLst>
  <p:notesMasterIdLst>
    <p:notesMasterId r:id="rId33"/>
  </p:notesMasterIdLst>
  <p:sldIdLst>
    <p:sldId id="260" r:id="rId3"/>
    <p:sldId id="262" r:id="rId4"/>
    <p:sldId id="271" r:id="rId5"/>
    <p:sldId id="303" r:id="rId6"/>
    <p:sldId id="264" r:id="rId7"/>
    <p:sldId id="274" r:id="rId8"/>
    <p:sldId id="293" r:id="rId9"/>
    <p:sldId id="294" r:id="rId10"/>
    <p:sldId id="265" r:id="rId11"/>
    <p:sldId id="295" r:id="rId12"/>
    <p:sldId id="301" r:id="rId13"/>
    <p:sldId id="275" r:id="rId14"/>
    <p:sldId id="278" r:id="rId15"/>
    <p:sldId id="296" r:id="rId16"/>
    <p:sldId id="302" r:id="rId17"/>
    <p:sldId id="266" r:id="rId18"/>
    <p:sldId id="283" r:id="rId19"/>
    <p:sldId id="298" r:id="rId20"/>
    <p:sldId id="281" r:id="rId21"/>
    <p:sldId id="299" r:id="rId22"/>
    <p:sldId id="304" r:id="rId23"/>
    <p:sldId id="300" r:id="rId24"/>
    <p:sldId id="305" r:id="rId25"/>
    <p:sldId id="306" r:id="rId26"/>
    <p:sldId id="268" r:id="rId27"/>
    <p:sldId id="279" r:id="rId28"/>
    <p:sldId id="269" r:id="rId29"/>
    <p:sldId id="282" r:id="rId30"/>
    <p:sldId id="297" r:id="rId31"/>
    <p:sldId id="26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896A"/>
    <a:srgbClr val="F6E6C6"/>
    <a:srgbClr val="544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6" y="90"/>
      </p:cViewPr>
      <p:guideLst>
        <p:guide orient="horz" pos="2280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42B92-D8CA-4811-AFF5-A2273FA2D768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8EC34-BA80-4310-8368-DD5EC170E5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https://blog.csdn.net/c602273091/article/details/39802973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3566253" y="966238"/>
            <a:ext cx="4830147" cy="4830147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  <a:effectLst/>
        </p:spPr>
      </p:pic>
      <p:pic>
        <p:nvPicPr>
          <p:cNvPr id="8" name="图片 7" descr="图片包含 浅色&#10;&#10;已生成高可信度的说明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6955887" y="4445426"/>
            <a:ext cx="543628" cy="5662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1398652">
            <a:off x="3889197" y="1357287"/>
            <a:ext cx="1063283" cy="1329654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5470776" y="1817008"/>
            <a:ext cx="1" cy="4574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812246" y="1451429"/>
            <a:ext cx="953338" cy="3594074"/>
          </a:xfrm>
        </p:spPr>
        <p:txBody>
          <a:bodyPr vert="eaVert" wrap="square" anchor="ctr" anchorCtr="0">
            <a:normAutofit/>
          </a:bodyPr>
          <a:lstStyle>
            <a:lvl1pPr algn="ctr">
              <a:lnSpc>
                <a:spcPct val="90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38905" y="2274465"/>
            <a:ext cx="469359" cy="2771038"/>
          </a:xfrm>
        </p:spPr>
        <p:txBody>
          <a:bodyPr vert="eaVert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/>
          <p:cNvSpPr/>
          <p:nvPr/>
        </p:nvSpPr>
        <p:spPr>
          <a:xfrm>
            <a:off x="-19050" y="-1"/>
            <a:ext cx="4776788" cy="2906712"/>
          </a:xfrm>
          <a:prstGeom prst="diagStripe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斜纹 7"/>
          <p:cNvSpPr/>
          <p:nvPr/>
        </p:nvSpPr>
        <p:spPr>
          <a:xfrm rot="10800000">
            <a:off x="9861550" y="5322888"/>
            <a:ext cx="2330450" cy="1535112"/>
          </a:xfrm>
          <a:prstGeom prst="diagStripe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57399"/>
            <a:ext cx="9144000" cy="145256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84211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22BBC-E353-495F-8CF9-1826EBDB111E}" type="datetimeFigureOut">
              <a:rPr lang="zh-CN" altLang="en-US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26D32-79D6-4A67-ABD7-1B9F82291D9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TextBox 6"/>
          <p:cNvSpPr txBox="1"/>
          <p:nvPr/>
        </p:nvSpPr>
        <p:spPr>
          <a:xfrm>
            <a:off x="5351463" y="4422775"/>
            <a:ext cx="1952625" cy="400050"/>
          </a:xfrm>
          <a:prstGeom prst="rect">
            <a:avLst/>
          </a:prstGeom>
          <a:solidFill>
            <a:srgbClr val="665EB8"/>
          </a:solidFill>
        </p:spPr>
        <p:txBody>
          <a:bodyPr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0" indent="0">
              <a:lnSpc>
                <a:spcPct val="120000"/>
              </a:lnSpc>
              <a:buNone/>
              <a:defRPr sz="2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CBC2D-E70A-4621-B665-87B5DE2D3F06}" type="datetimeFigureOut">
              <a:rPr lang="zh-CN" altLang="en-US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8F0BB-2EEF-4E85-B934-5A22E14EF00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/>
          <p:cNvSpPr/>
          <p:nvPr/>
        </p:nvSpPr>
        <p:spPr>
          <a:xfrm>
            <a:off x="-38100" y="-1"/>
            <a:ext cx="4776788" cy="2906712"/>
          </a:xfrm>
          <a:prstGeom prst="diagStripe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斜纹 7"/>
          <p:cNvSpPr/>
          <p:nvPr/>
        </p:nvSpPr>
        <p:spPr>
          <a:xfrm rot="10800000">
            <a:off x="9861550" y="5322888"/>
            <a:ext cx="2330450" cy="1535112"/>
          </a:xfrm>
          <a:prstGeom prst="diagStripe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724150"/>
            <a:ext cx="10515600" cy="1838325"/>
          </a:xfrm>
        </p:spPr>
        <p:txBody>
          <a:bodyPr anchor="b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41399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56D76-6B90-4F7D-9C8E-6B8A88F5D1F5}" type="datetimeFigureOut">
              <a:rPr lang="zh-CN" altLang="en-US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6314-ECC3-4597-AA7B-722A877C703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F27D5-545F-4B62-A77D-73C0877C000F}" type="datetimeFigureOut">
              <a:rPr lang="zh-CN" altLang="en-US"/>
              <a:t>2018/6/28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A4212-0BEF-4F7C-AAB9-832556D1EB8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764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705099"/>
            <a:ext cx="5157787" cy="34845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764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705099"/>
            <a:ext cx="5183188" cy="3484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9AECB-3029-416E-B86C-32415EA32BDE}" type="datetimeFigureOut">
              <a:rPr lang="zh-CN" altLang="en-US"/>
              <a:t>2018/6/28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353AA-8BC3-480D-9B55-A8009DD5799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斜纹 8"/>
          <p:cNvSpPr/>
          <p:nvPr/>
        </p:nvSpPr>
        <p:spPr>
          <a:xfrm>
            <a:off x="0" y="0"/>
            <a:ext cx="4776788" cy="2906712"/>
          </a:xfrm>
          <a:prstGeom prst="diagStripe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斜纹 9"/>
          <p:cNvSpPr/>
          <p:nvPr/>
        </p:nvSpPr>
        <p:spPr>
          <a:xfrm rot="10800000">
            <a:off x="10013950" y="5475288"/>
            <a:ext cx="2330450" cy="1535112"/>
          </a:xfrm>
          <a:prstGeom prst="diagStripe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5503863" y="4575175"/>
            <a:ext cx="1952625" cy="400050"/>
          </a:xfrm>
          <a:prstGeom prst="rect">
            <a:avLst/>
          </a:prstGeom>
          <a:solidFill>
            <a:srgbClr val="665EB8"/>
          </a:solidFill>
        </p:spPr>
        <p:txBody>
          <a:bodyPr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48247" y="2160666"/>
            <a:ext cx="6295506" cy="1325563"/>
          </a:xfrm>
        </p:spPr>
        <p:txBody>
          <a:bodyPr anchor="b"/>
          <a:lstStyle>
            <a:lvl1pPr algn="dist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C1231-7A3B-46CC-961E-112221FB6F4E}" type="datetimeFigureOut">
              <a:rPr lang="zh-CN" altLang="en-US"/>
              <a:t>2018/6/28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7A182-33B7-4E56-B0A5-303E01C72B7B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 hasCustomPrompt="1"/>
          </p:nvPr>
        </p:nvSpPr>
        <p:spPr>
          <a:xfrm>
            <a:off x="2948247" y="3508142"/>
            <a:ext cx="6295506" cy="465947"/>
          </a:xfrm>
        </p:spPr>
        <p:txBody>
          <a:bodyPr/>
          <a:lstStyle>
            <a:lvl1pPr marL="0" indent="0" algn="dist">
              <a:buFontTx/>
              <a:buNone/>
              <a:defRPr sz="1800"/>
            </a:lvl1pPr>
          </a:lstStyle>
          <a:p>
            <a:pPr lvl="0"/>
            <a:r>
              <a:rPr lang="zh-CN" altLang="en-US" dirty="0" smtClean="0"/>
              <a:t>编辑文本</a:t>
            </a:r>
          </a:p>
        </p:txBody>
      </p:sp>
      <p:sp>
        <p:nvSpPr>
          <p:cNvPr id="14" name="内容占位符 12"/>
          <p:cNvSpPr>
            <a:spLocks noGrp="1"/>
          </p:cNvSpPr>
          <p:nvPr>
            <p:ph sz="quarter" idx="14" hasCustomPrompt="1"/>
          </p:nvPr>
        </p:nvSpPr>
        <p:spPr>
          <a:xfrm>
            <a:off x="5503863" y="4575176"/>
            <a:ext cx="1952625" cy="40005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altLang="en-US" dirty="0" smtClean="0"/>
              <a:t>编辑文本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6D152-15C9-4D26-8F28-FAD53DB6929F}" type="datetimeFigureOut">
              <a:rPr lang="zh-CN" altLang="en-US"/>
              <a:t>2018/6/28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D5EF7-072F-40BA-A211-ED7A3C21486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2018/6/28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9370" y="365125"/>
            <a:ext cx="132442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987971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 rot="7766970">
            <a:off x="5444366" y="1322095"/>
            <a:ext cx="3813332" cy="34810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4442053" y="1164277"/>
            <a:ext cx="3640816" cy="3640816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 rot="16200000">
            <a:off x="3201044" y="2435556"/>
            <a:ext cx="2535393" cy="30005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99465" y="3208205"/>
            <a:ext cx="3125992" cy="646331"/>
          </a:xfrm>
        </p:spPr>
        <p:txBody>
          <a:bodyPr wrap="square" anchor="t" anchorCtr="0">
            <a:normAutofit/>
          </a:bodyPr>
          <a:lstStyle>
            <a:lvl1pPr algn="ctr"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699465" y="1917860"/>
            <a:ext cx="3125992" cy="1200329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8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635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3575778" y="966238"/>
            <a:ext cx="4830147" cy="4830147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  <a:effectLst/>
        </p:spPr>
      </p:pic>
      <p:pic>
        <p:nvPicPr>
          <p:cNvPr id="7" name="图片 6" descr="图片包含 浅色&#10;&#10;已生成高可信度的说明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6877829" y="4311612"/>
            <a:ext cx="543628" cy="5662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1398652">
            <a:off x="3889197" y="1357287"/>
            <a:ext cx="1063283" cy="13296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71612" y="1583474"/>
            <a:ext cx="1292662" cy="3487462"/>
          </a:xfrm>
        </p:spPr>
        <p:txBody>
          <a:bodyPr vert="eaVert">
            <a:normAutofit/>
          </a:bodyPr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2018/6/28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19360" y="365125"/>
            <a:ext cx="123444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3892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alphaModFix amt="8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C5249EE-058C-4683-B72F-E983EB4B1B47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E64BB8C-9527-4AD5-817B-ADF2A6F36A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C5A0C1-B8C5-483E-B34C-E03435407473}" type="datetimeFigureOut">
              <a:rPr lang="zh-CN" altLang="en-US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A02361-5AB0-4084-81C7-3A7F54D84794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uzeyou/Multiplier16X16" TargetMode="External"/><Relationship Id="rId2" Type="http://schemas.openxmlformats.org/officeDocument/2006/relationships/hyperlink" Target="https://ieeexplore.ieee.org/document/7365120/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enku.baidu.com/view/d7dc9355f01dc281e53af00f.html" TargetMode="External"/><Relationship Id="rId4" Type="http://schemas.openxmlformats.org/officeDocument/2006/relationships/hyperlink" Target="https://www.eecs.tufts.edu/~rjdang/index2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4"/>
          <p:cNvSpPr txBox="1"/>
          <p:nvPr/>
        </p:nvSpPr>
        <p:spPr>
          <a:xfrm>
            <a:off x="2543175" y="2335213"/>
            <a:ext cx="3452495" cy="1198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chemeClr val="bg1">
                    <a:lumMod val="95000"/>
                  </a:schemeClr>
                </a:solidFill>
                <a:latin typeface="Open Sans" panose="020B0606030504020204"/>
                <a:ea typeface="微软雅黑" panose="020B0503020204020204" charset="-122"/>
                <a:cs typeface="Browallia New" panose="020B0604020202020204" pitchFamily="34" charset="-34"/>
              </a:rPr>
              <a:t>ML</a:t>
            </a:r>
            <a:r>
              <a:rPr lang="zh-TW" altLang="en-US" sz="7200" dirty="0">
                <a:solidFill>
                  <a:schemeClr val="bg1">
                    <a:lumMod val="95000"/>
                  </a:schemeClr>
                </a:solidFill>
                <a:latin typeface="Open Sans" panose="020B0606030504020204"/>
                <a:ea typeface="微软雅黑" panose="020B0503020204020204" charset="-122"/>
                <a:cs typeface="Browallia New" panose="020B0604020202020204" pitchFamily="34" charset="-34"/>
              </a:rPr>
              <a:t>之神</a:t>
            </a:r>
          </a:p>
        </p:txBody>
      </p:sp>
      <p:sp>
        <p:nvSpPr>
          <p:cNvPr id="27" name="TextBox 5"/>
          <p:cNvSpPr txBox="1"/>
          <p:nvPr/>
        </p:nvSpPr>
        <p:spPr>
          <a:xfrm>
            <a:off x="2747169" y="3513138"/>
            <a:ext cx="7162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實用數位系統設計|16bits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乘法器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期中進度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4785812" y="4360270"/>
            <a:ext cx="30855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PRESENTED BY</a:t>
            </a:r>
          </a:p>
          <a:p>
            <a:pPr algn="ctr">
              <a:defRPr/>
            </a:pP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B032040036 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廖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偉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驊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algn="ctr">
              <a:defRPr/>
            </a:pP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(L)B035020026 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李冠霖</a:t>
            </a:r>
            <a:endParaRPr lang="zh-TW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"/>
          <p:cNvSpPr txBox="1"/>
          <p:nvPr/>
        </p:nvSpPr>
        <p:spPr>
          <a:xfrm>
            <a:off x="741363" y="528638"/>
            <a:ext cx="45691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TW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作品系統</a:t>
            </a:r>
            <a:r>
              <a:rPr lang="zh-TW" altLang="zh-CN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架構</a:t>
            </a:r>
            <a:endParaRPr lang="zh-TW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2425980" y="1059045"/>
            <a:ext cx="1963005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16bit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被乘數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7404747" y="1059045"/>
            <a:ext cx="1989993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16bit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乘數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6992973" y="2090675"/>
            <a:ext cx="2813539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Booth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編碼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8422305" y="1459155"/>
            <a:ext cx="1" cy="631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2425978" y="3579511"/>
            <a:ext cx="7380533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Partial Product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Circuit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7" name="直線單箭頭接點 26"/>
          <p:cNvCxnSpPr>
            <a:stCxn id="11" idx="2"/>
          </p:cNvCxnSpPr>
          <p:nvPr/>
        </p:nvCxnSpPr>
        <p:spPr>
          <a:xfrm flipH="1">
            <a:off x="3407482" y="1459155"/>
            <a:ext cx="1" cy="21203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8422305" y="2483797"/>
            <a:ext cx="1" cy="108872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2425978" y="4406191"/>
            <a:ext cx="7380533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Wallace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Structure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矩形 3"/>
          <p:cNvSpPr>
            <a:spLocks noChangeArrowheads="1"/>
          </p:cNvSpPr>
          <p:nvPr/>
        </p:nvSpPr>
        <p:spPr bwMode="auto">
          <a:xfrm>
            <a:off x="2425978" y="5232871"/>
            <a:ext cx="7380533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32bit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Carry Select Adder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6116243" y="3986191"/>
            <a:ext cx="1" cy="43408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6116242" y="4836626"/>
            <a:ext cx="1" cy="43408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6116241" y="5632981"/>
            <a:ext cx="1" cy="43408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10485133" y="5707054"/>
            <a:ext cx="959521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3"/>
          <p:cNvSpPr>
            <a:spLocks noChangeArrowheads="1"/>
          </p:cNvSpPr>
          <p:nvPr/>
        </p:nvSpPr>
        <p:spPr bwMode="auto">
          <a:xfrm>
            <a:off x="2425978" y="6107164"/>
            <a:ext cx="7380533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Controller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肘形接點 17"/>
          <p:cNvCxnSpPr>
            <a:stCxn id="21" idx="2"/>
            <a:endCxn id="36" idx="1"/>
          </p:cNvCxnSpPr>
          <p:nvPr/>
        </p:nvCxnSpPr>
        <p:spPr>
          <a:xfrm rot="5400000" flipH="1" flipV="1">
            <a:off x="8000606" y="4022748"/>
            <a:ext cx="600165" cy="4368888"/>
          </a:xfrm>
          <a:prstGeom prst="bentConnector4">
            <a:avLst>
              <a:gd name="adj1" fmla="val -38090"/>
              <a:gd name="adj2" fmla="val 90221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10054304" y="6290439"/>
            <a:ext cx="43552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10485131" y="6081592"/>
            <a:ext cx="959521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直線單箭頭接點 52"/>
          <p:cNvCxnSpPr/>
          <p:nvPr/>
        </p:nvCxnSpPr>
        <p:spPr>
          <a:xfrm>
            <a:off x="10067190" y="6656185"/>
            <a:ext cx="43552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3"/>
          <p:cNvSpPr>
            <a:spLocks noChangeArrowheads="1"/>
          </p:cNvSpPr>
          <p:nvPr/>
        </p:nvSpPr>
        <p:spPr bwMode="auto">
          <a:xfrm>
            <a:off x="10485132" y="6456130"/>
            <a:ext cx="959521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Ready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277208" y="1933338"/>
            <a:ext cx="7631724" cy="382486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4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848" y="1175407"/>
            <a:ext cx="2788681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0.17943 0.0513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1" y="25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"/>
          <p:cNvSpPr txBox="1"/>
          <p:nvPr/>
        </p:nvSpPr>
        <p:spPr>
          <a:xfrm>
            <a:off x="741363" y="528638"/>
            <a:ext cx="45691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TW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作品系統</a:t>
            </a:r>
            <a:r>
              <a:rPr lang="zh-TW" altLang="zh-CN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架構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– 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乘法器</a:t>
            </a:r>
            <a:endParaRPr lang="zh-TW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00649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"/>
          <p:cNvSpPr txBox="1"/>
          <p:nvPr/>
        </p:nvSpPr>
        <p:spPr>
          <a:xfrm>
            <a:off x="741363" y="528638"/>
            <a:ext cx="6389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zh-CN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作品系統架構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- Wallace 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樹拓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樸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290591" y="4641568"/>
            <a:ext cx="5648960" cy="2109470"/>
            <a:chOff x="741363" y="4437382"/>
            <a:chExt cx="5648960" cy="210947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rcRect b="13333"/>
            <a:stretch>
              <a:fillRect/>
            </a:stretch>
          </p:blipFill>
          <p:spPr>
            <a:xfrm>
              <a:off x="741363" y="4437382"/>
              <a:ext cx="5648960" cy="210947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98470" y="6088466"/>
              <a:ext cx="1325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普通的結構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182631" y="6016421"/>
              <a:ext cx="150749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Wallace </a:t>
              </a:r>
              <a:r>
                <a:rPr lang="zh-TW" altLang="en-US" dirty="0"/>
                <a:t>結構</a:t>
              </a: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225" y="1256044"/>
            <a:ext cx="5655509" cy="33855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6658" y="1201703"/>
            <a:ext cx="6195342" cy="563616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638192" y="2726258"/>
            <a:ext cx="5141332" cy="1783543"/>
            <a:chOff x="4257077" y="2119893"/>
            <a:chExt cx="5716455" cy="2356960"/>
          </a:xfrm>
          <a:solidFill>
            <a:schemeClr val="accent1"/>
          </a:solidFill>
        </p:grpSpPr>
        <p:sp>
          <p:nvSpPr>
            <p:cNvPr id="5" name="等腰三角形 4"/>
            <p:cNvSpPr/>
            <p:nvPr/>
          </p:nvSpPr>
          <p:spPr>
            <a:xfrm rot="16200000">
              <a:off x="4224440" y="3094390"/>
              <a:ext cx="473237" cy="407963"/>
            </a:xfrm>
            <a:prstGeom prst="triangle">
              <a:avLst/>
            </a:prstGeom>
            <a:solidFill>
              <a:srgbClr val="E3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52497" y="2119893"/>
              <a:ext cx="5421035" cy="2356960"/>
            </a:xfrm>
            <a:prstGeom prst="rect">
              <a:avLst/>
            </a:prstGeom>
            <a:solidFill>
              <a:srgbClr val="66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5000"/>
                </a:lnSpc>
                <a:spcBef>
                  <a:spcPts val="1200"/>
                </a:spcBef>
                <a:spcAft>
                  <a:spcPts val="0"/>
                </a:spcAft>
                <a:defRPr/>
              </a:pPr>
              <a:endPara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270810" y="3010142"/>
            <a:ext cx="4298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Carry Select </a:t>
            </a: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Adder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741363" y="528638"/>
            <a:ext cx="45691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TW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作品系統</a:t>
            </a:r>
            <a:r>
              <a:rPr lang="zh-TW" altLang="zh-CN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架構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– 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加法器</a:t>
            </a:r>
            <a:endParaRPr lang="zh-TW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13"/>
          <p:cNvSpPr txBox="1">
            <a:spLocks noChangeArrowheads="1"/>
          </p:cNvSpPr>
          <p:nvPr/>
        </p:nvSpPr>
        <p:spPr bwMode="auto">
          <a:xfrm>
            <a:off x="6902134" y="3423884"/>
            <a:ext cx="48773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最終採用</a:t>
            </a:r>
            <a:endParaRPr lang="en-US" altLang="zh-TW" sz="1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Square Root Carry Select Adder(SRCSA)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95" y="1501871"/>
            <a:ext cx="6638095" cy="255791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95" y="4059789"/>
            <a:ext cx="6645217" cy="2476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6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741363" y="528638"/>
            <a:ext cx="45691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TW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作品系統</a:t>
            </a:r>
            <a:r>
              <a:rPr lang="zh-TW" altLang="zh-CN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架構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– 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控制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器</a:t>
            </a:r>
            <a:endParaRPr lang="zh-TW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63151" y="-2070848"/>
            <a:ext cx="5665695" cy="121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5"/>
          <p:cNvSpPr txBox="1"/>
          <p:nvPr/>
        </p:nvSpPr>
        <p:spPr>
          <a:xfrm>
            <a:off x="1513840" y="3651250"/>
            <a:ext cx="916368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TW" altLang="en-US" sz="4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作品已知與待學習之議題</a:t>
            </a:r>
          </a:p>
        </p:txBody>
      </p:sp>
      <p:sp>
        <p:nvSpPr>
          <p:cNvPr id="8199" name="文本框 22"/>
          <p:cNvSpPr txBox="1">
            <a:spLocks noChangeArrowheads="1"/>
          </p:cNvSpPr>
          <p:nvPr/>
        </p:nvSpPr>
        <p:spPr bwMode="auto">
          <a:xfrm>
            <a:off x="5502275" y="1830388"/>
            <a:ext cx="118745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chemeClr val="bg1"/>
                </a:solidFill>
                <a:latin typeface="Open Sans" panose="020B0606030504020204" pitchFamily="34" charset="0"/>
                <a:ea typeface="微软雅黑" panose="020B0503020204020204" charset="-122"/>
                <a:cs typeface="Open Sans" panose="020B0606030504020204" pitchFamily="34" charset="0"/>
              </a:rPr>
              <a:t>4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805235" y="3491094"/>
            <a:ext cx="2103120" cy="1864899"/>
            <a:chOff x="3473450" y="4296654"/>
            <a:chExt cx="2103120" cy="1864899"/>
          </a:xfrm>
        </p:grpSpPr>
        <p:sp>
          <p:nvSpPr>
            <p:cNvPr id="3" name="剪去对角的矩形 2"/>
            <p:cNvSpPr/>
            <p:nvPr/>
          </p:nvSpPr>
          <p:spPr>
            <a:xfrm>
              <a:off x="3473450" y="4296654"/>
              <a:ext cx="2103120" cy="1779025"/>
            </a:xfrm>
            <a:prstGeom prst="snip2DiagRect">
              <a:avLst/>
            </a:prstGeom>
            <a:solidFill>
              <a:srgbClr val="66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文本框 17"/>
            <p:cNvSpPr txBox="1">
              <a:spLocks noChangeArrowheads="1"/>
            </p:cNvSpPr>
            <p:nvPr/>
          </p:nvSpPr>
          <p:spPr bwMode="auto">
            <a:xfrm>
              <a:off x="3542617" y="5084335"/>
              <a:ext cx="191770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6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Booth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編碼</a:t>
              </a:r>
              <a:endParaRPr lang="en-US" altLang="zh-TW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TW" altLang="en-US" sz="16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原理以及實作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91207" y="4579510"/>
              <a:ext cx="1561465" cy="368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Booth </a:t>
              </a:r>
              <a:r>
                <a:rPr lang="zh-TW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編碼</a:t>
              </a: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7178139" y="3491094"/>
            <a:ext cx="2103120" cy="1872957"/>
            <a:chOff x="6615430" y="4202722"/>
            <a:chExt cx="2103120" cy="1872957"/>
          </a:xfrm>
        </p:grpSpPr>
        <p:sp>
          <p:nvSpPr>
            <p:cNvPr id="55" name="剪去对角的矩形 54"/>
            <p:cNvSpPr/>
            <p:nvPr/>
          </p:nvSpPr>
          <p:spPr>
            <a:xfrm>
              <a:off x="6615430" y="4202722"/>
              <a:ext cx="2103120" cy="1872957"/>
            </a:xfrm>
            <a:prstGeom prst="snip2DiagRect">
              <a:avLst/>
            </a:prstGeom>
            <a:solidFill>
              <a:srgbClr val="66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885940" y="4622103"/>
              <a:ext cx="1561465" cy="368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Wallace </a:t>
              </a:r>
              <a:r>
                <a:rPr lang="zh-TW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構建</a:t>
              </a:r>
            </a:p>
          </p:txBody>
        </p:sp>
      </p:grpSp>
      <p:sp>
        <p:nvSpPr>
          <p:cNvPr id="14" name="TextBox 5"/>
          <p:cNvSpPr txBox="1"/>
          <p:nvPr/>
        </p:nvSpPr>
        <p:spPr>
          <a:xfrm>
            <a:off x="741680" y="528955"/>
            <a:ext cx="467931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作品已知與待學習之議題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2826848" y="1594466"/>
            <a:ext cx="2065457" cy="858588"/>
            <a:chOff x="1383375" y="1216398"/>
            <a:chExt cx="2065457" cy="858588"/>
          </a:xfrm>
        </p:grpSpPr>
        <p:sp>
          <p:nvSpPr>
            <p:cNvPr id="11" name="剪去对角的矩形 2"/>
            <p:cNvSpPr/>
            <p:nvPr/>
          </p:nvSpPr>
          <p:spPr>
            <a:xfrm>
              <a:off x="1383375" y="1216398"/>
              <a:ext cx="2065457" cy="858588"/>
            </a:xfrm>
            <a:prstGeom prst="snip2DiagRect">
              <a:avLst/>
            </a:prstGeom>
            <a:solidFill>
              <a:srgbClr val="66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1632589" y="1342781"/>
              <a:ext cx="156146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乘法器</a:t>
              </a:r>
              <a:endParaRPr lang="en-US" altLang="zh-TW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產生</a:t>
              </a:r>
              <a:r>
                <a:rPr lang="en-US" altLang="zh-TW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  <a:r>
                <a:rPr lang="en-US" altLang="zh-TW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  <a:endParaRPr lang="zh-TW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9" name="直線單箭頭接點 8"/>
          <p:cNvCxnSpPr>
            <a:stCxn id="11" idx="1"/>
            <a:endCxn id="3" idx="3"/>
          </p:cNvCxnSpPr>
          <p:nvPr/>
        </p:nvCxnSpPr>
        <p:spPr>
          <a:xfrm flipH="1">
            <a:off x="3856795" y="2453054"/>
            <a:ext cx="2782" cy="1038040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/>
          <p:cNvGrpSpPr/>
          <p:nvPr/>
        </p:nvGrpSpPr>
        <p:grpSpPr>
          <a:xfrm>
            <a:off x="7152302" y="1599585"/>
            <a:ext cx="2065457" cy="858588"/>
            <a:chOff x="1383375" y="1216398"/>
            <a:chExt cx="2065457" cy="858588"/>
          </a:xfrm>
        </p:grpSpPr>
        <p:sp>
          <p:nvSpPr>
            <p:cNvPr id="18" name="剪去对角的矩形 2"/>
            <p:cNvSpPr/>
            <p:nvPr/>
          </p:nvSpPr>
          <p:spPr>
            <a:xfrm>
              <a:off x="1383375" y="1216398"/>
              <a:ext cx="2065457" cy="858588"/>
            </a:xfrm>
            <a:prstGeom prst="snip2DiagRect">
              <a:avLst/>
            </a:prstGeom>
            <a:solidFill>
              <a:srgbClr val="66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文本框 4"/>
            <p:cNvSpPr txBox="1"/>
            <p:nvPr/>
          </p:nvSpPr>
          <p:spPr>
            <a:xfrm>
              <a:off x="1419595" y="1455907"/>
              <a:ext cx="19874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加法器</a:t>
              </a:r>
              <a:endParaRPr lang="en-US" altLang="zh-TW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20" name="直線單箭頭接點 19"/>
          <p:cNvCxnSpPr>
            <a:stCxn id="18" idx="1"/>
          </p:cNvCxnSpPr>
          <p:nvPr/>
        </p:nvCxnSpPr>
        <p:spPr>
          <a:xfrm flipH="1">
            <a:off x="8182249" y="2458173"/>
            <a:ext cx="2782" cy="1038040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60"/>
          <p:cNvSpPr txBox="1"/>
          <p:nvPr/>
        </p:nvSpPr>
        <p:spPr>
          <a:xfrm>
            <a:off x="7448649" y="4427572"/>
            <a:ext cx="1561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RSCSA</a:t>
            </a:r>
            <a:r>
              <a:rPr lang="zh-TW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實作</a:t>
            </a:r>
            <a:endParaRPr lang="zh-TW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5"/>
          <p:cNvSpPr txBox="1"/>
          <p:nvPr/>
        </p:nvSpPr>
        <p:spPr>
          <a:xfrm>
            <a:off x="588010" y="3651250"/>
            <a:ext cx="1101598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TW" altLang="en-US" sz="4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作品進度</a:t>
            </a:r>
            <a:endParaRPr lang="zh-TW" altLang="en-US" sz="4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9" name="文本框 22"/>
          <p:cNvSpPr txBox="1">
            <a:spLocks noChangeArrowheads="1"/>
          </p:cNvSpPr>
          <p:nvPr/>
        </p:nvSpPr>
        <p:spPr bwMode="auto">
          <a:xfrm>
            <a:off x="5502275" y="1830388"/>
            <a:ext cx="118745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6600" dirty="0">
                <a:solidFill>
                  <a:schemeClr val="bg1"/>
                </a:solidFill>
                <a:latin typeface="Open Sans" panose="020B0606030504020204" pitchFamily="34" charset="0"/>
                <a:ea typeface="微软雅黑" panose="020B0503020204020204" charset="-122"/>
                <a:cs typeface="Open Sans" panose="020B0606030504020204" pitchFamily="34" charset="0"/>
              </a:rPr>
              <a:t>5</a:t>
            </a:r>
            <a:endParaRPr lang="en-US" altLang="zh-CN" sz="66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59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823665" y="893983"/>
            <a:ext cx="4041654" cy="3627950"/>
            <a:chOff x="6086" y="2566"/>
            <a:chExt cx="8440" cy="7200"/>
          </a:xfrm>
        </p:grpSpPr>
        <p:grpSp>
          <p:nvGrpSpPr>
            <p:cNvPr id="13" name="Group 4"/>
            <p:cNvGrpSpPr>
              <a:grpSpLocks noChangeAspect="1"/>
            </p:cNvGrpSpPr>
            <p:nvPr/>
          </p:nvGrpSpPr>
          <p:grpSpPr bwMode="auto">
            <a:xfrm>
              <a:off x="6086" y="2566"/>
              <a:ext cx="8440" cy="7200"/>
              <a:chOff x="2151" y="721"/>
              <a:chExt cx="3376" cy="2880"/>
            </a:xfrm>
            <a:solidFill>
              <a:srgbClr val="F2CDD4"/>
            </a:solidFill>
          </p:grpSpPr>
          <p:sp>
            <p:nvSpPr>
              <p:cNvPr id="14" name="Freeform 5"/>
              <p:cNvSpPr/>
              <p:nvPr/>
            </p:nvSpPr>
            <p:spPr bwMode="auto">
              <a:xfrm>
                <a:off x="3427" y="721"/>
                <a:ext cx="824" cy="1052"/>
              </a:xfrm>
              <a:custGeom>
                <a:avLst/>
                <a:gdLst>
                  <a:gd name="T0" fmla="*/ 174 w 348"/>
                  <a:gd name="T1" fmla="*/ 0 h 444"/>
                  <a:gd name="T2" fmla="*/ 59 w 348"/>
                  <a:gd name="T3" fmla="*/ 115 h 444"/>
                  <a:gd name="T4" fmla="*/ 59 w 348"/>
                  <a:gd name="T5" fmla="*/ 328 h 444"/>
                  <a:gd name="T6" fmla="*/ 174 w 348"/>
                  <a:gd name="T7" fmla="*/ 444 h 444"/>
                  <a:gd name="T8" fmla="*/ 290 w 348"/>
                  <a:gd name="T9" fmla="*/ 328 h 444"/>
                  <a:gd name="T10" fmla="*/ 290 w 348"/>
                  <a:gd name="T11" fmla="*/ 115 h 444"/>
                  <a:gd name="T12" fmla="*/ 174 w 348"/>
                  <a:gd name="T13" fmla="*/ 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8" h="444">
                    <a:moveTo>
                      <a:pt x="174" y="0"/>
                    </a:moveTo>
                    <a:cubicBezTo>
                      <a:pt x="59" y="115"/>
                      <a:pt x="59" y="115"/>
                      <a:pt x="59" y="115"/>
                    </a:cubicBezTo>
                    <a:cubicBezTo>
                      <a:pt x="0" y="174"/>
                      <a:pt x="0" y="270"/>
                      <a:pt x="59" y="328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90" y="328"/>
                      <a:pt x="290" y="328"/>
                      <a:pt x="290" y="328"/>
                    </a:cubicBezTo>
                    <a:cubicBezTo>
                      <a:pt x="348" y="270"/>
                      <a:pt x="348" y="174"/>
                      <a:pt x="290" y="115"/>
                    </a:cubicBezTo>
                    <a:cubicBezTo>
                      <a:pt x="174" y="0"/>
                      <a:pt x="174" y="0"/>
                      <a:pt x="174" y="0"/>
                    </a:cubicBezTo>
                  </a:path>
                </a:pathLst>
              </a:custGeom>
              <a:solidFill>
                <a:srgbClr val="665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2400" dirty="0">
                  <a:solidFill>
                    <a:schemeClr val="bg1"/>
                  </a:solidFill>
                  <a:latin typeface="FontAwesome" pitchFamily="50" charset="0"/>
                  <a:ea typeface="+mn-ea"/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4478" y="2033"/>
                <a:ext cx="1049" cy="754"/>
              </a:xfrm>
              <a:custGeom>
                <a:avLst/>
                <a:gdLst>
                  <a:gd name="T0" fmla="*/ 222 w 443"/>
                  <a:gd name="T1" fmla="*/ 0 h 318"/>
                  <a:gd name="T2" fmla="*/ 115 w 443"/>
                  <a:gd name="T3" fmla="*/ 44 h 318"/>
                  <a:gd name="T4" fmla="*/ 0 w 443"/>
                  <a:gd name="T5" fmla="*/ 159 h 318"/>
                  <a:gd name="T6" fmla="*/ 115 w 443"/>
                  <a:gd name="T7" fmla="*/ 274 h 318"/>
                  <a:gd name="T8" fmla="*/ 222 w 443"/>
                  <a:gd name="T9" fmla="*/ 318 h 318"/>
                  <a:gd name="T10" fmla="*/ 328 w 443"/>
                  <a:gd name="T11" fmla="*/ 274 h 318"/>
                  <a:gd name="T12" fmla="*/ 443 w 443"/>
                  <a:gd name="T13" fmla="*/ 159 h 318"/>
                  <a:gd name="T14" fmla="*/ 328 w 443"/>
                  <a:gd name="T15" fmla="*/ 44 h 318"/>
                  <a:gd name="T16" fmla="*/ 222 w 443"/>
                  <a:gd name="T17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3" h="318">
                    <a:moveTo>
                      <a:pt x="222" y="0"/>
                    </a:moveTo>
                    <a:cubicBezTo>
                      <a:pt x="183" y="0"/>
                      <a:pt x="144" y="14"/>
                      <a:pt x="115" y="44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115" y="274"/>
                      <a:pt x="115" y="274"/>
                      <a:pt x="115" y="274"/>
                    </a:cubicBezTo>
                    <a:cubicBezTo>
                      <a:pt x="144" y="304"/>
                      <a:pt x="183" y="318"/>
                      <a:pt x="222" y="318"/>
                    </a:cubicBezTo>
                    <a:cubicBezTo>
                      <a:pt x="260" y="318"/>
                      <a:pt x="299" y="304"/>
                      <a:pt x="328" y="274"/>
                    </a:cubicBezTo>
                    <a:cubicBezTo>
                      <a:pt x="443" y="159"/>
                      <a:pt x="443" y="159"/>
                      <a:pt x="443" y="159"/>
                    </a:cubicBezTo>
                    <a:cubicBezTo>
                      <a:pt x="328" y="44"/>
                      <a:pt x="328" y="44"/>
                      <a:pt x="328" y="44"/>
                    </a:cubicBezTo>
                    <a:cubicBezTo>
                      <a:pt x="299" y="14"/>
                      <a:pt x="260" y="0"/>
                      <a:pt x="222" y="0"/>
                    </a:cubicBezTo>
                  </a:path>
                </a:pathLst>
              </a:custGeom>
              <a:solidFill>
                <a:srgbClr val="665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2400" dirty="0">
                  <a:solidFill>
                    <a:schemeClr val="bg1"/>
                  </a:solidFill>
                  <a:latin typeface="FontAwesome" pitchFamily="50" charset="0"/>
                  <a:ea typeface="+mn-ea"/>
                </a:endParaRPr>
              </a:p>
            </p:txBody>
          </p:sp>
          <p:sp>
            <p:nvSpPr>
              <p:cNvPr id="16" name="Freeform 7"/>
              <p:cNvSpPr/>
              <p:nvPr/>
            </p:nvSpPr>
            <p:spPr bwMode="auto">
              <a:xfrm>
                <a:off x="2151" y="2033"/>
                <a:ext cx="1051" cy="754"/>
              </a:xfrm>
              <a:custGeom>
                <a:avLst/>
                <a:gdLst>
                  <a:gd name="T0" fmla="*/ 222 w 444"/>
                  <a:gd name="T1" fmla="*/ 0 h 318"/>
                  <a:gd name="T2" fmla="*/ 116 w 444"/>
                  <a:gd name="T3" fmla="*/ 44 h 318"/>
                  <a:gd name="T4" fmla="*/ 0 w 444"/>
                  <a:gd name="T5" fmla="*/ 159 h 318"/>
                  <a:gd name="T6" fmla="*/ 116 w 444"/>
                  <a:gd name="T7" fmla="*/ 274 h 318"/>
                  <a:gd name="T8" fmla="*/ 222 w 444"/>
                  <a:gd name="T9" fmla="*/ 318 h 318"/>
                  <a:gd name="T10" fmla="*/ 329 w 444"/>
                  <a:gd name="T11" fmla="*/ 274 h 318"/>
                  <a:gd name="T12" fmla="*/ 444 w 444"/>
                  <a:gd name="T13" fmla="*/ 159 h 318"/>
                  <a:gd name="T14" fmla="*/ 329 w 444"/>
                  <a:gd name="T15" fmla="*/ 44 h 318"/>
                  <a:gd name="T16" fmla="*/ 222 w 444"/>
                  <a:gd name="T17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318">
                    <a:moveTo>
                      <a:pt x="222" y="0"/>
                    </a:moveTo>
                    <a:cubicBezTo>
                      <a:pt x="184" y="0"/>
                      <a:pt x="145" y="14"/>
                      <a:pt x="116" y="44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116" y="274"/>
                      <a:pt x="116" y="274"/>
                      <a:pt x="116" y="274"/>
                    </a:cubicBezTo>
                    <a:cubicBezTo>
                      <a:pt x="145" y="304"/>
                      <a:pt x="184" y="318"/>
                      <a:pt x="222" y="318"/>
                    </a:cubicBezTo>
                    <a:cubicBezTo>
                      <a:pt x="261" y="318"/>
                      <a:pt x="299" y="304"/>
                      <a:pt x="329" y="274"/>
                    </a:cubicBezTo>
                    <a:cubicBezTo>
                      <a:pt x="444" y="159"/>
                      <a:pt x="444" y="159"/>
                      <a:pt x="444" y="159"/>
                    </a:cubicBezTo>
                    <a:cubicBezTo>
                      <a:pt x="329" y="44"/>
                      <a:pt x="329" y="44"/>
                      <a:pt x="329" y="44"/>
                    </a:cubicBezTo>
                    <a:cubicBezTo>
                      <a:pt x="299" y="14"/>
                      <a:pt x="261" y="0"/>
                      <a:pt x="222" y="0"/>
                    </a:cubicBezTo>
                  </a:path>
                </a:pathLst>
              </a:custGeom>
              <a:solidFill>
                <a:srgbClr val="665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2400" dirty="0">
                  <a:solidFill>
                    <a:schemeClr val="bg1"/>
                  </a:solidFill>
                  <a:latin typeface="FontAwesome" pitchFamily="50" charset="0"/>
                  <a:ea typeface="+mn-ea"/>
                </a:endParaRPr>
              </a:p>
            </p:txBody>
          </p:sp>
          <p:sp>
            <p:nvSpPr>
              <p:cNvPr id="17" name="Freeform 8"/>
              <p:cNvSpPr/>
              <p:nvPr/>
            </p:nvSpPr>
            <p:spPr bwMode="auto">
              <a:xfrm>
                <a:off x="2648" y="1214"/>
                <a:ext cx="748" cy="739"/>
              </a:xfrm>
              <a:custGeom>
                <a:avLst/>
                <a:gdLst>
                  <a:gd name="T0" fmla="*/ 162 w 316"/>
                  <a:gd name="T1" fmla="*/ 0 h 312"/>
                  <a:gd name="T2" fmla="*/ 0 w 316"/>
                  <a:gd name="T3" fmla="*/ 0 h 312"/>
                  <a:gd name="T4" fmla="*/ 0 w 316"/>
                  <a:gd name="T5" fmla="*/ 164 h 312"/>
                  <a:gd name="T6" fmla="*/ 150 w 316"/>
                  <a:gd name="T7" fmla="*/ 312 h 312"/>
                  <a:gd name="T8" fmla="*/ 316 w 316"/>
                  <a:gd name="T9" fmla="*/ 312 h 312"/>
                  <a:gd name="T10" fmla="*/ 316 w 316"/>
                  <a:gd name="T11" fmla="*/ 152 h 312"/>
                  <a:gd name="T12" fmla="*/ 162 w 316"/>
                  <a:gd name="T1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6" h="312">
                    <a:moveTo>
                      <a:pt x="16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247"/>
                      <a:pt x="67" y="312"/>
                      <a:pt x="150" y="312"/>
                    </a:cubicBezTo>
                    <a:cubicBezTo>
                      <a:pt x="316" y="312"/>
                      <a:pt x="316" y="312"/>
                      <a:pt x="316" y="312"/>
                    </a:cubicBezTo>
                    <a:cubicBezTo>
                      <a:pt x="316" y="152"/>
                      <a:pt x="316" y="152"/>
                      <a:pt x="316" y="152"/>
                    </a:cubicBezTo>
                    <a:cubicBezTo>
                      <a:pt x="316" y="68"/>
                      <a:pt x="245" y="0"/>
                      <a:pt x="162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2400" dirty="0">
                  <a:solidFill>
                    <a:schemeClr val="bg1"/>
                  </a:solidFill>
                  <a:latin typeface="FontAwesome" pitchFamily="50" charset="0"/>
                  <a:ea typeface="+mn-ea"/>
                </a:endParaRPr>
              </a:p>
            </p:txBody>
          </p:sp>
          <p:sp>
            <p:nvSpPr>
              <p:cNvPr id="18" name="Freeform 9"/>
              <p:cNvSpPr/>
              <p:nvPr/>
            </p:nvSpPr>
            <p:spPr bwMode="auto">
              <a:xfrm>
                <a:off x="4286" y="2862"/>
                <a:ext cx="739" cy="739"/>
              </a:xfrm>
              <a:custGeom>
                <a:avLst/>
                <a:gdLst>
                  <a:gd name="T0" fmla="*/ 165 w 312"/>
                  <a:gd name="T1" fmla="*/ 0 h 312"/>
                  <a:gd name="T2" fmla="*/ 0 w 312"/>
                  <a:gd name="T3" fmla="*/ 0 h 312"/>
                  <a:gd name="T4" fmla="*/ 0 w 312"/>
                  <a:gd name="T5" fmla="*/ 162 h 312"/>
                  <a:gd name="T6" fmla="*/ 153 w 312"/>
                  <a:gd name="T7" fmla="*/ 312 h 312"/>
                  <a:gd name="T8" fmla="*/ 312 w 312"/>
                  <a:gd name="T9" fmla="*/ 312 h 312"/>
                  <a:gd name="T10" fmla="*/ 312 w 312"/>
                  <a:gd name="T11" fmla="*/ 150 h 312"/>
                  <a:gd name="T12" fmla="*/ 165 w 312"/>
                  <a:gd name="T1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312">
                    <a:moveTo>
                      <a:pt x="16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246"/>
                      <a:pt x="69" y="312"/>
                      <a:pt x="153" y="312"/>
                    </a:cubicBezTo>
                    <a:cubicBezTo>
                      <a:pt x="312" y="312"/>
                      <a:pt x="312" y="312"/>
                      <a:pt x="312" y="312"/>
                    </a:cubicBezTo>
                    <a:cubicBezTo>
                      <a:pt x="312" y="150"/>
                      <a:pt x="312" y="150"/>
                      <a:pt x="312" y="150"/>
                    </a:cubicBezTo>
                    <a:cubicBezTo>
                      <a:pt x="312" y="67"/>
                      <a:pt x="248" y="0"/>
                      <a:pt x="165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2400" dirty="0">
                  <a:solidFill>
                    <a:schemeClr val="bg1"/>
                  </a:solidFill>
                  <a:latin typeface="FontAwesome" pitchFamily="50" charset="0"/>
                  <a:ea typeface="+mn-ea"/>
                </a:endParaRPr>
              </a:p>
            </p:txBody>
          </p:sp>
          <p:sp>
            <p:nvSpPr>
              <p:cNvPr id="19" name="Freeform 10"/>
              <p:cNvSpPr/>
              <p:nvPr/>
            </p:nvSpPr>
            <p:spPr bwMode="auto">
              <a:xfrm>
                <a:off x="4286" y="1214"/>
                <a:ext cx="739" cy="739"/>
              </a:xfrm>
              <a:custGeom>
                <a:avLst/>
                <a:gdLst>
                  <a:gd name="T0" fmla="*/ 312 w 312"/>
                  <a:gd name="T1" fmla="*/ 0 h 312"/>
                  <a:gd name="T2" fmla="*/ 153 w 312"/>
                  <a:gd name="T3" fmla="*/ 0 h 312"/>
                  <a:gd name="T4" fmla="*/ 0 w 312"/>
                  <a:gd name="T5" fmla="*/ 152 h 312"/>
                  <a:gd name="T6" fmla="*/ 0 w 312"/>
                  <a:gd name="T7" fmla="*/ 312 h 312"/>
                  <a:gd name="T8" fmla="*/ 165 w 312"/>
                  <a:gd name="T9" fmla="*/ 312 h 312"/>
                  <a:gd name="T10" fmla="*/ 312 w 312"/>
                  <a:gd name="T11" fmla="*/ 164 h 312"/>
                  <a:gd name="T12" fmla="*/ 312 w 312"/>
                  <a:gd name="T1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312">
                    <a:moveTo>
                      <a:pt x="312" y="0"/>
                    </a:moveTo>
                    <a:cubicBezTo>
                      <a:pt x="153" y="0"/>
                      <a:pt x="153" y="0"/>
                      <a:pt x="153" y="0"/>
                    </a:cubicBezTo>
                    <a:cubicBezTo>
                      <a:pt x="69" y="0"/>
                      <a:pt x="0" y="68"/>
                      <a:pt x="0" y="15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65" y="312"/>
                      <a:pt x="165" y="312"/>
                      <a:pt x="165" y="312"/>
                    </a:cubicBezTo>
                    <a:cubicBezTo>
                      <a:pt x="248" y="312"/>
                      <a:pt x="312" y="247"/>
                      <a:pt x="312" y="164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2400" dirty="0">
                  <a:solidFill>
                    <a:schemeClr val="bg1"/>
                  </a:solidFill>
                  <a:latin typeface="FontAwesome" pitchFamily="50" charset="0"/>
                  <a:ea typeface="+mn-ea"/>
                </a:endParaRPr>
              </a:p>
            </p:txBody>
          </p:sp>
          <p:sp>
            <p:nvSpPr>
              <p:cNvPr id="20" name="Freeform 11"/>
              <p:cNvSpPr/>
              <p:nvPr/>
            </p:nvSpPr>
            <p:spPr bwMode="auto">
              <a:xfrm>
                <a:off x="2648" y="2862"/>
                <a:ext cx="748" cy="739"/>
              </a:xfrm>
              <a:custGeom>
                <a:avLst/>
                <a:gdLst>
                  <a:gd name="T0" fmla="*/ 316 w 316"/>
                  <a:gd name="T1" fmla="*/ 0 h 312"/>
                  <a:gd name="T2" fmla="*/ 150 w 316"/>
                  <a:gd name="T3" fmla="*/ 0 h 312"/>
                  <a:gd name="T4" fmla="*/ 0 w 316"/>
                  <a:gd name="T5" fmla="*/ 150 h 312"/>
                  <a:gd name="T6" fmla="*/ 0 w 316"/>
                  <a:gd name="T7" fmla="*/ 312 h 312"/>
                  <a:gd name="T8" fmla="*/ 162 w 316"/>
                  <a:gd name="T9" fmla="*/ 312 h 312"/>
                  <a:gd name="T10" fmla="*/ 316 w 316"/>
                  <a:gd name="T11" fmla="*/ 162 h 312"/>
                  <a:gd name="T12" fmla="*/ 316 w 316"/>
                  <a:gd name="T1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6" h="312">
                    <a:moveTo>
                      <a:pt x="316" y="0"/>
                    </a:moveTo>
                    <a:cubicBezTo>
                      <a:pt x="150" y="0"/>
                      <a:pt x="150" y="0"/>
                      <a:pt x="150" y="0"/>
                    </a:cubicBezTo>
                    <a:cubicBezTo>
                      <a:pt x="67" y="0"/>
                      <a:pt x="0" y="67"/>
                      <a:pt x="0" y="150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62" y="312"/>
                      <a:pt x="162" y="312"/>
                      <a:pt x="162" y="312"/>
                    </a:cubicBezTo>
                    <a:cubicBezTo>
                      <a:pt x="245" y="312"/>
                      <a:pt x="316" y="246"/>
                      <a:pt x="316" y="162"/>
                    </a:cubicBezTo>
                    <a:cubicBezTo>
                      <a:pt x="316" y="0"/>
                      <a:pt x="316" y="0"/>
                      <a:pt x="316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2400" dirty="0">
                  <a:solidFill>
                    <a:schemeClr val="bg1"/>
                  </a:solidFill>
                  <a:latin typeface="FontAwesome" pitchFamily="50" charset="0"/>
                  <a:ea typeface="+mn-ea"/>
                </a:endParaRPr>
              </a:p>
            </p:txBody>
          </p:sp>
          <p:sp>
            <p:nvSpPr>
              <p:cNvPr id="21" name="Freeform 12"/>
              <p:cNvSpPr/>
              <p:nvPr/>
            </p:nvSpPr>
            <p:spPr bwMode="auto">
              <a:xfrm>
                <a:off x="3668" y="3232"/>
                <a:ext cx="344" cy="59"/>
              </a:xfrm>
              <a:custGeom>
                <a:avLst/>
                <a:gdLst>
                  <a:gd name="T0" fmla="*/ 145 w 145"/>
                  <a:gd name="T1" fmla="*/ 12 h 25"/>
                  <a:gd name="T2" fmla="*/ 129 w 145"/>
                  <a:gd name="T3" fmla="*/ 25 h 25"/>
                  <a:gd name="T4" fmla="*/ 16 w 145"/>
                  <a:gd name="T5" fmla="*/ 25 h 25"/>
                  <a:gd name="T6" fmla="*/ 0 w 145"/>
                  <a:gd name="T7" fmla="*/ 12 h 25"/>
                  <a:gd name="T8" fmla="*/ 16 w 145"/>
                  <a:gd name="T9" fmla="*/ 0 h 25"/>
                  <a:gd name="T10" fmla="*/ 129 w 145"/>
                  <a:gd name="T11" fmla="*/ 0 h 25"/>
                  <a:gd name="T12" fmla="*/ 145 w 145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5">
                    <a:moveTo>
                      <a:pt x="145" y="12"/>
                    </a:moveTo>
                    <a:cubicBezTo>
                      <a:pt x="145" y="19"/>
                      <a:pt x="138" y="25"/>
                      <a:pt x="129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7" y="25"/>
                      <a:pt x="0" y="19"/>
                      <a:pt x="0" y="12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8" y="0"/>
                      <a:pt x="145" y="6"/>
                      <a:pt x="145" y="12"/>
                    </a:cubicBezTo>
                    <a:close/>
                  </a:path>
                </a:pathLst>
              </a:custGeom>
              <a:solidFill>
                <a:srgbClr val="665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ea typeface="+mn-ea"/>
                </a:endParaRPr>
              </a:p>
            </p:txBody>
          </p:sp>
          <p:sp>
            <p:nvSpPr>
              <p:cNvPr id="22" name="Freeform 13"/>
              <p:cNvSpPr/>
              <p:nvPr/>
            </p:nvSpPr>
            <p:spPr bwMode="auto">
              <a:xfrm>
                <a:off x="3668" y="3298"/>
                <a:ext cx="344" cy="59"/>
              </a:xfrm>
              <a:custGeom>
                <a:avLst/>
                <a:gdLst>
                  <a:gd name="T0" fmla="*/ 145 w 145"/>
                  <a:gd name="T1" fmla="*/ 13 h 25"/>
                  <a:gd name="T2" fmla="*/ 129 w 145"/>
                  <a:gd name="T3" fmla="*/ 25 h 25"/>
                  <a:gd name="T4" fmla="*/ 16 w 145"/>
                  <a:gd name="T5" fmla="*/ 25 h 25"/>
                  <a:gd name="T6" fmla="*/ 0 w 145"/>
                  <a:gd name="T7" fmla="*/ 13 h 25"/>
                  <a:gd name="T8" fmla="*/ 16 w 145"/>
                  <a:gd name="T9" fmla="*/ 0 h 25"/>
                  <a:gd name="T10" fmla="*/ 129 w 145"/>
                  <a:gd name="T11" fmla="*/ 0 h 25"/>
                  <a:gd name="T12" fmla="*/ 145 w 145"/>
                  <a:gd name="T1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5">
                    <a:moveTo>
                      <a:pt x="145" y="13"/>
                    </a:moveTo>
                    <a:cubicBezTo>
                      <a:pt x="145" y="20"/>
                      <a:pt x="138" y="25"/>
                      <a:pt x="129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7" y="25"/>
                      <a:pt x="0" y="20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8" y="0"/>
                      <a:pt x="145" y="6"/>
                      <a:pt x="145" y="13"/>
                    </a:cubicBezTo>
                    <a:close/>
                  </a:path>
                </a:pathLst>
              </a:custGeom>
              <a:solidFill>
                <a:srgbClr val="665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ea typeface="+mn-ea"/>
                </a:endParaRPr>
              </a:p>
            </p:txBody>
          </p:sp>
          <p:sp>
            <p:nvSpPr>
              <p:cNvPr id="23" name="Freeform 14"/>
              <p:cNvSpPr/>
              <p:nvPr/>
            </p:nvSpPr>
            <p:spPr bwMode="auto">
              <a:xfrm>
                <a:off x="3668" y="3367"/>
                <a:ext cx="344" cy="59"/>
              </a:xfrm>
              <a:custGeom>
                <a:avLst/>
                <a:gdLst>
                  <a:gd name="T0" fmla="*/ 145 w 145"/>
                  <a:gd name="T1" fmla="*/ 12 h 25"/>
                  <a:gd name="T2" fmla="*/ 129 w 145"/>
                  <a:gd name="T3" fmla="*/ 25 h 25"/>
                  <a:gd name="T4" fmla="*/ 16 w 145"/>
                  <a:gd name="T5" fmla="*/ 25 h 25"/>
                  <a:gd name="T6" fmla="*/ 0 w 145"/>
                  <a:gd name="T7" fmla="*/ 12 h 25"/>
                  <a:gd name="T8" fmla="*/ 16 w 145"/>
                  <a:gd name="T9" fmla="*/ 0 h 25"/>
                  <a:gd name="T10" fmla="*/ 129 w 145"/>
                  <a:gd name="T11" fmla="*/ 0 h 25"/>
                  <a:gd name="T12" fmla="*/ 145 w 145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5">
                    <a:moveTo>
                      <a:pt x="145" y="12"/>
                    </a:moveTo>
                    <a:cubicBezTo>
                      <a:pt x="145" y="19"/>
                      <a:pt x="138" y="25"/>
                      <a:pt x="129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7" y="25"/>
                      <a:pt x="0" y="19"/>
                      <a:pt x="0" y="12"/>
                    </a:cubicBezTo>
                    <a:cubicBezTo>
                      <a:pt x="0" y="5"/>
                      <a:pt x="7" y="0"/>
                      <a:pt x="16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8" y="0"/>
                      <a:pt x="145" y="5"/>
                      <a:pt x="145" y="12"/>
                    </a:cubicBezTo>
                    <a:close/>
                  </a:path>
                </a:pathLst>
              </a:custGeom>
              <a:solidFill>
                <a:srgbClr val="665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ea typeface="+mn-ea"/>
                </a:endParaRPr>
              </a:p>
            </p:txBody>
          </p:sp>
          <p:sp>
            <p:nvSpPr>
              <p:cNvPr id="24" name="Freeform 15"/>
              <p:cNvSpPr/>
              <p:nvPr/>
            </p:nvSpPr>
            <p:spPr bwMode="auto">
              <a:xfrm>
                <a:off x="3742" y="3433"/>
                <a:ext cx="194" cy="60"/>
              </a:xfrm>
              <a:custGeom>
                <a:avLst/>
                <a:gdLst>
                  <a:gd name="T0" fmla="*/ 82 w 82"/>
                  <a:gd name="T1" fmla="*/ 0 h 25"/>
                  <a:gd name="T2" fmla="*/ 41 w 82"/>
                  <a:gd name="T3" fmla="*/ 25 h 25"/>
                  <a:gd name="T4" fmla="*/ 0 w 82"/>
                  <a:gd name="T5" fmla="*/ 0 h 25"/>
                  <a:gd name="T6" fmla="*/ 82 w 82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25">
                    <a:moveTo>
                      <a:pt x="82" y="0"/>
                    </a:moveTo>
                    <a:cubicBezTo>
                      <a:pt x="82" y="14"/>
                      <a:pt x="64" y="25"/>
                      <a:pt x="41" y="25"/>
                    </a:cubicBezTo>
                    <a:cubicBezTo>
                      <a:pt x="18" y="25"/>
                      <a:pt x="0" y="14"/>
                      <a:pt x="0" y="0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665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ea typeface="+mn-ea"/>
                </a:endParaRPr>
              </a:p>
            </p:txBody>
          </p:sp>
          <p:sp>
            <p:nvSpPr>
              <p:cNvPr id="25" name="Freeform 16"/>
              <p:cNvSpPr>
                <a:spLocks noEditPoints="1"/>
              </p:cNvSpPr>
              <p:nvPr/>
            </p:nvSpPr>
            <p:spPr bwMode="auto">
              <a:xfrm>
                <a:off x="3268" y="1839"/>
                <a:ext cx="1144" cy="1374"/>
              </a:xfrm>
              <a:custGeom>
                <a:avLst/>
                <a:gdLst>
                  <a:gd name="T0" fmla="*/ 241 w 483"/>
                  <a:gd name="T1" fmla="*/ 0 h 580"/>
                  <a:gd name="T2" fmla="*/ 0 w 483"/>
                  <a:gd name="T3" fmla="*/ 241 h 580"/>
                  <a:gd name="T4" fmla="*/ 62 w 483"/>
                  <a:gd name="T5" fmla="*/ 402 h 580"/>
                  <a:gd name="T6" fmla="*/ 62 w 483"/>
                  <a:gd name="T7" fmla="*/ 402 h 580"/>
                  <a:gd name="T8" fmla="*/ 63 w 483"/>
                  <a:gd name="T9" fmla="*/ 403 h 580"/>
                  <a:gd name="T10" fmla="*/ 73 w 483"/>
                  <a:gd name="T11" fmla="*/ 414 h 580"/>
                  <a:gd name="T12" fmla="*/ 129 w 483"/>
                  <a:gd name="T13" fmla="*/ 483 h 580"/>
                  <a:gd name="T14" fmla="*/ 199 w 483"/>
                  <a:gd name="T15" fmla="*/ 580 h 580"/>
                  <a:gd name="T16" fmla="*/ 235 w 483"/>
                  <a:gd name="T17" fmla="*/ 580 h 580"/>
                  <a:gd name="T18" fmla="*/ 247 w 483"/>
                  <a:gd name="T19" fmla="*/ 580 h 580"/>
                  <a:gd name="T20" fmla="*/ 284 w 483"/>
                  <a:gd name="T21" fmla="*/ 580 h 580"/>
                  <a:gd name="T22" fmla="*/ 353 w 483"/>
                  <a:gd name="T23" fmla="*/ 483 h 580"/>
                  <a:gd name="T24" fmla="*/ 407 w 483"/>
                  <a:gd name="T25" fmla="*/ 416 h 580"/>
                  <a:gd name="T26" fmla="*/ 483 w 483"/>
                  <a:gd name="T27" fmla="*/ 241 h 580"/>
                  <a:gd name="T28" fmla="*/ 241 w 483"/>
                  <a:gd name="T29" fmla="*/ 0 h 580"/>
                  <a:gd name="T30" fmla="*/ 331 w 483"/>
                  <a:gd name="T31" fmla="*/ 349 h 580"/>
                  <a:gd name="T32" fmla="*/ 302 w 483"/>
                  <a:gd name="T33" fmla="*/ 388 h 580"/>
                  <a:gd name="T34" fmla="*/ 264 w 483"/>
                  <a:gd name="T35" fmla="*/ 443 h 580"/>
                  <a:gd name="T36" fmla="*/ 245 w 483"/>
                  <a:gd name="T37" fmla="*/ 443 h 580"/>
                  <a:gd name="T38" fmla="*/ 238 w 483"/>
                  <a:gd name="T39" fmla="*/ 443 h 580"/>
                  <a:gd name="T40" fmla="*/ 218 w 483"/>
                  <a:gd name="T41" fmla="*/ 443 h 580"/>
                  <a:gd name="T42" fmla="*/ 181 w 483"/>
                  <a:gd name="T43" fmla="*/ 388 h 580"/>
                  <a:gd name="T44" fmla="*/ 150 w 483"/>
                  <a:gd name="T45" fmla="*/ 348 h 580"/>
                  <a:gd name="T46" fmla="*/ 145 w 483"/>
                  <a:gd name="T47" fmla="*/ 341 h 580"/>
                  <a:gd name="T48" fmla="*/ 144 w 483"/>
                  <a:gd name="T49" fmla="*/ 341 h 580"/>
                  <a:gd name="T50" fmla="*/ 144 w 483"/>
                  <a:gd name="T51" fmla="*/ 341 h 580"/>
                  <a:gd name="T52" fmla="*/ 111 w 483"/>
                  <a:gd name="T53" fmla="*/ 248 h 580"/>
                  <a:gd name="T54" fmla="*/ 241 w 483"/>
                  <a:gd name="T55" fmla="*/ 109 h 580"/>
                  <a:gd name="T56" fmla="*/ 372 w 483"/>
                  <a:gd name="T57" fmla="*/ 248 h 580"/>
                  <a:gd name="T58" fmla="*/ 331 w 483"/>
                  <a:gd name="T59" fmla="*/ 349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3" h="580">
                    <a:moveTo>
                      <a:pt x="241" y="0"/>
                    </a:moveTo>
                    <a:cubicBezTo>
                      <a:pt x="108" y="0"/>
                      <a:pt x="0" y="108"/>
                      <a:pt x="0" y="241"/>
                    </a:cubicBezTo>
                    <a:cubicBezTo>
                      <a:pt x="0" y="303"/>
                      <a:pt x="23" y="359"/>
                      <a:pt x="62" y="402"/>
                    </a:cubicBezTo>
                    <a:cubicBezTo>
                      <a:pt x="62" y="402"/>
                      <a:pt x="62" y="402"/>
                      <a:pt x="62" y="402"/>
                    </a:cubicBezTo>
                    <a:cubicBezTo>
                      <a:pt x="62" y="402"/>
                      <a:pt x="62" y="402"/>
                      <a:pt x="63" y="403"/>
                    </a:cubicBezTo>
                    <a:cubicBezTo>
                      <a:pt x="66" y="407"/>
                      <a:pt x="70" y="410"/>
                      <a:pt x="73" y="414"/>
                    </a:cubicBezTo>
                    <a:cubicBezTo>
                      <a:pt x="88" y="429"/>
                      <a:pt x="112" y="457"/>
                      <a:pt x="129" y="483"/>
                    </a:cubicBezTo>
                    <a:cubicBezTo>
                      <a:pt x="154" y="523"/>
                      <a:pt x="141" y="580"/>
                      <a:pt x="199" y="580"/>
                    </a:cubicBezTo>
                    <a:cubicBezTo>
                      <a:pt x="235" y="580"/>
                      <a:pt x="235" y="580"/>
                      <a:pt x="235" y="580"/>
                    </a:cubicBezTo>
                    <a:cubicBezTo>
                      <a:pt x="247" y="580"/>
                      <a:pt x="247" y="580"/>
                      <a:pt x="247" y="580"/>
                    </a:cubicBezTo>
                    <a:cubicBezTo>
                      <a:pt x="284" y="580"/>
                      <a:pt x="284" y="580"/>
                      <a:pt x="284" y="580"/>
                    </a:cubicBezTo>
                    <a:cubicBezTo>
                      <a:pt x="341" y="580"/>
                      <a:pt x="329" y="523"/>
                      <a:pt x="353" y="483"/>
                    </a:cubicBezTo>
                    <a:cubicBezTo>
                      <a:pt x="369" y="458"/>
                      <a:pt x="393" y="431"/>
                      <a:pt x="407" y="416"/>
                    </a:cubicBezTo>
                    <a:cubicBezTo>
                      <a:pt x="454" y="372"/>
                      <a:pt x="483" y="310"/>
                      <a:pt x="483" y="241"/>
                    </a:cubicBezTo>
                    <a:cubicBezTo>
                      <a:pt x="483" y="108"/>
                      <a:pt x="375" y="0"/>
                      <a:pt x="241" y="0"/>
                    </a:cubicBezTo>
                    <a:close/>
                    <a:moveTo>
                      <a:pt x="331" y="349"/>
                    </a:moveTo>
                    <a:cubicBezTo>
                      <a:pt x="323" y="358"/>
                      <a:pt x="311" y="373"/>
                      <a:pt x="302" y="388"/>
                    </a:cubicBezTo>
                    <a:cubicBezTo>
                      <a:pt x="289" y="411"/>
                      <a:pt x="295" y="443"/>
                      <a:pt x="264" y="443"/>
                    </a:cubicBezTo>
                    <a:cubicBezTo>
                      <a:pt x="245" y="443"/>
                      <a:pt x="245" y="443"/>
                      <a:pt x="245" y="443"/>
                    </a:cubicBezTo>
                    <a:cubicBezTo>
                      <a:pt x="238" y="443"/>
                      <a:pt x="238" y="443"/>
                      <a:pt x="238" y="443"/>
                    </a:cubicBezTo>
                    <a:cubicBezTo>
                      <a:pt x="218" y="443"/>
                      <a:pt x="218" y="443"/>
                      <a:pt x="218" y="443"/>
                    </a:cubicBezTo>
                    <a:cubicBezTo>
                      <a:pt x="187" y="443"/>
                      <a:pt x="194" y="411"/>
                      <a:pt x="181" y="388"/>
                    </a:cubicBezTo>
                    <a:cubicBezTo>
                      <a:pt x="172" y="372"/>
                      <a:pt x="158" y="356"/>
                      <a:pt x="150" y="348"/>
                    </a:cubicBezTo>
                    <a:cubicBezTo>
                      <a:pt x="148" y="345"/>
                      <a:pt x="146" y="343"/>
                      <a:pt x="145" y="341"/>
                    </a:cubicBezTo>
                    <a:cubicBezTo>
                      <a:pt x="144" y="341"/>
                      <a:pt x="144" y="341"/>
                      <a:pt x="144" y="341"/>
                    </a:cubicBezTo>
                    <a:cubicBezTo>
                      <a:pt x="144" y="341"/>
                      <a:pt x="144" y="341"/>
                      <a:pt x="144" y="341"/>
                    </a:cubicBezTo>
                    <a:cubicBezTo>
                      <a:pt x="123" y="316"/>
                      <a:pt x="111" y="284"/>
                      <a:pt x="111" y="248"/>
                    </a:cubicBezTo>
                    <a:cubicBezTo>
                      <a:pt x="111" y="171"/>
                      <a:pt x="169" y="109"/>
                      <a:pt x="241" y="109"/>
                    </a:cubicBezTo>
                    <a:cubicBezTo>
                      <a:pt x="314" y="109"/>
                      <a:pt x="372" y="171"/>
                      <a:pt x="372" y="248"/>
                    </a:cubicBezTo>
                    <a:cubicBezTo>
                      <a:pt x="372" y="288"/>
                      <a:pt x="356" y="323"/>
                      <a:pt x="331" y="349"/>
                    </a:cubicBezTo>
                    <a:close/>
                  </a:path>
                </a:pathLst>
              </a:custGeom>
              <a:solidFill>
                <a:srgbClr val="665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ea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072" y="6459"/>
              <a:ext cx="655" cy="657"/>
              <a:chOff x="3937000" y="4611688"/>
              <a:chExt cx="415925" cy="417512"/>
            </a:xfrm>
            <a:noFill/>
          </p:grpSpPr>
          <p:sp>
            <p:nvSpPr>
              <p:cNvPr id="27" name="Freeform 83"/>
              <p:cNvSpPr/>
              <p:nvPr/>
            </p:nvSpPr>
            <p:spPr bwMode="auto">
              <a:xfrm>
                <a:off x="4135438" y="4611688"/>
                <a:ext cx="217487" cy="219075"/>
              </a:xfrm>
              <a:custGeom>
                <a:avLst/>
                <a:gdLst>
                  <a:gd name="T0" fmla="*/ 96 w 97"/>
                  <a:gd name="T1" fmla="*/ 48 h 97"/>
                  <a:gd name="T2" fmla="*/ 49 w 97"/>
                  <a:gd name="T3" fmla="*/ 97 h 97"/>
                  <a:gd name="T4" fmla="*/ 0 w 97"/>
                  <a:gd name="T5" fmla="*/ 50 h 97"/>
                  <a:gd name="T6" fmla="*/ 47 w 97"/>
                  <a:gd name="T7" fmla="*/ 1 h 97"/>
                  <a:gd name="T8" fmla="*/ 96 w 97"/>
                  <a:gd name="T9" fmla="*/ 4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7">
                    <a:moveTo>
                      <a:pt x="96" y="48"/>
                    </a:moveTo>
                    <a:cubicBezTo>
                      <a:pt x="97" y="74"/>
                      <a:pt x="76" y="96"/>
                      <a:pt x="49" y="97"/>
                    </a:cubicBezTo>
                    <a:cubicBezTo>
                      <a:pt x="23" y="97"/>
                      <a:pt x="1" y="76"/>
                      <a:pt x="0" y="50"/>
                    </a:cubicBezTo>
                    <a:cubicBezTo>
                      <a:pt x="0" y="23"/>
                      <a:pt x="21" y="1"/>
                      <a:pt x="47" y="1"/>
                    </a:cubicBezTo>
                    <a:cubicBezTo>
                      <a:pt x="74" y="0"/>
                      <a:pt x="96" y="21"/>
                      <a:pt x="96" y="48"/>
                    </a:cubicBezTo>
                    <a:close/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28" name="Line 84"/>
              <p:cNvSpPr>
                <a:spLocks noChangeShapeType="1"/>
              </p:cNvSpPr>
              <p:nvPr/>
            </p:nvSpPr>
            <p:spPr bwMode="auto">
              <a:xfrm>
                <a:off x="4171950" y="4722813"/>
                <a:ext cx="71438" cy="0"/>
              </a:xfrm>
              <a:prstGeom prst="line">
                <a:avLst/>
              </a:pr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29" name="Line 85"/>
              <p:cNvSpPr>
                <a:spLocks noChangeShapeType="1"/>
              </p:cNvSpPr>
              <p:nvPr/>
            </p:nvSpPr>
            <p:spPr bwMode="auto">
              <a:xfrm>
                <a:off x="4243388" y="4651375"/>
                <a:ext cx="0" cy="71438"/>
              </a:xfrm>
              <a:prstGeom prst="line">
                <a:avLst/>
              </a:pr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30" name="Freeform 86"/>
              <p:cNvSpPr/>
              <p:nvPr/>
            </p:nvSpPr>
            <p:spPr bwMode="auto">
              <a:xfrm>
                <a:off x="3937000" y="4614863"/>
                <a:ext cx="414338" cy="414337"/>
              </a:xfrm>
              <a:custGeom>
                <a:avLst/>
                <a:gdLst>
                  <a:gd name="T0" fmla="*/ 118 w 184"/>
                  <a:gd name="T1" fmla="*/ 3 h 184"/>
                  <a:gd name="T2" fmla="*/ 92 w 184"/>
                  <a:gd name="T3" fmla="*/ 0 h 184"/>
                  <a:gd name="T4" fmla="*/ 0 w 184"/>
                  <a:gd name="T5" fmla="*/ 92 h 184"/>
                  <a:gd name="T6" fmla="*/ 92 w 184"/>
                  <a:gd name="T7" fmla="*/ 184 h 184"/>
                  <a:gd name="T8" fmla="*/ 184 w 184"/>
                  <a:gd name="T9" fmla="*/ 92 h 184"/>
                  <a:gd name="T10" fmla="*/ 181 w 184"/>
                  <a:gd name="T11" fmla="*/ 6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4" h="184">
                    <a:moveTo>
                      <a:pt x="118" y="3"/>
                    </a:moveTo>
                    <a:cubicBezTo>
                      <a:pt x="110" y="1"/>
                      <a:pt x="101" y="0"/>
                      <a:pt x="92" y="0"/>
                    </a:cubicBez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2" y="184"/>
                    </a:cubicBezTo>
                    <a:cubicBezTo>
                      <a:pt x="143" y="184"/>
                      <a:pt x="184" y="143"/>
                      <a:pt x="184" y="92"/>
                    </a:cubicBezTo>
                    <a:cubicBezTo>
                      <a:pt x="184" y="83"/>
                      <a:pt x="183" y="74"/>
                      <a:pt x="181" y="66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31" name="Freeform 87"/>
              <p:cNvSpPr/>
              <p:nvPr/>
            </p:nvSpPr>
            <p:spPr bwMode="auto">
              <a:xfrm>
                <a:off x="4000500" y="4668838"/>
                <a:ext cx="142875" cy="195262"/>
              </a:xfrm>
              <a:custGeom>
                <a:avLst/>
                <a:gdLst>
                  <a:gd name="T0" fmla="*/ 63 w 64"/>
                  <a:gd name="T1" fmla="*/ 8 h 87"/>
                  <a:gd name="T2" fmla="*/ 43 w 64"/>
                  <a:gd name="T3" fmla="*/ 3 h 87"/>
                  <a:gd name="T4" fmla="*/ 6 w 64"/>
                  <a:gd name="T5" fmla="*/ 14 h 87"/>
                  <a:gd name="T6" fmla="*/ 8 w 64"/>
                  <a:gd name="T7" fmla="*/ 33 h 87"/>
                  <a:gd name="T8" fmla="*/ 29 w 64"/>
                  <a:gd name="T9" fmla="*/ 74 h 87"/>
                  <a:gd name="T10" fmla="*/ 57 w 64"/>
                  <a:gd name="T11" fmla="*/ 85 h 87"/>
                  <a:gd name="T12" fmla="*/ 54 w 64"/>
                  <a:gd name="T13" fmla="*/ 81 h 87"/>
                  <a:gd name="T14" fmla="*/ 48 w 64"/>
                  <a:gd name="T15" fmla="*/ 76 h 87"/>
                  <a:gd name="T16" fmla="*/ 45 w 64"/>
                  <a:gd name="T17" fmla="*/ 67 h 87"/>
                  <a:gd name="T18" fmla="*/ 36 w 64"/>
                  <a:gd name="T19" fmla="*/ 64 h 87"/>
                  <a:gd name="T20" fmla="*/ 45 w 64"/>
                  <a:gd name="T21" fmla="*/ 52 h 87"/>
                  <a:gd name="T22" fmla="*/ 64 w 64"/>
                  <a:gd name="T23" fmla="*/ 4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87">
                    <a:moveTo>
                      <a:pt x="63" y="8"/>
                    </a:moveTo>
                    <a:cubicBezTo>
                      <a:pt x="56" y="5"/>
                      <a:pt x="48" y="4"/>
                      <a:pt x="43" y="3"/>
                    </a:cubicBezTo>
                    <a:cubicBezTo>
                      <a:pt x="25" y="0"/>
                      <a:pt x="0" y="7"/>
                      <a:pt x="6" y="14"/>
                    </a:cubicBezTo>
                    <a:cubicBezTo>
                      <a:pt x="12" y="20"/>
                      <a:pt x="9" y="30"/>
                      <a:pt x="8" y="33"/>
                    </a:cubicBezTo>
                    <a:cubicBezTo>
                      <a:pt x="4" y="44"/>
                      <a:pt x="7" y="61"/>
                      <a:pt x="29" y="74"/>
                    </a:cubicBezTo>
                    <a:cubicBezTo>
                      <a:pt x="51" y="86"/>
                      <a:pt x="55" y="83"/>
                      <a:pt x="57" y="85"/>
                    </a:cubicBezTo>
                    <a:cubicBezTo>
                      <a:pt x="59" y="87"/>
                      <a:pt x="53" y="87"/>
                      <a:pt x="54" y="81"/>
                    </a:cubicBezTo>
                    <a:cubicBezTo>
                      <a:pt x="55" y="75"/>
                      <a:pt x="51" y="76"/>
                      <a:pt x="48" y="76"/>
                    </a:cubicBezTo>
                    <a:cubicBezTo>
                      <a:pt x="45" y="76"/>
                      <a:pt x="44" y="70"/>
                      <a:pt x="45" y="67"/>
                    </a:cubicBezTo>
                    <a:cubicBezTo>
                      <a:pt x="46" y="63"/>
                      <a:pt x="41" y="71"/>
                      <a:pt x="36" y="64"/>
                    </a:cubicBezTo>
                    <a:cubicBezTo>
                      <a:pt x="32" y="56"/>
                      <a:pt x="39" y="50"/>
                      <a:pt x="45" y="52"/>
                    </a:cubicBezTo>
                    <a:cubicBezTo>
                      <a:pt x="57" y="56"/>
                      <a:pt x="59" y="49"/>
                      <a:pt x="64" y="42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32" name="Freeform 88"/>
              <p:cNvSpPr/>
              <p:nvPr/>
            </p:nvSpPr>
            <p:spPr bwMode="auto">
              <a:xfrm>
                <a:off x="4114800" y="4819650"/>
                <a:ext cx="163513" cy="190500"/>
              </a:xfrm>
              <a:custGeom>
                <a:avLst/>
                <a:gdLst>
                  <a:gd name="T0" fmla="*/ 12 w 73"/>
                  <a:gd name="T1" fmla="*/ 32 h 85"/>
                  <a:gd name="T2" fmla="*/ 12 w 73"/>
                  <a:gd name="T3" fmla="*/ 45 h 85"/>
                  <a:gd name="T4" fmla="*/ 25 w 73"/>
                  <a:gd name="T5" fmla="*/ 58 h 85"/>
                  <a:gd name="T6" fmla="*/ 19 w 73"/>
                  <a:gd name="T7" fmla="*/ 80 h 85"/>
                  <a:gd name="T8" fmla="*/ 45 w 73"/>
                  <a:gd name="T9" fmla="*/ 66 h 85"/>
                  <a:gd name="T10" fmla="*/ 66 w 73"/>
                  <a:gd name="T11" fmla="*/ 37 h 85"/>
                  <a:gd name="T12" fmla="*/ 54 w 73"/>
                  <a:gd name="T13" fmla="*/ 24 h 85"/>
                  <a:gd name="T14" fmla="*/ 24 w 73"/>
                  <a:gd name="T15" fmla="*/ 11 h 85"/>
                  <a:gd name="T16" fmla="*/ 12 w 73"/>
                  <a:gd name="T17" fmla="*/ 3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85">
                    <a:moveTo>
                      <a:pt x="12" y="32"/>
                    </a:moveTo>
                    <a:cubicBezTo>
                      <a:pt x="10" y="43"/>
                      <a:pt x="0" y="34"/>
                      <a:pt x="12" y="45"/>
                    </a:cubicBezTo>
                    <a:cubicBezTo>
                      <a:pt x="23" y="56"/>
                      <a:pt x="26" y="33"/>
                      <a:pt x="25" y="58"/>
                    </a:cubicBezTo>
                    <a:cubicBezTo>
                      <a:pt x="23" y="83"/>
                      <a:pt x="2" y="85"/>
                      <a:pt x="19" y="80"/>
                    </a:cubicBezTo>
                    <a:cubicBezTo>
                      <a:pt x="36" y="74"/>
                      <a:pt x="33" y="79"/>
                      <a:pt x="45" y="66"/>
                    </a:cubicBezTo>
                    <a:cubicBezTo>
                      <a:pt x="58" y="54"/>
                      <a:pt x="60" y="47"/>
                      <a:pt x="66" y="37"/>
                    </a:cubicBezTo>
                    <a:cubicBezTo>
                      <a:pt x="73" y="27"/>
                      <a:pt x="62" y="31"/>
                      <a:pt x="54" y="24"/>
                    </a:cubicBezTo>
                    <a:cubicBezTo>
                      <a:pt x="47" y="17"/>
                      <a:pt x="34" y="0"/>
                      <a:pt x="24" y="11"/>
                    </a:cubicBezTo>
                    <a:cubicBezTo>
                      <a:pt x="14" y="21"/>
                      <a:pt x="12" y="32"/>
                      <a:pt x="12" y="32"/>
                    </a:cubicBezTo>
                    <a:close/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33" name="Freeform 89"/>
              <p:cNvSpPr/>
              <p:nvPr/>
            </p:nvSpPr>
            <p:spPr bwMode="auto">
              <a:xfrm>
                <a:off x="4297363" y="4794250"/>
                <a:ext cx="47625" cy="96838"/>
              </a:xfrm>
              <a:custGeom>
                <a:avLst/>
                <a:gdLst>
                  <a:gd name="T0" fmla="*/ 13 w 21"/>
                  <a:gd name="T1" fmla="*/ 0 h 43"/>
                  <a:gd name="T2" fmla="*/ 12 w 21"/>
                  <a:gd name="T3" fmla="*/ 5 h 43"/>
                  <a:gd name="T4" fmla="*/ 10 w 21"/>
                  <a:gd name="T5" fmla="*/ 35 h 43"/>
                  <a:gd name="T6" fmla="*/ 21 w 21"/>
                  <a:gd name="T7" fmla="*/ 3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43">
                    <a:moveTo>
                      <a:pt x="13" y="0"/>
                    </a:moveTo>
                    <a:cubicBezTo>
                      <a:pt x="14" y="2"/>
                      <a:pt x="13" y="2"/>
                      <a:pt x="12" y="5"/>
                    </a:cubicBezTo>
                    <a:cubicBezTo>
                      <a:pt x="8" y="14"/>
                      <a:pt x="0" y="27"/>
                      <a:pt x="10" y="35"/>
                    </a:cubicBezTo>
                    <a:cubicBezTo>
                      <a:pt x="19" y="43"/>
                      <a:pt x="21" y="37"/>
                      <a:pt x="21" y="37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2887" y="6494"/>
              <a:ext cx="655" cy="657"/>
              <a:chOff x="3937000" y="4611688"/>
              <a:chExt cx="415925" cy="417512"/>
            </a:xfrm>
            <a:noFill/>
          </p:grpSpPr>
          <p:sp>
            <p:nvSpPr>
              <p:cNvPr id="35" name="Freeform 83"/>
              <p:cNvSpPr/>
              <p:nvPr/>
            </p:nvSpPr>
            <p:spPr bwMode="auto">
              <a:xfrm>
                <a:off x="4135438" y="4611688"/>
                <a:ext cx="217487" cy="219075"/>
              </a:xfrm>
              <a:custGeom>
                <a:avLst/>
                <a:gdLst>
                  <a:gd name="T0" fmla="*/ 96 w 97"/>
                  <a:gd name="T1" fmla="*/ 48 h 97"/>
                  <a:gd name="T2" fmla="*/ 49 w 97"/>
                  <a:gd name="T3" fmla="*/ 97 h 97"/>
                  <a:gd name="T4" fmla="*/ 0 w 97"/>
                  <a:gd name="T5" fmla="*/ 50 h 97"/>
                  <a:gd name="T6" fmla="*/ 47 w 97"/>
                  <a:gd name="T7" fmla="*/ 1 h 97"/>
                  <a:gd name="T8" fmla="*/ 96 w 97"/>
                  <a:gd name="T9" fmla="*/ 4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7">
                    <a:moveTo>
                      <a:pt x="96" y="48"/>
                    </a:moveTo>
                    <a:cubicBezTo>
                      <a:pt x="97" y="74"/>
                      <a:pt x="76" y="96"/>
                      <a:pt x="49" y="97"/>
                    </a:cubicBezTo>
                    <a:cubicBezTo>
                      <a:pt x="23" y="97"/>
                      <a:pt x="1" y="76"/>
                      <a:pt x="0" y="50"/>
                    </a:cubicBezTo>
                    <a:cubicBezTo>
                      <a:pt x="0" y="23"/>
                      <a:pt x="21" y="1"/>
                      <a:pt x="47" y="1"/>
                    </a:cubicBezTo>
                    <a:cubicBezTo>
                      <a:pt x="74" y="0"/>
                      <a:pt x="96" y="21"/>
                      <a:pt x="96" y="48"/>
                    </a:cubicBezTo>
                    <a:close/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36" name="Line 84"/>
              <p:cNvSpPr>
                <a:spLocks noChangeShapeType="1"/>
              </p:cNvSpPr>
              <p:nvPr/>
            </p:nvSpPr>
            <p:spPr bwMode="auto">
              <a:xfrm>
                <a:off x="4171950" y="4722813"/>
                <a:ext cx="71438" cy="0"/>
              </a:xfrm>
              <a:prstGeom prst="line">
                <a:avLst/>
              </a:pr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37" name="Line 85"/>
              <p:cNvSpPr>
                <a:spLocks noChangeShapeType="1"/>
              </p:cNvSpPr>
              <p:nvPr/>
            </p:nvSpPr>
            <p:spPr bwMode="auto">
              <a:xfrm>
                <a:off x="4243388" y="4651375"/>
                <a:ext cx="0" cy="71438"/>
              </a:xfrm>
              <a:prstGeom prst="line">
                <a:avLst/>
              </a:pr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38" name="Freeform 86"/>
              <p:cNvSpPr/>
              <p:nvPr/>
            </p:nvSpPr>
            <p:spPr bwMode="auto">
              <a:xfrm>
                <a:off x="3937000" y="4614863"/>
                <a:ext cx="414338" cy="414337"/>
              </a:xfrm>
              <a:custGeom>
                <a:avLst/>
                <a:gdLst>
                  <a:gd name="T0" fmla="*/ 118 w 184"/>
                  <a:gd name="T1" fmla="*/ 3 h 184"/>
                  <a:gd name="T2" fmla="*/ 92 w 184"/>
                  <a:gd name="T3" fmla="*/ 0 h 184"/>
                  <a:gd name="T4" fmla="*/ 0 w 184"/>
                  <a:gd name="T5" fmla="*/ 92 h 184"/>
                  <a:gd name="T6" fmla="*/ 92 w 184"/>
                  <a:gd name="T7" fmla="*/ 184 h 184"/>
                  <a:gd name="T8" fmla="*/ 184 w 184"/>
                  <a:gd name="T9" fmla="*/ 92 h 184"/>
                  <a:gd name="T10" fmla="*/ 181 w 184"/>
                  <a:gd name="T11" fmla="*/ 6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4" h="184">
                    <a:moveTo>
                      <a:pt x="118" y="3"/>
                    </a:moveTo>
                    <a:cubicBezTo>
                      <a:pt x="110" y="1"/>
                      <a:pt x="101" y="0"/>
                      <a:pt x="92" y="0"/>
                    </a:cubicBez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2" y="184"/>
                    </a:cubicBezTo>
                    <a:cubicBezTo>
                      <a:pt x="143" y="184"/>
                      <a:pt x="184" y="143"/>
                      <a:pt x="184" y="92"/>
                    </a:cubicBezTo>
                    <a:cubicBezTo>
                      <a:pt x="184" y="83"/>
                      <a:pt x="183" y="74"/>
                      <a:pt x="181" y="66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39" name="Freeform 87"/>
              <p:cNvSpPr/>
              <p:nvPr/>
            </p:nvSpPr>
            <p:spPr bwMode="auto">
              <a:xfrm>
                <a:off x="4000500" y="4668838"/>
                <a:ext cx="142875" cy="195262"/>
              </a:xfrm>
              <a:custGeom>
                <a:avLst/>
                <a:gdLst>
                  <a:gd name="T0" fmla="*/ 63 w 64"/>
                  <a:gd name="T1" fmla="*/ 8 h 87"/>
                  <a:gd name="T2" fmla="*/ 43 w 64"/>
                  <a:gd name="T3" fmla="*/ 3 h 87"/>
                  <a:gd name="T4" fmla="*/ 6 w 64"/>
                  <a:gd name="T5" fmla="*/ 14 h 87"/>
                  <a:gd name="T6" fmla="*/ 8 w 64"/>
                  <a:gd name="T7" fmla="*/ 33 h 87"/>
                  <a:gd name="T8" fmla="*/ 29 w 64"/>
                  <a:gd name="T9" fmla="*/ 74 h 87"/>
                  <a:gd name="T10" fmla="*/ 57 w 64"/>
                  <a:gd name="T11" fmla="*/ 85 h 87"/>
                  <a:gd name="T12" fmla="*/ 54 w 64"/>
                  <a:gd name="T13" fmla="*/ 81 h 87"/>
                  <a:gd name="T14" fmla="*/ 48 w 64"/>
                  <a:gd name="T15" fmla="*/ 76 h 87"/>
                  <a:gd name="T16" fmla="*/ 45 w 64"/>
                  <a:gd name="T17" fmla="*/ 67 h 87"/>
                  <a:gd name="T18" fmla="*/ 36 w 64"/>
                  <a:gd name="T19" fmla="*/ 64 h 87"/>
                  <a:gd name="T20" fmla="*/ 45 w 64"/>
                  <a:gd name="T21" fmla="*/ 52 h 87"/>
                  <a:gd name="T22" fmla="*/ 64 w 64"/>
                  <a:gd name="T23" fmla="*/ 4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87">
                    <a:moveTo>
                      <a:pt x="63" y="8"/>
                    </a:moveTo>
                    <a:cubicBezTo>
                      <a:pt x="56" y="5"/>
                      <a:pt x="48" y="4"/>
                      <a:pt x="43" y="3"/>
                    </a:cubicBezTo>
                    <a:cubicBezTo>
                      <a:pt x="25" y="0"/>
                      <a:pt x="0" y="7"/>
                      <a:pt x="6" y="14"/>
                    </a:cubicBezTo>
                    <a:cubicBezTo>
                      <a:pt x="12" y="20"/>
                      <a:pt x="9" y="30"/>
                      <a:pt x="8" y="33"/>
                    </a:cubicBezTo>
                    <a:cubicBezTo>
                      <a:pt x="4" y="44"/>
                      <a:pt x="7" y="61"/>
                      <a:pt x="29" y="74"/>
                    </a:cubicBezTo>
                    <a:cubicBezTo>
                      <a:pt x="51" y="86"/>
                      <a:pt x="55" y="83"/>
                      <a:pt x="57" y="85"/>
                    </a:cubicBezTo>
                    <a:cubicBezTo>
                      <a:pt x="59" y="87"/>
                      <a:pt x="53" y="87"/>
                      <a:pt x="54" y="81"/>
                    </a:cubicBezTo>
                    <a:cubicBezTo>
                      <a:pt x="55" y="75"/>
                      <a:pt x="51" y="76"/>
                      <a:pt x="48" y="76"/>
                    </a:cubicBezTo>
                    <a:cubicBezTo>
                      <a:pt x="45" y="76"/>
                      <a:pt x="44" y="70"/>
                      <a:pt x="45" y="67"/>
                    </a:cubicBezTo>
                    <a:cubicBezTo>
                      <a:pt x="46" y="63"/>
                      <a:pt x="41" y="71"/>
                      <a:pt x="36" y="64"/>
                    </a:cubicBezTo>
                    <a:cubicBezTo>
                      <a:pt x="32" y="56"/>
                      <a:pt x="39" y="50"/>
                      <a:pt x="45" y="52"/>
                    </a:cubicBezTo>
                    <a:cubicBezTo>
                      <a:pt x="57" y="56"/>
                      <a:pt x="59" y="49"/>
                      <a:pt x="64" y="42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40" name="Freeform 88"/>
              <p:cNvSpPr/>
              <p:nvPr/>
            </p:nvSpPr>
            <p:spPr bwMode="auto">
              <a:xfrm>
                <a:off x="4114800" y="4819650"/>
                <a:ext cx="163513" cy="190500"/>
              </a:xfrm>
              <a:custGeom>
                <a:avLst/>
                <a:gdLst>
                  <a:gd name="T0" fmla="*/ 12 w 73"/>
                  <a:gd name="T1" fmla="*/ 32 h 85"/>
                  <a:gd name="T2" fmla="*/ 12 w 73"/>
                  <a:gd name="T3" fmla="*/ 45 h 85"/>
                  <a:gd name="T4" fmla="*/ 25 w 73"/>
                  <a:gd name="T5" fmla="*/ 58 h 85"/>
                  <a:gd name="T6" fmla="*/ 19 w 73"/>
                  <a:gd name="T7" fmla="*/ 80 h 85"/>
                  <a:gd name="T8" fmla="*/ 45 w 73"/>
                  <a:gd name="T9" fmla="*/ 66 h 85"/>
                  <a:gd name="T10" fmla="*/ 66 w 73"/>
                  <a:gd name="T11" fmla="*/ 37 h 85"/>
                  <a:gd name="T12" fmla="*/ 54 w 73"/>
                  <a:gd name="T13" fmla="*/ 24 h 85"/>
                  <a:gd name="T14" fmla="*/ 24 w 73"/>
                  <a:gd name="T15" fmla="*/ 11 h 85"/>
                  <a:gd name="T16" fmla="*/ 12 w 73"/>
                  <a:gd name="T17" fmla="*/ 3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85">
                    <a:moveTo>
                      <a:pt x="12" y="32"/>
                    </a:moveTo>
                    <a:cubicBezTo>
                      <a:pt x="10" y="43"/>
                      <a:pt x="0" y="34"/>
                      <a:pt x="12" y="45"/>
                    </a:cubicBezTo>
                    <a:cubicBezTo>
                      <a:pt x="23" y="56"/>
                      <a:pt x="26" y="33"/>
                      <a:pt x="25" y="58"/>
                    </a:cubicBezTo>
                    <a:cubicBezTo>
                      <a:pt x="23" y="83"/>
                      <a:pt x="2" y="85"/>
                      <a:pt x="19" y="80"/>
                    </a:cubicBezTo>
                    <a:cubicBezTo>
                      <a:pt x="36" y="74"/>
                      <a:pt x="33" y="79"/>
                      <a:pt x="45" y="66"/>
                    </a:cubicBezTo>
                    <a:cubicBezTo>
                      <a:pt x="58" y="54"/>
                      <a:pt x="60" y="47"/>
                      <a:pt x="66" y="37"/>
                    </a:cubicBezTo>
                    <a:cubicBezTo>
                      <a:pt x="73" y="27"/>
                      <a:pt x="62" y="31"/>
                      <a:pt x="54" y="24"/>
                    </a:cubicBezTo>
                    <a:cubicBezTo>
                      <a:pt x="47" y="17"/>
                      <a:pt x="34" y="0"/>
                      <a:pt x="24" y="11"/>
                    </a:cubicBezTo>
                    <a:cubicBezTo>
                      <a:pt x="14" y="21"/>
                      <a:pt x="12" y="32"/>
                      <a:pt x="12" y="32"/>
                    </a:cubicBezTo>
                    <a:close/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41" name="Freeform 89"/>
              <p:cNvSpPr/>
              <p:nvPr/>
            </p:nvSpPr>
            <p:spPr bwMode="auto">
              <a:xfrm>
                <a:off x="4297363" y="4794250"/>
                <a:ext cx="47625" cy="96838"/>
              </a:xfrm>
              <a:custGeom>
                <a:avLst/>
                <a:gdLst>
                  <a:gd name="T0" fmla="*/ 13 w 21"/>
                  <a:gd name="T1" fmla="*/ 0 h 43"/>
                  <a:gd name="T2" fmla="*/ 12 w 21"/>
                  <a:gd name="T3" fmla="*/ 5 h 43"/>
                  <a:gd name="T4" fmla="*/ 10 w 21"/>
                  <a:gd name="T5" fmla="*/ 35 h 43"/>
                  <a:gd name="T6" fmla="*/ 21 w 21"/>
                  <a:gd name="T7" fmla="*/ 3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43">
                    <a:moveTo>
                      <a:pt x="13" y="0"/>
                    </a:moveTo>
                    <a:cubicBezTo>
                      <a:pt x="14" y="2"/>
                      <a:pt x="13" y="2"/>
                      <a:pt x="12" y="5"/>
                    </a:cubicBezTo>
                    <a:cubicBezTo>
                      <a:pt x="8" y="14"/>
                      <a:pt x="0" y="27"/>
                      <a:pt x="10" y="35"/>
                    </a:cubicBezTo>
                    <a:cubicBezTo>
                      <a:pt x="19" y="43"/>
                      <a:pt x="21" y="37"/>
                      <a:pt x="21" y="37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2016" y="8466"/>
              <a:ext cx="663" cy="660"/>
              <a:chOff x="7153275" y="4622800"/>
              <a:chExt cx="420688" cy="419100"/>
            </a:xfrm>
            <a:noFill/>
          </p:grpSpPr>
          <p:sp>
            <p:nvSpPr>
              <p:cNvPr id="43" name="Oval 233"/>
              <p:cNvSpPr>
                <a:spLocks noChangeArrowheads="1"/>
              </p:cNvSpPr>
              <p:nvPr/>
            </p:nvSpPr>
            <p:spPr bwMode="auto">
              <a:xfrm>
                <a:off x="7300913" y="4859338"/>
                <a:ext cx="127000" cy="128587"/>
              </a:xfrm>
              <a:prstGeom prst="ellipse">
                <a:avLst/>
              </a:pr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44" name="Freeform 234"/>
              <p:cNvSpPr/>
              <p:nvPr/>
            </p:nvSpPr>
            <p:spPr bwMode="auto">
              <a:xfrm>
                <a:off x="7300913" y="4732338"/>
                <a:ext cx="127000" cy="63500"/>
              </a:xfrm>
              <a:custGeom>
                <a:avLst/>
                <a:gdLst>
                  <a:gd name="T0" fmla="*/ 0 w 56"/>
                  <a:gd name="T1" fmla="*/ 28 h 28"/>
                  <a:gd name="T2" fmla="*/ 28 w 56"/>
                  <a:gd name="T3" fmla="*/ 0 h 28"/>
                  <a:gd name="T4" fmla="*/ 56 w 56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28">
                    <a:moveTo>
                      <a:pt x="0" y="28"/>
                    </a:moveTo>
                    <a:cubicBezTo>
                      <a:pt x="0" y="12"/>
                      <a:pt x="13" y="0"/>
                      <a:pt x="28" y="0"/>
                    </a:cubicBezTo>
                    <a:cubicBezTo>
                      <a:pt x="44" y="0"/>
                      <a:pt x="56" y="12"/>
                      <a:pt x="56" y="28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45" name="Rectangle 235"/>
              <p:cNvSpPr>
                <a:spLocks noChangeArrowheads="1"/>
              </p:cNvSpPr>
              <p:nvPr/>
            </p:nvSpPr>
            <p:spPr bwMode="auto">
              <a:xfrm>
                <a:off x="7172325" y="4805363"/>
                <a:ext cx="382588" cy="236537"/>
              </a:xfrm>
              <a:prstGeom prst="rect">
                <a:avLst/>
              </a:pr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46" name="Freeform 236"/>
              <p:cNvSpPr/>
              <p:nvPr/>
            </p:nvSpPr>
            <p:spPr bwMode="auto">
              <a:xfrm>
                <a:off x="7172325" y="4805363"/>
                <a:ext cx="55563" cy="53975"/>
              </a:xfrm>
              <a:custGeom>
                <a:avLst/>
                <a:gdLst>
                  <a:gd name="T0" fmla="*/ 24 w 24"/>
                  <a:gd name="T1" fmla="*/ 0 h 24"/>
                  <a:gd name="T2" fmla="*/ 0 w 24"/>
                  <a:gd name="T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24">
                    <a:moveTo>
                      <a:pt x="24" y="0"/>
                    </a:moveTo>
                    <a:cubicBezTo>
                      <a:pt x="24" y="13"/>
                      <a:pt x="13" y="24"/>
                      <a:pt x="0" y="24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47" name="Freeform 237"/>
              <p:cNvSpPr/>
              <p:nvPr/>
            </p:nvSpPr>
            <p:spPr bwMode="auto">
              <a:xfrm>
                <a:off x="7497763" y="4805363"/>
                <a:ext cx="55562" cy="53975"/>
              </a:xfrm>
              <a:custGeom>
                <a:avLst/>
                <a:gdLst>
                  <a:gd name="T0" fmla="*/ 24 w 24"/>
                  <a:gd name="T1" fmla="*/ 24 h 24"/>
                  <a:gd name="T2" fmla="*/ 0 w 24"/>
                  <a:gd name="T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cubicBezTo>
                      <a:pt x="11" y="24"/>
                      <a:pt x="0" y="13"/>
                      <a:pt x="0" y="0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48" name="Freeform 238"/>
              <p:cNvSpPr/>
              <p:nvPr/>
            </p:nvSpPr>
            <p:spPr bwMode="auto">
              <a:xfrm>
                <a:off x="7500938" y="4987925"/>
                <a:ext cx="53975" cy="53975"/>
              </a:xfrm>
              <a:custGeom>
                <a:avLst/>
                <a:gdLst>
                  <a:gd name="T0" fmla="*/ 0 w 24"/>
                  <a:gd name="T1" fmla="*/ 24 h 24"/>
                  <a:gd name="T2" fmla="*/ 24 w 24"/>
                  <a:gd name="T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24">
                    <a:moveTo>
                      <a:pt x="0" y="24"/>
                    </a:moveTo>
                    <a:cubicBezTo>
                      <a:pt x="0" y="11"/>
                      <a:pt x="11" y="0"/>
                      <a:pt x="24" y="0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49" name="Freeform 239"/>
              <p:cNvSpPr/>
              <p:nvPr/>
            </p:nvSpPr>
            <p:spPr bwMode="auto">
              <a:xfrm>
                <a:off x="7172325" y="4987925"/>
                <a:ext cx="55563" cy="53975"/>
              </a:xfrm>
              <a:custGeom>
                <a:avLst/>
                <a:gdLst>
                  <a:gd name="T0" fmla="*/ 0 w 24"/>
                  <a:gd name="T1" fmla="*/ 0 h 24"/>
                  <a:gd name="T2" fmla="*/ 24 w 24"/>
                  <a:gd name="T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24">
                    <a:moveTo>
                      <a:pt x="0" y="0"/>
                    </a:moveTo>
                    <a:cubicBezTo>
                      <a:pt x="13" y="0"/>
                      <a:pt x="24" y="11"/>
                      <a:pt x="24" y="24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50" name="Freeform 240"/>
              <p:cNvSpPr/>
              <p:nvPr/>
            </p:nvSpPr>
            <p:spPr bwMode="auto">
              <a:xfrm>
                <a:off x="7153275" y="4622800"/>
                <a:ext cx="420688" cy="246063"/>
              </a:xfrm>
              <a:custGeom>
                <a:avLst/>
                <a:gdLst>
                  <a:gd name="T0" fmla="*/ 19 w 436"/>
                  <a:gd name="T1" fmla="*/ 189 h 256"/>
                  <a:gd name="T2" fmla="*/ 0 w 436"/>
                  <a:gd name="T3" fmla="*/ 73 h 256"/>
                  <a:gd name="T4" fmla="*/ 393 w 436"/>
                  <a:gd name="T5" fmla="*/ 0 h 256"/>
                  <a:gd name="T6" fmla="*/ 436 w 436"/>
                  <a:gd name="T7" fmla="*/ 249 h 256"/>
                  <a:gd name="T8" fmla="*/ 417 w 436"/>
                  <a:gd name="T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6" h="256">
                    <a:moveTo>
                      <a:pt x="19" y="189"/>
                    </a:moveTo>
                    <a:lnTo>
                      <a:pt x="0" y="73"/>
                    </a:lnTo>
                    <a:lnTo>
                      <a:pt x="393" y="0"/>
                    </a:lnTo>
                    <a:lnTo>
                      <a:pt x="436" y="249"/>
                    </a:lnTo>
                    <a:lnTo>
                      <a:pt x="417" y="256"/>
                    </a:ln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51" name="Freeform 241"/>
              <p:cNvSpPr/>
              <p:nvPr/>
            </p:nvSpPr>
            <p:spPr bwMode="auto">
              <a:xfrm>
                <a:off x="7164388" y="4683125"/>
                <a:ext cx="49212" cy="65088"/>
              </a:xfrm>
              <a:custGeom>
                <a:avLst/>
                <a:gdLst>
                  <a:gd name="T0" fmla="*/ 20 w 22"/>
                  <a:gd name="T1" fmla="*/ 0 h 29"/>
                  <a:gd name="T2" fmla="*/ 0 w 22"/>
                  <a:gd name="T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" h="29">
                    <a:moveTo>
                      <a:pt x="20" y="0"/>
                    </a:moveTo>
                    <a:cubicBezTo>
                      <a:pt x="22" y="14"/>
                      <a:pt x="13" y="27"/>
                      <a:pt x="0" y="29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52" name="Freeform 242"/>
              <p:cNvSpPr/>
              <p:nvPr/>
            </p:nvSpPr>
            <p:spPr bwMode="auto">
              <a:xfrm>
                <a:off x="7478713" y="4632325"/>
                <a:ext cx="63500" cy="52388"/>
              </a:xfrm>
              <a:custGeom>
                <a:avLst/>
                <a:gdLst>
                  <a:gd name="T0" fmla="*/ 28 w 28"/>
                  <a:gd name="T1" fmla="*/ 20 h 23"/>
                  <a:gd name="T2" fmla="*/ 0 w 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" h="23">
                    <a:moveTo>
                      <a:pt x="28" y="20"/>
                    </a:moveTo>
                    <a:cubicBezTo>
                      <a:pt x="15" y="23"/>
                      <a:pt x="2" y="14"/>
                      <a:pt x="0" y="0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7932" y="8466"/>
              <a:ext cx="663" cy="660"/>
              <a:chOff x="7153275" y="4622800"/>
              <a:chExt cx="420688" cy="419100"/>
            </a:xfrm>
            <a:noFill/>
          </p:grpSpPr>
          <p:sp>
            <p:nvSpPr>
              <p:cNvPr id="63" name="Oval 233"/>
              <p:cNvSpPr>
                <a:spLocks noChangeArrowheads="1"/>
              </p:cNvSpPr>
              <p:nvPr/>
            </p:nvSpPr>
            <p:spPr bwMode="auto">
              <a:xfrm>
                <a:off x="7300913" y="4859338"/>
                <a:ext cx="127000" cy="128587"/>
              </a:xfrm>
              <a:prstGeom prst="ellipse">
                <a:avLst/>
              </a:pr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64" name="Freeform 234"/>
              <p:cNvSpPr/>
              <p:nvPr/>
            </p:nvSpPr>
            <p:spPr bwMode="auto">
              <a:xfrm>
                <a:off x="7300913" y="4732338"/>
                <a:ext cx="127000" cy="63500"/>
              </a:xfrm>
              <a:custGeom>
                <a:avLst/>
                <a:gdLst>
                  <a:gd name="T0" fmla="*/ 0 w 56"/>
                  <a:gd name="T1" fmla="*/ 28 h 28"/>
                  <a:gd name="T2" fmla="*/ 28 w 56"/>
                  <a:gd name="T3" fmla="*/ 0 h 28"/>
                  <a:gd name="T4" fmla="*/ 56 w 56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28">
                    <a:moveTo>
                      <a:pt x="0" y="28"/>
                    </a:moveTo>
                    <a:cubicBezTo>
                      <a:pt x="0" y="12"/>
                      <a:pt x="13" y="0"/>
                      <a:pt x="28" y="0"/>
                    </a:cubicBezTo>
                    <a:cubicBezTo>
                      <a:pt x="44" y="0"/>
                      <a:pt x="56" y="12"/>
                      <a:pt x="56" y="28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65" name="Rectangle 235"/>
              <p:cNvSpPr>
                <a:spLocks noChangeArrowheads="1"/>
              </p:cNvSpPr>
              <p:nvPr/>
            </p:nvSpPr>
            <p:spPr bwMode="auto">
              <a:xfrm>
                <a:off x="7172325" y="4805363"/>
                <a:ext cx="382588" cy="236537"/>
              </a:xfrm>
              <a:prstGeom prst="rect">
                <a:avLst/>
              </a:pr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66" name="Freeform 236"/>
              <p:cNvSpPr/>
              <p:nvPr/>
            </p:nvSpPr>
            <p:spPr bwMode="auto">
              <a:xfrm>
                <a:off x="7172325" y="4805363"/>
                <a:ext cx="55563" cy="53975"/>
              </a:xfrm>
              <a:custGeom>
                <a:avLst/>
                <a:gdLst>
                  <a:gd name="T0" fmla="*/ 24 w 24"/>
                  <a:gd name="T1" fmla="*/ 0 h 24"/>
                  <a:gd name="T2" fmla="*/ 0 w 24"/>
                  <a:gd name="T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24">
                    <a:moveTo>
                      <a:pt x="24" y="0"/>
                    </a:moveTo>
                    <a:cubicBezTo>
                      <a:pt x="24" y="13"/>
                      <a:pt x="13" y="24"/>
                      <a:pt x="0" y="24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67" name="Freeform 237"/>
              <p:cNvSpPr/>
              <p:nvPr/>
            </p:nvSpPr>
            <p:spPr bwMode="auto">
              <a:xfrm>
                <a:off x="7497763" y="4805363"/>
                <a:ext cx="55562" cy="53975"/>
              </a:xfrm>
              <a:custGeom>
                <a:avLst/>
                <a:gdLst>
                  <a:gd name="T0" fmla="*/ 24 w 24"/>
                  <a:gd name="T1" fmla="*/ 24 h 24"/>
                  <a:gd name="T2" fmla="*/ 0 w 24"/>
                  <a:gd name="T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cubicBezTo>
                      <a:pt x="11" y="24"/>
                      <a:pt x="0" y="13"/>
                      <a:pt x="0" y="0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68" name="Freeform 238"/>
              <p:cNvSpPr/>
              <p:nvPr/>
            </p:nvSpPr>
            <p:spPr bwMode="auto">
              <a:xfrm>
                <a:off x="7500938" y="4987925"/>
                <a:ext cx="53975" cy="53975"/>
              </a:xfrm>
              <a:custGeom>
                <a:avLst/>
                <a:gdLst>
                  <a:gd name="T0" fmla="*/ 0 w 24"/>
                  <a:gd name="T1" fmla="*/ 24 h 24"/>
                  <a:gd name="T2" fmla="*/ 24 w 24"/>
                  <a:gd name="T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24">
                    <a:moveTo>
                      <a:pt x="0" y="24"/>
                    </a:moveTo>
                    <a:cubicBezTo>
                      <a:pt x="0" y="11"/>
                      <a:pt x="11" y="0"/>
                      <a:pt x="24" y="0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69" name="Freeform 239"/>
              <p:cNvSpPr/>
              <p:nvPr/>
            </p:nvSpPr>
            <p:spPr bwMode="auto">
              <a:xfrm>
                <a:off x="7172325" y="4987925"/>
                <a:ext cx="55563" cy="53975"/>
              </a:xfrm>
              <a:custGeom>
                <a:avLst/>
                <a:gdLst>
                  <a:gd name="T0" fmla="*/ 0 w 24"/>
                  <a:gd name="T1" fmla="*/ 0 h 24"/>
                  <a:gd name="T2" fmla="*/ 24 w 24"/>
                  <a:gd name="T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24">
                    <a:moveTo>
                      <a:pt x="0" y="0"/>
                    </a:moveTo>
                    <a:cubicBezTo>
                      <a:pt x="13" y="0"/>
                      <a:pt x="24" y="11"/>
                      <a:pt x="24" y="24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70" name="Freeform 240"/>
              <p:cNvSpPr/>
              <p:nvPr/>
            </p:nvSpPr>
            <p:spPr bwMode="auto">
              <a:xfrm>
                <a:off x="7153275" y="4622800"/>
                <a:ext cx="420688" cy="246063"/>
              </a:xfrm>
              <a:custGeom>
                <a:avLst/>
                <a:gdLst>
                  <a:gd name="T0" fmla="*/ 19 w 436"/>
                  <a:gd name="T1" fmla="*/ 189 h 256"/>
                  <a:gd name="T2" fmla="*/ 0 w 436"/>
                  <a:gd name="T3" fmla="*/ 73 h 256"/>
                  <a:gd name="T4" fmla="*/ 393 w 436"/>
                  <a:gd name="T5" fmla="*/ 0 h 256"/>
                  <a:gd name="T6" fmla="*/ 436 w 436"/>
                  <a:gd name="T7" fmla="*/ 249 h 256"/>
                  <a:gd name="T8" fmla="*/ 417 w 436"/>
                  <a:gd name="T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6" h="256">
                    <a:moveTo>
                      <a:pt x="19" y="189"/>
                    </a:moveTo>
                    <a:lnTo>
                      <a:pt x="0" y="73"/>
                    </a:lnTo>
                    <a:lnTo>
                      <a:pt x="393" y="0"/>
                    </a:lnTo>
                    <a:lnTo>
                      <a:pt x="436" y="249"/>
                    </a:lnTo>
                    <a:lnTo>
                      <a:pt x="417" y="256"/>
                    </a:ln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71" name="Freeform 241"/>
              <p:cNvSpPr/>
              <p:nvPr/>
            </p:nvSpPr>
            <p:spPr bwMode="auto">
              <a:xfrm>
                <a:off x="7164388" y="4683125"/>
                <a:ext cx="49212" cy="65088"/>
              </a:xfrm>
              <a:custGeom>
                <a:avLst/>
                <a:gdLst>
                  <a:gd name="T0" fmla="*/ 20 w 22"/>
                  <a:gd name="T1" fmla="*/ 0 h 29"/>
                  <a:gd name="T2" fmla="*/ 0 w 22"/>
                  <a:gd name="T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" h="29">
                    <a:moveTo>
                      <a:pt x="20" y="0"/>
                    </a:moveTo>
                    <a:cubicBezTo>
                      <a:pt x="22" y="14"/>
                      <a:pt x="13" y="27"/>
                      <a:pt x="0" y="29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72" name="Freeform 242"/>
              <p:cNvSpPr/>
              <p:nvPr/>
            </p:nvSpPr>
            <p:spPr bwMode="auto">
              <a:xfrm>
                <a:off x="7478713" y="4632325"/>
                <a:ext cx="63500" cy="52388"/>
              </a:xfrm>
              <a:custGeom>
                <a:avLst/>
                <a:gdLst>
                  <a:gd name="T0" fmla="*/ 28 w 28"/>
                  <a:gd name="T1" fmla="*/ 20 h 23"/>
                  <a:gd name="T2" fmla="*/ 0 w 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" h="23">
                    <a:moveTo>
                      <a:pt x="28" y="20"/>
                    </a:moveTo>
                    <a:cubicBezTo>
                      <a:pt x="15" y="23"/>
                      <a:pt x="2" y="14"/>
                      <a:pt x="0" y="0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7989" y="4392"/>
              <a:ext cx="545" cy="660"/>
              <a:chOff x="5041900" y="5697538"/>
              <a:chExt cx="346075" cy="419100"/>
            </a:xfrm>
            <a:noFill/>
          </p:grpSpPr>
          <p:sp>
            <p:nvSpPr>
              <p:cNvPr id="74" name="Freeform 243"/>
              <p:cNvSpPr/>
              <p:nvPr/>
            </p:nvSpPr>
            <p:spPr bwMode="auto">
              <a:xfrm>
                <a:off x="5114925" y="5697538"/>
                <a:ext cx="273050" cy="419100"/>
              </a:xfrm>
              <a:custGeom>
                <a:avLst/>
                <a:gdLst>
                  <a:gd name="T0" fmla="*/ 120 w 120"/>
                  <a:gd name="T1" fmla="*/ 60 h 184"/>
                  <a:gd name="T2" fmla="*/ 60 w 120"/>
                  <a:gd name="T3" fmla="*/ 0 h 184"/>
                  <a:gd name="T4" fmla="*/ 0 w 120"/>
                  <a:gd name="T5" fmla="*/ 60 h 184"/>
                  <a:gd name="T6" fmla="*/ 0 w 120"/>
                  <a:gd name="T7" fmla="*/ 124 h 184"/>
                  <a:gd name="T8" fmla="*/ 60 w 120"/>
                  <a:gd name="T9" fmla="*/ 184 h 184"/>
                  <a:gd name="T10" fmla="*/ 120 w 120"/>
                  <a:gd name="T11" fmla="*/ 12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84">
                    <a:moveTo>
                      <a:pt x="120" y="60"/>
                    </a:move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57"/>
                      <a:pt x="27" y="184"/>
                      <a:pt x="60" y="184"/>
                    </a:cubicBezTo>
                    <a:cubicBezTo>
                      <a:pt x="93" y="184"/>
                      <a:pt x="120" y="157"/>
                      <a:pt x="120" y="124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75" name="Line 244"/>
              <p:cNvSpPr>
                <a:spLocks noChangeShapeType="1"/>
              </p:cNvSpPr>
              <p:nvPr/>
            </p:nvSpPr>
            <p:spPr bwMode="auto">
              <a:xfrm flipH="1">
                <a:off x="5041900" y="5880100"/>
                <a:ext cx="217488" cy="0"/>
              </a:xfrm>
              <a:prstGeom prst="line">
                <a:avLst/>
              </a:pr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76" name="Line 245"/>
              <p:cNvSpPr>
                <a:spLocks noChangeShapeType="1"/>
              </p:cNvSpPr>
              <p:nvPr/>
            </p:nvSpPr>
            <p:spPr bwMode="auto">
              <a:xfrm flipH="1">
                <a:off x="5041900" y="5934075"/>
                <a:ext cx="180975" cy="0"/>
              </a:xfrm>
              <a:prstGeom prst="line">
                <a:avLst/>
              </a:pr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11984" y="4392"/>
              <a:ext cx="545" cy="660"/>
              <a:chOff x="5041900" y="5697538"/>
              <a:chExt cx="346075" cy="419100"/>
            </a:xfrm>
            <a:noFill/>
          </p:grpSpPr>
          <p:sp>
            <p:nvSpPr>
              <p:cNvPr id="78" name="Freeform 243"/>
              <p:cNvSpPr/>
              <p:nvPr/>
            </p:nvSpPr>
            <p:spPr bwMode="auto">
              <a:xfrm>
                <a:off x="5114925" y="5697538"/>
                <a:ext cx="273050" cy="419100"/>
              </a:xfrm>
              <a:custGeom>
                <a:avLst/>
                <a:gdLst>
                  <a:gd name="T0" fmla="*/ 120 w 120"/>
                  <a:gd name="T1" fmla="*/ 60 h 184"/>
                  <a:gd name="T2" fmla="*/ 60 w 120"/>
                  <a:gd name="T3" fmla="*/ 0 h 184"/>
                  <a:gd name="T4" fmla="*/ 0 w 120"/>
                  <a:gd name="T5" fmla="*/ 60 h 184"/>
                  <a:gd name="T6" fmla="*/ 0 w 120"/>
                  <a:gd name="T7" fmla="*/ 124 h 184"/>
                  <a:gd name="T8" fmla="*/ 60 w 120"/>
                  <a:gd name="T9" fmla="*/ 184 h 184"/>
                  <a:gd name="T10" fmla="*/ 120 w 120"/>
                  <a:gd name="T11" fmla="*/ 12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84">
                    <a:moveTo>
                      <a:pt x="120" y="60"/>
                    </a:move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57"/>
                      <a:pt x="27" y="184"/>
                      <a:pt x="60" y="184"/>
                    </a:cubicBezTo>
                    <a:cubicBezTo>
                      <a:pt x="93" y="184"/>
                      <a:pt x="120" y="157"/>
                      <a:pt x="120" y="124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79" name="Line 244"/>
              <p:cNvSpPr>
                <a:spLocks noChangeShapeType="1"/>
              </p:cNvSpPr>
              <p:nvPr/>
            </p:nvSpPr>
            <p:spPr bwMode="auto">
              <a:xfrm flipH="1">
                <a:off x="5041900" y="5880100"/>
                <a:ext cx="217488" cy="0"/>
              </a:xfrm>
              <a:prstGeom prst="line">
                <a:avLst/>
              </a:pr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0" name="Line 245"/>
              <p:cNvSpPr>
                <a:spLocks noChangeShapeType="1"/>
              </p:cNvSpPr>
              <p:nvPr/>
            </p:nvSpPr>
            <p:spPr bwMode="auto">
              <a:xfrm flipH="1">
                <a:off x="5041900" y="5934075"/>
                <a:ext cx="180975" cy="0"/>
              </a:xfrm>
              <a:prstGeom prst="line">
                <a:avLst/>
              </a:pr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</p:grpSp>
      </p:grpSp>
      <p:sp>
        <p:nvSpPr>
          <p:cNvPr id="15375" name="文本框 84"/>
          <p:cNvSpPr txBox="1">
            <a:spLocks noChangeArrowheads="1"/>
          </p:cNvSpPr>
          <p:nvPr/>
        </p:nvSpPr>
        <p:spPr bwMode="auto">
          <a:xfrm>
            <a:off x="941033" y="2738755"/>
            <a:ext cx="2795578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SRCSA</a:t>
            </a:r>
            <a:r>
              <a:rPr lang="zh-TW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100%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Booth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100%</a:t>
            </a:r>
            <a:endParaRPr lang="zh-TW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77" name="文本框 86"/>
          <p:cNvSpPr txBox="1">
            <a:spLocks noChangeArrowheads="1"/>
          </p:cNvSpPr>
          <p:nvPr/>
        </p:nvSpPr>
        <p:spPr bwMode="auto">
          <a:xfrm>
            <a:off x="7952374" y="2707958"/>
            <a:ext cx="3081971" cy="1015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CLA</a:t>
            </a:r>
            <a:r>
              <a:rPr lang="zh-TW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100%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Wallace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100%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Report             80%</a:t>
            </a:r>
            <a:endParaRPr lang="zh-TW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TextBox 5"/>
          <p:cNvSpPr txBox="1"/>
          <p:nvPr/>
        </p:nvSpPr>
        <p:spPr>
          <a:xfrm>
            <a:off x="741680" y="528955"/>
            <a:ext cx="5531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作品進度</a:t>
            </a:r>
          </a:p>
        </p:txBody>
      </p:sp>
      <p:sp>
        <p:nvSpPr>
          <p:cNvPr id="2" name="文本框 82"/>
          <p:cNvSpPr txBox="1">
            <a:spLocks noChangeArrowheads="1"/>
          </p:cNvSpPr>
          <p:nvPr/>
        </p:nvSpPr>
        <p:spPr bwMode="auto">
          <a:xfrm>
            <a:off x="941033" y="2186305"/>
            <a:ext cx="27955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b="1" u="sng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zh-TW" altLang="zh-CN" b="1" u="sng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廖</a:t>
            </a:r>
            <a:r>
              <a:rPr lang="zh-TW" altLang="zh-CN" b="1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偉驊</a:t>
            </a:r>
          </a:p>
        </p:txBody>
      </p:sp>
      <p:sp>
        <p:nvSpPr>
          <p:cNvPr id="3" name="文本框 82"/>
          <p:cNvSpPr txBox="1">
            <a:spLocks noChangeArrowheads="1"/>
          </p:cNvSpPr>
          <p:nvPr/>
        </p:nvSpPr>
        <p:spPr bwMode="auto">
          <a:xfrm>
            <a:off x="7952374" y="2186305"/>
            <a:ext cx="26209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zh-CN" b="1" u="sng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李冠</a:t>
            </a:r>
            <a:r>
              <a:rPr lang="zh-TW" altLang="zh-CN" b="1" u="sng" kern="2400" spc="10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霖</a:t>
            </a:r>
            <a:r>
              <a:rPr lang="zh-TW" altLang="en-US" b="1" u="sng" spc="5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</a:t>
            </a:r>
            <a:r>
              <a:rPr lang="en-US" altLang="zh-TW" b="1" u="sng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endParaRPr lang="zh-TW" altLang="zh-CN" b="1" u="sng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文本框 84"/>
          <p:cNvSpPr txBox="1">
            <a:spLocks noChangeArrowheads="1"/>
          </p:cNvSpPr>
          <p:nvPr/>
        </p:nvSpPr>
        <p:spPr bwMode="auto">
          <a:xfrm>
            <a:off x="4500665" y="5262555"/>
            <a:ext cx="268765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優化</a:t>
            </a:r>
            <a:r>
              <a:rPr lang="zh-TW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架構</a:t>
            </a:r>
          </a:p>
        </p:txBody>
      </p:sp>
      <p:sp>
        <p:nvSpPr>
          <p:cNvPr id="84" name="文本框 82"/>
          <p:cNvSpPr txBox="1">
            <a:spLocks noChangeArrowheads="1"/>
          </p:cNvSpPr>
          <p:nvPr/>
        </p:nvSpPr>
        <p:spPr bwMode="auto">
          <a:xfrm>
            <a:off x="4342041" y="4677005"/>
            <a:ext cx="29694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b="1" u="sng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_  </a:t>
            </a:r>
            <a:r>
              <a:rPr lang="zh-TW" altLang="en-US" b="1" u="sng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目前進度</a:t>
            </a:r>
            <a:r>
              <a:rPr lang="en-US" altLang="zh-TW" b="1" u="sng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___</a:t>
            </a:r>
            <a:endParaRPr lang="zh-TW" altLang="zh-CN" b="1" u="sng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5"/>
          <p:cNvSpPr txBox="1"/>
          <p:nvPr/>
        </p:nvSpPr>
        <p:spPr>
          <a:xfrm>
            <a:off x="3525838" y="3651250"/>
            <a:ext cx="5140325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TW" altLang="zh-CN" sz="4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作品規格</a:t>
            </a:r>
          </a:p>
        </p:txBody>
      </p:sp>
      <p:sp>
        <p:nvSpPr>
          <p:cNvPr id="8199" name="文本框 22"/>
          <p:cNvSpPr txBox="1">
            <a:spLocks noChangeArrowheads="1"/>
          </p:cNvSpPr>
          <p:nvPr/>
        </p:nvSpPr>
        <p:spPr bwMode="auto">
          <a:xfrm>
            <a:off x="5502275" y="1830388"/>
            <a:ext cx="118745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chemeClr val="bg1"/>
                </a:solidFill>
                <a:latin typeface="Open Sans" panose="020B0606030504020204" pitchFamily="34" charset="0"/>
                <a:ea typeface="微软雅黑" panose="020B0503020204020204" charset="-122"/>
                <a:cs typeface="Open Sans" panose="020B0606030504020204" pitchFamily="34" charset="0"/>
              </a:rPr>
              <a:t>1</a:t>
            </a:r>
            <a:endParaRPr lang="zh-CN" altLang="en-US" sz="660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741680" y="528955"/>
            <a:ext cx="5531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作品進度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52175"/>
            <a:ext cx="14866667" cy="21523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624949"/>
            <a:ext cx="13832540" cy="20285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19199" y="1281952"/>
            <a:ext cx="546848" cy="172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38518" y="3844074"/>
            <a:ext cx="546848" cy="172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本框 84"/>
          <p:cNvSpPr txBox="1">
            <a:spLocks noChangeArrowheads="1"/>
          </p:cNvSpPr>
          <p:nvPr/>
        </p:nvSpPr>
        <p:spPr bwMode="auto">
          <a:xfrm>
            <a:off x="5742775" y="5673803"/>
            <a:ext cx="268765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TW" sz="2000" b="1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1.66ns@602MHz</a:t>
            </a:r>
            <a:endParaRPr lang="zh-TW" altLang="en-US" sz="2000" b="1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4"/>
          <p:cNvSpPr txBox="1">
            <a:spLocks noChangeArrowheads="1"/>
          </p:cNvSpPr>
          <p:nvPr/>
        </p:nvSpPr>
        <p:spPr bwMode="auto">
          <a:xfrm>
            <a:off x="5742775" y="3204556"/>
            <a:ext cx="268765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TW" sz="2000" b="1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10ns@100MHz</a:t>
            </a:r>
            <a:endParaRPr lang="zh-TW" altLang="en-US" sz="2000" b="1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3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779" y="1231513"/>
            <a:ext cx="5286708" cy="486283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07" y="1231513"/>
            <a:ext cx="5188570" cy="48628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080986" y="5836197"/>
            <a:ext cx="546848" cy="172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710908" y="5871709"/>
            <a:ext cx="546848" cy="172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1680" y="528955"/>
            <a:ext cx="5531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作品進度</a:t>
            </a:r>
          </a:p>
        </p:txBody>
      </p:sp>
      <p:sp>
        <p:nvSpPr>
          <p:cNvPr id="7" name="矩形 6"/>
          <p:cNvSpPr/>
          <p:nvPr/>
        </p:nvSpPr>
        <p:spPr>
          <a:xfrm>
            <a:off x="1753339" y="2618913"/>
            <a:ext cx="359546" cy="151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347750" y="2114366"/>
            <a:ext cx="359546" cy="151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741680" y="528955"/>
            <a:ext cx="5531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作品進度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14" y="1416160"/>
            <a:ext cx="11161905" cy="414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70" y="1482570"/>
            <a:ext cx="11200000" cy="3968319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741680" y="528955"/>
            <a:ext cx="5531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作品進度</a:t>
            </a:r>
          </a:p>
        </p:txBody>
      </p:sp>
    </p:spTree>
    <p:extLst>
      <p:ext uri="{BB962C8B-B14F-4D97-AF65-F5344CB8AC3E}">
        <p14:creationId xmlns:p14="http://schemas.microsoft.com/office/powerpoint/2010/main" val="10022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86" y="1681380"/>
            <a:ext cx="11171428" cy="3955939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741680" y="528955"/>
            <a:ext cx="5531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作品進度</a:t>
            </a:r>
          </a:p>
        </p:txBody>
      </p:sp>
    </p:spTree>
    <p:extLst>
      <p:ext uri="{BB962C8B-B14F-4D97-AF65-F5344CB8AC3E}">
        <p14:creationId xmlns:p14="http://schemas.microsoft.com/office/powerpoint/2010/main" val="11678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5"/>
          <p:cNvSpPr txBox="1"/>
          <p:nvPr/>
        </p:nvSpPr>
        <p:spPr>
          <a:xfrm>
            <a:off x="588010" y="3651250"/>
            <a:ext cx="1101598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TW" altLang="en-US" sz="4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作品工作時程</a:t>
            </a:r>
          </a:p>
        </p:txBody>
      </p:sp>
      <p:sp>
        <p:nvSpPr>
          <p:cNvPr id="8199" name="文本框 22"/>
          <p:cNvSpPr txBox="1">
            <a:spLocks noChangeArrowheads="1"/>
          </p:cNvSpPr>
          <p:nvPr/>
        </p:nvSpPr>
        <p:spPr bwMode="auto">
          <a:xfrm>
            <a:off x="5502275" y="1830388"/>
            <a:ext cx="118745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6600" dirty="0">
                <a:solidFill>
                  <a:schemeClr val="bg1"/>
                </a:solidFill>
                <a:latin typeface="Open Sans" panose="020B0606030504020204" pitchFamily="34" charset="0"/>
                <a:ea typeface="微软雅黑" panose="020B0503020204020204" charset="-122"/>
                <a:cs typeface="Open Sans" panose="020B0606030504020204" pitchFamily="34" charset="0"/>
              </a:rPr>
              <a:t>6</a:t>
            </a:r>
            <a:endParaRPr lang="en-US" altLang="zh-CN" sz="66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5"/>
          <p:cNvSpPr txBox="1"/>
          <p:nvPr/>
        </p:nvSpPr>
        <p:spPr>
          <a:xfrm>
            <a:off x="741680" y="528955"/>
            <a:ext cx="252095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作品工作時程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07459"/>
            <a:ext cx="12192000" cy="545054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5"/>
          <p:cNvSpPr txBox="1"/>
          <p:nvPr/>
        </p:nvSpPr>
        <p:spPr>
          <a:xfrm>
            <a:off x="588010" y="3651250"/>
            <a:ext cx="1101598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TW" altLang="en-US" sz="4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作品可能遭遇之問題與預計解決方法</a:t>
            </a:r>
          </a:p>
        </p:txBody>
      </p:sp>
      <p:sp>
        <p:nvSpPr>
          <p:cNvPr id="8199" name="文本框 22"/>
          <p:cNvSpPr txBox="1">
            <a:spLocks noChangeArrowheads="1"/>
          </p:cNvSpPr>
          <p:nvPr/>
        </p:nvSpPr>
        <p:spPr bwMode="auto">
          <a:xfrm>
            <a:off x="5502275" y="1830388"/>
            <a:ext cx="118745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6600" dirty="0">
                <a:solidFill>
                  <a:schemeClr val="bg1"/>
                </a:solidFill>
                <a:latin typeface="Open Sans" panose="020B0606030504020204" pitchFamily="34" charset="0"/>
                <a:ea typeface="微软雅黑" panose="020B0503020204020204" charset="-122"/>
                <a:cs typeface="Open Sans" panose="020B0606030504020204" pitchFamily="34" charset="0"/>
              </a:rPr>
              <a:t>7</a:t>
            </a:r>
            <a:endParaRPr lang="en-US" altLang="zh-CN" sz="66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5"/>
          <p:cNvSpPr txBox="1"/>
          <p:nvPr/>
        </p:nvSpPr>
        <p:spPr>
          <a:xfrm>
            <a:off x="1037491" y="582221"/>
            <a:ext cx="622300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作品可能遭遇之問題與預計解決方法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037491" y="2725615"/>
            <a:ext cx="10278207" cy="747931"/>
            <a:chOff x="1037491" y="3372386"/>
            <a:chExt cx="9908931" cy="575945"/>
          </a:xfrm>
        </p:grpSpPr>
        <p:sp>
          <p:nvSpPr>
            <p:cNvPr id="8" name="矩形 53"/>
            <p:cNvSpPr>
              <a:spLocks noChangeArrowheads="1"/>
            </p:cNvSpPr>
            <p:nvPr/>
          </p:nvSpPr>
          <p:spPr bwMode="auto">
            <a:xfrm>
              <a:off x="1037491" y="3372386"/>
              <a:ext cx="9908931" cy="575945"/>
            </a:xfrm>
            <a:prstGeom prst="rect">
              <a:avLst/>
            </a:prstGeom>
            <a:noFill/>
            <a:ln w="25400" algn="ctr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TextBox 146"/>
            <p:cNvSpPr txBox="1">
              <a:spLocks noChangeArrowheads="1"/>
            </p:cNvSpPr>
            <p:nvPr/>
          </p:nvSpPr>
          <p:spPr bwMode="auto">
            <a:xfrm>
              <a:off x="3512128" y="3507249"/>
              <a:ext cx="7363018" cy="34760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800"/>
                </a:lnSpc>
                <a:spcBef>
                  <a:spcPct val="0"/>
                </a:spcBef>
                <a:buFontTx/>
                <a:buNone/>
              </a:pPr>
              <a:r>
                <a:rPr lang="zh-TW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實作其他架構</a:t>
              </a:r>
              <a:r>
                <a:rPr lang="en-US" altLang="zh-TW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&amp;</a:t>
              </a:r>
              <a:r>
                <a:rPr lang="zh-TW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比較</a:t>
              </a:r>
              <a:endParaRPr lang="zh-TW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Rectangle 58"/>
            <p:cNvSpPr>
              <a:spLocks noChangeArrowheads="1"/>
            </p:cNvSpPr>
            <p:nvPr/>
          </p:nvSpPr>
          <p:spPr bwMode="auto">
            <a:xfrm>
              <a:off x="1103035" y="3435851"/>
              <a:ext cx="2409092" cy="431562"/>
            </a:xfrm>
            <a:prstGeom prst="rect">
              <a:avLst/>
            </a:prstGeom>
            <a:solidFill>
              <a:srgbClr val="66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面積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&amp;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速度不夠好</a:t>
              </a:r>
              <a:endParaRPr lang="zh-TW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1037491" y="582221"/>
            <a:ext cx="622300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Reference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037491" y="1403258"/>
            <a:ext cx="10112862" cy="30469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Shahzad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Asif &amp; </a:t>
            </a:r>
            <a:r>
              <a:rPr lang="en-US" altLang="zh-CN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Yinan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Kong, 2015. Performance analysis of Wallace and radix-4 Booth-Wallace multipliers. </a:t>
            </a:r>
            <a:endParaRPr lang="en-US" altLang="zh-CN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Retrived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https://ieeexplore.ieee.org/document/7365120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/</a:t>
            </a:r>
            <a:endParaRPr lang="en-US" altLang="zh-CN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Classic Booth Code, Wallace Tree, and </a:t>
            </a:r>
            <a:r>
              <a:rPr lang="en-US" altLang="zh-CN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SquareRoot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Carry Select 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Adder (</a:t>
            </a:r>
            <a:r>
              <a:rPr lang="en-US" altLang="zh-CN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 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Retrived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github.com/wuzeyou/Multiplier16X16</a:t>
            </a:r>
            <a:endParaRPr lang="en-US" altLang="zh-CN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Robbie D'Angelo &amp; Scott 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Smith, 2011. Design 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an 8x8 Modified Booth 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Multiplier.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Retrived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https://www.eecs.tufts.edu/~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rjdang/index2.html</a:t>
            </a:r>
            <a:endParaRPr lang="en-US" altLang="zh-CN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李軍強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CN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李東生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CN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李</a:t>
            </a:r>
            <a:r>
              <a: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奕</a:t>
            </a:r>
            <a:r>
              <a:rPr lang="zh-CN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磊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zh-CN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周志增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2009</a:t>
            </a:r>
            <a:r>
              <a:rPr lang="zh-TW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32×32</a:t>
            </a:r>
            <a:r>
              <a:rPr lang="zh-CN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高速乘法器的設計與實現</a:t>
            </a:r>
            <a:r>
              <a:rPr lang="zh-TW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Retrived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https://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wenku.baidu.com/view/d7dc9355f01dc281e53af00f.html</a:t>
            </a:r>
            <a:endParaRPr lang="en-US" altLang="zh-CN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808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 txBox="1"/>
          <p:nvPr/>
        </p:nvSpPr>
        <p:spPr>
          <a:xfrm>
            <a:off x="741363" y="528638"/>
            <a:ext cx="3627437" cy="5219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TW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作品規格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908478" y="1376806"/>
            <a:ext cx="4790985" cy="4956694"/>
            <a:chOff x="908478" y="1376806"/>
            <a:chExt cx="4790985" cy="4956694"/>
          </a:xfrm>
        </p:grpSpPr>
        <p:grpSp>
          <p:nvGrpSpPr>
            <p:cNvPr id="9" name="群組 8"/>
            <p:cNvGrpSpPr/>
            <p:nvPr/>
          </p:nvGrpSpPr>
          <p:grpSpPr>
            <a:xfrm>
              <a:off x="908480" y="1376806"/>
              <a:ext cx="4790983" cy="838856"/>
              <a:chOff x="1219200" y="1753423"/>
              <a:chExt cx="4790983" cy="838856"/>
            </a:xfrm>
          </p:grpSpPr>
          <p:sp>
            <p:nvSpPr>
              <p:cNvPr id="10" name="Rectangle 22"/>
              <p:cNvSpPr/>
              <p:nvPr/>
            </p:nvSpPr>
            <p:spPr>
              <a:xfrm>
                <a:off x="1219200" y="1753423"/>
                <a:ext cx="4790983" cy="838856"/>
              </a:xfrm>
              <a:prstGeom prst="rect">
                <a:avLst/>
              </a:prstGeom>
              <a:solidFill>
                <a:srgbClr val="665E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" name="文本框 13"/>
              <p:cNvSpPr txBox="1">
                <a:spLocks noChangeArrowheads="1"/>
              </p:cNvSpPr>
              <p:nvPr/>
            </p:nvSpPr>
            <p:spPr bwMode="auto">
              <a:xfrm>
                <a:off x="2378483" y="1881068"/>
                <a:ext cx="2472415" cy="583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zh-TW" altLang="zh-CN" sz="32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預計電路面積</a:t>
                </a:r>
              </a:p>
            </p:txBody>
          </p:sp>
        </p:grpSp>
        <p:sp>
          <p:nvSpPr>
            <p:cNvPr id="12" name="矩形 3"/>
            <p:cNvSpPr>
              <a:spLocks noChangeArrowheads="1"/>
            </p:cNvSpPr>
            <p:nvPr/>
          </p:nvSpPr>
          <p:spPr bwMode="auto">
            <a:xfrm>
              <a:off x="908478" y="2323771"/>
              <a:ext cx="4790983" cy="193899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8x </a:t>
              </a:r>
              <a:r>
                <a:rPr lang="en-US" altLang="zh-TW" sz="2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Booth Encoder &amp; Decoder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2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1x Wallace Partial Product Structure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 CLA or CSA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2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Gate count </a:t>
              </a:r>
              <a:r>
                <a:rPr lang="zh-TW" altLang="en-US" sz="2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≒ </a:t>
              </a:r>
              <a:r>
                <a:rPr lang="en-US" altLang="zh-TW" sz="200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2000</a:t>
              </a:r>
              <a:r>
                <a:rPr lang="zh-TW" altLang="en-US" sz="2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TW" sz="2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(NAND2 gates)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908478" y="4370872"/>
              <a:ext cx="4790983" cy="838856"/>
              <a:chOff x="1219200" y="1753423"/>
              <a:chExt cx="4790983" cy="838856"/>
            </a:xfrm>
          </p:grpSpPr>
          <p:sp>
            <p:nvSpPr>
              <p:cNvPr id="14" name="Rectangle 22"/>
              <p:cNvSpPr/>
              <p:nvPr/>
            </p:nvSpPr>
            <p:spPr>
              <a:xfrm>
                <a:off x="1219200" y="1753423"/>
                <a:ext cx="4790983" cy="838856"/>
              </a:xfrm>
              <a:prstGeom prst="rect">
                <a:avLst/>
              </a:prstGeom>
              <a:solidFill>
                <a:srgbClr val="665E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5" name="文本框 13"/>
              <p:cNvSpPr txBox="1">
                <a:spLocks noChangeArrowheads="1"/>
              </p:cNvSpPr>
              <p:nvPr/>
            </p:nvSpPr>
            <p:spPr bwMode="auto">
              <a:xfrm>
                <a:off x="2378483" y="1881068"/>
                <a:ext cx="2472415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:r>
                  <a:rPr lang="zh-TW" altLang="en-US" sz="32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預計</a:t>
                </a:r>
                <a:r>
                  <a:rPr lang="zh-TW" altLang="zh-CN" sz="32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運算</a:t>
                </a:r>
                <a:r>
                  <a:rPr lang="zh-TW" altLang="zh-CN" sz="32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時間</a:t>
                </a:r>
              </a:p>
            </p:txBody>
          </p:sp>
        </p:grpSp>
        <p:sp>
          <p:nvSpPr>
            <p:cNvPr id="16" name="矩形 3"/>
            <p:cNvSpPr>
              <a:spLocks noChangeArrowheads="1"/>
            </p:cNvSpPr>
            <p:nvPr/>
          </p:nvSpPr>
          <p:spPr bwMode="auto">
            <a:xfrm>
              <a:off x="908478" y="5317837"/>
              <a:ext cx="4790983" cy="101566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TW" sz="2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Booth + Wallace + Adder</a:t>
              </a:r>
              <a:br>
                <a:rPr lang="en-US" altLang="zh-TW" sz="2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</a:br>
              <a:r>
                <a:rPr lang="zh-TW" altLang="en-US" sz="2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約 </a:t>
              </a:r>
              <a:r>
                <a:rPr lang="en-US" altLang="zh-TW" sz="200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13.5</a:t>
              </a:r>
              <a:r>
                <a:rPr lang="en-US" altLang="zh-TW" sz="2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(ns)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向右箭號 1"/>
          <p:cNvSpPr/>
          <p:nvPr/>
        </p:nvSpPr>
        <p:spPr>
          <a:xfrm>
            <a:off x="5846884" y="3293267"/>
            <a:ext cx="694593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6688902" y="1376806"/>
            <a:ext cx="4790983" cy="838856"/>
            <a:chOff x="1219200" y="1753423"/>
            <a:chExt cx="4790983" cy="838856"/>
          </a:xfrm>
        </p:grpSpPr>
        <p:sp>
          <p:nvSpPr>
            <p:cNvPr id="24" name="Rectangle 22"/>
            <p:cNvSpPr/>
            <p:nvPr/>
          </p:nvSpPr>
          <p:spPr>
            <a:xfrm>
              <a:off x="1219200" y="1753423"/>
              <a:ext cx="4790983" cy="838856"/>
            </a:xfrm>
            <a:prstGeom prst="rect">
              <a:avLst/>
            </a:prstGeom>
            <a:solidFill>
              <a:srgbClr val="66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文本框 13"/>
            <p:cNvSpPr txBox="1">
              <a:spLocks noChangeArrowheads="1"/>
            </p:cNvSpPr>
            <p:nvPr/>
          </p:nvSpPr>
          <p:spPr bwMode="auto">
            <a:xfrm>
              <a:off x="2378483" y="1881068"/>
              <a:ext cx="247241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zh-TW" altLang="en-US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實際</a:t>
              </a:r>
              <a:r>
                <a:rPr lang="zh-TW" altLang="zh-CN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電路</a:t>
              </a:r>
              <a:r>
                <a:rPr lang="zh-TW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面積</a:t>
              </a:r>
            </a:p>
          </p:txBody>
        </p:sp>
      </p:grp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6688900" y="2323771"/>
            <a:ext cx="4790983" cy="240065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8x </a:t>
            </a: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Booth Encoder &amp; Decoder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1x Wallace Partial Product Structure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 RSCSA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1x Output Controller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Gate count </a:t>
            </a:r>
            <a:r>
              <a:rPr lang="zh-TW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≒ </a:t>
            </a:r>
            <a:r>
              <a:rPr lang="en-US" altLang="zh-TW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2964</a:t>
            </a: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(NAND2 gates)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688899" y="4735546"/>
            <a:ext cx="4790983" cy="526305"/>
            <a:chOff x="6688900" y="4299992"/>
            <a:chExt cx="4790983" cy="909736"/>
          </a:xfrm>
        </p:grpSpPr>
        <p:sp>
          <p:nvSpPr>
            <p:cNvPr id="22" name="Rectangle 22"/>
            <p:cNvSpPr/>
            <p:nvPr/>
          </p:nvSpPr>
          <p:spPr>
            <a:xfrm>
              <a:off x="6688900" y="4370872"/>
              <a:ext cx="4790983" cy="838856"/>
            </a:xfrm>
            <a:prstGeom prst="rect">
              <a:avLst/>
            </a:prstGeom>
            <a:solidFill>
              <a:srgbClr val="66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文本框 13"/>
            <p:cNvSpPr txBox="1">
              <a:spLocks noChangeArrowheads="1"/>
            </p:cNvSpPr>
            <p:nvPr/>
          </p:nvSpPr>
          <p:spPr bwMode="auto">
            <a:xfrm>
              <a:off x="7848185" y="4299992"/>
              <a:ext cx="247241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zh-TW" altLang="en-US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實際</a:t>
              </a:r>
              <a:r>
                <a:rPr lang="zh-TW" altLang="zh-CN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運算</a:t>
              </a:r>
              <a:r>
                <a:rPr lang="zh-TW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時間</a:t>
              </a:r>
            </a:p>
          </p:txBody>
        </p:sp>
      </p:grpSp>
      <p:sp>
        <p:nvSpPr>
          <p:cNvPr id="21" name="矩形 3"/>
          <p:cNvSpPr>
            <a:spLocks noChangeArrowheads="1"/>
          </p:cNvSpPr>
          <p:nvPr/>
        </p:nvSpPr>
        <p:spPr bwMode="auto">
          <a:xfrm>
            <a:off x="6688900" y="5317837"/>
            <a:ext cx="4790983" cy="10156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Booth + Wallace + Adder</a:t>
            </a:r>
            <a:b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TW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9.97</a:t>
            </a: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(ns)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CN" dirty="0" smtClean="0"/>
              <a:t>謝謝觀看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3580130" y="3486785"/>
            <a:ext cx="5031740" cy="466090"/>
          </a:xfrm>
        </p:spPr>
        <p:txBody>
          <a:bodyPr/>
          <a:lstStyle/>
          <a:p>
            <a:r>
              <a:rPr lang="en-US" altLang="zh-CN" dirty="0" smtClean="0"/>
              <a:t>THANKS FOR YOUR WATCHING</a:t>
            </a:r>
            <a:endParaRPr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4935281" y="4492154"/>
            <a:ext cx="30855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PRESENTED BY</a:t>
            </a:r>
          </a:p>
          <a:p>
            <a:pPr algn="ctr">
              <a:defRPr/>
            </a:pP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B032040036 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廖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偉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驊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algn="ctr">
              <a:defRPr/>
            </a:pP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B035020026 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李冠霖</a:t>
            </a:r>
            <a:endParaRPr lang="zh-TW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8" y="702129"/>
            <a:ext cx="5390476" cy="5276190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5782476" y="373150"/>
            <a:ext cx="6409524" cy="6076190"/>
            <a:chOff x="5252698" y="364272"/>
            <a:chExt cx="6409524" cy="607619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2698" y="364272"/>
              <a:ext cx="6409524" cy="607619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358239" y="711113"/>
              <a:ext cx="6200487" cy="10386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532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5"/>
          <p:cNvSpPr txBox="1"/>
          <p:nvPr/>
        </p:nvSpPr>
        <p:spPr>
          <a:xfrm>
            <a:off x="3525838" y="3651250"/>
            <a:ext cx="5140325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TW" altLang="zh-CN" sz="4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作品實現方法</a:t>
            </a:r>
          </a:p>
        </p:txBody>
      </p:sp>
      <p:sp>
        <p:nvSpPr>
          <p:cNvPr id="8199" name="文本框 22"/>
          <p:cNvSpPr txBox="1">
            <a:spLocks noChangeArrowheads="1"/>
          </p:cNvSpPr>
          <p:nvPr/>
        </p:nvSpPr>
        <p:spPr bwMode="auto">
          <a:xfrm>
            <a:off x="5502275" y="1830388"/>
            <a:ext cx="118745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chemeClr val="bg1"/>
                </a:solidFill>
                <a:latin typeface="Open Sans" panose="020B0606030504020204" pitchFamily="34" charset="0"/>
                <a:ea typeface="微软雅黑" panose="020B0503020204020204" charset="-122"/>
                <a:cs typeface="Open Sans" panose="020B0606030504020204" pitchFamily="34" charset="0"/>
              </a:rPr>
              <a:t>2</a:t>
            </a:r>
            <a:endParaRPr lang="zh-CN" altLang="en-US" sz="660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04570" y="1918761"/>
            <a:ext cx="2435225" cy="2435225"/>
            <a:chOff x="3043" y="3482"/>
            <a:chExt cx="3835" cy="3835"/>
          </a:xfrm>
        </p:grpSpPr>
        <p:sp>
          <p:nvSpPr>
            <p:cNvPr id="5" name="Rounded Rectangle 8"/>
            <p:cNvSpPr/>
            <p:nvPr/>
          </p:nvSpPr>
          <p:spPr>
            <a:xfrm>
              <a:off x="3043" y="3482"/>
              <a:ext cx="3835" cy="3835"/>
            </a:xfrm>
            <a:prstGeom prst="roundRect">
              <a:avLst>
                <a:gd name="adj" fmla="val 3093"/>
              </a:avLst>
            </a:prstGeom>
            <a:solidFill>
              <a:srgbClr val="665EB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21920" tIns="60960" rIns="121920" bIns="6096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265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" name="AutoShape 656"/>
            <p:cNvSpPr/>
            <p:nvPr/>
          </p:nvSpPr>
          <p:spPr bwMode="auto">
            <a:xfrm>
              <a:off x="4397" y="4424"/>
              <a:ext cx="1020" cy="1020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265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3558" name="Text Placeholder 2"/>
            <p:cNvSpPr txBox="1"/>
            <p:nvPr/>
          </p:nvSpPr>
          <p:spPr bwMode="auto">
            <a:xfrm>
              <a:off x="3081" y="6209"/>
              <a:ext cx="3797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Roboto condensed"/>
                  <a:sym typeface="Segoe UI" panose="020B0502040204020203" pitchFamily="34" charset="0"/>
                </a:rPr>
                <a:t>Booth 乘法器</a:t>
              </a:r>
            </a:p>
          </p:txBody>
        </p:sp>
      </p:grpSp>
      <p:sp>
        <p:nvSpPr>
          <p:cNvPr id="29" name="TextBox 5"/>
          <p:cNvSpPr txBox="1"/>
          <p:nvPr/>
        </p:nvSpPr>
        <p:spPr>
          <a:xfrm>
            <a:off x="741680" y="528955"/>
            <a:ext cx="269811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TW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作品實現方法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4447" y="216687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299584" y="2379801"/>
            <a:ext cx="6954569" cy="15696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採用</a:t>
            </a:r>
            <a:r>
              <a:rPr lang="zh-CN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4Booth</a:t>
            </a:r>
            <a:r>
              <a:rPr lang="zh-CN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演算法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(radix-4 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booth)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TW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對於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位元有號數乘法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A×B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來說，</a:t>
            </a:r>
            <a:r>
              <a:rPr lang="zh-TW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一般的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乘法運算會產生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個部分</a:t>
            </a:r>
            <a:r>
              <a:rPr lang="zh-TW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乘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積</a:t>
            </a:r>
            <a:r>
              <a:rPr lang="en-US" altLang="zh-TW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(PP)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。如果對乘數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進行編碼，每次需考慮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位：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相鄰高位、本位和相鄰低位元，編碼後產生的</a:t>
            </a:r>
            <a:r>
              <a:rPr lang="en-US" altLang="zh-TW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個數可以減少到</a:t>
            </a:r>
            <a:r>
              <a:rPr lang="en-US" altLang="zh-CN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N+1)/</a:t>
            </a:r>
            <a:r>
              <a:rPr lang="en-US" altLang="zh-CN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16" y="4277655"/>
            <a:ext cx="5076190" cy="33333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70" y="4287178"/>
            <a:ext cx="3809524" cy="31428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643" y="3571948"/>
            <a:ext cx="7466667" cy="3904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954" y="2498869"/>
            <a:ext cx="7552381" cy="390476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4442736" y="2962976"/>
            <a:ext cx="896816" cy="527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916" y="5121944"/>
            <a:ext cx="4561905" cy="266667"/>
          </a:xfrm>
          <a:prstGeom prst="rect">
            <a:avLst/>
          </a:prstGeom>
        </p:spPr>
      </p:pic>
      <p:sp>
        <p:nvSpPr>
          <p:cNvPr id="8" name="向下箭號 7"/>
          <p:cNvSpPr/>
          <p:nvPr/>
        </p:nvSpPr>
        <p:spPr>
          <a:xfrm rot="16200000">
            <a:off x="5943379" y="5028235"/>
            <a:ext cx="561454" cy="454083"/>
          </a:xfrm>
          <a:prstGeom prst="downArrow">
            <a:avLst>
              <a:gd name="adj1" fmla="val 50000"/>
              <a:gd name="adj2" fmla="val 480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525" y="5140990"/>
            <a:ext cx="4047619" cy="228571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 rot="16200000">
            <a:off x="6509018" y="4226803"/>
            <a:ext cx="561454" cy="454083"/>
          </a:xfrm>
          <a:prstGeom prst="downArrow">
            <a:avLst>
              <a:gd name="adj1" fmla="val 50000"/>
              <a:gd name="adj2" fmla="val 480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8781" y="626458"/>
            <a:ext cx="9850649" cy="122030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356338" y="1056367"/>
            <a:ext cx="7420708" cy="360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2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2340"/>
            <a:ext cx="7638043" cy="4845660"/>
          </a:xfrm>
          <a:prstGeom prst="rect">
            <a:avLst/>
          </a:prstGeom>
        </p:spPr>
      </p:pic>
      <p:pic>
        <p:nvPicPr>
          <p:cNvPr id="2052" name="Picture 4" descr="ãradix-4 booth multiplier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625" y="3799742"/>
            <a:ext cx="4571375" cy="305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/>
          <p:cNvCxnSpPr/>
          <p:nvPr/>
        </p:nvCxnSpPr>
        <p:spPr>
          <a:xfrm>
            <a:off x="1626577" y="4633546"/>
            <a:ext cx="3077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889483" y="4632339"/>
            <a:ext cx="307731" cy="12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2126357" y="4632338"/>
            <a:ext cx="307731" cy="12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2342977" y="4632337"/>
            <a:ext cx="307731" cy="12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617612" y="4983168"/>
            <a:ext cx="85682" cy="12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725187" y="4983170"/>
            <a:ext cx="85682" cy="12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41727" y="4983169"/>
            <a:ext cx="85682" cy="12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958267" y="4983170"/>
            <a:ext cx="85682" cy="12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 flipV="1">
            <a:off x="8300110" y="5680274"/>
            <a:ext cx="341866" cy="182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 flipV="1">
            <a:off x="8300110" y="5430835"/>
            <a:ext cx="341866" cy="182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 flipV="1">
            <a:off x="8300110" y="6214321"/>
            <a:ext cx="341866" cy="182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1298781" y="626458"/>
            <a:ext cx="9850649" cy="1220304"/>
            <a:chOff x="1298781" y="626458"/>
            <a:chExt cx="9850649" cy="1220304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8781" y="626458"/>
              <a:ext cx="9850649" cy="122030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433145" y="1408059"/>
              <a:ext cx="9460523" cy="3604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 flipV="1">
              <a:off x="10272345" y="1452884"/>
              <a:ext cx="404619" cy="2715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矩形 17"/>
          <p:cNvSpPr/>
          <p:nvPr/>
        </p:nvSpPr>
        <p:spPr>
          <a:xfrm flipV="1">
            <a:off x="8300110" y="5164157"/>
            <a:ext cx="341866" cy="182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21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3" grpId="1" animBg="1"/>
      <p:bldP spid="34" grpId="0" animBg="1"/>
      <p:bldP spid="34" grpId="1" animBg="1"/>
      <p:bldP spid="18" grpId="0" animBg="1"/>
      <p:bldP spid="18" grpId="1" animBg="1"/>
      <p:bldP spid="18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5"/>
          <p:cNvSpPr txBox="1"/>
          <p:nvPr/>
        </p:nvSpPr>
        <p:spPr>
          <a:xfrm>
            <a:off x="3525838" y="3651250"/>
            <a:ext cx="5140325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TW" altLang="en-US" sz="4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作品系統架構</a:t>
            </a:r>
          </a:p>
        </p:txBody>
      </p:sp>
      <p:sp>
        <p:nvSpPr>
          <p:cNvPr id="8199" name="文本框 22"/>
          <p:cNvSpPr txBox="1">
            <a:spLocks noChangeArrowheads="1"/>
          </p:cNvSpPr>
          <p:nvPr/>
        </p:nvSpPr>
        <p:spPr bwMode="auto">
          <a:xfrm>
            <a:off x="5502275" y="1830388"/>
            <a:ext cx="118745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chemeClr val="bg1"/>
                </a:solidFill>
                <a:latin typeface="Open Sans" panose="020B0606030504020204" pitchFamily="34" charset="0"/>
                <a:ea typeface="微软雅黑" panose="020B0503020204020204" charset="-122"/>
                <a:cs typeface="Open Sans" panose="020B0606030504020204" pitchFamily="34" charset="0"/>
              </a:rPr>
              <a:t>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508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7"/>
  <p:tag name="KSO_WM_SLIDE_INDEX" val="7"/>
  <p:tag name="KSO_WM_SLIDE_ITEM_CNT" val="0"/>
  <p:tag name="KSO_WM_SLIDE_TYPE" val="sectionTitle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23"/>
  <p:tag name="KSO_WM_SLIDE_INDEX" val="23"/>
  <p:tag name="KSO_WM_SLIDE_ITEM_CNT" val="0"/>
  <p:tag name="KSO_WM_SLIDE_TYPE" val="text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7"/>
  <p:tag name="KSO_WM_SLIDE_INDEX" val="7"/>
  <p:tag name="KSO_WM_SLIDE_ITEM_CNT" val="0"/>
  <p:tag name="KSO_WM_SLIDE_TYPE" val="sectionTitle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20"/>
  <p:tag name="KSO_WM_SLIDE_INDEX" val="20"/>
  <p:tag name="KSO_WM_SLIDE_ITEM_CNT" val="0"/>
  <p:tag name="KSO_WM_SLIDE_TYPE" val="text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20"/>
  <p:tag name="KSO_WM_SLIDE_INDEX" val="20"/>
  <p:tag name="KSO_WM_SLIDE_ITEM_CNT" val="0"/>
  <p:tag name="KSO_WM_SLIDE_TYPE" val="text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20"/>
  <p:tag name="KSO_WM_SLIDE_INDEX" val="20"/>
  <p:tag name="KSO_WM_SLIDE_ITEM_CNT" val="0"/>
  <p:tag name="KSO_WM_SLIDE_TYPE" val="text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20"/>
  <p:tag name="KSO_WM_SLIDE_INDEX" val="20"/>
  <p:tag name="KSO_WM_SLIDE_ITEM_CNT" val="0"/>
  <p:tag name="KSO_WM_SLIDE_TYPE" val="text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7"/>
  <p:tag name="KSO_WM_SLIDE_INDEX" val="7"/>
  <p:tag name="KSO_WM_SLIDE_ITEM_CNT" val="0"/>
  <p:tag name="KSO_WM_SLIDE_TYPE" val="sectionTitle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9"/>
  <p:tag name="KSO_WM_SLIDE_INDEX" val="9"/>
  <p:tag name="KSO_WM_SLIDE_ITEM_CNT" val="0"/>
  <p:tag name="KSO_WM_SLIDE_TYPE" val="text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7"/>
  <p:tag name="KSO_WM_SLIDE_INDEX" val="7"/>
  <p:tag name="KSO_WM_SLIDE_ITEM_CNT" val="0"/>
  <p:tag name="KSO_WM_SLIDE_TYPE" val="section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508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16"/>
  <p:tag name="KSO_WM_SLIDE_INDEX" val="16"/>
  <p:tag name="KSO_WM_SLIDE_ITEM_CNT" val="0"/>
  <p:tag name="KSO_WM_SLIDE_TYPE" val="text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7"/>
  <p:tag name="KSO_WM_SLIDE_INDEX" val="7"/>
  <p:tag name="KSO_WM_SLIDE_ITEM_CNT" val="0"/>
  <p:tag name="KSO_WM_SLIDE_TYPE" val="sectionTitle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17"/>
  <p:tag name="KSO_WM_SLIDE_INDEX" val="17"/>
  <p:tag name="KSO_WM_SLIDE_ITEM_CNT" val="0"/>
  <p:tag name="KSO_WM_SLIDE_TYPE" val="text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7"/>
  <p:tag name="KSO_WM_SLIDE_INDEX" val="7"/>
  <p:tag name="KSO_WM_SLIDE_ITEM_CNT" val="0"/>
  <p:tag name="KSO_WM_SLIDE_TYPE" val="sectionTitle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10"/>
  <p:tag name="KSO_WM_SLIDE_INDEX" val="10"/>
  <p:tag name="KSO_WM_SLIDE_ITEM_CNT" val="0"/>
  <p:tag name="KSO_WM_SLIDE_TYPE" val="text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35"/>
  <p:tag name="KSO_WM_SLIDE_INDEX" val="35"/>
  <p:tag name="KSO_WM_SLIDE_ITEM_CNT" val="0"/>
  <p:tag name="KSO_WM_SLIDE_TYPE" val="endPag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CATEGORY" val="custom"/>
  <p:tag name="KSO_WM_TEMPLATE_INDEX" val="20185080"/>
  <p:tag name="KSO_WM_TAG_VERSION" val="1.0"/>
  <p:tag name="KSO_WM_TEMPLATE_THUMBS_INDEX" val="1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8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8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TEMPLATE_THUMBS_INDEX" val="1、8、9、11、16、17、18、20、21、24、31、32、33、34、35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1"/>
  <p:tag name="KSO_WM_SLIDE_INDEX" val="1"/>
  <p:tag name="KSO_WM_SLIDE_ITEM_CNT" val="0"/>
  <p:tag name="KSO_WM_SLIDE_TYPE" val="title"/>
  <p:tag name="KSO_WM_TEMPLATE_THUMBS_INDEX" val="1、8、9、11、16、17、18、20、21、24、31、32、33、34、35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7"/>
  <p:tag name="KSO_WM_SLIDE_INDEX" val="7"/>
  <p:tag name="KSO_WM_SLIDE_ITEM_CNT" val="0"/>
  <p:tag name="KSO_WM_SLIDE_TYPE" val="sectionTitle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34"/>
  <p:tag name="KSO_WM_SLIDE_INDEX" val="34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54402C"/>
      </a:dk2>
      <a:lt2>
        <a:srgbClr val="E7E6E6"/>
      </a:lt2>
      <a:accent1>
        <a:srgbClr val="54402C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寬螢幕</PresentationFormat>
  <Paragraphs>105</Paragraphs>
  <Slides>30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46" baseType="lpstr">
      <vt:lpstr>FontAwesome</vt:lpstr>
      <vt:lpstr>微软雅黑</vt:lpstr>
      <vt:lpstr>Open Sans Light</vt:lpstr>
      <vt:lpstr>Roboto condensed</vt:lpstr>
      <vt:lpstr>黑体</vt:lpstr>
      <vt:lpstr>宋体</vt:lpstr>
      <vt:lpstr>微軟正黑體</vt:lpstr>
      <vt:lpstr>楷体</vt:lpstr>
      <vt:lpstr>Arial</vt:lpstr>
      <vt:lpstr>Browallia New</vt:lpstr>
      <vt:lpstr>Calibri</vt:lpstr>
      <vt:lpstr>Calibri Light</vt:lpstr>
      <vt:lpstr>Open Sans</vt:lpstr>
      <vt:lpstr>Segoe UI</vt:lpstr>
      <vt:lpstr>Office 主题</vt:lpstr>
      <vt:lpstr>1_Office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謝謝觀看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94</cp:revision>
  <dcterms:created xsi:type="dcterms:W3CDTF">2018-04-09T07:25:00Z</dcterms:created>
  <dcterms:modified xsi:type="dcterms:W3CDTF">2018-06-29T13:04:35Z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