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25"/>
  </p:notesMasterIdLst>
  <p:sldIdLst>
    <p:sldId id="260" r:id="rId3"/>
    <p:sldId id="262" r:id="rId4"/>
    <p:sldId id="271" r:id="rId5"/>
    <p:sldId id="264" r:id="rId6"/>
    <p:sldId id="274" r:id="rId7"/>
    <p:sldId id="293" r:id="rId8"/>
    <p:sldId id="294" r:id="rId9"/>
    <p:sldId id="265" r:id="rId10"/>
    <p:sldId id="295" r:id="rId11"/>
    <p:sldId id="275" r:id="rId12"/>
    <p:sldId id="278" r:id="rId13"/>
    <p:sldId id="296" r:id="rId14"/>
    <p:sldId id="266" r:id="rId15"/>
    <p:sldId id="283" r:id="rId16"/>
    <p:sldId id="267" r:id="rId17"/>
    <p:sldId id="281" r:id="rId18"/>
    <p:sldId id="268" r:id="rId19"/>
    <p:sldId id="279" r:id="rId20"/>
    <p:sldId id="269" r:id="rId21"/>
    <p:sldId id="282" r:id="rId22"/>
    <p:sldId id="297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6A"/>
    <a:srgbClr val="F6E6C6"/>
    <a:srgbClr val="544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126"/>
      </p:cViewPr>
      <p:guideLst>
        <p:guide orient="horz" pos="228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42B92-D8CA-4811-AFF5-A2273FA2D76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8EC34-BA80-4310-8368-DD5EC170E5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https://blog.csdn.net/c602273091/article/details/39802973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pic>
        <p:nvPicPr>
          <p:cNvPr id="8" name="图片 7" descr="图片包含 浅色&#10;&#10;已生成高可信度的说明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98652">
            <a:off x="3889197" y="1357287"/>
            <a:ext cx="1063283" cy="1329654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/>
          <p:cNvSpPr/>
          <p:nvPr/>
        </p:nvSpPr>
        <p:spPr>
          <a:xfrm>
            <a:off x="-19050" y="-1"/>
            <a:ext cx="4776788" cy="29067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 rot="10800000">
            <a:off x="9861550" y="5322888"/>
            <a:ext cx="2330450" cy="15351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84211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2BBC-E353-495F-8CF9-1826EBDB111E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6D32-79D6-4A67-ABD7-1B9F82291D9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5351463" y="4422775"/>
            <a:ext cx="1952625" cy="400050"/>
          </a:xfrm>
          <a:prstGeom prst="rect">
            <a:avLst/>
          </a:prstGeom>
          <a:solidFill>
            <a:srgbClr val="665EB8"/>
          </a:solidFill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CBC2D-E70A-4621-B665-87B5DE2D3F06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8F0BB-2EEF-4E85-B934-5A22E14EF0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/>
          <p:cNvSpPr/>
          <p:nvPr/>
        </p:nvSpPr>
        <p:spPr>
          <a:xfrm>
            <a:off x="-38100" y="-1"/>
            <a:ext cx="4776788" cy="29067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 rot="10800000">
            <a:off x="9861550" y="5322888"/>
            <a:ext cx="2330450" cy="15351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24150"/>
            <a:ext cx="10515600" cy="1838325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1399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56D76-6B90-4F7D-9C8E-6B8A88F5D1F5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6314-ECC3-4597-AA7B-722A877C70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F27D5-545F-4B62-A77D-73C0877C000F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A4212-0BEF-4F7C-AAB9-832556D1EB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64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05099"/>
            <a:ext cx="5157787" cy="3484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64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05099"/>
            <a:ext cx="5183188" cy="348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9AECB-3029-416E-B86C-32415EA32BDE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353AA-8BC3-480D-9B55-A8009DD579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斜纹 8"/>
          <p:cNvSpPr/>
          <p:nvPr/>
        </p:nvSpPr>
        <p:spPr>
          <a:xfrm>
            <a:off x="0" y="0"/>
            <a:ext cx="4776788" cy="29067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/>
        </p:nvSpPr>
        <p:spPr>
          <a:xfrm rot="10800000">
            <a:off x="10013950" y="5475288"/>
            <a:ext cx="2330450" cy="1535112"/>
          </a:xfrm>
          <a:prstGeom prst="diagStripe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503863" y="4575175"/>
            <a:ext cx="1952625" cy="400050"/>
          </a:xfrm>
          <a:prstGeom prst="rect">
            <a:avLst/>
          </a:prstGeom>
          <a:solidFill>
            <a:srgbClr val="665EB8"/>
          </a:solidFill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48247" y="2160666"/>
            <a:ext cx="6295506" cy="1325563"/>
          </a:xfrm>
        </p:spPr>
        <p:txBody>
          <a:bodyPr anchor="b"/>
          <a:lstStyle>
            <a:lvl1pPr algn="dist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C1231-7A3B-46CC-961E-112221FB6F4E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7A182-33B7-4E56-B0A5-303E01C72B7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2948247" y="3508142"/>
            <a:ext cx="6295506" cy="465947"/>
          </a:xfrm>
        </p:spPr>
        <p:txBody>
          <a:bodyPr/>
          <a:lstStyle>
            <a:lvl1pPr marL="0" indent="0" algn="dist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  <p:sp>
        <p:nvSpPr>
          <p:cNvPr id="14" name="内容占位符 12"/>
          <p:cNvSpPr>
            <a:spLocks noGrp="1"/>
          </p:cNvSpPr>
          <p:nvPr>
            <p:ph sz="quarter" idx="14" hasCustomPrompt="1"/>
          </p:nvPr>
        </p:nvSpPr>
        <p:spPr>
          <a:xfrm>
            <a:off x="5503863" y="4575176"/>
            <a:ext cx="1952625" cy="40005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D152-15C9-4D26-8F28-FAD53DB6929F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D5EF7-072F-40BA-A211-ED7A3C2148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 rot="7766970">
            <a:off x="5444366" y="1322095"/>
            <a:ext cx="3813332" cy="3481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 rot="16200000">
            <a:off x="3201044" y="2435556"/>
            <a:ext cx="2535393" cy="30005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pic>
        <p:nvPicPr>
          <p:cNvPr id="7" name="图片 6" descr="图片包含 浅色&#10;&#10;已生成高可信度的说明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98652">
            <a:off x="3889197" y="1357287"/>
            <a:ext cx="1063283" cy="1329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C5A0C1-B8C5-483E-B34C-E03435407473}" type="datetimeFigureOut">
              <a:rPr lang="zh-CN" altLang="en-US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A02361-5AB0-4084-81C7-3A7F54D8479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zeyou/Multiplier16X16" TargetMode="External"/><Relationship Id="rId2" Type="http://schemas.openxmlformats.org/officeDocument/2006/relationships/hyperlink" Target="https://ieeexplore.ieee.org/document/7365120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enku.baidu.com/view/d7dc9355f01dc281e53af00f.html" TargetMode="External"/><Relationship Id="rId4" Type="http://schemas.openxmlformats.org/officeDocument/2006/relationships/hyperlink" Target="https://www.eecs.tufts.edu/~rjdang/index2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"/>
          <p:cNvSpPr txBox="1"/>
          <p:nvPr/>
        </p:nvSpPr>
        <p:spPr>
          <a:xfrm>
            <a:off x="2543175" y="2335213"/>
            <a:ext cx="345249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Open Sans" panose="020B0606030504020204"/>
                <a:ea typeface="微软雅黑" panose="020B0503020204020204" charset="-122"/>
                <a:cs typeface="Browallia New" panose="020B0604020202020204" pitchFamily="34" charset="-34"/>
              </a:rPr>
              <a:t>ML</a:t>
            </a:r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  <a:latin typeface="Open Sans" panose="020B0606030504020204"/>
                <a:ea typeface="微软雅黑" panose="020B0503020204020204" charset="-122"/>
                <a:cs typeface="Browallia New" panose="020B0604020202020204" pitchFamily="34" charset="-34"/>
              </a:rPr>
              <a:t>之神</a:t>
            </a:r>
          </a:p>
        </p:txBody>
      </p:sp>
      <p:sp>
        <p:nvSpPr>
          <p:cNvPr id="27" name="TextBox 5"/>
          <p:cNvSpPr txBox="1"/>
          <p:nvPr/>
        </p:nvSpPr>
        <p:spPr>
          <a:xfrm>
            <a:off x="2747169" y="3513138"/>
            <a:ext cx="7162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實用數位系統設計|16bits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乘法器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|設計構想 </a:t>
            </a:r>
          </a:p>
        </p:txBody>
      </p:sp>
      <p:sp>
        <p:nvSpPr>
          <p:cNvPr id="28" name="TextBox 6"/>
          <p:cNvSpPr txBox="1"/>
          <p:nvPr/>
        </p:nvSpPr>
        <p:spPr>
          <a:xfrm>
            <a:off x="4785812" y="4360270"/>
            <a:ext cx="3085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B032040036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廖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偉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驊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(L)B035020026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李冠霖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–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乘法器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 descr="https://www.eecs.tufts.edu/~rjdang/Booth_Multiplier/booth_blkdiagram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3" y="1115797"/>
            <a:ext cx="11594236" cy="55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741363" y="528638"/>
            <a:ext cx="6389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作品系統架構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- Wallace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樹拓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樸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90591" y="4641568"/>
            <a:ext cx="5648960" cy="2109470"/>
            <a:chOff x="741363" y="4437382"/>
            <a:chExt cx="5648960" cy="210947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rcRect b="13333"/>
            <a:stretch>
              <a:fillRect/>
            </a:stretch>
          </p:blipFill>
          <p:spPr>
            <a:xfrm>
              <a:off x="741363" y="4437382"/>
              <a:ext cx="5648960" cy="210947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98470" y="6088466"/>
              <a:ext cx="1325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普通的結構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82631" y="6016421"/>
              <a:ext cx="15074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Wallace </a:t>
              </a:r>
              <a:r>
                <a:rPr lang="zh-TW" altLang="en-US" dirty="0"/>
                <a:t>結構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5" y="1256044"/>
            <a:ext cx="5655509" cy="3385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58" y="1201703"/>
            <a:ext cx="6195342" cy="56361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38192" y="2726259"/>
            <a:ext cx="5141332" cy="2557918"/>
            <a:chOff x="4257077" y="2119893"/>
            <a:chExt cx="5716455" cy="2356960"/>
          </a:xfrm>
          <a:solidFill>
            <a:schemeClr val="accent1"/>
          </a:solidFill>
        </p:grpSpPr>
        <p:sp>
          <p:nvSpPr>
            <p:cNvPr id="5" name="等腰三角形 4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solidFill>
              <a:srgbClr val="E3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52497" y="2119893"/>
              <a:ext cx="5421035" cy="2356960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5000"/>
                </a:lnSpc>
                <a:spcBef>
                  <a:spcPts val="1200"/>
                </a:spcBef>
                <a:spcAft>
                  <a:spcPts val="0"/>
                </a:spcAft>
                <a:defRPr/>
              </a:pP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270810" y="3010142"/>
            <a:ext cx="4298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Carry Select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Carry 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Lookahead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</a:t>
            </a:r>
            <a:endParaRPr lang="zh-TW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–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7270810" y="4048869"/>
            <a:ext cx="42164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可能採用</a:t>
            </a:r>
            <a:r>
              <a:rPr lang="en-US" altLang="zh-TW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的改良版</a:t>
            </a:r>
            <a:endParaRPr lang="en-US" altLang="zh-TW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Square Root Carry Select Adder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Area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TW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都進行了優化</a:t>
            </a:r>
            <a:endParaRPr lang="en-US" altLang="zh-TW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5" y="1501871"/>
            <a:ext cx="6638095" cy="25579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6" y="4059789"/>
            <a:ext cx="6636338" cy="24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1513840" y="3651250"/>
            <a:ext cx="916368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作品已知與待學習之議題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805235" y="3491094"/>
            <a:ext cx="2103120" cy="1864899"/>
            <a:chOff x="3473450" y="4296654"/>
            <a:chExt cx="2103120" cy="1864899"/>
          </a:xfrm>
        </p:grpSpPr>
        <p:sp>
          <p:nvSpPr>
            <p:cNvPr id="3" name="剪去对角的矩形 2"/>
            <p:cNvSpPr/>
            <p:nvPr/>
          </p:nvSpPr>
          <p:spPr>
            <a:xfrm>
              <a:off x="3473450" y="4296654"/>
              <a:ext cx="2103120" cy="1779025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文本框 17"/>
            <p:cNvSpPr txBox="1">
              <a:spLocks noChangeArrowheads="1"/>
            </p:cNvSpPr>
            <p:nvPr/>
          </p:nvSpPr>
          <p:spPr bwMode="auto">
            <a:xfrm>
              <a:off x="3542617" y="5084335"/>
              <a:ext cx="19177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Booth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編碼</a:t>
              </a:r>
              <a:endParaRPr lang="en-US" altLang="zh-TW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原理以及實作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91207" y="4579510"/>
              <a:ext cx="1561465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Booth 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編碼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7178139" y="3491094"/>
            <a:ext cx="2103120" cy="1872958"/>
            <a:chOff x="6615430" y="4202722"/>
            <a:chExt cx="2103120" cy="1872958"/>
          </a:xfrm>
        </p:grpSpPr>
        <p:sp>
          <p:nvSpPr>
            <p:cNvPr id="55" name="剪去对角的矩形 54"/>
            <p:cNvSpPr/>
            <p:nvPr/>
          </p:nvSpPr>
          <p:spPr>
            <a:xfrm>
              <a:off x="6615430" y="4202722"/>
              <a:ext cx="2103120" cy="1872957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8" name="文本框 17"/>
            <p:cNvSpPr txBox="1">
              <a:spLocks noChangeArrowheads="1"/>
            </p:cNvSpPr>
            <p:nvPr/>
          </p:nvSpPr>
          <p:spPr bwMode="auto">
            <a:xfrm>
              <a:off x="6737350" y="4998462"/>
              <a:ext cx="19177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將加法器改寫為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Wallace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的架構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885940" y="4493637"/>
              <a:ext cx="1561465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Wallace 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構建</a:t>
              </a:r>
            </a:p>
          </p:txBody>
        </p:sp>
      </p:grpSp>
      <p:sp>
        <p:nvSpPr>
          <p:cNvPr id="14" name="TextBox 5"/>
          <p:cNvSpPr txBox="1"/>
          <p:nvPr/>
        </p:nvSpPr>
        <p:spPr>
          <a:xfrm>
            <a:off x="741680" y="528955"/>
            <a:ext cx="46793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作品已知與待學習之議題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826848" y="1594466"/>
            <a:ext cx="2065457" cy="858588"/>
            <a:chOff x="1383375" y="1216398"/>
            <a:chExt cx="2065457" cy="858588"/>
          </a:xfrm>
        </p:grpSpPr>
        <p:sp>
          <p:nvSpPr>
            <p:cNvPr id="11" name="剪去对角的矩形 2"/>
            <p:cNvSpPr/>
            <p:nvPr/>
          </p:nvSpPr>
          <p:spPr>
            <a:xfrm>
              <a:off x="1383375" y="1216398"/>
              <a:ext cx="2065457" cy="858588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1632589" y="1342781"/>
              <a:ext cx="15614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乘法器</a:t>
              </a:r>
              <a:endParaRPr lang="en-US" altLang="zh-TW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產生</a:t>
              </a:r>
              <a:r>
                <a:rPr lang="en-US" altLang="zh-TW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  <a:r>
                <a:rPr lang="en-US" altLang="zh-TW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  <a:endParaRPr lang="zh-TW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9" name="直線單箭頭接點 8"/>
          <p:cNvCxnSpPr>
            <a:stCxn id="11" idx="1"/>
            <a:endCxn id="3" idx="3"/>
          </p:cNvCxnSpPr>
          <p:nvPr/>
        </p:nvCxnSpPr>
        <p:spPr>
          <a:xfrm flipH="1">
            <a:off x="3856795" y="2453054"/>
            <a:ext cx="2782" cy="103804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7152302" y="1599585"/>
            <a:ext cx="2070805" cy="858588"/>
            <a:chOff x="1383375" y="1216398"/>
            <a:chExt cx="2070805" cy="858588"/>
          </a:xfrm>
        </p:grpSpPr>
        <p:sp>
          <p:nvSpPr>
            <p:cNvPr id="18" name="剪去对角的矩形 2"/>
            <p:cNvSpPr/>
            <p:nvPr/>
          </p:nvSpPr>
          <p:spPr>
            <a:xfrm>
              <a:off x="1383375" y="1216398"/>
              <a:ext cx="2065457" cy="858588"/>
            </a:xfrm>
            <a:prstGeom prst="snip2Diag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4"/>
            <p:cNvSpPr txBox="1"/>
            <p:nvPr/>
          </p:nvSpPr>
          <p:spPr>
            <a:xfrm>
              <a:off x="1466727" y="1324545"/>
              <a:ext cx="19874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加法器</a:t>
              </a:r>
              <a:endParaRPr lang="en-US" altLang="zh-TW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TW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CLA</a:t>
              </a: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TW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CSA</a:t>
              </a:r>
              <a:endParaRPr lang="zh-TW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0" name="直線單箭頭接點 19"/>
          <p:cNvCxnSpPr>
            <a:stCxn id="18" idx="1"/>
          </p:cNvCxnSpPr>
          <p:nvPr/>
        </p:nvCxnSpPr>
        <p:spPr>
          <a:xfrm flipH="1">
            <a:off x="8182249" y="2458173"/>
            <a:ext cx="2782" cy="103804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588010" y="3651250"/>
            <a:ext cx="110159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作品待完成之工作項目與組員分工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9085" y="1612265"/>
            <a:ext cx="5359400" cy="4572000"/>
            <a:chOff x="6086" y="2566"/>
            <a:chExt cx="8440" cy="7200"/>
          </a:xfrm>
        </p:grpSpPr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6086" y="2566"/>
              <a:ext cx="8440" cy="7200"/>
              <a:chOff x="2151" y="721"/>
              <a:chExt cx="3376" cy="2880"/>
            </a:xfrm>
            <a:solidFill>
              <a:srgbClr val="F2CDD4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3427" y="721"/>
                <a:ext cx="824" cy="1052"/>
              </a:xfrm>
              <a:custGeom>
                <a:avLst/>
                <a:gdLst>
                  <a:gd name="T0" fmla="*/ 174 w 348"/>
                  <a:gd name="T1" fmla="*/ 0 h 444"/>
                  <a:gd name="T2" fmla="*/ 59 w 348"/>
                  <a:gd name="T3" fmla="*/ 115 h 444"/>
                  <a:gd name="T4" fmla="*/ 59 w 348"/>
                  <a:gd name="T5" fmla="*/ 328 h 444"/>
                  <a:gd name="T6" fmla="*/ 174 w 348"/>
                  <a:gd name="T7" fmla="*/ 444 h 444"/>
                  <a:gd name="T8" fmla="*/ 290 w 348"/>
                  <a:gd name="T9" fmla="*/ 328 h 444"/>
                  <a:gd name="T10" fmla="*/ 290 w 348"/>
                  <a:gd name="T11" fmla="*/ 115 h 444"/>
                  <a:gd name="T12" fmla="*/ 174 w 348"/>
                  <a:gd name="T13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444">
                    <a:moveTo>
                      <a:pt x="174" y="0"/>
                    </a:moveTo>
                    <a:cubicBezTo>
                      <a:pt x="59" y="115"/>
                      <a:pt x="59" y="115"/>
                      <a:pt x="59" y="115"/>
                    </a:cubicBezTo>
                    <a:cubicBezTo>
                      <a:pt x="0" y="174"/>
                      <a:pt x="0" y="270"/>
                      <a:pt x="59" y="328"/>
                    </a:cubicBezTo>
                    <a:cubicBezTo>
                      <a:pt x="174" y="444"/>
                      <a:pt x="174" y="444"/>
                      <a:pt x="174" y="444"/>
                    </a:cubicBezTo>
                    <a:cubicBezTo>
                      <a:pt x="290" y="328"/>
                      <a:pt x="290" y="328"/>
                      <a:pt x="290" y="328"/>
                    </a:cubicBezTo>
                    <a:cubicBezTo>
                      <a:pt x="348" y="270"/>
                      <a:pt x="348" y="174"/>
                      <a:pt x="290" y="115"/>
                    </a:cubicBezTo>
                    <a:cubicBezTo>
                      <a:pt x="174" y="0"/>
                      <a:pt x="174" y="0"/>
                      <a:pt x="174" y="0"/>
                    </a:cubicBezTo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4478" y="2033"/>
                <a:ext cx="1049" cy="754"/>
              </a:xfrm>
              <a:custGeom>
                <a:avLst/>
                <a:gdLst>
                  <a:gd name="T0" fmla="*/ 222 w 443"/>
                  <a:gd name="T1" fmla="*/ 0 h 318"/>
                  <a:gd name="T2" fmla="*/ 115 w 443"/>
                  <a:gd name="T3" fmla="*/ 44 h 318"/>
                  <a:gd name="T4" fmla="*/ 0 w 443"/>
                  <a:gd name="T5" fmla="*/ 159 h 318"/>
                  <a:gd name="T6" fmla="*/ 115 w 443"/>
                  <a:gd name="T7" fmla="*/ 274 h 318"/>
                  <a:gd name="T8" fmla="*/ 222 w 443"/>
                  <a:gd name="T9" fmla="*/ 318 h 318"/>
                  <a:gd name="T10" fmla="*/ 328 w 443"/>
                  <a:gd name="T11" fmla="*/ 274 h 318"/>
                  <a:gd name="T12" fmla="*/ 443 w 443"/>
                  <a:gd name="T13" fmla="*/ 159 h 318"/>
                  <a:gd name="T14" fmla="*/ 328 w 443"/>
                  <a:gd name="T15" fmla="*/ 44 h 318"/>
                  <a:gd name="T16" fmla="*/ 222 w 443"/>
                  <a:gd name="T17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3" h="318">
                    <a:moveTo>
                      <a:pt x="222" y="0"/>
                    </a:moveTo>
                    <a:cubicBezTo>
                      <a:pt x="183" y="0"/>
                      <a:pt x="144" y="14"/>
                      <a:pt x="115" y="44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44" y="304"/>
                      <a:pt x="183" y="318"/>
                      <a:pt x="222" y="318"/>
                    </a:cubicBezTo>
                    <a:cubicBezTo>
                      <a:pt x="260" y="318"/>
                      <a:pt x="299" y="304"/>
                      <a:pt x="328" y="274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328" y="44"/>
                      <a:pt x="328" y="44"/>
                      <a:pt x="328" y="44"/>
                    </a:cubicBezTo>
                    <a:cubicBezTo>
                      <a:pt x="299" y="14"/>
                      <a:pt x="260" y="0"/>
                      <a:pt x="222" y="0"/>
                    </a:cubicBezTo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6" name="Freeform 7"/>
              <p:cNvSpPr/>
              <p:nvPr/>
            </p:nvSpPr>
            <p:spPr bwMode="auto">
              <a:xfrm>
                <a:off x="2151" y="2033"/>
                <a:ext cx="1051" cy="754"/>
              </a:xfrm>
              <a:custGeom>
                <a:avLst/>
                <a:gdLst>
                  <a:gd name="T0" fmla="*/ 222 w 444"/>
                  <a:gd name="T1" fmla="*/ 0 h 318"/>
                  <a:gd name="T2" fmla="*/ 116 w 444"/>
                  <a:gd name="T3" fmla="*/ 44 h 318"/>
                  <a:gd name="T4" fmla="*/ 0 w 444"/>
                  <a:gd name="T5" fmla="*/ 159 h 318"/>
                  <a:gd name="T6" fmla="*/ 116 w 444"/>
                  <a:gd name="T7" fmla="*/ 274 h 318"/>
                  <a:gd name="T8" fmla="*/ 222 w 444"/>
                  <a:gd name="T9" fmla="*/ 318 h 318"/>
                  <a:gd name="T10" fmla="*/ 329 w 444"/>
                  <a:gd name="T11" fmla="*/ 274 h 318"/>
                  <a:gd name="T12" fmla="*/ 444 w 444"/>
                  <a:gd name="T13" fmla="*/ 159 h 318"/>
                  <a:gd name="T14" fmla="*/ 329 w 444"/>
                  <a:gd name="T15" fmla="*/ 44 h 318"/>
                  <a:gd name="T16" fmla="*/ 222 w 444"/>
                  <a:gd name="T17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18">
                    <a:moveTo>
                      <a:pt x="222" y="0"/>
                    </a:moveTo>
                    <a:cubicBezTo>
                      <a:pt x="184" y="0"/>
                      <a:pt x="145" y="14"/>
                      <a:pt x="116" y="44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16" y="274"/>
                      <a:pt x="116" y="274"/>
                      <a:pt x="116" y="274"/>
                    </a:cubicBezTo>
                    <a:cubicBezTo>
                      <a:pt x="145" y="304"/>
                      <a:pt x="184" y="318"/>
                      <a:pt x="222" y="318"/>
                    </a:cubicBezTo>
                    <a:cubicBezTo>
                      <a:pt x="261" y="318"/>
                      <a:pt x="299" y="304"/>
                      <a:pt x="329" y="274"/>
                    </a:cubicBezTo>
                    <a:cubicBezTo>
                      <a:pt x="444" y="159"/>
                      <a:pt x="444" y="159"/>
                      <a:pt x="444" y="159"/>
                    </a:cubicBezTo>
                    <a:cubicBezTo>
                      <a:pt x="329" y="44"/>
                      <a:pt x="329" y="44"/>
                      <a:pt x="329" y="44"/>
                    </a:cubicBezTo>
                    <a:cubicBezTo>
                      <a:pt x="299" y="14"/>
                      <a:pt x="261" y="0"/>
                      <a:pt x="222" y="0"/>
                    </a:cubicBezTo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7" name="Freeform 8"/>
              <p:cNvSpPr/>
              <p:nvPr/>
            </p:nvSpPr>
            <p:spPr bwMode="auto">
              <a:xfrm>
                <a:off x="2648" y="1214"/>
                <a:ext cx="748" cy="739"/>
              </a:xfrm>
              <a:custGeom>
                <a:avLst/>
                <a:gdLst>
                  <a:gd name="T0" fmla="*/ 162 w 316"/>
                  <a:gd name="T1" fmla="*/ 0 h 312"/>
                  <a:gd name="T2" fmla="*/ 0 w 316"/>
                  <a:gd name="T3" fmla="*/ 0 h 312"/>
                  <a:gd name="T4" fmla="*/ 0 w 316"/>
                  <a:gd name="T5" fmla="*/ 164 h 312"/>
                  <a:gd name="T6" fmla="*/ 150 w 316"/>
                  <a:gd name="T7" fmla="*/ 312 h 312"/>
                  <a:gd name="T8" fmla="*/ 316 w 316"/>
                  <a:gd name="T9" fmla="*/ 312 h 312"/>
                  <a:gd name="T10" fmla="*/ 316 w 316"/>
                  <a:gd name="T11" fmla="*/ 152 h 312"/>
                  <a:gd name="T12" fmla="*/ 162 w 31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2">
                    <a:moveTo>
                      <a:pt x="16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247"/>
                      <a:pt x="67" y="312"/>
                      <a:pt x="150" y="312"/>
                    </a:cubicBezTo>
                    <a:cubicBezTo>
                      <a:pt x="316" y="312"/>
                      <a:pt x="316" y="312"/>
                      <a:pt x="316" y="312"/>
                    </a:cubicBezTo>
                    <a:cubicBezTo>
                      <a:pt x="316" y="152"/>
                      <a:pt x="316" y="152"/>
                      <a:pt x="316" y="152"/>
                    </a:cubicBezTo>
                    <a:cubicBezTo>
                      <a:pt x="316" y="68"/>
                      <a:pt x="245" y="0"/>
                      <a:pt x="162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8" name="Freeform 9"/>
              <p:cNvSpPr/>
              <p:nvPr/>
            </p:nvSpPr>
            <p:spPr bwMode="auto">
              <a:xfrm>
                <a:off x="4286" y="2862"/>
                <a:ext cx="739" cy="739"/>
              </a:xfrm>
              <a:custGeom>
                <a:avLst/>
                <a:gdLst>
                  <a:gd name="T0" fmla="*/ 165 w 312"/>
                  <a:gd name="T1" fmla="*/ 0 h 312"/>
                  <a:gd name="T2" fmla="*/ 0 w 312"/>
                  <a:gd name="T3" fmla="*/ 0 h 312"/>
                  <a:gd name="T4" fmla="*/ 0 w 312"/>
                  <a:gd name="T5" fmla="*/ 162 h 312"/>
                  <a:gd name="T6" fmla="*/ 153 w 312"/>
                  <a:gd name="T7" fmla="*/ 312 h 312"/>
                  <a:gd name="T8" fmla="*/ 312 w 312"/>
                  <a:gd name="T9" fmla="*/ 312 h 312"/>
                  <a:gd name="T10" fmla="*/ 312 w 312"/>
                  <a:gd name="T11" fmla="*/ 150 h 312"/>
                  <a:gd name="T12" fmla="*/ 165 w 312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2">
                    <a:moveTo>
                      <a:pt x="16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246"/>
                      <a:pt x="69" y="312"/>
                      <a:pt x="153" y="312"/>
                    </a:cubicBezTo>
                    <a:cubicBezTo>
                      <a:pt x="312" y="312"/>
                      <a:pt x="312" y="312"/>
                      <a:pt x="312" y="312"/>
                    </a:cubicBezTo>
                    <a:cubicBezTo>
                      <a:pt x="312" y="150"/>
                      <a:pt x="312" y="150"/>
                      <a:pt x="312" y="150"/>
                    </a:cubicBezTo>
                    <a:cubicBezTo>
                      <a:pt x="312" y="67"/>
                      <a:pt x="248" y="0"/>
                      <a:pt x="165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19" name="Freeform 10"/>
              <p:cNvSpPr/>
              <p:nvPr/>
            </p:nvSpPr>
            <p:spPr bwMode="auto">
              <a:xfrm>
                <a:off x="4286" y="1214"/>
                <a:ext cx="739" cy="739"/>
              </a:xfrm>
              <a:custGeom>
                <a:avLst/>
                <a:gdLst>
                  <a:gd name="T0" fmla="*/ 312 w 312"/>
                  <a:gd name="T1" fmla="*/ 0 h 312"/>
                  <a:gd name="T2" fmla="*/ 153 w 312"/>
                  <a:gd name="T3" fmla="*/ 0 h 312"/>
                  <a:gd name="T4" fmla="*/ 0 w 312"/>
                  <a:gd name="T5" fmla="*/ 152 h 312"/>
                  <a:gd name="T6" fmla="*/ 0 w 312"/>
                  <a:gd name="T7" fmla="*/ 312 h 312"/>
                  <a:gd name="T8" fmla="*/ 165 w 312"/>
                  <a:gd name="T9" fmla="*/ 312 h 312"/>
                  <a:gd name="T10" fmla="*/ 312 w 312"/>
                  <a:gd name="T11" fmla="*/ 164 h 312"/>
                  <a:gd name="T12" fmla="*/ 312 w 312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2">
                    <a:moveTo>
                      <a:pt x="312" y="0"/>
                    </a:moveTo>
                    <a:cubicBezTo>
                      <a:pt x="153" y="0"/>
                      <a:pt x="153" y="0"/>
                      <a:pt x="153" y="0"/>
                    </a:cubicBezTo>
                    <a:cubicBezTo>
                      <a:pt x="69" y="0"/>
                      <a:pt x="0" y="68"/>
                      <a:pt x="0" y="15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65" y="312"/>
                      <a:pt x="165" y="312"/>
                      <a:pt x="165" y="312"/>
                    </a:cubicBezTo>
                    <a:cubicBezTo>
                      <a:pt x="248" y="312"/>
                      <a:pt x="312" y="247"/>
                      <a:pt x="312" y="164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20" name="Freeform 11"/>
              <p:cNvSpPr/>
              <p:nvPr/>
            </p:nvSpPr>
            <p:spPr bwMode="auto">
              <a:xfrm>
                <a:off x="2648" y="2862"/>
                <a:ext cx="748" cy="739"/>
              </a:xfrm>
              <a:custGeom>
                <a:avLst/>
                <a:gdLst>
                  <a:gd name="T0" fmla="*/ 316 w 316"/>
                  <a:gd name="T1" fmla="*/ 0 h 312"/>
                  <a:gd name="T2" fmla="*/ 150 w 316"/>
                  <a:gd name="T3" fmla="*/ 0 h 312"/>
                  <a:gd name="T4" fmla="*/ 0 w 316"/>
                  <a:gd name="T5" fmla="*/ 150 h 312"/>
                  <a:gd name="T6" fmla="*/ 0 w 316"/>
                  <a:gd name="T7" fmla="*/ 312 h 312"/>
                  <a:gd name="T8" fmla="*/ 162 w 316"/>
                  <a:gd name="T9" fmla="*/ 312 h 312"/>
                  <a:gd name="T10" fmla="*/ 316 w 316"/>
                  <a:gd name="T11" fmla="*/ 162 h 312"/>
                  <a:gd name="T12" fmla="*/ 316 w 31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2">
                    <a:moveTo>
                      <a:pt x="316" y="0"/>
                    </a:move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62" y="312"/>
                      <a:pt x="162" y="312"/>
                      <a:pt x="162" y="312"/>
                    </a:cubicBezTo>
                    <a:cubicBezTo>
                      <a:pt x="245" y="312"/>
                      <a:pt x="316" y="246"/>
                      <a:pt x="316" y="162"/>
                    </a:cubicBezTo>
                    <a:cubicBezTo>
                      <a:pt x="316" y="0"/>
                      <a:pt x="316" y="0"/>
                      <a:pt x="316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2400" dirty="0">
                  <a:solidFill>
                    <a:schemeClr val="bg1"/>
                  </a:solidFill>
                  <a:latin typeface="FontAwesome" pitchFamily="50" charset="0"/>
                  <a:ea typeface="+mn-ea"/>
                </a:endParaRPr>
              </a:p>
            </p:txBody>
          </p:sp>
          <p:sp>
            <p:nvSpPr>
              <p:cNvPr id="21" name="Freeform 12"/>
              <p:cNvSpPr/>
              <p:nvPr/>
            </p:nvSpPr>
            <p:spPr bwMode="auto">
              <a:xfrm>
                <a:off x="3668" y="3232"/>
                <a:ext cx="344" cy="59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2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2" name="Freeform 13"/>
              <p:cNvSpPr/>
              <p:nvPr/>
            </p:nvSpPr>
            <p:spPr bwMode="auto">
              <a:xfrm>
                <a:off x="3668" y="3298"/>
                <a:ext cx="344" cy="59"/>
              </a:xfrm>
              <a:custGeom>
                <a:avLst/>
                <a:gdLst>
                  <a:gd name="T0" fmla="*/ 145 w 145"/>
                  <a:gd name="T1" fmla="*/ 13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3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3"/>
                    </a:moveTo>
                    <a:cubicBezTo>
                      <a:pt x="145" y="20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20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3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3" name="Freeform 14"/>
              <p:cNvSpPr/>
              <p:nvPr/>
            </p:nvSpPr>
            <p:spPr bwMode="auto">
              <a:xfrm>
                <a:off x="3668" y="3367"/>
                <a:ext cx="344" cy="59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5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5"/>
                      <a:pt x="145" y="12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4" name="Freeform 15"/>
              <p:cNvSpPr/>
              <p:nvPr/>
            </p:nvSpPr>
            <p:spPr bwMode="auto">
              <a:xfrm>
                <a:off x="3742" y="3433"/>
                <a:ext cx="194" cy="60"/>
              </a:xfrm>
              <a:custGeom>
                <a:avLst/>
                <a:gdLst>
                  <a:gd name="T0" fmla="*/ 82 w 82"/>
                  <a:gd name="T1" fmla="*/ 0 h 25"/>
                  <a:gd name="T2" fmla="*/ 41 w 82"/>
                  <a:gd name="T3" fmla="*/ 25 h 25"/>
                  <a:gd name="T4" fmla="*/ 0 w 82"/>
                  <a:gd name="T5" fmla="*/ 0 h 25"/>
                  <a:gd name="T6" fmla="*/ 82 w 82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25">
                    <a:moveTo>
                      <a:pt x="82" y="0"/>
                    </a:moveTo>
                    <a:cubicBezTo>
                      <a:pt x="82" y="14"/>
                      <a:pt x="64" y="25"/>
                      <a:pt x="41" y="25"/>
                    </a:cubicBezTo>
                    <a:cubicBezTo>
                      <a:pt x="18" y="25"/>
                      <a:pt x="0" y="14"/>
                      <a:pt x="0" y="0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  <p:sp>
            <p:nvSpPr>
              <p:cNvPr id="25" name="Freeform 16"/>
              <p:cNvSpPr>
                <a:spLocks noEditPoints="1"/>
              </p:cNvSpPr>
              <p:nvPr/>
            </p:nvSpPr>
            <p:spPr bwMode="auto">
              <a:xfrm>
                <a:off x="3268" y="1839"/>
                <a:ext cx="1144" cy="1374"/>
              </a:xfrm>
              <a:custGeom>
                <a:avLst/>
                <a:gdLst>
                  <a:gd name="T0" fmla="*/ 241 w 483"/>
                  <a:gd name="T1" fmla="*/ 0 h 580"/>
                  <a:gd name="T2" fmla="*/ 0 w 483"/>
                  <a:gd name="T3" fmla="*/ 241 h 580"/>
                  <a:gd name="T4" fmla="*/ 62 w 483"/>
                  <a:gd name="T5" fmla="*/ 402 h 580"/>
                  <a:gd name="T6" fmla="*/ 62 w 483"/>
                  <a:gd name="T7" fmla="*/ 402 h 580"/>
                  <a:gd name="T8" fmla="*/ 63 w 483"/>
                  <a:gd name="T9" fmla="*/ 403 h 580"/>
                  <a:gd name="T10" fmla="*/ 73 w 483"/>
                  <a:gd name="T11" fmla="*/ 414 h 580"/>
                  <a:gd name="T12" fmla="*/ 129 w 483"/>
                  <a:gd name="T13" fmla="*/ 483 h 580"/>
                  <a:gd name="T14" fmla="*/ 199 w 483"/>
                  <a:gd name="T15" fmla="*/ 580 h 580"/>
                  <a:gd name="T16" fmla="*/ 235 w 483"/>
                  <a:gd name="T17" fmla="*/ 580 h 580"/>
                  <a:gd name="T18" fmla="*/ 247 w 483"/>
                  <a:gd name="T19" fmla="*/ 580 h 580"/>
                  <a:gd name="T20" fmla="*/ 284 w 483"/>
                  <a:gd name="T21" fmla="*/ 580 h 580"/>
                  <a:gd name="T22" fmla="*/ 353 w 483"/>
                  <a:gd name="T23" fmla="*/ 483 h 580"/>
                  <a:gd name="T24" fmla="*/ 407 w 483"/>
                  <a:gd name="T25" fmla="*/ 416 h 580"/>
                  <a:gd name="T26" fmla="*/ 483 w 483"/>
                  <a:gd name="T27" fmla="*/ 241 h 580"/>
                  <a:gd name="T28" fmla="*/ 241 w 483"/>
                  <a:gd name="T29" fmla="*/ 0 h 580"/>
                  <a:gd name="T30" fmla="*/ 331 w 483"/>
                  <a:gd name="T31" fmla="*/ 349 h 580"/>
                  <a:gd name="T32" fmla="*/ 302 w 483"/>
                  <a:gd name="T33" fmla="*/ 388 h 580"/>
                  <a:gd name="T34" fmla="*/ 264 w 483"/>
                  <a:gd name="T35" fmla="*/ 443 h 580"/>
                  <a:gd name="T36" fmla="*/ 245 w 483"/>
                  <a:gd name="T37" fmla="*/ 443 h 580"/>
                  <a:gd name="T38" fmla="*/ 238 w 483"/>
                  <a:gd name="T39" fmla="*/ 443 h 580"/>
                  <a:gd name="T40" fmla="*/ 218 w 483"/>
                  <a:gd name="T41" fmla="*/ 443 h 580"/>
                  <a:gd name="T42" fmla="*/ 181 w 483"/>
                  <a:gd name="T43" fmla="*/ 388 h 580"/>
                  <a:gd name="T44" fmla="*/ 150 w 483"/>
                  <a:gd name="T45" fmla="*/ 348 h 580"/>
                  <a:gd name="T46" fmla="*/ 145 w 483"/>
                  <a:gd name="T47" fmla="*/ 341 h 580"/>
                  <a:gd name="T48" fmla="*/ 144 w 483"/>
                  <a:gd name="T49" fmla="*/ 341 h 580"/>
                  <a:gd name="T50" fmla="*/ 144 w 483"/>
                  <a:gd name="T51" fmla="*/ 341 h 580"/>
                  <a:gd name="T52" fmla="*/ 111 w 483"/>
                  <a:gd name="T53" fmla="*/ 248 h 580"/>
                  <a:gd name="T54" fmla="*/ 241 w 483"/>
                  <a:gd name="T55" fmla="*/ 109 h 580"/>
                  <a:gd name="T56" fmla="*/ 372 w 483"/>
                  <a:gd name="T57" fmla="*/ 248 h 580"/>
                  <a:gd name="T58" fmla="*/ 331 w 483"/>
                  <a:gd name="T59" fmla="*/ 34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3" h="580">
                    <a:moveTo>
                      <a:pt x="241" y="0"/>
                    </a:moveTo>
                    <a:cubicBezTo>
                      <a:pt x="108" y="0"/>
                      <a:pt x="0" y="108"/>
                      <a:pt x="0" y="241"/>
                    </a:cubicBezTo>
                    <a:cubicBezTo>
                      <a:pt x="0" y="303"/>
                      <a:pt x="23" y="359"/>
                      <a:pt x="62" y="402"/>
                    </a:cubicBezTo>
                    <a:cubicBezTo>
                      <a:pt x="62" y="402"/>
                      <a:pt x="62" y="402"/>
                      <a:pt x="62" y="402"/>
                    </a:cubicBezTo>
                    <a:cubicBezTo>
                      <a:pt x="62" y="402"/>
                      <a:pt x="62" y="402"/>
                      <a:pt x="63" y="403"/>
                    </a:cubicBezTo>
                    <a:cubicBezTo>
                      <a:pt x="66" y="407"/>
                      <a:pt x="70" y="410"/>
                      <a:pt x="73" y="414"/>
                    </a:cubicBezTo>
                    <a:cubicBezTo>
                      <a:pt x="88" y="429"/>
                      <a:pt x="112" y="457"/>
                      <a:pt x="129" y="483"/>
                    </a:cubicBezTo>
                    <a:cubicBezTo>
                      <a:pt x="154" y="523"/>
                      <a:pt x="141" y="580"/>
                      <a:pt x="199" y="580"/>
                    </a:cubicBezTo>
                    <a:cubicBezTo>
                      <a:pt x="235" y="580"/>
                      <a:pt x="235" y="580"/>
                      <a:pt x="235" y="580"/>
                    </a:cubicBezTo>
                    <a:cubicBezTo>
                      <a:pt x="247" y="580"/>
                      <a:pt x="247" y="580"/>
                      <a:pt x="247" y="580"/>
                    </a:cubicBezTo>
                    <a:cubicBezTo>
                      <a:pt x="284" y="580"/>
                      <a:pt x="284" y="580"/>
                      <a:pt x="284" y="580"/>
                    </a:cubicBezTo>
                    <a:cubicBezTo>
                      <a:pt x="341" y="580"/>
                      <a:pt x="329" y="523"/>
                      <a:pt x="353" y="483"/>
                    </a:cubicBezTo>
                    <a:cubicBezTo>
                      <a:pt x="369" y="458"/>
                      <a:pt x="393" y="431"/>
                      <a:pt x="407" y="416"/>
                    </a:cubicBezTo>
                    <a:cubicBezTo>
                      <a:pt x="454" y="372"/>
                      <a:pt x="483" y="310"/>
                      <a:pt x="483" y="241"/>
                    </a:cubicBezTo>
                    <a:cubicBezTo>
                      <a:pt x="483" y="108"/>
                      <a:pt x="375" y="0"/>
                      <a:pt x="241" y="0"/>
                    </a:cubicBezTo>
                    <a:close/>
                    <a:moveTo>
                      <a:pt x="331" y="349"/>
                    </a:moveTo>
                    <a:cubicBezTo>
                      <a:pt x="323" y="358"/>
                      <a:pt x="311" y="373"/>
                      <a:pt x="302" y="388"/>
                    </a:cubicBezTo>
                    <a:cubicBezTo>
                      <a:pt x="289" y="411"/>
                      <a:pt x="295" y="443"/>
                      <a:pt x="264" y="443"/>
                    </a:cubicBezTo>
                    <a:cubicBezTo>
                      <a:pt x="245" y="443"/>
                      <a:pt x="245" y="443"/>
                      <a:pt x="245" y="443"/>
                    </a:cubicBezTo>
                    <a:cubicBezTo>
                      <a:pt x="238" y="443"/>
                      <a:pt x="238" y="443"/>
                      <a:pt x="238" y="443"/>
                    </a:cubicBezTo>
                    <a:cubicBezTo>
                      <a:pt x="218" y="443"/>
                      <a:pt x="218" y="443"/>
                      <a:pt x="218" y="443"/>
                    </a:cubicBezTo>
                    <a:cubicBezTo>
                      <a:pt x="187" y="443"/>
                      <a:pt x="194" y="411"/>
                      <a:pt x="181" y="388"/>
                    </a:cubicBezTo>
                    <a:cubicBezTo>
                      <a:pt x="172" y="372"/>
                      <a:pt x="158" y="356"/>
                      <a:pt x="150" y="348"/>
                    </a:cubicBezTo>
                    <a:cubicBezTo>
                      <a:pt x="148" y="345"/>
                      <a:pt x="146" y="343"/>
                      <a:pt x="145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23" y="316"/>
                      <a:pt x="111" y="284"/>
                      <a:pt x="111" y="248"/>
                    </a:cubicBezTo>
                    <a:cubicBezTo>
                      <a:pt x="111" y="171"/>
                      <a:pt x="169" y="109"/>
                      <a:pt x="241" y="109"/>
                    </a:cubicBezTo>
                    <a:cubicBezTo>
                      <a:pt x="314" y="109"/>
                      <a:pt x="372" y="171"/>
                      <a:pt x="372" y="248"/>
                    </a:cubicBezTo>
                    <a:cubicBezTo>
                      <a:pt x="372" y="288"/>
                      <a:pt x="356" y="323"/>
                      <a:pt x="331" y="349"/>
                    </a:cubicBezTo>
                    <a:close/>
                  </a:path>
                </a:pathLst>
              </a:custGeom>
              <a:solidFill>
                <a:srgbClr val="66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072" y="6459"/>
              <a:ext cx="655" cy="657"/>
              <a:chOff x="3937000" y="4611688"/>
              <a:chExt cx="415925" cy="417512"/>
            </a:xfrm>
            <a:noFill/>
          </p:grpSpPr>
          <p:sp>
            <p:nvSpPr>
              <p:cNvPr id="27" name="Freeform 83"/>
              <p:cNvSpPr/>
              <p:nvPr/>
            </p:nvSpPr>
            <p:spPr bwMode="auto">
              <a:xfrm>
                <a:off x="4135438" y="4611688"/>
                <a:ext cx="217487" cy="219075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28" name="Line 84"/>
              <p:cNvSpPr>
                <a:spLocks noChangeShapeType="1"/>
              </p:cNvSpPr>
              <p:nvPr/>
            </p:nvSpPr>
            <p:spPr bwMode="auto">
              <a:xfrm>
                <a:off x="4171950" y="4722813"/>
                <a:ext cx="7143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29" name="Line 85"/>
              <p:cNvSpPr>
                <a:spLocks noChangeShapeType="1"/>
              </p:cNvSpPr>
              <p:nvPr/>
            </p:nvSpPr>
            <p:spPr bwMode="auto">
              <a:xfrm>
                <a:off x="4243388" y="4651375"/>
                <a:ext cx="0" cy="71438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0" name="Freeform 86"/>
              <p:cNvSpPr/>
              <p:nvPr/>
            </p:nvSpPr>
            <p:spPr bwMode="auto">
              <a:xfrm>
                <a:off x="3937000" y="4614863"/>
                <a:ext cx="414338" cy="414337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1" name="Freeform 87"/>
              <p:cNvSpPr/>
              <p:nvPr/>
            </p:nvSpPr>
            <p:spPr bwMode="auto">
              <a:xfrm>
                <a:off x="4000500" y="4668838"/>
                <a:ext cx="142875" cy="195262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2" name="Freeform 88"/>
              <p:cNvSpPr/>
              <p:nvPr/>
            </p:nvSpPr>
            <p:spPr bwMode="auto">
              <a:xfrm>
                <a:off x="4114800" y="4819650"/>
                <a:ext cx="163513" cy="190500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3" name="Freeform 89"/>
              <p:cNvSpPr/>
              <p:nvPr/>
            </p:nvSpPr>
            <p:spPr bwMode="auto">
              <a:xfrm>
                <a:off x="4297363" y="4794250"/>
                <a:ext cx="47625" cy="96838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2887" y="6494"/>
              <a:ext cx="655" cy="657"/>
              <a:chOff x="3937000" y="4611688"/>
              <a:chExt cx="415925" cy="417512"/>
            </a:xfrm>
            <a:noFill/>
          </p:grpSpPr>
          <p:sp>
            <p:nvSpPr>
              <p:cNvPr id="35" name="Freeform 83"/>
              <p:cNvSpPr/>
              <p:nvPr/>
            </p:nvSpPr>
            <p:spPr bwMode="auto">
              <a:xfrm>
                <a:off x="4135438" y="4611688"/>
                <a:ext cx="217487" cy="219075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6" name="Line 84"/>
              <p:cNvSpPr>
                <a:spLocks noChangeShapeType="1"/>
              </p:cNvSpPr>
              <p:nvPr/>
            </p:nvSpPr>
            <p:spPr bwMode="auto">
              <a:xfrm>
                <a:off x="4171950" y="4722813"/>
                <a:ext cx="7143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7" name="Line 85"/>
              <p:cNvSpPr>
                <a:spLocks noChangeShapeType="1"/>
              </p:cNvSpPr>
              <p:nvPr/>
            </p:nvSpPr>
            <p:spPr bwMode="auto">
              <a:xfrm>
                <a:off x="4243388" y="4651375"/>
                <a:ext cx="0" cy="71438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8" name="Freeform 86"/>
              <p:cNvSpPr/>
              <p:nvPr/>
            </p:nvSpPr>
            <p:spPr bwMode="auto">
              <a:xfrm>
                <a:off x="3937000" y="4614863"/>
                <a:ext cx="414338" cy="414337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39" name="Freeform 87"/>
              <p:cNvSpPr/>
              <p:nvPr/>
            </p:nvSpPr>
            <p:spPr bwMode="auto">
              <a:xfrm>
                <a:off x="4000500" y="4668838"/>
                <a:ext cx="142875" cy="195262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0" name="Freeform 88"/>
              <p:cNvSpPr/>
              <p:nvPr/>
            </p:nvSpPr>
            <p:spPr bwMode="auto">
              <a:xfrm>
                <a:off x="4114800" y="4819650"/>
                <a:ext cx="163513" cy="190500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1" name="Freeform 89"/>
              <p:cNvSpPr/>
              <p:nvPr/>
            </p:nvSpPr>
            <p:spPr bwMode="auto">
              <a:xfrm>
                <a:off x="4297363" y="4794250"/>
                <a:ext cx="47625" cy="96838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2016" y="8466"/>
              <a:ext cx="663" cy="660"/>
              <a:chOff x="7153275" y="4622800"/>
              <a:chExt cx="420688" cy="419100"/>
            </a:xfrm>
            <a:noFill/>
          </p:grpSpPr>
          <p:sp>
            <p:nvSpPr>
              <p:cNvPr id="43" name="Oval 233"/>
              <p:cNvSpPr>
                <a:spLocks noChangeArrowheads="1"/>
              </p:cNvSpPr>
              <p:nvPr/>
            </p:nvSpPr>
            <p:spPr bwMode="auto">
              <a:xfrm>
                <a:off x="7300913" y="4859338"/>
                <a:ext cx="127000" cy="128587"/>
              </a:xfrm>
              <a:prstGeom prst="ellips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4" name="Freeform 234"/>
              <p:cNvSpPr/>
              <p:nvPr/>
            </p:nvSpPr>
            <p:spPr bwMode="auto">
              <a:xfrm>
                <a:off x="7300913" y="4732338"/>
                <a:ext cx="127000" cy="63500"/>
              </a:xfrm>
              <a:custGeom>
                <a:avLst/>
                <a:gdLst>
                  <a:gd name="T0" fmla="*/ 0 w 56"/>
                  <a:gd name="T1" fmla="*/ 28 h 28"/>
                  <a:gd name="T2" fmla="*/ 28 w 56"/>
                  <a:gd name="T3" fmla="*/ 0 h 28"/>
                  <a:gd name="T4" fmla="*/ 56 w 5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">
                    <a:moveTo>
                      <a:pt x="0" y="28"/>
                    </a:move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5" name="Rectangle 235"/>
              <p:cNvSpPr>
                <a:spLocks noChangeArrowheads="1"/>
              </p:cNvSpPr>
              <p:nvPr/>
            </p:nvSpPr>
            <p:spPr bwMode="auto">
              <a:xfrm>
                <a:off x="7172325" y="4805363"/>
                <a:ext cx="382588" cy="236537"/>
              </a:xfrm>
              <a:prstGeom prst="rect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6" name="Freeform 236"/>
              <p:cNvSpPr/>
              <p:nvPr/>
            </p:nvSpPr>
            <p:spPr bwMode="auto">
              <a:xfrm>
                <a:off x="7172325" y="4805363"/>
                <a:ext cx="55563" cy="5397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4" y="13"/>
                      <a:pt x="13" y="24"/>
                      <a:pt x="0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7" name="Freeform 237"/>
              <p:cNvSpPr/>
              <p:nvPr/>
            </p:nvSpPr>
            <p:spPr bwMode="auto">
              <a:xfrm>
                <a:off x="7497763" y="4805363"/>
                <a:ext cx="55562" cy="53975"/>
              </a:xfrm>
              <a:custGeom>
                <a:avLst/>
                <a:gdLst>
                  <a:gd name="T0" fmla="*/ 24 w 24"/>
                  <a:gd name="T1" fmla="*/ 24 h 24"/>
                  <a:gd name="T2" fmla="*/ 0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1" y="24"/>
                      <a:pt x="0" y="13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8" name="Freeform 238"/>
              <p:cNvSpPr/>
              <p:nvPr/>
            </p:nvSpPr>
            <p:spPr bwMode="auto">
              <a:xfrm>
                <a:off x="7500938" y="4987925"/>
                <a:ext cx="53975" cy="53975"/>
              </a:xfrm>
              <a:custGeom>
                <a:avLst/>
                <a:gdLst>
                  <a:gd name="T0" fmla="*/ 0 w 24"/>
                  <a:gd name="T1" fmla="*/ 24 h 24"/>
                  <a:gd name="T2" fmla="*/ 24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49" name="Freeform 239"/>
              <p:cNvSpPr/>
              <p:nvPr/>
            </p:nvSpPr>
            <p:spPr bwMode="auto">
              <a:xfrm>
                <a:off x="7172325" y="4987925"/>
                <a:ext cx="55563" cy="53975"/>
              </a:xfrm>
              <a:custGeom>
                <a:avLst/>
                <a:gdLst>
                  <a:gd name="T0" fmla="*/ 0 w 24"/>
                  <a:gd name="T1" fmla="*/ 0 h 24"/>
                  <a:gd name="T2" fmla="*/ 24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cubicBezTo>
                      <a:pt x="13" y="0"/>
                      <a:pt x="24" y="11"/>
                      <a:pt x="24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0" name="Freeform 240"/>
              <p:cNvSpPr/>
              <p:nvPr/>
            </p:nvSpPr>
            <p:spPr bwMode="auto">
              <a:xfrm>
                <a:off x="7153275" y="4622800"/>
                <a:ext cx="420688" cy="246063"/>
              </a:xfrm>
              <a:custGeom>
                <a:avLst/>
                <a:gdLst>
                  <a:gd name="T0" fmla="*/ 19 w 436"/>
                  <a:gd name="T1" fmla="*/ 189 h 256"/>
                  <a:gd name="T2" fmla="*/ 0 w 436"/>
                  <a:gd name="T3" fmla="*/ 73 h 256"/>
                  <a:gd name="T4" fmla="*/ 393 w 436"/>
                  <a:gd name="T5" fmla="*/ 0 h 256"/>
                  <a:gd name="T6" fmla="*/ 436 w 436"/>
                  <a:gd name="T7" fmla="*/ 249 h 256"/>
                  <a:gd name="T8" fmla="*/ 417 w 436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56">
                    <a:moveTo>
                      <a:pt x="19" y="189"/>
                    </a:moveTo>
                    <a:lnTo>
                      <a:pt x="0" y="73"/>
                    </a:lnTo>
                    <a:lnTo>
                      <a:pt x="393" y="0"/>
                    </a:lnTo>
                    <a:lnTo>
                      <a:pt x="436" y="249"/>
                    </a:lnTo>
                    <a:lnTo>
                      <a:pt x="417" y="256"/>
                    </a:ln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1" name="Freeform 241"/>
              <p:cNvSpPr/>
              <p:nvPr/>
            </p:nvSpPr>
            <p:spPr bwMode="auto">
              <a:xfrm>
                <a:off x="7164388" y="4683125"/>
                <a:ext cx="49212" cy="65088"/>
              </a:xfrm>
              <a:custGeom>
                <a:avLst/>
                <a:gdLst>
                  <a:gd name="T0" fmla="*/ 20 w 22"/>
                  <a:gd name="T1" fmla="*/ 0 h 29"/>
                  <a:gd name="T2" fmla="*/ 0 w 22"/>
                  <a:gd name="T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9">
                    <a:moveTo>
                      <a:pt x="20" y="0"/>
                    </a:moveTo>
                    <a:cubicBezTo>
                      <a:pt x="22" y="14"/>
                      <a:pt x="13" y="27"/>
                      <a:pt x="0" y="29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52" name="Freeform 242"/>
              <p:cNvSpPr/>
              <p:nvPr/>
            </p:nvSpPr>
            <p:spPr bwMode="auto">
              <a:xfrm>
                <a:off x="7478713" y="4632325"/>
                <a:ext cx="63500" cy="52388"/>
              </a:xfrm>
              <a:custGeom>
                <a:avLst/>
                <a:gdLst>
                  <a:gd name="T0" fmla="*/ 28 w 28"/>
                  <a:gd name="T1" fmla="*/ 20 h 23"/>
                  <a:gd name="T2" fmla="*/ 0 w 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23">
                    <a:moveTo>
                      <a:pt x="28" y="20"/>
                    </a:moveTo>
                    <a:cubicBezTo>
                      <a:pt x="15" y="23"/>
                      <a:pt x="2" y="14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932" y="8466"/>
              <a:ext cx="663" cy="660"/>
              <a:chOff x="7153275" y="4622800"/>
              <a:chExt cx="420688" cy="419100"/>
            </a:xfrm>
            <a:noFill/>
          </p:grpSpPr>
          <p:sp>
            <p:nvSpPr>
              <p:cNvPr id="63" name="Oval 233"/>
              <p:cNvSpPr>
                <a:spLocks noChangeArrowheads="1"/>
              </p:cNvSpPr>
              <p:nvPr/>
            </p:nvSpPr>
            <p:spPr bwMode="auto">
              <a:xfrm>
                <a:off x="7300913" y="4859338"/>
                <a:ext cx="127000" cy="128587"/>
              </a:xfrm>
              <a:prstGeom prst="ellips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4" name="Freeform 234"/>
              <p:cNvSpPr/>
              <p:nvPr/>
            </p:nvSpPr>
            <p:spPr bwMode="auto">
              <a:xfrm>
                <a:off x="7300913" y="4732338"/>
                <a:ext cx="127000" cy="63500"/>
              </a:xfrm>
              <a:custGeom>
                <a:avLst/>
                <a:gdLst>
                  <a:gd name="T0" fmla="*/ 0 w 56"/>
                  <a:gd name="T1" fmla="*/ 28 h 28"/>
                  <a:gd name="T2" fmla="*/ 28 w 56"/>
                  <a:gd name="T3" fmla="*/ 0 h 28"/>
                  <a:gd name="T4" fmla="*/ 56 w 5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">
                    <a:moveTo>
                      <a:pt x="0" y="28"/>
                    </a:moveTo>
                    <a:cubicBezTo>
                      <a:pt x="0" y="12"/>
                      <a:pt x="13" y="0"/>
                      <a:pt x="28" y="0"/>
                    </a:cubicBezTo>
                    <a:cubicBezTo>
                      <a:pt x="44" y="0"/>
                      <a:pt x="56" y="12"/>
                      <a:pt x="56" y="28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5" name="Rectangle 235"/>
              <p:cNvSpPr>
                <a:spLocks noChangeArrowheads="1"/>
              </p:cNvSpPr>
              <p:nvPr/>
            </p:nvSpPr>
            <p:spPr bwMode="auto">
              <a:xfrm>
                <a:off x="7172325" y="4805363"/>
                <a:ext cx="382588" cy="236537"/>
              </a:xfrm>
              <a:prstGeom prst="rect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6" name="Freeform 236"/>
              <p:cNvSpPr/>
              <p:nvPr/>
            </p:nvSpPr>
            <p:spPr bwMode="auto">
              <a:xfrm>
                <a:off x="7172325" y="4805363"/>
                <a:ext cx="55563" cy="5397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4" y="13"/>
                      <a:pt x="13" y="24"/>
                      <a:pt x="0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7" name="Freeform 237"/>
              <p:cNvSpPr/>
              <p:nvPr/>
            </p:nvSpPr>
            <p:spPr bwMode="auto">
              <a:xfrm>
                <a:off x="7497763" y="4805363"/>
                <a:ext cx="55562" cy="53975"/>
              </a:xfrm>
              <a:custGeom>
                <a:avLst/>
                <a:gdLst>
                  <a:gd name="T0" fmla="*/ 24 w 24"/>
                  <a:gd name="T1" fmla="*/ 24 h 24"/>
                  <a:gd name="T2" fmla="*/ 0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1" y="24"/>
                      <a:pt x="0" y="13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8" name="Freeform 238"/>
              <p:cNvSpPr/>
              <p:nvPr/>
            </p:nvSpPr>
            <p:spPr bwMode="auto">
              <a:xfrm>
                <a:off x="7500938" y="4987925"/>
                <a:ext cx="53975" cy="53975"/>
              </a:xfrm>
              <a:custGeom>
                <a:avLst/>
                <a:gdLst>
                  <a:gd name="T0" fmla="*/ 0 w 24"/>
                  <a:gd name="T1" fmla="*/ 24 h 24"/>
                  <a:gd name="T2" fmla="*/ 24 w 2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69" name="Freeform 239"/>
              <p:cNvSpPr/>
              <p:nvPr/>
            </p:nvSpPr>
            <p:spPr bwMode="auto">
              <a:xfrm>
                <a:off x="7172325" y="4987925"/>
                <a:ext cx="55563" cy="53975"/>
              </a:xfrm>
              <a:custGeom>
                <a:avLst/>
                <a:gdLst>
                  <a:gd name="T0" fmla="*/ 0 w 24"/>
                  <a:gd name="T1" fmla="*/ 0 h 24"/>
                  <a:gd name="T2" fmla="*/ 24 w 24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cubicBezTo>
                      <a:pt x="13" y="0"/>
                      <a:pt x="24" y="11"/>
                      <a:pt x="24" y="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0" name="Freeform 240"/>
              <p:cNvSpPr/>
              <p:nvPr/>
            </p:nvSpPr>
            <p:spPr bwMode="auto">
              <a:xfrm>
                <a:off x="7153275" y="4622800"/>
                <a:ext cx="420688" cy="246063"/>
              </a:xfrm>
              <a:custGeom>
                <a:avLst/>
                <a:gdLst>
                  <a:gd name="T0" fmla="*/ 19 w 436"/>
                  <a:gd name="T1" fmla="*/ 189 h 256"/>
                  <a:gd name="T2" fmla="*/ 0 w 436"/>
                  <a:gd name="T3" fmla="*/ 73 h 256"/>
                  <a:gd name="T4" fmla="*/ 393 w 436"/>
                  <a:gd name="T5" fmla="*/ 0 h 256"/>
                  <a:gd name="T6" fmla="*/ 436 w 436"/>
                  <a:gd name="T7" fmla="*/ 249 h 256"/>
                  <a:gd name="T8" fmla="*/ 417 w 436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56">
                    <a:moveTo>
                      <a:pt x="19" y="189"/>
                    </a:moveTo>
                    <a:lnTo>
                      <a:pt x="0" y="73"/>
                    </a:lnTo>
                    <a:lnTo>
                      <a:pt x="393" y="0"/>
                    </a:lnTo>
                    <a:lnTo>
                      <a:pt x="436" y="249"/>
                    </a:lnTo>
                    <a:lnTo>
                      <a:pt x="417" y="256"/>
                    </a:ln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1" name="Freeform 241"/>
              <p:cNvSpPr/>
              <p:nvPr/>
            </p:nvSpPr>
            <p:spPr bwMode="auto">
              <a:xfrm>
                <a:off x="7164388" y="4683125"/>
                <a:ext cx="49212" cy="65088"/>
              </a:xfrm>
              <a:custGeom>
                <a:avLst/>
                <a:gdLst>
                  <a:gd name="T0" fmla="*/ 20 w 22"/>
                  <a:gd name="T1" fmla="*/ 0 h 29"/>
                  <a:gd name="T2" fmla="*/ 0 w 22"/>
                  <a:gd name="T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9">
                    <a:moveTo>
                      <a:pt x="20" y="0"/>
                    </a:moveTo>
                    <a:cubicBezTo>
                      <a:pt x="22" y="14"/>
                      <a:pt x="13" y="27"/>
                      <a:pt x="0" y="29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2" name="Freeform 242"/>
              <p:cNvSpPr/>
              <p:nvPr/>
            </p:nvSpPr>
            <p:spPr bwMode="auto">
              <a:xfrm>
                <a:off x="7478713" y="4632325"/>
                <a:ext cx="63500" cy="52388"/>
              </a:xfrm>
              <a:custGeom>
                <a:avLst/>
                <a:gdLst>
                  <a:gd name="T0" fmla="*/ 28 w 28"/>
                  <a:gd name="T1" fmla="*/ 20 h 23"/>
                  <a:gd name="T2" fmla="*/ 0 w 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23">
                    <a:moveTo>
                      <a:pt x="28" y="20"/>
                    </a:moveTo>
                    <a:cubicBezTo>
                      <a:pt x="15" y="23"/>
                      <a:pt x="2" y="14"/>
                      <a:pt x="0" y="0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989" y="4392"/>
              <a:ext cx="545" cy="660"/>
              <a:chOff x="5041900" y="5697538"/>
              <a:chExt cx="346075" cy="419100"/>
            </a:xfrm>
            <a:noFill/>
          </p:grpSpPr>
          <p:sp>
            <p:nvSpPr>
              <p:cNvPr id="74" name="Freeform 243"/>
              <p:cNvSpPr/>
              <p:nvPr/>
            </p:nvSpPr>
            <p:spPr bwMode="auto">
              <a:xfrm>
                <a:off x="5114925" y="5697538"/>
                <a:ext cx="273050" cy="419100"/>
              </a:xfrm>
              <a:custGeom>
                <a:avLst/>
                <a:gdLst>
                  <a:gd name="T0" fmla="*/ 120 w 120"/>
                  <a:gd name="T1" fmla="*/ 60 h 184"/>
                  <a:gd name="T2" fmla="*/ 60 w 120"/>
                  <a:gd name="T3" fmla="*/ 0 h 184"/>
                  <a:gd name="T4" fmla="*/ 0 w 120"/>
                  <a:gd name="T5" fmla="*/ 60 h 184"/>
                  <a:gd name="T6" fmla="*/ 0 w 120"/>
                  <a:gd name="T7" fmla="*/ 124 h 184"/>
                  <a:gd name="T8" fmla="*/ 60 w 120"/>
                  <a:gd name="T9" fmla="*/ 184 h 184"/>
                  <a:gd name="T10" fmla="*/ 120 w 120"/>
                  <a:gd name="T11" fmla="*/ 12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4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57"/>
                      <a:pt x="27" y="184"/>
                      <a:pt x="60" y="184"/>
                    </a:cubicBezTo>
                    <a:cubicBezTo>
                      <a:pt x="93" y="184"/>
                      <a:pt x="120" y="157"/>
                      <a:pt x="120" y="1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5" name="Line 244"/>
              <p:cNvSpPr>
                <a:spLocks noChangeShapeType="1"/>
              </p:cNvSpPr>
              <p:nvPr/>
            </p:nvSpPr>
            <p:spPr bwMode="auto">
              <a:xfrm flipH="1">
                <a:off x="5041900" y="5880100"/>
                <a:ext cx="21748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6" name="Line 245"/>
              <p:cNvSpPr>
                <a:spLocks noChangeShapeType="1"/>
              </p:cNvSpPr>
              <p:nvPr/>
            </p:nvSpPr>
            <p:spPr bwMode="auto">
              <a:xfrm flipH="1">
                <a:off x="5041900" y="5934075"/>
                <a:ext cx="180975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984" y="4392"/>
              <a:ext cx="545" cy="660"/>
              <a:chOff x="5041900" y="5697538"/>
              <a:chExt cx="346075" cy="419100"/>
            </a:xfrm>
            <a:noFill/>
          </p:grpSpPr>
          <p:sp>
            <p:nvSpPr>
              <p:cNvPr id="78" name="Freeform 243"/>
              <p:cNvSpPr/>
              <p:nvPr/>
            </p:nvSpPr>
            <p:spPr bwMode="auto">
              <a:xfrm>
                <a:off x="5114925" y="5697538"/>
                <a:ext cx="273050" cy="419100"/>
              </a:xfrm>
              <a:custGeom>
                <a:avLst/>
                <a:gdLst>
                  <a:gd name="T0" fmla="*/ 120 w 120"/>
                  <a:gd name="T1" fmla="*/ 60 h 184"/>
                  <a:gd name="T2" fmla="*/ 60 w 120"/>
                  <a:gd name="T3" fmla="*/ 0 h 184"/>
                  <a:gd name="T4" fmla="*/ 0 w 120"/>
                  <a:gd name="T5" fmla="*/ 60 h 184"/>
                  <a:gd name="T6" fmla="*/ 0 w 120"/>
                  <a:gd name="T7" fmla="*/ 124 h 184"/>
                  <a:gd name="T8" fmla="*/ 60 w 120"/>
                  <a:gd name="T9" fmla="*/ 184 h 184"/>
                  <a:gd name="T10" fmla="*/ 120 w 120"/>
                  <a:gd name="T11" fmla="*/ 12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84">
                    <a:moveTo>
                      <a:pt x="120" y="60"/>
                    </a:move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57"/>
                      <a:pt x="27" y="184"/>
                      <a:pt x="60" y="184"/>
                    </a:cubicBezTo>
                    <a:cubicBezTo>
                      <a:pt x="93" y="184"/>
                      <a:pt x="120" y="157"/>
                      <a:pt x="120" y="124"/>
                    </a:cubicBezTo>
                  </a:path>
                </a:pathLst>
              </a:cu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9" name="Line 244"/>
              <p:cNvSpPr>
                <a:spLocks noChangeShapeType="1"/>
              </p:cNvSpPr>
              <p:nvPr/>
            </p:nvSpPr>
            <p:spPr bwMode="auto">
              <a:xfrm flipH="1">
                <a:off x="5041900" y="5880100"/>
                <a:ext cx="217488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0" name="Line 245"/>
              <p:cNvSpPr>
                <a:spLocks noChangeShapeType="1"/>
              </p:cNvSpPr>
              <p:nvPr/>
            </p:nvSpPr>
            <p:spPr bwMode="auto">
              <a:xfrm flipH="1">
                <a:off x="5041900" y="5934075"/>
                <a:ext cx="180975" cy="0"/>
              </a:xfrm>
              <a:prstGeom prst="line">
                <a:avLst/>
              </a:prstGeom>
              <a:grpFill/>
              <a:ln w="30163" cap="rnd">
                <a:solidFill>
                  <a:schemeClr val="bg1"/>
                </a:solidFill>
                <a:prstDash val="solid"/>
                <a:round/>
              </a:ln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0">
                  <a:solidFill>
                    <a:prstClr val="black"/>
                  </a:solidFill>
                  <a:latin typeface="Calibri" panose="020F0502020204030204"/>
                  <a:ea typeface="+mn-ea"/>
                </a:endParaRPr>
              </a:p>
            </p:txBody>
          </p:sp>
        </p:grpSp>
      </p:grpSp>
      <p:sp>
        <p:nvSpPr>
          <p:cNvPr id="15375" name="文本框 84"/>
          <p:cNvSpPr txBox="1">
            <a:spLocks noChangeArrowheads="1"/>
          </p:cNvSpPr>
          <p:nvPr/>
        </p:nvSpPr>
        <p:spPr bwMode="auto">
          <a:xfrm>
            <a:off x="1316967" y="2738755"/>
            <a:ext cx="2419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Adder(SRCSA)</a:t>
            </a:r>
            <a:endParaRPr lang="zh-TW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7" name="文本框 86"/>
          <p:cNvSpPr txBox="1">
            <a:spLocks noChangeArrowheads="1"/>
          </p:cNvSpPr>
          <p:nvPr/>
        </p:nvSpPr>
        <p:spPr bwMode="auto">
          <a:xfrm>
            <a:off x="7952375" y="2707958"/>
            <a:ext cx="23415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CLA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Wallace Tree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Report</a:t>
            </a:r>
            <a:endParaRPr lang="zh-TW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81" name="文本框 90"/>
          <p:cNvSpPr txBox="1">
            <a:spLocks noChangeArrowheads="1"/>
          </p:cNvSpPr>
          <p:nvPr/>
        </p:nvSpPr>
        <p:spPr bwMode="auto">
          <a:xfrm>
            <a:off x="1431267" y="3137218"/>
            <a:ext cx="2305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Booth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Coding</a:t>
            </a:r>
            <a:endParaRPr lang="zh-TW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5"/>
          <p:cNvSpPr txBox="1"/>
          <p:nvPr/>
        </p:nvSpPr>
        <p:spPr>
          <a:xfrm>
            <a:off x="741680" y="528955"/>
            <a:ext cx="553148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作品待完成之工作項目與組員分工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82"/>
          <p:cNvSpPr txBox="1">
            <a:spLocks noChangeArrowheads="1"/>
          </p:cNvSpPr>
          <p:nvPr/>
        </p:nvSpPr>
        <p:spPr bwMode="auto">
          <a:xfrm>
            <a:off x="941033" y="2186305"/>
            <a:ext cx="2795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TW" altLang="zh-CN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廖</a:t>
            </a:r>
            <a:r>
              <a:rPr lang="zh-TW" altLang="zh-CN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偉驊</a:t>
            </a:r>
          </a:p>
        </p:txBody>
      </p:sp>
      <p:sp>
        <p:nvSpPr>
          <p:cNvPr id="3" name="文本框 82"/>
          <p:cNvSpPr txBox="1">
            <a:spLocks noChangeArrowheads="1"/>
          </p:cNvSpPr>
          <p:nvPr/>
        </p:nvSpPr>
        <p:spPr bwMode="auto">
          <a:xfrm>
            <a:off x="7952374" y="2186305"/>
            <a:ext cx="2620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zh-CN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李冠</a:t>
            </a:r>
            <a:r>
              <a:rPr lang="zh-TW" altLang="zh-CN" b="1" u="sng" kern="2400" spc="10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霖</a:t>
            </a:r>
            <a:r>
              <a:rPr lang="zh-TW" altLang="en-US" b="1" u="sng" spc="5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zh-TW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TW" altLang="zh-CN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588010" y="3651250"/>
            <a:ext cx="110159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作品工作時程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5"/>
          <p:cNvSpPr txBox="1"/>
          <p:nvPr/>
        </p:nvSpPr>
        <p:spPr>
          <a:xfrm>
            <a:off x="741680" y="528955"/>
            <a:ext cx="25209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作品工作時程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922"/>
            <a:ext cx="12160482" cy="46986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588010" y="3651250"/>
            <a:ext cx="110159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作品可能遭遇之問題與預計解決方法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3525838" y="3651250"/>
            <a:ext cx="51403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作品規格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1</a:t>
            </a:r>
            <a:endParaRPr lang="zh-CN" altLang="en-US" sz="660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37492" y="2499017"/>
            <a:ext cx="9908931" cy="575945"/>
            <a:chOff x="1037492" y="2499017"/>
            <a:chExt cx="9908931" cy="575945"/>
          </a:xfrm>
        </p:grpSpPr>
        <p:sp>
          <p:nvSpPr>
            <p:cNvPr id="11279" name="矩形 53"/>
            <p:cNvSpPr>
              <a:spLocks noChangeArrowheads="1"/>
            </p:cNvSpPr>
            <p:nvPr/>
          </p:nvSpPr>
          <p:spPr bwMode="auto">
            <a:xfrm>
              <a:off x="1037492" y="2499017"/>
              <a:ext cx="9908931" cy="575945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80" name="TextBox 146"/>
            <p:cNvSpPr txBox="1">
              <a:spLocks noChangeArrowheads="1"/>
            </p:cNvSpPr>
            <p:nvPr/>
          </p:nvSpPr>
          <p:spPr bwMode="auto">
            <a:xfrm>
              <a:off x="3216495" y="2633880"/>
              <a:ext cx="7658651" cy="33795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改用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CLA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CSA</a:t>
              </a:r>
              <a:endParaRPr lang="zh-TW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103037" y="2562482"/>
              <a:ext cx="2047914" cy="431562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SRCSA</a:t>
              </a: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開發困難</a:t>
              </a:r>
              <a:endParaRPr lang="zh-TW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TextBox 5"/>
          <p:cNvSpPr txBox="1"/>
          <p:nvPr/>
        </p:nvSpPr>
        <p:spPr>
          <a:xfrm>
            <a:off x="1037491" y="582221"/>
            <a:ext cx="6223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作品可能遭遇之問題與預計解決方法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37491" y="3372386"/>
            <a:ext cx="9908931" cy="575945"/>
            <a:chOff x="1037491" y="3372386"/>
            <a:chExt cx="9908931" cy="575945"/>
          </a:xfrm>
        </p:grpSpPr>
        <p:sp>
          <p:nvSpPr>
            <p:cNvPr id="8" name="矩形 53"/>
            <p:cNvSpPr>
              <a:spLocks noChangeArrowheads="1"/>
            </p:cNvSpPr>
            <p:nvPr/>
          </p:nvSpPr>
          <p:spPr bwMode="auto">
            <a:xfrm>
              <a:off x="1037491" y="3372386"/>
              <a:ext cx="9908931" cy="575945"/>
            </a:xfrm>
            <a:prstGeom prst="rect">
              <a:avLst/>
            </a:prstGeom>
            <a:noFill/>
            <a:ln w="25400" algn="ctr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Box 146"/>
            <p:cNvSpPr txBox="1">
              <a:spLocks noChangeArrowheads="1"/>
            </p:cNvSpPr>
            <p:nvPr/>
          </p:nvSpPr>
          <p:spPr bwMode="auto">
            <a:xfrm>
              <a:off x="3216494" y="3507249"/>
              <a:ext cx="7658652" cy="33795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統一規格，</a:t>
              </a:r>
              <a:r>
                <a:rPr lang="en-US" altLang="zh-TW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oding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Style</a:t>
              </a:r>
              <a:endParaRPr lang="zh-TW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58"/>
            <p:cNvSpPr>
              <a:spLocks noChangeArrowheads="1"/>
            </p:cNvSpPr>
            <p:nvPr/>
          </p:nvSpPr>
          <p:spPr bwMode="auto">
            <a:xfrm>
              <a:off x="1103036" y="3435851"/>
              <a:ext cx="2047914" cy="431562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組合電路無法運作</a:t>
              </a:r>
              <a:endParaRPr lang="zh-TW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1037491" y="582221"/>
            <a:ext cx="6223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Reference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37491" y="1403258"/>
            <a:ext cx="10112862" cy="30469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Shahzad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Asif &amp;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Yinan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Kong, 2015. Performance analysis of Wallace and radix-4 Booth-Wallace multipliers. 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https://ieeexplore.ieee.org/document/7365120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 Booth Code, Wallace Tree, and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SquareRoot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Carry Select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Adder (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github.com/wuzeyou/Multiplier16X16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Robbie D'Angelo &amp; Scott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Smith, 2011. Design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8x8 Modified Booth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Multiplier.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https://www.eecs.tufts.edu/~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rjdang/index2.html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李軍強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李東生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</a:t>
            </a: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奕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磊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周志增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2009</a:t>
            </a:r>
            <a:r>
              <a:rPr lang="zh-TW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32×32</a:t>
            </a:r>
            <a:r>
              <a:rPr lang="zh-CN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高速乘法器的設計與實現</a:t>
            </a:r>
            <a:r>
              <a:rPr lang="zh-TW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Retrived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wenku.baidu.com/view/d7dc9355f01dc281e53af00f.html</a:t>
            </a:r>
            <a:endParaRPr lang="en-US" altLang="zh-CN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0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 smtClean="0"/>
              <a:t>謝謝觀看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3580130" y="3486785"/>
            <a:ext cx="5031740" cy="466090"/>
          </a:xfrm>
        </p:spPr>
        <p:txBody>
          <a:bodyPr/>
          <a:lstStyle/>
          <a:p>
            <a:r>
              <a:rPr lang="en-US" altLang="zh-CN" dirty="0" smtClean="0"/>
              <a:t>THANKS FOR YOUR WATCHING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935281" y="4492154"/>
            <a:ext cx="3085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B032040036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廖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偉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驊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B035020026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李冠霖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741363" y="528638"/>
            <a:ext cx="3627437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作品規格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908480" y="1904344"/>
            <a:ext cx="4790983" cy="838856"/>
            <a:chOff x="1219200" y="1753423"/>
            <a:chExt cx="4790983" cy="838856"/>
          </a:xfrm>
        </p:grpSpPr>
        <p:sp>
          <p:nvSpPr>
            <p:cNvPr id="10" name="Rectangle 22"/>
            <p:cNvSpPr/>
            <p:nvPr/>
          </p:nvSpPr>
          <p:spPr>
            <a:xfrm>
              <a:off x="1219200" y="1753423"/>
              <a:ext cx="4790983" cy="838856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文本框 13"/>
            <p:cNvSpPr txBox="1">
              <a:spLocks noChangeArrowheads="1"/>
            </p:cNvSpPr>
            <p:nvPr/>
          </p:nvSpPr>
          <p:spPr bwMode="auto">
            <a:xfrm>
              <a:off x="2378483" y="1881068"/>
              <a:ext cx="2472415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zh-TW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預計電路面積</a:t>
              </a:r>
            </a:p>
          </p:txBody>
        </p:sp>
      </p:grp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908480" y="3027286"/>
            <a:ext cx="4790983" cy="19389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8x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Booth Encoder &amp; Decoder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1x Wallace Partial Product Structure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 CLA or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Gate count 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≒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NAND2 gates)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942117" y="1904344"/>
            <a:ext cx="5752729" cy="838856"/>
            <a:chOff x="1219200" y="1753423"/>
            <a:chExt cx="4790983" cy="838856"/>
          </a:xfrm>
        </p:grpSpPr>
        <p:sp>
          <p:nvSpPr>
            <p:cNvPr id="14" name="Rectangle 22"/>
            <p:cNvSpPr/>
            <p:nvPr/>
          </p:nvSpPr>
          <p:spPr>
            <a:xfrm>
              <a:off x="1219200" y="1753423"/>
              <a:ext cx="4790983" cy="838856"/>
            </a:xfrm>
            <a:prstGeom prst="rect">
              <a:avLst/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文本框 13"/>
            <p:cNvSpPr txBox="1">
              <a:spLocks noChangeArrowheads="1"/>
            </p:cNvSpPr>
            <p:nvPr/>
          </p:nvSpPr>
          <p:spPr bwMode="auto">
            <a:xfrm>
              <a:off x="2378483" y="1881068"/>
              <a:ext cx="2472415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zh-TW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乘法運算時間</a:t>
              </a:r>
            </a:p>
          </p:txBody>
        </p:sp>
      </p:grp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5942117" y="3027286"/>
            <a:ext cx="5752730" cy="96654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Encoder + Decoder + Wallace Tree + Adder</a:t>
            </a:r>
            <a:b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TW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約 </a:t>
            </a:r>
            <a:r>
              <a:rPr lang="en-US" altLang="zh-TW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13.5(ns)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3525838" y="3651250"/>
            <a:ext cx="51403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作品實現方法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2</a:t>
            </a:r>
            <a:endParaRPr lang="zh-CN" altLang="en-US" sz="660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04570" y="1918761"/>
            <a:ext cx="2435225" cy="2435225"/>
            <a:chOff x="3043" y="3482"/>
            <a:chExt cx="3835" cy="3835"/>
          </a:xfrm>
        </p:grpSpPr>
        <p:sp>
          <p:nvSpPr>
            <p:cNvPr id="5" name="Rounded Rectangle 8"/>
            <p:cNvSpPr/>
            <p:nvPr/>
          </p:nvSpPr>
          <p:spPr>
            <a:xfrm>
              <a:off x="3043" y="3482"/>
              <a:ext cx="3835" cy="3835"/>
            </a:xfrm>
            <a:prstGeom prst="roundRect">
              <a:avLst>
                <a:gd name="adj" fmla="val 3093"/>
              </a:avLst>
            </a:prstGeom>
            <a:solidFill>
              <a:srgbClr val="665EB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1920" tIns="60960" rIns="121920" bIns="6096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AutoShape 656"/>
            <p:cNvSpPr/>
            <p:nvPr/>
          </p:nvSpPr>
          <p:spPr bwMode="auto">
            <a:xfrm>
              <a:off x="4397" y="4424"/>
              <a:ext cx="1020" cy="1020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3558" name="Text Placeholder 2"/>
            <p:cNvSpPr txBox="1"/>
            <p:nvPr/>
          </p:nvSpPr>
          <p:spPr bwMode="auto">
            <a:xfrm>
              <a:off x="3081" y="6209"/>
              <a:ext cx="379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Roboto condensed"/>
                  <a:sym typeface="Segoe UI" panose="020B0502040204020203" pitchFamily="34" charset="0"/>
                </a:rPr>
                <a:t>Booth 乘法器</a:t>
              </a:r>
            </a:p>
          </p:txBody>
        </p:sp>
      </p:grpSp>
      <p:sp>
        <p:nvSpPr>
          <p:cNvPr id="29" name="TextBox 5"/>
          <p:cNvSpPr txBox="1"/>
          <p:nvPr/>
        </p:nvSpPr>
        <p:spPr>
          <a:xfrm>
            <a:off x="741680" y="528955"/>
            <a:ext cx="26981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作品實現方法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4447" y="216687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299584" y="2379801"/>
            <a:ext cx="6954569" cy="15696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在本設計中採用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4Booth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演算法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(radix-4 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booth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TW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對於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有號數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乘法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A×B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來說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一般的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乘法運算會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產生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積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(PP)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如果對乘數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進行編碼，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每次需考慮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高位、本位和相鄰低位元，編碼後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產生的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個數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可以減少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N+1)/</a:t>
            </a:r>
            <a:r>
              <a:rPr lang="en-US" alt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6" y="4277655"/>
            <a:ext cx="5076190" cy="3333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70" y="4287178"/>
            <a:ext cx="3809524" cy="3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43" y="3571948"/>
            <a:ext cx="7466667" cy="390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954" y="2498869"/>
            <a:ext cx="7552381" cy="39047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442736" y="2962976"/>
            <a:ext cx="896816" cy="52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916" y="5121944"/>
            <a:ext cx="4561905" cy="266667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16200000">
            <a:off x="5943379" y="5028235"/>
            <a:ext cx="561454" cy="454083"/>
          </a:xfrm>
          <a:prstGeom prst="downArrow">
            <a:avLst>
              <a:gd name="adj1" fmla="val 50000"/>
              <a:gd name="adj2" fmla="val 48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525" y="5140990"/>
            <a:ext cx="4047619" cy="228571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 rot="16200000">
            <a:off x="6509018" y="4226803"/>
            <a:ext cx="561454" cy="454083"/>
          </a:xfrm>
          <a:prstGeom prst="downArrow">
            <a:avLst>
              <a:gd name="adj1" fmla="val 50000"/>
              <a:gd name="adj2" fmla="val 48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781" y="626458"/>
            <a:ext cx="9850649" cy="12203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56338" y="1056367"/>
            <a:ext cx="7420708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81" y="626458"/>
            <a:ext cx="9850649" cy="1220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33145" y="1408059"/>
            <a:ext cx="9460523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2340"/>
            <a:ext cx="7638043" cy="4845660"/>
          </a:xfrm>
          <a:prstGeom prst="rect">
            <a:avLst/>
          </a:prstGeom>
        </p:spPr>
      </p:pic>
      <p:pic>
        <p:nvPicPr>
          <p:cNvPr id="2052" name="Picture 4" descr="ãradix-4 booth multiplier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625" y="3799742"/>
            <a:ext cx="4571375" cy="30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1626577" y="4633546"/>
            <a:ext cx="3077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889483" y="4632339"/>
            <a:ext cx="307731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126357" y="4632338"/>
            <a:ext cx="307731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342977" y="4632337"/>
            <a:ext cx="307731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617612" y="4983168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725187" y="4983170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41727" y="4983169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58267" y="4983170"/>
            <a:ext cx="85682" cy="1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 flipV="1">
            <a:off x="8300110" y="5680274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flipV="1">
            <a:off x="8300110" y="5430835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 flipV="1">
            <a:off x="8300110" y="6214321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 flipV="1">
            <a:off x="10272345" y="1452884"/>
            <a:ext cx="404619" cy="271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8300110" y="5164157"/>
            <a:ext cx="341866" cy="1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1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/>
          <p:cNvSpPr txBox="1"/>
          <p:nvPr/>
        </p:nvSpPr>
        <p:spPr>
          <a:xfrm>
            <a:off x="3525838" y="3651250"/>
            <a:ext cx="51403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作品系統架構</a:t>
            </a:r>
          </a:p>
        </p:txBody>
      </p:sp>
      <p:sp>
        <p:nvSpPr>
          <p:cNvPr id="8199" name="文本框 22"/>
          <p:cNvSpPr txBox="1">
            <a:spLocks noChangeArrowheads="1"/>
          </p:cNvSpPr>
          <p:nvPr/>
        </p:nvSpPr>
        <p:spPr bwMode="auto">
          <a:xfrm>
            <a:off x="5502275" y="1830388"/>
            <a:ext cx="11874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  <a:latin typeface="Open Sans" panose="020B0606030504020204" pitchFamily="34" charset="0"/>
                <a:ea typeface="微软雅黑" panose="020B0503020204020204" charset="-122"/>
                <a:cs typeface="Open Sans" panose="020B0606030504020204" pitchFamily="34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741363" y="528638"/>
            <a:ext cx="4569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TW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作品系統</a:t>
            </a:r>
            <a:r>
              <a:rPr lang="zh-TW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架構</a:t>
            </a:r>
            <a:endParaRPr lang="zh-TW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2425980" y="1586586"/>
            <a:ext cx="1963005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16bit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被乘數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7404747" y="1586586"/>
            <a:ext cx="1989993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16bit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乘數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2425979" y="2618216"/>
            <a:ext cx="1963005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數據預處理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6992973" y="2618216"/>
            <a:ext cx="2813539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數據預處理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+Booth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5338555" y="1632753"/>
            <a:ext cx="959521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符號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肘形接點 8"/>
          <p:cNvCxnSpPr>
            <a:stCxn id="16" idx="2"/>
            <a:endCxn id="15" idx="1"/>
          </p:cNvCxnSpPr>
          <p:nvPr/>
        </p:nvCxnSpPr>
        <p:spPr>
          <a:xfrm rot="16200000" flipH="1">
            <a:off x="6166828" y="1992126"/>
            <a:ext cx="477632" cy="1174657"/>
          </a:xfrm>
          <a:prstGeom prst="bentConnector2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6" idx="2"/>
            <a:endCxn id="14" idx="3"/>
          </p:cNvCxnSpPr>
          <p:nvPr/>
        </p:nvCxnSpPr>
        <p:spPr>
          <a:xfrm rot="5400000">
            <a:off x="4864834" y="1864789"/>
            <a:ext cx="477632" cy="1429332"/>
          </a:xfrm>
          <a:prstGeom prst="bentConnector2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" idx="2"/>
            <a:endCxn id="14" idx="0"/>
          </p:cNvCxnSpPr>
          <p:nvPr/>
        </p:nvCxnSpPr>
        <p:spPr>
          <a:xfrm flipH="1">
            <a:off x="3407482" y="1986696"/>
            <a:ext cx="1" cy="631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8422305" y="1986696"/>
            <a:ext cx="1" cy="631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2425978" y="4107052"/>
            <a:ext cx="7380533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Product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Circuit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3407481" y="3018326"/>
            <a:ext cx="1" cy="10887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8422305" y="3011338"/>
            <a:ext cx="1" cy="10887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2425978" y="4933732"/>
            <a:ext cx="7380533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Wallace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Structure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2425978" y="5760412"/>
            <a:ext cx="7380533" cy="40011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32bit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Select Adder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116243" y="4513732"/>
            <a:ext cx="1" cy="434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116242" y="5364167"/>
            <a:ext cx="1" cy="434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116241" y="6160522"/>
            <a:ext cx="1" cy="434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5636481" y="6457890"/>
            <a:ext cx="95952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4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3"/>
  <p:tag name="KSO_WM_SLIDE_INDEX" val="23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20"/>
  <p:tag name="KSO_WM_SLIDE_INDEX" val="20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9"/>
  <p:tag name="KSO_WM_SLIDE_INDEX" val="9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6"/>
  <p:tag name="KSO_WM_SLIDE_INDEX" val="16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7"/>
  <p:tag name="KSO_WM_SLIDE_INDEX" val="17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0"/>
  <p:tag name="KSO_WM_SLIDE_INDEX" val="10"/>
  <p:tag name="KSO_WM_SLIDE_ITEM_CNT" val="0"/>
  <p:tag name="KSO_WM_SLIDE_TYPE" val="text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35"/>
  <p:tag name="KSO_WM_SLIDE_INDEX" val="35"/>
  <p:tag name="KSO_WM_SLIDE_ITEM_CNT" val="0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80"/>
  <p:tag name="KSO_WM_TAG_VERSION" val="1.0"/>
  <p:tag name="KSO_WM_TEMPLATE_THUMBS_INDEX" val="1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TEMPLATE_THUMBS_INDEX" val="1、8、9、11、16、17、18、20、21、24、31、32、33、34、35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1"/>
  <p:tag name="KSO_WM_SLIDE_INDEX" val="1"/>
  <p:tag name="KSO_WM_SLIDE_ITEM_CNT" val="0"/>
  <p:tag name="KSO_WM_SLIDE_TYPE" val="title"/>
  <p:tag name="KSO_WM_TEMPLATE_THUMBS_INDEX" val="1、8、9、11、16、17、18、20、21、24、31、32、33、34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7"/>
  <p:tag name="KSO_WM_SLIDE_INDEX" val="7"/>
  <p:tag name="KSO_WM_SLIDE_ITEM_CNT" val="0"/>
  <p:tag name="KSO_WM_SLIDE_TYPE" val="section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89"/>
  <p:tag name="KSO_WM_TAG_VERSION" val="1.0"/>
  <p:tag name="KSO_WM_SLIDE_ID" val="basetag20163689_34"/>
  <p:tag name="KSO_WM_SLIDE_INDEX" val="3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寬螢幕</PresentationFormat>
  <Paragraphs>93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8" baseType="lpstr">
      <vt:lpstr>FontAwesome</vt:lpstr>
      <vt:lpstr>微软雅黑</vt:lpstr>
      <vt:lpstr>Open Sans Light</vt:lpstr>
      <vt:lpstr>Roboto condensed</vt:lpstr>
      <vt:lpstr>黑体</vt:lpstr>
      <vt:lpstr>宋体</vt:lpstr>
      <vt:lpstr>微軟正黑體</vt:lpstr>
      <vt:lpstr>楷体</vt:lpstr>
      <vt:lpstr>Arial</vt:lpstr>
      <vt:lpstr>Browallia New</vt:lpstr>
      <vt:lpstr>Calibri</vt:lpstr>
      <vt:lpstr>Calibri Light</vt:lpstr>
      <vt:lpstr>Open Sans</vt:lpstr>
      <vt:lpstr>Segoe UI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2018-04-09T07:25:00Z</dcterms:created>
  <dcterms:modified xsi:type="dcterms:W3CDTF">2018-06-06T12:07:20Z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