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304" r:id="rId4"/>
    <p:sldId id="258" r:id="rId5"/>
    <p:sldId id="307" r:id="rId6"/>
    <p:sldId id="306" r:id="rId7"/>
    <p:sldId id="260" r:id="rId8"/>
    <p:sldId id="305" r:id="rId9"/>
    <p:sldId id="333" r:id="rId10"/>
    <p:sldId id="270" r:id="rId11"/>
    <p:sldId id="309" r:id="rId12"/>
    <p:sldId id="310" r:id="rId13"/>
    <p:sldId id="311" r:id="rId14"/>
    <p:sldId id="312" r:id="rId15"/>
    <p:sldId id="271" r:id="rId16"/>
    <p:sldId id="313" r:id="rId17"/>
    <p:sldId id="314" r:id="rId18"/>
    <p:sldId id="315" r:id="rId19"/>
    <p:sldId id="334" r:id="rId20"/>
    <p:sldId id="332" r:id="rId21"/>
    <p:sldId id="317" r:id="rId22"/>
    <p:sldId id="316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329" r:id="rId35"/>
    <p:sldId id="330" r:id="rId36"/>
    <p:sldId id="331" r:id="rId37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Myung Kyu" initials="LMK" lastIdx="1" clrIdx="0">
    <p:extLst>
      <p:ext uri="{19B8F6BF-5375-455C-9EA6-DF929625EA0E}">
        <p15:presenceInfo xmlns:p15="http://schemas.microsoft.com/office/powerpoint/2012/main" userId="71cdfafc7dc6a5c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CACCF5-D987-4F81-89B5-0F414E520C9D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5A2F9-62CA-4D64-9CAE-4237475EC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606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D5A2F9-62CA-4D64-9CAE-4237475ECF5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499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74370" y="212597"/>
            <a:ext cx="8195259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330183" y="4158358"/>
            <a:ext cx="813815" cy="208585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96240" y="929639"/>
            <a:ext cx="8351520" cy="70485"/>
          </a:xfrm>
          <a:custGeom>
            <a:avLst/>
            <a:gdLst/>
            <a:ahLst/>
            <a:cxnLst/>
            <a:rect l="l" t="t" r="r" b="b"/>
            <a:pathLst>
              <a:path w="8351520" h="70484">
                <a:moveTo>
                  <a:pt x="8351520" y="0"/>
                </a:moveTo>
                <a:lnTo>
                  <a:pt x="0" y="0"/>
                </a:lnTo>
                <a:lnTo>
                  <a:pt x="0" y="70103"/>
                </a:lnTo>
                <a:lnTo>
                  <a:pt x="8351520" y="70103"/>
                </a:lnTo>
                <a:lnTo>
                  <a:pt x="835152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20874" y="1720037"/>
            <a:ext cx="530225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4370" y="1111757"/>
            <a:ext cx="8195259" cy="16725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30234" y="6534708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oslab.jbnu.ac.kr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newsapi.org/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api.org/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ko/products/storag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aws.amazon.com/ko_kr/comprehend/latest/dg/functionality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6240" y="3520440"/>
            <a:ext cx="8351520" cy="71755"/>
          </a:xfrm>
          <a:custGeom>
            <a:avLst/>
            <a:gdLst/>
            <a:ahLst/>
            <a:cxnLst/>
            <a:rect l="l" t="t" r="r" b="b"/>
            <a:pathLst>
              <a:path w="8351520" h="71754">
                <a:moveTo>
                  <a:pt x="8351520" y="0"/>
                </a:moveTo>
                <a:lnTo>
                  <a:pt x="0" y="0"/>
                </a:lnTo>
                <a:lnTo>
                  <a:pt x="0" y="71627"/>
                </a:lnTo>
                <a:lnTo>
                  <a:pt x="8351520" y="71627"/>
                </a:lnTo>
                <a:lnTo>
                  <a:pt x="835152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1600" y="1505689"/>
            <a:ext cx="713105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b="1" spc="-135" dirty="0"/>
              <a:t>AWS </a:t>
            </a:r>
            <a:r>
              <a:rPr lang="en-US" b="1" spc="-235" dirty="0"/>
              <a:t>Machine Learning Services</a:t>
            </a:r>
            <a:endParaRPr b="1" spc="-290" dirty="0"/>
          </a:p>
        </p:txBody>
      </p:sp>
      <p:sp>
        <p:nvSpPr>
          <p:cNvPr id="4" name="object 4"/>
          <p:cNvSpPr txBox="1"/>
          <p:nvPr/>
        </p:nvSpPr>
        <p:spPr>
          <a:xfrm>
            <a:off x="2133600" y="2717127"/>
            <a:ext cx="549325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b="1" spc="-254" dirty="0">
                <a:latin typeface="Calibri" panose="020F0502020204030204" pitchFamily="34" charset="0"/>
                <a:cs typeface="Calibri" panose="020F0502020204030204" pitchFamily="34" charset="0"/>
              </a:rPr>
              <a:t>Comprehend, </a:t>
            </a:r>
            <a:r>
              <a:rPr lang="en-US" sz="4000" b="1" spc="-254" dirty="0" err="1">
                <a:latin typeface="Calibri" panose="020F0502020204030204" pitchFamily="34" charset="0"/>
                <a:cs typeface="Calibri" panose="020F0502020204030204" pitchFamily="34" charset="0"/>
              </a:rPr>
              <a:t>Rekognition</a:t>
            </a:r>
            <a:endParaRPr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88845" y="3943350"/>
            <a:ext cx="4776470" cy="2443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175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Hyunchan,</a:t>
            </a:r>
            <a:r>
              <a:rPr sz="2400" spc="-15" dirty="0">
                <a:latin typeface="Carlito"/>
                <a:cs typeface="Carlito"/>
              </a:rPr>
              <a:t> Park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50" dirty="0">
              <a:latin typeface="Carlito"/>
              <a:cs typeface="Carlito"/>
            </a:endParaRPr>
          </a:p>
          <a:p>
            <a:pPr marR="635" algn="ctr">
              <a:lnSpc>
                <a:spcPct val="100000"/>
              </a:lnSpc>
            </a:pPr>
            <a:r>
              <a:rPr sz="20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2"/>
              </a:rPr>
              <a:t>http://oslab.jbnu.ac.kr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 dirty="0">
              <a:latin typeface="Carlito"/>
              <a:cs typeface="Carlito"/>
            </a:endParaRPr>
          </a:p>
          <a:p>
            <a:pPr marL="12700" marR="5080" algn="ctr">
              <a:lnSpc>
                <a:spcPct val="162000"/>
              </a:lnSpc>
            </a:pPr>
            <a:r>
              <a:rPr sz="2000" spc="-5" dirty="0">
                <a:latin typeface="Carlito"/>
                <a:cs typeface="Carlito"/>
              </a:rPr>
              <a:t>Division </a:t>
            </a:r>
            <a:r>
              <a:rPr sz="2000" dirty="0">
                <a:latin typeface="Carlito"/>
                <a:cs typeface="Carlito"/>
              </a:rPr>
              <a:t>of </a:t>
            </a:r>
            <a:r>
              <a:rPr sz="2000" spc="-5" dirty="0">
                <a:latin typeface="Carlito"/>
                <a:cs typeface="Carlito"/>
              </a:rPr>
              <a:t>Computer </a:t>
            </a:r>
            <a:r>
              <a:rPr sz="2000" dirty="0">
                <a:latin typeface="Carlito"/>
                <a:cs typeface="Carlito"/>
              </a:rPr>
              <a:t>Science and Engineering  Jeonbuk </a:t>
            </a:r>
            <a:r>
              <a:rPr sz="2000" spc="-5" dirty="0">
                <a:latin typeface="Carlito"/>
                <a:cs typeface="Carlito"/>
              </a:rPr>
              <a:t>National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University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77546"/>
            <a:ext cx="40976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3600" b="1" dirty="0">
                <a:latin typeface="Calibri" panose="020F0502020204030204" pitchFamily="34" charset="0"/>
                <a:cs typeface="UnDinaru"/>
              </a:rPr>
              <a:t>1</a:t>
            </a:r>
            <a:r>
              <a:rPr lang="ko-KR" altLang="en-US" sz="3600" b="1" dirty="0">
                <a:latin typeface="Calibri" panose="020F0502020204030204" pitchFamily="34" charset="0"/>
                <a:cs typeface="UnDinaru"/>
              </a:rPr>
              <a:t>번 </a:t>
            </a:r>
            <a:r>
              <a:rPr sz="3600" b="1" dirty="0" err="1">
                <a:latin typeface="Calibri" panose="020F0502020204030204" pitchFamily="34" charset="0"/>
                <a:cs typeface="UnDinaru"/>
              </a:rPr>
              <a:t>실습</a:t>
            </a:r>
            <a:r>
              <a:rPr sz="3600" b="1" dirty="0">
                <a:latin typeface="Calibri" panose="020F0502020204030204" pitchFamily="34" charset="0"/>
                <a:cs typeface="UnDinaru"/>
              </a:rPr>
              <a:t> 진행</a:t>
            </a:r>
            <a:r>
              <a:rPr sz="3600" b="1" spc="-229" dirty="0">
                <a:latin typeface="Calibri" panose="020F0502020204030204" pitchFamily="34" charset="0"/>
                <a:cs typeface="UnDinaru"/>
              </a:rPr>
              <a:t> </a:t>
            </a:r>
            <a:r>
              <a:rPr sz="3600" b="1" dirty="0">
                <a:latin typeface="Calibri" panose="020F0502020204030204" pitchFamily="34" charset="0"/>
                <a:cs typeface="UnDinaru"/>
              </a:rPr>
              <a:t>내용</a:t>
            </a:r>
            <a:endParaRPr sz="3600" dirty="0">
              <a:latin typeface="Calibri" panose="020F0502020204030204" pitchFamily="34" charset="0"/>
              <a:cs typeface="UnDinaru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74370" y="916431"/>
            <a:ext cx="6534150" cy="2346155"/>
          </a:xfrm>
          <a:prstGeom prst="rect">
            <a:avLst/>
          </a:prstGeom>
        </p:spPr>
        <p:txBody>
          <a:bodyPr vert="horz" wrap="square" lIns="0" tIns="212725" rIns="0" bIns="0" rtlCol="0">
            <a:spAutoFit/>
          </a:bodyPr>
          <a:lstStyle/>
          <a:p>
            <a:pPr marL="241300" indent="-228600">
              <a:spcBef>
                <a:spcPts val="167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altLang="ko-KR" sz="2400" dirty="0">
                <a:latin typeface="Calibri" panose="020F0502020204030204" pitchFamily="34" charset="0"/>
                <a:cs typeface="UKIJ CJK"/>
              </a:rPr>
              <a:t>IAM User</a:t>
            </a:r>
            <a:r>
              <a:rPr lang="ko-KR" altLang="en-US" sz="2400" dirty="0">
                <a:latin typeface="Calibri" panose="020F0502020204030204" pitchFamily="34" charset="0"/>
                <a:cs typeface="UKIJ CJK"/>
              </a:rPr>
              <a:t> 생성</a:t>
            </a:r>
            <a:endParaRPr lang="en-US" sz="2400" dirty="0">
              <a:latin typeface="Calibri" panose="020F0502020204030204" pitchFamily="34" charset="0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67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dirty="0">
                <a:latin typeface="Calibri" panose="020F0502020204030204" pitchFamily="34" charset="0"/>
                <a:cs typeface="UKIJ CJK"/>
              </a:rPr>
              <a:t>EC2 </a:t>
            </a:r>
            <a:r>
              <a:rPr lang="ko-KR" altLang="en-US" sz="2400" dirty="0">
                <a:latin typeface="Calibri" panose="020F0502020204030204" pitchFamily="34" charset="0"/>
                <a:cs typeface="UKIJ CJK"/>
              </a:rPr>
              <a:t>우분투 </a:t>
            </a:r>
            <a:r>
              <a:rPr lang="en-US" altLang="ko-KR" sz="2400" dirty="0">
                <a:latin typeface="Calibri" panose="020F0502020204030204" pitchFamily="34" charset="0"/>
                <a:cs typeface="UKIJ CJK"/>
              </a:rPr>
              <a:t>18.04 </a:t>
            </a:r>
            <a:r>
              <a:rPr lang="ko-KR" altLang="en-US" sz="2400" dirty="0">
                <a:latin typeface="Calibri" panose="020F0502020204030204" pitchFamily="34" charset="0"/>
                <a:cs typeface="UKIJ CJK"/>
              </a:rPr>
              <a:t>인스턴스 생성</a:t>
            </a:r>
            <a:endParaRPr lang="en-US" altLang="ko-KR" sz="2400" dirty="0">
              <a:latin typeface="Calibri" panose="020F0502020204030204" pitchFamily="34" charset="0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67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dirty="0">
                <a:latin typeface="Calibri" panose="020F0502020204030204" pitchFamily="34" charset="0"/>
                <a:cs typeface="UKIJ CJK"/>
              </a:rPr>
              <a:t>pip3 </a:t>
            </a:r>
            <a:r>
              <a:rPr lang="ko-KR" altLang="en-US" sz="2400" dirty="0">
                <a:latin typeface="Calibri" panose="020F0502020204030204" pitchFamily="34" charset="0"/>
                <a:cs typeface="UKIJ CJK"/>
              </a:rPr>
              <a:t>및 </a:t>
            </a:r>
            <a:r>
              <a:rPr lang="en-US" altLang="ko-KR" sz="2400" dirty="0" err="1">
                <a:latin typeface="Calibri" panose="020F0502020204030204" pitchFamily="34" charset="0"/>
                <a:cs typeface="UKIJ CJK"/>
              </a:rPr>
              <a:t>aws</a:t>
            </a:r>
            <a:r>
              <a:rPr lang="en-US" altLang="ko-KR" sz="2400" dirty="0">
                <a:latin typeface="Calibri" panose="020F0502020204030204" pitchFamily="34" charset="0"/>
                <a:cs typeface="UKIJ CJK"/>
              </a:rPr>
              <a:t> </a:t>
            </a:r>
            <a:r>
              <a:rPr lang="en-US" altLang="ko-KR" sz="2400" dirty="0" err="1">
                <a:latin typeface="Calibri" panose="020F0502020204030204" pitchFamily="34" charset="0"/>
                <a:cs typeface="UKIJ CJK"/>
              </a:rPr>
              <a:t>sdk</a:t>
            </a:r>
            <a:r>
              <a:rPr lang="en-US" altLang="ko-KR" sz="2400" dirty="0">
                <a:latin typeface="Calibri" panose="020F0502020204030204" pitchFamily="34" charset="0"/>
                <a:cs typeface="UKIJ CJK"/>
              </a:rPr>
              <a:t> </a:t>
            </a:r>
            <a:r>
              <a:rPr lang="ko-KR" altLang="en-US" sz="2400" dirty="0">
                <a:latin typeface="Calibri" panose="020F0502020204030204" pitchFamily="34" charset="0"/>
                <a:cs typeface="UKIJ CJK"/>
              </a:rPr>
              <a:t>설치</a:t>
            </a:r>
            <a:endParaRPr lang="en-US" sz="2400" dirty="0">
              <a:latin typeface="Calibri" panose="020F0502020204030204" pitchFamily="34" charset="0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67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altLang="ko-KR" sz="2400" dirty="0">
                <a:latin typeface="Calibri" panose="020F0502020204030204" pitchFamily="34" charset="0"/>
                <a:cs typeface="UKIJ CJK"/>
              </a:rPr>
              <a:t>AWS CLI </a:t>
            </a:r>
            <a:r>
              <a:rPr lang="ko-KR" altLang="en-US" sz="2400" dirty="0">
                <a:latin typeface="Calibri" panose="020F0502020204030204" pitchFamily="34" charset="0"/>
                <a:cs typeface="UKIJ CJK"/>
              </a:rPr>
              <a:t>설치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Calibri" panose="020F0502020204030204" pitchFamily="34" charset="0"/>
                <a:cs typeface="Calibri" panose="020F0502020204030204" pitchFamily="34" charset="0"/>
              </a:rPr>
              <a:t>IAM </a:t>
            </a:r>
            <a:r>
              <a:rPr lang="ko-KR" altLang="en-US" sz="3600" b="1" spc="-185" dirty="0">
                <a:latin typeface="Calibri" panose="020F0502020204030204" pitchFamily="34" charset="0"/>
                <a:cs typeface="Calibri" panose="020F0502020204030204" pitchFamily="34" charset="0"/>
              </a:rPr>
              <a:t>대시보드 </a:t>
            </a:r>
            <a:r>
              <a:rPr lang="en-US" altLang="ko-KR" sz="3600" b="1" spc="-185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3600" b="1" spc="-185" dirty="0">
                <a:latin typeface="Calibri" panose="020F0502020204030204" pitchFamily="34" charset="0"/>
                <a:cs typeface="Calibri" panose="020F0502020204030204" pitchFamily="34" charset="0"/>
              </a:rPr>
              <a:t>IAM User </a:t>
            </a:r>
            <a:r>
              <a:rPr lang="ko-KR" altLang="en-US" sz="3600" b="1" spc="-185" dirty="0">
                <a:latin typeface="Calibri" panose="020F0502020204030204" pitchFamily="34" charset="0"/>
                <a:cs typeface="Calibri" panose="020F0502020204030204" pitchFamily="34" charset="0"/>
              </a:rPr>
              <a:t>생성</a:t>
            </a:r>
            <a:endParaRPr sz="3600" b="1" dirty="0">
              <a:latin typeface="Calibri" panose="020F0502020204030204" pitchFamily="34" charset="0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F2BF3C-98AA-41A5-A9D3-BBFA70757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70" y="1447800"/>
            <a:ext cx="6986588" cy="360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711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Calibri" panose="020F0502020204030204" pitchFamily="34" charset="0"/>
                <a:cs typeface="Calibri" panose="020F0502020204030204" pitchFamily="34" charset="0"/>
              </a:rPr>
              <a:t>IAM </a:t>
            </a:r>
            <a:r>
              <a:rPr lang="ko-KR" altLang="en-US" sz="3600" b="1" spc="-185" dirty="0">
                <a:latin typeface="Calibri" panose="020F0502020204030204" pitchFamily="34" charset="0"/>
                <a:cs typeface="Calibri" panose="020F0502020204030204" pitchFamily="34" charset="0"/>
              </a:rPr>
              <a:t>대시보드 </a:t>
            </a:r>
            <a:r>
              <a:rPr lang="en-US" altLang="ko-KR" sz="3600" b="1" spc="-185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3600" b="1" spc="-185" dirty="0">
                <a:latin typeface="Calibri" panose="020F0502020204030204" pitchFamily="34" charset="0"/>
                <a:cs typeface="Calibri" panose="020F0502020204030204" pitchFamily="34" charset="0"/>
              </a:rPr>
              <a:t>IAM User </a:t>
            </a:r>
            <a:r>
              <a:rPr lang="ko-KR" altLang="en-US" sz="3600" b="1" spc="-185" dirty="0">
                <a:latin typeface="Calibri" panose="020F0502020204030204" pitchFamily="34" charset="0"/>
                <a:cs typeface="Calibri" panose="020F0502020204030204" pitchFamily="34" charset="0"/>
              </a:rPr>
              <a:t>생성</a:t>
            </a:r>
            <a:endParaRPr sz="3600" b="1" dirty="0">
              <a:latin typeface="Calibri" panose="020F0502020204030204" pitchFamily="34" charset="0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B270D8-9831-442A-94E5-B31860798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47800"/>
            <a:ext cx="7543800" cy="373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96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Calibri" panose="020F0502020204030204" pitchFamily="34" charset="0"/>
                <a:cs typeface="Calibri" panose="020F0502020204030204" pitchFamily="34" charset="0"/>
              </a:rPr>
              <a:t>IAM </a:t>
            </a:r>
            <a:r>
              <a:rPr lang="ko-KR" altLang="en-US" sz="3600" b="1" spc="-185" dirty="0">
                <a:latin typeface="Calibri" panose="020F0502020204030204" pitchFamily="34" charset="0"/>
                <a:cs typeface="Calibri" panose="020F0502020204030204" pitchFamily="34" charset="0"/>
              </a:rPr>
              <a:t>대시보드 </a:t>
            </a:r>
            <a:r>
              <a:rPr lang="en-US" altLang="ko-KR" sz="3600" b="1" spc="-185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3600" b="1" spc="-185" dirty="0">
                <a:latin typeface="Calibri" panose="020F0502020204030204" pitchFamily="34" charset="0"/>
                <a:cs typeface="Calibri" panose="020F0502020204030204" pitchFamily="34" charset="0"/>
              </a:rPr>
              <a:t>IAM User </a:t>
            </a:r>
            <a:r>
              <a:rPr lang="ko-KR" altLang="en-US" sz="3600" b="1" spc="-185" dirty="0">
                <a:latin typeface="Calibri" panose="020F0502020204030204" pitchFamily="34" charset="0"/>
                <a:cs typeface="Calibri" panose="020F0502020204030204" pitchFamily="34" charset="0"/>
              </a:rPr>
              <a:t>생성</a:t>
            </a:r>
            <a:endParaRPr sz="3600" b="1" dirty="0">
              <a:latin typeface="Calibri" panose="020F0502020204030204" pitchFamily="34" charset="0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24B69A-5083-460E-90F3-08C47CDCB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88392"/>
            <a:ext cx="7443989" cy="38862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2C342D7-4302-432D-914F-39780FF78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47" y="5744579"/>
            <a:ext cx="7154215" cy="3167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E278B9-D408-41E6-AF4B-9FF987414D7C}"/>
              </a:ext>
            </a:extLst>
          </p:cNvPr>
          <p:cNvSpPr txBox="1"/>
          <p:nvPr/>
        </p:nvSpPr>
        <p:spPr>
          <a:xfrm>
            <a:off x="1296586" y="1049401"/>
            <a:ext cx="7165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AmazonRekognitionFullAccess</a:t>
            </a:r>
            <a:r>
              <a:rPr lang="ko-KR" altLang="en-US" dirty="0"/>
              <a:t> 및 </a:t>
            </a:r>
            <a:r>
              <a:rPr lang="en-US" altLang="ko-KR" dirty="0"/>
              <a:t>AmazonS3ReadOnlyAccess </a:t>
            </a:r>
            <a:r>
              <a:rPr lang="ko-KR" altLang="en-US" dirty="0"/>
              <a:t>선택 후 생성</a:t>
            </a:r>
          </a:p>
        </p:txBody>
      </p:sp>
    </p:spTree>
    <p:extLst>
      <p:ext uri="{BB962C8B-B14F-4D97-AF65-F5344CB8AC3E}">
        <p14:creationId xmlns:p14="http://schemas.microsoft.com/office/powerpoint/2010/main" val="2577907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Calibri" panose="020F0502020204030204" pitchFamily="34" charset="0"/>
                <a:cs typeface="Calibri" panose="020F0502020204030204" pitchFamily="34" charset="0"/>
              </a:rPr>
              <a:t>IAM </a:t>
            </a:r>
            <a:r>
              <a:rPr lang="ko-KR" altLang="en-US" sz="3600" b="1" spc="-185" dirty="0">
                <a:latin typeface="Calibri" panose="020F0502020204030204" pitchFamily="34" charset="0"/>
                <a:cs typeface="Calibri" panose="020F0502020204030204" pitchFamily="34" charset="0"/>
              </a:rPr>
              <a:t>대시보드 </a:t>
            </a:r>
            <a:r>
              <a:rPr lang="en-US" altLang="ko-KR" sz="3600" b="1" spc="-185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3600" b="1" spc="-185" dirty="0">
                <a:latin typeface="Calibri" panose="020F0502020204030204" pitchFamily="34" charset="0"/>
                <a:cs typeface="Calibri" panose="020F0502020204030204" pitchFamily="34" charset="0"/>
              </a:rPr>
              <a:t>IAM User </a:t>
            </a:r>
            <a:r>
              <a:rPr lang="ko-KR" altLang="en-US" sz="3600" b="1" spc="-185" dirty="0">
                <a:latin typeface="Calibri" panose="020F0502020204030204" pitchFamily="34" charset="0"/>
                <a:cs typeface="Calibri" panose="020F0502020204030204" pitchFamily="34" charset="0"/>
              </a:rPr>
              <a:t>생성</a:t>
            </a:r>
            <a:endParaRPr sz="3600" b="1" dirty="0">
              <a:latin typeface="Calibri" panose="020F0502020204030204" pitchFamily="34" charset="0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1F14C8-E8EF-498A-A6AC-C065ACF06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438400"/>
            <a:ext cx="7696200" cy="31394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A00121-E3BB-4A0C-88C4-71774F8915F1}"/>
              </a:ext>
            </a:extLst>
          </p:cNvPr>
          <p:cNvSpPr txBox="1"/>
          <p:nvPr/>
        </p:nvSpPr>
        <p:spPr>
          <a:xfrm>
            <a:off x="1793247" y="1406718"/>
            <a:ext cx="471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.csv</a:t>
            </a:r>
            <a:r>
              <a:rPr lang="ko-KR" altLang="en-US" dirty="0"/>
              <a:t> 다운로드를 클릭해서 액세스 키 다운로드</a:t>
            </a:r>
          </a:p>
        </p:txBody>
      </p:sp>
    </p:spTree>
    <p:extLst>
      <p:ext uri="{BB962C8B-B14F-4D97-AF65-F5344CB8AC3E}">
        <p14:creationId xmlns:p14="http://schemas.microsoft.com/office/powerpoint/2010/main" val="3413446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85" dirty="0">
                <a:latin typeface="Calibri" panose="020F0502020204030204" pitchFamily="34" charset="0"/>
                <a:cs typeface="Calibri" panose="020F0502020204030204" pitchFamily="34" charset="0"/>
              </a:rPr>
              <a:t>EC2 </a:t>
            </a:r>
            <a:r>
              <a:rPr sz="3600" b="1" spc="-80" dirty="0" err="1">
                <a:latin typeface="Calibri" panose="020F0502020204030204" pitchFamily="34" charset="0"/>
                <a:cs typeface="UnDinaru"/>
              </a:rPr>
              <a:t>대시보드</a:t>
            </a:r>
            <a:r>
              <a:rPr sz="3600" spc="-8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ko-KR" altLang="en-US" sz="3600" b="1" dirty="0">
                <a:latin typeface="Calibri" panose="020F0502020204030204" pitchFamily="34" charset="0"/>
                <a:cs typeface="UnDinaru"/>
              </a:rPr>
              <a:t>우분투 </a:t>
            </a:r>
            <a:r>
              <a:rPr lang="en-US" altLang="ko-KR" sz="3600" b="1" dirty="0">
                <a:latin typeface="Calibri" panose="020F0502020204030204" pitchFamily="34" charset="0"/>
                <a:cs typeface="UnDinaru"/>
              </a:rPr>
              <a:t>18.04 </a:t>
            </a:r>
            <a:r>
              <a:rPr lang="ko-KR" altLang="en-US" sz="3600" b="1" dirty="0">
                <a:latin typeface="Calibri" panose="020F0502020204030204" pitchFamily="34" charset="0"/>
                <a:cs typeface="UnDinaru"/>
              </a:rPr>
              <a:t>인스턴스 생성</a:t>
            </a:r>
            <a:endParaRPr sz="3600" dirty="0">
              <a:latin typeface="Calibri" panose="020F0502020204030204" pitchFamily="34" charset="0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5D3BFF8-2C75-4278-AA20-3A084A9DF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587072"/>
            <a:ext cx="6279424" cy="9525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B1B7C1-CAAC-4631-8BD0-B04B5AB5BA6A}"/>
              </a:ext>
            </a:extLst>
          </p:cNvPr>
          <p:cNvSpPr txBox="1"/>
          <p:nvPr/>
        </p:nvSpPr>
        <p:spPr>
          <a:xfrm>
            <a:off x="4419600" y="1219200"/>
            <a:ext cx="397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Ubuntu Server 18.04 AMI, t2 micro </a:t>
            </a:r>
            <a:r>
              <a:rPr lang="ko-KR" altLang="en-US" dirty="0"/>
              <a:t>선택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E02DD4F-EA59-412D-AEA5-EDCE876BE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276600"/>
            <a:ext cx="7543800" cy="13450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5B0A981-A90D-4C8A-A440-35C25D1DAFDE}"/>
              </a:ext>
            </a:extLst>
          </p:cNvPr>
          <p:cNvSpPr txBox="1"/>
          <p:nvPr/>
        </p:nvSpPr>
        <p:spPr>
          <a:xfrm>
            <a:off x="3962400" y="2722861"/>
            <a:ext cx="3449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보안 그룹 설정 후 인스턴스 생성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b="1" spc="-185" dirty="0">
                <a:latin typeface="Calibri" panose="020F0502020204030204" pitchFamily="34" charset="0"/>
                <a:cs typeface="UnDinaru"/>
              </a:rPr>
              <a:t>인스턴스 </a:t>
            </a:r>
            <a:r>
              <a:rPr lang="en-US" altLang="ko-KR" sz="3600" b="1" spc="-185" dirty="0">
                <a:latin typeface="Calibri" panose="020F0502020204030204" pitchFamily="34" charset="0"/>
                <a:cs typeface="UnDinaru"/>
              </a:rPr>
              <a:t>SSH </a:t>
            </a:r>
            <a:r>
              <a:rPr lang="ko-KR" altLang="en-US" sz="3600" b="1" spc="-185" dirty="0">
                <a:latin typeface="Calibri" panose="020F0502020204030204" pitchFamily="34" charset="0"/>
                <a:cs typeface="UnDinaru"/>
              </a:rPr>
              <a:t>연결 후 </a:t>
            </a:r>
            <a:r>
              <a:rPr lang="en-US" altLang="ko-KR" sz="3600" b="1" spc="-185" dirty="0">
                <a:latin typeface="Calibri" panose="020F0502020204030204" pitchFamily="34" charset="0"/>
                <a:cs typeface="UnDinaru"/>
              </a:rPr>
              <a:t>pip3 </a:t>
            </a:r>
            <a:r>
              <a:rPr lang="ko-KR" altLang="en-US" sz="3600" b="1" spc="-185" dirty="0">
                <a:latin typeface="Calibri" panose="020F0502020204030204" pitchFamily="34" charset="0"/>
                <a:cs typeface="UnDinaru"/>
              </a:rPr>
              <a:t>및 </a:t>
            </a:r>
            <a:r>
              <a:rPr lang="en-US" altLang="ko-KR" sz="3600" b="1" spc="-185" dirty="0" err="1">
                <a:latin typeface="Calibri" panose="020F0502020204030204" pitchFamily="34" charset="0"/>
                <a:cs typeface="UnDinaru"/>
              </a:rPr>
              <a:t>aws</a:t>
            </a:r>
            <a:r>
              <a:rPr lang="en-US" altLang="ko-KR" sz="3600" b="1" spc="-185" dirty="0">
                <a:latin typeface="Calibri" panose="020F0502020204030204" pitchFamily="34" charset="0"/>
                <a:cs typeface="UnDinaru"/>
              </a:rPr>
              <a:t> </a:t>
            </a:r>
            <a:r>
              <a:rPr lang="en-US" altLang="ko-KR" sz="3600" b="1" spc="-185" dirty="0" err="1">
                <a:latin typeface="Calibri" panose="020F0502020204030204" pitchFamily="34" charset="0"/>
                <a:cs typeface="UnDinaru"/>
              </a:rPr>
              <a:t>sdk</a:t>
            </a:r>
            <a:r>
              <a:rPr lang="en-US" altLang="ko-KR" sz="3600" b="1" spc="-185" dirty="0">
                <a:latin typeface="Calibri" panose="020F0502020204030204" pitchFamily="34" charset="0"/>
                <a:cs typeface="UnDinaru"/>
              </a:rPr>
              <a:t> </a:t>
            </a:r>
            <a:r>
              <a:rPr lang="ko-KR" altLang="en-US" sz="3600" b="1" spc="-185" dirty="0">
                <a:latin typeface="Calibri" panose="020F0502020204030204" pitchFamily="34" charset="0"/>
                <a:cs typeface="UnDinaru"/>
              </a:rPr>
              <a:t>설치</a:t>
            </a:r>
            <a:endParaRPr sz="3600" b="1" dirty="0">
              <a:latin typeface="Calibri" panose="020F0502020204030204" pitchFamily="34" charset="0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91361CD5-069D-4521-AF23-E7E22DC282B1}"/>
              </a:ext>
            </a:extLst>
          </p:cNvPr>
          <p:cNvSpPr txBox="1"/>
          <p:nvPr/>
        </p:nvSpPr>
        <p:spPr>
          <a:xfrm>
            <a:off x="474370" y="1111757"/>
            <a:ext cx="5715635" cy="16036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dirty="0" err="1">
                <a:latin typeface="Calibri" panose="020F0502020204030204" pitchFamily="34" charset="0"/>
                <a:cs typeface="UKIJ CJK"/>
              </a:rPr>
              <a:t>Sudo</a:t>
            </a:r>
            <a:r>
              <a:rPr lang="en-US" sz="2000" dirty="0">
                <a:latin typeface="Calibri" panose="020F0502020204030204" pitchFamily="34" charset="0"/>
                <a:cs typeface="UKIJ CJK"/>
              </a:rPr>
              <a:t> apt-get update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Calibri" panose="020F0502020204030204" pitchFamily="34" charset="0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dirty="0" err="1">
                <a:latin typeface="Calibri" panose="020F0502020204030204" pitchFamily="34" charset="0"/>
                <a:cs typeface="UKIJ CJK"/>
              </a:rPr>
              <a:t>Sudo</a:t>
            </a:r>
            <a:r>
              <a:rPr lang="en-US" sz="2000" dirty="0">
                <a:latin typeface="Calibri" panose="020F0502020204030204" pitchFamily="34" charset="0"/>
                <a:cs typeface="UKIJ CJK"/>
              </a:rPr>
              <a:t> apt-get install python3-pip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Calibri" panose="020F0502020204030204" pitchFamily="34" charset="0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 err="1">
                <a:latin typeface="Calibri" panose="020F0502020204030204" pitchFamily="34" charset="0"/>
                <a:cs typeface="UKIJ CJK"/>
              </a:rPr>
              <a:t>Sudo</a:t>
            </a:r>
            <a:r>
              <a:rPr lang="en-US" altLang="ko-KR" sz="2000" dirty="0">
                <a:latin typeface="Calibri" panose="020F0502020204030204" pitchFamily="34" charset="0"/>
                <a:cs typeface="UKIJ CJK"/>
              </a:rPr>
              <a:t> pip3 install boto3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C0DCD3-2D31-4170-BD11-C7D1F8EB4FEA}"/>
              </a:ext>
            </a:extLst>
          </p:cNvPr>
          <p:cNvSpPr txBox="1"/>
          <p:nvPr/>
        </p:nvSpPr>
        <p:spPr>
          <a:xfrm>
            <a:off x="2743200" y="2971800"/>
            <a:ext cx="2761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*boto3 = python</a:t>
            </a:r>
            <a:r>
              <a:rPr lang="ko-KR" altLang="en-US" dirty="0">
                <a:solidFill>
                  <a:srgbClr val="FF0000"/>
                </a:solidFill>
              </a:rPr>
              <a:t>용 </a:t>
            </a:r>
            <a:r>
              <a:rPr lang="en-US" altLang="ko-KR" dirty="0" err="1">
                <a:solidFill>
                  <a:srgbClr val="FF0000"/>
                </a:solidFill>
              </a:rPr>
              <a:t>aws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sdk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838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Calibri" panose="020F0502020204030204" pitchFamily="34" charset="0"/>
                <a:cs typeface="UnDinaru"/>
              </a:rPr>
              <a:t>AWS CLI</a:t>
            </a:r>
            <a:r>
              <a:rPr lang="ko-KR" altLang="en-US" sz="3600" b="1" spc="-185" dirty="0">
                <a:latin typeface="Calibri" panose="020F0502020204030204" pitchFamily="34" charset="0"/>
                <a:cs typeface="UnDinaru"/>
              </a:rPr>
              <a:t> 설치</a:t>
            </a:r>
            <a:endParaRPr sz="3600" b="1" dirty="0">
              <a:latin typeface="Calibri" panose="020F0502020204030204" pitchFamily="34" charset="0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91361CD5-069D-4521-AF23-E7E22DC282B1}"/>
              </a:ext>
            </a:extLst>
          </p:cNvPr>
          <p:cNvSpPr txBox="1"/>
          <p:nvPr/>
        </p:nvSpPr>
        <p:spPr>
          <a:xfrm>
            <a:off x="474370" y="1111757"/>
            <a:ext cx="571563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dirty="0" err="1">
                <a:latin typeface="Calibri" panose="020F0502020204030204" pitchFamily="34" charset="0"/>
                <a:cs typeface="UKIJ CJK"/>
              </a:rPr>
              <a:t>Sudo</a:t>
            </a:r>
            <a:r>
              <a:rPr lang="en-US" sz="2000" dirty="0">
                <a:latin typeface="Calibri" panose="020F0502020204030204" pitchFamily="34" charset="0"/>
                <a:cs typeface="UKIJ CJK"/>
              </a:rPr>
              <a:t> pip3 install </a:t>
            </a:r>
            <a:r>
              <a:rPr lang="en-US" sz="2000" dirty="0" err="1">
                <a:latin typeface="Calibri" panose="020F0502020204030204" pitchFamily="34" charset="0"/>
                <a:cs typeface="UKIJ CJK"/>
              </a:rPr>
              <a:t>awscli</a:t>
            </a:r>
            <a:endParaRPr lang="en-US" altLang="ko-KR" sz="2000" dirty="0">
              <a:latin typeface="Calibri" panose="020F0502020204030204" pitchFamily="34" charset="0"/>
              <a:cs typeface="UKIJ CJK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78CDC1-70ED-424E-A9A0-848A86E88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9803"/>
            <a:ext cx="9144000" cy="289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420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Calibri" panose="020F0502020204030204" pitchFamily="34" charset="0"/>
                <a:cs typeface="UnDinaru"/>
              </a:rPr>
              <a:t>AWS CLI</a:t>
            </a:r>
            <a:r>
              <a:rPr lang="ko-KR" altLang="en-US" sz="3600" b="1" spc="-185" dirty="0">
                <a:latin typeface="Calibri" panose="020F0502020204030204" pitchFamily="34" charset="0"/>
                <a:cs typeface="UnDinaru"/>
              </a:rPr>
              <a:t> </a:t>
            </a:r>
            <a:r>
              <a:rPr lang="en-US" altLang="ko-KR" sz="3600" b="1" spc="-185" dirty="0">
                <a:latin typeface="Calibri" panose="020F0502020204030204" pitchFamily="34" charset="0"/>
                <a:cs typeface="UnDinaru"/>
              </a:rPr>
              <a:t>configure </a:t>
            </a:r>
            <a:r>
              <a:rPr lang="ko-KR" altLang="en-US" sz="3600" b="1" spc="-185" dirty="0">
                <a:latin typeface="Calibri" panose="020F0502020204030204" pitchFamily="34" charset="0"/>
                <a:cs typeface="UnDinaru"/>
              </a:rPr>
              <a:t>설정</a:t>
            </a:r>
            <a:endParaRPr sz="3600" b="1" dirty="0">
              <a:latin typeface="Calibri" panose="020F0502020204030204" pitchFamily="34" charset="0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91361CD5-069D-4521-AF23-E7E22DC282B1}"/>
              </a:ext>
            </a:extLst>
          </p:cNvPr>
          <p:cNvSpPr txBox="1"/>
          <p:nvPr/>
        </p:nvSpPr>
        <p:spPr>
          <a:xfrm>
            <a:off x="474370" y="1111757"/>
            <a:ext cx="571563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 err="1">
                <a:latin typeface="Calibri" panose="020F0502020204030204" pitchFamily="34" charset="0"/>
                <a:cs typeface="UKIJ CJK"/>
              </a:rPr>
              <a:t>Sudo</a:t>
            </a:r>
            <a:r>
              <a:rPr lang="en-US" altLang="ko-KR" sz="2000" dirty="0">
                <a:latin typeface="Calibri" panose="020F0502020204030204" pitchFamily="34" charset="0"/>
                <a:cs typeface="UKIJ CJK"/>
              </a:rPr>
              <a:t> </a:t>
            </a:r>
            <a:r>
              <a:rPr lang="en-US" altLang="ko-KR" sz="2000" dirty="0" err="1">
                <a:latin typeface="Calibri" panose="020F0502020204030204" pitchFamily="34" charset="0"/>
                <a:cs typeface="UKIJ CJK"/>
              </a:rPr>
              <a:t>aws</a:t>
            </a:r>
            <a:r>
              <a:rPr lang="en-US" altLang="ko-KR" sz="2000" dirty="0">
                <a:latin typeface="Calibri" panose="020F0502020204030204" pitchFamily="34" charset="0"/>
                <a:cs typeface="UKIJ CJK"/>
              </a:rPr>
              <a:t> configure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5225EA-9FDF-44DC-A40E-E313A1F95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76400"/>
            <a:ext cx="6105525" cy="857250"/>
          </a:xfrm>
          <a:prstGeom prst="rect">
            <a:avLst/>
          </a:prstGeom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8004E4DE-070B-4789-8265-FDFB8464D3C3}"/>
              </a:ext>
            </a:extLst>
          </p:cNvPr>
          <p:cNvSpPr txBox="1"/>
          <p:nvPr/>
        </p:nvSpPr>
        <p:spPr>
          <a:xfrm>
            <a:off x="474370" y="3003302"/>
            <a:ext cx="7298031" cy="12830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Calibri" panose="020F0502020204030204" pitchFamily="34" charset="0"/>
                <a:cs typeface="UKIJ CJK"/>
              </a:rPr>
              <a:t>AWS Access Key ID = </a:t>
            </a:r>
            <a:r>
              <a:rPr lang="ko-KR" altLang="en-US" sz="2000" dirty="0">
                <a:latin typeface="Calibri" panose="020F0502020204030204" pitchFamily="34" charset="0"/>
                <a:cs typeface="UKIJ CJK"/>
              </a:rPr>
              <a:t>내 </a:t>
            </a:r>
            <a:r>
              <a:rPr lang="en-US" altLang="ko-KR" sz="2000" dirty="0">
                <a:latin typeface="Calibri" panose="020F0502020204030204" pitchFamily="34" charset="0"/>
                <a:cs typeface="UKIJ CJK"/>
              </a:rPr>
              <a:t>Access key ID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Calibri" panose="020F0502020204030204" pitchFamily="34" charset="0"/>
                <a:cs typeface="UKIJ CJK"/>
              </a:rPr>
              <a:t>AWS Secret Access Key = </a:t>
            </a:r>
            <a:r>
              <a:rPr lang="ko-KR" altLang="en-US" sz="2000" dirty="0">
                <a:latin typeface="Calibri" panose="020F0502020204030204" pitchFamily="34" charset="0"/>
                <a:cs typeface="UKIJ CJK"/>
              </a:rPr>
              <a:t>내 </a:t>
            </a:r>
            <a:r>
              <a:rPr lang="en-US" altLang="ko-KR" sz="2000" dirty="0">
                <a:latin typeface="Calibri" panose="020F0502020204030204" pitchFamily="34" charset="0"/>
                <a:cs typeface="UKIJ CJK"/>
              </a:rPr>
              <a:t>Secret access key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Calibri" panose="020F0502020204030204" pitchFamily="34" charset="0"/>
                <a:cs typeface="UKIJ CJK"/>
              </a:rPr>
              <a:t>Default</a:t>
            </a:r>
            <a:r>
              <a:rPr lang="ko-KR" altLang="en-US" sz="2000" dirty="0">
                <a:latin typeface="Calibri" panose="020F0502020204030204" pitchFamily="34" charset="0"/>
                <a:cs typeface="UKIJ CJK"/>
              </a:rPr>
              <a:t> </a:t>
            </a:r>
            <a:r>
              <a:rPr lang="en-US" altLang="ko-KR" sz="2000" dirty="0">
                <a:latin typeface="Calibri" panose="020F0502020204030204" pitchFamily="34" charset="0"/>
                <a:cs typeface="UKIJ CJK"/>
              </a:rPr>
              <a:t>region</a:t>
            </a:r>
            <a:r>
              <a:rPr lang="ko-KR" altLang="en-US" sz="2000" dirty="0">
                <a:latin typeface="Calibri" panose="020F0502020204030204" pitchFamily="34" charset="0"/>
                <a:cs typeface="UKIJ CJK"/>
              </a:rPr>
              <a:t> </a:t>
            </a:r>
            <a:r>
              <a:rPr lang="en-US" altLang="ko-KR" sz="2000" dirty="0">
                <a:latin typeface="Calibri" panose="020F0502020204030204" pitchFamily="34" charset="0"/>
                <a:cs typeface="UKIJ CJK"/>
              </a:rPr>
              <a:t>name</a:t>
            </a:r>
            <a:r>
              <a:rPr lang="ko-KR" altLang="en-US" sz="2000" dirty="0">
                <a:latin typeface="Calibri" panose="020F0502020204030204" pitchFamily="34" charset="0"/>
                <a:cs typeface="UKIJ CJK"/>
              </a:rPr>
              <a:t> </a:t>
            </a:r>
            <a:r>
              <a:rPr lang="en-US" altLang="ko-KR" sz="2000" dirty="0">
                <a:latin typeface="Calibri" panose="020F0502020204030204" pitchFamily="34" charset="0"/>
                <a:cs typeface="UKIJ CJK"/>
              </a:rPr>
              <a:t>=</a:t>
            </a:r>
            <a:r>
              <a:rPr lang="ko-KR" altLang="en-US" sz="2000" dirty="0">
                <a:latin typeface="Calibri" panose="020F0502020204030204" pitchFamily="34" charset="0"/>
                <a:cs typeface="UKIJ CJK"/>
              </a:rPr>
              <a:t> </a:t>
            </a:r>
            <a:r>
              <a:rPr lang="en-US" altLang="ko-KR" sz="2000" dirty="0">
                <a:latin typeface="Calibri" panose="020F0502020204030204" pitchFamily="34" charset="0"/>
                <a:cs typeface="UKIJ CJK"/>
              </a:rPr>
              <a:t>ap-northeast-2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Calibri" panose="020F0502020204030204" pitchFamily="34" charset="0"/>
                <a:cs typeface="UKIJ CJK"/>
              </a:rPr>
              <a:t>Default output format = json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829375-584C-42DC-9D43-999F3FFE4A36}"/>
              </a:ext>
            </a:extLst>
          </p:cNvPr>
          <p:cNvSpPr txBox="1"/>
          <p:nvPr/>
        </p:nvSpPr>
        <p:spPr>
          <a:xfrm>
            <a:off x="2209800" y="2592385"/>
            <a:ext cx="694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</a:t>
            </a:r>
            <a:r>
              <a:rPr lang="ko-KR" altLang="en-US" dirty="0">
                <a:solidFill>
                  <a:srgbClr val="FF0000"/>
                </a:solidFill>
              </a:rPr>
              <a:t>해당 정보는 </a:t>
            </a:r>
            <a:r>
              <a:rPr lang="en-US" altLang="ko-KR" dirty="0">
                <a:solidFill>
                  <a:srgbClr val="FF0000"/>
                </a:solidFill>
              </a:rPr>
              <a:t>IAM </a:t>
            </a:r>
            <a:r>
              <a:rPr lang="ko-KR" altLang="en-US" dirty="0">
                <a:solidFill>
                  <a:srgbClr val="FF0000"/>
                </a:solidFill>
              </a:rPr>
              <a:t>생성 후 다운받은 </a:t>
            </a:r>
            <a:r>
              <a:rPr lang="en-US" altLang="ko-KR" dirty="0">
                <a:solidFill>
                  <a:srgbClr val="FF0000"/>
                </a:solidFill>
              </a:rPr>
              <a:t>credencials.csv </a:t>
            </a:r>
            <a:r>
              <a:rPr lang="ko-KR" altLang="en-US" dirty="0">
                <a:solidFill>
                  <a:srgbClr val="FF0000"/>
                </a:solidFill>
              </a:rPr>
              <a:t>파일 내부에 있음</a:t>
            </a:r>
          </a:p>
        </p:txBody>
      </p:sp>
    </p:spTree>
    <p:extLst>
      <p:ext uri="{BB962C8B-B14F-4D97-AF65-F5344CB8AC3E}">
        <p14:creationId xmlns:p14="http://schemas.microsoft.com/office/powerpoint/2010/main" val="2019884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2862178"/>
            <a:ext cx="8364830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b="1" spc="-185" dirty="0">
                <a:latin typeface="Calibri" panose="020F0502020204030204" pitchFamily="34" charset="0"/>
                <a:cs typeface="UnDinaru"/>
              </a:rPr>
              <a:t>     실습</a:t>
            </a:r>
            <a:r>
              <a:rPr lang="en-US" altLang="ko-KR" sz="3600" b="1" spc="-185" dirty="0">
                <a:latin typeface="Calibri" panose="020F0502020204030204" pitchFamily="34" charset="0"/>
                <a:cs typeface="UnDinaru"/>
              </a:rPr>
              <a:t>:</a:t>
            </a:r>
            <a:r>
              <a:rPr lang="en-US" sz="3600" b="1" spc="-185" dirty="0">
                <a:latin typeface="Calibri" panose="020F0502020204030204" pitchFamily="34" charset="0"/>
                <a:cs typeface="UnDinaru"/>
              </a:rPr>
              <a:t>AWS Comprehend</a:t>
            </a:r>
            <a:r>
              <a:rPr lang="ko-KR" altLang="en-US" sz="3600" b="1" spc="-185" dirty="0">
                <a:latin typeface="Calibri" panose="020F0502020204030204" pitchFamily="34" charset="0"/>
                <a:cs typeface="UnDinaru"/>
              </a:rPr>
              <a:t>를 </a:t>
            </a:r>
            <a:endParaRPr lang="en-US" altLang="ko-KR" sz="3600" b="1" spc="-185" dirty="0">
              <a:latin typeface="Calibri" panose="020F0502020204030204" pitchFamily="34" charset="0"/>
              <a:cs typeface="UnDinaru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b="1" spc="-185" dirty="0">
                <a:latin typeface="Calibri" panose="020F0502020204030204" pitchFamily="34" charset="0"/>
                <a:cs typeface="UnDinaru"/>
              </a:rPr>
              <a:t>                              호출하는</a:t>
            </a:r>
            <a:r>
              <a:rPr lang="en-US" altLang="ko-KR" sz="3600" b="1" spc="-185" dirty="0">
                <a:latin typeface="Calibri" panose="020F0502020204030204" pitchFamily="34" charset="0"/>
                <a:cs typeface="UnDinaru"/>
              </a:rPr>
              <a:t> L</a:t>
            </a:r>
            <a:r>
              <a:rPr lang="en-US" sz="3600" b="1" spc="-185" dirty="0">
                <a:latin typeface="Calibri" panose="020F0502020204030204" pitchFamily="34" charset="0"/>
                <a:cs typeface="UnDinaru"/>
              </a:rPr>
              <a:t>ambda</a:t>
            </a:r>
            <a:r>
              <a:rPr lang="ko-KR" altLang="en-US" sz="3600" b="1" spc="-185" dirty="0">
                <a:latin typeface="Calibri" panose="020F0502020204030204" pitchFamily="34" charset="0"/>
                <a:cs typeface="UnDinaru"/>
              </a:rPr>
              <a:t> </a:t>
            </a:r>
            <a:r>
              <a:rPr lang="en-US" altLang="ko-KR" sz="3600" b="1" spc="-185" dirty="0">
                <a:latin typeface="Calibri" panose="020F0502020204030204" pitchFamily="34" charset="0"/>
                <a:cs typeface="UnDinaru"/>
              </a:rPr>
              <a:t>API</a:t>
            </a:r>
            <a:r>
              <a:rPr lang="ko-KR" altLang="en-US" sz="3600" b="1" spc="-185" dirty="0">
                <a:latin typeface="Calibri" panose="020F0502020204030204" pitchFamily="34" charset="0"/>
                <a:cs typeface="UnDinaru"/>
              </a:rPr>
              <a:t> 만들기</a:t>
            </a:r>
            <a:endParaRPr lang="en-US" sz="3600" b="1" spc="-185" dirty="0">
              <a:latin typeface="Calibri" panose="020F0502020204030204" pitchFamily="34" charset="0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2366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77546"/>
            <a:ext cx="2267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b="1" dirty="0">
                <a:latin typeface="Calibri" panose="020F0502020204030204" pitchFamily="34" charset="0"/>
                <a:cs typeface="UnDinaru"/>
              </a:rPr>
              <a:t>시작</a:t>
            </a:r>
            <a:r>
              <a:rPr lang="ko-KR" altLang="en-US" sz="3600" b="1" spc="-140" dirty="0">
                <a:latin typeface="Calibri" panose="020F0502020204030204" pitchFamily="34" charset="0"/>
                <a:cs typeface="UnDinaru"/>
              </a:rPr>
              <a:t> </a:t>
            </a:r>
            <a:r>
              <a:rPr lang="ko-KR" altLang="en-US" sz="3600" b="1" spc="-70" dirty="0">
                <a:latin typeface="Calibri" panose="020F0502020204030204" pitchFamily="34" charset="0"/>
                <a:cs typeface="UnDinaru"/>
              </a:rPr>
              <a:t>전에</a:t>
            </a:r>
            <a:r>
              <a:rPr lang="en-US" altLang="ko-KR" sz="3600" spc="-70" dirty="0"/>
              <a:t>…</a:t>
            </a:r>
            <a:endParaRPr sz="3600" dirty="0">
              <a:latin typeface="Calibri" panose="020F0502020204030204" pitchFamily="34" charset="0"/>
              <a:cs typeface="UnDinaru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8200" y="1752600"/>
            <a:ext cx="5860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Carlito"/>
                <a:cs typeface="Carlito"/>
              </a:rPr>
              <a:t>Billing </a:t>
            </a:r>
            <a:r>
              <a:rPr sz="2400" spc="-5" dirty="0">
                <a:latin typeface="Carlito"/>
                <a:cs typeface="Carlito"/>
              </a:rPr>
              <a:t>dash </a:t>
            </a:r>
            <a:r>
              <a:rPr sz="2400" spc="-15" dirty="0">
                <a:latin typeface="Carlito"/>
                <a:cs typeface="Carlito"/>
              </a:rPr>
              <a:t>board </a:t>
            </a:r>
            <a:r>
              <a:rPr sz="2400" dirty="0">
                <a:latin typeface="Calibri" panose="020F0502020204030204" pitchFamily="34" charset="0"/>
                <a:cs typeface="UKIJ CJK"/>
              </a:rPr>
              <a:t>에서 </a:t>
            </a:r>
            <a:r>
              <a:rPr sz="2400" spc="-10" dirty="0">
                <a:latin typeface="Carlito"/>
                <a:cs typeface="Carlito"/>
              </a:rPr>
              <a:t>free </a:t>
            </a:r>
            <a:r>
              <a:rPr sz="2400" dirty="0">
                <a:latin typeface="Carlito"/>
                <a:cs typeface="Carlito"/>
              </a:rPr>
              <a:t>tier </a:t>
            </a:r>
            <a:r>
              <a:rPr sz="2400" dirty="0">
                <a:latin typeface="Calibri" panose="020F0502020204030204" pitchFamily="34" charset="0"/>
                <a:cs typeface="UKIJ CJK"/>
              </a:rPr>
              <a:t>사용량</a:t>
            </a:r>
            <a:r>
              <a:rPr sz="2400" spc="-245" dirty="0">
                <a:latin typeface="Calibri" panose="020F0502020204030204" pitchFamily="34" charset="0"/>
                <a:cs typeface="UKIJ CJK"/>
              </a:rPr>
              <a:t> </a:t>
            </a:r>
            <a:r>
              <a:rPr sz="2400" dirty="0">
                <a:latin typeface="Calibri" panose="020F0502020204030204" pitchFamily="34" charset="0"/>
                <a:cs typeface="UKIJ CJK"/>
              </a:rPr>
              <a:t>확인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33358" y="6496608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8944" y="4564063"/>
            <a:ext cx="748728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</a:rPr>
              <a:t>https://console.aws.amazon.com/billing/home?region=ap-northeast-2#/freetier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15992DBA-A09F-4CD0-BD2E-18B8282AF1FD}"/>
              </a:ext>
            </a:extLst>
          </p:cNvPr>
          <p:cNvSpPr txBox="1">
            <a:spLocks/>
          </p:cNvSpPr>
          <p:nvPr/>
        </p:nvSpPr>
        <p:spPr>
          <a:xfrm>
            <a:off x="474370" y="172973"/>
            <a:ext cx="65360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latinLnBrk="0">
              <a:spcBef>
                <a:spcPts val="100"/>
              </a:spcBef>
            </a:pPr>
            <a:r>
              <a:rPr lang="en-US" altLang="ko-KR" sz="3600" b="1" kern="0" spc="-110" dirty="0">
                <a:solidFill>
                  <a:sysClr val="windowText" lastClr="000000"/>
                </a:solidFill>
              </a:rPr>
              <a:t>2</a:t>
            </a:r>
            <a:r>
              <a:rPr lang="ko-KR" altLang="en-US" sz="3600" b="1" kern="0" spc="-110" dirty="0">
                <a:solidFill>
                  <a:sysClr val="windowText" lastClr="000000"/>
                </a:solidFill>
              </a:rPr>
              <a:t>번 실습 구성</a:t>
            </a:r>
            <a:endParaRPr lang="en-US" sz="3600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25CBEF-BE47-465A-AF05-0118FE2983D6}"/>
              </a:ext>
            </a:extLst>
          </p:cNvPr>
          <p:cNvSpPr txBox="1"/>
          <p:nvPr/>
        </p:nvSpPr>
        <p:spPr>
          <a:xfrm>
            <a:off x="838200" y="1626275"/>
            <a:ext cx="670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IAM User</a:t>
            </a:r>
            <a:r>
              <a:rPr lang="ko-KR" altLang="en-US" dirty="0"/>
              <a:t>등록과 </a:t>
            </a:r>
            <a:r>
              <a:rPr lang="en-US" altLang="ko-KR" dirty="0"/>
              <a:t>Comprehend </a:t>
            </a:r>
            <a:r>
              <a:rPr lang="ko-KR" altLang="en-US" dirty="0"/>
              <a:t>사용 권한 설정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Python </a:t>
            </a:r>
            <a:r>
              <a:rPr lang="ko-KR" altLang="en-US" dirty="0"/>
              <a:t>예제 코드를 사용해 </a:t>
            </a:r>
            <a:r>
              <a:rPr lang="en-US" altLang="ko-KR" dirty="0"/>
              <a:t>AWS</a:t>
            </a:r>
            <a:r>
              <a:rPr lang="ko-KR" altLang="en-US" dirty="0"/>
              <a:t> </a:t>
            </a:r>
            <a:r>
              <a:rPr lang="en-US" altLang="ko-KR" dirty="0"/>
              <a:t>Comprehend</a:t>
            </a:r>
            <a:r>
              <a:rPr lang="ko-KR" altLang="en-US" dirty="0"/>
              <a:t> 서비스 테스트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Lambda </a:t>
            </a:r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Lambda  API</a:t>
            </a:r>
            <a:r>
              <a:rPr lang="ko-KR" altLang="en-US" dirty="0"/>
              <a:t>를 호출해 결과값을 받아보는 웹페이지 구성</a:t>
            </a:r>
          </a:p>
        </p:txBody>
      </p:sp>
    </p:spTree>
    <p:extLst>
      <p:ext uri="{BB962C8B-B14F-4D97-AF65-F5344CB8AC3E}">
        <p14:creationId xmlns:p14="http://schemas.microsoft.com/office/powerpoint/2010/main" val="3748799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Calibri" panose="020F0502020204030204" pitchFamily="34" charset="0"/>
                <a:cs typeface="UnDinaru"/>
              </a:rPr>
              <a:t>AWS Lambda </a:t>
            </a:r>
            <a:r>
              <a:rPr lang="ko-KR" altLang="en-US" sz="3600" b="1" spc="-185" dirty="0">
                <a:latin typeface="Calibri" panose="020F0502020204030204" pitchFamily="34" charset="0"/>
                <a:cs typeface="UnDinaru"/>
              </a:rPr>
              <a:t>함수 생성</a:t>
            </a:r>
            <a:endParaRPr sz="3600" b="1" dirty="0">
              <a:latin typeface="Calibri" panose="020F0502020204030204" pitchFamily="34" charset="0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CD552B-DAE5-4D12-A782-51DB2C7F0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" y="1295400"/>
            <a:ext cx="9144000" cy="1175232"/>
          </a:xfrm>
          <a:prstGeom prst="rect">
            <a:avLst/>
          </a:prstGeom>
        </p:spPr>
      </p:pic>
      <p:sp>
        <p:nvSpPr>
          <p:cNvPr id="9" name="액자 8">
            <a:extLst>
              <a:ext uri="{FF2B5EF4-FFF2-40B4-BE49-F238E27FC236}">
                <a16:creationId xmlns:a16="http://schemas.microsoft.com/office/drawing/2014/main" id="{96871174-84DB-4DFE-982F-4F858B664BED}"/>
              </a:ext>
            </a:extLst>
          </p:cNvPr>
          <p:cNvSpPr/>
          <p:nvPr/>
        </p:nvSpPr>
        <p:spPr>
          <a:xfrm>
            <a:off x="8077200" y="1676400"/>
            <a:ext cx="990600" cy="228600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24E3D43-88B0-4CD2-894C-448D57336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92" y="2675188"/>
            <a:ext cx="8221015" cy="3859520"/>
          </a:xfrm>
          <a:prstGeom prst="rect">
            <a:avLst/>
          </a:prstGeom>
        </p:spPr>
      </p:pic>
      <p:sp>
        <p:nvSpPr>
          <p:cNvPr id="12" name="액자 11">
            <a:extLst>
              <a:ext uri="{FF2B5EF4-FFF2-40B4-BE49-F238E27FC236}">
                <a16:creationId xmlns:a16="http://schemas.microsoft.com/office/drawing/2014/main" id="{98D961E6-BF30-4E23-BBAD-218D70BBC95A}"/>
              </a:ext>
            </a:extLst>
          </p:cNvPr>
          <p:cNvSpPr/>
          <p:nvPr/>
        </p:nvSpPr>
        <p:spPr>
          <a:xfrm>
            <a:off x="7734934" y="6348660"/>
            <a:ext cx="990600" cy="228600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2D660E06-C30F-49C3-80C5-F944D2D54F9F}"/>
              </a:ext>
            </a:extLst>
          </p:cNvPr>
          <p:cNvSpPr/>
          <p:nvPr/>
        </p:nvSpPr>
        <p:spPr>
          <a:xfrm>
            <a:off x="474370" y="4800600"/>
            <a:ext cx="990600" cy="228600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EA4ACDCA-39EA-42C2-BC3D-5C84B5666895}"/>
              </a:ext>
            </a:extLst>
          </p:cNvPr>
          <p:cNvSpPr/>
          <p:nvPr/>
        </p:nvSpPr>
        <p:spPr>
          <a:xfrm>
            <a:off x="474370" y="5334000"/>
            <a:ext cx="990600" cy="228600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E0B34F-65D9-4404-BDF9-6255CD406D57}"/>
              </a:ext>
            </a:extLst>
          </p:cNvPr>
          <p:cNvSpPr txBox="1"/>
          <p:nvPr/>
        </p:nvSpPr>
        <p:spPr>
          <a:xfrm>
            <a:off x="1828800" y="53340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Python </a:t>
            </a:r>
            <a:r>
              <a:rPr lang="ko-KR" altLang="en-US" dirty="0"/>
              <a:t>최신버전</a:t>
            </a:r>
          </a:p>
        </p:txBody>
      </p:sp>
    </p:spTree>
    <p:extLst>
      <p:ext uri="{BB962C8B-B14F-4D97-AF65-F5344CB8AC3E}">
        <p14:creationId xmlns:p14="http://schemas.microsoft.com/office/powerpoint/2010/main" val="1219032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Calibri" panose="020F0502020204030204" pitchFamily="34" charset="0"/>
                <a:cs typeface="UnDinaru"/>
              </a:rPr>
              <a:t>AWS Lambda </a:t>
            </a:r>
            <a:r>
              <a:rPr lang="ko-KR" altLang="en-US" sz="3600" b="1" spc="-185" dirty="0">
                <a:latin typeface="Calibri" panose="020F0502020204030204" pitchFamily="34" charset="0"/>
                <a:cs typeface="UnDinaru"/>
              </a:rPr>
              <a:t>함수 </a:t>
            </a:r>
            <a:r>
              <a:rPr lang="en-US" altLang="ko-KR" sz="3600" b="1" spc="-185" dirty="0">
                <a:latin typeface="Calibri" panose="020F0502020204030204" pitchFamily="34" charset="0"/>
                <a:cs typeface="UnDinaru"/>
              </a:rPr>
              <a:t>HTTP API </a:t>
            </a:r>
            <a:r>
              <a:rPr lang="ko-KR" altLang="en-US" sz="3600" b="1" spc="-185" dirty="0">
                <a:latin typeface="Calibri" panose="020F0502020204030204" pitchFamily="34" charset="0"/>
                <a:cs typeface="UnDinaru"/>
              </a:rPr>
              <a:t>트리거 생성</a:t>
            </a:r>
            <a:endParaRPr sz="3600" b="1" dirty="0">
              <a:latin typeface="Calibri" panose="020F0502020204030204" pitchFamily="34" charset="0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ECBC0F-A8D6-424E-A362-62BBF2AB9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95716"/>
            <a:ext cx="3667125" cy="35909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611EA4E-E38A-4B42-A8EE-66E68EA073B8}"/>
              </a:ext>
            </a:extLst>
          </p:cNvPr>
          <p:cNvSpPr txBox="1"/>
          <p:nvPr/>
        </p:nvSpPr>
        <p:spPr>
          <a:xfrm>
            <a:off x="4495800" y="1676400"/>
            <a:ext cx="4648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트리거란</a:t>
            </a:r>
            <a:r>
              <a:rPr lang="en-US" altLang="ko-KR" dirty="0"/>
              <a:t>? </a:t>
            </a:r>
          </a:p>
          <a:p>
            <a:endParaRPr lang="en-US" altLang="ko-KR" dirty="0"/>
          </a:p>
          <a:p>
            <a:r>
              <a:rPr lang="en-US" altLang="ko-KR" dirty="0"/>
              <a:t>AWS Lambda</a:t>
            </a:r>
            <a:r>
              <a:rPr lang="ko-KR" altLang="en-US" dirty="0"/>
              <a:t>에 등록한 이벤트</a:t>
            </a:r>
            <a:r>
              <a:rPr lang="en-US" altLang="ko-KR" dirty="0"/>
              <a:t>(</a:t>
            </a:r>
            <a:r>
              <a:rPr lang="ko-KR" altLang="en-US" dirty="0"/>
              <a:t>함수</a:t>
            </a:r>
            <a:r>
              <a:rPr lang="en-US" altLang="ko-KR" dirty="0"/>
              <a:t>) </a:t>
            </a:r>
            <a:r>
              <a:rPr lang="ko-KR" altLang="en-US" dirty="0"/>
              <a:t>가 실행될 수 있도록 하는 촉발</a:t>
            </a:r>
            <a:r>
              <a:rPr lang="en-US" altLang="ko-KR" dirty="0"/>
              <a:t>(trigger)</a:t>
            </a:r>
          </a:p>
          <a:p>
            <a:endParaRPr lang="en-US" altLang="ko-KR" dirty="0"/>
          </a:p>
          <a:p>
            <a:r>
              <a:rPr lang="ko-KR" altLang="en-US" dirty="0"/>
              <a:t>본</a:t>
            </a:r>
            <a:r>
              <a:rPr lang="en-US" altLang="ko-KR" dirty="0"/>
              <a:t> </a:t>
            </a:r>
            <a:r>
              <a:rPr lang="ko-KR" altLang="en-US" dirty="0"/>
              <a:t>실습에서는 </a:t>
            </a:r>
            <a:r>
              <a:rPr lang="en-US" altLang="ko-KR" dirty="0"/>
              <a:t>HTTP </a:t>
            </a:r>
            <a:r>
              <a:rPr lang="ko-KR" altLang="en-US" dirty="0"/>
              <a:t>요청을 통해 트리거를 구성할 예정</a:t>
            </a:r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261FA0B8-BB25-45DC-B90B-96A5A9738C17}"/>
              </a:ext>
            </a:extLst>
          </p:cNvPr>
          <p:cNvSpPr/>
          <p:nvPr/>
        </p:nvSpPr>
        <p:spPr>
          <a:xfrm>
            <a:off x="533400" y="4495800"/>
            <a:ext cx="1676400" cy="381000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631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Calibri" panose="020F0502020204030204" pitchFamily="34" charset="0"/>
                <a:cs typeface="UnDinaru"/>
              </a:rPr>
              <a:t>AWS Lambda </a:t>
            </a:r>
            <a:r>
              <a:rPr lang="ko-KR" altLang="en-US" sz="3600" b="1" spc="-185" dirty="0">
                <a:latin typeface="Calibri" panose="020F0502020204030204" pitchFamily="34" charset="0"/>
                <a:cs typeface="UnDinaru"/>
              </a:rPr>
              <a:t>함수 </a:t>
            </a:r>
            <a:r>
              <a:rPr lang="en-US" altLang="ko-KR" sz="3600" b="1" spc="-185" dirty="0">
                <a:latin typeface="Calibri" panose="020F0502020204030204" pitchFamily="34" charset="0"/>
                <a:cs typeface="UnDinaru"/>
              </a:rPr>
              <a:t>HTTP API </a:t>
            </a:r>
            <a:r>
              <a:rPr lang="ko-KR" altLang="en-US" sz="3600" b="1" spc="-185" dirty="0">
                <a:latin typeface="Calibri" panose="020F0502020204030204" pitchFamily="34" charset="0"/>
                <a:cs typeface="UnDinaru"/>
              </a:rPr>
              <a:t>트리거 생성</a:t>
            </a:r>
            <a:endParaRPr sz="3600" b="1" dirty="0">
              <a:latin typeface="Calibri" panose="020F0502020204030204" pitchFamily="34" charset="0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42A3F92-25B3-46B3-B3A9-9475B89BD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17" y="1066800"/>
            <a:ext cx="7874352" cy="210082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25F1863-6B60-4E70-B66B-1E196030C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886200"/>
            <a:ext cx="7219950" cy="1685925"/>
          </a:xfrm>
          <a:prstGeom prst="rect">
            <a:avLst/>
          </a:prstGeom>
        </p:spPr>
      </p:pic>
      <p:sp>
        <p:nvSpPr>
          <p:cNvPr id="13" name="액자 12">
            <a:extLst>
              <a:ext uri="{FF2B5EF4-FFF2-40B4-BE49-F238E27FC236}">
                <a16:creationId xmlns:a16="http://schemas.microsoft.com/office/drawing/2014/main" id="{AC1FBEA5-EAE1-4A2A-A619-689D8B1BA805}"/>
              </a:ext>
            </a:extLst>
          </p:cNvPr>
          <p:cNvSpPr/>
          <p:nvPr/>
        </p:nvSpPr>
        <p:spPr>
          <a:xfrm>
            <a:off x="619812" y="2667000"/>
            <a:ext cx="6619188" cy="609600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8D00B9C0-D0AB-4293-B407-2031A8436A9F}"/>
              </a:ext>
            </a:extLst>
          </p:cNvPr>
          <p:cNvSpPr/>
          <p:nvPr/>
        </p:nvSpPr>
        <p:spPr>
          <a:xfrm>
            <a:off x="609600" y="4953000"/>
            <a:ext cx="6314388" cy="364717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23B33B-3285-45C9-B205-ECB201460E6B}"/>
              </a:ext>
            </a:extLst>
          </p:cNvPr>
          <p:cNvSpPr txBox="1"/>
          <p:nvPr/>
        </p:nvSpPr>
        <p:spPr>
          <a:xfrm>
            <a:off x="3505200" y="60960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더 이상 설정하지 않고 추가</a:t>
            </a:r>
          </a:p>
        </p:txBody>
      </p:sp>
    </p:spTree>
    <p:extLst>
      <p:ext uri="{BB962C8B-B14F-4D97-AF65-F5344CB8AC3E}">
        <p14:creationId xmlns:p14="http://schemas.microsoft.com/office/powerpoint/2010/main" val="10886354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Calibri" panose="020F0502020204030204" pitchFamily="34" charset="0"/>
                <a:cs typeface="UnDinaru"/>
              </a:rPr>
              <a:t>AWS Lambda </a:t>
            </a:r>
            <a:r>
              <a:rPr lang="ko-KR" altLang="en-US" sz="3600" b="1" spc="-185" dirty="0">
                <a:latin typeface="Calibri" panose="020F0502020204030204" pitchFamily="34" charset="0"/>
                <a:cs typeface="UnDinaru"/>
              </a:rPr>
              <a:t>함수 트리거 테스트</a:t>
            </a:r>
            <a:endParaRPr sz="3600" b="1" dirty="0">
              <a:latin typeface="Calibri" panose="020F0502020204030204" pitchFamily="34" charset="0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261D2A-C98D-4228-B832-FE7C51CA1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1600"/>
            <a:ext cx="6786415" cy="36055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D95E5B8-25D1-4EF8-BD9D-EEB71872A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60" y="5299633"/>
            <a:ext cx="8553450" cy="1323975"/>
          </a:xfrm>
          <a:prstGeom prst="rect">
            <a:avLst/>
          </a:prstGeom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94D46BAE-84E5-4CDB-B899-3BEFFDA38138}"/>
              </a:ext>
            </a:extLst>
          </p:cNvPr>
          <p:cNvSpPr/>
          <p:nvPr/>
        </p:nvSpPr>
        <p:spPr>
          <a:xfrm>
            <a:off x="1143000" y="3886200"/>
            <a:ext cx="6695388" cy="304800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9CF2AF09-EDBE-4CB2-83FF-79B175B51BF7}"/>
              </a:ext>
            </a:extLst>
          </p:cNvPr>
          <p:cNvSpPr/>
          <p:nvPr/>
        </p:nvSpPr>
        <p:spPr>
          <a:xfrm>
            <a:off x="1828800" y="5334000"/>
            <a:ext cx="6695388" cy="304800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FBEED3C-945E-44C6-9AD6-F5DE85688599}"/>
              </a:ext>
            </a:extLst>
          </p:cNvPr>
          <p:cNvCxnSpPr/>
          <p:nvPr/>
        </p:nvCxnSpPr>
        <p:spPr>
          <a:xfrm>
            <a:off x="457200" y="6019800"/>
            <a:ext cx="16002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9217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Calibri" panose="020F0502020204030204" pitchFamily="34" charset="0"/>
                <a:cs typeface="UnDinaru"/>
              </a:rPr>
              <a:t>Comprehend </a:t>
            </a:r>
            <a:r>
              <a:rPr lang="ko-KR" altLang="en-US" sz="3600" b="1" spc="-185" dirty="0">
                <a:latin typeface="Calibri" panose="020F0502020204030204" pitchFamily="34" charset="0"/>
                <a:cs typeface="UnDinaru"/>
              </a:rPr>
              <a:t>사용을 위한 권한 설정</a:t>
            </a:r>
            <a:endParaRPr sz="3600" b="1" dirty="0">
              <a:latin typeface="Calibri" panose="020F0502020204030204" pitchFamily="34" charset="0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2C0058-3024-44E2-8225-E7E95FACF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19200"/>
            <a:ext cx="7299378" cy="225193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C09FF27-6A13-48A8-B512-057B3E593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721" y="3256623"/>
            <a:ext cx="6593262" cy="2933699"/>
          </a:xfrm>
          <a:prstGeom prst="rect">
            <a:avLst/>
          </a:prstGeom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94D46BAE-84E5-4CDB-B899-3BEFFDA38138}"/>
              </a:ext>
            </a:extLst>
          </p:cNvPr>
          <p:cNvSpPr/>
          <p:nvPr/>
        </p:nvSpPr>
        <p:spPr>
          <a:xfrm>
            <a:off x="2667000" y="1981200"/>
            <a:ext cx="2286000" cy="304800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9CF2AF09-EDBE-4CB2-83FF-79B175B51BF7}"/>
              </a:ext>
            </a:extLst>
          </p:cNvPr>
          <p:cNvSpPr/>
          <p:nvPr/>
        </p:nvSpPr>
        <p:spPr>
          <a:xfrm>
            <a:off x="2514600" y="5410200"/>
            <a:ext cx="2438400" cy="228600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966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Calibri" panose="020F0502020204030204" pitchFamily="34" charset="0"/>
                <a:cs typeface="UnDinaru"/>
              </a:rPr>
              <a:t>Comprehend </a:t>
            </a:r>
            <a:r>
              <a:rPr lang="ko-KR" altLang="en-US" sz="3600" b="1" spc="-185" dirty="0">
                <a:latin typeface="Calibri" panose="020F0502020204030204" pitchFamily="34" charset="0"/>
                <a:cs typeface="UnDinaru"/>
              </a:rPr>
              <a:t>사용을 위한 권한 설정</a:t>
            </a:r>
            <a:endParaRPr sz="3600" b="1" dirty="0">
              <a:latin typeface="Calibri" panose="020F0502020204030204" pitchFamily="34" charset="0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94D46BAE-84E5-4CDB-B899-3BEFFDA38138}"/>
              </a:ext>
            </a:extLst>
          </p:cNvPr>
          <p:cNvSpPr/>
          <p:nvPr/>
        </p:nvSpPr>
        <p:spPr>
          <a:xfrm>
            <a:off x="1143000" y="3886200"/>
            <a:ext cx="6695388" cy="304800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51ADA6-E8B0-4817-BF77-204A24C53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13" y="1295400"/>
            <a:ext cx="7534275" cy="3267075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9CF2AF09-EDBE-4CB2-83FF-79B175B51BF7}"/>
              </a:ext>
            </a:extLst>
          </p:cNvPr>
          <p:cNvSpPr/>
          <p:nvPr/>
        </p:nvSpPr>
        <p:spPr>
          <a:xfrm>
            <a:off x="434419" y="2204721"/>
            <a:ext cx="1454477" cy="448307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3325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7B9573A-7815-4D89-8CBD-1300F2A93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82" y="1333499"/>
            <a:ext cx="6038850" cy="2828925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Calibri" panose="020F0502020204030204" pitchFamily="34" charset="0"/>
                <a:cs typeface="UnDinaru"/>
              </a:rPr>
              <a:t>Comprehend </a:t>
            </a:r>
            <a:r>
              <a:rPr lang="ko-KR" altLang="en-US" sz="3600" b="1" spc="-185" dirty="0">
                <a:latin typeface="Calibri" panose="020F0502020204030204" pitchFamily="34" charset="0"/>
                <a:cs typeface="UnDinaru"/>
              </a:rPr>
              <a:t>사용을 위한 권한 설정</a:t>
            </a:r>
            <a:endParaRPr sz="3600" b="1" dirty="0">
              <a:latin typeface="Calibri" panose="020F0502020204030204" pitchFamily="34" charset="0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94D46BAE-84E5-4CDB-B899-3BEFFDA38138}"/>
              </a:ext>
            </a:extLst>
          </p:cNvPr>
          <p:cNvSpPr/>
          <p:nvPr/>
        </p:nvSpPr>
        <p:spPr>
          <a:xfrm>
            <a:off x="476727" y="3429000"/>
            <a:ext cx="3714273" cy="304800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9B150E8-8417-443A-880C-DA5248018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5181600"/>
            <a:ext cx="7477125" cy="838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B1C103B-2DC8-457F-95D7-317B2B2F034D}"/>
              </a:ext>
            </a:extLst>
          </p:cNvPr>
          <p:cNvSpPr txBox="1"/>
          <p:nvPr/>
        </p:nvSpPr>
        <p:spPr>
          <a:xfrm>
            <a:off x="2625365" y="4222707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권한 선택 후 연결</a:t>
            </a:r>
            <a:r>
              <a:rPr lang="en-US" altLang="ko-KR" dirty="0"/>
              <a:t>, </a:t>
            </a:r>
            <a:r>
              <a:rPr lang="ko-KR" altLang="en-US" dirty="0"/>
              <a:t>아래와 같은 알림이 보인다면 성공</a:t>
            </a:r>
          </a:p>
        </p:txBody>
      </p:sp>
    </p:spTree>
    <p:extLst>
      <p:ext uri="{BB962C8B-B14F-4D97-AF65-F5344CB8AC3E}">
        <p14:creationId xmlns:p14="http://schemas.microsoft.com/office/powerpoint/2010/main" val="5921641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Calibri" panose="020F0502020204030204" pitchFamily="34" charset="0"/>
                <a:cs typeface="UnDinaru"/>
              </a:rPr>
              <a:t>Comprehend </a:t>
            </a:r>
            <a:r>
              <a:rPr lang="ko-KR" altLang="en-US" sz="3600" b="1" spc="-185" dirty="0">
                <a:latin typeface="Calibri" panose="020F0502020204030204" pitchFamily="34" charset="0"/>
                <a:cs typeface="UnDinaru"/>
              </a:rPr>
              <a:t>함수 작성 </a:t>
            </a:r>
            <a:r>
              <a:rPr lang="en-US" altLang="ko-KR" sz="3600" b="1" spc="-185" dirty="0">
                <a:latin typeface="Calibri" panose="020F0502020204030204" pitchFamily="34" charset="0"/>
                <a:cs typeface="UnDinaru"/>
              </a:rPr>
              <a:t>/ </a:t>
            </a:r>
            <a:r>
              <a:rPr lang="ko-KR" altLang="en-US" sz="3600" b="1" spc="-185" dirty="0">
                <a:latin typeface="Calibri" panose="020F0502020204030204" pitchFamily="34" charset="0"/>
                <a:cs typeface="UnDinaru"/>
              </a:rPr>
              <a:t>테스트</a:t>
            </a:r>
            <a:endParaRPr sz="3600" b="1" dirty="0">
              <a:latin typeface="Calibri" panose="020F0502020204030204" pitchFamily="34" charset="0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9B150E8-8417-443A-880C-DA5248018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37" y="3009900"/>
            <a:ext cx="7477125" cy="8382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101C2EF-83E2-4AE8-B55D-0915E4D8D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992" y="1277589"/>
            <a:ext cx="7620000" cy="257051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EFD646A-0FD8-4C4F-B30B-9FD5B2A29F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224" y="4067175"/>
            <a:ext cx="7886700" cy="1076325"/>
          </a:xfrm>
          <a:prstGeom prst="rect">
            <a:avLst/>
          </a:prstGeom>
        </p:spPr>
      </p:pic>
      <p:sp>
        <p:nvSpPr>
          <p:cNvPr id="14" name="액자 13">
            <a:extLst>
              <a:ext uri="{FF2B5EF4-FFF2-40B4-BE49-F238E27FC236}">
                <a16:creationId xmlns:a16="http://schemas.microsoft.com/office/drawing/2014/main" id="{CFF86527-5E45-419B-9902-1E796B1C5064}"/>
              </a:ext>
            </a:extLst>
          </p:cNvPr>
          <p:cNvSpPr/>
          <p:nvPr/>
        </p:nvSpPr>
        <p:spPr>
          <a:xfrm>
            <a:off x="7327683" y="4191000"/>
            <a:ext cx="902551" cy="351572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65F04927-0447-457D-B45C-944D28BE2B12}"/>
              </a:ext>
            </a:extLst>
          </p:cNvPr>
          <p:cNvSpPr/>
          <p:nvPr/>
        </p:nvSpPr>
        <p:spPr>
          <a:xfrm>
            <a:off x="6324600" y="4191000"/>
            <a:ext cx="902551" cy="351572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AB0A7C-2328-4652-879A-C1F4288B9461}"/>
              </a:ext>
            </a:extLst>
          </p:cNvPr>
          <p:cNvSpPr txBox="1"/>
          <p:nvPr/>
        </p:nvSpPr>
        <p:spPr>
          <a:xfrm>
            <a:off x="609600" y="5334000"/>
            <a:ext cx="7620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save</a:t>
            </a:r>
            <a:r>
              <a:rPr lang="ko-KR" altLang="en-US" dirty="0"/>
              <a:t> 후</a:t>
            </a:r>
            <a:r>
              <a:rPr lang="en-US" altLang="ko-KR" dirty="0"/>
              <a:t>, 2. </a:t>
            </a:r>
            <a:r>
              <a:rPr lang="ko-KR" altLang="en-US" dirty="0"/>
              <a:t>테스트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테스트 설정 창이 팝업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기본 설정</a:t>
            </a:r>
            <a:r>
              <a:rPr lang="en-US" altLang="ko-KR" dirty="0"/>
              <a:t>/</a:t>
            </a:r>
            <a:r>
              <a:rPr lang="ko-KR" altLang="en-US" dirty="0"/>
              <a:t>이름을 지정하고 생성하기 버튼 클릭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644885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b="1" spc="-185" dirty="0">
                <a:latin typeface="Calibri" panose="020F0502020204030204" pitchFamily="34" charset="0"/>
                <a:cs typeface="UnDinaru"/>
              </a:rPr>
              <a:t>웹 브라우저에서 테스트</a:t>
            </a:r>
            <a:endParaRPr sz="3600" b="1" dirty="0">
              <a:latin typeface="Calibri" panose="020F0502020204030204" pitchFamily="34" charset="0"/>
              <a:cs typeface="UnDinaru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A97550-55A4-4B21-B4D5-28723ACFD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25" y="1457137"/>
            <a:ext cx="7162800" cy="52233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C11C41-336A-49D2-9F7B-7F04AB1109ED}"/>
              </a:ext>
            </a:extLst>
          </p:cNvPr>
          <p:cNvSpPr txBox="1"/>
          <p:nvPr/>
        </p:nvSpPr>
        <p:spPr>
          <a:xfrm>
            <a:off x="5181600" y="13716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(API </a:t>
            </a:r>
            <a:r>
              <a:rPr lang="ko-KR" altLang="en-US" dirty="0"/>
              <a:t>트리거로 설정된 주소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2078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62312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3600" b="1" spc="-70" dirty="0"/>
              <a:t>AWS Comprehend Overview</a:t>
            </a:r>
            <a:endParaRPr sz="3600" b="1" dirty="0">
              <a:latin typeface="Calibri" panose="020F0502020204030204" pitchFamily="34" charset="0"/>
              <a:cs typeface="UnDinaru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33358" y="6496608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D8E946-48A2-4F8F-8A12-04B54A744769}"/>
              </a:ext>
            </a:extLst>
          </p:cNvPr>
          <p:cNvSpPr txBox="1"/>
          <p:nvPr/>
        </p:nvSpPr>
        <p:spPr>
          <a:xfrm>
            <a:off x="445416" y="1752600"/>
            <a:ext cx="85461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기계학습을 사용해 텍스트간 관계나 문서의</a:t>
            </a:r>
            <a:r>
              <a:rPr lang="en-US" altLang="ko-KR" sz="2400" dirty="0"/>
              <a:t> </a:t>
            </a:r>
            <a:r>
              <a:rPr lang="ko-KR" altLang="en-US" sz="2400" dirty="0"/>
              <a:t>정보를 찾아내는 자연어처리</a:t>
            </a:r>
            <a:r>
              <a:rPr lang="en-US" altLang="ko-KR" sz="2400" dirty="0"/>
              <a:t> </a:t>
            </a:r>
            <a:r>
              <a:rPr lang="ko-KR" altLang="en-US" sz="2400" dirty="0"/>
              <a:t>서비스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언어를 식별하고</a:t>
            </a:r>
            <a:r>
              <a:rPr lang="en-US" altLang="ko-KR" sz="2400" dirty="0"/>
              <a:t> </a:t>
            </a:r>
            <a:r>
              <a:rPr lang="ko-KR" altLang="en-US" sz="2400" dirty="0"/>
              <a:t>텍스트가 나타내는 개념</a:t>
            </a:r>
            <a:r>
              <a:rPr lang="en-US" altLang="ko-KR" sz="2400" dirty="0"/>
              <a:t>(</a:t>
            </a:r>
            <a:r>
              <a:rPr lang="ko-KR" altLang="en-US" sz="2400" dirty="0"/>
              <a:t>사물</a:t>
            </a:r>
            <a:r>
              <a:rPr lang="en-US" altLang="ko-KR" sz="2400" dirty="0"/>
              <a:t>,</a:t>
            </a:r>
            <a:r>
              <a:rPr lang="ko-KR" altLang="en-US" sz="2400" dirty="0"/>
              <a:t>장소</a:t>
            </a:r>
            <a:r>
              <a:rPr lang="en-US" altLang="ko-KR" sz="2400" dirty="0"/>
              <a:t>,</a:t>
            </a:r>
            <a:r>
              <a:rPr lang="ko-KR" altLang="en-US" sz="2400" dirty="0"/>
              <a:t>브랜드 등</a:t>
            </a:r>
            <a:r>
              <a:rPr lang="en-US" altLang="ko-KR" sz="2400" dirty="0"/>
              <a:t>)</a:t>
            </a:r>
            <a:r>
              <a:rPr lang="ko-KR" altLang="en-US" sz="2400" dirty="0"/>
              <a:t>의 연관관계를 찾아냄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완전관리형 서비스이므로</a:t>
            </a:r>
            <a:r>
              <a:rPr lang="en-US" altLang="ko-KR" sz="2400" dirty="0"/>
              <a:t>, AWS </a:t>
            </a:r>
            <a:r>
              <a:rPr lang="ko-KR" altLang="en-US" sz="2400" dirty="0"/>
              <a:t>서버를 구축할 필요 없음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기계학습 모델을 빌드</a:t>
            </a:r>
            <a:r>
              <a:rPr lang="en-US" altLang="ko-KR" sz="2400" dirty="0"/>
              <a:t>,</a:t>
            </a:r>
            <a:r>
              <a:rPr lang="ko-KR" altLang="en-US" sz="2400" dirty="0"/>
              <a:t>훈련</a:t>
            </a:r>
            <a:r>
              <a:rPr lang="en-US" altLang="ko-KR" sz="2400" dirty="0"/>
              <a:t>,</a:t>
            </a:r>
            <a:r>
              <a:rPr lang="ko-KR" altLang="en-US" sz="2400" dirty="0"/>
              <a:t>배포할 필요 없음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013216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1600" y="3048000"/>
            <a:ext cx="6400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b="1" spc="-185" dirty="0">
                <a:latin typeface="Calibri" panose="020F0502020204030204" pitchFamily="34" charset="0"/>
                <a:cs typeface="UnDinaru"/>
              </a:rPr>
              <a:t>실습</a:t>
            </a:r>
            <a:r>
              <a:rPr lang="en-US" altLang="ko-KR" sz="3600" b="1" spc="-185" dirty="0">
                <a:latin typeface="Calibri" panose="020F0502020204030204" pitchFamily="34" charset="0"/>
                <a:cs typeface="UnDinaru"/>
              </a:rPr>
              <a:t>: </a:t>
            </a:r>
            <a:r>
              <a:rPr lang="ko-KR" altLang="en-US" sz="3600" b="1" spc="-185" dirty="0">
                <a:latin typeface="Calibri" panose="020F0502020204030204" pitchFamily="34" charset="0"/>
                <a:cs typeface="UnDinaru"/>
              </a:rPr>
              <a:t>키워드 요약 뉴스 뷰어 제작</a:t>
            </a:r>
            <a:r>
              <a:rPr lang="en-US" altLang="ko-KR" sz="3600" b="1" spc="-185" dirty="0">
                <a:latin typeface="Calibri" panose="020F0502020204030204" pitchFamily="34" charset="0"/>
                <a:cs typeface="UnDinaru"/>
              </a:rPr>
              <a:t> </a:t>
            </a:r>
            <a:endParaRPr sz="3600" b="1" dirty="0">
              <a:latin typeface="Calibri" panose="020F0502020204030204" pitchFamily="34" charset="0"/>
              <a:cs typeface="UnDinaru"/>
            </a:endParaRPr>
          </a:p>
        </p:txBody>
      </p:sp>
    </p:spTree>
    <p:extLst>
      <p:ext uri="{BB962C8B-B14F-4D97-AF65-F5344CB8AC3E}">
        <p14:creationId xmlns:p14="http://schemas.microsoft.com/office/powerpoint/2010/main" val="3896799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28600"/>
            <a:ext cx="54864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b="1" spc="-185" dirty="0">
                <a:latin typeface="Calibri" panose="020F0502020204030204" pitchFamily="34" charset="0"/>
                <a:cs typeface="UnDinaru"/>
              </a:rPr>
              <a:t>뉴스 뷰어 제작 실습 구성</a:t>
            </a:r>
            <a:r>
              <a:rPr lang="en-US" altLang="ko-KR" sz="3600" b="1" spc="-185" dirty="0">
                <a:latin typeface="Calibri" panose="020F0502020204030204" pitchFamily="34" charset="0"/>
                <a:cs typeface="UnDinaru"/>
              </a:rPr>
              <a:t> </a:t>
            </a:r>
            <a:endParaRPr sz="3600" b="1" dirty="0">
              <a:latin typeface="Calibri" panose="020F0502020204030204" pitchFamily="34" charset="0"/>
              <a:cs typeface="UnDinaru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C169D5-2211-4A73-B7C2-690B33448D46}"/>
              </a:ext>
            </a:extLst>
          </p:cNvPr>
          <p:cNvSpPr txBox="1"/>
          <p:nvPr/>
        </p:nvSpPr>
        <p:spPr>
          <a:xfrm>
            <a:off x="533400" y="1828800"/>
            <a:ext cx="8610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en-US" altLang="ko-KR" sz="2400" dirty="0"/>
              <a:t>News API </a:t>
            </a:r>
            <a:r>
              <a:rPr lang="ko-KR" altLang="en-US" sz="2400" dirty="0"/>
              <a:t>사용하여 뉴스 정보 가져오기 </a:t>
            </a:r>
            <a:r>
              <a:rPr lang="en-US" altLang="ko-KR" sz="2400" dirty="0"/>
              <a:t>(</a:t>
            </a:r>
            <a:r>
              <a:rPr lang="en-US" altLang="ko-KR" sz="2400" dirty="0">
                <a:hlinkClick r:id="rId2"/>
              </a:rPr>
              <a:t>https://newsapi.org</a:t>
            </a:r>
            <a:r>
              <a:rPr lang="en-US" altLang="ko-KR" sz="2400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ko-KR" altLang="en-US" sz="2400" dirty="0"/>
              <a:t>간단한 </a:t>
            </a:r>
            <a:r>
              <a:rPr lang="en-US" altLang="ko-KR" sz="2400" dirty="0"/>
              <a:t>HTML, </a:t>
            </a:r>
            <a:r>
              <a:rPr lang="en-US" altLang="ko-KR" sz="2400" dirty="0" err="1"/>
              <a:t>Javscript</a:t>
            </a:r>
            <a:r>
              <a:rPr lang="ko-KR" altLang="en-US" sz="2400" dirty="0"/>
              <a:t>를 통해 뉴스정보 나열하기</a:t>
            </a:r>
            <a:endParaRPr lang="en-US" altLang="ko-KR" sz="2400" dirty="0"/>
          </a:p>
          <a:p>
            <a:pPr marL="285750" indent="-285750">
              <a:buFontTx/>
              <a:buChar char="-"/>
            </a:pPr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ko-KR" altLang="en-US" sz="2400" dirty="0"/>
              <a:t>앞서 구성한  </a:t>
            </a:r>
            <a:r>
              <a:rPr lang="en-US" altLang="ko-KR" sz="2400" dirty="0"/>
              <a:t>API Gateway(trigger)</a:t>
            </a:r>
            <a:r>
              <a:rPr lang="ko-KR" altLang="en-US" sz="2400" dirty="0"/>
              <a:t>와 </a:t>
            </a:r>
            <a:r>
              <a:rPr lang="en-US" altLang="ko-KR" sz="2400" dirty="0"/>
              <a:t>Lambda function</a:t>
            </a:r>
            <a:r>
              <a:rPr lang="ko-KR" altLang="en-US" sz="2400" dirty="0"/>
              <a:t>을 조금  수정하여 뉴스 요약 키워드  구성</a:t>
            </a:r>
            <a:endParaRPr lang="en-US" altLang="ko-KR" sz="2400" dirty="0"/>
          </a:p>
          <a:p>
            <a:pPr marL="285750" indent="-285750">
              <a:buFontTx/>
              <a:buChar char="-"/>
            </a:pPr>
            <a:endParaRPr lang="en-US" altLang="ko-KR" sz="2400" dirty="0"/>
          </a:p>
          <a:p>
            <a:pPr marL="285750" indent="-285750">
              <a:buFontTx/>
              <a:buChar char="-"/>
            </a:pPr>
            <a:endParaRPr lang="en-US" altLang="ko-KR" sz="2400" dirty="0"/>
          </a:p>
          <a:p>
            <a:pPr marL="285750" indent="-285750">
              <a:buFontTx/>
              <a:buChar char="-"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4912949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80226A-F2AF-4177-93B3-6AFE5E00F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9" y="2057400"/>
            <a:ext cx="5665250" cy="3158964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57200" y="228600"/>
            <a:ext cx="9677400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ko-KR" altLang="en-US" sz="3600" b="1" spc="-185" dirty="0">
                <a:latin typeface="Calibri" panose="020F0502020204030204" pitchFamily="34" charset="0"/>
                <a:cs typeface="UnDinaru"/>
              </a:rPr>
              <a:t>뉴스 뷰어 제작 </a:t>
            </a:r>
            <a:r>
              <a:rPr lang="en-US" altLang="ko-KR" sz="2800" b="1" spc="-185" dirty="0">
                <a:latin typeface="Calibri" panose="020F0502020204030204" pitchFamily="34" charset="0"/>
                <a:cs typeface="UnDinaru"/>
              </a:rPr>
              <a:t>-</a:t>
            </a:r>
            <a:r>
              <a:rPr lang="ko-KR" altLang="en-US" sz="2800" b="1" dirty="0"/>
              <a:t>뉴스 정보 가져오기</a:t>
            </a:r>
            <a:endParaRPr lang="en-US" altLang="ko-KR" sz="2800" b="1" dirty="0"/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3600" b="1" spc="-185" dirty="0">
                <a:latin typeface="Calibri" panose="020F0502020204030204" pitchFamily="34" charset="0"/>
                <a:cs typeface="UnDinaru"/>
              </a:rPr>
              <a:t> </a:t>
            </a:r>
            <a:endParaRPr lang="en-US" sz="3600" b="1" dirty="0">
              <a:latin typeface="Calibri" panose="020F0502020204030204" pitchFamily="34" charset="0"/>
              <a:cs typeface="UnDinaru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C169D5-2211-4A73-B7C2-690B33448D46}"/>
              </a:ext>
            </a:extLst>
          </p:cNvPr>
          <p:cNvSpPr txBox="1"/>
          <p:nvPr/>
        </p:nvSpPr>
        <p:spPr>
          <a:xfrm>
            <a:off x="457200" y="1362244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hlinkClick r:id="rId3"/>
              </a:rPr>
              <a:t>https://newsapi.org</a:t>
            </a:r>
            <a:r>
              <a:rPr lang="en-US" altLang="ko-KR" sz="2400" dirty="0"/>
              <a:t> </a:t>
            </a:r>
            <a:r>
              <a:rPr lang="ko-KR" altLang="en-US" sz="2400" dirty="0"/>
              <a:t>접속 후 가입</a:t>
            </a:r>
            <a:endParaRPr lang="en-US" altLang="ko-KR" sz="2400" dirty="0"/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6DD492DF-5622-4BA0-A1A7-6674D83CE2B9}"/>
              </a:ext>
            </a:extLst>
          </p:cNvPr>
          <p:cNvSpPr/>
          <p:nvPr/>
        </p:nvSpPr>
        <p:spPr>
          <a:xfrm>
            <a:off x="3100698" y="4038600"/>
            <a:ext cx="902551" cy="351572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49EA90D-8F4E-4C16-BBD1-F6C431A35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1603" y="4561442"/>
            <a:ext cx="4205288" cy="1576328"/>
          </a:xfrm>
          <a:prstGeom prst="rect">
            <a:avLst/>
          </a:prstGeom>
        </p:spPr>
      </p:pic>
      <p:sp>
        <p:nvSpPr>
          <p:cNvPr id="7" name="액자 6">
            <a:extLst>
              <a:ext uri="{FF2B5EF4-FFF2-40B4-BE49-F238E27FC236}">
                <a16:creationId xmlns:a16="http://schemas.microsoft.com/office/drawing/2014/main" id="{AA801F18-9E2E-4743-85AA-EB8E6ECADBA3}"/>
              </a:ext>
            </a:extLst>
          </p:cNvPr>
          <p:cNvSpPr/>
          <p:nvPr/>
        </p:nvSpPr>
        <p:spPr>
          <a:xfrm>
            <a:off x="4784695" y="5098282"/>
            <a:ext cx="2759105" cy="351572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FF5427-A93D-4BCD-9EAA-90D91120EA52}"/>
              </a:ext>
            </a:extLst>
          </p:cNvPr>
          <p:cNvSpPr txBox="1"/>
          <p:nvPr/>
        </p:nvSpPr>
        <p:spPr>
          <a:xfrm>
            <a:off x="6400800" y="4114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복사하여 잘 저장하기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59118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28600"/>
            <a:ext cx="9677400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ko-KR" altLang="en-US" sz="3600" b="1" spc="-185" dirty="0">
                <a:latin typeface="Calibri" panose="020F0502020204030204" pitchFamily="34" charset="0"/>
                <a:cs typeface="UnDinaru"/>
              </a:rPr>
              <a:t>뉴스 뷰어 제작 </a:t>
            </a:r>
            <a:r>
              <a:rPr lang="en-US" altLang="ko-KR" sz="2800" b="1" spc="-185" dirty="0">
                <a:latin typeface="Calibri" panose="020F0502020204030204" pitchFamily="34" charset="0"/>
                <a:cs typeface="UnDinaru"/>
              </a:rPr>
              <a:t>–</a:t>
            </a:r>
            <a:r>
              <a:rPr lang="ko-KR" altLang="en-US" sz="2800" b="1" dirty="0"/>
              <a:t>웹 페이지 구성</a:t>
            </a:r>
            <a:endParaRPr lang="en-US" altLang="ko-KR" sz="2800" b="1" dirty="0"/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3600" spc="-185" dirty="0">
                <a:latin typeface="Calibri" panose="020F0502020204030204" pitchFamily="34" charset="0"/>
                <a:cs typeface="UnDinaru"/>
              </a:rPr>
              <a:t> </a:t>
            </a:r>
            <a:endParaRPr lang="en-US" sz="3600" dirty="0">
              <a:latin typeface="Calibri" panose="020F0502020204030204" pitchFamily="34" charset="0"/>
              <a:cs typeface="UnDinaru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4C4013-722D-4D04-A4AC-F57FB4AD8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276600"/>
            <a:ext cx="7159682" cy="346523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2F78307-B669-42F2-A8D9-070BAB58D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1" y="1295400"/>
            <a:ext cx="5781675" cy="457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BF92B00-CABC-4801-A8D8-32EC7C0017EE}"/>
              </a:ext>
            </a:extLst>
          </p:cNvPr>
          <p:cNvSpPr txBox="1"/>
          <p:nvPr/>
        </p:nvSpPr>
        <p:spPr>
          <a:xfrm>
            <a:off x="22781" y="180422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제공된 소스코드 사용하되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index.js </a:t>
            </a:r>
            <a:r>
              <a:rPr lang="ko-KR" altLang="en-US" dirty="0"/>
              <a:t>첫 번째 줄 </a:t>
            </a:r>
            <a:r>
              <a:rPr lang="en-US" altLang="ko-KR" dirty="0" err="1"/>
              <a:t>news_apikey</a:t>
            </a:r>
            <a:r>
              <a:rPr lang="ko-KR" altLang="en-US" dirty="0"/>
              <a:t>를 이전 슬라이드에서 받은 키로 설정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CE4F93-DDAB-4CE1-94AD-FA264FB53BD5}"/>
              </a:ext>
            </a:extLst>
          </p:cNvPr>
          <p:cNvSpPr txBox="1"/>
          <p:nvPr/>
        </p:nvSpPr>
        <p:spPr>
          <a:xfrm>
            <a:off x="250596" y="2630269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테스트 </a:t>
            </a:r>
            <a:r>
              <a:rPr lang="en-US" altLang="ko-KR" dirty="0"/>
              <a:t>: getNews.html</a:t>
            </a:r>
            <a:r>
              <a:rPr lang="ko-KR" altLang="en-US" dirty="0"/>
              <a:t>을 </a:t>
            </a:r>
            <a:r>
              <a:rPr lang="en-US" altLang="ko-KR" dirty="0"/>
              <a:t>chrome</a:t>
            </a:r>
            <a:r>
              <a:rPr lang="ko-KR" altLang="en-US" dirty="0"/>
              <a:t>으로 열기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아직 </a:t>
            </a:r>
            <a:r>
              <a:rPr lang="en-US" altLang="ko-KR" dirty="0"/>
              <a:t>get key phrase </a:t>
            </a:r>
            <a:r>
              <a:rPr lang="ko-KR" altLang="en-US" dirty="0"/>
              <a:t>버튼은 작동하지 않음</a:t>
            </a:r>
            <a:r>
              <a:rPr lang="en-US" altLang="ko-KR" dirty="0"/>
              <a:t>!)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66487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28600"/>
            <a:ext cx="9677400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ko-KR" altLang="en-US" sz="3600" b="1" spc="-185" dirty="0">
                <a:latin typeface="Calibri" panose="020F0502020204030204" pitchFamily="34" charset="0"/>
                <a:cs typeface="UnDinaru"/>
              </a:rPr>
              <a:t>뉴스 뷰어 제작 </a:t>
            </a:r>
            <a:r>
              <a:rPr lang="en-US" altLang="ko-KR" sz="2800" b="1" spc="-185" dirty="0">
                <a:latin typeface="Calibri" panose="020F0502020204030204" pitchFamily="34" charset="0"/>
                <a:cs typeface="UnDinaru"/>
              </a:rPr>
              <a:t>–comprehend lambda </a:t>
            </a:r>
            <a:r>
              <a:rPr lang="en-US" altLang="ko-KR" sz="2800" b="1" spc="-185" dirty="0" err="1">
                <a:latin typeface="Calibri" panose="020F0502020204030204" pitchFamily="34" charset="0"/>
                <a:cs typeface="UnDinaru"/>
              </a:rPr>
              <a:t>api</a:t>
            </a:r>
            <a:r>
              <a:rPr lang="en-US" altLang="ko-KR" sz="2800" b="1" spc="-185" dirty="0">
                <a:latin typeface="Calibri" panose="020F0502020204030204" pitchFamily="34" charset="0"/>
                <a:cs typeface="UnDinaru"/>
              </a:rPr>
              <a:t> </a:t>
            </a:r>
            <a:r>
              <a:rPr lang="ko-KR" altLang="en-US" sz="2800" b="1" spc="-185" dirty="0">
                <a:latin typeface="Calibri" panose="020F0502020204030204" pitchFamily="34" charset="0"/>
                <a:cs typeface="UnDinaru"/>
              </a:rPr>
              <a:t>구성</a:t>
            </a:r>
            <a:endParaRPr lang="en-US" altLang="ko-KR" sz="2800" dirty="0"/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3600" b="1" spc="-185" dirty="0">
                <a:latin typeface="Calibri" panose="020F0502020204030204" pitchFamily="34" charset="0"/>
                <a:cs typeface="UnDinaru"/>
              </a:rPr>
              <a:t> </a:t>
            </a:r>
            <a:endParaRPr lang="en-US" sz="3600" b="1" dirty="0">
              <a:latin typeface="Calibri" panose="020F0502020204030204" pitchFamily="34" charset="0"/>
              <a:cs typeface="UnDinaru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59C584-0998-413C-95FE-36A95CCEF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76" y="1688068"/>
            <a:ext cx="9148876" cy="23505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772B17-4991-42AD-820F-4443216AEE02}"/>
              </a:ext>
            </a:extLst>
          </p:cNvPr>
          <p:cNvSpPr txBox="1"/>
          <p:nvPr/>
        </p:nvSpPr>
        <p:spPr>
          <a:xfrm>
            <a:off x="125690" y="4800600"/>
            <a:ext cx="8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위와 같이 </a:t>
            </a:r>
            <a:r>
              <a:rPr lang="en-US" altLang="ko-KR" dirty="0"/>
              <a:t>lambda</a:t>
            </a:r>
            <a:r>
              <a:rPr lang="ko-KR" altLang="en-US" dirty="0"/>
              <a:t> 에서 </a:t>
            </a:r>
            <a:r>
              <a:rPr lang="en-US" altLang="ko-KR" dirty="0"/>
              <a:t>comprehend</a:t>
            </a:r>
            <a:r>
              <a:rPr lang="ko-KR" altLang="en-US" dirty="0"/>
              <a:t> 의 </a:t>
            </a:r>
            <a:r>
              <a:rPr lang="en-US" altLang="ko-KR" dirty="0"/>
              <a:t>key phase </a:t>
            </a:r>
            <a:r>
              <a:rPr lang="ko-KR" altLang="en-US" dirty="0"/>
              <a:t>분석 기능 사용하도록 코드 수정</a:t>
            </a:r>
          </a:p>
        </p:txBody>
      </p:sp>
    </p:spTree>
    <p:extLst>
      <p:ext uri="{BB962C8B-B14F-4D97-AF65-F5344CB8AC3E}">
        <p14:creationId xmlns:p14="http://schemas.microsoft.com/office/powerpoint/2010/main" val="6078725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28600"/>
            <a:ext cx="9677400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ko-KR" altLang="en-US" sz="3600" b="1" spc="-185" dirty="0">
                <a:latin typeface="Calibri" panose="020F0502020204030204" pitchFamily="34" charset="0"/>
                <a:cs typeface="UnDinaru"/>
              </a:rPr>
              <a:t>뉴스 뷰어 제작 </a:t>
            </a:r>
            <a:r>
              <a:rPr lang="en-US" altLang="ko-KR" sz="2800" b="1" spc="-185" dirty="0">
                <a:latin typeface="Calibri" panose="020F0502020204030204" pitchFamily="34" charset="0"/>
                <a:cs typeface="UnDinaru"/>
              </a:rPr>
              <a:t>–comprehend lambda </a:t>
            </a:r>
            <a:r>
              <a:rPr lang="en-US" altLang="ko-KR" sz="2800" b="1" spc="-185" dirty="0" err="1">
                <a:latin typeface="Calibri" panose="020F0502020204030204" pitchFamily="34" charset="0"/>
                <a:cs typeface="UnDinaru"/>
              </a:rPr>
              <a:t>api</a:t>
            </a:r>
            <a:r>
              <a:rPr lang="en-US" altLang="ko-KR" sz="2800" b="1" spc="-185" dirty="0">
                <a:latin typeface="Calibri" panose="020F0502020204030204" pitchFamily="34" charset="0"/>
                <a:cs typeface="UnDinaru"/>
              </a:rPr>
              <a:t> </a:t>
            </a:r>
            <a:r>
              <a:rPr lang="ko-KR" altLang="en-US" sz="2800" b="1" spc="-185" dirty="0">
                <a:latin typeface="Calibri" panose="020F0502020204030204" pitchFamily="34" charset="0"/>
                <a:cs typeface="UnDinaru"/>
              </a:rPr>
              <a:t>구성</a:t>
            </a:r>
            <a:endParaRPr lang="en-US" altLang="ko-KR" sz="2800" dirty="0"/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3600" b="1" spc="-185" dirty="0">
                <a:latin typeface="Calibri" panose="020F0502020204030204" pitchFamily="34" charset="0"/>
                <a:cs typeface="UnDinaru"/>
              </a:rPr>
              <a:t> </a:t>
            </a:r>
            <a:endParaRPr lang="en-US" sz="3600" b="1" dirty="0">
              <a:latin typeface="Calibri" panose="020F0502020204030204" pitchFamily="34" charset="0"/>
              <a:cs typeface="UnDinaru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042300-2296-4139-AB7F-3E207523A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5952829" cy="3942025"/>
          </a:xfrm>
          <a:prstGeom prst="rect">
            <a:avLst/>
          </a:prstGeom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FFC214CC-9FA9-4935-B6DC-A065BF44B010}"/>
              </a:ext>
            </a:extLst>
          </p:cNvPr>
          <p:cNvSpPr/>
          <p:nvPr/>
        </p:nvSpPr>
        <p:spPr>
          <a:xfrm>
            <a:off x="381000" y="1690973"/>
            <a:ext cx="4419600" cy="351572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7B5F24C5-2972-4F37-835B-A95B8869C926}"/>
              </a:ext>
            </a:extLst>
          </p:cNvPr>
          <p:cNvSpPr/>
          <p:nvPr/>
        </p:nvSpPr>
        <p:spPr>
          <a:xfrm>
            <a:off x="1143000" y="4648199"/>
            <a:ext cx="3505200" cy="208225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C021E2F-4ED3-4FF1-8E60-A93375D04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075" y="5943600"/>
            <a:ext cx="6419850" cy="47625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BA87E82-BA9F-4BE3-B57B-A95F25583E9F}"/>
              </a:ext>
            </a:extLst>
          </p:cNvPr>
          <p:cNvCxnSpPr/>
          <p:nvPr/>
        </p:nvCxnSpPr>
        <p:spPr>
          <a:xfrm>
            <a:off x="1905000" y="2138817"/>
            <a:ext cx="720000" cy="235698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19F3788-D1E8-4982-BFB8-1A4D3B1E43D3}"/>
              </a:ext>
            </a:extLst>
          </p:cNvPr>
          <p:cNvCxnSpPr>
            <a:cxnSpLocks/>
          </p:cNvCxnSpPr>
          <p:nvPr/>
        </p:nvCxnSpPr>
        <p:spPr>
          <a:xfrm>
            <a:off x="2998775" y="4943315"/>
            <a:ext cx="963625" cy="86335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2A7A87A-9271-445B-A61F-83CE2C6566CB}"/>
              </a:ext>
            </a:extLst>
          </p:cNvPr>
          <p:cNvSpPr txBox="1"/>
          <p:nvPr/>
        </p:nvSpPr>
        <p:spPr>
          <a:xfrm>
            <a:off x="6019800" y="4117760"/>
            <a:ext cx="3124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이전에 구성했던 </a:t>
            </a:r>
            <a:r>
              <a:rPr lang="en-US" altLang="ko-KR" dirty="0"/>
              <a:t>API </a:t>
            </a:r>
          </a:p>
          <a:p>
            <a:r>
              <a:rPr lang="ko-KR" altLang="en-US" dirty="0"/>
              <a:t>게이트웨이 주소를 복사해서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index.js </a:t>
            </a:r>
            <a:r>
              <a:rPr lang="ko-KR" altLang="en-US" dirty="0"/>
              <a:t>의 </a:t>
            </a:r>
            <a:r>
              <a:rPr lang="en-US" altLang="ko-KR" dirty="0" err="1"/>
              <a:t>lambdaURL</a:t>
            </a:r>
            <a:r>
              <a:rPr lang="ko-KR" altLang="en-US" dirty="0"/>
              <a:t>에 붙여넣기</a:t>
            </a:r>
          </a:p>
        </p:txBody>
      </p:sp>
    </p:spTree>
    <p:extLst>
      <p:ext uri="{BB962C8B-B14F-4D97-AF65-F5344CB8AC3E}">
        <p14:creationId xmlns:p14="http://schemas.microsoft.com/office/powerpoint/2010/main" val="28958864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28600"/>
            <a:ext cx="96774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ko-KR" altLang="en-US" sz="3600" b="1" spc="-185" dirty="0">
                <a:latin typeface="Calibri" panose="020F0502020204030204" pitchFamily="34" charset="0"/>
                <a:cs typeface="UnDinaru"/>
              </a:rPr>
              <a:t>뉴스 뷰어 제작 </a:t>
            </a:r>
            <a:r>
              <a:rPr lang="en-US" altLang="ko-KR" sz="2800" b="1" spc="-185" dirty="0">
                <a:latin typeface="Calibri" panose="020F0502020204030204" pitchFamily="34" charset="0"/>
                <a:cs typeface="UnDinaru"/>
              </a:rPr>
              <a:t>–</a:t>
            </a:r>
            <a:r>
              <a:rPr lang="ko-KR" altLang="en-US" sz="2800" b="1" dirty="0"/>
              <a:t>테스트</a:t>
            </a:r>
            <a:r>
              <a:rPr lang="en-US" altLang="ko-KR" sz="2800" b="1" dirty="0"/>
              <a:t>,</a:t>
            </a:r>
            <a:r>
              <a:rPr lang="ko-KR" altLang="en-US" sz="2800" b="1" dirty="0"/>
              <a:t>완성</a:t>
            </a:r>
            <a:r>
              <a:rPr lang="en-US" altLang="ko-KR" sz="3600" spc="-185" dirty="0">
                <a:latin typeface="Calibri" panose="020F0502020204030204" pitchFamily="34" charset="0"/>
                <a:cs typeface="UnDinaru"/>
              </a:rPr>
              <a:t> </a:t>
            </a:r>
            <a:endParaRPr lang="en-US" sz="3600" dirty="0">
              <a:latin typeface="Calibri" panose="020F0502020204030204" pitchFamily="34" charset="0"/>
              <a:cs typeface="UnDinaru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4C4013-722D-4D04-A4AC-F57FB4AD8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759011"/>
            <a:ext cx="7159682" cy="34652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BCE4F93-DDAB-4CE1-94AD-FA264FB53BD5}"/>
              </a:ext>
            </a:extLst>
          </p:cNvPr>
          <p:cNvSpPr txBox="1"/>
          <p:nvPr/>
        </p:nvSpPr>
        <p:spPr>
          <a:xfrm>
            <a:off x="76200" y="1389679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테스트 </a:t>
            </a:r>
            <a:r>
              <a:rPr lang="en-US" altLang="ko-KR" dirty="0"/>
              <a:t>: getNews.html</a:t>
            </a:r>
            <a:r>
              <a:rPr lang="ko-KR" altLang="en-US" dirty="0"/>
              <a:t>을 </a:t>
            </a:r>
            <a:r>
              <a:rPr lang="en-US" altLang="ko-KR" dirty="0"/>
              <a:t>chrome</a:t>
            </a:r>
            <a:r>
              <a:rPr lang="ko-KR" altLang="en-US" dirty="0"/>
              <a:t>으로 열기</a:t>
            </a:r>
            <a:endParaRPr lang="en-US" altLang="ko-KR" dirty="0"/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F2E37A3B-232C-4D8C-ADE8-41144920FA2B}"/>
              </a:ext>
            </a:extLst>
          </p:cNvPr>
          <p:cNvSpPr/>
          <p:nvPr/>
        </p:nvSpPr>
        <p:spPr>
          <a:xfrm>
            <a:off x="3656041" y="2438400"/>
            <a:ext cx="915959" cy="156047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39F8A4-D8DE-4723-9B3F-2B31254D1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2017336"/>
            <a:ext cx="2907178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549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30183" y="4158358"/>
            <a:ext cx="813815" cy="20858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370" y="172973"/>
            <a:ext cx="65360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0" dirty="0"/>
              <a:t>AWS </a:t>
            </a:r>
            <a:r>
              <a:rPr lang="en-US" sz="3600" spc="-195" dirty="0"/>
              <a:t>Comprehend - Features</a:t>
            </a:r>
            <a:endParaRPr sz="3600" dirty="0"/>
          </a:p>
        </p:txBody>
      </p:sp>
      <p:sp>
        <p:nvSpPr>
          <p:cNvPr id="4" name="object 4"/>
          <p:cNvSpPr/>
          <p:nvPr/>
        </p:nvSpPr>
        <p:spPr>
          <a:xfrm>
            <a:off x="7356347" y="2531491"/>
            <a:ext cx="1392555" cy="1680845"/>
          </a:xfrm>
          <a:custGeom>
            <a:avLst/>
            <a:gdLst/>
            <a:ahLst/>
            <a:cxnLst/>
            <a:rect l="l" t="t" r="r" b="b"/>
            <a:pathLst>
              <a:path w="1392554" h="1680845">
                <a:moveTo>
                  <a:pt x="1392174" y="0"/>
                </a:moveTo>
                <a:lnTo>
                  <a:pt x="0" y="0"/>
                </a:lnTo>
                <a:lnTo>
                  <a:pt x="0" y="1680463"/>
                </a:lnTo>
                <a:lnTo>
                  <a:pt x="1392174" y="1680463"/>
                </a:lnTo>
                <a:lnTo>
                  <a:pt x="13921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56347" y="5081892"/>
            <a:ext cx="1392555" cy="1273175"/>
          </a:xfrm>
          <a:custGeom>
            <a:avLst/>
            <a:gdLst/>
            <a:ahLst/>
            <a:cxnLst/>
            <a:rect l="l" t="t" r="r" b="b"/>
            <a:pathLst>
              <a:path w="1392554" h="1273175">
                <a:moveTo>
                  <a:pt x="1392174" y="0"/>
                </a:moveTo>
                <a:lnTo>
                  <a:pt x="0" y="0"/>
                </a:lnTo>
                <a:lnTo>
                  <a:pt x="0" y="1272920"/>
                </a:lnTo>
                <a:lnTo>
                  <a:pt x="1392174" y="1272920"/>
                </a:lnTo>
                <a:lnTo>
                  <a:pt x="13921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392898"/>
              </p:ext>
            </p:extLst>
          </p:nvPr>
        </p:nvGraphicFramePr>
        <p:xfrm>
          <a:off x="395563" y="929638"/>
          <a:ext cx="8352790" cy="471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5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7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64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altLang="ko-KR" sz="1600" dirty="0">
                        <a:latin typeface="Calibri" panose="020F0502020204030204" pitchFamily="34" charset="0"/>
                        <a:cs typeface="UnDinaru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600" dirty="0">
                          <a:latin typeface="Calibri" panose="020F0502020204030204" pitchFamily="34" charset="0"/>
                          <a:cs typeface="UnDinaru"/>
                        </a:rPr>
                        <a:t>  </a:t>
                      </a:r>
                      <a:r>
                        <a:rPr lang="ko-KR" altLang="en-US" sz="1600" b="1" dirty="0">
                          <a:latin typeface="Calibri" panose="020F0502020204030204" pitchFamily="34" charset="0"/>
                          <a:cs typeface="UnDinaru"/>
                        </a:rPr>
                        <a:t>기능</a:t>
                      </a:r>
                    </a:p>
                  </a:txBody>
                  <a:tcPr marL="0" marR="0" marT="0" marB="0">
                    <a:lnT w="76200">
                      <a:solidFill>
                        <a:srgbClr val="001F5F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altLang="ko-KR" sz="1600" dirty="0">
                        <a:latin typeface="Calibri" panose="020F0502020204030204" pitchFamily="34" charset="0"/>
                        <a:cs typeface="UnDinaru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latin typeface="Calibri" panose="020F0502020204030204" pitchFamily="34" charset="0"/>
                          <a:cs typeface="UnDinaru"/>
                        </a:rPr>
                        <a:t>설명</a:t>
                      </a:r>
                    </a:p>
                  </a:txBody>
                  <a:tcPr marL="0" marR="0" marT="0" marB="0">
                    <a:lnT w="76200">
                      <a:solidFill>
                        <a:srgbClr val="001F5F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2377">
                <a:tc>
                  <a:txBody>
                    <a:bodyPr/>
                    <a:lstStyle/>
                    <a:p>
                      <a:pPr marL="26670" marR="22225" algn="ctr">
                        <a:lnSpc>
                          <a:spcPct val="100000"/>
                        </a:lnSpc>
                        <a:spcBef>
                          <a:spcPts val="1420"/>
                        </a:spcBef>
                      </a:pPr>
                      <a:r>
                        <a:rPr lang="ko-KR" altLang="en-US" sz="1600" dirty="0">
                          <a:latin typeface="Calibri" panose="020F0502020204030204" pitchFamily="34" charset="0"/>
                          <a:cs typeface="UKIJ CJK"/>
                        </a:rPr>
                        <a:t>핵심 문구 추출</a:t>
                      </a:r>
                    </a:p>
                  </a:txBody>
                  <a:tcPr marL="0" marR="0" marT="180340" marB="0">
                    <a:lnT w="9525">
                      <a:solidFill>
                        <a:srgbClr val="DDDDDD"/>
                      </a:solidFill>
                      <a:prstDash val="solid"/>
                    </a:lnT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80010" marR="6985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44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Calibri" panose="020F0502020204030204" pitchFamily="34" charset="0"/>
                          <a:cs typeface="UKIJ CJK"/>
                        </a:rPr>
                        <a:t> 문서에서 핵심 문구 또는 논점을 추출하고</a:t>
                      </a:r>
                      <a:r>
                        <a:rPr lang="en-US" altLang="ko-KR" sz="1600" dirty="0">
                          <a:latin typeface="Calibri" panose="020F0502020204030204" pitchFamily="34" charset="0"/>
                          <a:cs typeface="UKIJ CJK"/>
                        </a:rPr>
                        <a:t>, </a:t>
                      </a:r>
                      <a:r>
                        <a:rPr lang="ko-KR" altLang="en-US" sz="1600" dirty="0">
                          <a:latin typeface="Calibri" panose="020F0502020204030204" pitchFamily="34" charset="0"/>
                          <a:cs typeface="UKIJ CJK"/>
                        </a:rPr>
                        <a:t>이것이 핵심문구임을 뒷받침하는 신뢰도 점수를 알려줍니다</a:t>
                      </a:r>
                      <a:r>
                        <a:rPr lang="en-US" altLang="ko-KR" sz="1600" dirty="0">
                          <a:latin typeface="Calibri" panose="020F0502020204030204" pitchFamily="34" charset="0"/>
                          <a:cs typeface="UKIJ CJK"/>
                        </a:rPr>
                        <a:t>.</a:t>
                      </a:r>
                      <a:endParaRPr lang="ko-KR" altLang="en-US" sz="1600" dirty="0">
                        <a:latin typeface="Calibri" panose="020F0502020204030204" pitchFamily="34" charset="0"/>
                        <a:cs typeface="UKIJ CJK"/>
                      </a:endParaRPr>
                    </a:p>
                    <a:p>
                      <a:pPr marL="80010" marR="69850" algn="l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endParaRPr lang="sv-SE" sz="1600" dirty="0">
                        <a:latin typeface="Carlito"/>
                        <a:cs typeface="Carlito"/>
                      </a:endParaRPr>
                    </a:p>
                  </a:txBody>
                  <a:tcPr marL="0" marR="0" marT="56515" marB="0">
                    <a:lnT w="9525">
                      <a:solidFill>
                        <a:srgbClr val="DDDDDD"/>
                      </a:solidFill>
                      <a:prstDash val="solid"/>
                    </a:lnT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4079">
                <a:tc>
                  <a:txBody>
                    <a:bodyPr/>
                    <a:lstStyle/>
                    <a:p>
                      <a:pPr marL="26670" marR="5143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lang="ko-KR" altLang="en-US" sz="1600" dirty="0">
                          <a:latin typeface="Carlito"/>
                          <a:cs typeface="Carlito"/>
                        </a:rPr>
                        <a:t>언어 감지</a:t>
                      </a:r>
                    </a:p>
                  </a:txBody>
                  <a:tcPr marL="0" marR="0" marT="977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Carlito"/>
                          <a:cs typeface="Carlito"/>
                        </a:rPr>
                        <a:t>100</a:t>
                      </a:r>
                      <a:r>
                        <a:rPr lang="ko-KR" altLang="en-US" sz="1600" dirty="0">
                          <a:latin typeface="Carlito"/>
                          <a:cs typeface="Carlito"/>
                        </a:rPr>
                        <a:t>개 이상의 언어로 작성된 문서를 자동으로 식별하고</a:t>
                      </a:r>
                      <a:r>
                        <a:rPr lang="en-US" altLang="ko-KR" sz="1600" dirty="0">
                          <a:latin typeface="Carlito"/>
                          <a:cs typeface="Carlito"/>
                        </a:rPr>
                        <a:t>,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600" dirty="0">
                          <a:latin typeface="Carlito"/>
                          <a:cs typeface="Carlito"/>
                        </a:rPr>
                        <a:t>신뢰도 점수와 함께 우세한 언어를 알려줍니다</a:t>
                      </a:r>
                      <a:r>
                        <a:rPr lang="en-US" altLang="ko-KR" sz="1600" dirty="0">
                          <a:latin typeface="Carlito"/>
                          <a:cs typeface="Carlito"/>
                        </a:rPr>
                        <a:t>.</a:t>
                      </a:r>
                      <a:endParaRPr lang="sv-SE" sz="1600" dirty="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1071">
                <a:tc>
                  <a:txBody>
                    <a:bodyPr/>
                    <a:lstStyle/>
                    <a:p>
                      <a:pPr marL="26670" marR="118110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600" dirty="0">
                          <a:latin typeface="Carlito"/>
                          <a:cs typeface="Carlito"/>
                        </a:rPr>
                        <a:t>주제 모델링</a:t>
                      </a:r>
                    </a:p>
                  </a:txBody>
                  <a:tcPr marL="0" marR="0" marT="59055" marB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66040" marR="53340" indent="-3175" algn="just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주제 모델링은 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Amazon S3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저장된 문서 집합에서 관련 용어 또는 주제를 식별합니다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집합에서 가장 공통적인 주제를 식별하고 이를 그룹으로 구성한 다음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어떤 문서가 어떤 주제에 속하는지 매핑합니다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600" dirty="0">
                        <a:latin typeface="Carlito"/>
                        <a:cs typeface="Carlito"/>
                      </a:endParaRPr>
                    </a:p>
                  </a:txBody>
                  <a:tcPr marL="0" marR="0" marT="57150" marB="0"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200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lang="ko-KR" altLang="en-US" sz="1600" dirty="0">
                          <a:latin typeface="Calibri" panose="020F0502020204030204" pitchFamily="34" charset="0"/>
                          <a:cs typeface="UKIJ CJK"/>
                        </a:rPr>
                        <a:t>감성 분석</a:t>
                      </a: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L="4445" algn="l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lang="ko-KR" altLang="en-US" sz="1600" dirty="0">
                          <a:latin typeface="Carlito"/>
                          <a:cs typeface="Carlito"/>
                        </a:rPr>
                        <a:t>텍스트가 표현하는 전체적인 의견</a:t>
                      </a:r>
                      <a:r>
                        <a:rPr lang="en-US" altLang="ko-KR" sz="1600" dirty="0">
                          <a:latin typeface="Carlito"/>
                          <a:cs typeface="Carlito"/>
                        </a:rPr>
                        <a:t>(</a:t>
                      </a:r>
                      <a:r>
                        <a:rPr lang="ko-KR" altLang="en-US" sz="1600" dirty="0">
                          <a:latin typeface="Carlito"/>
                          <a:cs typeface="Carlito"/>
                        </a:rPr>
                        <a:t>긍정</a:t>
                      </a:r>
                      <a:r>
                        <a:rPr lang="en-US" altLang="ko-KR" sz="1600" dirty="0">
                          <a:latin typeface="Carlito"/>
                          <a:cs typeface="Carlito"/>
                        </a:rPr>
                        <a:t>/</a:t>
                      </a:r>
                      <a:r>
                        <a:rPr lang="ko-KR" altLang="en-US" sz="1600" dirty="0">
                          <a:latin typeface="Carlito"/>
                          <a:cs typeface="Carlito"/>
                        </a:rPr>
                        <a:t>부정</a:t>
                      </a:r>
                      <a:r>
                        <a:rPr lang="en-US" altLang="ko-KR" sz="1600" dirty="0">
                          <a:latin typeface="Carlito"/>
                          <a:cs typeface="Carlito"/>
                        </a:rPr>
                        <a:t>/</a:t>
                      </a:r>
                      <a:r>
                        <a:rPr lang="ko-KR" altLang="en-US" sz="1600" dirty="0">
                          <a:latin typeface="Carlito"/>
                          <a:cs typeface="Carlito"/>
                        </a:rPr>
                        <a:t>중립</a:t>
                      </a:r>
                      <a:r>
                        <a:rPr lang="en-US" altLang="ko-KR" sz="1600" dirty="0">
                          <a:latin typeface="Carlito"/>
                          <a:cs typeface="Carlito"/>
                        </a:rPr>
                        <a:t>/</a:t>
                      </a:r>
                      <a:r>
                        <a:rPr lang="ko-KR" altLang="en-US" sz="1600" dirty="0">
                          <a:latin typeface="Carlito"/>
                          <a:cs typeface="Carlito"/>
                        </a:rPr>
                        <a:t>혼합</a:t>
                      </a:r>
                      <a:r>
                        <a:rPr lang="en-US" altLang="ko-KR" sz="1600" dirty="0">
                          <a:latin typeface="Carlito"/>
                          <a:cs typeface="Carlito"/>
                        </a:rPr>
                        <a:t>)</a:t>
                      </a:r>
                      <a:r>
                        <a:rPr lang="ko-KR" altLang="en-US" sz="1600" dirty="0">
                          <a:latin typeface="Carlito"/>
                          <a:cs typeface="Carlito"/>
                        </a:rPr>
                        <a:t>과 그에 대한 신뢰도를 알려줍니다</a:t>
                      </a:r>
                      <a:r>
                        <a:rPr lang="en-US" altLang="ko-KR" sz="1600" dirty="0">
                          <a:latin typeface="Carlito"/>
                          <a:cs typeface="Carlito"/>
                        </a:rPr>
                        <a:t>.</a:t>
                      </a:r>
                      <a:endParaRPr lang="en-US" sz="1600" dirty="0">
                        <a:latin typeface="Carlito"/>
                        <a:cs typeface="Carlito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200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lang="ko-KR" altLang="en-US" sz="1600" dirty="0">
                          <a:latin typeface="Calibri" panose="020F0502020204030204" pitchFamily="34" charset="0"/>
                          <a:cs typeface="UKIJ CJK"/>
                        </a:rPr>
                        <a:t>구문 분석</a:t>
                      </a: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L="4445" algn="l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lang="ko-KR" altLang="en-US" sz="1600" dirty="0">
                          <a:latin typeface="Carlito"/>
                          <a:cs typeface="Carlito"/>
                        </a:rPr>
                        <a:t>텍스트에서 단어가 갖는 품사</a:t>
                      </a:r>
                      <a:r>
                        <a:rPr lang="en-US" altLang="ko-KR" sz="1600" dirty="0">
                          <a:latin typeface="Carlito"/>
                          <a:cs typeface="Carlito"/>
                        </a:rPr>
                        <a:t>(</a:t>
                      </a:r>
                      <a:r>
                        <a:rPr lang="ko-KR" altLang="en-US" sz="1600" dirty="0">
                          <a:latin typeface="Carlito"/>
                          <a:cs typeface="Carlito"/>
                        </a:rPr>
                        <a:t>명사</a:t>
                      </a:r>
                      <a:r>
                        <a:rPr lang="en-US" altLang="ko-KR" sz="1600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lang="ko-KR" altLang="en-US" sz="1600" dirty="0">
                          <a:latin typeface="Carlito"/>
                          <a:cs typeface="Carlito"/>
                        </a:rPr>
                        <a:t>형용사</a:t>
                      </a:r>
                      <a:r>
                        <a:rPr lang="en-US" altLang="ko-KR" sz="1600" dirty="0">
                          <a:latin typeface="Carlito"/>
                          <a:cs typeface="Carlito"/>
                        </a:rPr>
                        <a:t>)</a:t>
                      </a:r>
                      <a:r>
                        <a:rPr lang="ko-KR" altLang="en-US" sz="1600" dirty="0">
                          <a:latin typeface="Carlito"/>
                          <a:cs typeface="Carlito"/>
                        </a:rPr>
                        <a:t>를 신뢰도와  함께 알려주며</a:t>
                      </a:r>
                      <a:r>
                        <a:rPr lang="en-US" altLang="ko-KR" sz="1600" dirty="0">
                          <a:latin typeface="Carlito"/>
                          <a:cs typeface="Carlito"/>
                        </a:rPr>
                        <a:t>, </a:t>
                      </a:r>
                      <a:r>
                        <a:rPr lang="ko-KR" altLang="en-US" sz="1600" dirty="0">
                          <a:latin typeface="Carlito"/>
                          <a:cs typeface="Carlito"/>
                        </a:rPr>
                        <a:t>단어 경계와 레이블을 식별할 수 있습니다</a:t>
                      </a:r>
                      <a:r>
                        <a:rPr lang="en-US" altLang="ko-KR" sz="1600" dirty="0">
                          <a:latin typeface="Carlito"/>
                          <a:cs typeface="Carlito"/>
                        </a:rPr>
                        <a:t>.</a:t>
                      </a:r>
                      <a:endParaRPr lang="en-US" sz="1600" dirty="0">
                        <a:latin typeface="Carlito"/>
                        <a:cs typeface="Carlito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2850906534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084450" y="5758491"/>
            <a:ext cx="4876801" cy="926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u="sng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3"/>
              </a:rPr>
              <a:t>https://aws.amazon.com/ko/products/</a:t>
            </a:r>
            <a:r>
              <a:rPr lang="en-US" u="sng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3"/>
              </a:rPr>
              <a:t>comprehend</a:t>
            </a:r>
          </a:p>
          <a:p>
            <a:pPr marL="12700">
              <a:lnSpc>
                <a:spcPts val="1810"/>
              </a:lnSpc>
            </a:pPr>
            <a:endParaRPr lang="en-US" u="sng" spc="-15" dirty="0">
              <a:solidFill>
                <a:srgbClr val="0462C1"/>
              </a:solidFill>
              <a:uFill>
                <a:solidFill>
                  <a:srgbClr val="0462C1"/>
                </a:solidFill>
              </a:uFill>
              <a:latin typeface="Carlito"/>
              <a:cs typeface="Carlito"/>
              <a:hlinkClick r:id="rId3"/>
            </a:endParaRPr>
          </a:p>
          <a:p>
            <a:pPr marL="12700">
              <a:lnSpc>
                <a:spcPts val="1810"/>
              </a:lnSpc>
            </a:pPr>
            <a:r>
              <a:rPr lang="en-US" altLang="ko-KR" dirty="0">
                <a:hlinkClick r:id="rId4"/>
              </a:rPr>
              <a:t>https://docs.aws.amazon.com/ko_kr/comprehend/latest/dg/functionality.html</a:t>
            </a:r>
            <a:r>
              <a:rPr sz="1800" u="sng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3"/>
              </a:rPr>
              <a:t>/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07958" y="6534708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4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30183" y="4158358"/>
            <a:ext cx="813815" cy="20858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370" y="172973"/>
            <a:ext cx="783358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195" dirty="0"/>
              <a:t>Pricing : Free tier</a:t>
            </a:r>
            <a:endParaRPr sz="3600" dirty="0"/>
          </a:p>
        </p:txBody>
      </p:sp>
      <p:sp>
        <p:nvSpPr>
          <p:cNvPr id="4" name="object 4"/>
          <p:cNvSpPr/>
          <p:nvPr/>
        </p:nvSpPr>
        <p:spPr>
          <a:xfrm>
            <a:off x="7356347" y="2531491"/>
            <a:ext cx="1392555" cy="1680845"/>
          </a:xfrm>
          <a:custGeom>
            <a:avLst/>
            <a:gdLst/>
            <a:ahLst/>
            <a:cxnLst/>
            <a:rect l="l" t="t" r="r" b="b"/>
            <a:pathLst>
              <a:path w="1392554" h="1680845">
                <a:moveTo>
                  <a:pt x="1392174" y="0"/>
                </a:moveTo>
                <a:lnTo>
                  <a:pt x="0" y="0"/>
                </a:lnTo>
                <a:lnTo>
                  <a:pt x="0" y="1680463"/>
                </a:lnTo>
                <a:lnTo>
                  <a:pt x="1392174" y="1680463"/>
                </a:lnTo>
                <a:lnTo>
                  <a:pt x="13921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56347" y="5081892"/>
            <a:ext cx="1392555" cy="1273175"/>
          </a:xfrm>
          <a:custGeom>
            <a:avLst/>
            <a:gdLst/>
            <a:ahLst/>
            <a:cxnLst/>
            <a:rect l="l" t="t" r="r" b="b"/>
            <a:pathLst>
              <a:path w="1392554" h="1273175">
                <a:moveTo>
                  <a:pt x="1392174" y="0"/>
                </a:moveTo>
                <a:lnTo>
                  <a:pt x="0" y="0"/>
                </a:lnTo>
                <a:lnTo>
                  <a:pt x="0" y="1272920"/>
                </a:lnTo>
                <a:lnTo>
                  <a:pt x="1392174" y="1272920"/>
                </a:lnTo>
                <a:lnTo>
                  <a:pt x="13921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8307958" y="6534708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5</a:t>
            </a:fld>
            <a:endParaRPr sz="1200">
              <a:latin typeface="Carlito"/>
              <a:cs typeface="Carlito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03DAD1E-3822-4CE5-ACB1-673021135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78" y="1181315"/>
            <a:ext cx="4733925" cy="51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503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30183" y="4158358"/>
            <a:ext cx="813815" cy="20858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370" y="172973"/>
            <a:ext cx="65360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195" dirty="0"/>
              <a:t>Pricing</a:t>
            </a:r>
            <a:endParaRPr sz="3600" dirty="0"/>
          </a:p>
        </p:txBody>
      </p:sp>
      <p:sp>
        <p:nvSpPr>
          <p:cNvPr id="4" name="object 4"/>
          <p:cNvSpPr/>
          <p:nvPr/>
        </p:nvSpPr>
        <p:spPr>
          <a:xfrm>
            <a:off x="7356347" y="2531491"/>
            <a:ext cx="1392555" cy="1680845"/>
          </a:xfrm>
          <a:custGeom>
            <a:avLst/>
            <a:gdLst/>
            <a:ahLst/>
            <a:cxnLst/>
            <a:rect l="l" t="t" r="r" b="b"/>
            <a:pathLst>
              <a:path w="1392554" h="1680845">
                <a:moveTo>
                  <a:pt x="1392174" y="0"/>
                </a:moveTo>
                <a:lnTo>
                  <a:pt x="0" y="0"/>
                </a:lnTo>
                <a:lnTo>
                  <a:pt x="0" y="1680463"/>
                </a:lnTo>
                <a:lnTo>
                  <a:pt x="1392174" y="1680463"/>
                </a:lnTo>
                <a:lnTo>
                  <a:pt x="13921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56347" y="5081892"/>
            <a:ext cx="1392555" cy="1273175"/>
          </a:xfrm>
          <a:custGeom>
            <a:avLst/>
            <a:gdLst/>
            <a:ahLst/>
            <a:cxnLst/>
            <a:rect l="l" t="t" r="r" b="b"/>
            <a:pathLst>
              <a:path w="1392554" h="1273175">
                <a:moveTo>
                  <a:pt x="1392174" y="0"/>
                </a:moveTo>
                <a:lnTo>
                  <a:pt x="0" y="0"/>
                </a:lnTo>
                <a:lnTo>
                  <a:pt x="0" y="1272920"/>
                </a:lnTo>
                <a:lnTo>
                  <a:pt x="1392174" y="1272920"/>
                </a:lnTo>
                <a:lnTo>
                  <a:pt x="13921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8307958" y="6534708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6</a:t>
            </a:fld>
            <a:endParaRPr sz="1200">
              <a:latin typeface="Carlito"/>
              <a:cs typeface="Carlito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B5CF8EC-29A0-4467-8675-BE450D5A1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47099"/>
            <a:ext cx="9144000" cy="25638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B8F0DD7-9818-43B8-8AA5-7436E6EF1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7136" y="1219200"/>
            <a:ext cx="9144000" cy="326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052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pic>
        <p:nvPicPr>
          <p:cNvPr id="1026" name="Picture 2" descr="product-page-diagram_Amazon-Comprehend_Voice-Of-Customer">
            <a:extLst>
              <a:ext uri="{FF2B5EF4-FFF2-40B4-BE49-F238E27FC236}">
                <a16:creationId xmlns:a16="http://schemas.microsoft.com/office/drawing/2014/main" id="{D0D7A9A3-73C5-4697-987A-A35909392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9144000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15992DBA-A09F-4CD0-BD2E-18B8282AF1FD}"/>
              </a:ext>
            </a:extLst>
          </p:cNvPr>
          <p:cNvSpPr txBox="1">
            <a:spLocks/>
          </p:cNvSpPr>
          <p:nvPr/>
        </p:nvSpPr>
        <p:spPr>
          <a:xfrm>
            <a:off x="474370" y="172973"/>
            <a:ext cx="65360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latinLnBrk="0">
              <a:spcBef>
                <a:spcPts val="100"/>
              </a:spcBef>
            </a:pPr>
            <a:r>
              <a:rPr lang="ko-KR" altLang="en-US" sz="3600" kern="0" spc="-110" dirty="0">
                <a:solidFill>
                  <a:sysClr val="windowText" lastClr="000000"/>
                </a:solidFill>
              </a:rPr>
              <a:t>사용 사례</a:t>
            </a:r>
            <a:endParaRPr lang="en-US" sz="3600" kern="0" dirty="0">
              <a:solidFill>
                <a:sysClr val="windowText" lastClr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E770DB-D3AE-4A52-9D48-E69008E6CDDF}"/>
              </a:ext>
            </a:extLst>
          </p:cNvPr>
          <p:cNvSpPr txBox="1"/>
          <p:nvPr/>
        </p:nvSpPr>
        <p:spPr>
          <a:xfrm>
            <a:off x="474370" y="4191000"/>
            <a:ext cx="7755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고객의 소리 분석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Email, Social media(</a:t>
            </a:r>
            <a:r>
              <a:rPr lang="ko-KR" altLang="en-US" dirty="0"/>
              <a:t>페이스북</a:t>
            </a:r>
            <a:r>
              <a:rPr lang="en-US" altLang="ko-KR" dirty="0"/>
              <a:t>,</a:t>
            </a:r>
            <a:r>
              <a:rPr lang="ko-KR" altLang="en-US" dirty="0"/>
              <a:t>트위터</a:t>
            </a:r>
            <a:r>
              <a:rPr lang="en-US" altLang="ko-KR" dirty="0"/>
              <a:t>)</a:t>
            </a:r>
            <a:r>
              <a:rPr lang="ko-KR" altLang="en-US" dirty="0"/>
              <a:t>에서 제품에 대한 고객의 평가를 수집하여 긍정적인 경험과 부적정인 경험을 하게 한 요소를 탐색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경험 요소들을 분석하여 서비스 개선에 활용</a:t>
            </a:r>
            <a:endParaRPr lang="en-US" altLang="ko-K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15992DBA-A09F-4CD0-BD2E-18B8282AF1FD}"/>
              </a:ext>
            </a:extLst>
          </p:cNvPr>
          <p:cNvSpPr txBox="1">
            <a:spLocks/>
          </p:cNvSpPr>
          <p:nvPr/>
        </p:nvSpPr>
        <p:spPr>
          <a:xfrm>
            <a:off x="474370" y="172973"/>
            <a:ext cx="65360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latinLnBrk="0">
              <a:spcBef>
                <a:spcPts val="100"/>
              </a:spcBef>
            </a:pPr>
            <a:r>
              <a:rPr lang="ko-KR" altLang="en-US" sz="3600" kern="0" spc="-110" dirty="0">
                <a:solidFill>
                  <a:sysClr val="windowText" lastClr="000000"/>
                </a:solidFill>
              </a:rPr>
              <a:t>사용 사례</a:t>
            </a:r>
            <a:endParaRPr lang="en-US" sz="3600" kern="0" dirty="0">
              <a:solidFill>
                <a:sysClr val="windowText" lastClr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E770DB-D3AE-4A52-9D48-E69008E6CDDF}"/>
              </a:ext>
            </a:extLst>
          </p:cNvPr>
          <p:cNvSpPr txBox="1"/>
          <p:nvPr/>
        </p:nvSpPr>
        <p:spPr>
          <a:xfrm>
            <a:off x="474370" y="4456937"/>
            <a:ext cx="7755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문서 추천 및 분류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수집한 문서를 주제별로 분류하여 정리하고 같은 주제와 연관된 다른 기사를 추천하여 독자를 위한 콘텐츠 추천의 개인화 </a:t>
            </a:r>
            <a:endParaRPr lang="en-US" altLang="ko-KR" dirty="0"/>
          </a:p>
        </p:txBody>
      </p:sp>
      <p:pic>
        <p:nvPicPr>
          <p:cNvPr id="2050" name="Picture 2" descr="product-page-diagram_Amazon-Comprehend_Knowledge-Management-Discovery">
            <a:extLst>
              <a:ext uri="{FF2B5EF4-FFF2-40B4-BE49-F238E27FC236}">
                <a16:creationId xmlns:a16="http://schemas.microsoft.com/office/drawing/2014/main" id="{25856B99-E7D9-4841-931D-51EEE7AAA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" y="1200734"/>
            <a:ext cx="9144000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683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2591591"/>
            <a:ext cx="7242809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b="1" dirty="0">
                <a:latin typeface="Calibri" panose="020F0502020204030204" pitchFamily="34" charset="0"/>
                <a:cs typeface="UnDinaru"/>
              </a:rPr>
              <a:t>       실습 </a:t>
            </a:r>
            <a:r>
              <a:rPr lang="en-US" altLang="ko-KR" sz="3600" b="1" dirty="0">
                <a:latin typeface="Calibri" panose="020F0502020204030204" pitchFamily="34" charset="0"/>
                <a:cs typeface="UnDinaru"/>
              </a:rPr>
              <a:t>: AWS Comprehend</a:t>
            </a:r>
            <a:br>
              <a:rPr lang="en-US" altLang="ko-KR" sz="3600" b="1" dirty="0">
                <a:latin typeface="Calibri" panose="020F0502020204030204" pitchFamily="34" charset="0"/>
                <a:cs typeface="UnDinaru"/>
              </a:rPr>
            </a:br>
            <a:br>
              <a:rPr lang="en-US" altLang="ko-KR" sz="3600" b="1" dirty="0">
                <a:latin typeface="Calibri" panose="020F0502020204030204" pitchFamily="34" charset="0"/>
                <a:cs typeface="UnDinaru"/>
              </a:rPr>
            </a:br>
            <a:r>
              <a:rPr lang="en-US" altLang="ko-KR" sz="3600" b="1" dirty="0">
                <a:latin typeface="Calibri" panose="020F0502020204030204" pitchFamily="34" charset="0"/>
                <a:cs typeface="UnDinaru"/>
              </a:rPr>
              <a:t>    CLI, API</a:t>
            </a:r>
            <a:r>
              <a:rPr lang="ko-KR" altLang="en-US" sz="3600" b="1" dirty="0">
                <a:latin typeface="Calibri" panose="020F0502020204030204" pitchFamily="34" charset="0"/>
                <a:cs typeface="UnDinaru"/>
              </a:rPr>
              <a:t> 사용해보고 활용하기</a:t>
            </a:r>
            <a:r>
              <a:rPr lang="en-US" altLang="ko-KR" sz="3600" b="1" dirty="0">
                <a:latin typeface="Calibri" panose="020F0502020204030204" pitchFamily="34" charset="0"/>
                <a:cs typeface="UnDinaru"/>
              </a:rPr>
              <a:t> </a:t>
            </a:r>
            <a:endParaRPr sz="3600" dirty="0">
              <a:latin typeface="Calibri" panose="020F0502020204030204" pitchFamily="34" charset="0"/>
              <a:cs typeface="UnDinaru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6917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</TotalTime>
  <Words>847</Words>
  <Application>Microsoft Office PowerPoint</Application>
  <PresentationFormat>화면 슬라이드 쇼(4:3)</PresentationFormat>
  <Paragraphs>170</Paragraphs>
  <Slides>36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2" baseType="lpstr">
      <vt:lpstr>Carlito</vt:lpstr>
      <vt:lpstr>맑은 고딕</vt:lpstr>
      <vt:lpstr>Arial</vt:lpstr>
      <vt:lpstr>Calibri</vt:lpstr>
      <vt:lpstr>Trebuchet MS</vt:lpstr>
      <vt:lpstr>Office Theme</vt:lpstr>
      <vt:lpstr>AWS Machine Learning Services</vt:lpstr>
      <vt:lpstr>시작 전에…</vt:lpstr>
      <vt:lpstr>AWS Comprehend Overview</vt:lpstr>
      <vt:lpstr>AWS Comprehend - Features</vt:lpstr>
      <vt:lpstr>Pricing : Free tier</vt:lpstr>
      <vt:lpstr>Pricing</vt:lpstr>
      <vt:lpstr>PowerPoint 프레젠테이션</vt:lpstr>
      <vt:lpstr>PowerPoint 프레젠테이션</vt:lpstr>
      <vt:lpstr>       실습 : AWS Comprehend      CLI, API 사용해보고 활용하기 </vt:lpstr>
      <vt:lpstr>1번 실습 진행 내용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Hyunchan Park</dc:creator>
  <cp:lastModifiedBy>LEE Myung Kyu</cp:lastModifiedBy>
  <cp:revision>34</cp:revision>
  <dcterms:created xsi:type="dcterms:W3CDTF">2020-01-16T05:22:20Z</dcterms:created>
  <dcterms:modified xsi:type="dcterms:W3CDTF">2020-01-28T04:45:49Z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2019-10-14T00:00:00Z</vt:filetime>
  </property>
  <property fmtid="{D5CDD505-2E9C-101B-9397-08002B2CF9AE}" pid="3" name="Creator">
    <vt:lpwstr>Microsoft® PowerPoint® Office 365용 </vt:lpwstr>
  </property>
  <property fmtid="{D5CDD505-2E9C-101B-9397-08002B2CF9AE}" pid="4" name="LastSaved">
    <vt:filetime>2020-01-16T00:00:00Z</vt:filetime>
  </property>
</Properties>
</file>