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04" r:id="rId4"/>
    <p:sldId id="258" r:id="rId5"/>
    <p:sldId id="307" r:id="rId6"/>
    <p:sldId id="306" r:id="rId7"/>
    <p:sldId id="260" r:id="rId8"/>
    <p:sldId id="305" r:id="rId9"/>
    <p:sldId id="30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Myung Kyu" initials="LMK" lastIdx="1" clrIdx="0">
    <p:extLst>
      <p:ext uri="{19B8F6BF-5375-455C-9EA6-DF929625EA0E}">
        <p15:presenceInfo xmlns:p15="http://schemas.microsoft.com/office/powerpoint/2012/main" userId="71cdfafc7dc6a5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4370" y="212597"/>
            <a:ext cx="819525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6240" y="929639"/>
            <a:ext cx="8351520" cy="70485"/>
          </a:xfrm>
          <a:custGeom>
            <a:avLst/>
            <a:gdLst/>
            <a:ahLst/>
            <a:cxnLst/>
            <a:rect l="l" t="t" r="r" b="b"/>
            <a:pathLst>
              <a:path w="8351520" h="70484">
                <a:moveTo>
                  <a:pt x="8351520" y="0"/>
                </a:moveTo>
                <a:lnTo>
                  <a:pt x="0" y="0"/>
                </a:lnTo>
                <a:lnTo>
                  <a:pt x="0" y="70103"/>
                </a:lnTo>
                <a:lnTo>
                  <a:pt x="8351520" y="70103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0874" y="1720037"/>
            <a:ext cx="530225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111757"/>
            <a:ext cx="8195259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534708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slab.jbnu.ac.kr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ko/efs/pricing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products/storag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ko_kr/comprehend/latest/dg/functionality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ieilms.jbnu.ac.k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" y="3520440"/>
            <a:ext cx="8351520" cy="71755"/>
          </a:xfrm>
          <a:custGeom>
            <a:avLst/>
            <a:gdLst/>
            <a:ahLst/>
            <a:cxnLst/>
            <a:rect l="l" t="t" r="r" b="b"/>
            <a:pathLst>
              <a:path w="8351520" h="71754">
                <a:moveTo>
                  <a:pt x="8351520" y="0"/>
                </a:moveTo>
                <a:lnTo>
                  <a:pt x="0" y="0"/>
                </a:lnTo>
                <a:lnTo>
                  <a:pt x="0" y="71627"/>
                </a:lnTo>
                <a:lnTo>
                  <a:pt x="8351520" y="71627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1505689"/>
            <a:ext cx="71310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AWS </a:t>
            </a:r>
            <a:r>
              <a:rPr lang="en-US" spc="-235" dirty="0"/>
              <a:t>Machine Learning Services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2133600" y="2717127"/>
            <a:ext cx="549325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254" dirty="0">
                <a:latin typeface="Trebuchet MS"/>
                <a:cs typeface="Trebuchet MS"/>
              </a:rPr>
              <a:t>Comprehend, </a:t>
            </a:r>
            <a:r>
              <a:rPr lang="en-US" sz="4000" spc="-254" dirty="0" err="1">
                <a:latin typeface="Trebuchet MS"/>
                <a:cs typeface="Trebuchet MS"/>
              </a:rPr>
              <a:t>Rekognition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8845" y="3943350"/>
            <a:ext cx="4776470" cy="244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Hyunchan,</a:t>
            </a:r>
            <a:r>
              <a:rPr sz="2400" spc="-15" dirty="0">
                <a:latin typeface="Carlito"/>
                <a:cs typeface="Carlito"/>
              </a:rPr>
              <a:t> Park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 dirty="0">
              <a:latin typeface="Carlito"/>
              <a:cs typeface="Carlito"/>
            </a:endParaRPr>
          </a:p>
          <a:p>
            <a:pPr marR="635" algn="ctr">
              <a:lnSpc>
                <a:spcPct val="100000"/>
              </a:lnSpc>
            </a:pPr>
            <a:r>
              <a:rPr sz="20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http://oslab.jbnu.ac.kr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Carlito"/>
              <a:cs typeface="Carlito"/>
            </a:endParaRPr>
          </a:p>
          <a:p>
            <a:pPr marL="12700" marR="5080" algn="ctr">
              <a:lnSpc>
                <a:spcPct val="162000"/>
              </a:lnSpc>
            </a:pPr>
            <a:r>
              <a:rPr sz="2000" spc="-5" dirty="0">
                <a:latin typeface="Carlito"/>
                <a:cs typeface="Carlito"/>
              </a:rPr>
              <a:t>Division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Computer </a:t>
            </a:r>
            <a:r>
              <a:rPr sz="2000" dirty="0">
                <a:latin typeface="Carlito"/>
                <a:cs typeface="Carlito"/>
              </a:rPr>
              <a:t>Science and Engineering  Jeonbuk </a:t>
            </a:r>
            <a:r>
              <a:rPr sz="2000" spc="-5" dirty="0">
                <a:latin typeface="Carlito"/>
                <a:cs typeface="Carlito"/>
              </a:rPr>
              <a:t>National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University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89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sz="3600" spc="-195" dirty="0"/>
              <a:t>Storage</a:t>
            </a:r>
            <a:r>
              <a:rPr sz="3600" spc="-645" dirty="0"/>
              <a:t> </a:t>
            </a:r>
            <a:r>
              <a:rPr sz="3600" spc="-190" dirty="0"/>
              <a:t>Services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75522"/>
            <a:ext cx="8506460" cy="435610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EBS </a:t>
            </a:r>
            <a:r>
              <a:rPr sz="2000" spc="-5" dirty="0">
                <a:latin typeface="Carlito"/>
                <a:cs typeface="Carlito"/>
              </a:rPr>
              <a:t>(Elastic </a:t>
            </a:r>
            <a:r>
              <a:rPr sz="2000" dirty="0">
                <a:latin typeface="Carlito"/>
                <a:cs typeface="Carlito"/>
              </a:rPr>
              <a:t>Block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Storage)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Carlito"/>
                <a:cs typeface="Carlito"/>
              </a:rPr>
              <a:t>Amazon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EC2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UKIJ CJK"/>
                <a:cs typeface="UKIJ CJK"/>
              </a:rPr>
              <a:t>인스턴스에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연결된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영구</a:t>
            </a:r>
            <a:r>
              <a:rPr sz="1800" spc="-5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볼륨에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블록</a:t>
            </a:r>
            <a:r>
              <a:rPr sz="1800" spc="-50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데이터를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저장하고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이를</a:t>
            </a:r>
            <a:r>
              <a:rPr sz="1800" spc="-5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처리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일반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spc="-20" dirty="0">
                <a:latin typeface="Carlito"/>
                <a:cs typeface="Carlito"/>
              </a:rPr>
              <a:t>HDD,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SSD</a:t>
            </a:r>
            <a:r>
              <a:rPr sz="1800" spc="-5" dirty="0">
                <a:latin typeface="UKIJ CJK"/>
                <a:cs typeface="UKIJ CJK"/>
              </a:rPr>
              <a:t>와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같은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블록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기반의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입출력을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지원하는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스토리지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latin typeface="Carlito"/>
                <a:cs typeface="Carlito"/>
              </a:rPr>
              <a:t>EC2 </a:t>
            </a:r>
            <a:r>
              <a:rPr sz="1800" spc="-5" dirty="0">
                <a:latin typeface="Carlito"/>
                <a:cs typeface="Carlito"/>
              </a:rPr>
              <a:t>VM</a:t>
            </a:r>
            <a:r>
              <a:rPr sz="1800" spc="-5" dirty="0">
                <a:latin typeface="UKIJ CJK"/>
                <a:cs typeface="UKIJ CJK"/>
              </a:rPr>
              <a:t>의 </a:t>
            </a:r>
            <a:r>
              <a:rPr sz="1800" spc="-5" dirty="0">
                <a:latin typeface="Carlito"/>
                <a:cs typeface="Carlito"/>
              </a:rPr>
              <a:t>OS, </a:t>
            </a:r>
            <a:r>
              <a:rPr sz="1800" dirty="0">
                <a:latin typeface="UKIJ CJK"/>
                <a:cs typeface="UKIJ CJK"/>
              </a:rPr>
              <a:t>데이터를 저장하기 위한 저장장치로</a:t>
            </a:r>
            <a:r>
              <a:rPr sz="1800" spc="-28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사용됨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연간 고장률 </a:t>
            </a:r>
            <a:r>
              <a:rPr sz="1800" dirty="0">
                <a:latin typeface="Carlito"/>
                <a:cs typeface="Carlito"/>
              </a:rPr>
              <a:t>AFR: 0.1%~0.2% </a:t>
            </a:r>
            <a:r>
              <a:rPr sz="1800" spc="-5" dirty="0">
                <a:latin typeface="Carlito"/>
                <a:cs typeface="Carlito"/>
              </a:rPr>
              <a:t>(</a:t>
            </a:r>
            <a:r>
              <a:rPr sz="1800" spc="-5" dirty="0">
                <a:latin typeface="UKIJ CJK"/>
                <a:cs typeface="UKIJ CJK"/>
              </a:rPr>
              <a:t>일반 </a:t>
            </a:r>
            <a:r>
              <a:rPr sz="1800" spc="-10" dirty="0">
                <a:latin typeface="Carlito"/>
                <a:cs typeface="Carlito"/>
              </a:rPr>
              <a:t>HDD:</a:t>
            </a:r>
            <a:r>
              <a:rPr sz="1800" spc="-1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4%)</a:t>
            </a: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Char char="•"/>
            </a:pP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61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EFS </a:t>
            </a:r>
            <a:r>
              <a:rPr sz="2000" spc="-5" dirty="0">
                <a:latin typeface="Carlito"/>
                <a:cs typeface="Carlito"/>
              </a:rPr>
              <a:t>(Elastic </a:t>
            </a:r>
            <a:r>
              <a:rPr sz="2000" dirty="0">
                <a:latin typeface="Carlito"/>
                <a:cs typeface="Carlito"/>
              </a:rPr>
              <a:t>File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System)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UKIJ CJK"/>
                <a:cs typeface="UKIJ CJK"/>
              </a:rPr>
              <a:t>간편하고</a:t>
            </a:r>
            <a:r>
              <a:rPr sz="1600" spc="-4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확장</a:t>
            </a:r>
            <a:r>
              <a:rPr sz="1600" spc="-6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가능한</a:t>
            </a:r>
            <a:r>
              <a:rPr sz="1600" spc="-3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파일</a:t>
            </a:r>
            <a:r>
              <a:rPr sz="1600" spc="-5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시스템에</a:t>
            </a:r>
            <a:r>
              <a:rPr sz="1600" spc="-5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데이터를</a:t>
            </a:r>
            <a:r>
              <a:rPr sz="1600" spc="-3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저장</a:t>
            </a:r>
            <a:r>
              <a:rPr sz="1600" spc="-6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및</a:t>
            </a:r>
            <a:r>
              <a:rPr sz="1600" spc="-5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공유</a:t>
            </a:r>
            <a:endParaRPr sz="16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Carlito"/>
                <a:cs typeface="Carlito"/>
              </a:rPr>
              <a:t>Ext4, </a:t>
            </a:r>
            <a:r>
              <a:rPr sz="1600" spc="-10" dirty="0">
                <a:latin typeface="Carlito"/>
                <a:cs typeface="Carlito"/>
              </a:rPr>
              <a:t>NTFS</a:t>
            </a:r>
            <a:r>
              <a:rPr sz="1600" spc="-10" dirty="0">
                <a:latin typeface="UKIJ CJK"/>
                <a:cs typeface="UKIJ CJK"/>
              </a:rPr>
              <a:t>와 </a:t>
            </a:r>
            <a:r>
              <a:rPr sz="1600" spc="-5" dirty="0">
                <a:latin typeface="UKIJ CJK"/>
                <a:cs typeface="UKIJ CJK"/>
              </a:rPr>
              <a:t>같이 파일 시스템 </a:t>
            </a:r>
            <a:r>
              <a:rPr sz="1600" spc="-5" dirty="0">
                <a:latin typeface="Carlito"/>
                <a:cs typeface="Carlito"/>
              </a:rPr>
              <a:t>access sematics </a:t>
            </a:r>
            <a:r>
              <a:rPr sz="1600" spc="-5" dirty="0">
                <a:latin typeface="UKIJ CJK"/>
                <a:cs typeface="UKIJ CJK"/>
              </a:rPr>
              <a:t>에 따른 </a:t>
            </a:r>
            <a:r>
              <a:rPr sz="1600" spc="-20" dirty="0">
                <a:latin typeface="Carlito"/>
                <a:cs typeface="Carlito"/>
              </a:rPr>
              <a:t>FS </a:t>
            </a:r>
            <a:r>
              <a:rPr sz="1600" spc="-10" dirty="0">
                <a:latin typeface="UKIJ CJK"/>
                <a:cs typeface="UKIJ CJK"/>
              </a:rPr>
              <a:t>인터페이스를 제공하는</a:t>
            </a:r>
            <a:r>
              <a:rPr sz="1600" spc="-27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서비스</a:t>
            </a:r>
            <a:endParaRPr sz="16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8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UKIJ CJK"/>
                <a:cs typeface="UKIJ CJK"/>
              </a:rPr>
              <a:t>자체 고가용성</a:t>
            </a:r>
            <a:r>
              <a:rPr sz="1600" spc="-5" dirty="0">
                <a:latin typeface="Carlito"/>
                <a:cs typeface="Carlito"/>
              </a:rPr>
              <a:t>, </a:t>
            </a:r>
            <a:r>
              <a:rPr sz="1600" spc="-5" dirty="0">
                <a:latin typeface="UKIJ CJK"/>
                <a:cs typeface="UKIJ CJK"/>
              </a:rPr>
              <a:t>내구성을 제공하도록</a:t>
            </a:r>
            <a:r>
              <a:rPr sz="1600" spc="-10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설계</a:t>
            </a:r>
            <a:endParaRPr sz="16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UKIJ CJK"/>
                <a:cs typeface="UKIJ CJK"/>
              </a:rPr>
              <a:t>용량 자동 확장 및</a:t>
            </a:r>
            <a:r>
              <a:rPr sz="1600" spc="-20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축소</a:t>
            </a:r>
            <a:endParaRPr sz="16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89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sz="3600" spc="-195" dirty="0"/>
              <a:t>Storage</a:t>
            </a:r>
            <a:r>
              <a:rPr sz="3600" spc="-645" dirty="0"/>
              <a:t> </a:t>
            </a:r>
            <a:r>
              <a:rPr sz="3600" spc="-190" dirty="0"/>
              <a:t>Services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71727" y="1502663"/>
            <a:ext cx="7400543" cy="438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89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sz="3600" spc="-195" dirty="0"/>
              <a:t>Storage</a:t>
            </a:r>
            <a:r>
              <a:rPr sz="3600" spc="-645" dirty="0"/>
              <a:t> </a:t>
            </a:r>
            <a:r>
              <a:rPr sz="3600" spc="-190" dirty="0"/>
              <a:t>Services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75522"/>
            <a:ext cx="7256145" cy="3713479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S3 (Simple </a:t>
            </a:r>
            <a:r>
              <a:rPr sz="2000" spc="-15" dirty="0">
                <a:latin typeface="Carlito"/>
                <a:cs typeface="Carlito"/>
              </a:rPr>
              <a:t>Storage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Service)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25" dirty="0">
                <a:latin typeface="Carlito"/>
                <a:cs typeface="Carlito"/>
              </a:rPr>
              <a:t>AWS</a:t>
            </a:r>
            <a:r>
              <a:rPr sz="1800" spc="-25" dirty="0">
                <a:latin typeface="UKIJ CJK"/>
                <a:cs typeface="UKIJ CJK"/>
              </a:rPr>
              <a:t>의 </a:t>
            </a:r>
            <a:r>
              <a:rPr sz="1800" spc="-5" dirty="0">
                <a:latin typeface="UKIJ CJK"/>
                <a:cs typeface="UKIJ CJK"/>
              </a:rPr>
              <a:t>가장 기본적인 </a:t>
            </a:r>
            <a:r>
              <a:rPr sz="1800" spc="-5" dirty="0">
                <a:latin typeface="Carlito"/>
                <a:cs typeface="Carlito"/>
              </a:rPr>
              <a:t>Object based</a:t>
            </a:r>
            <a:r>
              <a:rPr sz="1800" spc="-16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storage</a:t>
            </a:r>
            <a:endParaRPr sz="1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일반적인</a:t>
            </a:r>
            <a:r>
              <a:rPr sz="1800" spc="-8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클라우드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스토리지와</a:t>
            </a:r>
            <a:r>
              <a:rPr sz="1800" spc="-8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동일함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spc="-5" dirty="0">
                <a:latin typeface="Carlito"/>
                <a:cs typeface="Carlito"/>
              </a:rPr>
              <a:t>(</a:t>
            </a:r>
            <a:r>
              <a:rPr sz="1800" spc="-5" dirty="0">
                <a:latin typeface="UKIJ CJK"/>
                <a:cs typeface="UKIJ CJK"/>
              </a:rPr>
              <a:t>예</a:t>
            </a:r>
            <a:r>
              <a:rPr sz="1800" spc="-5" dirty="0">
                <a:latin typeface="Carlito"/>
                <a:cs typeface="Carlito"/>
              </a:rPr>
              <a:t>.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UKIJ CJK"/>
                <a:cs typeface="UKIJ CJK"/>
              </a:rPr>
              <a:t>네이버</a:t>
            </a:r>
            <a:r>
              <a:rPr sz="1800" dirty="0">
                <a:latin typeface="Carlito"/>
                <a:cs typeface="Carlito"/>
              </a:rPr>
              <a:t>/</a:t>
            </a:r>
            <a:r>
              <a:rPr sz="1800" dirty="0">
                <a:latin typeface="UKIJ CJK"/>
                <a:cs typeface="UKIJ CJK"/>
              </a:rPr>
              <a:t>다음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클라우드</a:t>
            </a:r>
            <a:r>
              <a:rPr sz="1800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UKIJ CJK"/>
                <a:cs typeface="UKIJ CJK"/>
              </a:rPr>
              <a:t>내구성</a:t>
            </a:r>
            <a:r>
              <a:rPr sz="1800" spc="-5" dirty="0">
                <a:latin typeface="Carlito"/>
                <a:cs typeface="Carlito"/>
              </a:rPr>
              <a:t>: </a:t>
            </a:r>
            <a:r>
              <a:rPr sz="1800" dirty="0">
                <a:latin typeface="Carlito"/>
                <a:cs typeface="Carlito"/>
              </a:rPr>
              <a:t>99.999 999 999%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(11-9)</a:t>
            </a:r>
            <a:endParaRPr sz="1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6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Glacier </a:t>
            </a:r>
            <a:r>
              <a:rPr sz="2000" spc="5" dirty="0">
                <a:latin typeface="Carlito"/>
                <a:cs typeface="Carlito"/>
              </a:rPr>
              <a:t>(</a:t>
            </a:r>
            <a:r>
              <a:rPr sz="2000" spc="5" dirty="0">
                <a:latin typeface="UKIJ CJK"/>
                <a:cs typeface="UKIJ CJK"/>
              </a:rPr>
              <a:t>뜻</a:t>
            </a:r>
            <a:r>
              <a:rPr sz="2000" spc="5" dirty="0">
                <a:latin typeface="Carlito"/>
                <a:cs typeface="Carlito"/>
              </a:rPr>
              <a:t>: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빙하</a:t>
            </a:r>
            <a:r>
              <a:rPr sz="2000" dirty="0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데이터</a:t>
            </a:r>
            <a:r>
              <a:rPr sz="1800" spc="-7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보관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및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백업을</a:t>
            </a:r>
            <a:r>
              <a:rPr sz="1800" spc="-5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위한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안전하고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내구성있는</a:t>
            </a:r>
            <a:r>
              <a:rPr sz="1800" spc="-6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스토리지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싸고 성능이</a:t>
            </a:r>
            <a:r>
              <a:rPr sz="1800" spc="-12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느림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연평균 </a:t>
            </a:r>
            <a:r>
              <a:rPr sz="1800" spc="-5" dirty="0">
                <a:latin typeface="Carlito"/>
                <a:cs typeface="Carlito"/>
              </a:rPr>
              <a:t>99.999 </a:t>
            </a:r>
            <a:r>
              <a:rPr sz="1800" dirty="0">
                <a:latin typeface="Carlito"/>
                <a:cs typeface="Carlito"/>
              </a:rPr>
              <a:t>999 </a:t>
            </a:r>
            <a:r>
              <a:rPr sz="1800" spc="-5" dirty="0">
                <a:latin typeface="Carlito"/>
                <a:cs typeface="Carlito"/>
              </a:rPr>
              <a:t>999%</a:t>
            </a:r>
            <a:r>
              <a:rPr sz="1800" spc="-5" dirty="0">
                <a:latin typeface="UKIJ CJK"/>
                <a:cs typeface="UKIJ CJK"/>
              </a:rPr>
              <a:t>의</a:t>
            </a:r>
            <a:r>
              <a:rPr sz="1800" spc="-12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내구성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89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sz="3600" spc="-195" dirty="0"/>
              <a:t>Storage</a:t>
            </a:r>
            <a:r>
              <a:rPr sz="3600" spc="-645" dirty="0"/>
              <a:t> </a:t>
            </a:r>
            <a:r>
              <a:rPr sz="3600" spc="-190" dirty="0"/>
              <a:t>Services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851916" y="1389888"/>
            <a:ext cx="7714615" cy="4394200"/>
            <a:chOff x="851916" y="1389888"/>
            <a:chExt cx="7714615" cy="4394200"/>
          </a:xfrm>
        </p:grpSpPr>
        <p:sp>
          <p:nvSpPr>
            <p:cNvPr id="4" name="object 4"/>
            <p:cNvSpPr/>
            <p:nvPr/>
          </p:nvSpPr>
          <p:spPr>
            <a:xfrm>
              <a:off x="851916" y="1411224"/>
              <a:ext cx="3771900" cy="43723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4672" y="1389888"/>
              <a:ext cx="3951731" cy="43936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95209" y="1103757"/>
            <a:ext cx="113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(</a:t>
            </a:r>
            <a:r>
              <a:rPr sz="1800" spc="-5" dirty="0">
                <a:latin typeface="UKIJ CJK"/>
                <a:cs typeface="UKIJ CJK"/>
              </a:rPr>
              <a:t>평생</a:t>
            </a:r>
            <a:r>
              <a:rPr sz="1800" spc="-13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무료</a:t>
            </a:r>
            <a:r>
              <a:rPr sz="1800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217545" y="1097026"/>
            <a:ext cx="1310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(1</a:t>
            </a:r>
            <a:r>
              <a:rPr sz="1800" spc="-5" dirty="0">
                <a:latin typeface="UKIJ CJK"/>
                <a:cs typeface="UKIJ CJK"/>
              </a:rPr>
              <a:t>년 </a:t>
            </a:r>
            <a:r>
              <a:rPr sz="1800" spc="-10" dirty="0">
                <a:latin typeface="Carlito"/>
                <a:cs typeface="Carlito"/>
              </a:rPr>
              <a:t>free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tier)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898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sz="3600" spc="-195" dirty="0"/>
              <a:t>Storage</a:t>
            </a:r>
            <a:r>
              <a:rPr sz="3600" spc="-645" dirty="0"/>
              <a:t> </a:t>
            </a:r>
            <a:r>
              <a:rPr sz="3600" spc="-190" dirty="0"/>
              <a:t>Services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4370" y="975522"/>
            <a:ext cx="7080884" cy="19786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latin typeface="Carlito"/>
                <a:cs typeface="Carlito"/>
              </a:rPr>
              <a:t>AWS </a:t>
            </a:r>
            <a:r>
              <a:rPr sz="2000" spc="-15" dirty="0">
                <a:latin typeface="Carlito"/>
                <a:cs typeface="Carlito"/>
              </a:rPr>
              <a:t>Storage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Gateway</a:t>
            </a:r>
            <a:endParaRPr sz="2000">
              <a:latin typeface="Carlito"/>
              <a:cs typeface="Carlito"/>
            </a:endParaRPr>
          </a:p>
          <a:p>
            <a:pPr marL="227965" marR="5080" lvl="1" indent="-227965" algn="r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1800" dirty="0">
                <a:latin typeface="UKIJ CJK"/>
                <a:cs typeface="UKIJ CJK"/>
              </a:rPr>
              <a:t>사용자가</a:t>
            </a:r>
            <a:r>
              <a:rPr sz="1800" spc="-7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기존에</a:t>
            </a:r>
            <a:r>
              <a:rPr sz="1800" spc="-5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사용하던</a:t>
            </a:r>
            <a:r>
              <a:rPr sz="1800" spc="-80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스토리지</a:t>
            </a:r>
            <a:r>
              <a:rPr sz="1800" spc="-5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인프라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및</a:t>
            </a:r>
            <a:r>
              <a:rPr sz="1800" spc="-7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데이터를</a:t>
            </a:r>
            <a:r>
              <a:rPr sz="1800" spc="-55" dirty="0">
                <a:latin typeface="UKIJ CJK"/>
                <a:cs typeface="UKIJ CJK"/>
              </a:rPr>
              <a:t> </a:t>
            </a:r>
            <a:r>
              <a:rPr sz="1800" spc="-5" dirty="0">
                <a:latin typeface="UKIJ CJK"/>
                <a:cs typeface="UKIJ CJK"/>
              </a:rPr>
              <a:t>포함한</a:t>
            </a:r>
            <a:r>
              <a:rPr sz="1800" spc="-5" dirty="0">
                <a:latin typeface="Carlito"/>
                <a:cs typeface="Carlito"/>
              </a:rPr>
              <a:t>,</a:t>
            </a:r>
            <a:endParaRPr sz="1800">
              <a:latin typeface="Carlito"/>
              <a:cs typeface="Carlito"/>
            </a:endParaRPr>
          </a:p>
          <a:p>
            <a:pPr marR="37465" algn="r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UKIJ CJK"/>
                <a:cs typeface="UKIJ CJK"/>
              </a:rPr>
              <a:t>모든</a:t>
            </a:r>
            <a:r>
              <a:rPr sz="1800" spc="-8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스토리지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서비스를</a:t>
            </a:r>
            <a:r>
              <a:rPr sz="1800" spc="-80" dirty="0">
                <a:latin typeface="UKIJ CJK"/>
                <a:cs typeface="UKIJ CJK"/>
              </a:rPr>
              <a:t> </a:t>
            </a:r>
            <a:r>
              <a:rPr sz="1800" spc="-30" dirty="0">
                <a:latin typeface="Carlito"/>
                <a:cs typeface="Carlito"/>
              </a:rPr>
              <a:t>AWS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UKIJ CJK"/>
                <a:cs typeface="UKIJ CJK"/>
              </a:rPr>
              <a:t>클라우드와</a:t>
            </a:r>
            <a:r>
              <a:rPr sz="1800" spc="-6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통합할</a:t>
            </a:r>
            <a:r>
              <a:rPr sz="1800" spc="-7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수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있도록</a:t>
            </a:r>
            <a:r>
              <a:rPr sz="1800" spc="-7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지원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파일</a:t>
            </a:r>
            <a:r>
              <a:rPr sz="1800" dirty="0">
                <a:latin typeface="Carlito"/>
                <a:cs typeface="Carlito"/>
              </a:rPr>
              <a:t>, </a:t>
            </a:r>
            <a:r>
              <a:rPr sz="1800" dirty="0">
                <a:latin typeface="UKIJ CJK"/>
                <a:cs typeface="UKIJ CJK"/>
              </a:rPr>
              <a:t>볼륨</a:t>
            </a:r>
            <a:r>
              <a:rPr sz="1800" dirty="0">
                <a:latin typeface="Carlito"/>
                <a:cs typeface="Carlito"/>
              </a:rPr>
              <a:t>, </a:t>
            </a:r>
            <a:r>
              <a:rPr sz="1800" dirty="0">
                <a:latin typeface="UKIJ CJK"/>
                <a:cs typeface="UKIJ CJK"/>
              </a:rPr>
              <a:t>테이프 인터페이스</a:t>
            </a:r>
            <a:r>
              <a:rPr sz="1800" spc="-12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지원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Carlito"/>
                <a:cs typeface="Carlito"/>
              </a:rPr>
              <a:t>NFS, </a:t>
            </a:r>
            <a:r>
              <a:rPr sz="1800" spc="-5" dirty="0">
                <a:latin typeface="Carlito"/>
                <a:cs typeface="Carlito"/>
              </a:rPr>
              <a:t>iSCSI </a:t>
            </a:r>
            <a:r>
              <a:rPr sz="1800" dirty="0">
                <a:latin typeface="UKIJ CJK"/>
                <a:cs typeface="UKIJ CJK"/>
              </a:rPr>
              <a:t>인터페이스</a:t>
            </a:r>
            <a:r>
              <a:rPr sz="1800" spc="-5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지원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3644" y="2377439"/>
            <a:ext cx="3610355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226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</a:t>
            </a:r>
            <a:r>
              <a:rPr sz="3600" spc="-425" dirty="0"/>
              <a:t> </a:t>
            </a:r>
            <a:r>
              <a:rPr sz="3600" spc="-200" dirty="0"/>
              <a:t>Backup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4370" y="916431"/>
            <a:ext cx="8131809" cy="275653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UKIJ CJK"/>
                <a:cs typeface="UKIJ CJK"/>
              </a:rPr>
              <a:t>완전관리형 백업</a:t>
            </a:r>
            <a:r>
              <a:rPr sz="2400" spc="-18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서비스</a:t>
            </a:r>
            <a:endParaRPr sz="24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UKIJ CJK"/>
                <a:cs typeface="UKIJ CJK"/>
              </a:rPr>
              <a:t>중앙 관리 및</a:t>
            </a:r>
            <a:r>
              <a:rPr sz="2400" spc="-29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자동화</a:t>
            </a:r>
            <a:endParaRPr sz="2400">
              <a:latin typeface="UKIJ CJK"/>
              <a:cs typeface="UKIJ CJK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5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5" dirty="0">
                <a:latin typeface="Carlito"/>
                <a:cs typeface="Carlito"/>
              </a:rPr>
              <a:t>AWS </a:t>
            </a:r>
            <a:r>
              <a:rPr sz="2000" spc="-15" dirty="0">
                <a:latin typeface="Carlito"/>
                <a:cs typeface="Carlito"/>
              </a:rPr>
              <a:t>Storage </a:t>
            </a:r>
            <a:r>
              <a:rPr sz="2000" spc="-20" dirty="0">
                <a:latin typeface="Carlito"/>
                <a:cs typeface="Carlito"/>
              </a:rPr>
              <a:t>Gateway</a:t>
            </a:r>
            <a:r>
              <a:rPr sz="2000" spc="-20" dirty="0">
                <a:latin typeface="UKIJ CJK"/>
                <a:cs typeface="UKIJ CJK"/>
              </a:rPr>
              <a:t>를 </a:t>
            </a:r>
            <a:r>
              <a:rPr sz="2000" dirty="0">
                <a:latin typeface="UKIJ CJK"/>
                <a:cs typeface="UKIJ CJK"/>
              </a:rPr>
              <a:t>사용해 </a:t>
            </a:r>
            <a:r>
              <a:rPr sz="2000" spc="-25" dirty="0">
                <a:latin typeface="Carlito"/>
                <a:cs typeface="Carlito"/>
              </a:rPr>
              <a:t>AWS </a:t>
            </a:r>
            <a:r>
              <a:rPr sz="2000" dirty="0">
                <a:latin typeface="UKIJ CJK"/>
                <a:cs typeface="UKIJ CJK"/>
              </a:rPr>
              <a:t>서비스 전체에서 데이터</a:t>
            </a:r>
            <a:r>
              <a:rPr sz="2000" spc="-34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백업을  손쉽게 중앙집중화하고</a:t>
            </a:r>
            <a:r>
              <a:rPr sz="2000" spc="-19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자동화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5" dirty="0">
                <a:latin typeface="Carlito"/>
                <a:cs typeface="Carlito"/>
              </a:rPr>
              <a:t>AWS </a:t>
            </a:r>
            <a:r>
              <a:rPr sz="2000" spc="-5" dirty="0">
                <a:latin typeface="Carlito"/>
                <a:cs typeface="Carlito"/>
              </a:rPr>
              <a:t>Backup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콘솔에서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클릭</a:t>
            </a:r>
            <a:r>
              <a:rPr sz="2000" spc="-85" dirty="0">
                <a:latin typeface="UKIJ CJK"/>
                <a:cs typeface="UKIJ CJK"/>
              </a:rPr>
              <a:t> </a:t>
            </a:r>
            <a:r>
              <a:rPr sz="2000" spc="5" dirty="0">
                <a:latin typeface="UKIJ CJK"/>
                <a:cs typeface="UKIJ CJK"/>
              </a:rPr>
              <a:t>몇</a:t>
            </a:r>
            <a:r>
              <a:rPr sz="2000" spc="-8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번이면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백업</a:t>
            </a:r>
            <a:r>
              <a:rPr sz="2000" spc="-9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일정과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보존</a:t>
            </a:r>
            <a:r>
              <a:rPr sz="2000" spc="-8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관리를</a:t>
            </a:r>
            <a:endParaRPr sz="2000">
              <a:latin typeface="UKIJ CJK"/>
              <a:cs typeface="UKIJ CJK"/>
            </a:endParaRPr>
          </a:p>
          <a:p>
            <a:pPr marL="6985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UKIJ CJK"/>
                <a:cs typeface="UKIJ CJK"/>
              </a:rPr>
              <a:t>자동화하는</a:t>
            </a:r>
            <a:r>
              <a:rPr sz="2000" spc="-10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백업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정책을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생성할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수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있음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40" y="3755134"/>
            <a:ext cx="8351520" cy="3012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665" y="3541598"/>
            <a:ext cx="11360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54" dirty="0">
                <a:latin typeface="Trebuchet MS"/>
                <a:cs typeface="Trebuchet MS"/>
              </a:rPr>
              <a:t>EBS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20059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/>
              <a:t>EBS</a:t>
            </a:r>
            <a:r>
              <a:rPr sz="3600" spc="-395" dirty="0"/>
              <a:t> </a:t>
            </a:r>
            <a:r>
              <a:rPr sz="3600" spc="-210" dirty="0"/>
              <a:t>Pricing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75522"/>
            <a:ext cx="5135245" cy="51923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Amazon </a:t>
            </a:r>
            <a:r>
              <a:rPr sz="2000" spc="-5" dirty="0">
                <a:latin typeface="Carlito"/>
                <a:cs typeface="Carlito"/>
              </a:rPr>
              <a:t>EBS </a:t>
            </a:r>
            <a:r>
              <a:rPr sz="2000" dirty="0">
                <a:latin typeface="UKIJ CJK"/>
                <a:cs typeface="UKIJ CJK"/>
              </a:rPr>
              <a:t>범용 </a:t>
            </a:r>
            <a:r>
              <a:rPr sz="2000" dirty="0">
                <a:latin typeface="Carlito"/>
                <a:cs typeface="Carlito"/>
              </a:rPr>
              <a:t>SSD(gp2)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볼륨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Carlito"/>
                <a:cs typeface="Carlito"/>
              </a:rPr>
              <a:t>$0.114 </a:t>
            </a:r>
            <a:r>
              <a:rPr sz="1800" spc="-5" dirty="0">
                <a:latin typeface="UKIJ CJK"/>
                <a:cs typeface="UKIJ CJK"/>
              </a:rPr>
              <a:t>프로비저닝된 스토리지의 월별</a:t>
            </a:r>
            <a:r>
              <a:rPr sz="1800" spc="-185" dirty="0">
                <a:latin typeface="UKIJ CJK"/>
                <a:cs typeface="UKIJ CJK"/>
              </a:rPr>
              <a:t> </a:t>
            </a:r>
            <a:r>
              <a:rPr sz="1800" dirty="0">
                <a:latin typeface="Carlito"/>
                <a:cs typeface="Carlito"/>
              </a:rPr>
              <a:t>GB</a:t>
            </a:r>
            <a:r>
              <a:rPr sz="1800" dirty="0">
                <a:latin typeface="UKIJ CJK"/>
                <a:cs typeface="UKIJ CJK"/>
              </a:rPr>
              <a:t>당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UKIJ CJK"/>
                <a:cs typeface="UKIJ CJK"/>
              </a:rPr>
              <a:t>예</a:t>
            </a:r>
            <a:r>
              <a:rPr sz="1800" dirty="0">
                <a:latin typeface="Carlito"/>
                <a:cs typeface="Carlito"/>
              </a:rPr>
              <a:t>) 30GB </a:t>
            </a:r>
            <a:r>
              <a:rPr sz="1800" dirty="0">
                <a:latin typeface="UKIJ CJK"/>
                <a:cs typeface="UKIJ CJK"/>
              </a:rPr>
              <a:t>한달 쓰면</a:t>
            </a:r>
            <a:r>
              <a:rPr sz="1800" dirty="0">
                <a:latin typeface="Carlito"/>
                <a:cs typeface="Carlito"/>
              </a:rPr>
              <a:t>? $3.342 = </a:t>
            </a:r>
            <a:r>
              <a:rPr sz="1800" dirty="0">
                <a:latin typeface="UKIJ CJK"/>
                <a:cs typeface="UKIJ CJK"/>
              </a:rPr>
              <a:t>약</a:t>
            </a:r>
            <a:r>
              <a:rPr sz="1800" spc="-135" dirty="0">
                <a:latin typeface="UKIJ CJK"/>
                <a:cs typeface="UKIJ CJK"/>
              </a:rPr>
              <a:t> </a:t>
            </a:r>
            <a:r>
              <a:rPr sz="1800" spc="-5" dirty="0">
                <a:latin typeface="Carlito"/>
                <a:cs typeface="Carlito"/>
              </a:rPr>
              <a:t>4</a:t>
            </a:r>
            <a:r>
              <a:rPr sz="1800" spc="-5" dirty="0">
                <a:latin typeface="UKIJ CJK"/>
                <a:cs typeface="UKIJ CJK"/>
              </a:rPr>
              <a:t>천원</a:t>
            </a:r>
            <a:endParaRPr sz="18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Amazon </a:t>
            </a:r>
            <a:r>
              <a:rPr sz="2000" spc="-5" dirty="0">
                <a:latin typeface="Carlito"/>
                <a:cs typeface="Carlito"/>
              </a:rPr>
              <a:t>EBS </a:t>
            </a:r>
            <a:r>
              <a:rPr sz="2000" dirty="0">
                <a:latin typeface="UKIJ CJK"/>
                <a:cs typeface="UKIJ CJK"/>
              </a:rPr>
              <a:t>프로비저닝된 </a:t>
            </a:r>
            <a:r>
              <a:rPr sz="2000" dirty="0">
                <a:latin typeface="Carlito"/>
                <a:cs typeface="Carlito"/>
              </a:rPr>
              <a:t>IOPS </a:t>
            </a:r>
            <a:r>
              <a:rPr sz="2000" spc="-5" dirty="0">
                <a:latin typeface="Carlito"/>
                <a:cs typeface="Carlito"/>
              </a:rPr>
              <a:t>SSD(io1)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볼륨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Carlito"/>
                <a:cs typeface="Carlito"/>
              </a:rPr>
              <a:t>$0.128 </a:t>
            </a:r>
            <a:r>
              <a:rPr sz="1800" dirty="0">
                <a:latin typeface="UKIJ CJK"/>
                <a:cs typeface="UKIJ CJK"/>
              </a:rPr>
              <a:t>프로비저닝된 스토리지의 월별</a:t>
            </a:r>
            <a:r>
              <a:rPr sz="1800" spc="-250" dirty="0">
                <a:latin typeface="UKIJ CJK"/>
                <a:cs typeface="UKIJ CJK"/>
              </a:rPr>
              <a:t> </a:t>
            </a:r>
            <a:r>
              <a:rPr sz="1800" dirty="0">
                <a:latin typeface="Carlito"/>
                <a:cs typeface="Carlito"/>
              </a:rPr>
              <a:t>GB</a:t>
            </a:r>
            <a:r>
              <a:rPr sz="1800" dirty="0">
                <a:latin typeface="UKIJ CJK"/>
                <a:cs typeface="UKIJ CJK"/>
              </a:rPr>
              <a:t>당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Carlito"/>
                <a:cs typeface="Carlito"/>
              </a:rPr>
              <a:t>$0.067 </a:t>
            </a:r>
            <a:r>
              <a:rPr sz="1800" dirty="0">
                <a:latin typeface="UKIJ CJK"/>
                <a:cs typeface="UKIJ CJK"/>
              </a:rPr>
              <a:t>프로비저닝된 월별</a:t>
            </a:r>
            <a:r>
              <a:rPr sz="1800" spc="-135" dirty="0">
                <a:latin typeface="UKIJ CJK"/>
                <a:cs typeface="UKIJ CJK"/>
              </a:rPr>
              <a:t> </a:t>
            </a:r>
            <a:r>
              <a:rPr sz="1800" spc="-5" dirty="0">
                <a:latin typeface="Carlito"/>
                <a:cs typeface="Carlito"/>
              </a:rPr>
              <a:t>IOPS</a:t>
            </a:r>
            <a:r>
              <a:rPr sz="1800" spc="-5" dirty="0">
                <a:latin typeface="UKIJ CJK"/>
                <a:cs typeface="UKIJ CJK"/>
              </a:rPr>
              <a:t>당</a:t>
            </a:r>
            <a:endParaRPr sz="18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Amazon </a:t>
            </a:r>
            <a:r>
              <a:rPr sz="2000" spc="-5" dirty="0">
                <a:latin typeface="Carlito"/>
                <a:cs typeface="Carlito"/>
              </a:rPr>
              <a:t>EBS </a:t>
            </a:r>
            <a:r>
              <a:rPr sz="2000" dirty="0">
                <a:latin typeface="UKIJ CJK"/>
                <a:cs typeface="UKIJ CJK"/>
              </a:rPr>
              <a:t>처리량 최적화 </a:t>
            </a:r>
            <a:r>
              <a:rPr sz="2000" spc="-5" dirty="0">
                <a:latin typeface="Carlito"/>
                <a:cs typeface="Carlito"/>
              </a:rPr>
              <a:t>HDD(st1)</a:t>
            </a:r>
            <a:r>
              <a:rPr sz="2000" spc="-190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볼륨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Carlito"/>
                <a:cs typeface="Carlito"/>
              </a:rPr>
              <a:t>$0.051 </a:t>
            </a:r>
            <a:r>
              <a:rPr sz="1800" dirty="0">
                <a:latin typeface="UKIJ CJK"/>
                <a:cs typeface="UKIJ CJK"/>
              </a:rPr>
              <a:t>프로비저닝된 스토리지의 월별</a:t>
            </a:r>
            <a:r>
              <a:rPr sz="1800" spc="-250" dirty="0">
                <a:latin typeface="UKIJ CJK"/>
                <a:cs typeface="UKIJ CJK"/>
              </a:rPr>
              <a:t> </a:t>
            </a:r>
            <a:r>
              <a:rPr sz="1800" dirty="0">
                <a:latin typeface="Carlito"/>
                <a:cs typeface="Carlito"/>
              </a:rPr>
              <a:t>GB</a:t>
            </a:r>
            <a:r>
              <a:rPr sz="1800" dirty="0">
                <a:latin typeface="UKIJ CJK"/>
                <a:cs typeface="UKIJ CJK"/>
              </a:rPr>
              <a:t>당</a:t>
            </a:r>
            <a:endParaRPr sz="18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4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Amazon </a:t>
            </a:r>
            <a:r>
              <a:rPr sz="2000" spc="-5" dirty="0">
                <a:latin typeface="Carlito"/>
                <a:cs typeface="Carlito"/>
              </a:rPr>
              <a:t>EBS </a:t>
            </a:r>
            <a:r>
              <a:rPr sz="2000" dirty="0">
                <a:latin typeface="UKIJ CJK"/>
                <a:cs typeface="UKIJ CJK"/>
              </a:rPr>
              <a:t>콜드 </a:t>
            </a:r>
            <a:r>
              <a:rPr sz="2000" spc="-5" dirty="0">
                <a:latin typeface="Carlito"/>
                <a:cs typeface="Carlito"/>
              </a:rPr>
              <a:t>HDD(sc1)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볼륨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Carlito"/>
                <a:cs typeface="Carlito"/>
              </a:rPr>
              <a:t>$0.029 </a:t>
            </a:r>
            <a:r>
              <a:rPr sz="1800" dirty="0">
                <a:latin typeface="UKIJ CJK"/>
                <a:cs typeface="UKIJ CJK"/>
              </a:rPr>
              <a:t>프로비저닝된 스토리지의 월별</a:t>
            </a:r>
            <a:r>
              <a:rPr sz="1800" spc="-250" dirty="0">
                <a:latin typeface="UKIJ CJK"/>
                <a:cs typeface="UKIJ CJK"/>
              </a:rPr>
              <a:t> </a:t>
            </a:r>
            <a:r>
              <a:rPr sz="1800" dirty="0">
                <a:latin typeface="Carlito"/>
                <a:cs typeface="Carlito"/>
              </a:rPr>
              <a:t>GB</a:t>
            </a:r>
            <a:r>
              <a:rPr sz="1800" dirty="0">
                <a:latin typeface="UKIJ CJK"/>
                <a:cs typeface="UKIJ CJK"/>
              </a:rPr>
              <a:t>당</a:t>
            </a:r>
            <a:endParaRPr sz="18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Amazon </a:t>
            </a:r>
            <a:r>
              <a:rPr sz="2000" dirty="0">
                <a:latin typeface="Carlito"/>
                <a:cs typeface="Carlito"/>
              </a:rPr>
              <a:t>S3</a:t>
            </a:r>
            <a:r>
              <a:rPr sz="2000" dirty="0">
                <a:latin typeface="UKIJ CJK"/>
                <a:cs typeface="UKIJ CJK"/>
              </a:rPr>
              <a:t>에 대한 </a:t>
            </a:r>
            <a:r>
              <a:rPr sz="2000" spc="-10" dirty="0">
                <a:latin typeface="Carlito"/>
                <a:cs typeface="Carlito"/>
              </a:rPr>
              <a:t>Amazon </a:t>
            </a:r>
            <a:r>
              <a:rPr sz="2000" spc="-5" dirty="0">
                <a:latin typeface="Carlito"/>
                <a:cs typeface="Carlito"/>
              </a:rPr>
              <a:t>EBS</a:t>
            </a:r>
            <a:r>
              <a:rPr sz="2000" spc="-180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스냅샷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Carlito"/>
                <a:cs typeface="Carlito"/>
              </a:rPr>
              <a:t>$0.05 </a:t>
            </a:r>
            <a:r>
              <a:rPr sz="1800" dirty="0">
                <a:latin typeface="UKIJ CJK"/>
                <a:cs typeface="UKIJ CJK"/>
              </a:rPr>
              <a:t>저장된 데이터의 월별</a:t>
            </a:r>
            <a:r>
              <a:rPr sz="1800" spc="-200" dirty="0">
                <a:latin typeface="UKIJ CJK"/>
                <a:cs typeface="UKIJ CJK"/>
              </a:rPr>
              <a:t> </a:t>
            </a:r>
            <a:r>
              <a:rPr sz="1800" dirty="0">
                <a:latin typeface="Carlito"/>
                <a:cs typeface="Carlito"/>
              </a:rPr>
              <a:t>GB</a:t>
            </a:r>
            <a:r>
              <a:rPr sz="1800" dirty="0">
                <a:latin typeface="UKIJ CJK"/>
                <a:cs typeface="UKIJ CJK"/>
              </a:rPr>
              <a:t>당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356" y="161544"/>
            <a:ext cx="7257288" cy="6420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97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실습 진행</a:t>
            </a:r>
            <a:r>
              <a:rPr sz="3600" b="1" spc="-229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내용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16431"/>
            <a:ext cx="6534150" cy="428053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UKIJ CJK"/>
                <a:cs typeface="UKIJ CJK"/>
              </a:rPr>
              <a:t>리눅스 인스턴스 </a:t>
            </a:r>
            <a:r>
              <a:rPr sz="2400" spc="-5" dirty="0">
                <a:latin typeface="Carlito"/>
                <a:cs typeface="Carlito"/>
              </a:rPr>
              <a:t>2</a:t>
            </a:r>
            <a:r>
              <a:rPr sz="2400" spc="-5" dirty="0">
                <a:latin typeface="UKIJ CJK"/>
                <a:cs typeface="UKIJ CJK"/>
              </a:rPr>
              <a:t>대를 </a:t>
            </a:r>
            <a:r>
              <a:rPr sz="2400" dirty="0">
                <a:latin typeface="UKIJ CJK"/>
                <a:cs typeface="UKIJ CJK"/>
              </a:rPr>
              <a:t>생성</a:t>
            </a:r>
            <a:r>
              <a:rPr sz="2400" spc="-445" dirty="0">
                <a:latin typeface="UKIJ CJK"/>
                <a:cs typeface="UKIJ CJK"/>
              </a:rPr>
              <a:t> </a:t>
            </a:r>
            <a:r>
              <a:rPr sz="2400" dirty="0">
                <a:latin typeface="Carlito"/>
                <a:cs typeface="Carlito"/>
              </a:rPr>
              <a:t>(Bitnami </a:t>
            </a:r>
            <a:r>
              <a:rPr sz="2400" spc="-15" dirty="0">
                <a:latin typeface="Carlito"/>
                <a:cs typeface="Carlito"/>
              </a:rPr>
              <a:t>wordpress)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EBS</a:t>
            </a:r>
            <a:r>
              <a:rPr sz="2400" spc="-5" dirty="0">
                <a:latin typeface="UKIJ CJK"/>
                <a:cs typeface="UKIJ CJK"/>
              </a:rPr>
              <a:t>에서 </a:t>
            </a:r>
            <a:r>
              <a:rPr sz="2400" dirty="0">
                <a:latin typeface="UKIJ CJK"/>
                <a:cs typeface="UKIJ CJK"/>
              </a:rPr>
              <a:t>새로운 볼륨</a:t>
            </a:r>
            <a:r>
              <a:rPr sz="2400" spc="-30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할당</a:t>
            </a:r>
            <a:endParaRPr sz="24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UKIJ CJK"/>
                <a:cs typeface="UKIJ CJK"/>
              </a:rPr>
              <a:t>한 인스턴스에 새볼륨</a:t>
            </a:r>
            <a:r>
              <a:rPr sz="2400" spc="-2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연결</a:t>
            </a:r>
            <a:endParaRPr sz="24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10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UKIJ CJK"/>
                <a:cs typeface="UKIJ CJK"/>
              </a:rPr>
              <a:t>파일</a:t>
            </a:r>
            <a:r>
              <a:rPr sz="2000" spc="-8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시스템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생성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및</a:t>
            </a:r>
            <a:r>
              <a:rPr sz="2000" spc="-8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마운트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후</a:t>
            </a:r>
            <a:r>
              <a:rPr sz="2000" dirty="0">
                <a:latin typeface="Carlito"/>
                <a:cs typeface="Carlito"/>
              </a:rPr>
              <a:t>,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예제</a:t>
            </a:r>
            <a:r>
              <a:rPr sz="2000" spc="-8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파일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Carlito"/>
                <a:cs typeface="Carlito"/>
              </a:rPr>
              <a:t>1</a:t>
            </a:r>
            <a:r>
              <a:rPr sz="2000" dirty="0">
                <a:latin typeface="UKIJ CJK"/>
                <a:cs typeface="UKIJ CJK"/>
              </a:rPr>
              <a:t>개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생성</a:t>
            </a:r>
            <a:endParaRPr sz="20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5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UKIJ CJK"/>
                <a:cs typeface="UKIJ CJK"/>
              </a:rPr>
              <a:t>볼륨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분리</a:t>
            </a:r>
            <a:endParaRPr sz="24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UKIJ CJK"/>
                <a:cs typeface="UKIJ CJK"/>
              </a:rPr>
              <a:t>다른 인스턴스에 볼륨</a:t>
            </a:r>
            <a:r>
              <a:rPr sz="2400" spc="-2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연결</a:t>
            </a:r>
            <a:endParaRPr sz="24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10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5" dirty="0">
                <a:latin typeface="UKIJ CJK"/>
                <a:cs typeface="UKIJ CJK"/>
              </a:rPr>
              <a:t>마운트 </a:t>
            </a:r>
            <a:r>
              <a:rPr sz="2000" dirty="0">
                <a:latin typeface="UKIJ CJK"/>
                <a:cs typeface="UKIJ CJK"/>
              </a:rPr>
              <a:t>후</a:t>
            </a:r>
            <a:r>
              <a:rPr sz="2000" dirty="0">
                <a:latin typeface="Carlito"/>
                <a:cs typeface="Carlito"/>
              </a:rPr>
              <a:t>, </a:t>
            </a:r>
            <a:r>
              <a:rPr sz="2000" dirty="0">
                <a:latin typeface="UKIJ CJK"/>
                <a:cs typeface="UKIJ CJK"/>
              </a:rPr>
              <a:t>예제 </a:t>
            </a:r>
            <a:r>
              <a:rPr sz="2000" spc="5" dirty="0">
                <a:latin typeface="UKIJ CJK"/>
                <a:cs typeface="UKIJ CJK"/>
              </a:rPr>
              <a:t>파일 </a:t>
            </a:r>
            <a:r>
              <a:rPr sz="2000" dirty="0">
                <a:latin typeface="UKIJ CJK"/>
                <a:cs typeface="UKIJ CJK"/>
              </a:rPr>
              <a:t>내용</a:t>
            </a:r>
            <a:r>
              <a:rPr sz="2000" spc="-3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확인</a:t>
            </a:r>
            <a:endParaRPr sz="20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EBS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UKIJ CJK"/>
                <a:cs typeface="UKIJ CJK"/>
              </a:rPr>
              <a:t>삭제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26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UnDinaru"/>
                <a:cs typeface="UnDinaru"/>
              </a:rPr>
              <a:t>시작</a:t>
            </a:r>
            <a:r>
              <a:rPr lang="ko-KR" altLang="en-US" sz="3600" b="1" spc="-140" dirty="0">
                <a:latin typeface="UnDinaru"/>
                <a:cs typeface="UnDinaru"/>
              </a:rPr>
              <a:t> </a:t>
            </a:r>
            <a:r>
              <a:rPr lang="ko-KR" altLang="en-US" sz="3600" b="1" spc="-70" dirty="0">
                <a:latin typeface="UnDinaru"/>
                <a:cs typeface="UnDinaru"/>
              </a:rPr>
              <a:t>전에</a:t>
            </a:r>
            <a:r>
              <a:rPr lang="en-US" altLang="ko-KR" sz="3600" spc="-70" dirty="0"/>
              <a:t>…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116329"/>
            <a:ext cx="5860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Billing </a:t>
            </a:r>
            <a:r>
              <a:rPr sz="2400" spc="-5" dirty="0">
                <a:latin typeface="Carlito"/>
                <a:cs typeface="Carlito"/>
              </a:rPr>
              <a:t>dash </a:t>
            </a:r>
            <a:r>
              <a:rPr sz="2400" spc="-15" dirty="0">
                <a:latin typeface="Carlito"/>
                <a:cs typeface="Carlito"/>
              </a:rPr>
              <a:t>board </a:t>
            </a:r>
            <a:r>
              <a:rPr sz="2400" dirty="0">
                <a:latin typeface="UKIJ CJK"/>
                <a:cs typeface="UKIJ CJK"/>
              </a:rPr>
              <a:t>에서 </a:t>
            </a:r>
            <a:r>
              <a:rPr sz="2400" spc="-10" dirty="0">
                <a:latin typeface="Carlito"/>
                <a:cs typeface="Carlito"/>
              </a:rPr>
              <a:t>free </a:t>
            </a:r>
            <a:r>
              <a:rPr sz="2400" dirty="0">
                <a:latin typeface="Carlito"/>
                <a:cs typeface="Carlito"/>
              </a:rPr>
              <a:t>tier </a:t>
            </a:r>
            <a:r>
              <a:rPr sz="2400" dirty="0">
                <a:latin typeface="UKIJ CJK"/>
                <a:cs typeface="UKIJ CJK"/>
              </a:rPr>
              <a:t>사용량</a:t>
            </a:r>
            <a:r>
              <a:rPr sz="2400" spc="-24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확인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3358" y="64966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4572000"/>
            <a:ext cx="74872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https://console.aws.amazon.com/billing/home?region=ap-northeast-2#/freetier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6488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latin typeface="Trebuchet MS"/>
                <a:cs typeface="Trebuchet MS"/>
              </a:rPr>
              <a:t>EC2 </a:t>
            </a:r>
            <a:r>
              <a:rPr sz="3600" b="1" spc="-80" dirty="0">
                <a:latin typeface="UnDinaru"/>
                <a:cs typeface="UnDinaru"/>
              </a:rPr>
              <a:t>대시보드</a:t>
            </a:r>
            <a:r>
              <a:rPr sz="3600" spc="-80" dirty="0">
                <a:latin typeface="Trebuchet MS"/>
                <a:cs typeface="Trebuchet MS"/>
              </a:rPr>
              <a:t>: </a:t>
            </a:r>
            <a:r>
              <a:rPr sz="3600" b="1" dirty="0">
                <a:latin typeface="UnDinaru"/>
                <a:cs typeface="UnDinaru"/>
              </a:rPr>
              <a:t>인스턴스 </a:t>
            </a:r>
            <a:r>
              <a:rPr sz="3600" spc="-40" dirty="0">
                <a:latin typeface="Trebuchet MS"/>
                <a:cs typeface="Trebuchet MS"/>
              </a:rPr>
              <a:t>2</a:t>
            </a:r>
            <a:r>
              <a:rPr sz="3600" b="1" spc="-40" dirty="0">
                <a:latin typeface="UnDinaru"/>
                <a:cs typeface="UnDinaru"/>
              </a:rPr>
              <a:t>개</a:t>
            </a:r>
            <a:r>
              <a:rPr sz="3600" b="1" spc="-615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생성</a:t>
            </a:r>
            <a:endParaRPr sz="3600">
              <a:latin typeface="UnDinaru"/>
              <a:cs typeface="UnDinaru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3400" y="1793748"/>
            <a:ext cx="8077200" cy="3799840"/>
            <a:chOff x="533400" y="1793748"/>
            <a:chExt cx="8077200" cy="3799840"/>
          </a:xfrm>
        </p:grpSpPr>
        <p:sp>
          <p:nvSpPr>
            <p:cNvPr id="4" name="object 4"/>
            <p:cNvSpPr/>
            <p:nvPr/>
          </p:nvSpPr>
          <p:spPr>
            <a:xfrm>
              <a:off x="533400" y="1793748"/>
              <a:ext cx="8077200" cy="37993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91105" y="2433066"/>
              <a:ext cx="5029200" cy="2731135"/>
            </a:xfrm>
            <a:custGeom>
              <a:avLst/>
              <a:gdLst/>
              <a:ahLst/>
              <a:cxnLst/>
              <a:rect l="l" t="t" r="r" b="b"/>
              <a:pathLst>
                <a:path w="5029200" h="2731135">
                  <a:moveTo>
                    <a:pt x="0" y="352043"/>
                  </a:moveTo>
                  <a:lnTo>
                    <a:pt x="3648455" y="352043"/>
                  </a:lnTo>
                  <a:lnTo>
                    <a:pt x="3648455" y="0"/>
                  </a:lnTo>
                  <a:lnTo>
                    <a:pt x="0" y="0"/>
                  </a:lnTo>
                  <a:lnTo>
                    <a:pt x="0" y="352043"/>
                  </a:lnTo>
                  <a:close/>
                </a:path>
                <a:path w="5029200" h="2731135">
                  <a:moveTo>
                    <a:pt x="362712" y="2731007"/>
                  </a:moveTo>
                  <a:lnTo>
                    <a:pt x="5029200" y="2731007"/>
                  </a:lnTo>
                  <a:lnTo>
                    <a:pt x="5029200" y="2257043"/>
                  </a:lnTo>
                  <a:lnTo>
                    <a:pt x="362712" y="2257043"/>
                  </a:lnTo>
                  <a:lnTo>
                    <a:pt x="362712" y="2731007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41777" y="1237615"/>
            <a:ext cx="5144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*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t2micro,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인스턴스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대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,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서브넷에서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2a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혹은 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2c</a:t>
            </a:r>
            <a:r>
              <a:rPr sz="1800" spc="-2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선택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027" y="1261872"/>
            <a:ext cx="8920480" cy="1038225"/>
            <a:chOff x="224027" y="1261872"/>
            <a:chExt cx="8920480" cy="1038225"/>
          </a:xfrm>
        </p:grpSpPr>
        <p:sp>
          <p:nvSpPr>
            <p:cNvPr id="3" name="object 3"/>
            <p:cNvSpPr/>
            <p:nvPr/>
          </p:nvSpPr>
          <p:spPr>
            <a:xfrm>
              <a:off x="237743" y="1261872"/>
              <a:ext cx="8906256" cy="10226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8505" y="1692402"/>
              <a:ext cx="5381625" cy="593090"/>
            </a:xfrm>
            <a:custGeom>
              <a:avLst/>
              <a:gdLst/>
              <a:ahLst/>
              <a:cxnLst/>
              <a:rect l="l" t="t" r="r" b="b"/>
              <a:pathLst>
                <a:path w="5381625" h="593089">
                  <a:moveTo>
                    <a:pt x="0" y="592836"/>
                  </a:moveTo>
                  <a:lnTo>
                    <a:pt x="1077468" y="592836"/>
                  </a:lnTo>
                  <a:lnTo>
                    <a:pt x="1077468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  <a:path w="5381625" h="593089">
                  <a:moveTo>
                    <a:pt x="3803904" y="592836"/>
                  </a:moveTo>
                  <a:lnTo>
                    <a:pt x="5381244" y="592836"/>
                  </a:lnTo>
                  <a:lnTo>
                    <a:pt x="5381244" y="0"/>
                  </a:lnTo>
                  <a:lnTo>
                    <a:pt x="3803904" y="0"/>
                  </a:lnTo>
                  <a:lnTo>
                    <a:pt x="3803904" y="592836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737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/>
              <a:t>EC2 </a:t>
            </a:r>
            <a:r>
              <a:rPr sz="3600" b="1" spc="-80" dirty="0">
                <a:latin typeface="UnDinaru"/>
                <a:cs typeface="UnDinaru"/>
              </a:rPr>
              <a:t>대시보드</a:t>
            </a:r>
            <a:r>
              <a:rPr sz="3600" spc="-80" dirty="0"/>
              <a:t>:</a:t>
            </a:r>
            <a:r>
              <a:rPr sz="3600" spc="-805" dirty="0"/>
              <a:t> </a:t>
            </a:r>
            <a:r>
              <a:rPr sz="3600" b="1" dirty="0">
                <a:latin typeface="UnDinaru"/>
                <a:cs typeface="UnDinaru"/>
              </a:rPr>
              <a:t>생성 확인 및 이름 설정</a:t>
            </a:r>
            <a:endParaRPr sz="3600">
              <a:latin typeface="UnDinaru"/>
              <a:cs typeface="UnDinaru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6240" y="2686811"/>
            <a:ext cx="8120380" cy="3624579"/>
            <a:chOff x="396240" y="2686811"/>
            <a:chExt cx="8120380" cy="3624579"/>
          </a:xfrm>
        </p:grpSpPr>
        <p:sp>
          <p:nvSpPr>
            <p:cNvPr id="7" name="object 7"/>
            <p:cNvSpPr/>
            <p:nvPr/>
          </p:nvSpPr>
          <p:spPr>
            <a:xfrm>
              <a:off x="396240" y="2686811"/>
              <a:ext cx="8119872" cy="3608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0145" y="5689854"/>
              <a:ext cx="6367780" cy="607060"/>
            </a:xfrm>
            <a:custGeom>
              <a:avLst/>
              <a:gdLst/>
              <a:ahLst/>
              <a:cxnLst/>
              <a:rect l="l" t="t" r="r" b="b"/>
              <a:pathLst>
                <a:path w="6367780" h="607060">
                  <a:moveTo>
                    <a:pt x="0" y="606552"/>
                  </a:moveTo>
                  <a:lnTo>
                    <a:pt x="6367272" y="606552"/>
                  </a:lnTo>
                  <a:lnTo>
                    <a:pt x="6367272" y="0"/>
                  </a:lnTo>
                  <a:lnTo>
                    <a:pt x="0" y="0"/>
                  </a:lnTo>
                  <a:lnTo>
                    <a:pt x="0" y="60655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4535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/>
              <a:t>EC2 </a:t>
            </a:r>
            <a:r>
              <a:rPr sz="3600" b="1" spc="-80" dirty="0">
                <a:latin typeface="UnDinaru"/>
                <a:cs typeface="UnDinaru"/>
              </a:rPr>
              <a:t>대시보드</a:t>
            </a:r>
            <a:r>
              <a:rPr sz="3600" spc="-80" dirty="0"/>
              <a:t>: </a:t>
            </a:r>
            <a:r>
              <a:rPr sz="3600" spc="-150" dirty="0"/>
              <a:t>EBS</a:t>
            </a:r>
            <a:r>
              <a:rPr sz="3600" spc="-785" dirty="0"/>
              <a:t> </a:t>
            </a:r>
            <a:r>
              <a:rPr sz="3600" b="1" dirty="0">
                <a:latin typeface="UnDinaru"/>
                <a:cs typeface="UnDinaru"/>
              </a:rPr>
              <a:t>볼륨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715" y="1519427"/>
            <a:ext cx="8354568" cy="4347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240" y="867155"/>
            <a:ext cx="8529955" cy="5373370"/>
            <a:chOff x="396240" y="867155"/>
            <a:chExt cx="8529955" cy="5373370"/>
          </a:xfrm>
        </p:grpSpPr>
        <p:sp>
          <p:nvSpPr>
            <p:cNvPr id="3" name="object 3"/>
            <p:cNvSpPr/>
            <p:nvPr/>
          </p:nvSpPr>
          <p:spPr>
            <a:xfrm>
              <a:off x="1096147" y="1120543"/>
              <a:ext cx="6978004" cy="51194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2004" y="867155"/>
              <a:ext cx="5084063" cy="1275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34028" y="1059179"/>
              <a:ext cx="4713732" cy="9052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41929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새로운 </a:t>
            </a:r>
            <a:r>
              <a:rPr sz="3600" spc="-150" dirty="0"/>
              <a:t>EBS </a:t>
            </a:r>
            <a:r>
              <a:rPr sz="3600" b="1" dirty="0">
                <a:latin typeface="UnDinaru"/>
                <a:cs typeface="UnDinaru"/>
              </a:rPr>
              <a:t>볼륨</a:t>
            </a:r>
            <a:r>
              <a:rPr sz="3600" b="1" spc="-409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생성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29639"/>
            <a:ext cx="9142095" cy="5926455"/>
            <a:chOff x="0" y="929639"/>
            <a:chExt cx="9142095" cy="5926455"/>
          </a:xfrm>
        </p:grpSpPr>
        <p:sp>
          <p:nvSpPr>
            <p:cNvPr id="3" name="object 3"/>
            <p:cNvSpPr/>
            <p:nvPr/>
          </p:nvSpPr>
          <p:spPr>
            <a:xfrm>
              <a:off x="0" y="976883"/>
              <a:ext cx="5921502" cy="24102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11580" y="3000755"/>
              <a:ext cx="7930133" cy="26631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167885"/>
              <a:ext cx="7736585" cy="16878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741" y="1779269"/>
              <a:ext cx="7152640" cy="4794885"/>
            </a:xfrm>
            <a:custGeom>
              <a:avLst/>
              <a:gdLst/>
              <a:ahLst/>
              <a:cxnLst/>
              <a:rect l="l" t="t" r="r" b="b"/>
              <a:pathLst>
                <a:path w="7152640" h="4794884">
                  <a:moveTo>
                    <a:pt x="781811" y="278891"/>
                  </a:moveTo>
                  <a:lnTo>
                    <a:pt x="1417320" y="278891"/>
                  </a:lnTo>
                  <a:lnTo>
                    <a:pt x="1417320" y="0"/>
                  </a:lnTo>
                  <a:lnTo>
                    <a:pt x="781811" y="0"/>
                  </a:lnTo>
                  <a:lnTo>
                    <a:pt x="781811" y="278891"/>
                  </a:lnTo>
                  <a:close/>
                </a:path>
                <a:path w="7152640" h="4794884">
                  <a:moveTo>
                    <a:pt x="2729484" y="2569463"/>
                  </a:moveTo>
                  <a:lnTo>
                    <a:pt x="3913632" y="2569463"/>
                  </a:lnTo>
                  <a:lnTo>
                    <a:pt x="3913632" y="2285999"/>
                  </a:lnTo>
                  <a:lnTo>
                    <a:pt x="2729484" y="2285999"/>
                  </a:lnTo>
                  <a:lnTo>
                    <a:pt x="2729484" y="2569463"/>
                  </a:lnTo>
                  <a:close/>
                </a:path>
                <a:path w="7152640" h="4794884">
                  <a:moveTo>
                    <a:pt x="0" y="4794504"/>
                  </a:moveTo>
                  <a:lnTo>
                    <a:pt x="7152132" y="4794504"/>
                  </a:lnTo>
                  <a:lnTo>
                    <a:pt x="7152132" y="4232148"/>
                  </a:lnTo>
                  <a:lnTo>
                    <a:pt x="0" y="4232148"/>
                  </a:lnTo>
                  <a:lnTo>
                    <a:pt x="0" y="4794504"/>
                  </a:lnTo>
                  <a:close/>
                </a:path>
                <a:path w="7152640" h="4794884">
                  <a:moveTo>
                    <a:pt x="1287780" y="3842004"/>
                  </a:moveTo>
                  <a:lnTo>
                    <a:pt x="3550920" y="3842004"/>
                  </a:lnTo>
                  <a:lnTo>
                    <a:pt x="3550920" y="3424428"/>
                  </a:lnTo>
                  <a:lnTo>
                    <a:pt x="1287780" y="3424428"/>
                  </a:lnTo>
                  <a:lnTo>
                    <a:pt x="1287780" y="384200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7825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새로운 </a:t>
            </a:r>
            <a:r>
              <a:rPr sz="3600" spc="-150" dirty="0"/>
              <a:t>EBS </a:t>
            </a:r>
            <a:r>
              <a:rPr sz="3600" b="1" dirty="0">
                <a:latin typeface="UnDinaru"/>
                <a:cs typeface="UnDinaru"/>
              </a:rPr>
              <a:t>볼륨을 </a:t>
            </a:r>
            <a:r>
              <a:rPr sz="3600" spc="-40" dirty="0"/>
              <a:t>1</a:t>
            </a:r>
            <a:r>
              <a:rPr sz="3600" b="1" spc="-40" dirty="0">
                <a:latin typeface="UnDinaru"/>
                <a:cs typeface="UnDinaru"/>
              </a:rPr>
              <a:t>번 </a:t>
            </a:r>
            <a:r>
              <a:rPr sz="3600" b="1" dirty="0">
                <a:latin typeface="UnDinaru"/>
                <a:cs typeface="UnDinaru"/>
              </a:rPr>
              <a:t>인스턴스에</a:t>
            </a:r>
            <a:r>
              <a:rPr sz="3600" b="1" spc="-515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연결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240" y="929639"/>
            <a:ext cx="8351520" cy="5678805"/>
            <a:chOff x="396240" y="929639"/>
            <a:chExt cx="8351520" cy="5678805"/>
          </a:xfrm>
        </p:grpSpPr>
        <p:sp>
          <p:nvSpPr>
            <p:cNvPr id="3" name="object 3"/>
            <p:cNvSpPr/>
            <p:nvPr/>
          </p:nvSpPr>
          <p:spPr>
            <a:xfrm>
              <a:off x="1304543" y="1034795"/>
              <a:ext cx="6534911" cy="5573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18510" y="5683757"/>
              <a:ext cx="1054735" cy="375285"/>
            </a:xfrm>
            <a:custGeom>
              <a:avLst/>
              <a:gdLst/>
              <a:ahLst/>
              <a:cxnLst/>
              <a:rect l="l" t="t" r="r" b="b"/>
              <a:pathLst>
                <a:path w="1054735" h="375285">
                  <a:moveTo>
                    <a:pt x="0" y="374903"/>
                  </a:moveTo>
                  <a:lnTo>
                    <a:pt x="1054608" y="374903"/>
                  </a:lnTo>
                  <a:lnTo>
                    <a:pt x="1054608" y="0"/>
                  </a:lnTo>
                  <a:lnTo>
                    <a:pt x="0" y="0"/>
                  </a:lnTo>
                  <a:lnTo>
                    <a:pt x="0" y="374903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7491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1</a:t>
            </a:r>
            <a:r>
              <a:rPr sz="3600" b="1" spc="-40" dirty="0">
                <a:latin typeface="UnDinaru"/>
                <a:cs typeface="UnDinaru"/>
              </a:rPr>
              <a:t>번 </a:t>
            </a:r>
            <a:r>
              <a:rPr sz="3600" b="1" dirty="0">
                <a:latin typeface="UnDinaru"/>
                <a:cs typeface="UnDinaru"/>
              </a:rPr>
              <a:t>인스턴스 </a:t>
            </a:r>
            <a:r>
              <a:rPr sz="3600" spc="-125" dirty="0"/>
              <a:t>SSH</a:t>
            </a:r>
            <a:r>
              <a:rPr sz="3600" spc="-760" dirty="0"/>
              <a:t> </a:t>
            </a:r>
            <a:r>
              <a:rPr sz="3600" b="1" dirty="0">
                <a:latin typeface="UnDinaru"/>
                <a:cs typeface="UnDinaru"/>
              </a:rPr>
              <a:t>연결 및 관리자 모드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97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장치 이름</a:t>
            </a:r>
            <a:r>
              <a:rPr sz="3600" b="1" spc="-229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확인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111757"/>
            <a:ext cx="5715635" cy="823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lsblk </a:t>
            </a:r>
            <a:r>
              <a:rPr sz="2000" dirty="0">
                <a:latin typeface="Carlito"/>
                <a:cs typeface="Carlito"/>
              </a:rPr>
              <a:t>(</a:t>
            </a:r>
            <a:r>
              <a:rPr sz="2000" dirty="0">
                <a:latin typeface="UKIJ CJK"/>
                <a:cs typeface="UKIJ CJK"/>
              </a:rPr>
              <a:t>시스템 메시지</a:t>
            </a:r>
            <a:r>
              <a:rPr sz="2000" spc="-16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확인</a:t>
            </a:r>
            <a:r>
              <a:rPr sz="2000" dirty="0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rlito"/>
                <a:cs typeface="Carlito"/>
              </a:rPr>
              <a:t>1G </a:t>
            </a:r>
            <a:r>
              <a:rPr sz="2000" dirty="0">
                <a:latin typeface="UKIJ CJK"/>
                <a:cs typeface="UKIJ CJK"/>
              </a:rPr>
              <a:t>용량의 </a:t>
            </a:r>
            <a:r>
              <a:rPr sz="2000" spc="-5" dirty="0">
                <a:latin typeface="Carlito"/>
                <a:cs typeface="Carlito"/>
              </a:rPr>
              <a:t>disk </a:t>
            </a:r>
            <a:r>
              <a:rPr sz="2000" dirty="0">
                <a:latin typeface="UKIJ CJK"/>
                <a:cs typeface="UKIJ CJK"/>
              </a:rPr>
              <a:t>확인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10" dirty="0">
                <a:latin typeface="Carlito"/>
                <a:cs typeface="Carlito"/>
              </a:rPr>
              <a:t>xvdf </a:t>
            </a:r>
            <a:r>
              <a:rPr sz="2000" dirty="0">
                <a:latin typeface="Carlito"/>
                <a:cs typeface="Carlito"/>
              </a:rPr>
              <a:t>-&gt; </a:t>
            </a:r>
            <a:r>
              <a:rPr sz="2000" spc="-10" dirty="0">
                <a:latin typeface="Carlito"/>
                <a:cs typeface="Carlito"/>
              </a:rPr>
              <a:t>/dev/xvdf </a:t>
            </a:r>
            <a:r>
              <a:rPr sz="2000" spc="5" dirty="0">
                <a:latin typeface="UKIJ CJK"/>
                <a:cs typeface="UKIJ CJK"/>
              </a:rPr>
              <a:t>로 </a:t>
            </a:r>
            <a:r>
              <a:rPr sz="2000" dirty="0">
                <a:latin typeface="UKIJ CJK"/>
                <a:cs typeface="UKIJ CJK"/>
              </a:rPr>
              <a:t>접근</a:t>
            </a:r>
            <a:r>
              <a:rPr sz="2000" spc="-28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가능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744" y="2319527"/>
            <a:ext cx="8310372" cy="2967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5463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파일 시스템 생성 및</a:t>
            </a:r>
            <a:r>
              <a:rPr sz="3600" b="1" spc="-355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마운트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240" y="1143000"/>
            <a:ext cx="4869365" cy="5306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89930" y="916431"/>
            <a:ext cx="3538220" cy="404558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mkfs: </a:t>
            </a:r>
            <a:r>
              <a:rPr sz="2400" dirty="0">
                <a:latin typeface="UKIJ CJK"/>
                <a:cs typeface="UKIJ CJK"/>
              </a:rPr>
              <a:t>파일 시스템</a:t>
            </a:r>
            <a:r>
              <a:rPr sz="2400" spc="-23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생성</a:t>
            </a:r>
            <a:endParaRPr sz="2400">
              <a:latin typeface="UKIJ CJK"/>
              <a:cs typeface="UKIJ CJK"/>
            </a:endParaRPr>
          </a:p>
          <a:p>
            <a:pPr marL="241300" marR="53975" indent="-228600" algn="just">
              <a:lnSpc>
                <a:spcPct val="12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cd </a:t>
            </a:r>
            <a:r>
              <a:rPr sz="2400" spc="-5" dirty="0">
                <a:latin typeface="Carlito"/>
                <a:cs typeface="Carlito"/>
              </a:rPr>
              <a:t>~: </a:t>
            </a:r>
            <a:r>
              <a:rPr sz="2400" dirty="0">
                <a:latin typeface="UKIJ CJK"/>
                <a:cs typeface="UKIJ CJK"/>
              </a:rPr>
              <a:t>사용자 홈</a:t>
            </a:r>
            <a:r>
              <a:rPr sz="2400" spc="-2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디렉토리  로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이동</a:t>
            </a:r>
            <a:endParaRPr sz="2400">
              <a:latin typeface="UKIJ CJK"/>
              <a:cs typeface="UKIJ CJK"/>
            </a:endParaRPr>
          </a:p>
          <a:p>
            <a:pPr marL="241300" marR="35560" indent="-228600" algn="just">
              <a:lnSpc>
                <a:spcPct val="12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mount: </a:t>
            </a:r>
            <a:r>
              <a:rPr sz="2400" spc="-5" dirty="0">
                <a:latin typeface="UKIJ CJK"/>
                <a:cs typeface="UKIJ CJK"/>
              </a:rPr>
              <a:t>파일 시스템을</a:t>
            </a:r>
            <a:r>
              <a:rPr sz="2400" spc="-27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지  정한 디렉토리를 통해</a:t>
            </a:r>
            <a:r>
              <a:rPr sz="2400" spc="-39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접  근할 수 있도록</a:t>
            </a:r>
            <a:r>
              <a:rPr sz="2400" spc="-32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등록함</a:t>
            </a:r>
            <a:endParaRPr sz="2400">
              <a:latin typeface="UKIJ CJK"/>
              <a:cs typeface="UKIJ CJK"/>
            </a:endParaRPr>
          </a:p>
          <a:p>
            <a:pPr marL="241300" indent="-228600" algn="just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df: </a:t>
            </a:r>
            <a:r>
              <a:rPr sz="2400" spc="-5" dirty="0">
                <a:latin typeface="UKIJ CJK"/>
                <a:cs typeface="UKIJ CJK"/>
              </a:rPr>
              <a:t>등록된 파일시스템</a:t>
            </a:r>
            <a:r>
              <a:rPr sz="2400" spc="-24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정</a:t>
            </a:r>
            <a:endParaRPr sz="2400">
              <a:latin typeface="UKIJ CJK"/>
              <a:cs typeface="UKIJ CJK"/>
            </a:endParaRPr>
          </a:p>
          <a:p>
            <a:pPr marL="24130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UKIJ CJK"/>
                <a:cs typeface="UKIJ CJK"/>
              </a:rPr>
              <a:t>보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확인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3429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새로운 파일</a:t>
            </a:r>
            <a:r>
              <a:rPr sz="3600" b="1" spc="-229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생성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7672" y="3009900"/>
            <a:ext cx="5248656" cy="3686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783" y="1156715"/>
            <a:ext cx="6074739" cy="1786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6835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언마운트로 파일 시스템 등록</a:t>
            </a:r>
            <a:r>
              <a:rPr sz="3600" b="1" spc="-355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해제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0227" y="2255520"/>
            <a:ext cx="8543544" cy="4437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4040" y="1040638"/>
            <a:ext cx="7726045" cy="1004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Carlito"/>
                <a:cs typeface="Carlito"/>
              </a:rPr>
              <a:t>umount: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mount</a:t>
            </a:r>
            <a:r>
              <a:rPr sz="2400" spc="-10" dirty="0">
                <a:latin typeface="UKIJ CJK"/>
                <a:cs typeface="UKIJ CJK"/>
              </a:rPr>
              <a:t>의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반대로</a:t>
            </a:r>
            <a:r>
              <a:rPr sz="2400" spc="-1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파일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시스템의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등록을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해제함</a:t>
            </a:r>
            <a:endParaRPr sz="2400">
              <a:latin typeface="UKIJ CJK"/>
              <a:cs typeface="UKIJ CJK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UKIJ CJK"/>
                <a:cs typeface="UKIJ CJK"/>
              </a:rPr>
              <a:t>해당 디렉토리의 파일이 오픈되어있거나</a:t>
            </a:r>
            <a:r>
              <a:rPr sz="2000" dirty="0">
                <a:latin typeface="Carlito"/>
                <a:cs typeface="Carlito"/>
              </a:rPr>
              <a:t>, </a:t>
            </a:r>
            <a:r>
              <a:rPr sz="2000" dirty="0">
                <a:latin typeface="UKIJ CJK"/>
                <a:cs typeface="UKIJ CJK"/>
              </a:rPr>
              <a:t>디렉토리에</a:t>
            </a:r>
            <a:r>
              <a:rPr sz="2000" spc="-3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접근하고  있는 세션이 있다면 에러</a:t>
            </a:r>
            <a:r>
              <a:rPr sz="2000" spc="-33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발생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62312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spc="-70" dirty="0"/>
              <a:t>AWS Comprehend Overview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3358" y="64966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8E946-48A2-4F8F-8A12-04B54A744769}"/>
              </a:ext>
            </a:extLst>
          </p:cNvPr>
          <p:cNvSpPr txBox="1"/>
          <p:nvPr/>
        </p:nvSpPr>
        <p:spPr>
          <a:xfrm>
            <a:off x="445416" y="1752600"/>
            <a:ext cx="85461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기계학습을 사용해 텍스트간 관계나 문서의</a:t>
            </a:r>
            <a:r>
              <a:rPr lang="en-US" altLang="ko-KR" sz="2400" dirty="0"/>
              <a:t> </a:t>
            </a:r>
            <a:r>
              <a:rPr lang="ko-KR" altLang="en-US" sz="2400" dirty="0"/>
              <a:t>정보를 찾아내는 자연어처리</a:t>
            </a:r>
            <a:r>
              <a:rPr lang="en-US" altLang="ko-KR" sz="2400" dirty="0"/>
              <a:t> </a:t>
            </a:r>
            <a:r>
              <a:rPr lang="ko-KR" altLang="en-US" sz="2400" dirty="0"/>
              <a:t>서비스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언어를 식별하고</a:t>
            </a:r>
            <a:r>
              <a:rPr lang="en-US" altLang="ko-KR" sz="2400" dirty="0"/>
              <a:t> </a:t>
            </a:r>
            <a:r>
              <a:rPr lang="ko-KR" altLang="en-US" sz="2400" dirty="0"/>
              <a:t>텍스트가 나타내는 개념</a:t>
            </a:r>
            <a:r>
              <a:rPr lang="en-US" altLang="ko-KR" sz="2400" dirty="0"/>
              <a:t>(</a:t>
            </a:r>
            <a:r>
              <a:rPr lang="ko-KR" altLang="en-US" sz="2400" dirty="0"/>
              <a:t>사물</a:t>
            </a:r>
            <a:r>
              <a:rPr lang="en-US" altLang="ko-KR" sz="2400" dirty="0"/>
              <a:t>,</a:t>
            </a:r>
            <a:r>
              <a:rPr lang="ko-KR" altLang="en-US" sz="2400" dirty="0"/>
              <a:t>장소</a:t>
            </a:r>
            <a:r>
              <a:rPr lang="en-US" altLang="ko-KR" sz="2400" dirty="0"/>
              <a:t>,</a:t>
            </a:r>
            <a:r>
              <a:rPr lang="ko-KR" altLang="en-US" sz="2400" dirty="0"/>
              <a:t>브랜드 등</a:t>
            </a:r>
            <a:r>
              <a:rPr lang="en-US" altLang="ko-KR" sz="2400" dirty="0"/>
              <a:t>)</a:t>
            </a:r>
            <a:r>
              <a:rPr lang="ko-KR" altLang="en-US" sz="2400" dirty="0"/>
              <a:t>의 연관관계를 찾아냄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완전관리형 서비스이므로</a:t>
            </a:r>
            <a:r>
              <a:rPr lang="en-US" altLang="ko-KR" sz="2400" dirty="0"/>
              <a:t>, AWS </a:t>
            </a:r>
            <a:r>
              <a:rPr lang="ko-KR" altLang="en-US" sz="2400" dirty="0"/>
              <a:t>서버를 구축할 필요 없음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기계학습 모델을 빌드</a:t>
            </a:r>
            <a:r>
              <a:rPr lang="en-US" altLang="ko-KR" sz="2400" dirty="0"/>
              <a:t>,</a:t>
            </a:r>
            <a:r>
              <a:rPr lang="ko-KR" altLang="en-US" sz="2400" dirty="0"/>
              <a:t>훈련</a:t>
            </a:r>
            <a:r>
              <a:rPr lang="en-US" altLang="ko-KR" sz="2400" dirty="0"/>
              <a:t>,</a:t>
            </a:r>
            <a:r>
              <a:rPr lang="ko-KR" altLang="en-US" sz="2400" dirty="0"/>
              <a:t>배포할 필요 없음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13216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7628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볼륨 분리 </a:t>
            </a:r>
            <a:r>
              <a:rPr sz="3600" b="1" spc="-225" dirty="0">
                <a:latin typeface="UnDinaru"/>
                <a:cs typeface="UnDinaru"/>
              </a:rPr>
              <a:t>후</a:t>
            </a:r>
            <a:r>
              <a:rPr sz="3600" spc="-225" dirty="0">
                <a:latin typeface="Trebuchet MS"/>
                <a:cs typeface="Trebuchet MS"/>
              </a:rPr>
              <a:t>, </a:t>
            </a:r>
            <a:r>
              <a:rPr sz="3600" b="1" dirty="0">
                <a:latin typeface="UnDinaru"/>
                <a:cs typeface="UnDinaru"/>
              </a:rPr>
              <a:t>리눅스 </a:t>
            </a:r>
            <a:r>
              <a:rPr sz="3600" spc="-190" dirty="0">
                <a:latin typeface="Trebuchet MS"/>
                <a:cs typeface="Trebuchet MS"/>
              </a:rPr>
              <a:t>instance</a:t>
            </a:r>
            <a:r>
              <a:rPr sz="3600" b="1" spc="-190" dirty="0">
                <a:latin typeface="UnDinaru"/>
                <a:cs typeface="UnDinaru"/>
              </a:rPr>
              <a:t>에</a:t>
            </a:r>
            <a:r>
              <a:rPr sz="3600" b="1" spc="-425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재연결</a:t>
            </a:r>
            <a:endParaRPr sz="3600">
              <a:latin typeface="UnDinaru"/>
              <a:cs typeface="UnDinaru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6240" y="1106198"/>
            <a:ext cx="4584700" cy="2656840"/>
            <a:chOff x="396240" y="1106198"/>
            <a:chExt cx="4584700" cy="2656840"/>
          </a:xfrm>
        </p:grpSpPr>
        <p:sp>
          <p:nvSpPr>
            <p:cNvPr id="4" name="object 4"/>
            <p:cNvSpPr/>
            <p:nvPr/>
          </p:nvSpPr>
          <p:spPr>
            <a:xfrm>
              <a:off x="396240" y="1106198"/>
              <a:ext cx="4584192" cy="26565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8241" y="2687574"/>
              <a:ext cx="904240" cy="238125"/>
            </a:xfrm>
            <a:custGeom>
              <a:avLst/>
              <a:gdLst/>
              <a:ahLst/>
              <a:cxnLst/>
              <a:rect l="l" t="t" r="r" b="b"/>
              <a:pathLst>
                <a:path w="904239" h="238125">
                  <a:moveTo>
                    <a:pt x="0" y="237743"/>
                  </a:moveTo>
                  <a:lnTo>
                    <a:pt x="903732" y="237743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237743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547104" y="1647365"/>
            <a:ext cx="1969007" cy="1760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79952" y="1100709"/>
            <a:ext cx="537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*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분리</a:t>
            </a:r>
            <a:r>
              <a:rPr sz="1800" spc="-6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수행</a:t>
            </a:r>
            <a:r>
              <a:rPr sz="1800" spc="-7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후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,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상태가</a:t>
            </a:r>
            <a:r>
              <a:rPr sz="1800" spc="-7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available</a:t>
            </a:r>
            <a:r>
              <a:rPr sz="1800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로</a:t>
            </a:r>
            <a:r>
              <a:rPr sz="1800" spc="-7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변경되면</a:t>
            </a:r>
            <a:r>
              <a:rPr sz="1800" spc="-7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다시</a:t>
            </a:r>
            <a:r>
              <a:rPr sz="1800" spc="-6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연결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7655" y="4462271"/>
            <a:ext cx="7028688" cy="1924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212597"/>
            <a:ext cx="8034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latin typeface="Trebuchet MS"/>
                <a:cs typeface="Trebuchet MS"/>
              </a:rPr>
              <a:t>2</a:t>
            </a:r>
            <a:r>
              <a:rPr sz="3200" b="1" spc="-40" dirty="0">
                <a:latin typeface="UnDinaru"/>
                <a:cs typeface="UnDinaru"/>
              </a:rPr>
              <a:t>번 </a:t>
            </a:r>
            <a:r>
              <a:rPr sz="3200" b="1" dirty="0">
                <a:latin typeface="UnDinaru"/>
                <a:cs typeface="UnDinaru"/>
              </a:rPr>
              <a:t>인스턴스 </a:t>
            </a:r>
            <a:r>
              <a:rPr sz="3200" b="1" spc="-130" dirty="0">
                <a:latin typeface="UnDinaru"/>
                <a:cs typeface="UnDinaru"/>
              </a:rPr>
              <a:t>접속</a:t>
            </a:r>
            <a:r>
              <a:rPr sz="3200" spc="-130" dirty="0">
                <a:latin typeface="Trebuchet MS"/>
                <a:cs typeface="Trebuchet MS"/>
              </a:rPr>
              <a:t>, </a:t>
            </a:r>
            <a:r>
              <a:rPr sz="3200" spc="-140" dirty="0">
                <a:latin typeface="Trebuchet MS"/>
                <a:cs typeface="Trebuchet MS"/>
              </a:rPr>
              <a:t>mount</a:t>
            </a:r>
            <a:r>
              <a:rPr sz="3200" spc="-73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UnDinaru"/>
                <a:cs typeface="UnDinaru"/>
              </a:rPr>
              <a:t>수행하고 파일 확인</a:t>
            </a:r>
            <a:endParaRPr sz="32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0459" y="1456569"/>
            <a:ext cx="6253162" cy="5250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41675" y="1034034"/>
            <a:ext cx="5401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*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파일</a:t>
            </a:r>
            <a:r>
              <a:rPr sz="1800" spc="-6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시스템은</a:t>
            </a:r>
            <a:r>
              <a:rPr sz="1800" spc="-8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이미</a:t>
            </a:r>
            <a:r>
              <a:rPr sz="1800" spc="-6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만들었으므로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,</a:t>
            </a:r>
            <a:r>
              <a:rPr sz="18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mkfs</a:t>
            </a: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는</a:t>
            </a:r>
            <a:r>
              <a:rPr sz="1800" spc="-9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안</a:t>
            </a:r>
            <a:r>
              <a:rPr sz="1800" spc="-6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해도</a:t>
            </a:r>
            <a:r>
              <a:rPr sz="1800" spc="-8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됨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5226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5" dirty="0"/>
              <a:t>Umount </a:t>
            </a:r>
            <a:r>
              <a:rPr sz="3600" b="1" dirty="0">
                <a:latin typeface="UnDinaru"/>
                <a:cs typeface="UnDinaru"/>
              </a:rPr>
              <a:t>및 볼륨 </a:t>
            </a:r>
            <a:r>
              <a:rPr sz="3600" b="1" spc="-150" dirty="0">
                <a:latin typeface="UnDinaru"/>
                <a:cs typeface="UnDinaru"/>
              </a:rPr>
              <a:t>분리</a:t>
            </a:r>
            <a:r>
              <a:rPr sz="3600" spc="-150" dirty="0"/>
              <a:t>,</a:t>
            </a:r>
            <a:r>
              <a:rPr sz="3600" spc="-680" dirty="0"/>
              <a:t> </a:t>
            </a:r>
            <a:r>
              <a:rPr sz="3600" b="1" dirty="0">
                <a:latin typeface="UnDinaru"/>
                <a:cs typeface="UnDinaru"/>
              </a:rPr>
              <a:t>삭제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1583" y="1298170"/>
            <a:ext cx="5718936" cy="638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8600" y="2200655"/>
            <a:ext cx="8528685" cy="4028440"/>
            <a:chOff x="228600" y="2200655"/>
            <a:chExt cx="8528685" cy="4028440"/>
          </a:xfrm>
        </p:grpSpPr>
        <p:sp>
          <p:nvSpPr>
            <p:cNvPr id="5" name="object 5"/>
            <p:cNvSpPr/>
            <p:nvPr/>
          </p:nvSpPr>
          <p:spPr>
            <a:xfrm>
              <a:off x="237744" y="2286010"/>
              <a:ext cx="5058156" cy="27721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3172" y="2205227"/>
              <a:ext cx="5067300" cy="2857500"/>
            </a:xfrm>
            <a:custGeom>
              <a:avLst/>
              <a:gdLst/>
              <a:ahLst/>
              <a:cxnLst/>
              <a:rect l="l" t="t" r="r" b="b"/>
              <a:pathLst>
                <a:path w="5067300" h="2857500">
                  <a:moveTo>
                    <a:pt x="0" y="2857500"/>
                  </a:moveTo>
                  <a:lnTo>
                    <a:pt x="5067300" y="2857500"/>
                  </a:lnTo>
                  <a:lnTo>
                    <a:pt x="5067300" y="0"/>
                  </a:lnTo>
                  <a:lnTo>
                    <a:pt x="0" y="0"/>
                  </a:lnTo>
                  <a:lnTo>
                    <a:pt x="0" y="2857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47615" y="4372355"/>
              <a:ext cx="4200144" cy="18470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43044" y="4367783"/>
              <a:ext cx="4209415" cy="1856739"/>
            </a:xfrm>
            <a:custGeom>
              <a:avLst/>
              <a:gdLst/>
              <a:ahLst/>
              <a:cxnLst/>
              <a:rect l="l" t="t" r="r" b="b"/>
              <a:pathLst>
                <a:path w="4209415" h="1856739">
                  <a:moveTo>
                    <a:pt x="0" y="1856231"/>
                  </a:moveTo>
                  <a:lnTo>
                    <a:pt x="4209288" y="1856231"/>
                  </a:lnTo>
                  <a:lnTo>
                    <a:pt x="4209288" y="0"/>
                  </a:lnTo>
                  <a:lnTo>
                    <a:pt x="0" y="0"/>
                  </a:lnTo>
                  <a:lnTo>
                    <a:pt x="0" y="18562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665" y="3541598"/>
            <a:ext cx="10737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30" dirty="0">
                <a:latin typeface="Trebuchet MS"/>
                <a:cs typeface="Trebuchet MS"/>
              </a:rPr>
              <a:t>E</a:t>
            </a:r>
            <a:r>
              <a:rPr sz="6000" spc="-509" dirty="0">
                <a:latin typeface="Trebuchet MS"/>
                <a:cs typeface="Trebuchet MS"/>
              </a:rPr>
              <a:t>F</a:t>
            </a:r>
            <a:r>
              <a:rPr sz="6000" spc="-170" dirty="0">
                <a:latin typeface="Trebuchet MS"/>
                <a:cs typeface="Trebuchet MS"/>
              </a:rPr>
              <a:t>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2671" y="1101852"/>
            <a:ext cx="1347216" cy="3643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19678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/>
              <a:t>EFS</a:t>
            </a:r>
            <a:r>
              <a:rPr sz="3600" spc="-420" dirty="0"/>
              <a:t> </a:t>
            </a:r>
            <a:r>
              <a:rPr sz="3600" spc="-204" dirty="0"/>
              <a:t>Pricing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74370" y="4706823"/>
            <a:ext cx="6707505" cy="2025014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UKIJ CJK"/>
                <a:cs typeface="UKIJ CJK"/>
              </a:rPr>
              <a:t>예</a:t>
            </a:r>
            <a:r>
              <a:rPr sz="2400" dirty="0">
                <a:latin typeface="Carlito"/>
                <a:cs typeface="Carlito"/>
              </a:rPr>
              <a:t>) </a:t>
            </a:r>
            <a:r>
              <a:rPr sz="2400" spc="-5" dirty="0">
                <a:latin typeface="Carlito"/>
                <a:cs typeface="Carlito"/>
              </a:rPr>
              <a:t>30GB </a:t>
            </a:r>
            <a:r>
              <a:rPr sz="2400" dirty="0">
                <a:latin typeface="UKIJ CJK"/>
                <a:cs typeface="UKIJ CJK"/>
              </a:rPr>
              <a:t>한달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5" dirty="0">
                <a:latin typeface="Carlito"/>
                <a:cs typeface="Carlito"/>
              </a:rPr>
              <a:t>$9.9 </a:t>
            </a:r>
            <a:r>
              <a:rPr sz="2400" dirty="0">
                <a:latin typeface="Carlito"/>
                <a:cs typeface="Carlito"/>
              </a:rPr>
              <a:t>(</a:t>
            </a:r>
            <a:r>
              <a:rPr sz="2400" dirty="0">
                <a:latin typeface="UKIJ CJK"/>
                <a:cs typeface="UKIJ CJK"/>
              </a:rPr>
              <a:t>약</a:t>
            </a:r>
            <a:r>
              <a:rPr sz="2400" spc="-145" dirty="0">
                <a:latin typeface="UKIJ CJK"/>
                <a:cs typeface="UKIJ CJK"/>
              </a:rPr>
              <a:t> </a:t>
            </a:r>
            <a:r>
              <a:rPr sz="2400" spc="-5" dirty="0">
                <a:latin typeface="Carlito"/>
                <a:cs typeface="Carlito"/>
              </a:rPr>
              <a:t>12,000</a:t>
            </a:r>
            <a:r>
              <a:rPr sz="2400" spc="-5" dirty="0">
                <a:latin typeface="UKIJ CJK"/>
                <a:cs typeface="UKIJ CJK"/>
              </a:rPr>
              <a:t>원</a:t>
            </a:r>
            <a:r>
              <a:rPr sz="2400" spc="-5" dirty="0"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EBS</a:t>
            </a:r>
            <a:r>
              <a:rPr sz="2400" spc="-5" dirty="0">
                <a:latin typeface="UKIJ CJK"/>
                <a:cs typeface="UKIJ CJK"/>
              </a:rPr>
              <a:t>보다 </a:t>
            </a:r>
            <a:r>
              <a:rPr sz="2400" dirty="0">
                <a:latin typeface="UKIJ CJK"/>
                <a:cs typeface="UKIJ CJK"/>
              </a:rPr>
              <a:t>약 </a:t>
            </a:r>
            <a:r>
              <a:rPr sz="2400" spc="-5" dirty="0">
                <a:latin typeface="Carlito"/>
                <a:cs typeface="Carlito"/>
              </a:rPr>
              <a:t>3</a:t>
            </a:r>
            <a:r>
              <a:rPr sz="2400" spc="-5" dirty="0">
                <a:latin typeface="UKIJ CJK"/>
                <a:cs typeface="UKIJ CJK"/>
              </a:rPr>
              <a:t>배 </a:t>
            </a:r>
            <a:r>
              <a:rPr sz="2400" dirty="0">
                <a:latin typeface="UKIJ CJK"/>
                <a:cs typeface="UKIJ CJK"/>
              </a:rPr>
              <a:t>가량</a:t>
            </a:r>
            <a:r>
              <a:rPr sz="2400" spc="-38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비쌈</a:t>
            </a:r>
            <a:r>
              <a:rPr sz="240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0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rlito"/>
                <a:cs typeface="Carlito"/>
              </a:rPr>
              <a:t>EFS</a:t>
            </a:r>
            <a:r>
              <a:rPr sz="2000" spc="-5" dirty="0">
                <a:latin typeface="UKIJ CJK"/>
                <a:cs typeface="UKIJ CJK"/>
              </a:rPr>
              <a:t>는</a:t>
            </a:r>
            <a:r>
              <a:rPr sz="2000" spc="-10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보다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고급의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기능을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제공하기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때문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rlito"/>
                <a:cs typeface="Carlito"/>
              </a:rPr>
              <a:t>IA</a:t>
            </a:r>
            <a:r>
              <a:rPr sz="2000" dirty="0">
                <a:latin typeface="UKIJ CJK"/>
                <a:cs typeface="UKIJ CJK"/>
              </a:rPr>
              <a:t>는</a:t>
            </a:r>
            <a:r>
              <a:rPr sz="2000" spc="-8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약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Carlito"/>
                <a:cs typeface="Carlito"/>
              </a:rPr>
              <a:t>1/12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UKIJ CJK"/>
                <a:cs typeface="UKIJ CJK"/>
              </a:rPr>
              <a:t>수준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Carlito"/>
                <a:cs typeface="Carlito"/>
              </a:rPr>
              <a:t>(</a:t>
            </a:r>
            <a:r>
              <a:rPr sz="2000" dirty="0">
                <a:latin typeface="UKIJ CJK"/>
                <a:cs typeface="UKIJ CJK"/>
              </a:rPr>
              <a:t>다만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계층</a:t>
            </a:r>
            <a:r>
              <a:rPr sz="2000" spc="-8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간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전송에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대해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요금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부과</a:t>
            </a:r>
            <a:r>
              <a:rPr sz="2000" dirty="0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5634" y="649660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101852"/>
            <a:ext cx="8929370" cy="3644265"/>
            <a:chOff x="0" y="1101852"/>
            <a:chExt cx="8929370" cy="3644265"/>
          </a:xfrm>
        </p:grpSpPr>
        <p:sp>
          <p:nvSpPr>
            <p:cNvPr id="7" name="object 7"/>
            <p:cNvSpPr/>
            <p:nvPr/>
          </p:nvSpPr>
          <p:spPr>
            <a:xfrm>
              <a:off x="7581900" y="1101852"/>
              <a:ext cx="1347216" cy="36438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101852"/>
              <a:ext cx="7743444" cy="36438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24805" y="1214754"/>
            <a:ext cx="3806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https://aws.amazon.com/ko/efs/pricing/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19678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/>
              <a:t>EFS</a:t>
            </a:r>
            <a:r>
              <a:rPr sz="3600" spc="-420" dirty="0"/>
              <a:t> </a:t>
            </a:r>
            <a:r>
              <a:rPr sz="3600" spc="-204" dirty="0"/>
              <a:t>Pricing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30124" y="1917192"/>
            <a:ext cx="8683752" cy="3552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1957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실습</a:t>
            </a:r>
            <a:r>
              <a:rPr sz="3600" b="1" spc="-150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내용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16431"/>
            <a:ext cx="7989570" cy="498284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EBS</a:t>
            </a:r>
            <a:r>
              <a:rPr sz="2400" spc="-5" dirty="0">
                <a:latin typeface="UKIJ CJK"/>
                <a:cs typeface="UKIJ CJK"/>
              </a:rPr>
              <a:t>에서 </a:t>
            </a:r>
            <a:r>
              <a:rPr sz="2400" dirty="0">
                <a:latin typeface="UKIJ CJK"/>
                <a:cs typeface="UKIJ CJK"/>
              </a:rPr>
              <a:t>이용했던 </a:t>
            </a:r>
            <a:r>
              <a:rPr sz="2400" spc="-5" dirty="0">
                <a:latin typeface="Carlito"/>
                <a:cs typeface="Carlito"/>
              </a:rPr>
              <a:t>2</a:t>
            </a:r>
            <a:r>
              <a:rPr sz="2400" spc="-5" dirty="0">
                <a:latin typeface="UKIJ CJK"/>
                <a:cs typeface="UKIJ CJK"/>
              </a:rPr>
              <a:t>개의 </a:t>
            </a:r>
            <a:r>
              <a:rPr sz="2400" dirty="0">
                <a:latin typeface="UKIJ CJK"/>
                <a:cs typeface="UKIJ CJK"/>
              </a:rPr>
              <a:t>인스턴스</a:t>
            </a:r>
            <a:r>
              <a:rPr sz="2400" spc="-38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이용</a:t>
            </a:r>
            <a:endParaRPr sz="24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UKIJ CJK"/>
                <a:cs typeface="UKIJ CJK"/>
              </a:rPr>
              <a:t>새로운 </a:t>
            </a:r>
            <a:r>
              <a:rPr sz="2400" spc="-15" dirty="0">
                <a:latin typeface="Carlito"/>
                <a:cs typeface="Carlito"/>
              </a:rPr>
              <a:t>EFS </a:t>
            </a:r>
            <a:r>
              <a:rPr sz="2400" dirty="0">
                <a:latin typeface="UKIJ CJK"/>
                <a:cs typeface="UKIJ CJK"/>
              </a:rPr>
              <a:t>파일 시스템</a:t>
            </a:r>
            <a:r>
              <a:rPr sz="2400" spc="-28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생성</a:t>
            </a:r>
            <a:endParaRPr sz="24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10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rlito"/>
                <a:cs typeface="Carlito"/>
              </a:rPr>
              <a:t>EFS</a:t>
            </a:r>
            <a:r>
              <a:rPr sz="2000" spc="-5" dirty="0">
                <a:latin typeface="UKIJ CJK"/>
                <a:cs typeface="UKIJ CJK"/>
              </a:rPr>
              <a:t>는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한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리전의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모든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가용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영역에서</a:t>
            </a:r>
            <a:r>
              <a:rPr sz="2000" spc="-9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접근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가능하게</a:t>
            </a:r>
            <a:r>
              <a:rPr sz="2000" spc="-9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설정할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수</a:t>
            </a:r>
            <a:r>
              <a:rPr sz="2000" spc="-7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있음</a:t>
            </a:r>
            <a:endParaRPr sz="20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1,2</a:t>
            </a:r>
            <a:r>
              <a:rPr sz="2400" spc="-5" dirty="0">
                <a:latin typeface="UKIJ CJK"/>
                <a:cs typeface="UKIJ CJK"/>
              </a:rPr>
              <a:t>번 </a:t>
            </a:r>
            <a:r>
              <a:rPr sz="2400" dirty="0">
                <a:latin typeface="UKIJ CJK"/>
                <a:cs typeface="UKIJ CJK"/>
              </a:rPr>
              <a:t>인스턴스에서 모두 연결</a:t>
            </a:r>
            <a:r>
              <a:rPr sz="2400" spc="-380" dirty="0">
                <a:latin typeface="UKIJ CJK"/>
                <a:cs typeface="UKIJ CJK"/>
              </a:rPr>
              <a:t> </a:t>
            </a:r>
            <a:r>
              <a:rPr sz="2400" spc="-5" dirty="0">
                <a:latin typeface="Carlito"/>
                <a:cs typeface="Carlito"/>
              </a:rPr>
              <a:t>(mount)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1</a:t>
            </a:r>
            <a:r>
              <a:rPr sz="2400" spc="-5" dirty="0">
                <a:latin typeface="UKIJ CJK"/>
                <a:cs typeface="UKIJ CJK"/>
              </a:rPr>
              <a:t>번 </a:t>
            </a:r>
            <a:r>
              <a:rPr sz="2400" dirty="0">
                <a:latin typeface="UKIJ CJK"/>
                <a:cs typeface="UKIJ CJK"/>
              </a:rPr>
              <a:t>인스턴스에서 파일</a:t>
            </a:r>
            <a:r>
              <a:rPr sz="2400" spc="-2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생성</a:t>
            </a:r>
            <a:endParaRPr sz="24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2</a:t>
            </a:r>
            <a:r>
              <a:rPr sz="2400" spc="-5" dirty="0">
                <a:latin typeface="UKIJ CJK"/>
                <a:cs typeface="UKIJ CJK"/>
              </a:rPr>
              <a:t>번 </a:t>
            </a:r>
            <a:r>
              <a:rPr sz="2400" dirty="0">
                <a:latin typeface="UKIJ CJK"/>
                <a:cs typeface="UKIJ CJK"/>
              </a:rPr>
              <a:t>인스턴스에서 파일 확인</a:t>
            </a:r>
            <a:r>
              <a:rPr sz="2400" spc="-39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후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dirty="0">
                <a:latin typeface="UKIJ CJK"/>
                <a:cs typeface="UKIJ CJK"/>
              </a:rPr>
              <a:t>삭제</a:t>
            </a:r>
            <a:endParaRPr sz="24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5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1</a:t>
            </a:r>
            <a:r>
              <a:rPr sz="2400" spc="-5" dirty="0">
                <a:latin typeface="UKIJ CJK"/>
                <a:cs typeface="UKIJ CJK"/>
              </a:rPr>
              <a:t>번 </a:t>
            </a:r>
            <a:r>
              <a:rPr sz="2400" dirty="0">
                <a:latin typeface="UKIJ CJK"/>
                <a:cs typeface="UKIJ CJK"/>
              </a:rPr>
              <a:t>인스턴스에서</a:t>
            </a:r>
            <a:r>
              <a:rPr sz="2400" spc="-19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확인</a:t>
            </a:r>
            <a:endParaRPr sz="24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UKIJ CJK"/>
                <a:cs typeface="UKIJ CJK"/>
              </a:rPr>
              <a:t>모든 인스턴스에서</a:t>
            </a:r>
            <a:r>
              <a:rPr sz="2400" spc="-185" dirty="0">
                <a:latin typeface="UKIJ CJK"/>
                <a:cs typeface="UKIJ CJK"/>
              </a:rPr>
              <a:t> </a:t>
            </a:r>
            <a:r>
              <a:rPr sz="2400" spc="-10" dirty="0">
                <a:latin typeface="Carlito"/>
                <a:cs typeface="Carlito"/>
              </a:rPr>
              <a:t>umount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rlito"/>
                <a:cs typeface="Carlito"/>
              </a:rPr>
              <a:t>EFS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UKIJ CJK"/>
                <a:cs typeface="UKIJ CJK"/>
              </a:rPr>
              <a:t>삭제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5068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서비스에서 </a:t>
            </a:r>
            <a:r>
              <a:rPr sz="3600" spc="-200" dirty="0"/>
              <a:t>EFS </a:t>
            </a:r>
            <a:r>
              <a:rPr sz="3600" b="1" dirty="0">
                <a:latin typeface="UnDinaru"/>
                <a:cs typeface="UnDinaru"/>
              </a:rPr>
              <a:t>콘솔</a:t>
            </a:r>
            <a:r>
              <a:rPr sz="3600" b="1" spc="-365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진입</a:t>
            </a:r>
            <a:endParaRPr sz="3600">
              <a:latin typeface="UnDinaru"/>
              <a:cs typeface="UnDinaru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47316" y="1197863"/>
            <a:ext cx="4849495" cy="4991100"/>
            <a:chOff x="2147316" y="1197863"/>
            <a:chExt cx="4849495" cy="4991100"/>
          </a:xfrm>
        </p:grpSpPr>
        <p:sp>
          <p:nvSpPr>
            <p:cNvPr id="4" name="object 4"/>
            <p:cNvSpPr/>
            <p:nvPr/>
          </p:nvSpPr>
          <p:spPr>
            <a:xfrm>
              <a:off x="2147316" y="1197863"/>
              <a:ext cx="4849367" cy="4991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09110" y="5161025"/>
              <a:ext cx="1216660" cy="830580"/>
            </a:xfrm>
            <a:custGeom>
              <a:avLst/>
              <a:gdLst/>
              <a:ahLst/>
              <a:cxnLst/>
              <a:rect l="l" t="t" r="r" b="b"/>
              <a:pathLst>
                <a:path w="1216660" h="830579">
                  <a:moveTo>
                    <a:pt x="0" y="830580"/>
                  </a:moveTo>
                  <a:lnTo>
                    <a:pt x="1216152" y="830580"/>
                  </a:lnTo>
                  <a:lnTo>
                    <a:pt x="1216152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3136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새로운 </a:t>
            </a:r>
            <a:r>
              <a:rPr sz="3600" spc="-204" dirty="0"/>
              <a:t>EFS</a:t>
            </a:r>
            <a:r>
              <a:rPr sz="3600" spc="-495" dirty="0"/>
              <a:t> </a:t>
            </a:r>
            <a:r>
              <a:rPr sz="3600" b="1" dirty="0">
                <a:latin typeface="UnDinaru"/>
                <a:cs typeface="UnDinaru"/>
              </a:rPr>
              <a:t>생성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715" y="2049779"/>
            <a:ext cx="8354568" cy="3287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5175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액세스 구성 </a:t>
            </a:r>
            <a:r>
              <a:rPr sz="3600" spc="-65" dirty="0"/>
              <a:t>(</a:t>
            </a:r>
            <a:r>
              <a:rPr sz="3600" b="1" spc="-65" dirty="0">
                <a:latin typeface="UnDinaru"/>
                <a:cs typeface="UnDinaru"/>
              </a:rPr>
              <a:t>기본값</a:t>
            </a:r>
            <a:r>
              <a:rPr sz="3600" b="1" spc="-285" dirty="0">
                <a:latin typeface="UnDinaru"/>
                <a:cs typeface="UnDinaru"/>
              </a:rPr>
              <a:t> </a:t>
            </a:r>
            <a:r>
              <a:rPr sz="3600" b="1" spc="-85" dirty="0">
                <a:latin typeface="UnDinaru"/>
                <a:cs typeface="UnDinaru"/>
              </a:rPr>
              <a:t>사용</a:t>
            </a:r>
            <a:r>
              <a:rPr sz="3600" spc="-85" dirty="0"/>
              <a:t>)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715" y="1325880"/>
            <a:ext cx="8354568" cy="4735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 </a:t>
            </a:r>
            <a:r>
              <a:rPr lang="en-US" sz="3600" spc="-195" dirty="0"/>
              <a:t>Comprehend - Features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92898"/>
              </p:ext>
            </p:extLst>
          </p:nvPr>
        </p:nvGraphicFramePr>
        <p:xfrm>
          <a:off x="395563" y="929638"/>
          <a:ext cx="8352790" cy="471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600" dirty="0">
                        <a:latin typeface="UnDinaru"/>
                        <a:cs typeface="UnDinaru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latin typeface="UnDinaru"/>
                          <a:cs typeface="UnDinaru"/>
                        </a:rPr>
                        <a:t>  </a:t>
                      </a:r>
                      <a:r>
                        <a:rPr lang="ko-KR" altLang="en-US" sz="1600" b="1" dirty="0">
                          <a:latin typeface="UnDinaru"/>
                          <a:cs typeface="UnDinaru"/>
                        </a:rPr>
                        <a:t>기능</a:t>
                      </a:r>
                    </a:p>
                  </a:txBody>
                  <a:tcPr marL="0" marR="0" marT="0" marB="0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600" dirty="0">
                        <a:latin typeface="UnDinaru"/>
                        <a:cs typeface="UnDinaru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latin typeface="UnDinaru"/>
                          <a:cs typeface="UnDinaru"/>
                        </a:rPr>
                        <a:t>설명</a:t>
                      </a:r>
                    </a:p>
                  </a:txBody>
                  <a:tcPr marL="0" marR="0" marT="0" marB="0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377">
                <a:tc>
                  <a:txBody>
                    <a:bodyPr/>
                    <a:lstStyle/>
                    <a:p>
                      <a:pPr marL="26670" marR="22225"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lang="ko-KR" altLang="en-US" sz="1600" dirty="0">
                          <a:latin typeface="UKIJ CJK"/>
                          <a:cs typeface="UKIJ CJK"/>
                        </a:rPr>
                        <a:t>핵심 문구 추출</a:t>
                      </a:r>
                    </a:p>
                  </a:txBody>
                  <a:tcPr marL="0" marR="0" marT="180340" marB="0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6985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4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UKIJ CJK"/>
                          <a:cs typeface="UKIJ CJK"/>
                        </a:rPr>
                        <a:t> 문서에서 핵심 문구 또는 논점을 추출하고</a:t>
                      </a:r>
                      <a:r>
                        <a:rPr lang="en-US" altLang="ko-KR" sz="1600" dirty="0">
                          <a:latin typeface="UKIJ CJK"/>
                          <a:cs typeface="UKIJ CJK"/>
                        </a:rPr>
                        <a:t>, </a:t>
                      </a:r>
                      <a:r>
                        <a:rPr lang="ko-KR" altLang="en-US" sz="1600" dirty="0">
                          <a:latin typeface="UKIJ CJK"/>
                          <a:cs typeface="UKIJ CJK"/>
                        </a:rPr>
                        <a:t>이것이 핵심문구임을 뒷받침하는 신뢰도 점수를 알려줍니다</a:t>
                      </a:r>
                      <a:r>
                        <a:rPr lang="en-US" altLang="ko-KR" sz="1600" dirty="0">
                          <a:latin typeface="UKIJ CJK"/>
                          <a:cs typeface="UKIJ CJK"/>
                        </a:rPr>
                        <a:t>.</a:t>
                      </a:r>
                      <a:endParaRPr lang="ko-KR" altLang="en-US" sz="1600" dirty="0">
                        <a:latin typeface="UKIJ CJK"/>
                        <a:cs typeface="UKIJ CJK"/>
                      </a:endParaRPr>
                    </a:p>
                    <a:p>
                      <a:pPr marL="80010" marR="69850" algn="l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lang="sv-SE" sz="1600" dirty="0">
                        <a:latin typeface="Carlito"/>
                        <a:cs typeface="Carlito"/>
                      </a:endParaRPr>
                    </a:p>
                  </a:txBody>
                  <a:tcPr marL="0" marR="0" marT="56515" marB="0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079">
                <a:tc>
                  <a:txBody>
                    <a:bodyPr/>
                    <a:lstStyle/>
                    <a:p>
                      <a:pPr marL="26670" marR="514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언어 감지</a:t>
                      </a:r>
                    </a:p>
                  </a:txBody>
                  <a:tcPr marL="0" marR="0" marT="977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개 이상의 언어로 작성된 문서를 자동으로 식별하고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신뢰도 점수와 함께 우세한 언어를 알려줍니다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.</a:t>
                      </a:r>
                      <a:endParaRPr lang="sv-SE" sz="16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1071">
                <a:tc>
                  <a:txBody>
                    <a:bodyPr/>
                    <a:lstStyle/>
                    <a:p>
                      <a:pPr marL="26670" marR="11811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주제 모델링</a:t>
                      </a:r>
                    </a:p>
                  </a:txBody>
                  <a:tcPr marL="0" marR="0" marT="59055" marB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3340" indent="-3175" algn="just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주제 모델링은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S3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저장된 문서 집합에서 관련 용어 또는 주제를 식별합니다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집합에서 가장 공통적인 주제를 식별하고 이를 그룹으로 구성한 다음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어떤 문서가 어떤 주제에 속하는지 매핑합니다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latin typeface="Carlito"/>
                        <a:cs typeface="Carlito"/>
                      </a:endParaRPr>
                    </a:p>
                  </a:txBody>
                  <a:tcPr marL="0" marR="0" marT="57150" marB="0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ko-KR" altLang="en-US" sz="1600" dirty="0">
                          <a:latin typeface="UKIJ CJK"/>
                          <a:cs typeface="UKIJ CJK"/>
                        </a:rPr>
                        <a:t>감성 분석</a:t>
                      </a: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텍스트가 표현하는 전체적인 의견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긍정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/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부정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/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중립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/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혼합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)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과 그에 대한 신뢰도를 알려줍니다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.</a:t>
                      </a:r>
                      <a:endParaRPr lang="en-US"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ko-KR" altLang="en-US" sz="1600" dirty="0">
                          <a:latin typeface="UKIJ CJK"/>
                          <a:cs typeface="UKIJ CJK"/>
                        </a:rPr>
                        <a:t>구문 분석</a:t>
                      </a: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텍스트에서 단어가 갖는 품사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명사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형용사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)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를 신뢰도와  함께 알려주며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lang="ko-KR" altLang="en-US" sz="1600" dirty="0">
                          <a:latin typeface="Carlito"/>
                          <a:cs typeface="Carlito"/>
                        </a:rPr>
                        <a:t>단어 경계와 레이블을 식별할 수 있습니다</a:t>
                      </a:r>
                      <a:r>
                        <a:rPr lang="en-US" altLang="ko-KR" sz="1600" dirty="0">
                          <a:latin typeface="Carlito"/>
                          <a:cs typeface="Carlito"/>
                        </a:rPr>
                        <a:t>.</a:t>
                      </a:r>
                      <a:endParaRPr lang="en-US"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285090653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84450" y="5758491"/>
            <a:ext cx="4876801" cy="926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https://aws.amazon.com/ko/products/</a:t>
            </a:r>
            <a:r>
              <a:rPr lang="en-US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comprehend</a:t>
            </a:r>
          </a:p>
          <a:p>
            <a:pPr marL="12700">
              <a:lnSpc>
                <a:spcPts val="1810"/>
              </a:lnSpc>
            </a:pPr>
            <a:endParaRPr lang="en-US" u="sng" spc="-15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Carlito"/>
              <a:cs typeface="Carlito"/>
              <a:hlinkClick r:id="rId3"/>
            </a:endParaRPr>
          </a:p>
          <a:p>
            <a:pPr marL="12700">
              <a:lnSpc>
                <a:spcPts val="1810"/>
              </a:lnSpc>
            </a:pPr>
            <a:r>
              <a:rPr lang="en-US" altLang="ko-KR" dirty="0">
                <a:hlinkClick r:id="rId4"/>
              </a:rPr>
              <a:t>https://docs.aws.amazon.com/ko_kr/comprehend/latest/dg/functionality.html</a:t>
            </a:r>
            <a:r>
              <a:rPr sz="18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/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5175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선택적 설정 구성</a:t>
            </a:r>
            <a:r>
              <a:rPr sz="3600" b="1" spc="-270" dirty="0">
                <a:latin typeface="UnDinaru"/>
                <a:cs typeface="UnDinaru"/>
              </a:rPr>
              <a:t> </a:t>
            </a:r>
            <a:r>
              <a:rPr sz="3600" spc="-105" dirty="0"/>
              <a:t>(</a:t>
            </a:r>
            <a:r>
              <a:rPr sz="3600" b="1" spc="-105" dirty="0">
                <a:latin typeface="UnDinaru"/>
                <a:cs typeface="UnDinaru"/>
              </a:rPr>
              <a:t>기본값</a:t>
            </a:r>
            <a:r>
              <a:rPr sz="3600" spc="-105" dirty="0"/>
              <a:t>)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715" y="1365503"/>
            <a:ext cx="8354568" cy="4655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검토 및</a:t>
            </a:r>
            <a:r>
              <a:rPr sz="3600" b="1" spc="-229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생성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715" y="1251203"/>
            <a:ext cx="8354568" cy="4884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" y="114557"/>
            <a:ext cx="8705215" cy="6333490"/>
            <a:chOff x="7620" y="114557"/>
            <a:chExt cx="8705215" cy="6333490"/>
          </a:xfrm>
        </p:grpSpPr>
        <p:sp>
          <p:nvSpPr>
            <p:cNvPr id="3" name="object 3"/>
            <p:cNvSpPr/>
            <p:nvPr/>
          </p:nvSpPr>
          <p:spPr>
            <a:xfrm>
              <a:off x="368174" y="114557"/>
              <a:ext cx="8344316" cy="63334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6353" y="2198370"/>
              <a:ext cx="4274820" cy="4165600"/>
            </a:xfrm>
            <a:custGeom>
              <a:avLst/>
              <a:gdLst/>
              <a:ahLst/>
              <a:cxnLst/>
              <a:rect l="l" t="t" r="r" b="b"/>
              <a:pathLst>
                <a:path w="4274820" h="4165600">
                  <a:moveTo>
                    <a:pt x="1095756" y="630936"/>
                  </a:moveTo>
                  <a:lnTo>
                    <a:pt x="3578352" y="630936"/>
                  </a:lnTo>
                  <a:lnTo>
                    <a:pt x="3578352" y="0"/>
                  </a:lnTo>
                  <a:lnTo>
                    <a:pt x="1095756" y="0"/>
                  </a:lnTo>
                  <a:lnTo>
                    <a:pt x="1095756" y="630936"/>
                  </a:lnTo>
                  <a:close/>
                </a:path>
                <a:path w="4274820" h="4165600">
                  <a:moveTo>
                    <a:pt x="0" y="4165092"/>
                  </a:moveTo>
                  <a:lnTo>
                    <a:pt x="4274820" y="4165092"/>
                  </a:lnTo>
                  <a:lnTo>
                    <a:pt x="4274820" y="2761488"/>
                  </a:lnTo>
                  <a:lnTo>
                    <a:pt x="0" y="2761488"/>
                  </a:lnTo>
                  <a:lnTo>
                    <a:pt x="0" y="416509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16" y="5734812"/>
              <a:ext cx="475615" cy="419100"/>
            </a:xfrm>
            <a:custGeom>
              <a:avLst/>
              <a:gdLst/>
              <a:ahLst/>
              <a:cxnLst/>
              <a:rect l="l" t="t" r="r" b="b"/>
              <a:pathLst>
                <a:path w="475615" h="419100">
                  <a:moveTo>
                    <a:pt x="265938" y="0"/>
                  </a:moveTo>
                  <a:lnTo>
                    <a:pt x="265938" y="104775"/>
                  </a:lnTo>
                  <a:lnTo>
                    <a:pt x="0" y="104775"/>
                  </a:lnTo>
                  <a:lnTo>
                    <a:pt x="0" y="314325"/>
                  </a:lnTo>
                  <a:lnTo>
                    <a:pt x="265938" y="314325"/>
                  </a:lnTo>
                  <a:lnTo>
                    <a:pt x="265938" y="419100"/>
                  </a:lnTo>
                  <a:lnTo>
                    <a:pt x="475488" y="209550"/>
                  </a:lnTo>
                  <a:lnTo>
                    <a:pt x="26593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6" y="5734812"/>
              <a:ext cx="475615" cy="419100"/>
            </a:xfrm>
            <a:custGeom>
              <a:avLst/>
              <a:gdLst/>
              <a:ahLst/>
              <a:cxnLst/>
              <a:rect l="l" t="t" r="r" b="b"/>
              <a:pathLst>
                <a:path w="475615" h="419100">
                  <a:moveTo>
                    <a:pt x="0" y="104775"/>
                  </a:moveTo>
                  <a:lnTo>
                    <a:pt x="265938" y="104775"/>
                  </a:lnTo>
                  <a:lnTo>
                    <a:pt x="265938" y="0"/>
                  </a:lnTo>
                  <a:lnTo>
                    <a:pt x="475488" y="209550"/>
                  </a:lnTo>
                  <a:lnTo>
                    <a:pt x="265938" y="419100"/>
                  </a:lnTo>
                  <a:lnTo>
                    <a:pt x="265938" y="314325"/>
                  </a:lnTo>
                  <a:lnTo>
                    <a:pt x="0" y="314325"/>
                  </a:lnTo>
                  <a:lnTo>
                    <a:pt x="0" y="10477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4624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/>
              <a:t>Amazon </a:t>
            </a:r>
            <a:r>
              <a:rPr sz="3600" spc="-185" dirty="0"/>
              <a:t>EC2 </a:t>
            </a:r>
            <a:r>
              <a:rPr sz="3600" b="1" dirty="0">
                <a:latin typeface="UnDinaru"/>
                <a:cs typeface="UnDinaru"/>
              </a:rPr>
              <a:t>탑재 지침</a:t>
            </a:r>
            <a:r>
              <a:rPr sz="3600" b="1" spc="-505" dirty="0">
                <a:latin typeface="UnDinaru"/>
                <a:cs typeface="UnDinaru"/>
              </a:rPr>
              <a:t> </a:t>
            </a:r>
            <a:r>
              <a:rPr sz="3600" spc="-65" dirty="0"/>
              <a:t>1</a:t>
            </a:r>
            <a:endParaRPr sz="3600">
              <a:latin typeface="UnDinaru"/>
              <a:cs typeface="UnDinaru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4715" y="1769364"/>
            <a:ext cx="8354695" cy="3848100"/>
            <a:chOff x="394715" y="1769364"/>
            <a:chExt cx="8354695" cy="3848100"/>
          </a:xfrm>
        </p:grpSpPr>
        <p:sp>
          <p:nvSpPr>
            <p:cNvPr id="4" name="object 4"/>
            <p:cNvSpPr/>
            <p:nvPr/>
          </p:nvSpPr>
          <p:spPr>
            <a:xfrm>
              <a:off x="394715" y="1769364"/>
              <a:ext cx="8354568" cy="3848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997" y="2798826"/>
              <a:ext cx="7836534" cy="2679700"/>
            </a:xfrm>
            <a:custGeom>
              <a:avLst/>
              <a:gdLst/>
              <a:ahLst/>
              <a:cxnLst/>
              <a:rect l="l" t="t" r="r" b="b"/>
              <a:pathLst>
                <a:path w="7836534" h="2679700">
                  <a:moveTo>
                    <a:pt x="0" y="431291"/>
                  </a:moveTo>
                  <a:lnTo>
                    <a:pt x="7836408" y="431291"/>
                  </a:lnTo>
                  <a:lnTo>
                    <a:pt x="7836408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  <a:path w="7836534" h="2679700">
                  <a:moveTo>
                    <a:pt x="190499" y="2679192"/>
                  </a:moveTo>
                  <a:lnTo>
                    <a:pt x="3084576" y="2679192"/>
                  </a:lnTo>
                  <a:lnTo>
                    <a:pt x="3084576" y="2046732"/>
                  </a:lnTo>
                  <a:lnTo>
                    <a:pt x="190499" y="2046732"/>
                  </a:lnTo>
                  <a:lnTo>
                    <a:pt x="190499" y="267919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7812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인스턴스들 보안그룹을 </a:t>
            </a:r>
            <a:r>
              <a:rPr sz="3600" spc="-160" dirty="0"/>
              <a:t>EFS</a:t>
            </a:r>
            <a:r>
              <a:rPr sz="3600" b="1" spc="-160" dirty="0">
                <a:latin typeface="UnDinaru"/>
                <a:cs typeface="UnDinaru"/>
              </a:rPr>
              <a:t>와</a:t>
            </a:r>
            <a:r>
              <a:rPr sz="3600" b="1" spc="-325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동일하게</a:t>
            </a:r>
            <a:endParaRPr sz="3600">
              <a:latin typeface="UnDinaru"/>
              <a:cs typeface="UnDinaru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339" y="1056132"/>
            <a:ext cx="9037320" cy="5402580"/>
            <a:chOff x="53339" y="1056132"/>
            <a:chExt cx="9037320" cy="5402580"/>
          </a:xfrm>
        </p:grpSpPr>
        <p:sp>
          <p:nvSpPr>
            <p:cNvPr id="4" name="object 4"/>
            <p:cNvSpPr/>
            <p:nvPr/>
          </p:nvSpPr>
          <p:spPr>
            <a:xfrm>
              <a:off x="291083" y="1065276"/>
              <a:ext cx="5029200" cy="3525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512" y="1060704"/>
              <a:ext cx="5038725" cy="3534410"/>
            </a:xfrm>
            <a:custGeom>
              <a:avLst/>
              <a:gdLst/>
              <a:ahLst/>
              <a:cxnLst/>
              <a:rect l="l" t="t" r="r" b="b"/>
              <a:pathLst>
                <a:path w="5038725" h="3534410">
                  <a:moveTo>
                    <a:pt x="0" y="3534155"/>
                  </a:moveTo>
                  <a:lnTo>
                    <a:pt x="5038344" y="3534155"/>
                  </a:lnTo>
                  <a:lnTo>
                    <a:pt x="5038344" y="0"/>
                  </a:lnTo>
                  <a:lnTo>
                    <a:pt x="0" y="0"/>
                  </a:lnTo>
                  <a:lnTo>
                    <a:pt x="0" y="35341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83" y="4029455"/>
              <a:ext cx="9019032" cy="2420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911" y="4024883"/>
              <a:ext cx="9028430" cy="2429510"/>
            </a:xfrm>
            <a:custGeom>
              <a:avLst/>
              <a:gdLst/>
              <a:ahLst/>
              <a:cxnLst/>
              <a:rect l="l" t="t" r="r" b="b"/>
              <a:pathLst>
                <a:path w="9028430" h="2429510">
                  <a:moveTo>
                    <a:pt x="0" y="2429256"/>
                  </a:moveTo>
                  <a:lnTo>
                    <a:pt x="9028176" y="2429256"/>
                  </a:lnTo>
                  <a:lnTo>
                    <a:pt x="9028176" y="0"/>
                  </a:lnTo>
                  <a:lnTo>
                    <a:pt x="0" y="0"/>
                  </a:lnTo>
                  <a:lnTo>
                    <a:pt x="0" y="24292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497" y="2995422"/>
              <a:ext cx="5375275" cy="3110865"/>
            </a:xfrm>
            <a:custGeom>
              <a:avLst/>
              <a:gdLst/>
              <a:ahLst/>
              <a:cxnLst/>
              <a:rect l="l" t="t" r="r" b="b"/>
              <a:pathLst>
                <a:path w="5375275" h="3110865">
                  <a:moveTo>
                    <a:pt x="0" y="3110484"/>
                  </a:moveTo>
                  <a:lnTo>
                    <a:pt x="3521964" y="3110484"/>
                  </a:lnTo>
                  <a:lnTo>
                    <a:pt x="3521964" y="2394204"/>
                  </a:lnTo>
                  <a:lnTo>
                    <a:pt x="0" y="2394204"/>
                  </a:lnTo>
                  <a:lnTo>
                    <a:pt x="0" y="3110484"/>
                  </a:lnTo>
                  <a:close/>
                </a:path>
                <a:path w="5375275" h="3110865">
                  <a:moveTo>
                    <a:pt x="1114044" y="568451"/>
                  </a:moveTo>
                  <a:lnTo>
                    <a:pt x="5375147" y="568451"/>
                  </a:lnTo>
                  <a:lnTo>
                    <a:pt x="5375147" y="0"/>
                  </a:lnTo>
                  <a:lnTo>
                    <a:pt x="1114044" y="0"/>
                  </a:lnTo>
                  <a:lnTo>
                    <a:pt x="1114044" y="568451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29783" y="1042797"/>
            <a:ext cx="3406775" cy="16719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VPC</a:t>
            </a: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의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기본 보안 그룹을</a:t>
            </a:r>
            <a:r>
              <a:rPr sz="1800" spc="-32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사용함</a:t>
            </a:r>
            <a:endParaRPr sz="1800">
              <a:latin typeface="UKIJ CJK"/>
              <a:cs typeface="UKIJ CJK"/>
            </a:endParaRPr>
          </a:p>
          <a:p>
            <a:pPr marL="35115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(ID</a:t>
            </a: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는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다를 수</a:t>
            </a:r>
            <a:r>
              <a:rPr sz="1800" spc="-17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있음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기존 보안그룹은 그대로</a:t>
            </a:r>
            <a:r>
              <a:rPr sz="1800" spc="-21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두고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,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추가로 선택하면</a:t>
            </a:r>
            <a:r>
              <a:rPr sz="1800" spc="-12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됨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7250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/>
              <a:t>SSH</a:t>
            </a:r>
            <a:r>
              <a:rPr sz="3600" spc="-819" dirty="0"/>
              <a:t> </a:t>
            </a:r>
            <a:r>
              <a:rPr sz="3600" b="1" dirty="0">
                <a:latin typeface="UnDinaru"/>
                <a:cs typeface="UnDinaru"/>
              </a:rPr>
              <a:t>접속 </a:t>
            </a:r>
            <a:r>
              <a:rPr sz="3600" b="1" spc="-225" dirty="0">
                <a:latin typeface="UnDinaru"/>
                <a:cs typeface="UnDinaru"/>
              </a:rPr>
              <a:t>후</a:t>
            </a:r>
            <a:r>
              <a:rPr sz="3600" spc="-225" dirty="0"/>
              <a:t>, </a:t>
            </a:r>
            <a:r>
              <a:rPr sz="3600" spc="-180" dirty="0"/>
              <a:t>nfs-common </a:t>
            </a:r>
            <a:r>
              <a:rPr sz="3600" b="1" dirty="0">
                <a:latin typeface="UnDinaru"/>
                <a:cs typeface="UnDinaru"/>
              </a:rPr>
              <a:t>패키지 설치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8344" y="1143057"/>
            <a:ext cx="6687311" cy="5625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4624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/>
              <a:t>Amazon </a:t>
            </a:r>
            <a:r>
              <a:rPr sz="3600" spc="-185" dirty="0"/>
              <a:t>EC2 </a:t>
            </a:r>
            <a:r>
              <a:rPr sz="3600" b="1" dirty="0">
                <a:latin typeface="UnDinaru"/>
                <a:cs typeface="UnDinaru"/>
              </a:rPr>
              <a:t>탑재 지침</a:t>
            </a:r>
            <a:r>
              <a:rPr sz="3600" b="1" spc="-505" dirty="0">
                <a:latin typeface="UnDinaru"/>
                <a:cs typeface="UnDinaru"/>
              </a:rPr>
              <a:t> </a:t>
            </a:r>
            <a:r>
              <a:rPr sz="3600" spc="-65" dirty="0"/>
              <a:t>2</a:t>
            </a:r>
            <a:endParaRPr sz="3600">
              <a:latin typeface="UnDinaru"/>
              <a:cs typeface="UnDinaru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2127" y="1511808"/>
            <a:ext cx="8620125" cy="4363720"/>
            <a:chOff x="262127" y="1511808"/>
            <a:chExt cx="8620125" cy="4363720"/>
          </a:xfrm>
        </p:grpSpPr>
        <p:sp>
          <p:nvSpPr>
            <p:cNvPr id="4" name="object 4"/>
            <p:cNvSpPr/>
            <p:nvPr/>
          </p:nvSpPr>
          <p:spPr>
            <a:xfrm>
              <a:off x="262127" y="1511808"/>
              <a:ext cx="8619744" cy="4363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5873" y="2861310"/>
              <a:ext cx="8232775" cy="2578735"/>
            </a:xfrm>
            <a:custGeom>
              <a:avLst/>
              <a:gdLst/>
              <a:ahLst/>
              <a:cxnLst/>
              <a:rect l="l" t="t" r="r" b="b"/>
              <a:pathLst>
                <a:path w="8232775" h="2578735">
                  <a:moveTo>
                    <a:pt x="163068" y="377951"/>
                  </a:moveTo>
                  <a:lnTo>
                    <a:pt x="1475232" y="377951"/>
                  </a:lnTo>
                  <a:lnTo>
                    <a:pt x="1475232" y="0"/>
                  </a:lnTo>
                  <a:lnTo>
                    <a:pt x="163068" y="0"/>
                  </a:lnTo>
                  <a:lnTo>
                    <a:pt x="163068" y="377951"/>
                  </a:lnTo>
                  <a:close/>
                </a:path>
                <a:path w="8232775" h="2578735">
                  <a:moveTo>
                    <a:pt x="0" y="2578608"/>
                  </a:moveTo>
                  <a:lnTo>
                    <a:pt x="8232648" y="2578608"/>
                  </a:lnTo>
                  <a:lnTo>
                    <a:pt x="8232648" y="1726691"/>
                  </a:lnTo>
                  <a:lnTo>
                    <a:pt x="0" y="1726691"/>
                  </a:lnTo>
                  <a:lnTo>
                    <a:pt x="0" y="257860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89653" y="5413349"/>
            <a:ext cx="47694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*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해당</a:t>
            </a:r>
            <a:r>
              <a:rPr sz="1800" spc="-7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EFS</a:t>
            </a:r>
            <a:r>
              <a:rPr sz="1800" spc="-10" dirty="0">
                <a:solidFill>
                  <a:srgbClr val="FF0000"/>
                </a:solidFill>
                <a:latin typeface="UKIJ CJK"/>
                <a:cs typeface="UKIJ CJK"/>
              </a:rPr>
              <a:t>의</a:t>
            </a:r>
            <a:r>
              <a:rPr sz="1800" spc="-9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id,</a:t>
            </a:r>
            <a:r>
              <a:rPr sz="1800" spc="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주소가</a:t>
            </a:r>
            <a:r>
              <a:rPr sz="1800" spc="-7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자동</a:t>
            </a:r>
            <a:r>
              <a:rPr sz="1800" spc="-7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기입되어</a:t>
            </a:r>
            <a:r>
              <a:rPr sz="1800" spc="-7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있으므로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, 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복사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-&gt;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붙여넣기로 바로 이용</a:t>
            </a:r>
            <a:r>
              <a:rPr sz="1800" spc="-19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가능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11" y="1545336"/>
            <a:ext cx="8548116" cy="4643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51628" y="1742059"/>
            <a:ext cx="3660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*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pwd: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현재 작업 중인 디렉토리</a:t>
            </a:r>
            <a:r>
              <a:rPr sz="1800" spc="-30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확인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128005" y="3637915"/>
            <a:ext cx="3891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*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chown: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해당 파일의 </a:t>
            </a: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소유자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:</a:t>
            </a: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그룹</a:t>
            </a:r>
            <a:r>
              <a:rPr sz="1800" spc="-204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변경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8012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2</a:t>
            </a:r>
            <a:r>
              <a:rPr sz="3600" b="1" spc="-40" dirty="0">
                <a:latin typeface="UnDinaru"/>
                <a:cs typeface="UnDinaru"/>
              </a:rPr>
              <a:t>번 </a:t>
            </a:r>
            <a:r>
              <a:rPr sz="3600" b="1" dirty="0">
                <a:latin typeface="UnDinaru"/>
                <a:cs typeface="UnDinaru"/>
              </a:rPr>
              <a:t>인스턴스에서도 </a:t>
            </a:r>
            <a:r>
              <a:rPr sz="3600" spc="-165" dirty="0"/>
              <a:t>mount </a:t>
            </a:r>
            <a:r>
              <a:rPr sz="3600" b="1" spc="-225" dirty="0">
                <a:latin typeface="UnDinaru"/>
                <a:cs typeface="UnDinaru"/>
              </a:rPr>
              <a:t>후</a:t>
            </a:r>
            <a:r>
              <a:rPr sz="3600" spc="-225" dirty="0"/>
              <a:t>, </a:t>
            </a:r>
            <a:r>
              <a:rPr sz="3600" b="1" dirty="0">
                <a:latin typeface="UnDinaru"/>
                <a:cs typeface="UnDinaru"/>
              </a:rPr>
              <a:t>내용</a:t>
            </a:r>
            <a:r>
              <a:rPr sz="3600" b="1" spc="-515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확인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" y="1277111"/>
            <a:ext cx="8823960" cy="4832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28208" y="4796409"/>
            <a:ext cx="21831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*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해당 파일</a:t>
            </a:r>
            <a:r>
              <a:rPr sz="1800" spc="-22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삭제하고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, 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umount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까지</a:t>
            </a:r>
            <a:r>
              <a:rPr sz="1800" spc="-7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수행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783358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95" dirty="0"/>
              <a:t>Pricing : Free tier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3DAD1E-3822-4CE5-ACB1-67302113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8" y="1181315"/>
            <a:ext cx="4733925" cy="51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03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5587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1</a:t>
            </a:r>
            <a:r>
              <a:rPr sz="3600" b="1" spc="-40" dirty="0">
                <a:latin typeface="UnDinaru"/>
                <a:cs typeface="UnDinaru"/>
              </a:rPr>
              <a:t>번 </a:t>
            </a:r>
            <a:r>
              <a:rPr sz="3600" b="1" dirty="0">
                <a:latin typeface="UnDinaru"/>
                <a:cs typeface="UnDinaru"/>
              </a:rPr>
              <a:t>인스턴스에서 다시</a:t>
            </a:r>
            <a:r>
              <a:rPr sz="3600" b="1" spc="-280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확인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916431"/>
            <a:ext cx="7898130" cy="2034539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rlito"/>
                <a:cs typeface="Carlito"/>
              </a:rPr>
              <a:t>EFS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UKIJ CJK"/>
                <a:cs typeface="UKIJ CJK"/>
              </a:rPr>
              <a:t>파일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시스템이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두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인스턴스에</a:t>
            </a:r>
            <a:r>
              <a:rPr sz="2400" spc="-10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공유된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상태였음</a:t>
            </a:r>
            <a:endParaRPr sz="24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1</a:t>
            </a:r>
            <a:r>
              <a:rPr sz="2400" spc="-5" dirty="0">
                <a:latin typeface="UKIJ CJK"/>
                <a:cs typeface="UKIJ CJK"/>
              </a:rPr>
              <a:t>번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인스턴스는</a:t>
            </a:r>
            <a:r>
              <a:rPr sz="2400" spc="-100" dirty="0">
                <a:latin typeface="UKIJ CJK"/>
                <a:cs typeface="UKIJ CJK"/>
              </a:rPr>
              <a:t> </a:t>
            </a:r>
            <a:r>
              <a:rPr sz="2400" spc="-10" dirty="0">
                <a:latin typeface="Carlito"/>
                <a:cs typeface="Carlito"/>
              </a:rPr>
              <a:t>umount</a:t>
            </a:r>
            <a:r>
              <a:rPr sz="2400" spc="-10" dirty="0">
                <a:latin typeface="UKIJ CJK"/>
                <a:cs typeface="UKIJ CJK"/>
              </a:rPr>
              <a:t>를</a:t>
            </a:r>
            <a:r>
              <a:rPr sz="2400" spc="-1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수행하지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않은</a:t>
            </a:r>
            <a:r>
              <a:rPr sz="2400" spc="-9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상태에서</a:t>
            </a:r>
            <a:r>
              <a:rPr sz="2400" dirty="0">
                <a:latin typeface="Carlito"/>
                <a:cs typeface="Carlito"/>
              </a:rPr>
              <a:t>,</a:t>
            </a:r>
            <a:endParaRPr sz="2400">
              <a:latin typeface="Carlito"/>
              <a:cs typeface="Carlito"/>
            </a:endParaRPr>
          </a:p>
          <a:p>
            <a:pPr marL="241300" marR="5080">
              <a:lnSpc>
                <a:spcPct val="120000"/>
              </a:lnSpc>
            </a:pPr>
            <a:r>
              <a:rPr sz="2400" spc="-5" dirty="0">
                <a:latin typeface="Carlito"/>
                <a:cs typeface="Carlito"/>
              </a:rPr>
              <a:t>2</a:t>
            </a:r>
            <a:r>
              <a:rPr sz="2400" spc="-5" dirty="0">
                <a:latin typeface="UKIJ CJK"/>
                <a:cs typeface="UKIJ CJK"/>
              </a:rPr>
              <a:t>번</a:t>
            </a:r>
            <a:r>
              <a:rPr sz="2400" spc="-10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인스턴스에서</a:t>
            </a:r>
            <a:r>
              <a:rPr sz="2400" spc="-114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수행한</a:t>
            </a:r>
            <a:r>
              <a:rPr sz="2400" spc="-114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파일</a:t>
            </a:r>
            <a:r>
              <a:rPr sz="2400" spc="-10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삭제가</a:t>
            </a:r>
            <a:r>
              <a:rPr sz="2400" spc="-11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이루어진</a:t>
            </a:r>
            <a:r>
              <a:rPr sz="2400" spc="-10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것을</a:t>
            </a:r>
            <a:r>
              <a:rPr sz="2400" spc="-100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즉각  확인할 수</a:t>
            </a:r>
            <a:r>
              <a:rPr sz="2400" spc="-18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있음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3429000"/>
            <a:ext cx="7985759" cy="216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166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/>
              <a:t>EFS</a:t>
            </a:r>
            <a:r>
              <a:rPr sz="3600" spc="-420" dirty="0"/>
              <a:t> </a:t>
            </a:r>
            <a:r>
              <a:rPr sz="3600" b="1" dirty="0">
                <a:latin typeface="UnDinaru"/>
                <a:cs typeface="UnDinaru"/>
              </a:rPr>
              <a:t>삭제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111757"/>
            <a:ext cx="6874509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UKIJ CJK"/>
                <a:cs typeface="UKIJ CJK"/>
              </a:rPr>
              <a:t>양쪽 인스턴스에서 모두 </a:t>
            </a:r>
            <a:r>
              <a:rPr sz="2000" spc="-5" dirty="0">
                <a:latin typeface="Carlito"/>
                <a:cs typeface="Carlito"/>
              </a:rPr>
              <a:t>umonut </a:t>
            </a:r>
            <a:r>
              <a:rPr sz="2000" dirty="0">
                <a:latin typeface="UKIJ CJK"/>
                <a:cs typeface="UKIJ CJK"/>
              </a:rPr>
              <a:t>한</a:t>
            </a:r>
            <a:r>
              <a:rPr sz="2000" spc="-37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후</a:t>
            </a:r>
            <a:r>
              <a:rPr sz="2000" dirty="0">
                <a:latin typeface="Carlito"/>
                <a:cs typeface="Carlito"/>
              </a:rPr>
              <a:t>,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rlito"/>
                <a:cs typeface="Carlito"/>
              </a:rPr>
              <a:t>EFS </a:t>
            </a:r>
            <a:r>
              <a:rPr sz="2000" dirty="0">
                <a:latin typeface="UKIJ CJK"/>
                <a:cs typeface="UKIJ CJK"/>
              </a:rPr>
              <a:t>콘솔에서 삭제</a:t>
            </a:r>
            <a:r>
              <a:rPr sz="2000" spc="-18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진행</a:t>
            </a:r>
            <a:endParaRPr sz="20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10" dirty="0">
                <a:latin typeface="Carlito"/>
                <a:cs typeface="Carlito"/>
              </a:rPr>
              <a:t>EFS</a:t>
            </a:r>
            <a:r>
              <a:rPr sz="1600" spc="-10" dirty="0">
                <a:latin typeface="UKIJ CJK"/>
                <a:cs typeface="UKIJ CJK"/>
              </a:rPr>
              <a:t>의</a:t>
            </a:r>
            <a:r>
              <a:rPr sz="1600" spc="-4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삭제는</a:t>
            </a:r>
            <a:r>
              <a:rPr sz="1600" spc="-5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불가역적이므로</a:t>
            </a:r>
            <a:r>
              <a:rPr sz="1600" spc="-5" dirty="0">
                <a:latin typeface="Carlito"/>
                <a:cs typeface="Carlito"/>
              </a:rPr>
              <a:t>,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ID</a:t>
            </a:r>
            <a:r>
              <a:rPr sz="1600" spc="-5" dirty="0">
                <a:latin typeface="UKIJ CJK"/>
                <a:cs typeface="UKIJ CJK"/>
              </a:rPr>
              <a:t>를</a:t>
            </a:r>
            <a:r>
              <a:rPr sz="1600" spc="-6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수동</a:t>
            </a:r>
            <a:r>
              <a:rPr sz="1600" spc="-6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입력해</a:t>
            </a:r>
            <a:r>
              <a:rPr sz="1600" spc="-4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확인하는</a:t>
            </a:r>
            <a:r>
              <a:rPr sz="1600" spc="-5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절차가</a:t>
            </a:r>
            <a:r>
              <a:rPr sz="1600" spc="-5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있음</a:t>
            </a:r>
            <a:endParaRPr sz="160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4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UKIJ CJK"/>
                <a:cs typeface="UKIJ CJK"/>
              </a:rPr>
              <a:t>더</a:t>
            </a:r>
            <a:r>
              <a:rPr sz="2000" spc="-8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이상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사용하지</a:t>
            </a:r>
            <a:r>
              <a:rPr sz="2000" spc="-9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않는다면</a:t>
            </a:r>
            <a:r>
              <a:rPr sz="2000" dirty="0">
                <a:latin typeface="Carlito"/>
                <a:cs typeface="Carlito"/>
              </a:rPr>
              <a:t>,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</a:t>
            </a:r>
            <a:r>
              <a:rPr sz="2000" dirty="0">
                <a:latin typeface="UKIJ CJK"/>
                <a:cs typeface="UKIJ CJK"/>
              </a:rPr>
              <a:t>개</a:t>
            </a:r>
            <a:r>
              <a:rPr sz="2000" spc="-80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인스턴스도</a:t>
            </a:r>
            <a:r>
              <a:rPr sz="2000" spc="-105" dirty="0">
                <a:latin typeface="UKIJ CJK"/>
                <a:cs typeface="UKIJ CJK"/>
              </a:rPr>
              <a:t> </a:t>
            </a:r>
            <a:r>
              <a:rPr sz="2000" dirty="0">
                <a:latin typeface="UKIJ CJK"/>
                <a:cs typeface="UKIJ CJK"/>
              </a:rPr>
              <a:t>삭제</a:t>
            </a:r>
            <a:endParaRPr sz="2000">
              <a:latin typeface="UKIJ CJK"/>
              <a:cs typeface="UKIJ CJ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00628" y="2889504"/>
            <a:ext cx="5648325" cy="3816350"/>
            <a:chOff x="3500628" y="2889504"/>
            <a:chExt cx="5648325" cy="3816350"/>
          </a:xfrm>
        </p:grpSpPr>
        <p:sp>
          <p:nvSpPr>
            <p:cNvPr id="5" name="object 5"/>
            <p:cNvSpPr/>
            <p:nvPr/>
          </p:nvSpPr>
          <p:spPr>
            <a:xfrm>
              <a:off x="3509772" y="2898648"/>
              <a:ext cx="5634228" cy="37978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5200" y="2894076"/>
              <a:ext cx="5638800" cy="3807460"/>
            </a:xfrm>
            <a:custGeom>
              <a:avLst/>
              <a:gdLst/>
              <a:ahLst/>
              <a:cxnLst/>
              <a:rect l="l" t="t" r="r" b="b"/>
              <a:pathLst>
                <a:path w="5638800" h="3807459">
                  <a:moveTo>
                    <a:pt x="0" y="3806952"/>
                  </a:moveTo>
                  <a:lnTo>
                    <a:pt x="5638800" y="3806952"/>
                  </a:lnTo>
                </a:path>
                <a:path w="5638800" h="3807459">
                  <a:moveTo>
                    <a:pt x="5638800" y="0"/>
                  </a:moveTo>
                  <a:lnTo>
                    <a:pt x="0" y="0"/>
                  </a:lnTo>
                  <a:lnTo>
                    <a:pt x="0" y="380695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39268" y="2889504"/>
            <a:ext cx="3152140" cy="2022475"/>
            <a:chOff x="239268" y="2889504"/>
            <a:chExt cx="3152140" cy="2022475"/>
          </a:xfrm>
        </p:grpSpPr>
        <p:sp>
          <p:nvSpPr>
            <p:cNvPr id="8" name="object 8"/>
            <p:cNvSpPr/>
            <p:nvPr/>
          </p:nvSpPr>
          <p:spPr>
            <a:xfrm>
              <a:off x="283421" y="2942404"/>
              <a:ext cx="3098334" cy="19603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840" y="2894076"/>
              <a:ext cx="3142615" cy="2013585"/>
            </a:xfrm>
            <a:custGeom>
              <a:avLst/>
              <a:gdLst/>
              <a:ahLst/>
              <a:cxnLst/>
              <a:rect l="l" t="t" r="r" b="b"/>
              <a:pathLst>
                <a:path w="3142615" h="2013585">
                  <a:moveTo>
                    <a:pt x="0" y="2013204"/>
                  </a:moveTo>
                  <a:lnTo>
                    <a:pt x="3142488" y="2013204"/>
                  </a:lnTo>
                  <a:lnTo>
                    <a:pt x="3142488" y="0"/>
                  </a:lnTo>
                  <a:lnTo>
                    <a:pt x="0" y="0"/>
                  </a:lnTo>
                  <a:lnTo>
                    <a:pt x="0" y="20132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2891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 err="1">
                <a:latin typeface="UnDinaru"/>
                <a:cs typeface="UnDinaru"/>
              </a:rPr>
              <a:t>개인</a:t>
            </a:r>
            <a:r>
              <a:rPr sz="3600" b="1" dirty="0">
                <a:latin typeface="UnDinaru"/>
                <a:cs typeface="UnDinaru"/>
              </a:rPr>
              <a:t> </a:t>
            </a:r>
            <a:r>
              <a:rPr sz="3600" b="1" dirty="0" err="1">
                <a:latin typeface="UnDinaru"/>
                <a:cs typeface="UnDinaru"/>
              </a:rPr>
              <a:t>과제</a:t>
            </a:r>
            <a:r>
              <a:rPr lang="ko-KR" altLang="en-US" sz="3600" b="1" dirty="0" err="1">
                <a:latin typeface="UnDinaru"/>
                <a:cs typeface="UnDinaru"/>
              </a:rPr>
              <a:t>ㅇ</a:t>
            </a:r>
            <a:r>
              <a:rPr sz="3600" b="1" spc="-229" dirty="0">
                <a:latin typeface="UnDinaru"/>
                <a:cs typeface="UnDinaru"/>
              </a:rPr>
              <a:t> </a:t>
            </a:r>
            <a:r>
              <a:rPr sz="3600" spc="-65" dirty="0"/>
              <a:t>2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77887"/>
            <a:ext cx="8045450" cy="483679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rlito"/>
                <a:cs typeface="Carlito"/>
              </a:rPr>
              <a:t>EBS, </a:t>
            </a:r>
            <a:r>
              <a:rPr sz="1800" spc="-15" dirty="0">
                <a:latin typeface="Carlito"/>
                <a:cs typeface="Carlito"/>
              </a:rPr>
              <a:t>EFS </a:t>
            </a:r>
            <a:r>
              <a:rPr sz="1800" dirty="0">
                <a:latin typeface="UKIJ CJK"/>
                <a:cs typeface="UKIJ CJK"/>
              </a:rPr>
              <a:t>실습 화면 캡처 </a:t>
            </a:r>
            <a:r>
              <a:rPr sz="1800" spc="-5" dirty="0">
                <a:latin typeface="Carlito"/>
                <a:cs typeface="Carlito"/>
              </a:rPr>
              <a:t>(</a:t>
            </a:r>
            <a:r>
              <a:rPr sz="1800" spc="-5" dirty="0">
                <a:latin typeface="UKIJ CJK"/>
                <a:cs typeface="UKIJ CJK"/>
              </a:rPr>
              <a:t>리눅스에서만</a:t>
            </a:r>
            <a:r>
              <a:rPr sz="1800" spc="-22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수행</a:t>
            </a:r>
            <a:r>
              <a:rPr sz="1800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10" dirty="0">
                <a:latin typeface="Carlito"/>
                <a:cs typeface="Carlito"/>
              </a:rPr>
              <a:t>EBS: </a:t>
            </a:r>
            <a:r>
              <a:rPr sz="1600" spc="-5" dirty="0">
                <a:latin typeface="UKIJ CJK"/>
                <a:cs typeface="UKIJ CJK"/>
              </a:rPr>
              <a:t>서로 다른 인스턴스에서 볼륨을 </a:t>
            </a:r>
            <a:r>
              <a:rPr sz="1600" spc="-10" dirty="0">
                <a:latin typeface="Carlito"/>
                <a:cs typeface="Carlito"/>
              </a:rPr>
              <a:t>mount </a:t>
            </a:r>
            <a:r>
              <a:rPr sz="1600" spc="-5" dirty="0">
                <a:latin typeface="UKIJ CJK"/>
                <a:cs typeface="UKIJ CJK"/>
              </a:rPr>
              <a:t>하고 같은 파일을 확인하는</a:t>
            </a:r>
            <a:r>
              <a:rPr sz="1600" spc="-30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화면</a:t>
            </a:r>
            <a:endParaRPr sz="1600">
              <a:latin typeface="UKIJ CJK"/>
              <a:cs typeface="UKIJ CJK"/>
            </a:endParaRPr>
          </a:p>
          <a:p>
            <a:pPr marL="1155700" lvl="2" indent="-22923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dirty="0">
                <a:latin typeface="UKIJ CJK"/>
                <a:cs typeface="UKIJ CJK"/>
              </a:rPr>
              <a:t>각 인스턴스에서 </a:t>
            </a:r>
            <a:r>
              <a:rPr sz="1400" spc="-10" dirty="0">
                <a:latin typeface="Carlito"/>
                <a:cs typeface="Carlito"/>
              </a:rPr>
              <a:t>mount </a:t>
            </a:r>
            <a:r>
              <a:rPr sz="1400" dirty="0">
                <a:latin typeface="UKIJ CJK"/>
                <a:cs typeface="UKIJ CJK"/>
              </a:rPr>
              <a:t>수행 후</a:t>
            </a:r>
            <a:r>
              <a:rPr sz="1400" dirty="0">
                <a:latin typeface="Carlito"/>
                <a:cs typeface="Carlito"/>
              </a:rPr>
              <a:t>,</a:t>
            </a:r>
            <a:r>
              <a:rPr sz="1400" spc="-200" dirty="0">
                <a:latin typeface="Carlito"/>
                <a:cs typeface="Carlito"/>
              </a:rPr>
              <a:t> </a:t>
            </a:r>
            <a:r>
              <a:rPr sz="1400" dirty="0">
                <a:latin typeface="UKIJ CJK"/>
                <a:cs typeface="UKIJ CJK"/>
              </a:rPr>
              <a:t>캡처</a:t>
            </a:r>
            <a:endParaRPr sz="14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15" dirty="0">
                <a:latin typeface="Carlito"/>
                <a:cs typeface="Carlito"/>
              </a:rPr>
              <a:t>EFS: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UKIJ CJK"/>
                <a:cs typeface="UKIJ CJK"/>
              </a:rPr>
              <a:t>서로 다른 인스턴스에서 파일 시스템을 </a:t>
            </a:r>
            <a:r>
              <a:rPr sz="1600" spc="-10" dirty="0">
                <a:latin typeface="Carlito"/>
                <a:cs typeface="Carlito"/>
              </a:rPr>
              <a:t>mount </a:t>
            </a:r>
            <a:r>
              <a:rPr sz="1600" spc="-5" dirty="0">
                <a:latin typeface="UKIJ CJK"/>
                <a:cs typeface="UKIJ CJK"/>
              </a:rPr>
              <a:t>하고 같은 파일을 확인하는 화면</a:t>
            </a:r>
            <a:endParaRPr sz="1600">
              <a:latin typeface="UKIJ CJK"/>
              <a:cs typeface="UKIJ CJK"/>
            </a:endParaRPr>
          </a:p>
          <a:p>
            <a:pPr marL="1155700" lvl="2" indent="-2292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400" dirty="0">
                <a:latin typeface="UKIJ CJK"/>
                <a:cs typeface="UKIJ CJK"/>
              </a:rPr>
              <a:t>각 인스턴스에서 </a:t>
            </a:r>
            <a:r>
              <a:rPr sz="1400" spc="-10" dirty="0">
                <a:latin typeface="Carlito"/>
                <a:cs typeface="Carlito"/>
              </a:rPr>
              <a:t>mount </a:t>
            </a:r>
            <a:r>
              <a:rPr sz="1400" dirty="0">
                <a:latin typeface="UKIJ CJK"/>
                <a:cs typeface="UKIJ CJK"/>
              </a:rPr>
              <a:t>수행 후</a:t>
            </a:r>
            <a:r>
              <a:rPr sz="1400" dirty="0">
                <a:latin typeface="Carlito"/>
                <a:cs typeface="Carlito"/>
              </a:rPr>
              <a:t>,</a:t>
            </a:r>
            <a:r>
              <a:rPr sz="1400" spc="-200" dirty="0">
                <a:latin typeface="Carlito"/>
                <a:cs typeface="Carlito"/>
              </a:rPr>
              <a:t> </a:t>
            </a:r>
            <a:r>
              <a:rPr sz="1400" dirty="0">
                <a:latin typeface="UKIJ CJK"/>
                <a:cs typeface="UKIJ CJK"/>
              </a:rPr>
              <a:t>캡처</a:t>
            </a:r>
            <a:endParaRPr sz="1400">
              <a:latin typeface="UKIJ CJK"/>
              <a:cs typeface="UKIJ CJK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25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rlito"/>
                <a:cs typeface="Carlito"/>
              </a:rPr>
              <a:t>IEILMS </a:t>
            </a:r>
            <a:r>
              <a:rPr sz="1800" dirty="0">
                <a:latin typeface="UKIJ CJK"/>
                <a:cs typeface="UKIJ CJK"/>
              </a:rPr>
              <a:t>과제 페이지</a:t>
            </a:r>
            <a:r>
              <a:rPr sz="1800" spc="-135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제출</a:t>
            </a:r>
            <a:endParaRPr sz="18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1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UKIJ CJK"/>
                <a:cs typeface="UKIJ CJK"/>
              </a:rPr>
              <a:t>하나의 파일로 압축해서</a:t>
            </a:r>
            <a:r>
              <a:rPr sz="1600" spc="-130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제출</a:t>
            </a:r>
            <a:endParaRPr sz="160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885"/>
              </a:spcBef>
              <a:buClr>
                <a:srgbClr val="000000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http://ieilms.jbnu.ac.kr</a:t>
            </a:r>
            <a:endParaRPr sz="16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18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UKIJ CJK"/>
                <a:cs typeface="UKIJ CJK"/>
              </a:rPr>
              <a:t>제출</a:t>
            </a:r>
            <a:r>
              <a:rPr sz="1800" spc="-70" dirty="0">
                <a:latin typeface="UKIJ CJK"/>
                <a:cs typeface="UKIJ CJK"/>
              </a:rPr>
              <a:t> </a:t>
            </a:r>
            <a:r>
              <a:rPr sz="1800" dirty="0">
                <a:latin typeface="UKIJ CJK"/>
                <a:cs typeface="UKIJ CJK"/>
              </a:rPr>
              <a:t>기한</a:t>
            </a:r>
            <a:r>
              <a:rPr sz="1800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9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10" dirty="0">
                <a:latin typeface="Carlito"/>
                <a:cs typeface="Carlito"/>
              </a:rPr>
              <a:t>10/27 </a:t>
            </a:r>
            <a:r>
              <a:rPr sz="1600" spc="-5" dirty="0">
                <a:latin typeface="Carlito"/>
                <a:cs typeface="Carlito"/>
              </a:rPr>
              <a:t>(</a:t>
            </a:r>
            <a:r>
              <a:rPr sz="1600" spc="-5" dirty="0">
                <a:latin typeface="UKIJ CJK"/>
                <a:cs typeface="UKIJ CJK"/>
              </a:rPr>
              <a:t>일</a:t>
            </a:r>
            <a:r>
              <a:rPr sz="1600" spc="-5" dirty="0">
                <a:latin typeface="Carlito"/>
                <a:cs typeface="Carlito"/>
              </a:rPr>
              <a:t>)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23:59</a:t>
            </a:r>
            <a:endParaRPr sz="16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UKIJ CJK"/>
                <a:cs typeface="UKIJ CJK"/>
              </a:rPr>
              <a:t>지각 감점</a:t>
            </a:r>
            <a:r>
              <a:rPr sz="1600" spc="-5" dirty="0">
                <a:latin typeface="Carlito"/>
                <a:cs typeface="Carlito"/>
              </a:rPr>
              <a:t>: 5%p / </a:t>
            </a:r>
            <a:r>
              <a:rPr sz="1600" spc="-15" dirty="0">
                <a:latin typeface="Carlito"/>
                <a:cs typeface="Carlito"/>
              </a:rPr>
              <a:t>day </a:t>
            </a:r>
            <a:r>
              <a:rPr sz="1600" spc="-10" dirty="0">
                <a:latin typeface="Carlito"/>
                <a:cs typeface="Carlito"/>
              </a:rPr>
              <a:t>(3</a:t>
            </a:r>
            <a:r>
              <a:rPr sz="1600" spc="-10" dirty="0">
                <a:latin typeface="UKIJ CJK"/>
                <a:cs typeface="UKIJ CJK"/>
              </a:rPr>
              <a:t>주 </a:t>
            </a:r>
            <a:r>
              <a:rPr sz="1600" spc="-5" dirty="0">
                <a:latin typeface="UKIJ CJK"/>
                <a:cs typeface="UKIJ CJK"/>
              </a:rPr>
              <a:t>내 제출해야</a:t>
            </a:r>
            <a:r>
              <a:rPr sz="1600" spc="-145" dirty="0">
                <a:latin typeface="UKIJ CJK"/>
                <a:cs typeface="UKIJ CJK"/>
              </a:rPr>
              <a:t> </a:t>
            </a:r>
            <a:r>
              <a:rPr sz="1600" spc="-5" dirty="0">
                <a:latin typeface="UKIJ CJK"/>
                <a:cs typeface="UKIJ CJK"/>
              </a:rPr>
              <a:t>함</a:t>
            </a:r>
            <a:r>
              <a:rPr sz="1600" spc="-5" dirty="0">
                <a:latin typeface="Carlito"/>
                <a:cs typeface="Carlito"/>
              </a:rPr>
              <a:t>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95" dirty="0"/>
              <a:t>Pricing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fld>
            <a:endParaRPr sz="1200">
              <a:latin typeface="Carlito"/>
              <a:cs typeface="Carlito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5CF8EC-29A0-4467-8675-BE450D5A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7099"/>
            <a:ext cx="9144000" cy="25638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8F0DD7-9818-43B8-8AA5-7436E6EF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136" y="1219200"/>
            <a:ext cx="9144000" cy="32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5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1026" name="Picture 2" descr="product-page-diagram_Amazon-Comprehend_Voice-Of-Customer">
            <a:extLst>
              <a:ext uri="{FF2B5EF4-FFF2-40B4-BE49-F238E27FC236}">
                <a16:creationId xmlns:a16="http://schemas.microsoft.com/office/drawing/2014/main" id="{D0D7A9A3-73C5-4697-987A-A35909392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15992DBA-A09F-4CD0-BD2E-18B8282AF1FD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spc="-110" dirty="0">
                <a:solidFill>
                  <a:sysClr val="windowText" lastClr="000000"/>
                </a:solidFill>
              </a:rPr>
              <a:t>사용 사례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770DB-D3AE-4A52-9D48-E69008E6CDDF}"/>
              </a:ext>
            </a:extLst>
          </p:cNvPr>
          <p:cNvSpPr txBox="1"/>
          <p:nvPr/>
        </p:nvSpPr>
        <p:spPr>
          <a:xfrm>
            <a:off x="474370" y="4191000"/>
            <a:ext cx="7755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고객의 소리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Email, Social media(</a:t>
            </a:r>
            <a:r>
              <a:rPr lang="ko-KR" altLang="en-US" dirty="0"/>
              <a:t>페이스북</a:t>
            </a:r>
            <a:r>
              <a:rPr lang="en-US" altLang="ko-KR" dirty="0"/>
              <a:t>,</a:t>
            </a:r>
            <a:r>
              <a:rPr lang="ko-KR" altLang="en-US" dirty="0"/>
              <a:t>트위터</a:t>
            </a:r>
            <a:r>
              <a:rPr lang="en-US" altLang="ko-KR" dirty="0"/>
              <a:t>)</a:t>
            </a:r>
            <a:r>
              <a:rPr lang="ko-KR" altLang="en-US" dirty="0"/>
              <a:t>에서 제품에 대한 고객의 평가를 수집하여 긍정적인 경험과 부적정인 경험을 하게 한 요소를 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경험 요소들을 분석하여 서비스 개선에 활용</a:t>
            </a:r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5992DBA-A09F-4CD0-BD2E-18B8282AF1FD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spc="-110" dirty="0">
                <a:solidFill>
                  <a:sysClr val="windowText" lastClr="000000"/>
                </a:solidFill>
              </a:rPr>
              <a:t>사용 사례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770DB-D3AE-4A52-9D48-E69008E6CDDF}"/>
              </a:ext>
            </a:extLst>
          </p:cNvPr>
          <p:cNvSpPr txBox="1"/>
          <p:nvPr/>
        </p:nvSpPr>
        <p:spPr>
          <a:xfrm>
            <a:off x="474370" y="4456937"/>
            <a:ext cx="7755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문서 추천 및 분류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수집한 문서를 주제별로 분류하여 정리하고 같은 주제와 연관된 다른 기사를 추천하여 독자를 위한 콘텐츠 추천의 개인화 </a:t>
            </a:r>
            <a:endParaRPr lang="en-US" altLang="ko-KR" dirty="0"/>
          </a:p>
        </p:txBody>
      </p:sp>
      <p:pic>
        <p:nvPicPr>
          <p:cNvPr id="2050" name="Picture 2" descr="product-page-diagram_Amazon-Comprehend_Knowledge-Management-Discovery">
            <a:extLst>
              <a:ext uri="{FF2B5EF4-FFF2-40B4-BE49-F238E27FC236}">
                <a16:creationId xmlns:a16="http://schemas.microsoft.com/office/drawing/2014/main" id="{25856B99-E7D9-4841-931D-51EEE7AAA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" y="1200734"/>
            <a:ext cx="91440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68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5992DBA-A09F-4CD0-BD2E-18B8282AF1FD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536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ko-KR" altLang="en-US" sz="3600" kern="0" spc="-110" dirty="0">
                <a:solidFill>
                  <a:sysClr val="windowText" lastClr="000000"/>
                </a:solidFill>
              </a:rPr>
              <a:t>실습 구성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5CBEF-BE47-465A-AF05-0118FE2983D6}"/>
              </a:ext>
            </a:extLst>
          </p:cNvPr>
          <p:cNvSpPr txBox="1"/>
          <p:nvPr/>
        </p:nvSpPr>
        <p:spPr>
          <a:xfrm>
            <a:off x="838200" y="1600200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IAM User</a:t>
            </a:r>
            <a:r>
              <a:rPr lang="ko-KR" altLang="en-US" dirty="0"/>
              <a:t>등록과 </a:t>
            </a:r>
            <a:r>
              <a:rPr lang="en-US" altLang="ko-KR" dirty="0"/>
              <a:t>Comprehend </a:t>
            </a:r>
            <a:r>
              <a:rPr lang="ko-KR" altLang="en-US" dirty="0"/>
              <a:t>사용 권한 설정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Python </a:t>
            </a:r>
            <a:r>
              <a:rPr lang="ko-KR" altLang="en-US" dirty="0"/>
              <a:t>예제 코드를 사용해 </a:t>
            </a:r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Comprehend</a:t>
            </a:r>
            <a:r>
              <a:rPr lang="ko-KR" altLang="en-US" dirty="0"/>
              <a:t> 서비스 테스트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Lambda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Lambda  API</a:t>
            </a:r>
            <a:r>
              <a:rPr lang="ko-KR" altLang="en-US" dirty="0"/>
              <a:t>를 호출해 결과값을 받아보는 웹페이지 구성</a:t>
            </a:r>
          </a:p>
        </p:txBody>
      </p:sp>
    </p:spTree>
    <p:extLst>
      <p:ext uri="{BB962C8B-B14F-4D97-AF65-F5344CB8AC3E}">
        <p14:creationId xmlns:p14="http://schemas.microsoft.com/office/powerpoint/2010/main" val="238294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1368</Words>
  <Application>Microsoft Office PowerPoint</Application>
  <PresentationFormat>화면 슬라이드 쇼(4:3)</PresentationFormat>
  <Paragraphs>254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Carlito</vt:lpstr>
      <vt:lpstr>UKIJ CJK</vt:lpstr>
      <vt:lpstr>UnDinaru</vt:lpstr>
      <vt:lpstr>Arial</vt:lpstr>
      <vt:lpstr>Calibri</vt:lpstr>
      <vt:lpstr>Trebuchet MS</vt:lpstr>
      <vt:lpstr>Office Theme</vt:lpstr>
      <vt:lpstr>AWS Machine Learning Services</vt:lpstr>
      <vt:lpstr>시작 전에…</vt:lpstr>
      <vt:lpstr>AWS Comprehend Overview</vt:lpstr>
      <vt:lpstr>AWS Comprehend - Features</vt:lpstr>
      <vt:lpstr>Pricing : Free tier</vt:lpstr>
      <vt:lpstr>Pricing</vt:lpstr>
      <vt:lpstr>PowerPoint 프레젠테이션</vt:lpstr>
      <vt:lpstr>PowerPoint 프레젠테이션</vt:lpstr>
      <vt:lpstr>PowerPoint 프레젠테이션</vt:lpstr>
      <vt:lpstr>AWS Storage Services</vt:lpstr>
      <vt:lpstr>AWS Storage Services</vt:lpstr>
      <vt:lpstr>AWS Storage Services</vt:lpstr>
      <vt:lpstr>AWS Storage Services</vt:lpstr>
      <vt:lpstr>AWS Storage Services</vt:lpstr>
      <vt:lpstr>AWS Backup</vt:lpstr>
      <vt:lpstr>PowerPoint 프레젠테이션</vt:lpstr>
      <vt:lpstr>EBS Pricing</vt:lpstr>
      <vt:lpstr>PowerPoint 프레젠테이션</vt:lpstr>
      <vt:lpstr>실습 진행 내용</vt:lpstr>
      <vt:lpstr>PowerPoint 프레젠테이션</vt:lpstr>
      <vt:lpstr>EC2 대시보드: 생성 확인 및 이름 설정</vt:lpstr>
      <vt:lpstr>EC2 대시보드: EBS 볼륨</vt:lpstr>
      <vt:lpstr>새로운 EBS 볼륨 생성</vt:lpstr>
      <vt:lpstr>새로운 EBS 볼륨을 1번 인스턴스에 연결</vt:lpstr>
      <vt:lpstr>1번 인스턴스 SSH 연결 및 관리자 모드</vt:lpstr>
      <vt:lpstr>장치 이름 확인</vt:lpstr>
      <vt:lpstr>파일 시스템 생성 및 마운트</vt:lpstr>
      <vt:lpstr>새로운 파일 생성</vt:lpstr>
      <vt:lpstr>언마운트로 파일 시스템 등록 해제</vt:lpstr>
      <vt:lpstr>PowerPoint 프레젠테이션</vt:lpstr>
      <vt:lpstr>PowerPoint 프레젠테이션</vt:lpstr>
      <vt:lpstr>Umount 및 볼륨 분리, 삭제</vt:lpstr>
      <vt:lpstr>PowerPoint 프레젠테이션</vt:lpstr>
      <vt:lpstr>EFS Pricing</vt:lpstr>
      <vt:lpstr>EFS Pricing</vt:lpstr>
      <vt:lpstr>실습 내용</vt:lpstr>
      <vt:lpstr>서비스에서 EFS 콘솔 진입</vt:lpstr>
      <vt:lpstr>새로운 EFS 생성</vt:lpstr>
      <vt:lpstr>액세스 구성 (기본값 사용)</vt:lpstr>
      <vt:lpstr>선택적 설정 구성 (기본값)</vt:lpstr>
      <vt:lpstr>검토 및 생성</vt:lpstr>
      <vt:lpstr>PowerPoint 프레젠테이션</vt:lpstr>
      <vt:lpstr>PowerPoint 프레젠테이션</vt:lpstr>
      <vt:lpstr>Amazon EC2 탑재 지침 1</vt:lpstr>
      <vt:lpstr>인스턴스들 보안그룹을 EFS와 동일하게</vt:lpstr>
      <vt:lpstr>SSH 접속 후, nfs-common 패키지 설치</vt:lpstr>
      <vt:lpstr>Amazon EC2 탑재 지침 2</vt:lpstr>
      <vt:lpstr>PowerPoint 프레젠테이션</vt:lpstr>
      <vt:lpstr>2번 인스턴스에서도 mount 후, 내용 확인</vt:lpstr>
      <vt:lpstr>1번 인스턴스에서 다시 확인</vt:lpstr>
      <vt:lpstr>EFS 삭제</vt:lpstr>
      <vt:lpstr>개인 과제ㅇ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LEE Myung Kyu</cp:lastModifiedBy>
  <cp:revision>17</cp:revision>
  <dcterms:created xsi:type="dcterms:W3CDTF">2020-01-16T05:22:20Z</dcterms:created>
  <dcterms:modified xsi:type="dcterms:W3CDTF">2020-01-20T12:43:12Z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2020-01-16T00:00:00Z</vt:filetime>
  </property>
</Properties>
</file>