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4" r:id="rId4"/>
    <p:sldId id="258" r:id="rId5"/>
    <p:sldId id="307" r:id="rId6"/>
    <p:sldId id="306" r:id="rId7"/>
    <p:sldId id="260" r:id="rId8"/>
    <p:sldId id="305" r:id="rId9"/>
    <p:sldId id="308" r:id="rId10"/>
    <p:sldId id="270" r:id="rId11"/>
    <p:sldId id="309" r:id="rId12"/>
    <p:sldId id="310" r:id="rId13"/>
    <p:sldId id="311" r:id="rId14"/>
    <p:sldId id="312" r:id="rId15"/>
    <p:sldId id="271" r:id="rId16"/>
    <p:sldId id="313" r:id="rId17"/>
    <p:sldId id="314" r:id="rId18"/>
    <p:sldId id="315" r:id="rId19"/>
    <p:sldId id="317" r:id="rId20"/>
    <p:sldId id="316" r:id="rId21"/>
    <p:sldId id="318" r:id="rId22"/>
    <p:sldId id="319" r:id="rId23"/>
    <p:sldId id="320" r:id="rId24"/>
    <p:sldId id="321" r:id="rId25"/>
    <p:sldId id="322" r:id="rId26"/>
    <p:sldId id="323" r:id="rId27"/>
    <p:sldId id="324" r:id="rId2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Myung Kyu" initials="LMK" lastIdx="1" clrIdx="0">
    <p:extLst>
      <p:ext uri="{19B8F6BF-5375-455C-9EA6-DF929625EA0E}">
        <p15:presenceInfo xmlns:p15="http://schemas.microsoft.com/office/powerpoint/2012/main" userId="71cdfafc7dc6a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o_kr/comprehend/latest/dg/functionalit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505689"/>
            <a:ext cx="71310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lang="en-US" spc="-235" dirty="0"/>
              <a:t>Machine Learning Services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717127"/>
            <a:ext cx="5493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54" dirty="0">
                <a:latin typeface="Trebuchet MS"/>
                <a:cs typeface="Trebuchet MS"/>
              </a:rPr>
              <a:t>Comprehend, </a:t>
            </a:r>
            <a:r>
              <a:rPr lang="en-US" sz="4000" spc="-254" dirty="0" err="1">
                <a:latin typeface="Trebuchet MS"/>
                <a:cs typeface="Trebuchet MS"/>
              </a:rPr>
              <a:t>Rekognition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3461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1447800"/>
            <a:ext cx="6986588" cy="3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342D7-4302-432D-914F-39780FF7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7" y="5744579"/>
            <a:ext cx="7154215" cy="31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716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및 </a:t>
            </a:r>
            <a:r>
              <a:rPr lang="en-US" altLang="ko-KR" dirty="0"/>
              <a:t>AmazonS3ReadOnlyAccess </a:t>
            </a:r>
            <a:r>
              <a:rPr lang="ko-KR" altLang="en-US" dirty="0"/>
              <a:t>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7072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219200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6600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272286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2743200" y="29718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209800" y="2592385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D552B-DAE5-4D12-A782-51DB2C7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5400"/>
            <a:ext cx="9144000" cy="117523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6871174-84DB-4DFE-982F-4F858B664BED}"/>
              </a:ext>
            </a:extLst>
          </p:cNvPr>
          <p:cNvSpPr/>
          <p:nvPr/>
        </p:nvSpPr>
        <p:spPr>
          <a:xfrm>
            <a:off x="8077200" y="16764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4E3D43-88B0-4CD2-894C-448D573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2675188"/>
            <a:ext cx="8221015" cy="385952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8D961E6-BF30-4E23-BBAD-218D70BBC95A}"/>
              </a:ext>
            </a:extLst>
          </p:cNvPr>
          <p:cNvSpPr/>
          <p:nvPr/>
        </p:nvSpPr>
        <p:spPr>
          <a:xfrm>
            <a:off x="7734934" y="634866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D660E06-C30F-49C3-80C5-F944D2D54F9F}"/>
              </a:ext>
            </a:extLst>
          </p:cNvPr>
          <p:cNvSpPr/>
          <p:nvPr/>
        </p:nvSpPr>
        <p:spPr>
          <a:xfrm>
            <a:off x="474370" y="48006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A4ACDCA-39EA-42C2-BC3D-5C84B5666895}"/>
              </a:ext>
            </a:extLst>
          </p:cNvPr>
          <p:cNvSpPr/>
          <p:nvPr/>
        </p:nvSpPr>
        <p:spPr>
          <a:xfrm>
            <a:off x="474370" y="53340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B34F-65D9-4404-BDF9-6255CD406D57}"/>
              </a:ext>
            </a:extLst>
          </p:cNvPr>
          <p:cNvSpPr txBox="1"/>
          <p:nvPr/>
        </p:nvSpPr>
        <p:spPr>
          <a:xfrm>
            <a:off x="18288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Python </a:t>
            </a:r>
            <a:r>
              <a:rPr lang="ko-KR" altLang="en-US" dirty="0"/>
              <a:t>최신버전</a:t>
            </a:r>
          </a:p>
        </p:txBody>
      </p:sp>
    </p:spTree>
    <p:extLst>
      <p:ext uri="{BB962C8B-B14F-4D97-AF65-F5344CB8AC3E}">
        <p14:creationId xmlns:p14="http://schemas.microsoft.com/office/powerpoint/2010/main" val="12190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시작</a:t>
            </a:r>
            <a:r>
              <a:rPr lang="ko-KR" altLang="en-US" sz="3600" b="1" spc="-140" dirty="0">
                <a:latin typeface="UnDinaru"/>
                <a:cs typeface="UnDinaru"/>
              </a:rPr>
              <a:t> </a:t>
            </a:r>
            <a:r>
              <a:rPr lang="ko-KR" altLang="en-US" sz="3600" b="1" spc="-70" dirty="0">
                <a:latin typeface="UnDinaru"/>
                <a:cs typeface="UnDinaru"/>
              </a:rPr>
              <a:t>전에</a:t>
            </a:r>
            <a:r>
              <a:rPr lang="en-US" altLang="ko-KR" sz="3600" spc="-70" dirty="0"/>
              <a:t>…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572000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CBC0F-A8D6-424E-A362-62BBF2AB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5716"/>
            <a:ext cx="3667125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1EA4E-E38A-4B42-A8EE-66E68EA073B8}"/>
              </a:ext>
            </a:extLst>
          </p:cNvPr>
          <p:cNvSpPr txBox="1"/>
          <p:nvPr/>
        </p:nvSpPr>
        <p:spPr>
          <a:xfrm>
            <a:off x="4495800" y="1676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트리거란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AWS Lambda</a:t>
            </a:r>
            <a:r>
              <a:rPr lang="ko-KR" altLang="en-US" dirty="0"/>
              <a:t>에 등록한 이벤트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가 실행될 수 있도록 하는 촉발</a:t>
            </a:r>
            <a:r>
              <a:rPr lang="en-US" altLang="ko-KR" dirty="0"/>
              <a:t>(trigger)</a:t>
            </a:r>
          </a:p>
          <a:p>
            <a:endParaRPr lang="en-US" altLang="ko-KR" dirty="0"/>
          </a:p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실습에서는 </a:t>
            </a:r>
            <a:r>
              <a:rPr lang="en-US" altLang="ko-KR" dirty="0"/>
              <a:t>HTTP </a:t>
            </a:r>
            <a:r>
              <a:rPr lang="ko-KR" altLang="en-US" dirty="0"/>
              <a:t>요청을 통해 트리거를 구성할 예정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61FA0B8-BB25-45DC-B90B-96A5A9738C17}"/>
              </a:ext>
            </a:extLst>
          </p:cNvPr>
          <p:cNvSpPr/>
          <p:nvPr/>
        </p:nvSpPr>
        <p:spPr>
          <a:xfrm>
            <a:off x="533400" y="4495800"/>
            <a:ext cx="1676400" cy="3810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2A3F92-25B3-46B3-B3A9-9475B89B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7" y="1066800"/>
            <a:ext cx="7874352" cy="2100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5F1863-6B60-4E70-B66B-1E196030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7219950" cy="16859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AC1FBEA5-EAE1-4A2A-A619-689D8B1BA805}"/>
              </a:ext>
            </a:extLst>
          </p:cNvPr>
          <p:cNvSpPr/>
          <p:nvPr/>
        </p:nvSpPr>
        <p:spPr>
          <a:xfrm>
            <a:off x="619812" y="2667000"/>
            <a:ext cx="6619188" cy="609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D00B9C0-D0AB-4293-B407-2031A8436A9F}"/>
              </a:ext>
            </a:extLst>
          </p:cNvPr>
          <p:cNvSpPr/>
          <p:nvPr/>
        </p:nvSpPr>
        <p:spPr>
          <a:xfrm>
            <a:off x="609600" y="4953000"/>
            <a:ext cx="6314388" cy="3647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3B33B-3285-45C9-B205-ECB201460E6B}"/>
              </a:ext>
            </a:extLst>
          </p:cNvPr>
          <p:cNvSpPr txBox="1"/>
          <p:nvPr/>
        </p:nvSpPr>
        <p:spPr>
          <a:xfrm>
            <a:off x="3505200" y="609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설정하지 않고 추가</a:t>
            </a:r>
          </a:p>
        </p:txBody>
      </p:sp>
    </p:spTree>
    <p:extLst>
      <p:ext uri="{BB962C8B-B14F-4D97-AF65-F5344CB8AC3E}">
        <p14:creationId xmlns:p14="http://schemas.microsoft.com/office/powerpoint/2010/main" val="108863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트리거 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1D2A-C98D-4228-B832-FE7C51C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786415" cy="360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95E5B8-25D1-4EF8-BD9D-EEB7187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0" y="5299633"/>
            <a:ext cx="8553450" cy="1323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1828800" y="53340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BEED3C-945E-44C6-9AD6-F5DE85688599}"/>
              </a:ext>
            </a:extLst>
          </p:cNvPr>
          <p:cNvCxnSpPr/>
          <p:nvPr/>
        </p:nvCxnSpPr>
        <p:spPr>
          <a:xfrm>
            <a:off x="457200" y="60198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C0058-3024-44E2-8225-E7E95FA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299378" cy="2251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09FF27-6A13-48A8-B512-057B3E59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21" y="3256623"/>
            <a:ext cx="6593262" cy="293369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667000" y="1981200"/>
            <a:ext cx="2286000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2514600" y="5410200"/>
            <a:ext cx="24384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1ADA6-E8B0-4817-BF77-204A24C5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3" y="1295400"/>
            <a:ext cx="7534275" cy="32670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434419" y="2204721"/>
            <a:ext cx="1454477" cy="44830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3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76225" y="2924884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B9573A-7815-4D89-8CBD-1300F2A9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333499"/>
            <a:ext cx="6038850" cy="2828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328A08-F536-452A-BC88-000B9EEA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57" y="1690687"/>
            <a:ext cx="5581650" cy="3267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6F23C-1634-40D9-85D2-F3E0FF4E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07" y="1900237"/>
            <a:ext cx="7105650" cy="3057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B150E8-8417-443A-880C-DA5248018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5181600"/>
            <a:ext cx="7477125" cy="838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C103B-2DC8-457F-95D7-317B2B2F034D}"/>
              </a:ext>
            </a:extLst>
          </p:cNvPr>
          <p:cNvSpPr txBox="1"/>
          <p:nvPr/>
        </p:nvSpPr>
        <p:spPr>
          <a:xfrm>
            <a:off x="4614420" y="2974156"/>
            <a:ext cx="445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///</a:t>
            </a:r>
            <a:r>
              <a:rPr lang="ko-KR" altLang="en-US" dirty="0"/>
              <a:t>실습에 맞게 권한 선택 후 이미지 설정하기</a:t>
            </a:r>
          </a:p>
        </p:txBody>
      </p:sp>
    </p:spTree>
    <p:extLst>
      <p:ext uri="{BB962C8B-B14F-4D97-AF65-F5344CB8AC3E}">
        <p14:creationId xmlns:p14="http://schemas.microsoft.com/office/powerpoint/2010/main" val="59216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Comprehend </a:t>
            </a:r>
            <a:r>
              <a:rPr lang="ko-KR" altLang="en-US" sz="3600" b="1" spc="-185" dirty="0">
                <a:latin typeface="Trebuchet MS"/>
                <a:cs typeface="UnDinaru"/>
              </a:rPr>
              <a:t>함수 작성 </a:t>
            </a:r>
            <a:r>
              <a:rPr lang="en-US" altLang="ko-KR" sz="3600" b="1" spc="-185" dirty="0">
                <a:latin typeface="Trebuchet MS"/>
                <a:cs typeface="UnDinaru"/>
              </a:rPr>
              <a:t>/ </a:t>
            </a:r>
            <a:r>
              <a:rPr lang="ko-KR" altLang="en-US" sz="3600" b="1" spc="-185" dirty="0">
                <a:latin typeface="Trebuchet MS"/>
                <a:cs typeface="UnDinaru"/>
              </a:rPr>
              <a:t>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B150E8-8417-443A-880C-DA524801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009900"/>
            <a:ext cx="7477125" cy="838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01C2EF-83E2-4AE8-B55D-0915E4D8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2" y="1277589"/>
            <a:ext cx="7620000" cy="257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FD646A-0FD8-4C4F-B30B-9FD5B2A29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4" y="4067175"/>
            <a:ext cx="7886700" cy="1076325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CFF86527-5E45-419B-9902-1E796B1C5064}"/>
              </a:ext>
            </a:extLst>
          </p:cNvPr>
          <p:cNvSpPr/>
          <p:nvPr/>
        </p:nvSpPr>
        <p:spPr>
          <a:xfrm>
            <a:off x="7327683" y="41910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5F04927-0447-457D-B45C-944D28BE2B12}"/>
              </a:ext>
            </a:extLst>
          </p:cNvPr>
          <p:cNvSpPr/>
          <p:nvPr/>
        </p:nvSpPr>
        <p:spPr>
          <a:xfrm>
            <a:off x="6324600" y="41910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B0A7C-2328-4652-879A-C1F4288B9461}"/>
              </a:ext>
            </a:extLst>
          </p:cNvPr>
          <p:cNvSpPr txBox="1"/>
          <p:nvPr/>
        </p:nvSpPr>
        <p:spPr>
          <a:xfrm>
            <a:off x="609600" y="5334000"/>
            <a:ext cx="762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save</a:t>
            </a:r>
            <a:r>
              <a:rPr lang="ko-KR" altLang="en-US" dirty="0"/>
              <a:t> 후</a:t>
            </a:r>
            <a:r>
              <a:rPr lang="en-US" altLang="ko-KR" dirty="0"/>
              <a:t>, 2.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설정 창이 </a:t>
            </a:r>
            <a:r>
              <a:rPr lang="ko-KR" altLang="en-US" dirty="0" err="1"/>
              <a:t>팝업되면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 설정</a:t>
            </a:r>
            <a:r>
              <a:rPr lang="en-US" altLang="ko-KR" dirty="0"/>
              <a:t>/</a:t>
            </a:r>
            <a:r>
              <a:rPr lang="ko-KR" altLang="en-US" dirty="0"/>
              <a:t>이름을 지정하고 생성하기 버튼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448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웹 브라우저에서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97550-55A4-4B21-B4D5-28723ACF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5" y="1457137"/>
            <a:ext cx="7162800" cy="5223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11C41-336A-49D2-9F7B-7F04AB1109ED}"/>
              </a:ext>
            </a:extLst>
          </p:cNvPr>
          <p:cNvSpPr txBox="1"/>
          <p:nvPr/>
        </p:nvSpPr>
        <p:spPr>
          <a:xfrm>
            <a:off x="51816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(API </a:t>
            </a:r>
            <a:r>
              <a:rPr lang="ko-KR" altLang="en-US" dirty="0"/>
              <a:t>트리거로 설정된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2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70" dirty="0"/>
              <a:t>AWS Comprehend Overview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8E946-48A2-4F8F-8A12-04B54A744769}"/>
              </a:ext>
            </a:extLst>
          </p:cNvPr>
          <p:cNvSpPr txBox="1"/>
          <p:nvPr/>
        </p:nvSpPr>
        <p:spPr>
          <a:xfrm>
            <a:off x="445416" y="1752600"/>
            <a:ext cx="854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기계학습을 사용해 텍스트간 관계나 문서의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정보를 찾아내는 자연어처리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언어를 식별하고</a:t>
            </a:r>
            <a:r>
              <a:rPr lang="en-US" altLang="ko-KR" sz="2400" dirty="0"/>
              <a:t> </a:t>
            </a:r>
            <a:r>
              <a:rPr lang="ko-KR" altLang="en-US" sz="2400" dirty="0"/>
              <a:t>텍스트가 나타내는 개념</a:t>
            </a:r>
            <a:r>
              <a:rPr lang="en-US" altLang="ko-KR" sz="2400" dirty="0"/>
              <a:t>(</a:t>
            </a:r>
            <a:r>
              <a:rPr lang="ko-KR" altLang="en-US" sz="2400" dirty="0"/>
              <a:t>사물</a:t>
            </a:r>
            <a:r>
              <a:rPr lang="en-US" altLang="ko-KR" sz="2400" dirty="0"/>
              <a:t>,</a:t>
            </a:r>
            <a:r>
              <a:rPr lang="ko-KR" altLang="en-US" sz="2400" dirty="0"/>
              <a:t>장소</a:t>
            </a:r>
            <a:r>
              <a:rPr lang="en-US" altLang="ko-KR" sz="2400" dirty="0"/>
              <a:t>,</a:t>
            </a:r>
            <a:r>
              <a:rPr lang="ko-KR" altLang="en-US" sz="2400" dirty="0"/>
              <a:t>브랜드 등</a:t>
            </a:r>
            <a:r>
              <a:rPr lang="en-US" altLang="ko-KR" sz="2400" dirty="0"/>
              <a:t>)</a:t>
            </a:r>
            <a:r>
              <a:rPr lang="ko-KR" altLang="en-US" sz="2400" dirty="0"/>
              <a:t>의 연관관계를 찾아냄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완전관리형 서비스이므로</a:t>
            </a:r>
            <a:r>
              <a:rPr lang="en-US" altLang="ko-KR" sz="2400" dirty="0"/>
              <a:t>, AWS </a:t>
            </a:r>
            <a:r>
              <a:rPr lang="ko-KR" altLang="en-US" sz="2400" dirty="0"/>
              <a:t>서버를 구축할 필요 없음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 모델을 빌드</a:t>
            </a:r>
            <a:r>
              <a:rPr lang="en-US" altLang="ko-KR" sz="2400" dirty="0"/>
              <a:t>,</a:t>
            </a:r>
            <a:r>
              <a:rPr lang="ko-KR" altLang="en-US" sz="2400" dirty="0"/>
              <a:t>훈련</a:t>
            </a:r>
            <a:r>
              <a:rPr lang="en-US" altLang="ko-KR" sz="2400" dirty="0"/>
              <a:t>,</a:t>
            </a:r>
            <a:r>
              <a:rPr lang="ko-KR" altLang="en-US" sz="2400" dirty="0"/>
              <a:t>배포할 필요 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32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lang="en-US" sz="3600" spc="-195" dirty="0"/>
              <a:t>Comprehend - Features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92898"/>
              </p:ext>
            </p:extLst>
          </p:nvPr>
        </p:nvGraphicFramePr>
        <p:xfrm>
          <a:off x="395563" y="929638"/>
          <a:ext cx="8352790" cy="47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UnDinaru"/>
                          <a:cs typeface="UnDinaru"/>
                        </a:rPr>
                        <a:t>  </a:t>
                      </a: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기능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설명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 marL="26670" marR="2222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핵심 문구 추출</a:t>
                      </a: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 문서에서 핵심 문구 또는 논점을 추출하고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, </a:t>
                      </a: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이것이 핵심문구임을 뒷받침하는 신뢰도 점수를 알려줍니다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.</a:t>
                      </a:r>
                      <a:endParaRPr lang="ko-KR" altLang="en-US" sz="1600" dirty="0">
                        <a:latin typeface="UKIJ CJK"/>
                        <a:cs typeface="UKIJ CJK"/>
                      </a:endParaRPr>
                    </a:p>
                    <a:p>
                      <a:pPr marL="80010" marR="69850" algn="l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79">
                <a:tc>
                  <a:txBody>
                    <a:bodyPr/>
                    <a:lstStyle/>
                    <a:p>
                      <a:pPr marL="26670" marR="514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언어 감지</a:t>
                      </a: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개 이상의 언어로 작성된 문서를 자동으로 식별하고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신뢰도 점수와 함께 우세한 언어를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71">
                <a:tc>
                  <a:txBody>
                    <a:bodyPr/>
                    <a:lstStyle/>
                    <a:p>
                      <a:pPr marL="26670" marR="1181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주제 모델링</a:t>
                      </a: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모델링은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문서 집합에서 관련 용어 또는 주제를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집합에서 가장 공통적인 주제를 식별하고 이를 그룹으로 구성한 다음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문서가 어떤 주제에 속하는지 매핑합니다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감성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텍스트가 표현하는 전체적인 의견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긍정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부정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중립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혼합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과 그에 대한 신뢰도를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구문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텍스트에서 단어가 갖는 품사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명사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형용사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를 신뢰도와  함께 알려주며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단어 경계와 레이블을 식별할 수 있습니다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285090653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84450" y="5758491"/>
            <a:ext cx="4876801" cy="92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https://aws.amazon.com/ko/products/</a:t>
            </a:r>
            <a:r>
              <a:rPr lang="en-US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comprehend</a:t>
            </a:r>
          </a:p>
          <a:p>
            <a:pPr marL="12700">
              <a:lnSpc>
                <a:spcPts val="1810"/>
              </a:lnSpc>
            </a:pPr>
            <a:endParaRPr lang="en-US" u="sng" spc="-1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  <a:hlinkClick r:id="rId3"/>
            </a:endParaRPr>
          </a:p>
          <a:p>
            <a:pPr marL="12700">
              <a:lnSpc>
                <a:spcPts val="1810"/>
              </a:lnSpc>
            </a:pPr>
            <a:r>
              <a:rPr lang="en-US" altLang="ko-KR" dirty="0">
                <a:hlinkClick r:id="rId4"/>
              </a:rPr>
              <a:t>https://docs.aws.amazon.com/ko_kr/comprehend/latest/dg/functionality.html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8335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 : Free tier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DAD1E-3822-4CE5-ACB1-67302113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" y="1181315"/>
            <a:ext cx="4733925" cy="51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5CF8EC-29A0-4467-8675-BE450D5A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99"/>
            <a:ext cx="9144000" cy="2563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8F0DD7-9818-43B8-8AA5-7436E6EF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36" y="1219200"/>
            <a:ext cx="9144000" cy="3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26" name="Picture 2" descr="product-page-diagram_Amazon-Comprehend_Voice-Of-Customer">
            <a:extLst>
              <a:ext uri="{FF2B5EF4-FFF2-40B4-BE49-F238E27FC236}">
                <a16:creationId xmlns:a16="http://schemas.microsoft.com/office/drawing/2014/main" id="{D0D7A9A3-73C5-4697-987A-A359093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191000"/>
            <a:ext cx="7755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고객의 소리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Email, Social media(</a:t>
            </a:r>
            <a:r>
              <a:rPr lang="ko-KR" altLang="en-US" dirty="0"/>
              <a:t>페이스북</a:t>
            </a:r>
            <a:r>
              <a:rPr lang="en-US" altLang="ko-KR" dirty="0"/>
              <a:t>,</a:t>
            </a:r>
            <a:r>
              <a:rPr lang="ko-KR" altLang="en-US" dirty="0"/>
              <a:t>트위터</a:t>
            </a:r>
            <a:r>
              <a:rPr lang="en-US" altLang="ko-KR" dirty="0"/>
              <a:t>)</a:t>
            </a:r>
            <a:r>
              <a:rPr lang="ko-KR" altLang="en-US" dirty="0"/>
              <a:t>에서 제품에 대한 고객의 평가를 수집하여 긍정적인 경험과 부적정인 경험을 하게 한 요소를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요소들을 분석하여 서비스 개선에 활용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456937"/>
            <a:ext cx="775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추천 및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수집한 문서를 주제별로 분류하여 정리하고 같은 주제와 연관된 다른 기사를 추천하여 독자를 위한 콘텐츠 추천의 개인화 </a:t>
            </a:r>
            <a:endParaRPr lang="en-US" altLang="ko-KR" dirty="0"/>
          </a:p>
        </p:txBody>
      </p:sp>
      <p:pic>
        <p:nvPicPr>
          <p:cNvPr id="2050" name="Picture 2" descr="product-page-diagram_Amazon-Comprehend_Knowledge-Management-Discovery">
            <a:extLst>
              <a:ext uri="{FF2B5EF4-FFF2-40B4-BE49-F238E27FC236}">
                <a16:creationId xmlns:a16="http://schemas.microsoft.com/office/drawing/2014/main" id="{25856B99-E7D9-4841-931D-51EEE7AA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" y="1200734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실습 구성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5CBEF-BE47-465A-AF05-0118FE2983D6}"/>
              </a:ext>
            </a:extLst>
          </p:cNvPr>
          <p:cNvSpPr txBox="1"/>
          <p:nvPr/>
        </p:nvSpPr>
        <p:spPr>
          <a:xfrm>
            <a:off x="838200" y="1600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IAM User</a:t>
            </a:r>
            <a:r>
              <a:rPr lang="ko-KR" altLang="en-US" dirty="0"/>
              <a:t>등록과 </a:t>
            </a:r>
            <a:r>
              <a:rPr lang="en-US" altLang="ko-KR" dirty="0"/>
              <a:t>Comprehend </a:t>
            </a:r>
            <a:r>
              <a:rPr lang="ko-KR" altLang="en-US" dirty="0"/>
              <a:t>사용 권한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예제 코드를 사용해 </a:t>
            </a: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Comprehend</a:t>
            </a:r>
            <a:r>
              <a:rPr lang="ko-KR" altLang="en-US" dirty="0"/>
              <a:t> 서비스 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 API</a:t>
            </a:r>
            <a:r>
              <a:rPr lang="ko-KR" altLang="en-US" dirty="0"/>
              <a:t>를 호출해 결과값을 받아보는 웹페이지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23829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646</Words>
  <Application>Microsoft Office PowerPoint</Application>
  <PresentationFormat>화면 슬라이드 쇼(4:3)</PresentationFormat>
  <Paragraphs>134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Carlito</vt:lpstr>
      <vt:lpstr>UKIJ CJK</vt:lpstr>
      <vt:lpstr>UnDinaru</vt:lpstr>
      <vt:lpstr>Arial</vt:lpstr>
      <vt:lpstr>Calibri</vt:lpstr>
      <vt:lpstr>Trebuchet MS</vt:lpstr>
      <vt:lpstr>Office Theme</vt:lpstr>
      <vt:lpstr>AWS Machine Learning Services</vt:lpstr>
      <vt:lpstr>시작 전에…</vt:lpstr>
      <vt:lpstr>AWS Comprehend Overview</vt:lpstr>
      <vt:lpstr>AWS Comprehend - Features</vt:lpstr>
      <vt:lpstr>Pricing : Free tier</vt:lpstr>
      <vt:lpstr>Pricing</vt:lpstr>
      <vt:lpstr>PowerPoint 프레젠테이션</vt:lpstr>
      <vt:lpstr>PowerPoint 프레젠테이션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LEE Myung Kyu</cp:lastModifiedBy>
  <cp:revision>26</cp:revision>
  <dcterms:created xsi:type="dcterms:W3CDTF">2020-01-16T05:22:20Z</dcterms:created>
  <dcterms:modified xsi:type="dcterms:W3CDTF">2020-01-20T14:55:45Z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