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5C71-1472-4A82-8818-8F37145D37F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DA64-563D-4D88-8A59-F778543FE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71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5C71-1472-4A82-8818-8F37145D37F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DA64-563D-4D88-8A59-F778543FE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23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5C71-1472-4A82-8818-8F37145D37F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DA64-563D-4D88-8A59-F778543FE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16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5C71-1472-4A82-8818-8F37145D37F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DA64-563D-4D88-8A59-F778543FE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2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5C71-1472-4A82-8818-8F37145D37F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DA64-563D-4D88-8A59-F778543FE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44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5C71-1472-4A82-8818-8F37145D37F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DA64-563D-4D88-8A59-F778543FE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51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5C71-1472-4A82-8818-8F37145D37F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DA64-563D-4D88-8A59-F778543FE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0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5C71-1472-4A82-8818-8F37145D37F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DA64-563D-4D88-8A59-F778543FE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3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5C71-1472-4A82-8818-8F37145D37F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DA64-563D-4D88-8A59-F778543FE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9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5C71-1472-4A82-8818-8F37145D37F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DA64-563D-4D88-8A59-F778543FE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9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5C71-1472-4A82-8818-8F37145D37F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DA64-563D-4D88-8A59-F778543FE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8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15C71-1472-4A82-8818-8F37145D37F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7DA64-563D-4D88-8A59-F778543FE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04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914003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캐릭터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장비의 레벨 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강화 시의</a:t>
            </a:r>
            <a:endParaRPr lang="en-US" altLang="ko-KR" dirty="0" smtClean="0"/>
          </a:p>
          <a:p>
            <a:r>
              <a:rPr lang="ko-KR" altLang="en-US" dirty="0" smtClean="0"/>
              <a:t>경험치 지급 방식 변경에 대한 방안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52" y="314753"/>
            <a:ext cx="4459296" cy="427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2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183188"/>
            <a:ext cx="9144000" cy="960437"/>
          </a:xfrm>
        </p:spPr>
        <p:txBody>
          <a:bodyPr/>
          <a:lstStyle/>
          <a:p>
            <a:r>
              <a:rPr lang="ko-KR" altLang="en-US" dirty="0" smtClean="0"/>
              <a:t>경험치 </a:t>
            </a:r>
            <a:r>
              <a:rPr lang="ko-KR" altLang="en-US" dirty="0" err="1" smtClean="0"/>
              <a:t>적용방식</a:t>
            </a:r>
            <a:r>
              <a:rPr lang="ko-KR" altLang="en-US" dirty="0" smtClean="0"/>
              <a:t> 변경에 따른</a:t>
            </a:r>
            <a:endParaRPr lang="en-US" altLang="ko-KR" dirty="0" smtClean="0"/>
          </a:p>
          <a:p>
            <a:r>
              <a:rPr lang="ko-KR" altLang="en-US" dirty="0" smtClean="0"/>
              <a:t>강화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 시의 골드 소모 값 조정안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52" y="638603"/>
            <a:ext cx="4459296" cy="427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7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965199"/>
            <a:ext cx="1901205" cy="31091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722" y="965199"/>
            <a:ext cx="1904779" cy="31091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4528" y="4165600"/>
            <a:ext cx="1875148" cy="275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&lt;1</a:t>
            </a:r>
            <a:r>
              <a:rPr lang="ko-KR" altLang="en-US" sz="1200" dirty="0" smtClean="0"/>
              <a:t>레벨 재료로 강화 시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857722" y="4165600"/>
            <a:ext cx="1875148" cy="275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&lt;7</a:t>
            </a:r>
            <a:r>
              <a:rPr lang="ko-KR" altLang="en-US" sz="1200" dirty="0" smtClean="0"/>
              <a:t>레벨 재료로 강화 시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71500" y="365558"/>
            <a:ext cx="567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 smtClean="0"/>
              <a:t>캐릭터 레벨 업 시 재료 레벨에 따른 골드 소모 값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41900" y="1461424"/>
            <a:ext cx="6451600" cy="20621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현재 캐릭터 레벨 업 재료로 사용될 때 레벨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인 캐릭터와 레벨</a:t>
            </a:r>
            <a:r>
              <a:rPr lang="en-US" altLang="ko-KR" sz="1600" dirty="0" smtClean="0"/>
              <a:t>7</a:t>
            </a:r>
            <a:r>
              <a:rPr lang="ko-KR" altLang="en-US" sz="1600" dirty="0" smtClean="0"/>
              <a:t>인 캐릭터와의 레벨 업 비용 격차가 발생하지 않고 있음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경험치 적용 방식 변화에 따라 잔여 경험치까지 적용 받는 경험치에 비해 골드는 소모량이 증가하지 않고 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고레벨의</a:t>
            </a:r>
            <a:r>
              <a:rPr lang="ko-KR" altLang="en-US" sz="1600" dirty="0" smtClean="0"/>
              <a:t> 캐릭터를 재료로 소모할 때 증가하는 경험치 양에 비례하는 골드 소모 값이 필요함</a:t>
            </a:r>
            <a:endParaRPr lang="ko-KR" altLang="en-US" sz="16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66161" y="734890"/>
            <a:ext cx="5892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500" y="4647287"/>
            <a:ext cx="567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 smtClean="0"/>
              <a:t>장비 강화 시 재료 레벨에 따른 골드 소모 값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466161" y="5016619"/>
            <a:ext cx="5892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1500" y="5259629"/>
            <a:ext cx="9410700" cy="11695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장비도 캐릭터와 마찬가지로 재료로 쓸 때 레벨에 따른 증가 값이 없고 희귀도 등급에 따라 차이가 큰 경험치에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맞지 않게 등급에 따른 비용이 고정 값으로 설정되어 있어 변경이 필요함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Ex)</a:t>
            </a:r>
            <a:r>
              <a:rPr lang="ko-KR" altLang="en-US" sz="1400" dirty="0" smtClean="0"/>
              <a:t>경험치 값 </a:t>
            </a:r>
            <a:r>
              <a:rPr lang="en-US" altLang="ko-KR" sz="1400" dirty="0" smtClean="0"/>
              <a:t>250</a:t>
            </a:r>
            <a:r>
              <a:rPr lang="ko-KR" altLang="en-US" sz="1400" dirty="0" smtClean="0"/>
              <a:t>인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등급 장비와 </a:t>
            </a:r>
            <a:r>
              <a:rPr lang="en-US" altLang="ko-KR" sz="1400" dirty="0" smtClean="0"/>
              <a:t>1000</a:t>
            </a:r>
            <a:r>
              <a:rPr lang="ko-KR" altLang="en-US" sz="1400" dirty="0" smtClean="0"/>
              <a:t>인 </a:t>
            </a:r>
            <a:r>
              <a:rPr lang="en-US" altLang="ko-KR" sz="1400" dirty="0" smtClean="0"/>
              <a:t>R</a:t>
            </a:r>
            <a:r>
              <a:rPr lang="ko-KR" altLang="en-US" sz="1400" dirty="0" smtClean="0"/>
              <a:t>등급 장비의 강화 시 비용 차이 </a:t>
            </a:r>
            <a:r>
              <a:rPr lang="en-US" altLang="ko-KR" sz="1400" dirty="0" smtClean="0"/>
              <a:t>= 50</a:t>
            </a:r>
            <a:r>
              <a:rPr lang="ko-KR" altLang="en-US" sz="1400" dirty="0" smtClean="0"/>
              <a:t>골드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경험치 값 </a:t>
            </a:r>
            <a:r>
              <a:rPr lang="en-US" altLang="ko-KR" sz="1400" dirty="0" smtClean="0"/>
              <a:t>1000</a:t>
            </a:r>
            <a:r>
              <a:rPr lang="ko-KR" altLang="en-US" sz="1400" dirty="0" smtClean="0"/>
              <a:t>인 </a:t>
            </a:r>
            <a:r>
              <a:rPr lang="en-US" altLang="ko-KR" sz="1400" dirty="0" smtClean="0"/>
              <a:t>R</a:t>
            </a:r>
            <a:r>
              <a:rPr lang="ko-KR" altLang="en-US" sz="1400" dirty="0" smtClean="0"/>
              <a:t>등급 장비와 </a:t>
            </a:r>
            <a:r>
              <a:rPr lang="en-US" altLang="ko-KR" sz="1400" dirty="0" smtClean="0"/>
              <a:t>4000</a:t>
            </a:r>
            <a:r>
              <a:rPr lang="ko-KR" altLang="en-US" sz="1400" dirty="0" smtClean="0"/>
              <a:t>인 </a:t>
            </a:r>
            <a:r>
              <a:rPr lang="en-US" altLang="ko-KR" sz="1400" dirty="0" smtClean="0"/>
              <a:t>SR</a:t>
            </a:r>
            <a:r>
              <a:rPr lang="ko-KR" altLang="en-US" sz="1400" dirty="0" smtClean="0"/>
              <a:t>등급 장비의 강화 시 비용 차이 </a:t>
            </a:r>
            <a:r>
              <a:rPr lang="en-US" altLang="ko-KR" sz="1400" dirty="0" smtClean="0"/>
              <a:t>= 50</a:t>
            </a:r>
            <a:r>
              <a:rPr lang="ko-KR" altLang="en-US" sz="1400" dirty="0" smtClean="0"/>
              <a:t>골드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72169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63550" y="258293"/>
            <a:ext cx="601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 smtClean="0"/>
              <a:t>캐릭터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장비 판매 시 캐릭터 레벨에 따른 골드 보상 값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42171"/>
            <a:ext cx="9564435" cy="12384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63550" y="1133688"/>
            <a:ext cx="10534650" cy="954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게임의 경험치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재화 구조가 전체적으로 들인 값의 일정부분을 보상해주는 방식으로 변경되었기 때문에 현재의 캐릭터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장비 판매 값의 압도적으로 낮은 리턴 값도 변경이 필요함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경험치와 마찬가지로 </a:t>
            </a:r>
            <a:r>
              <a:rPr lang="ko-KR" altLang="en-US" sz="1400" dirty="0" err="1" smtClean="0"/>
              <a:t>고레벨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고강화일수록 경험치에 비례하여 판매 값도 증가하도록 변경이 필요함</a:t>
            </a:r>
            <a:endParaRPr lang="ko-KR" altLang="en-US" sz="14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1000719"/>
            <a:ext cx="9564435" cy="104790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>
            <a:off x="466161" y="627625"/>
            <a:ext cx="5892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005567"/>
              </p:ext>
            </p:extLst>
          </p:nvPr>
        </p:nvGraphicFramePr>
        <p:xfrm>
          <a:off x="1210646" y="2724802"/>
          <a:ext cx="9595899" cy="3478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761">
                  <a:extLst>
                    <a:ext uri="{9D8B030D-6E8A-4147-A177-3AD203B41FA5}">
                      <a16:colId xmlns:a16="http://schemas.microsoft.com/office/drawing/2014/main" val="3484473531"/>
                    </a:ext>
                  </a:extLst>
                </a:gridCol>
                <a:gridCol w="2726575">
                  <a:extLst>
                    <a:ext uri="{9D8B030D-6E8A-4147-A177-3AD203B41FA5}">
                      <a16:colId xmlns:a16="http://schemas.microsoft.com/office/drawing/2014/main" val="2755849446"/>
                    </a:ext>
                  </a:extLst>
                </a:gridCol>
                <a:gridCol w="4613563">
                  <a:extLst>
                    <a:ext uri="{9D8B030D-6E8A-4147-A177-3AD203B41FA5}">
                      <a16:colId xmlns:a16="http://schemas.microsoft.com/office/drawing/2014/main" val="1271489573"/>
                    </a:ext>
                  </a:extLst>
                </a:gridCol>
              </a:tblGrid>
              <a:tr h="668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TID</a:t>
                      </a:r>
                      <a:endParaRPr lang="ko-KR" altLang="en-US" sz="3200" dirty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용어</a:t>
                      </a:r>
                      <a:endParaRPr lang="ko-KR" altLang="en-US" sz="3200" dirty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용어 설명</a:t>
                      </a:r>
                      <a:endParaRPr lang="ko-KR" altLang="en-US" sz="3200" dirty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36250"/>
                  </a:ext>
                </a:extLst>
              </a:tr>
              <a:tr h="6684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SellPriceCostValue</a:t>
                      </a:r>
                      <a:endParaRPr lang="ko-KR" altLang="en-US" sz="1800" dirty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지정 고유 </a:t>
                      </a:r>
                      <a:r>
                        <a:rPr lang="ko-KR" altLang="en-US" sz="1800" dirty="0" err="1" smtClean="0"/>
                        <a:t>판매값</a:t>
                      </a:r>
                      <a:endParaRPr lang="ko-KR" altLang="en-US" sz="1800" dirty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장비를 판매할 때 해당 장비에 할당된 </a:t>
                      </a:r>
                      <a:r>
                        <a:rPr lang="ko-KR" altLang="en-US" sz="1400" dirty="0" err="1" smtClean="0"/>
                        <a:t>판매값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2400" dirty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243363"/>
                  </a:ext>
                </a:extLst>
              </a:tr>
              <a:tr h="6684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FixedProvideExp</a:t>
                      </a:r>
                      <a:endParaRPr lang="ko-KR" altLang="en-US" sz="1800" dirty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지정 고유 </a:t>
                      </a:r>
                      <a:r>
                        <a:rPr lang="ko-KR" altLang="en-US" sz="1800" dirty="0" err="1" smtClean="0"/>
                        <a:t>경험치값</a:t>
                      </a:r>
                      <a:endParaRPr lang="ko-KR" altLang="en-US" sz="1800" dirty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장비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캐릭터에 할당된 경험치값으로 장비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캐릭터 강화 시에 해당 장비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캐릭터를 재료로 사용했을 때 획득할 수 있는 </a:t>
                      </a:r>
                      <a:r>
                        <a:rPr lang="ko-KR" altLang="en-US" sz="1400" dirty="0" err="1" smtClean="0"/>
                        <a:t>경험치값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819433"/>
                  </a:ext>
                </a:extLst>
              </a:tr>
              <a:tr h="6684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GetExp</a:t>
                      </a:r>
                      <a:endParaRPr lang="ko-KR" altLang="en-US" sz="1800" dirty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레벨 비례 경험치 </a:t>
                      </a:r>
                      <a:r>
                        <a:rPr lang="ko-KR" altLang="en-US" sz="1800" dirty="0" smtClean="0"/>
                        <a:t>값</a:t>
                      </a:r>
                      <a:endParaRPr lang="ko-KR" altLang="en-US" sz="1800" dirty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장비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캐릭터의 </a:t>
                      </a:r>
                      <a:r>
                        <a:rPr lang="ko-KR" altLang="en-US" sz="1400" dirty="0" smtClean="0"/>
                        <a:t>레벨에 비례하여 증가하는</a:t>
                      </a:r>
                      <a:r>
                        <a:rPr lang="ko-KR" altLang="en-US" sz="1400" baseline="0" dirty="0" smtClean="0"/>
                        <a:t> 경험치 값으로 레벨이 높을수록 증가한다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692492"/>
                  </a:ext>
                </a:extLst>
              </a:tr>
              <a:tr h="6684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EXPCost</a:t>
                      </a:r>
                      <a:endParaRPr lang="ko-KR" altLang="en-US" sz="1800" dirty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레벨 비례 골드 </a:t>
                      </a:r>
                      <a:r>
                        <a:rPr lang="ko-KR" altLang="en-US" sz="1800" dirty="0" err="1" smtClean="0"/>
                        <a:t>소모값</a:t>
                      </a:r>
                      <a:endParaRPr lang="ko-KR" altLang="en-US" sz="1800" dirty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장비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캐릭터 강화 시에 재료 장비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캐릭터의 레벨에 비례하여 증가하는</a:t>
                      </a:r>
                      <a:r>
                        <a:rPr lang="ko-KR" altLang="en-US" sz="1400" baseline="0" dirty="0" smtClean="0"/>
                        <a:t> 골드 </a:t>
                      </a:r>
                      <a:r>
                        <a:rPr lang="ko-KR" altLang="en-US" sz="1400" baseline="0" dirty="0" err="1" smtClean="0"/>
                        <a:t>소모값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31309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10646" y="2355470"/>
            <a:ext cx="601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 smtClean="0"/>
              <a:t>데이터 테이블 용어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152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463549" y="1129975"/>
            <a:ext cx="9770215" cy="20604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3549" y="3233745"/>
            <a:ext cx="56769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 smtClean="0"/>
              <a:t>장비 강화 시 재료 레벨에 따른 골드 소모 값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549" y="975713"/>
            <a:ext cx="503537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1499" y="224544"/>
            <a:ext cx="5676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신규 공식 적용 후</a:t>
            </a:r>
            <a:endParaRPr lang="ko-KR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63549" y="3613877"/>
            <a:ext cx="7591484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장비 경험치 값에 비례하는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EXPCost</a:t>
            </a:r>
            <a:r>
              <a:rPr lang="en-US" altLang="ko-KR" sz="1400" dirty="0" smtClean="0"/>
              <a:t> + 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FixedProvideExp</a:t>
            </a:r>
            <a:r>
              <a:rPr lang="en-US" altLang="ko-KR" sz="1400" dirty="0" smtClean="0"/>
              <a:t> * </a:t>
            </a:r>
            <a:r>
              <a:rPr lang="ko-KR" altLang="en-US" sz="1400" dirty="0" smtClean="0"/>
              <a:t>등급별 변수 값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등급별 고정 값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  </a:t>
            </a: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3549" y="5115954"/>
            <a:ext cx="56769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 smtClean="0"/>
              <a:t>장비 판매 시 재료 레벨에 따른 골드 리턴 값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3549" y="5485752"/>
            <a:ext cx="7591484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장비 등급별 고정 판매 값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SellPriceCostValue</a:t>
            </a:r>
            <a:r>
              <a:rPr lang="en-US" altLang="ko-KR" sz="1400" dirty="0" smtClean="0"/>
              <a:t> +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EXPCost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경험치에 비례한 값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3549" y="3922550"/>
            <a:ext cx="56769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 smtClean="0"/>
              <a:t>장비 강화 시 재료 레벨에 따른 골드 소모 값 예시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3549" y="5793529"/>
            <a:ext cx="56769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 smtClean="0"/>
              <a:t>장비 판매 시 재료 레벨에 따른 골드 리턴 값 예시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3549" y="4285942"/>
            <a:ext cx="7591484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Ex) N</a:t>
            </a:r>
            <a:r>
              <a:rPr lang="ko-KR" altLang="en-US" sz="1400" dirty="0" smtClean="0"/>
              <a:t>등급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강화 무기를 재료로 쓸 때 </a:t>
            </a:r>
            <a:r>
              <a:rPr lang="en-US" altLang="ko-KR" sz="1400" dirty="0" smtClean="0"/>
              <a:t>= </a:t>
            </a:r>
            <a:r>
              <a:rPr lang="en-US" altLang="ko-KR" sz="1400" dirty="0" smtClean="0">
                <a:solidFill>
                  <a:srgbClr val="FF0000"/>
                </a:solidFill>
              </a:rPr>
              <a:t>625</a:t>
            </a:r>
            <a:r>
              <a:rPr lang="en-US" altLang="ko-KR" sz="1400" dirty="0" smtClean="0"/>
              <a:t> + (</a:t>
            </a:r>
            <a:r>
              <a:rPr lang="en-US" altLang="ko-KR" sz="1400" dirty="0" smtClean="0">
                <a:solidFill>
                  <a:srgbClr val="FF0000"/>
                </a:solidFill>
              </a:rPr>
              <a:t>250</a:t>
            </a:r>
            <a:r>
              <a:rPr lang="en-US" altLang="ko-KR" sz="1400" dirty="0" smtClean="0"/>
              <a:t> * 2) = 1125</a:t>
            </a:r>
            <a:endParaRPr lang="en-US" altLang="ko-KR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63549" y="4593104"/>
            <a:ext cx="7591484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Ex) SR</a:t>
            </a:r>
            <a:r>
              <a:rPr lang="ko-KR" altLang="en-US" sz="1400" dirty="0" smtClean="0"/>
              <a:t>등급 </a:t>
            </a:r>
            <a:r>
              <a:rPr lang="en-US" altLang="ko-KR" sz="1400" dirty="0"/>
              <a:t>3</a:t>
            </a:r>
            <a:r>
              <a:rPr lang="ko-KR" altLang="en-US" sz="1400" dirty="0" smtClean="0"/>
              <a:t>강화 무기를 재료로 쓸 때 </a:t>
            </a:r>
            <a:r>
              <a:rPr lang="en-US" altLang="ko-KR" sz="1400" dirty="0" smtClean="0"/>
              <a:t>= </a:t>
            </a:r>
            <a:r>
              <a:rPr lang="en-US" altLang="ko-KR" sz="1400" dirty="0" smtClean="0">
                <a:solidFill>
                  <a:srgbClr val="FF0000"/>
                </a:solidFill>
              </a:rPr>
              <a:t>1400</a:t>
            </a:r>
            <a:r>
              <a:rPr lang="en-US" altLang="ko-KR" sz="1400" dirty="0" smtClean="0"/>
              <a:t> + (</a:t>
            </a:r>
            <a:r>
              <a:rPr lang="en-US" altLang="ko-KR" sz="1400" dirty="0" smtClean="0">
                <a:solidFill>
                  <a:srgbClr val="FF0000"/>
                </a:solidFill>
              </a:rPr>
              <a:t>4000</a:t>
            </a:r>
            <a:r>
              <a:rPr lang="en-US" altLang="ko-KR" sz="1400" dirty="0" smtClean="0"/>
              <a:t> * 1.25) = 6400</a:t>
            </a:r>
            <a:endParaRPr lang="en-US" altLang="ko-KR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63549" y="6121155"/>
            <a:ext cx="7600472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Ex) N</a:t>
            </a:r>
            <a:r>
              <a:rPr lang="ko-KR" altLang="en-US" sz="1400" dirty="0" smtClean="0"/>
              <a:t>등급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강화 무기를 판매할 때 </a:t>
            </a:r>
            <a:r>
              <a:rPr lang="en-US" altLang="ko-KR" sz="1400" dirty="0" smtClean="0"/>
              <a:t>= </a:t>
            </a:r>
            <a:r>
              <a:rPr lang="en-US" altLang="ko-KR" sz="1400" dirty="0" smtClean="0">
                <a:solidFill>
                  <a:srgbClr val="FF0000"/>
                </a:solidFill>
              </a:rPr>
              <a:t>500</a:t>
            </a:r>
            <a:r>
              <a:rPr lang="en-US" altLang="ko-KR" sz="1400" dirty="0" smtClean="0"/>
              <a:t> + </a:t>
            </a:r>
            <a:r>
              <a:rPr lang="en-US" altLang="ko-KR" sz="1400" dirty="0">
                <a:solidFill>
                  <a:srgbClr val="FF0000"/>
                </a:solidFill>
              </a:rPr>
              <a:t>625</a:t>
            </a:r>
            <a:r>
              <a:rPr lang="en-US" altLang="ko-KR" sz="1400" dirty="0" smtClean="0"/>
              <a:t> = 1125</a:t>
            </a:r>
            <a:endParaRPr lang="en-US" altLang="ko-KR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3549" y="6377934"/>
            <a:ext cx="7600472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Ex) SR</a:t>
            </a:r>
            <a:r>
              <a:rPr lang="ko-KR" altLang="en-US" sz="1400" dirty="0" smtClean="0"/>
              <a:t>등급 </a:t>
            </a:r>
            <a:r>
              <a:rPr lang="en-US" altLang="ko-KR" sz="1400" dirty="0"/>
              <a:t>3</a:t>
            </a:r>
            <a:r>
              <a:rPr lang="ko-KR" altLang="en-US" sz="1400" dirty="0" smtClean="0"/>
              <a:t>강화 무기를 판매할 때 </a:t>
            </a:r>
            <a:r>
              <a:rPr lang="en-US" altLang="ko-KR" sz="1400" dirty="0" smtClean="0"/>
              <a:t>= </a:t>
            </a:r>
            <a:r>
              <a:rPr lang="en-US" altLang="ko-KR" sz="1400" dirty="0" smtClean="0">
                <a:solidFill>
                  <a:srgbClr val="FF0000"/>
                </a:solidFill>
              </a:rPr>
              <a:t>5000</a:t>
            </a:r>
            <a:r>
              <a:rPr lang="en-US" altLang="ko-KR" sz="1400" dirty="0" smtClean="0"/>
              <a:t> + </a:t>
            </a:r>
            <a:r>
              <a:rPr lang="en-US" altLang="ko-KR" sz="1400" dirty="0" smtClean="0">
                <a:solidFill>
                  <a:srgbClr val="FF0000"/>
                </a:solidFill>
              </a:rPr>
              <a:t>1400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= 6400</a:t>
            </a:r>
            <a:endParaRPr lang="en-US" altLang="ko-KR" sz="1400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99" y="2109065"/>
            <a:ext cx="2505425" cy="100979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2251961"/>
            <a:ext cx="3896269" cy="724001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1295822"/>
            <a:ext cx="9545382" cy="69542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6508749" y="2109065"/>
            <a:ext cx="759175" cy="250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959099" y="2244997"/>
            <a:ext cx="920750" cy="165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71499" y="2251962"/>
            <a:ext cx="1047750" cy="158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71499" y="1241662"/>
            <a:ext cx="9528175" cy="8033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696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492125" y="389129"/>
            <a:ext cx="9879426" cy="28069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2125" y="3300255"/>
            <a:ext cx="56769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 smtClean="0"/>
              <a:t>캐릭터 레벨 업 시 재료 레벨에 따른 골드 소모 값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2125" y="5053802"/>
            <a:ext cx="56769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 smtClean="0"/>
              <a:t>캐릭터 판매 시 재료 레벨에 따른 골드 리턴 값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2125" y="3653748"/>
            <a:ext cx="7756525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캐릭터 경험치 값에 비례하는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EXPCost</a:t>
            </a:r>
            <a:r>
              <a:rPr lang="en-US" altLang="ko-KR" sz="1400" dirty="0" smtClean="0"/>
              <a:t> + 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FixedProvideExp</a:t>
            </a:r>
            <a:r>
              <a:rPr lang="en-US" altLang="ko-KR" sz="1400" dirty="0" smtClean="0"/>
              <a:t> * </a:t>
            </a:r>
            <a:r>
              <a:rPr lang="ko-KR" altLang="en-US" sz="1400" dirty="0" smtClean="0"/>
              <a:t>등급별 변수 값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등급별 고정 값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  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92125" y="5423134"/>
            <a:ext cx="7756525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장비 등급별 고정 판매 값 </a:t>
            </a:r>
            <a:r>
              <a:rPr lang="en-US" altLang="ko-KR" sz="1400" dirty="0" smtClean="0"/>
              <a:t>+ </a:t>
            </a:r>
            <a:r>
              <a:rPr lang="en-US" altLang="ko-KR" sz="1400" dirty="0" err="1" smtClean="0"/>
              <a:t>EXPCost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경험치에 비례한 값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92125" y="3942762"/>
            <a:ext cx="612775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 smtClean="0"/>
              <a:t>캐릭터 레벨 업 시 재료 레벨에 따른 골드 소모 값 예시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2125" y="5730911"/>
            <a:ext cx="60325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 smtClean="0"/>
              <a:t>캐릭터 판매 시 재료 레벨에 따른 골드 리턴 값 예시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2125" y="4296255"/>
            <a:ext cx="7756525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Ex) SR</a:t>
            </a:r>
            <a:r>
              <a:rPr lang="ko-KR" altLang="en-US" sz="1400" dirty="0" smtClean="0"/>
              <a:t>등급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레벨 캐릭터를 재료로 쓸 때 </a:t>
            </a:r>
            <a:r>
              <a:rPr lang="en-US" altLang="ko-KR" sz="1400" dirty="0" smtClean="0"/>
              <a:t>= </a:t>
            </a:r>
            <a:r>
              <a:rPr lang="en-US" altLang="ko-KR" sz="1400" dirty="0" smtClean="0">
                <a:solidFill>
                  <a:srgbClr val="FF0000"/>
                </a:solidFill>
              </a:rPr>
              <a:t>300</a:t>
            </a:r>
            <a:r>
              <a:rPr lang="en-US" altLang="ko-KR" sz="1400" dirty="0" smtClean="0"/>
              <a:t> + (</a:t>
            </a:r>
            <a:r>
              <a:rPr lang="en-US" altLang="ko-KR" sz="1400" dirty="0" smtClean="0">
                <a:solidFill>
                  <a:srgbClr val="FF0000"/>
                </a:solidFill>
              </a:rPr>
              <a:t>2500</a:t>
            </a:r>
            <a:r>
              <a:rPr lang="en-US" altLang="ko-KR" sz="1400" dirty="0" smtClean="0"/>
              <a:t> * 2) = 5300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92125" y="4540537"/>
            <a:ext cx="7756525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Ex) N</a:t>
            </a:r>
            <a:r>
              <a:rPr lang="ko-KR" altLang="en-US" sz="1400" dirty="0" smtClean="0"/>
              <a:t>등급 </a:t>
            </a:r>
            <a:r>
              <a:rPr lang="en-US" altLang="ko-KR" sz="1400" dirty="0" smtClean="0"/>
              <a:t>15</a:t>
            </a:r>
            <a:r>
              <a:rPr lang="ko-KR" altLang="en-US" sz="1400" dirty="0" smtClean="0"/>
              <a:t>레벨 캐릭터를 재료로 쓸 때 </a:t>
            </a:r>
            <a:r>
              <a:rPr lang="en-US" altLang="ko-KR" sz="1400" dirty="0" smtClean="0"/>
              <a:t>= </a:t>
            </a:r>
            <a:r>
              <a:rPr lang="en-US" altLang="ko-KR" sz="1400" dirty="0" smtClean="0">
                <a:solidFill>
                  <a:srgbClr val="FF0000"/>
                </a:solidFill>
              </a:rPr>
              <a:t>6400 </a:t>
            </a:r>
            <a:r>
              <a:rPr lang="en-US" altLang="ko-KR" sz="1400" dirty="0" smtClean="0"/>
              <a:t>+ (</a:t>
            </a:r>
            <a:r>
              <a:rPr lang="en-US" altLang="ko-KR" sz="1400" dirty="0" smtClean="0">
                <a:solidFill>
                  <a:srgbClr val="FF0000"/>
                </a:solidFill>
              </a:rPr>
              <a:t>200</a:t>
            </a:r>
            <a:r>
              <a:rPr lang="en-US" altLang="ko-KR" sz="1400" dirty="0" smtClean="0"/>
              <a:t> * </a:t>
            </a:r>
            <a:r>
              <a:rPr lang="en-US" altLang="ko-KR" sz="1400" dirty="0"/>
              <a:t>5</a:t>
            </a:r>
            <a:r>
              <a:rPr lang="en-US" altLang="ko-KR" sz="1400" dirty="0" smtClean="0"/>
              <a:t>) = 7400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92125" y="6073096"/>
            <a:ext cx="7756525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Ex) 3</a:t>
            </a:r>
            <a:r>
              <a:rPr lang="ko-KR" altLang="en-US" sz="1400" dirty="0" smtClean="0"/>
              <a:t>등급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레벨 캐릭터를 재료로 쓸 때 </a:t>
            </a:r>
            <a:r>
              <a:rPr lang="en-US" altLang="ko-KR" sz="1400" dirty="0" smtClean="0"/>
              <a:t>= </a:t>
            </a:r>
            <a:r>
              <a:rPr lang="en-US" altLang="ko-KR" sz="1400" dirty="0" smtClean="0">
                <a:solidFill>
                  <a:srgbClr val="FF0000"/>
                </a:solidFill>
              </a:rPr>
              <a:t>5000</a:t>
            </a:r>
            <a:r>
              <a:rPr lang="en-US" altLang="ko-KR" sz="1400" dirty="0" smtClean="0"/>
              <a:t> + </a:t>
            </a:r>
            <a:r>
              <a:rPr lang="en-US" altLang="ko-KR" sz="1400" dirty="0" smtClean="0">
                <a:solidFill>
                  <a:srgbClr val="FF0000"/>
                </a:solidFill>
              </a:rPr>
              <a:t>300</a:t>
            </a:r>
            <a:r>
              <a:rPr lang="en-US" altLang="ko-KR" sz="1400" dirty="0" smtClean="0"/>
              <a:t> = 5300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92125" y="6317378"/>
            <a:ext cx="7756525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Ex) 1</a:t>
            </a:r>
            <a:r>
              <a:rPr lang="ko-KR" altLang="en-US" sz="1400" dirty="0" smtClean="0"/>
              <a:t>등급 </a:t>
            </a:r>
            <a:r>
              <a:rPr lang="en-US" altLang="ko-KR" sz="1400" dirty="0" smtClean="0"/>
              <a:t>15</a:t>
            </a:r>
            <a:r>
              <a:rPr lang="ko-KR" altLang="en-US" sz="1400" dirty="0" smtClean="0"/>
              <a:t>레벨 캐릭터를 재료로 쓸 때 </a:t>
            </a:r>
            <a:r>
              <a:rPr lang="en-US" altLang="ko-KR" sz="1400" dirty="0" smtClean="0"/>
              <a:t>= </a:t>
            </a:r>
            <a:r>
              <a:rPr lang="en-US" altLang="ko-KR" sz="1400" dirty="0" smtClean="0">
                <a:solidFill>
                  <a:srgbClr val="FF0000"/>
                </a:solidFill>
              </a:rPr>
              <a:t>500</a:t>
            </a:r>
            <a:r>
              <a:rPr lang="en-US" altLang="ko-KR" sz="1400" dirty="0" smtClean="0"/>
              <a:t> + </a:t>
            </a:r>
            <a:r>
              <a:rPr lang="en-US" altLang="ko-KR" sz="1400" dirty="0" smtClean="0">
                <a:solidFill>
                  <a:srgbClr val="FF0000"/>
                </a:solidFill>
              </a:rPr>
              <a:t>6400 </a:t>
            </a:r>
            <a:r>
              <a:rPr lang="en-US" altLang="ko-KR" sz="1400" dirty="0" smtClean="0"/>
              <a:t>= 6900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6" y="2152010"/>
            <a:ext cx="1596583" cy="2737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61" y="591662"/>
            <a:ext cx="9554908" cy="56205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35" y="2141131"/>
            <a:ext cx="1819529" cy="885949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3895725" y="2145781"/>
            <a:ext cx="574675" cy="154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50874" y="2141131"/>
            <a:ext cx="795303" cy="1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76461" y="594751"/>
            <a:ext cx="9556750" cy="57150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61" y="1281288"/>
            <a:ext cx="7461250" cy="662726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647886" y="1261501"/>
            <a:ext cx="7489824" cy="7024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44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748189"/>
              </p:ext>
            </p:extLst>
          </p:nvPr>
        </p:nvGraphicFramePr>
        <p:xfrm>
          <a:off x="1185708" y="1540849"/>
          <a:ext cx="10011536" cy="4147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379">
                  <a:extLst>
                    <a:ext uri="{9D8B030D-6E8A-4147-A177-3AD203B41FA5}">
                      <a16:colId xmlns:a16="http://schemas.microsoft.com/office/drawing/2014/main" val="3484473531"/>
                    </a:ext>
                  </a:extLst>
                </a:gridCol>
                <a:gridCol w="3191762">
                  <a:extLst>
                    <a:ext uri="{9D8B030D-6E8A-4147-A177-3AD203B41FA5}">
                      <a16:colId xmlns:a16="http://schemas.microsoft.com/office/drawing/2014/main" val="2755849446"/>
                    </a:ext>
                  </a:extLst>
                </a:gridCol>
                <a:gridCol w="4813395">
                  <a:extLst>
                    <a:ext uri="{9D8B030D-6E8A-4147-A177-3AD203B41FA5}">
                      <a16:colId xmlns:a16="http://schemas.microsoft.com/office/drawing/2014/main" val="1271489573"/>
                    </a:ext>
                  </a:extLst>
                </a:gridCol>
              </a:tblGrid>
              <a:tr h="668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TID</a:t>
                      </a:r>
                      <a:endParaRPr lang="ko-KR" altLang="en-US" sz="3200" dirty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용어</a:t>
                      </a:r>
                      <a:endParaRPr lang="ko-KR" altLang="en-US" sz="3200" dirty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용어 설명</a:t>
                      </a:r>
                      <a:endParaRPr lang="ko-KR" altLang="en-US" sz="3200" dirty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36250"/>
                  </a:ext>
                </a:extLst>
              </a:tr>
              <a:tr h="6684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nExp</a:t>
                      </a:r>
                      <a:endParaRPr lang="ko-KR" altLang="en-US" sz="1800" dirty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총 이전 경험치 값</a:t>
                      </a:r>
                      <a:endParaRPr lang="ko-KR" altLang="en-US" sz="1800" dirty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장비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캐릭터 강화 시에 해당 장비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캐릭터를 재료로 사용했을 때 획득할 수 있는 총 경험치 값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243363"/>
                  </a:ext>
                </a:extLst>
              </a:tr>
              <a:tr h="6684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FixedProvideExp</a:t>
                      </a:r>
                      <a:endParaRPr lang="ko-KR" altLang="en-US" sz="1800" dirty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지정 고유 경험치 값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캐릭터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캐릭터에 할당된 고유 경험치값으로 캐릭터 강화 시에 해당 캐릭터를 재료로 사용했을 때 획득할 수 있는 경험치 값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819433"/>
                  </a:ext>
                </a:extLst>
              </a:tr>
              <a:tr h="6684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GetExp</a:t>
                      </a:r>
                      <a:endParaRPr lang="ko-KR" altLang="en-US" sz="1800" dirty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레벨 비례 경험치 값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캐릭터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캐릭터의 레벨에 비례하여 증가하는</a:t>
                      </a:r>
                      <a:r>
                        <a:rPr lang="ko-KR" altLang="en-US" sz="1400" baseline="0" dirty="0" smtClean="0"/>
                        <a:t> 경험치 값으로 레벨이 높을수록 증가한다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313093"/>
                  </a:ext>
                </a:extLst>
              </a:tr>
              <a:tr h="6684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BasicEXP</a:t>
                      </a:r>
                      <a:endParaRPr lang="ko-KR" altLang="en-US" sz="1800" dirty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지정 고유 경험치 </a:t>
                      </a:r>
                      <a:r>
                        <a:rPr lang="ko-KR" altLang="en-US" sz="1800" dirty="0" smtClean="0"/>
                        <a:t>값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장비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장비에 할당된 고유 경험치값으로 장비 강화 시에 해당 장비를 재료로 사용했을 때 획득할 수 있는 경험치 값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220850"/>
                  </a:ext>
                </a:extLst>
              </a:tr>
              <a:tr h="6684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AdditionalEXP</a:t>
                      </a:r>
                      <a:endParaRPr lang="ko-KR" altLang="en-US" sz="1800" dirty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레벨 비례 경험치 </a:t>
                      </a:r>
                      <a:r>
                        <a:rPr lang="ko-KR" altLang="en-US" sz="1800" dirty="0" smtClean="0"/>
                        <a:t>값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장비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장비의 레벨에 비례하여 증가하는</a:t>
                      </a:r>
                      <a:r>
                        <a:rPr lang="ko-KR" altLang="en-US" sz="1400" baseline="0" dirty="0" smtClean="0"/>
                        <a:t> 경험치 값으로 레벨이 높을수록 증가한다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marL="164817" marR="164817" marT="82409" marB="82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41124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5708" y="1171517"/>
            <a:ext cx="601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 smtClean="0"/>
              <a:t>데이터 테이블 용어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8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현재의 캐릭터 레벨 업 방식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524336" cy="19295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68933"/>
            <a:ext cx="2524336" cy="18248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15129" y="2119744"/>
            <a:ext cx="6991004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현재 경험치 캐릭터의 경우 캐릭터 레벨 업의 재료로 쓰일 경우 게임 테이블에 지정된 고유 경험치 값만 적용 되도록 설정되어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nExp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총</a:t>
            </a:r>
            <a:r>
              <a:rPr lang="ko-KR" altLang="en-US" sz="1600" dirty="0" smtClean="0"/>
              <a:t> 이전되는 경험치</a:t>
            </a:r>
            <a:r>
              <a:rPr lang="en-US" altLang="ko-KR" sz="1600" dirty="0" smtClean="0"/>
              <a:t>) = </a:t>
            </a:r>
            <a:r>
              <a:rPr lang="en-US" altLang="ko-KR" sz="1600" dirty="0" err="1" smtClean="0"/>
              <a:t>fixedprovideExp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지정 고유 경험치</a:t>
            </a:r>
            <a:r>
              <a:rPr lang="en-US" altLang="ko-KR" sz="1600" dirty="0" smtClean="0"/>
              <a:t>);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770" y="5860472"/>
            <a:ext cx="1881195" cy="9051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129" y="3184507"/>
            <a:ext cx="1819529" cy="3905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15129" y="3977872"/>
            <a:ext cx="6991004" cy="18158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다른 캐릭터를 재료로 쓸 경우 그 캐릭터의 </a:t>
            </a:r>
            <a:r>
              <a:rPr lang="ko-KR" altLang="en-US" sz="1600" dirty="0" err="1" smtClean="0"/>
              <a:t>희귀도에</a:t>
            </a:r>
            <a:r>
              <a:rPr lang="ko-KR" altLang="en-US" sz="1600" dirty="0" smtClean="0"/>
              <a:t> 따른 경험치 설정이 따로 없고 현재 캐릭터 레벨에 지급하는 </a:t>
            </a:r>
            <a:r>
              <a:rPr lang="en-US" altLang="ko-KR" sz="1600" dirty="0" err="1" smtClean="0"/>
              <a:t>GetEXP</a:t>
            </a:r>
            <a:r>
              <a:rPr lang="ko-KR" altLang="en-US" sz="1600" dirty="0" smtClean="0"/>
              <a:t>의 수치에 등급에 따라 배율을 적용하여 </a:t>
            </a:r>
            <a:r>
              <a:rPr lang="ko-KR" altLang="en-US" sz="1600" dirty="0" err="1" smtClean="0"/>
              <a:t>추가지급</a:t>
            </a:r>
            <a:r>
              <a:rPr lang="ko-KR" altLang="en-US" sz="1600" dirty="0" smtClean="0"/>
              <a:t> 하는 방식이다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nExp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GetEXP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레벨별</a:t>
            </a:r>
            <a:r>
              <a:rPr lang="ko-KR" altLang="en-US" sz="1600" dirty="0" smtClean="0"/>
              <a:t> 보유 경험치</a:t>
            </a:r>
            <a:r>
              <a:rPr lang="en-US" altLang="ko-KR" sz="1600" dirty="0" smtClean="0"/>
              <a:t>) + (</a:t>
            </a:r>
            <a:r>
              <a:rPr lang="en-US" altLang="ko-KR" sz="1600" dirty="0" err="1" smtClean="0"/>
              <a:t>GetEXP</a:t>
            </a:r>
            <a:r>
              <a:rPr lang="en-US" altLang="ko-KR" sz="1600" dirty="0" smtClean="0"/>
              <a:t> * </a:t>
            </a:r>
            <a:r>
              <a:rPr lang="ko-KR" altLang="en-US" sz="1600" dirty="0" smtClean="0"/>
              <a:t>등급별 배율</a:t>
            </a:r>
            <a:r>
              <a:rPr lang="en-US" altLang="ko-KR" sz="1600" dirty="0" smtClean="0"/>
              <a:t>) </a:t>
            </a:r>
          </a:p>
          <a:p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거기에 동일 속성 배율까지 적용 받으면 다음과 같다</a:t>
            </a:r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nExp</a:t>
            </a:r>
            <a:r>
              <a:rPr lang="en-US" altLang="ko-KR" sz="1600" dirty="0" smtClean="0"/>
              <a:t> = (</a:t>
            </a:r>
            <a:r>
              <a:rPr lang="en-US" altLang="ko-KR" sz="1600" dirty="0" err="1" smtClean="0"/>
              <a:t>GetEXP</a:t>
            </a:r>
            <a:r>
              <a:rPr lang="en-US" altLang="ko-KR" sz="1600" dirty="0" smtClean="0"/>
              <a:t> + (</a:t>
            </a:r>
            <a:r>
              <a:rPr lang="en-US" altLang="ko-KR" sz="1600" dirty="0" err="1" smtClean="0"/>
              <a:t>GetEXP</a:t>
            </a:r>
            <a:r>
              <a:rPr lang="en-US" altLang="ko-KR" sz="1600" dirty="0" smtClean="0"/>
              <a:t> * </a:t>
            </a:r>
            <a:r>
              <a:rPr lang="ko-KR" altLang="en-US" sz="1600" dirty="0"/>
              <a:t>등급별 </a:t>
            </a:r>
            <a:r>
              <a:rPr lang="ko-KR" altLang="en-US" sz="1600" dirty="0" smtClean="0"/>
              <a:t>배율</a:t>
            </a:r>
            <a:r>
              <a:rPr lang="en-US" altLang="ko-KR" sz="1600" dirty="0" smtClean="0"/>
              <a:t>) + </a:t>
            </a:r>
            <a:r>
              <a:rPr lang="en-US" altLang="ko-KR" sz="1600" dirty="0" err="1" smtClean="0"/>
              <a:t>GetEXP</a:t>
            </a:r>
            <a:r>
              <a:rPr lang="en-US" altLang="ko-KR" sz="1600" dirty="0" smtClean="0"/>
              <a:t> * 0.5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676698" y="5860472"/>
            <a:ext cx="364267" cy="905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현재의 장비 강화 방식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6438"/>
            <a:ext cx="1730434" cy="28371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6" y="5210323"/>
            <a:ext cx="2983281" cy="7927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25586" y="2506149"/>
            <a:ext cx="6991004" cy="23083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장비는 캐릭터와 다르게 등급별로 설정되어 있는 기본 경험치에 강화 수치가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높을수록 설정 경험치를 더해주는 방식이다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예를 들어 </a:t>
            </a:r>
            <a:r>
              <a:rPr lang="en-US" altLang="ko-KR" sz="1600" dirty="0" smtClean="0"/>
              <a:t>+2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R</a:t>
            </a:r>
            <a:r>
              <a:rPr lang="ko-KR" altLang="en-US" sz="1600" dirty="0" smtClean="0"/>
              <a:t>장비를 재료로 썼을 때 </a:t>
            </a:r>
            <a:r>
              <a:rPr lang="en-US" altLang="ko-KR" sz="1600" dirty="0" smtClean="0"/>
              <a:t>500 + (500 * 2)</a:t>
            </a:r>
            <a:r>
              <a:rPr lang="ko-KR" altLang="en-US" sz="1600" dirty="0" smtClean="0"/>
              <a:t>인 </a:t>
            </a:r>
            <a:r>
              <a:rPr lang="en-US" altLang="ko-KR" sz="1600" dirty="0" smtClean="0"/>
              <a:t>1500</a:t>
            </a:r>
            <a:r>
              <a:rPr lang="ko-KR" altLang="en-US" sz="1600" dirty="0" smtClean="0"/>
              <a:t>의 경험치를 지급한다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추가적으로 동일 속성의 장비를 재료로 쓰면 </a:t>
            </a:r>
            <a:r>
              <a:rPr lang="en-US" altLang="ko-KR" sz="1600" dirty="0" smtClean="0"/>
              <a:t>1.5</a:t>
            </a:r>
            <a:r>
              <a:rPr lang="ko-KR" altLang="en-US" sz="1600" dirty="0" smtClean="0"/>
              <a:t>배의 경험치를 지급하여 다음과 같다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total = </a:t>
            </a:r>
            <a:r>
              <a:rPr lang="en-US" altLang="ko-KR" sz="1600" dirty="0" err="1" smtClean="0"/>
              <a:t>BasicEXP</a:t>
            </a:r>
            <a:r>
              <a:rPr lang="en-US" altLang="ko-KR" sz="1600" dirty="0" smtClean="0"/>
              <a:t>(</a:t>
            </a:r>
            <a:r>
              <a:rPr lang="ko-KR" altLang="en-US" sz="1600" dirty="0" err="1"/>
              <a:t>희</a:t>
            </a:r>
            <a:r>
              <a:rPr lang="ko-KR" altLang="en-US" sz="1600" dirty="0" err="1" smtClean="0"/>
              <a:t>귀도별</a:t>
            </a:r>
            <a:r>
              <a:rPr lang="ko-KR" altLang="en-US" sz="1600" dirty="0" smtClean="0"/>
              <a:t> 고유 경험치</a:t>
            </a:r>
            <a:r>
              <a:rPr lang="en-US" altLang="ko-KR" sz="1600" dirty="0" smtClean="0"/>
              <a:t>) + (</a:t>
            </a:r>
            <a:r>
              <a:rPr lang="en-US" altLang="ko-KR" sz="1600" dirty="0" err="1" smtClean="0"/>
              <a:t>AddtionalExp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레벨 당 추가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</a:t>
            </a:r>
            <a:r>
              <a:rPr lang="ko-KR" altLang="en-US" sz="1600" dirty="0" smtClean="0"/>
              <a:t> 경험치</a:t>
            </a:r>
            <a:r>
              <a:rPr lang="en-US" altLang="ko-KR" sz="1600" dirty="0" smtClean="0"/>
              <a:t> * </a:t>
            </a:r>
            <a:r>
              <a:rPr lang="ko-KR" altLang="en-US" sz="1600" dirty="0" smtClean="0"/>
              <a:t>강화 수치</a:t>
            </a:r>
            <a:r>
              <a:rPr lang="en-US" altLang="ko-KR" sz="1600" dirty="0" smtClean="0"/>
              <a:t>) </a:t>
            </a:r>
          </a:p>
          <a:p>
            <a:r>
              <a:rPr lang="en-US" altLang="ko-KR" sz="1600" dirty="0" smtClean="0"/>
              <a:t>              + (</a:t>
            </a:r>
            <a:r>
              <a:rPr lang="en-US" altLang="ko-KR" sz="1600" dirty="0" err="1" smtClean="0"/>
              <a:t>BasicEXP</a:t>
            </a:r>
            <a:r>
              <a:rPr lang="en-US" altLang="ko-KR" sz="1600" dirty="0" smtClean="0"/>
              <a:t> + (</a:t>
            </a:r>
            <a:r>
              <a:rPr lang="en-US" altLang="ko-KR" sz="1600" dirty="0" err="1" smtClean="0"/>
              <a:t>AddtionalExp</a:t>
            </a:r>
            <a:r>
              <a:rPr lang="en-US" altLang="ko-KR" sz="1600" dirty="0" smtClean="0"/>
              <a:t> * </a:t>
            </a:r>
            <a:r>
              <a:rPr lang="ko-KR" altLang="en-US" sz="1600" dirty="0" smtClean="0"/>
              <a:t>강화 수치</a:t>
            </a:r>
            <a:r>
              <a:rPr lang="en-US" altLang="ko-KR" sz="1600" dirty="0" smtClean="0"/>
              <a:t>)) * 0.5</a:t>
            </a:r>
          </a:p>
        </p:txBody>
      </p:sp>
    </p:spTree>
    <p:extLst>
      <p:ext uri="{BB962C8B-B14F-4D97-AF65-F5344CB8AC3E}">
        <p14:creationId xmlns:p14="http://schemas.microsoft.com/office/powerpoint/2010/main" val="131663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문제점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881195" cy="9051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55128" y="1690688"/>
            <a:ext cx="364267" cy="905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15639" y="1690688"/>
            <a:ext cx="8312854" cy="403187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현재의 캐릭터 레벨 업 방식은 모든 캐릭터가 </a:t>
            </a:r>
            <a:r>
              <a:rPr lang="ko-KR" altLang="en-US" sz="1600" dirty="0" err="1"/>
              <a:t>희귀도에</a:t>
            </a:r>
            <a:r>
              <a:rPr lang="ko-KR" altLang="en-US" sz="1600" dirty="0"/>
              <a:t> 상관 없이 레벨에 따라 동일하게 적용 받는 </a:t>
            </a:r>
            <a:r>
              <a:rPr lang="en-US" altLang="ko-KR" sz="1600" dirty="0" err="1"/>
              <a:t>GetEXP</a:t>
            </a:r>
            <a:r>
              <a:rPr lang="ko-KR" altLang="en-US" sz="1600" dirty="0"/>
              <a:t>에만 영향을 받아서 </a:t>
            </a:r>
            <a:r>
              <a:rPr lang="ko-KR" altLang="en-US" sz="1600" dirty="0" err="1"/>
              <a:t>희귀도에</a:t>
            </a:r>
            <a:r>
              <a:rPr lang="ko-KR" altLang="en-US" sz="1600" dirty="0"/>
              <a:t> 따라 경험치가 다른 경험치 캐릭터와 다르고 </a:t>
            </a:r>
            <a:r>
              <a:rPr lang="ko-KR" altLang="en-US" sz="1600" dirty="0" err="1"/>
              <a:t>희귀도가</a:t>
            </a:r>
            <a:r>
              <a:rPr lang="ko-KR" altLang="en-US" sz="1600" dirty="0"/>
              <a:t> 높은 캐릭터를 재료로 쓰는 이점이 전혀 없다</a:t>
            </a:r>
            <a:r>
              <a:rPr lang="en-US" altLang="ko-KR" sz="1600" dirty="0"/>
              <a:t>.</a:t>
            </a:r>
          </a:p>
          <a:p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또한 </a:t>
            </a:r>
            <a:r>
              <a:rPr lang="ko-KR" altLang="en-US" sz="1600" dirty="0"/>
              <a:t>등급별로 적용되는 추가 배율과 동일 속성 </a:t>
            </a:r>
            <a:r>
              <a:rPr lang="en-US" altLang="ko-KR" sz="1600" dirty="0"/>
              <a:t>1.5</a:t>
            </a:r>
            <a:r>
              <a:rPr lang="ko-KR" altLang="en-US" sz="1600" dirty="0"/>
              <a:t>배까지 모두 적용될 시에는 재료로 쓰는 캐릭터가 지금까지 쌓아 놨던 경험치의 양보다 훨씬 많은 양을 지급하게 되는 경우도 발생한다</a:t>
            </a:r>
            <a:r>
              <a:rPr lang="en-US" altLang="ko-K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캐릭터의 레벨이 높아지면서 </a:t>
            </a:r>
            <a:r>
              <a:rPr lang="ko-KR" altLang="en-US" sz="1600" dirty="0" err="1"/>
              <a:t>현재레벨과</a:t>
            </a:r>
            <a:r>
              <a:rPr lang="ko-KR" altLang="en-US" sz="1600" dirty="0"/>
              <a:t> 다음레벨간의 경험치 격차가 커지는데 비해 재료로 </a:t>
            </a:r>
            <a:r>
              <a:rPr lang="ko-KR" altLang="en-US" sz="1600" dirty="0" err="1"/>
              <a:t>쓰일경우</a:t>
            </a:r>
            <a:r>
              <a:rPr lang="ko-KR" altLang="en-US" sz="1600" dirty="0"/>
              <a:t> 잔여 경험치와 상관 없이 테이블에 정해진 </a:t>
            </a:r>
            <a:r>
              <a:rPr lang="en-US" altLang="ko-KR" sz="1600" dirty="0" err="1"/>
              <a:t>GetEXP</a:t>
            </a:r>
            <a:r>
              <a:rPr lang="ko-KR" altLang="en-US" sz="1600" dirty="0"/>
              <a:t>에만 영향을 받아서 형평성이 어긋난다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EX</a:t>
            </a:r>
            <a:r>
              <a:rPr lang="en-US" altLang="ko-KR" sz="1600" dirty="0"/>
              <a:t>) </a:t>
            </a:r>
            <a:r>
              <a:rPr lang="ko-KR" altLang="en-US" sz="1600" dirty="0"/>
              <a:t>경험치 </a:t>
            </a:r>
            <a:r>
              <a:rPr lang="en-US" altLang="ko-KR" sz="1600" dirty="0"/>
              <a:t>100</a:t>
            </a:r>
            <a:r>
              <a:rPr lang="ko-KR" altLang="en-US" sz="1600" dirty="0"/>
              <a:t>만을 먹여 달성한 </a:t>
            </a:r>
            <a:r>
              <a:rPr lang="en-US" altLang="ko-KR" sz="1600" dirty="0"/>
              <a:t>Lv58</a:t>
            </a:r>
            <a:r>
              <a:rPr lang="ko-KR" altLang="en-US" sz="1600" dirty="0"/>
              <a:t>의 캐릭터와 경험치 </a:t>
            </a:r>
            <a:r>
              <a:rPr lang="en-US" altLang="ko-KR" sz="1600" dirty="0"/>
              <a:t>105</a:t>
            </a:r>
            <a:r>
              <a:rPr lang="ko-KR" altLang="en-US" sz="1600" dirty="0"/>
              <a:t>만을 먹여 달성한 </a:t>
            </a:r>
            <a:r>
              <a:rPr lang="en-US" altLang="ko-KR" sz="1600" dirty="0" smtClean="0"/>
              <a:t>Lv58   </a:t>
            </a:r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의 캐릭터 </a:t>
            </a:r>
            <a:r>
              <a:rPr lang="ko-KR" altLang="en-US" sz="1600" dirty="0"/>
              <a:t>둘다 재료로 쓰일 때 지급하는 경험치 양이 같다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장비는 캐릭터의 경험치 지급 방식과 달라서 유저에게 혼란을 야기하고 기존은 방식으로는 강화 수치가 높은 장비를 재료로 썼을 때의 경험치 손해가 심각하다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04072"/>
            <a:ext cx="1857634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7829" y="34850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개선 방안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03" y="2378709"/>
            <a:ext cx="3247791" cy="936863"/>
          </a:xfrm>
        </p:spPr>
      </p:pic>
      <p:sp>
        <p:nvSpPr>
          <p:cNvPr id="6" name="TextBox 5"/>
          <p:cNvSpPr txBox="1"/>
          <p:nvPr/>
        </p:nvSpPr>
        <p:spPr>
          <a:xfrm>
            <a:off x="4115459" y="1674063"/>
            <a:ext cx="7082444" cy="378565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기존에 방식에서 캐릭터 경험치와 같이 희귀도 별로 기본 경험치를 따로 설정하고 등급에 따른 배율을 적용하되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등급 이상의 캐릭터에만 낮은 배율을 적용시키고 동일 속성 보너스인 </a:t>
            </a:r>
            <a:r>
              <a:rPr lang="en-US" altLang="ko-KR" sz="1600" dirty="0" smtClean="0"/>
              <a:t>1.5</a:t>
            </a:r>
            <a:r>
              <a:rPr lang="ko-KR" altLang="en-US" sz="1600" dirty="0" smtClean="0"/>
              <a:t>배는 기본 경험치에만 적용하는 방식으로 바꾸는 것으로 기하급수적인 지급 경험치 뻥튀기를 막을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추가적으로 현재레벨까지 필요한 경험치에 </a:t>
            </a:r>
            <a:r>
              <a:rPr lang="en-US" altLang="ko-KR" sz="1600" dirty="0" smtClean="0"/>
              <a:t>0.7</a:t>
            </a:r>
            <a:r>
              <a:rPr lang="ko-KR" altLang="en-US" sz="1600" dirty="0" smtClean="0"/>
              <a:t>배로 설정되어 있는 </a:t>
            </a:r>
            <a:r>
              <a:rPr lang="en-US" altLang="ko-KR" sz="1600" dirty="0" err="1" smtClean="0"/>
              <a:t>GetEXP</a:t>
            </a:r>
            <a:r>
              <a:rPr lang="ko-KR" altLang="en-US" sz="1600" dirty="0" smtClean="0"/>
              <a:t>외에 잔여 경험치에도 </a:t>
            </a:r>
            <a:r>
              <a:rPr lang="en-US" altLang="ko-KR" sz="1600" dirty="0" smtClean="0"/>
              <a:t>0.7</a:t>
            </a:r>
            <a:r>
              <a:rPr lang="ko-KR" altLang="en-US" sz="1600" dirty="0" smtClean="0"/>
              <a:t>배를 적용시켜 재료로 쓸 때의 지급 경험치에 더하는 방식으로 변경하면 형평성에 어긋나지 않는다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nExp</a:t>
            </a:r>
            <a:r>
              <a:rPr lang="en-US" altLang="ko-KR" sz="1600" dirty="0" smtClean="0"/>
              <a:t> = </a:t>
            </a:r>
            <a:r>
              <a:rPr lang="en-US" altLang="ko-KR" sz="1600" dirty="0" smtClean="0">
                <a:solidFill>
                  <a:srgbClr val="0070C0"/>
                </a:solidFill>
              </a:rPr>
              <a:t>(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fixedprovideExp</a:t>
            </a:r>
            <a:r>
              <a:rPr lang="en-US" altLang="ko-KR" sz="1600" dirty="0" smtClean="0">
                <a:solidFill>
                  <a:srgbClr val="0070C0"/>
                </a:solidFill>
              </a:rPr>
              <a:t> +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Getexp</a:t>
            </a:r>
            <a:r>
              <a:rPr lang="en-US" altLang="ko-KR" sz="1600" dirty="0" smtClean="0">
                <a:solidFill>
                  <a:srgbClr val="0070C0"/>
                </a:solidFill>
              </a:rPr>
              <a:t> +(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잔여경험치</a:t>
            </a:r>
            <a:r>
              <a:rPr lang="ko-KR" altLang="en-US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* 0.7)) * </a:t>
            </a:r>
            <a:r>
              <a:rPr lang="ko-KR" altLang="en-US" sz="1600" dirty="0" smtClean="0">
                <a:solidFill>
                  <a:srgbClr val="0070C0"/>
                </a:solidFill>
              </a:rPr>
              <a:t>배율 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 smtClean="0"/>
              <a:t>              + 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fixedprovideExp</a:t>
            </a:r>
            <a:r>
              <a:rPr lang="en-US" altLang="ko-KR" sz="1600" dirty="0" smtClean="0">
                <a:solidFill>
                  <a:srgbClr val="FF0000"/>
                </a:solidFill>
              </a:rPr>
              <a:t> * 0.5) 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장비 또한 캐릭터의 경험치 지급 방식과 동일 방식으로 개편하여 유저의 혼란을 방지하고 통일성을 갖춘다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04" y="2214424"/>
            <a:ext cx="3247786" cy="1642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69742" y="5685328"/>
            <a:ext cx="294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※</a:t>
            </a:r>
            <a:r>
              <a:rPr lang="ko-KR" altLang="en-US" dirty="0" smtClean="0"/>
              <a:t>데이터 테이블 </a:t>
            </a:r>
            <a:r>
              <a:rPr lang="ko-KR" altLang="en-US" dirty="0" err="1" smtClean="0"/>
              <a:t>변경점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15459" y="5685328"/>
            <a:ext cx="7082444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장비와 캐릭터의 경험치 지급 방식을 통일하기 위해 장비 </a:t>
            </a:r>
            <a:r>
              <a:rPr lang="ko-KR" altLang="en-US" sz="1600" dirty="0" err="1" smtClean="0"/>
              <a:t>경험치값의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TID</a:t>
            </a:r>
            <a:r>
              <a:rPr lang="ko-KR" altLang="en-US" sz="1600" dirty="0" smtClean="0"/>
              <a:t>를 캐릭터와 동일하게 변경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err="1" smtClean="0"/>
              <a:t>BasicEXP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→ </a:t>
            </a:r>
            <a:r>
              <a:rPr lang="en-US" altLang="ko-KR" sz="1600" dirty="0" err="1" smtClean="0"/>
              <a:t>FixedProvideExp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AdditionalEXP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→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GetExp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852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sz="3600" dirty="0" smtClean="0"/>
              <a:t>적용 완료 후 적용되고 있는 방식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473392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1800" dirty="0" smtClean="0"/>
              <a:t>※</a:t>
            </a:r>
            <a:r>
              <a:rPr lang="ko-KR" altLang="en-US" sz="1800" dirty="0" smtClean="0"/>
              <a:t>캐릭터 </a:t>
            </a:r>
            <a:r>
              <a:rPr lang="ko-KR" altLang="en-US" sz="1800" dirty="0" err="1" smtClean="0"/>
              <a:t>희귀도별</a:t>
            </a:r>
            <a:r>
              <a:rPr lang="ko-KR" altLang="en-US" sz="1800" dirty="0" smtClean="0"/>
              <a:t> 고유 경험치 </a:t>
            </a:r>
            <a:r>
              <a:rPr lang="ko-KR" altLang="en-US" sz="1800" dirty="0" err="1" smtClean="0"/>
              <a:t>지급량</a:t>
            </a:r>
            <a:r>
              <a:rPr lang="ko-KR" altLang="en-US" sz="1800" dirty="0" smtClean="0"/>
              <a:t>               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N - 100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R – 500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SR - 2500 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SSR - 10000 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※</a:t>
            </a:r>
            <a:r>
              <a:rPr lang="ko-KR" altLang="en-US" sz="1600" dirty="0" smtClean="0"/>
              <a:t>장비 </a:t>
            </a:r>
            <a:r>
              <a:rPr lang="ko-KR" altLang="en-US" sz="1600" dirty="0" err="1"/>
              <a:t>희귀도별</a:t>
            </a:r>
            <a:r>
              <a:rPr lang="ko-KR" altLang="en-US" sz="1600" dirty="0"/>
              <a:t> 고유 경험치 </a:t>
            </a:r>
            <a:r>
              <a:rPr lang="ko-KR" altLang="en-US" sz="1600" dirty="0" err="1" smtClean="0"/>
              <a:t>지급량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N - 250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R – 1000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SR – 4000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SSR – 12000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SSR+(</a:t>
            </a:r>
            <a:r>
              <a:rPr lang="ko-KR" altLang="en-US" sz="1600" dirty="0" smtClean="0"/>
              <a:t>전용 무기</a:t>
            </a:r>
            <a:r>
              <a:rPr lang="en-US" altLang="ko-KR" sz="1600" dirty="0" smtClean="0"/>
              <a:t>) – 36000</a:t>
            </a:r>
          </a:p>
          <a:p>
            <a:pPr marL="342900" indent="-342900">
              <a:buAutoNum type="arabicPeriod"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  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048500" y="1825625"/>
            <a:ext cx="4305300" cy="4041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◆</a:t>
            </a:r>
            <a:r>
              <a:rPr lang="ko-KR" altLang="en-US" sz="1700" dirty="0" smtClean="0"/>
              <a:t>캐릭터 등급별 추가 경험치 지급 배율</a:t>
            </a:r>
            <a:endParaRPr lang="en-US" altLang="ko-KR" sz="1700" dirty="0" smtClean="0"/>
          </a:p>
          <a:p>
            <a:pPr marL="0" indent="0">
              <a:buNone/>
            </a:pPr>
            <a:r>
              <a:rPr lang="en-US" altLang="ko-KR" sz="1500" dirty="0" smtClean="0"/>
              <a:t>1 ~ 3</a:t>
            </a:r>
            <a:r>
              <a:rPr lang="ko-KR" altLang="en-US" sz="1500" dirty="0" smtClean="0"/>
              <a:t>등급</a:t>
            </a:r>
            <a:r>
              <a:rPr lang="en-US" altLang="ko-KR" sz="1500" dirty="0" smtClean="0"/>
              <a:t> – 0        </a:t>
            </a:r>
            <a:r>
              <a:rPr lang="ko-KR" altLang="en-US" sz="1500" dirty="0" smtClean="0"/>
              <a:t>초월</a:t>
            </a:r>
            <a:r>
              <a:rPr lang="en-US" altLang="ko-KR" sz="1500" dirty="0" smtClean="0"/>
              <a:t>1 – 0.525</a:t>
            </a:r>
          </a:p>
          <a:p>
            <a:pPr marL="0" indent="0">
              <a:buNone/>
            </a:pPr>
            <a:r>
              <a:rPr lang="en-US" altLang="ko-KR" sz="1500" dirty="0" smtClean="0"/>
              <a:t>   4</a:t>
            </a:r>
            <a:r>
              <a:rPr lang="ko-KR" altLang="en-US" sz="1500" dirty="0" smtClean="0"/>
              <a:t>등급 </a:t>
            </a:r>
            <a:r>
              <a:rPr lang="en-US" altLang="ko-KR" sz="1500" dirty="0" smtClean="0"/>
              <a:t>– 0.1        </a:t>
            </a:r>
            <a:r>
              <a:rPr lang="ko-KR" altLang="en-US" sz="1500" dirty="0" smtClean="0"/>
              <a:t>초월</a:t>
            </a:r>
            <a:r>
              <a:rPr lang="en-US" altLang="ko-KR" sz="1500" dirty="0" smtClean="0"/>
              <a:t>2 – 0.56</a:t>
            </a:r>
          </a:p>
          <a:p>
            <a:pPr marL="0" indent="0">
              <a:buNone/>
            </a:pPr>
            <a:r>
              <a:rPr lang="en-US" altLang="ko-KR" sz="1500" dirty="0" smtClean="0"/>
              <a:t>   5</a:t>
            </a:r>
            <a:r>
              <a:rPr lang="ko-KR" altLang="en-US" sz="1500" dirty="0" smtClean="0"/>
              <a:t>등급</a:t>
            </a:r>
            <a:r>
              <a:rPr lang="en-US" altLang="ko-KR" sz="1500" dirty="0" smtClean="0"/>
              <a:t> – 0.2        </a:t>
            </a:r>
            <a:r>
              <a:rPr lang="ko-KR" altLang="en-US" sz="1500" dirty="0" smtClean="0"/>
              <a:t>초월</a:t>
            </a:r>
            <a:r>
              <a:rPr lang="en-US" altLang="ko-KR" sz="1500" dirty="0" smtClean="0"/>
              <a:t>3 – 0.595</a:t>
            </a:r>
          </a:p>
          <a:p>
            <a:pPr marL="0" indent="0">
              <a:buNone/>
            </a:pPr>
            <a:r>
              <a:rPr lang="en-US" altLang="ko-KR" sz="1500" dirty="0" smtClean="0"/>
              <a:t>   6</a:t>
            </a:r>
            <a:r>
              <a:rPr lang="ko-KR" altLang="en-US" sz="1500" dirty="0" smtClean="0"/>
              <a:t>등급</a:t>
            </a:r>
            <a:r>
              <a:rPr lang="en-US" altLang="ko-KR" sz="1500" dirty="0" smtClean="0"/>
              <a:t> – 0.3</a:t>
            </a:r>
          </a:p>
          <a:p>
            <a:pPr marL="0" indent="0">
              <a:buNone/>
            </a:pPr>
            <a:r>
              <a:rPr lang="en-US" altLang="ko-KR" sz="1500" dirty="0" smtClean="0"/>
              <a:t>   7</a:t>
            </a:r>
            <a:r>
              <a:rPr lang="ko-KR" altLang="en-US" sz="1500" dirty="0" smtClean="0"/>
              <a:t>등급 </a:t>
            </a:r>
            <a:r>
              <a:rPr lang="en-US" altLang="ko-KR" sz="1500" dirty="0" smtClean="0"/>
              <a:t>– 0.4 </a:t>
            </a:r>
          </a:p>
          <a:p>
            <a:pPr marL="0" indent="0" algn="ctr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</a:p>
          <a:p>
            <a:pPr marL="0" indent="0" algn="ctr">
              <a:buNone/>
            </a:pPr>
            <a:r>
              <a:rPr lang="en-US" altLang="ko-KR" sz="1500" dirty="0" smtClean="0"/>
              <a:t>*</a:t>
            </a:r>
            <a:r>
              <a:rPr lang="ko-KR" altLang="en-US" sz="1500" dirty="0" smtClean="0"/>
              <a:t>동일 속성 배율 </a:t>
            </a:r>
            <a:r>
              <a:rPr lang="en-US" altLang="ko-KR" sz="1500" dirty="0" smtClean="0"/>
              <a:t>– 0.5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◆장비 </a:t>
            </a:r>
            <a:r>
              <a:rPr lang="ko-KR" altLang="en-US" sz="1600" dirty="0" err="1" smtClean="0"/>
              <a:t>희귀도별</a:t>
            </a:r>
            <a:r>
              <a:rPr lang="ko-KR" altLang="en-US" sz="1600" dirty="0" smtClean="0"/>
              <a:t> 추가 경험치 지급 배율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N ~ SSR - 0</a:t>
            </a:r>
          </a:p>
          <a:p>
            <a:pPr marL="0" indent="0">
              <a:buNone/>
            </a:pPr>
            <a:r>
              <a:rPr lang="en-US" altLang="ko-KR" sz="1600" dirty="0" smtClean="0"/>
              <a:t>SSR+(</a:t>
            </a:r>
            <a:r>
              <a:rPr lang="ko-KR" altLang="en-US" sz="1600" dirty="0" smtClean="0"/>
              <a:t>전용 무기</a:t>
            </a:r>
            <a:r>
              <a:rPr lang="en-US" altLang="ko-KR" sz="1600" dirty="0" smtClean="0"/>
              <a:t>) – 0.5</a:t>
            </a:r>
          </a:p>
          <a:p>
            <a:pPr marL="0" indent="0" algn="ctr">
              <a:buNone/>
            </a:pPr>
            <a:endParaRPr lang="en-US" altLang="ko-KR" sz="1600" dirty="0" smtClean="0"/>
          </a:p>
          <a:p>
            <a:pPr marL="0" indent="0" algn="ctr">
              <a:buNone/>
            </a:pPr>
            <a:r>
              <a:rPr lang="en-US" altLang="ko-KR" sz="1600" dirty="0" smtClean="0"/>
              <a:t>*</a:t>
            </a:r>
            <a:r>
              <a:rPr lang="ko-KR" altLang="en-US" sz="1600" dirty="0"/>
              <a:t>동일 속성 배율 </a:t>
            </a:r>
            <a:r>
              <a:rPr lang="en-US" altLang="ko-KR" sz="1600" dirty="0"/>
              <a:t>– 0.5</a:t>
            </a:r>
          </a:p>
          <a:p>
            <a:pPr marL="0" indent="0" algn="ctr">
              <a:buNone/>
            </a:pP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952750" y="2209800"/>
            <a:ext cx="24257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＊예외 </a:t>
            </a:r>
            <a:endParaRPr lang="en-US" altLang="ko-KR" sz="1400" dirty="0"/>
          </a:p>
          <a:p>
            <a:r>
              <a:rPr lang="ko-KR" altLang="en-US" sz="1400" dirty="0"/>
              <a:t>경험치 </a:t>
            </a:r>
            <a:r>
              <a:rPr lang="ko-KR" altLang="en-US" sz="1400" dirty="0" smtClean="0"/>
              <a:t>캐릭터 </a:t>
            </a:r>
            <a:r>
              <a:rPr lang="en-US" altLang="ko-KR" sz="1400" dirty="0" smtClean="0"/>
              <a:t>(</a:t>
            </a:r>
            <a:r>
              <a:rPr lang="ko-KR" altLang="en-US" sz="1400" dirty="0"/>
              <a:t>하</a:t>
            </a:r>
            <a:r>
              <a:rPr lang="en-US" altLang="ko-KR" sz="1400" dirty="0"/>
              <a:t>) – 200</a:t>
            </a:r>
          </a:p>
          <a:p>
            <a:r>
              <a:rPr lang="ko-KR" altLang="en-US" sz="1400" dirty="0"/>
              <a:t>경험치 </a:t>
            </a:r>
            <a:r>
              <a:rPr lang="ko-KR" altLang="en-US" sz="1400" dirty="0" smtClean="0"/>
              <a:t>캐릭터 </a:t>
            </a:r>
            <a:r>
              <a:rPr lang="en-US" altLang="ko-KR" sz="1400" dirty="0" smtClean="0"/>
              <a:t>(</a:t>
            </a:r>
            <a:r>
              <a:rPr lang="ko-KR" altLang="en-US" sz="1400" dirty="0"/>
              <a:t>중</a:t>
            </a:r>
            <a:r>
              <a:rPr lang="en-US" altLang="ko-KR" sz="1400" dirty="0"/>
              <a:t>) – 1000</a:t>
            </a:r>
          </a:p>
          <a:p>
            <a:r>
              <a:rPr lang="ko-KR" altLang="en-US" sz="1400" dirty="0"/>
              <a:t>경험치 </a:t>
            </a:r>
            <a:r>
              <a:rPr lang="ko-KR" altLang="en-US" sz="1400" dirty="0" smtClean="0"/>
              <a:t>캐릭터 </a:t>
            </a:r>
            <a:r>
              <a:rPr lang="en-US" altLang="ko-KR" sz="1400" dirty="0" smtClean="0"/>
              <a:t>(</a:t>
            </a:r>
            <a:r>
              <a:rPr lang="ko-KR" altLang="en-US" sz="1400" dirty="0"/>
              <a:t>상</a:t>
            </a:r>
            <a:r>
              <a:rPr lang="en-US" altLang="ko-KR" sz="1400" dirty="0"/>
              <a:t>) - 5000</a:t>
            </a: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17900" y="4102100"/>
            <a:ext cx="24257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＊예외 </a:t>
            </a:r>
            <a:endParaRPr lang="en-US" altLang="ko-KR" sz="1400" dirty="0"/>
          </a:p>
          <a:p>
            <a:r>
              <a:rPr lang="ko-KR" altLang="en-US" sz="1400" dirty="0" smtClean="0"/>
              <a:t>장비 경험치 </a:t>
            </a:r>
            <a:r>
              <a:rPr lang="en-US" altLang="ko-KR" sz="1400" dirty="0" smtClean="0"/>
              <a:t>(</a:t>
            </a:r>
            <a:r>
              <a:rPr lang="ko-KR" altLang="en-US" sz="1400" dirty="0"/>
              <a:t>하</a:t>
            </a:r>
            <a:r>
              <a:rPr lang="en-US" altLang="ko-KR" sz="1400" dirty="0"/>
              <a:t>) – </a:t>
            </a:r>
            <a:r>
              <a:rPr lang="en-US" altLang="ko-KR" sz="1400" dirty="0" smtClean="0"/>
              <a:t>500</a:t>
            </a:r>
            <a:endParaRPr lang="en-US" altLang="ko-KR" sz="1400" dirty="0"/>
          </a:p>
          <a:p>
            <a:r>
              <a:rPr lang="ko-KR" altLang="en-US" sz="1400" dirty="0" smtClean="0"/>
              <a:t>장비 경험치 </a:t>
            </a:r>
            <a:r>
              <a:rPr lang="en-US" altLang="ko-KR" sz="1400" dirty="0" smtClean="0"/>
              <a:t>(</a:t>
            </a:r>
            <a:r>
              <a:rPr lang="ko-KR" altLang="en-US" sz="1400" dirty="0"/>
              <a:t>중</a:t>
            </a:r>
            <a:r>
              <a:rPr lang="en-US" altLang="ko-KR" sz="1400" dirty="0"/>
              <a:t>) – </a:t>
            </a:r>
            <a:r>
              <a:rPr lang="en-US" altLang="ko-KR" sz="1400" dirty="0" smtClean="0"/>
              <a:t>2000</a:t>
            </a:r>
            <a:endParaRPr lang="en-US" altLang="ko-KR" sz="1400" dirty="0"/>
          </a:p>
          <a:p>
            <a:r>
              <a:rPr lang="ko-KR" altLang="en-US" sz="1400" dirty="0" smtClean="0"/>
              <a:t>장비 경험치 </a:t>
            </a:r>
            <a:r>
              <a:rPr lang="en-US" altLang="ko-KR" sz="1400" dirty="0" smtClean="0"/>
              <a:t>(</a:t>
            </a:r>
            <a:r>
              <a:rPr lang="ko-KR" altLang="en-US" sz="1400" dirty="0"/>
              <a:t>상</a:t>
            </a:r>
            <a:r>
              <a:rPr lang="en-US" altLang="ko-KR" sz="1400" dirty="0"/>
              <a:t>) - </a:t>
            </a:r>
            <a:r>
              <a:rPr lang="en-US" altLang="ko-KR" sz="1400" dirty="0" smtClean="0"/>
              <a:t>8000</a:t>
            </a:r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93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915432"/>
            <a:ext cx="4136544" cy="26315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400" y="546100"/>
            <a:ext cx="553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 smtClean="0"/>
              <a:t>캐릭터 레벨 업 시 적용되는 공식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0400" y="3916362"/>
            <a:ext cx="11137900" cy="1323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재료 캐릭터의 </a:t>
            </a:r>
            <a:r>
              <a:rPr lang="ko-KR" altLang="en-US" sz="1600" dirty="0" err="1" smtClean="0"/>
              <a:t>희귀도별</a:t>
            </a:r>
            <a:r>
              <a:rPr lang="ko-KR" altLang="en-US" sz="1600" dirty="0" smtClean="0"/>
              <a:t> 고유 경험치 </a:t>
            </a:r>
            <a:r>
              <a:rPr lang="en-US" altLang="ko-KR" sz="1600" dirty="0" smtClean="0"/>
              <a:t>+ </a:t>
            </a:r>
            <a:r>
              <a:rPr lang="en-US" altLang="ko-KR" sz="1600" dirty="0"/>
              <a:t>(</a:t>
            </a:r>
            <a:r>
              <a:rPr lang="ko-KR" altLang="en-US" sz="1600" dirty="0"/>
              <a:t>재료 캐릭터의 보유 경험치 </a:t>
            </a:r>
            <a:r>
              <a:rPr lang="en-US" altLang="ko-KR" sz="1600" dirty="0"/>
              <a:t>* 0.7) </a:t>
            </a:r>
            <a:r>
              <a:rPr lang="en-US" altLang="ko-KR" sz="1600" dirty="0" smtClean="0"/>
              <a:t> + </a:t>
            </a:r>
            <a:br>
              <a:rPr lang="en-US" altLang="ko-KR" sz="1600" dirty="0" smtClean="0"/>
            </a:br>
            <a:r>
              <a:rPr lang="en-US" altLang="ko-KR" sz="1600" dirty="0" smtClean="0"/>
              <a:t>(</a:t>
            </a:r>
            <a:r>
              <a:rPr lang="ko-KR" altLang="en-US" sz="1600" dirty="0"/>
              <a:t>재료 캐릭터의 </a:t>
            </a:r>
            <a:r>
              <a:rPr lang="ko-KR" altLang="en-US" sz="1600" dirty="0" err="1"/>
              <a:t>희귀도별</a:t>
            </a:r>
            <a:r>
              <a:rPr lang="ko-KR" altLang="en-US" sz="1600" dirty="0"/>
              <a:t> 고유 </a:t>
            </a:r>
            <a:r>
              <a:rPr lang="ko-KR" altLang="en-US" sz="1600" dirty="0" smtClean="0"/>
              <a:t>경험치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재료 캐릭터의 보유 경험치 </a:t>
            </a:r>
            <a:r>
              <a:rPr lang="en-US" altLang="ko-KR" sz="1600" dirty="0" smtClean="0"/>
              <a:t>* 0.7) * </a:t>
            </a:r>
            <a:r>
              <a:rPr lang="ko-KR" altLang="en-US" sz="1600" dirty="0" smtClean="0"/>
              <a:t>재료 캐릭터의 등급별 배율 </a:t>
            </a:r>
            <a:r>
              <a:rPr lang="en-US" altLang="ko-KR" sz="1600" dirty="0" smtClean="0"/>
              <a:t>+</a:t>
            </a:r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재료 캐릭터의 </a:t>
            </a:r>
            <a:r>
              <a:rPr lang="ko-KR" altLang="en-US" sz="1600" dirty="0" err="1" smtClean="0"/>
              <a:t>희귀도별</a:t>
            </a:r>
            <a:r>
              <a:rPr lang="ko-KR" altLang="en-US" sz="1600" dirty="0" smtClean="0"/>
              <a:t> 고유 경험치 </a:t>
            </a:r>
            <a:r>
              <a:rPr lang="en-US" altLang="ko-KR" sz="1600" dirty="0" smtClean="0"/>
              <a:t>* </a:t>
            </a:r>
            <a:r>
              <a:rPr lang="ko-KR" altLang="en-US" sz="1600" dirty="0" smtClean="0"/>
              <a:t>동일 속성 배율</a:t>
            </a:r>
            <a:r>
              <a:rPr lang="en-US" altLang="ko-KR" sz="1600" dirty="0" smtClean="0"/>
              <a:t>) = </a:t>
            </a:r>
            <a:r>
              <a:rPr lang="ko-KR" altLang="en-US" sz="1600" dirty="0" smtClean="0"/>
              <a:t>지급 경험치 총량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※</a:t>
            </a:r>
            <a:r>
              <a:rPr lang="ko-KR" altLang="en-US" sz="1600" dirty="0" smtClean="0"/>
              <a:t>동일 속성 배율은 </a:t>
            </a:r>
            <a:r>
              <a:rPr lang="ko-KR" altLang="en-US" sz="1600" dirty="0" err="1" smtClean="0"/>
              <a:t>희귀도별</a:t>
            </a:r>
            <a:r>
              <a:rPr lang="ko-KR" altLang="en-US" sz="1600" dirty="0" smtClean="0"/>
              <a:t> 고유 경험치에만 적용됨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381" y="1387383"/>
            <a:ext cx="4391638" cy="1314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2600" y="2804635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재료 캐릭터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0400" y="5354101"/>
            <a:ext cx="306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 + (7500 * 0.7) + </a:t>
            </a:r>
          </a:p>
          <a:p>
            <a:r>
              <a:rPr lang="en-US" altLang="ko-KR" dirty="0" smtClean="0"/>
              <a:t>(100 + 7500 * 0.7) * 0 + </a:t>
            </a:r>
          </a:p>
          <a:p>
            <a:r>
              <a:rPr lang="en-US" altLang="ko-KR" dirty="0" smtClean="0"/>
              <a:t>(100 * 0.5) = 5400 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60400" y="2231230"/>
            <a:ext cx="4136544" cy="1315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2" idx="3"/>
            <a:endCxn id="7" idx="1"/>
          </p:cNvCxnSpPr>
          <p:nvPr/>
        </p:nvCxnSpPr>
        <p:spPr>
          <a:xfrm flipV="1">
            <a:off x="4796944" y="2044700"/>
            <a:ext cx="1084437" cy="84443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2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0400" y="546100"/>
            <a:ext cx="553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 smtClean="0"/>
              <a:t>장비 강화 시 적용되는 공식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529545"/>
            <a:ext cx="3832530" cy="14141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915432"/>
            <a:ext cx="3924300" cy="26424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69265" y="2978271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재료 장비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400" y="3916362"/>
            <a:ext cx="9563100" cy="1323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재료 장비의 </a:t>
            </a:r>
            <a:r>
              <a:rPr lang="ko-KR" altLang="en-US" sz="1600" dirty="0" err="1" smtClean="0"/>
              <a:t>희귀도별</a:t>
            </a:r>
            <a:r>
              <a:rPr lang="ko-KR" altLang="en-US" sz="1600" dirty="0" smtClean="0"/>
              <a:t> 고유 경험치 </a:t>
            </a:r>
            <a:r>
              <a:rPr lang="en-US" altLang="ko-KR" sz="1600" dirty="0" smtClean="0"/>
              <a:t>+ </a:t>
            </a:r>
            <a:r>
              <a:rPr lang="en-US" altLang="ko-KR" sz="1600" dirty="0"/>
              <a:t>(</a:t>
            </a:r>
            <a:r>
              <a:rPr lang="ko-KR" altLang="en-US" sz="1600" dirty="0"/>
              <a:t>재료 </a:t>
            </a:r>
            <a:r>
              <a:rPr lang="ko-KR" altLang="en-US" sz="1600" dirty="0" smtClean="0"/>
              <a:t>장비의 </a:t>
            </a:r>
            <a:r>
              <a:rPr lang="ko-KR" altLang="en-US" sz="1600" dirty="0"/>
              <a:t>보유 경험치 </a:t>
            </a:r>
            <a:r>
              <a:rPr lang="en-US" altLang="ko-KR" sz="1600" dirty="0"/>
              <a:t>* 0.7) </a:t>
            </a:r>
            <a:r>
              <a:rPr lang="en-US" altLang="ko-KR" sz="1600" dirty="0" smtClean="0"/>
              <a:t> + </a:t>
            </a:r>
            <a:br>
              <a:rPr lang="en-US" altLang="ko-KR" sz="1600" dirty="0" smtClean="0"/>
            </a:br>
            <a:r>
              <a:rPr lang="en-US" altLang="ko-KR" sz="1600" dirty="0" smtClean="0"/>
              <a:t>(</a:t>
            </a:r>
            <a:r>
              <a:rPr lang="ko-KR" altLang="en-US" sz="1600" dirty="0"/>
              <a:t>재료 장비의 </a:t>
            </a:r>
            <a:r>
              <a:rPr lang="ko-KR" altLang="en-US" sz="1600" dirty="0" err="1"/>
              <a:t>희귀도별</a:t>
            </a:r>
            <a:r>
              <a:rPr lang="ko-KR" altLang="en-US" sz="1600" dirty="0"/>
              <a:t> 고유 경험치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재료 장비의 보유 경험치 </a:t>
            </a:r>
            <a:r>
              <a:rPr lang="en-US" altLang="ko-KR" sz="1600" dirty="0" smtClean="0"/>
              <a:t>* 0.7) * </a:t>
            </a:r>
            <a:r>
              <a:rPr lang="ko-KR" altLang="en-US" sz="1600" dirty="0" smtClean="0"/>
              <a:t>재료 장비의 </a:t>
            </a:r>
            <a:r>
              <a:rPr lang="ko-KR" altLang="en-US" sz="1600" dirty="0" err="1" smtClean="0"/>
              <a:t>희귀도별</a:t>
            </a:r>
            <a:r>
              <a:rPr lang="ko-KR" altLang="en-US" sz="1600" dirty="0" smtClean="0"/>
              <a:t> 배율 </a:t>
            </a:r>
            <a:r>
              <a:rPr lang="en-US" altLang="ko-KR" sz="1600" dirty="0" smtClean="0"/>
              <a:t>+</a:t>
            </a:r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재료 장비의 </a:t>
            </a:r>
            <a:r>
              <a:rPr lang="ko-KR" altLang="en-US" sz="1600" dirty="0" err="1" smtClean="0"/>
              <a:t>희귀도별</a:t>
            </a:r>
            <a:r>
              <a:rPr lang="ko-KR" altLang="en-US" sz="1600" dirty="0" smtClean="0"/>
              <a:t> 고유 경험치 </a:t>
            </a:r>
            <a:r>
              <a:rPr lang="en-US" altLang="ko-KR" sz="1600" dirty="0" smtClean="0"/>
              <a:t>* </a:t>
            </a:r>
            <a:r>
              <a:rPr lang="ko-KR" altLang="en-US" sz="1600" dirty="0" smtClean="0"/>
              <a:t>동일 속성 배율</a:t>
            </a:r>
            <a:r>
              <a:rPr lang="en-US" altLang="ko-KR" sz="1600" dirty="0" smtClean="0"/>
              <a:t>) = </a:t>
            </a:r>
            <a:r>
              <a:rPr lang="ko-KR" altLang="en-US" sz="1600" dirty="0" smtClean="0"/>
              <a:t>지급 경험치 총량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※</a:t>
            </a:r>
            <a:r>
              <a:rPr lang="ko-KR" altLang="en-US" sz="1600" dirty="0"/>
              <a:t>동일 속성 배율은 </a:t>
            </a:r>
            <a:r>
              <a:rPr lang="ko-KR" altLang="en-US" sz="1600" dirty="0" err="1"/>
              <a:t>희귀도별</a:t>
            </a:r>
            <a:r>
              <a:rPr lang="ko-KR" altLang="en-US" sz="1600" dirty="0"/>
              <a:t> 고유 경험치에만 </a:t>
            </a:r>
            <a:r>
              <a:rPr lang="ko-KR" altLang="en-US" sz="1600" dirty="0" smtClean="0"/>
              <a:t>적용됨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60400" y="5331519"/>
            <a:ext cx="306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36000 + (0 * 0.7) + </a:t>
            </a:r>
          </a:p>
          <a:p>
            <a:r>
              <a:rPr lang="en-US" altLang="ko-KR" dirty="0" smtClean="0"/>
              <a:t>(36000 + 0 * 0.7) * 0.5 + </a:t>
            </a:r>
          </a:p>
          <a:p>
            <a:r>
              <a:rPr lang="en-US" altLang="ko-KR" dirty="0" smtClean="0"/>
              <a:t>(36000 * 0) =  54000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60400" y="2402378"/>
            <a:ext cx="3924300" cy="1144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>
            <a:stCxn id="10" idx="3"/>
            <a:endCxn id="5" idx="1"/>
          </p:cNvCxnSpPr>
          <p:nvPr/>
        </p:nvCxnSpPr>
        <p:spPr>
          <a:xfrm flipV="1">
            <a:off x="4584700" y="2236639"/>
            <a:ext cx="1612900" cy="738065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95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1425</Words>
  <Application>Microsoft Office PowerPoint</Application>
  <PresentationFormat>와이드스크린</PresentationFormat>
  <Paragraphs>171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1. 현재의 캐릭터 레벨 업 방식</vt:lpstr>
      <vt:lpstr>2. 현재의 장비 강화 방식</vt:lpstr>
      <vt:lpstr>3. 문제점</vt:lpstr>
      <vt:lpstr>4. 개선 방안</vt:lpstr>
      <vt:lpstr>5. 적용 완료 후 적용되고 있는 방식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Thesalt-15</dc:creator>
  <cp:lastModifiedBy>wonhyoung Lee</cp:lastModifiedBy>
  <cp:revision>90</cp:revision>
  <dcterms:created xsi:type="dcterms:W3CDTF">2022-05-11T05:16:26Z</dcterms:created>
  <dcterms:modified xsi:type="dcterms:W3CDTF">2022-10-03T23:36:37Z</dcterms:modified>
</cp:coreProperties>
</file>