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B6D5E-1938-4DFB-9CA9-B75E583EAEC0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FF476-20B9-47E5-A36C-A93A78B51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475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FF476-20B9-47E5-A36C-A93A78B5181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617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EEA5-A2B1-4EA1-9355-C6D7AF444313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8D05-4F8D-41EF-B6DF-3B04951D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13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EEA5-A2B1-4EA1-9355-C6D7AF444313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8D05-4F8D-41EF-B6DF-3B04951D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81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EEA5-A2B1-4EA1-9355-C6D7AF444313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8D05-4F8D-41EF-B6DF-3B04951D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08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EEA5-A2B1-4EA1-9355-C6D7AF444313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8D05-4F8D-41EF-B6DF-3B04951D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87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EEA5-A2B1-4EA1-9355-C6D7AF444313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8D05-4F8D-41EF-B6DF-3B04951D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9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EEA5-A2B1-4EA1-9355-C6D7AF444313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8D05-4F8D-41EF-B6DF-3B04951D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19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EEA5-A2B1-4EA1-9355-C6D7AF444313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8D05-4F8D-41EF-B6DF-3B04951D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39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EEA5-A2B1-4EA1-9355-C6D7AF444313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8D05-4F8D-41EF-B6DF-3B04951D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27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EEA5-A2B1-4EA1-9355-C6D7AF444313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8D05-4F8D-41EF-B6DF-3B04951D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47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EEA5-A2B1-4EA1-9355-C6D7AF444313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8D05-4F8D-41EF-B6DF-3B04951D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65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EEA5-A2B1-4EA1-9355-C6D7AF444313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8D05-4F8D-41EF-B6DF-3B04951D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77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1EEA5-A2B1-4EA1-9355-C6D7AF444313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58D05-4F8D-41EF-B6DF-3B04951D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50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14287" y="493329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b="1" dirty="0" smtClean="0"/>
              <a:t>다이아 가격 조정안</a:t>
            </a:r>
            <a:endParaRPr lang="ko-KR" altLang="en-US" sz="4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448" y="457200"/>
            <a:ext cx="4505678" cy="431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8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182067"/>
              </p:ext>
            </p:extLst>
          </p:nvPr>
        </p:nvGraphicFramePr>
        <p:xfrm>
          <a:off x="0" y="374660"/>
          <a:ext cx="12192000" cy="6483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395703068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24560092"/>
                    </a:ext>
                  </a:extLst>
                </a:gridCol>
              </a:tblGrid>
              <a:tr h="324167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886865"/>
                  </a:ext>
                </a:extLst>
              </a:tr>
              <a:tr h="324167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47969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002" y="1886787"/>
            <a:ext cx="3002723" cy="110554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110" y="1320045"/>
            <a:ext cx="2851391" cy="13627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99" y="4078127"/>
            <a:ext cx="2491081" cy="204911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099" y="4332633"/>
            <a:ext cx="2373856" cy="12329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5328"/>
            <a:ext cx="121920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※</a:t>
            </a:r>
            <a:r>
              <a:rPr lang="ko-KR" altLang="en-US" dirty="0" smtClean="0">
                <a:solidFill>
                  <a:schemeClr val="bg1"/>
                </a:solidFill>
              </a:rPr>
              <a:t>소환 가격 문제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타 게임에 비해 </a:t>
            </a:r>
            <a:r>
              <a:rPr lang="en-US" altLang="ko-KR" dirty="0" smtClean="0">
                <a:solidFill>
                  <a:schemeClr val="bg1"/>
                </a:solidFill>
              </a:rPr>
              <a:t>10</a:t>
            </a:r>
            <a:r>
              <a:rPr lang="ko-KR" altLang="en-US" dirty="0" smtClean="0">
                <a:solidFill>
                  <a:schemeClr val="bg1"/>
                </a:solidFill>
              </a:rPr>
              <a:t>회 소환 가격이 </a:t>
            </a:r>
            <a:r>
              <a:rPr lang="ko-KR" altLang="en-US" dirty="0" smtClean="0">
                <a:solidFill>
                  <a:schemeClr val="bg1"/>
                </a:solidFill>
              </a:rPr>
              <a:t>비싸고 다이아 상품간의 가격 </a:t>
            </a:r>
            <a:r>
              <a:rPr lang="ko-KR" altLang="en-US" dirty="0" smtClean="0">
                <a:solidFill>
                  <a:schemeClr val="bg1"/>
                </a:solidFill>
              </a:rPr>
              <a:t>차이가 심함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94617" y="2113357"/>
            <a:ext cx="1409846" cy="4737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5448" y="3095773"/>
            <a:ext cx="5158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29,000</a:t>
            </a:r>
            <a:r>
              <a:rPr lang="ko-KR" altLang="en-US" sz="1400" dirty="0" smtClean="0"/>
              <a:t>원 다이아 기준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회 뽑기 가격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약</a:t>
            </a:r>
            <a:r>
              <a:rPr lang="en-US" altLang="ko-KR" sz="1400" dirty="0" smtClean="0"/>
              <a:t> 25,680</a:t>
            </a:r>
            <a:r>
              <a:rPr lang="ko-KR" altLang="en-US" sz="1400" dirty="0" smtClean="0"/>
              <a:t>원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109000</a:t>
            </a:r>
            <a:r>
              <a:rPr lang="ko-KR" altLang="en-US" sz="1400" dirty="0" smtClean="0"/>
              <a:t>원 다이아 기준 </a:t>
            </a:r>
            <a:r>
              <a:rPr lang="en-US" altLang="ko-KR" sz="1400" dirty="0" smtClean="0"/>
              <a:t>10</a:t>
            </a:r>
            <a:r>
              <a:rPr lang="ko-KR" altLang="en-US" sz="1400" dirty="0"/>
              <a:t>회 뽑기 </a:t>
            </a:r>
            <a:r>
              <a:rPr lang="ko-KR" altLang="en-US" sz="1400" dirty="0" smtClean="0"/>
              <a:t>가격 </a:t>
            </a:r>
            <a:r>
              <a:rPr lang="en-US" altLang="ko-KR" sz="1400" dirty="0"/>
              <a:t>: </a:t>
            </a:r>
            <a:r>
              <a:rPr lang="ko-KR" altLang="en-US" sz="1400" dirty="0" smtClean="0"/>
              <a:t>약 </a:t>
            </a:r>
            <a:r>
              <a:rPr lang="en-US" altLang="ko-KR" sz="1400" dirty="0" smtClean="0"/>
              <a:t>24,720</a:t>
            </a:r>
            <a:r>
              <a:rPr lang="ko-KR" altLang="en-US" sz="1400" dirty="0" smtClean="0"/>
              <a:t>원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1981053" y="4097483"/>
            <a:ext cx="815045" cy="1020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683659" y="5117923"/>
            <a:ext cx="486296" cy="4539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9404" y="6307898"/>
            <a:ext cx="4651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33,000</a:t>
            </a:r>
            <a:r>
              <a:rPr lang="ko-KR" altLang="en-US" sz="1400" dirty="0" smtClean="0"/>
              <a:t>원 다이아 기준 </a:t>
            </a:r>
            <a:r>
              <a:rPr lang="en-US" altLang="ko-KR" sz="1400" dirty="0" smtClean="0"/>
              <a:t>11</a:t>
            </a:r>
            <a:r>
              <a:rPr lang="ko-KR" altLang="en-US" sz="1400" dirty="0" smtClean="0"/>
              <a:t>회 뽑기 가격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약 </a:t>
            </a:r>
            <a:r>
              <a:rPr lang="en-US" altLang="ko-KR" sz="1400" dirty="0" smtClean="0"/>
              <a:t>29,000</a:t>
            </a:r>
            <a:r>
              <a:rPr lang="ko-KR" altLang="en-US" sz="1400" dirty="0" smtClean="0"/>
              <a:t>원</a:t>
            </a:r>
            <a:endParaRPr lang="en-US" altLang="ko-KR" sz="1400" dirty="0" smtClean="0"/>
          </a:p>
          <a:p>
            <a:r>
              <a:rPr lang="en-US" altLang="ko-KR" sz="1400" dirty="0" smtClean="0"/>
              <a:t>109,000</a:t>
            </a:r>
            <a:r>
              <a:rPr lang="ko-KR" altLang="en-US" sz="1400" dirty="0" smtClean="0"/>
              <a:t>원 다이아 기준 </a:t>
            </a:r>
            <a:r>
              <a:rPr lang="en-US" altLang="ko-KR" sz="1400" dirty="0" smtClean="0"/>
              <a:t>11</a:t>
            </a:r>
            <a:r>
              <a:rPr lang="ko-KR" altLang="en-US" sz="1400" dirty="0"/>
              <a:t>회 뽑기 가격 </a:t>
            </a:r>
            <a:r>
              <a:rPr lang="en-US" altLang="ko-KR" sz="1400" dirty="0"/>
              <a:t>: </a:t>
            </a:r>
            <a:r>
              <a:rPr lang="ko-KR" altLang="en-US" sz="1400" dirty="0"/>
              <a:t>약 </a:t>
            </a:r>
            <a:r>
              <a:rPr lang="en-US" altLang="ko-KR" sz="1400" dirty="0" smtClean="0"/>
              <a:t>26,600</a:t>
            </a:r>
            <a:r>
              <a:rPr lang="ko-KR" altLang="en-US" sz="1400" dirty="0" smtClean="0"/>
              <a:t>원</a:t>
            </a:r>
            <a:endParaRPr lang="ko-KR" altLang="en-US" sz="14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014" y="4164687"/>
            <a:ext cx="2304493" cy="200188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507" y="4153981"/>
            <a:ext cx="2037487" cy="201258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107031" y="6307898"/>
            <a:ext cx="44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33,000</a:t>
            </a:r>
            <a:r>
              <a:rPr lang="ko-KR" altLang="en-US" sz="1400" dirty="0" smtClean="0"/>
              <a:t>원 다이아 기준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회 뽑기 가격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약 </a:t>
            </a:r>
            <a:r>
              <a:rPr lang="en-US" altLang="ko-KR" sz="1400" dirty="0" smtClean="0"/>
              <a:t>44,000</a:t>
            </a:r>
            <a:r>
              <a:rPr lang="ko-KR" altLang="en-US" sz="1400" dirty="0" smtClean="0"/>
              <a:t>원</a:t>
            </a:r>
            <a:endParaRPr lang="en-US" altLang="ko-KR" sz="1400" dirty="0" smtClean="0"/>
          </a:p>
          <a:p>
            <a:r>
              <a:rPr lang="en-US" altLang="ko-KR" sz="1400" dirty="0" smtClean="0"/>
              <a:t>110,000</a:t>
            </a:r>
            <a:r>
              <a:rPr lang="ko-KR" altLang="en-US" sz="1400" dirty="0"/>
              <a:t>원 다이아 기준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회 뽑기 가격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약 </a:t>
            </a:r>
            <a:r>
              <a:rPr lang="en-US" altLang="ko-KR" sz="1400" dirty="0" smtClean="0"/>
              <a:t>33,733</a:t>
            </a:r>
            <a:r>
              <a:rPr lang="ko-KR" altLang="en-US" sz="1400" dirty="0" smtClean="0"/>
              <a:t>원</a:t>
            </a:r>
            <a:endParaRPr lang="en-US" altLang="ko-KR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107030" y="3093110"/>
            <a:ext cx="44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37,000</a:t>
            </a:r>
            <a:r>
              <a:rPr lang="ko-KR" altLang="en-US" sz="1400" dirty="0" smtClean="0"/>
              <a:t>원  결정 기준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회 뽑기 가격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약</a:t>
            </a:r>
            <a:r>
              <a:rPr lang="en-US" altLang="ko-KR" sz="1400" dirty="0" smtClean="0"/>
              <a:t> 26,400</a:t>
            </a:r>
            <a:r>
              <a:rPr lang="ko-KR" altLang="en-US" sz="1400" dirty="0" smtClean="0"/>
              <a:t>원</a:t>
            </a:r>
            <a:endParaRPr lang="en-US" altLang="ko-KR" sz="1400" dirty="0" smtClean="0"/>
          </a:p>
          <a:p>
            <a:r>
              <a:rPr lang="en-US" altLang="ko-KR" sz="1400" dirty="0" smtClean="0"/>
              <a:t>119,000</a:t>
            </a:r>
            <a:r>
              <a:rPr lang="ko-KR" altLang="en-US" sz="1400" dirty="0" smtClean="0"/>
              <a:t>원 결정 기준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회 뽑기 가격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약 </a:t>
            </a:r>
            <a:r>
              <a:rPr lang="en-US" altLang="ko-KR" sz="1400" dirty="0" smtClean="0"/>
              <a:t>23,500</a:t>
            </a:r>
            <a:r>
              <a:rPr lang="ko-KR" altLang="en-US" sz="1400" dirty="0" smtClean="0"/>
              <a:t>원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6255385" y="2102005"/>
            <a:ext cx="572135" cy="580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056058" y="425624"/>
            <a:ext cx="1877117" cy="338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&lt;</a:t>
            </a:r>
            <a:r>
              <a:rPr lang="ko-KR" altLang="en-US" sz="1600" dirty="0" smtClean="0"/>
              <a:t>블루 아카이브</a:t>
            </a:r>
            <a:r>
              <a:rPr lang="en-US" altLang="ko-KR" sz="1600" dirty="0" smtClean="0"/>
              <a:t>&gt;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665248" y="420545"/>
            <a:ext cx="993252" cy="338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&lt;</a:t>
            </a:r>
            <a:r>
              <a:rPr lang="ko-KR" altLang="en-US" sz="1600" dirty="0" smtClean="0"/>
              <a:t>원신</a:t>
            </a:r>
            <a:r>
              <a:rPr lang="en-US" altLang="ko-KR" sz="1600" dirty="0" smtClean="0"/>
              <a:t>&gt;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1600584" y="3693988"/>
            <a:ext cx="2273017" cy="338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&lt;</a:t>
            </a:r>
            <a:r>
              <a:rPr lang="ko-KR" altLang="en-US" sz="1600" dirty="0" smtClean="0"/>
              <a:t>갓 오브 하이스쿨</a:t>
            </a:r>
            <a:r>
              <a:rPr lang="en-US" altLang="ko-KR" sz="1600" dirty="0" smtClean="0"/>
              <a:t>&gt;</a:t>
            </a:r>
            <a:endParaRPr lang="ko-KR" altLang="en-US" sz="1600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660" y="1320045"/>
            <a:ext cx="3182151" cy="136272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227145" y="3713960"/>
            <a:ext cx="1869459" cy="338554"/>
          </a:xfrm>
          <a:prstGeom prst="rect">
            <a:avLst/>
          </a:prstGeom>
          <a:solidFill>
            <a:srgbClr val="FF5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※</a:t>
            </a:r>
            <a:r>
              <a:rPr lang="ko-KR" altLang="en-US" sz="1600" dirty="0"/>
              <a:t>자</a:t>
            </a:r>
            <a:r>
              <a:rPr lang="ko-KR" altLang="en-US" sz="1600" dirty="0" smtClean="0"/>
              <a:t>사 </a:t>
            </a:r>
            <a:r>
              <a:rPr lang="en-US" altLang="ko-KR" sz="1600" dirty="0" smtClean="0"/>
              <a:t>&lt;</a:t>
            </a:r>
            <a:r>
              <a:rPr lang="ko-KR" altLang="en-US" sz="1600" dirty="0" smtClean="0"/>
              <a:t>신도림</a:t>
            </a:r>
            <a:r>
              <a:rPr lang="en-US" altLang="ko-KR" sz="1600" dirty="0" smtClean="0"/>
              <a:t>&gt;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002" y="786700"/>
            <a:ext cx="3002723" cy="1088616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3509113" y="801699"/>
            <a:ext cx="965200" cy="1055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378187" y="3100057"/>
            <a:ext cx="1702567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＊차액 </a:t>
            </a:r>
            <a:r>
              <a:rPr lang="en-US" altLang="ko-KR" sz="1400" dirty="0" smtClean="0">
                <a:solidFill>
                  <a:schemeClr val="bg1"/>
                </a:solidFill>
              </a:rPr>
              <a:t>: 960</a:t>
            </a:r>
            <a:r>
              <a:rPr lang="ko-KR" altLang="en-US" sz="1400" dirty="0" smtClean="0">
                <a:solidFill>
                  <a:schemeClr val="bg1"/>
                </a:solidFill>
              </a:rPr>
              <a:t>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＊효율 </a:t>
            </a:r>
            <a:r>
              <a:rPr lang="en-US" altLang="ko-KR" sz="1400" dirty="0" smtClean="0">
                <a:solidFill>
                  <a:schemeClr val="bg1"/>
                </a:solidFill>
              </a:rPr>
              <a:t>: </a:t>
            </a:r>
            <a:r>
              <a:rPr lang="ko-KR" altLang="en-US" sz="1400" dirty="0" smtClean="0">
                <a:solidFill>
                  <a:schemeClr val="bg1"/>
                </a:solidFill>
              </a:rPr>
              <a:t>약 </a:t>
            </a:r>
            <a:r>
              <a:rPr lang="en-US" altLang="ko-KR" sz="1400" dirty="0" smtClean="0">
                <a:solidFill>
                  <a:schemeClr val="bg1"/>
                </a:solidFill>
              </a:rPr>
              <a:t>3.7%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04463" y="6334780"/>
            <a:ext cx="1702567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＊차액 </a:t>
            </a:r>
            <a:r>
              <a:rPr lang="en-US" altLang="ko-KR" sz="1400" dirty="0" smtClean="0">
                <a:solidFill>
                  <a:schemeClr val="bg1"/>
                </a:solidFill>
              </a:rPr>
              <a:t>: 2,400</a:t>
            </a:r>
            <a:r>
              <a:rPr lang="ko-KR" altLang="en-US" sz="1400" dirty="0" smtClean="0">
                <a:solidFill>
                  <a:schemeClr val="bg1"/>
                </a:solidFill>
              </a:rPr>
              <a:t>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＊효율 </a:t>
            </a:r>
            <a:r>
              <a:rPr lang="en-US" altLang="ko-KR" sz="1400" dirty="0" smtClean="0">
                <a:solidFill>
                  <a:schemeClr val="bg1"/>
                </a:solidFill>
              </a:rPr>
              <a:t>: </a:t>
            </a:r>
            <a:r>
              <a:rPr lang="ko-KR" altLang="en-US" sz="1400" dirty="0" smtClean="0">
                <a:solidFill>
                  <a:schemeClr val="bg1"/>
                </a:solidFill>
              </a:rPr>
              <a:t>약 </a:t>
            </a:r>
            <a:r>
              <a:rPr lang="en-US" altLang="ko-KR" sz="1400" dirty="0" smtClean="0">
                <a:solidFill>
                  <a:schemeClr val="bg1"/>
                </a:solidFill>
              </a:rPr>
              <a:t>8.3%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508735" y="6348221"/>
            <a:ext cx="1702567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＊차액 </a:t>
            </a:r>
            <a:r>
              <a:rPr lang="en-US" altLang="ko-KR" sz="1400" dirty="0" smtClean="0">
                <a:solidFill>
                  <a:schemeClr val="bg1"/>
                </a:solidFill>
              </a:rPr>
              <a:t>: 10,267</a:t>
            </a:r>
            <a:r>
              <a:rPr lang="ko-KR" altLang="en-US" sz="1400" dirty="0" smtClean="0">
                <a:solidFill>
                  <a:schemeClr val="bg1"/>
                </a:solidFill>
              </a:rPr>
              <a:t>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＊효율 </a:t>
            </a:r>
            <a:r>
              <a:rPr lang="en-US" altLang="ko-KR" sz="1400" dirty="0" smtClean="0">
                <a:solidFill>
                  <a:schemeClr val="bg1"/>
                </a:solidFill>
              </a:rPr>
              <a:t>: </a:t>
            </a:r>
            <a:r>
              <a:rPr lang="ko-KR" altLang="en-US" sz="1400" dirty="0" smtClean="0">
                <a:solidFill>
                  <a:schemeClr val="bg1"/>
                </a:solidFill>
              </a:rPr>
              <a:t>약 </a:t>
            </a:r>
            <a:r>
              <a:rPr lang="en-US" altLang="ko-KR" sz="1400" dirty="0" smtClean="0">
                <a:solidFill>
                  <a:schemeClr val="bg1"/>
                </a:solidFill>
              </a:rPr>
              <a:t>23.3%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485217" y="3104307"/>
            <a:ext cx="1702567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＊차액 </a:t>
            </a:r>
            <a:r>
              <a:rPr lang="en-US" altLang="ko-KR" sz="1400" dirty="0" smtClean="0">
                <a:solidFill>
                  <a:schemeClr val="bg1"/>
                </a:solidFill>
              </a:rPr>
              <a:t>: 2,900</a:t>
            </a:r>
            <a:r>
              <a:rPr lang="ko-KR" altLang="en-US" sz="1400" dirty="0" smtClean="0">
                <a:solidFill>
                  <a:schemeClr val="bg1"/>
                </a:solidFill>
              </a:rPr>
              <a:t>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＊효율 </a:t>
            </a:r>
            <a:r>
              <a:rPr lang="en-US" altLang="ko-KR" sz="1400" dirty="0" smtClean="0">
                <a:solidFill>
                  <a:schemeClr val="bg1"/>
                </a:solidFill>
              </a:rPr>
              <a:t>: </a:t>
            </a:r>
            <a:r>
              <a:rPr lang="ko-KR" altLang="en-US" sz="1400" dirty="0" smtClean="0">
                <a:solidFill>
                  <a:schemeClr val="bg1"/>
                </a:solidFill>
              </a:rPr>
              <a:t>약 </a:t>
            </a:r>
            <a:r>
              <a:rPr lang="en-US" altLang="ko-KR" sz="1400" dirty="0" smtClean="0">
                <a:solidFill>
                  <a:schemeClr val="bg1"/>
                </a:solidFill>
              </a:rPr>
              <a:t>11%</a:t>
            </a:r>
          </a:p>
        </p:txBody>
      </p:sp>
    </p:spTree>
    <p:extLst>
      <p:ext uri="{BB962C8B-B14F-4D97-AF65-F5344CB8AC3E}">
        <p14:creationId xmlns:p14="http://schemas.microsoft.com/office/powerpoint/2010/main" val="184756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325730"/>
              </p:ext>
            </p:extLst>
          </p:nvPr>
        </p:nvGraphicFramePr>
        <p:xfrm>
          <a:off x="2532212" y="526653"/>
          <a:ext cx="6198961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098">
                  <a:extLst>
                    <a:ext uri="{9D8B030D-6E8A-4147-A177-3AD203B41FA5}">
                      <a16:colId xmlns:a16="http://schemas.microsoft.com/office/drawing/2014/main" val="2140755615"/>
                    </a:ext>
                  </a:extLst>
                </a:gridCol>
                <a:gridCol w="1445281">
                  <a:extLst>
                    <a:ext uri="{9D8B030D-6E8A-4147-A177-3AD203B41FA5}">
                      <a16:colId xmlns:a16="http://schemas.microsoft.com/office/drawing/2014/main" val="3854605252"/>
                    </a:ext>
                  </a:extLst>
                </a:gridCol>
                <a:gridCol w="1549534">
                  <a:extLst>
                    <a:ext uri="{9D8B030D-6E8A-4147-A177-3AD203B41FA5}">
                      <a16:colId xmlns:a16="http://schemas.microsoft.com/office/drawing/2014/main" val="4219879959"/>
                    </a:ext>
                  </a:extLst>
                </a:gridCol>
                <a:gridCol w="1026614">
                  <a:extLst>
                    <a:ext uri="{9D8B030D-6E8A-4147-A177-3AD203B41FA5}">
                      <a16:colId xmlns:a16="http://schemas.microsoft.com/office/drawing/2014/main" val="4144762616"/>
                    </a:ext>
                  </a:extLst>
                </a:gridCol>
                <a:gridCol w="1261434">
                  <a:extLst>
                    <a:ext uri="{9D8B030D-6E8A-4147-A177-3AD203B41FA5}">
                      <a16:colId xmlns:a16="http://schemas.microsoft.com/office/drawing/2014/main" val="2966807234"/>
                    </a:ext>
                  </a:extLst>
                </a:gridCol>
              </a:tblGrid>
              <a:tr h="389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가격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원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다이아 </a:t>
                      </a:r>
                      <a:r>
                        <a:rPr lang="ko-KR" altLang="en-US" sz="1200" dirty="0" err="1" smtClean="0"/>
                        <a:t>지급양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총량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보너스 </a:t>
                      </a:r>
                      <a:r>
                        <a:rPr lang="ko-KR" altLang="en-US" sz="1200" dirty="0" err="1" smtClean="0"/>
                        <a:t>지급양</a:t>
                      </a:r>
                      <a:endParaRPr lang="en-US" altLang="ko-KR" sz="12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보너스</a:t>
                      </a:r>
                      <a:r>
                        <a:rPr lang="en-US" altLang="ko-KR" sz="1200" dirty="0" smtClean="0"/>
                        <a:t>%)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개당 가격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원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가격 </a:t>
                      </a:r>
                      <a:r>
                        <a:rPr lang="ko-KR" altLang="en-US" sz="1200" dirty="0" err="1" smtClean="0"/>
                        <a:t>하락율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51614"/>
                  </a:ext>
                </a:extLst>
              </a:tr>
              <a:tr h="233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48</a:t>
                      </a:r>
                      <a:r>
                        <a:rPr lang="ko-KR" altLang="en-US" sz="1200" dirty="0" smtClean="0"/>
                        <a:t>개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48+0(0%)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091025"/>
                  </a:ext>
                </a:extLst>
              </a:tr>
              <a:tr h="233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4900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200</a:t>
                      </a:r>
                      <a:r>
                        <a:rPr lang="ko-KR" altLang="en-US" sz="1200" dirty="0" smtClean="0"/>
                        <a:t>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196+4(2%)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24.5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1424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9900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420</a:t>
                      </a:r>
                      <a:r>
                        <a:rPr lang="ko-KR" altLang="en-US" sz="1200" dirty="0" smtClean="0"/>
                        <a:t>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392+28(7%)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23.5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4.1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789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15000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660</a:t>
                      </a:r>
                      <a:r>
                        <a:rPr lang="ko-KR" altLang="en-US" sz="1200" dirty="0" smtClean="0"/>
                        <a:t>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592+68(11.4%)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22.7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3.4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614255"/>
                  </a:ext>
                </a:extLst>
              </a:tr>
              <a:tr h="233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29000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1350</a:t>
                      </a:r>
                      <a:r>
                        <a:rPr lang="ko-KR" altLang="en-US" sz="1200" dirty="0" smtClean="0"/>
                        <a:t>개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1176+174(14.8%)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21.4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5.8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4896"/>
                  </a:ext>
                </a:extLst>
              </a:tr>
              <a:tr h="233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49000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2300</a:t>
                      </a:r>
                      <a:r>
                        <a:rPr lang="ko-KR" altLang="en-US" sz="1200" dirty="0" smtClean="0"/>
                        <a:t>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1960+340(17.3%)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21.3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72936"/>
                  </a:ext>
                </a:extLst>
              </a:tr>
              <a:tr h="233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99000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4800</a:t>
                      </a:r>
                      <a:r>
                        <a:rPr lang="ko-KR" altLang="en-US" sz="1200" dirty="0" smtClean="0"/>
                        <a:t>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4000+800(20%)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3.3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018572"/>
                  </a:ext>
                </a:extLst>
              </a:tr>
              <a:tr h="233951">
                <a:tc gridSpan="5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200" dirty="0" smtClean="0"/>
                        <a:t>※1200</a:t>
                      </a:r>
                      <a:r>
                        <a:rPr lang="ko-KR" altLang="en-US" sz="1200" dirty="0" smtClean="0"/>
                        <a:t>과 </a:t>
                      </a:r>
                      <a:r>
                        <a:rPr lang="en-US" altLang="ko-KR" sz="1200" dirty="0" smtClean="0"/>
                        <a:t>99000</a:t>
                      </a:r>
                      <a:r>
                        <a:rPr lang="ko-KR" altLang="en-US" sz="1200" dirty="0" smtClean="0"/>
                        <a:t>의 개당 가격 차이 </a:t>
                      </a:r>
                      <a:r>
                        <a:rPr lang="en-US" altLang="ko-KR" sz="1200" dirty="0" smtClean="0"/>
                        <a:t>4.4</a:t>
                      </a:r>
                      <a:r>
                        <a:rPr lang="ko-KR" altLang="en-US" sz="1200" dirty="0" smtClean="0"/>
                        <a:t>원 </a:t>
                      </a:r>
                      <a:r>
                        <a:rPr lang="en-US" altLang="ko-KR" sz="1200" dirty="0" smtClean="0"/>
                        <a:t>(17.6%)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49835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57536"/>
              </p:ext>
            </p:extLst>
          </p:nvPr>
        </p:nvGraphicFramePr>
        <p:xfrm>
          <a:off x="2532212" y="3694112"/>
          <a:ext cx="619896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098">
                  <a:extLst>
                    <a:ext uri="{9D8B030D-6E8A-4147-A177-3AD203B41FA5}">
                      <a16:colId xmlns:a16="http://schemas.microsoft.com/office/drawing/2014/main" val="2140755615"/>
                    </a:ext>
                  </a:extLst>
                </a:gridCol>
                <a:gridCol w="1445281">
                  <a:extLst>
                    <a:ext uri="{9D8B030D-6E8A-4147-A177-3AD203B41FA5}">
                      <a16:colId xmlns:a16="http://schemas.microsoft.com/office/drawing/2014/main" val="3854605252"/>
                    </a:ext>
                  </a:extLst>
                </a:gridCol>
                <a:gridCol w="1549534">
                  <a:extLst>
                    <a:ext uri="{9D8B030D-6E8A-4147-A177-3AD203B41FA5}">
                      <a16:colId xmlns:a16="http://schemas.microsoft.com/office/drawing/2014/main" val="4219879959"/>
                    </a:ext>
                  </a:extLst>
                </a:gridCol>
                <a:gridCol w="1026614">
                  <a:extLst>
                    <a:ext uri="{9D8B030D-6E8A-4147-A177-3AD203B41FA5}">
                      <a16:colId xmlns:a16="http://schemas.microsoft.com/office/drawing/2014/main" val="4144762616"/>
                    </a:ext>
                  </a:extLst>
                </a:gridCol>
                <a:gridCol w="1261434">
                  <a:extLst>
                    <a:ext uri="{9D8B030D-6E8A-4147-A177-3AD203B41FA5}">
                      <a16:colId xmlns:a16="http://schemas.microsoft.com/office/drawing/2014/main" val="2966807234"/>
                    </a:ext>
                  </a:extLst>
                </a:gridCol>
              </a:tblGrid>
              <a:tr h="389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가격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원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다이아 </a:t>
                      </a:r>
                      <a:r>
                        <a:rPr lang="ko-KR" altLang="en-US" sz="1200" dirty="0" err="1" smtClean="0"/>
                        <a:t>지급양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총량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보너스 </a:t>
                      </a:r>
                      <a:r>
                        <a:rPr lang="ko-KR" altLang="en-US" sz="1200" dirty="0" err="1" smtClean="0"/>
                        <a:t>지급양</a:t>
                      </a:r>
                      <a:endParaRPr lang="en-US" altLang="ko-KR" sz="12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보너스</a:t>
                      </a:r>
                      <a:r>
                        <a:rPr lang="en-US" altLang="ko-KR" sz="1200" dirty="0" smtClean="0"/>
                        <a:t>%)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개당 가격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원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가격 </a:t>
                      </a:r>
                      <a:r>
                        <a:rPr lang="ko-KR" altLang="en-US" sz="1200" dirty="0" err="1" smtClean="0"/>
                        <a:t>하락율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51614"/>
                  </a:ext>
                </a:extLst>
              </a:tr>
              <a:tr h="233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70</a:t>
                      </a:r>
                      <a:r>
                        <a:rPr lang="ko-KR" altLang="en-US" sz="1200" dirty="0" smtClean="0"/>
                        <a:t>개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60+10(16.6%)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091025"/>
                  </a:ext>
                </a:extLst>
              </a:tr>
              <a:tr h="233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3900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230</a:t>
                      </a:r>
                      <a:r>
                        <a:rPr lang="ko-KR" altLang="en-US" sz="1200" dirty="0" smtClean="0"/>
                        <a:t>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200+30(15%)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16.9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1424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5900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350</a:t>
                      </a:r>
                      <a:r>
                        <a:rPr lang="ko-KR" altLang="en-US" sz="1200" dirty="0" smtClean="0"/>
                        <a:t>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300+50(16.6%)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16.8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789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670</a:t>
                      </a:r>
                      <a:r>
                        <a:rPr lang="ko-KR" altLang="en-US" sz="1200" dirty="0" smtClean="0"/>
                        <a:t>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550+120(21.8%)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16.4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2.4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614255"/>
                  </a:ext>
                </a:extLst>
              </a:tr>
              <a:tr h="233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22000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1350</a:t>
                      </a:r>
                      <a:r>
                        <a:rPr lang="ko-KR" altLang="en-US" sz="1200" dirty="0" smtClean="0"/>
                        <a:t>개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1100+250(22.7%)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16.3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4896"/>
                  </a:ext>
                </a:extLst>
              </a:tr>
              <a:tr h="233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33000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2050</a:t>
                      </a:r>
                      <a:r>
                        <a:rPr lang="ko-KR" altLang="en-US" sz="1200" dirty="0" smtClean="0"/>
                        <a:t>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1700+350(20.5%)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16.1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1.3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7293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55000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3450</a:t>
                      </a:r>
                      <a:r>
                        <a:rPr lang="ko-KR" altLang="en-US" sz="1200" dirty="0" smtClean="0"/>
                        <a:t>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3000+450(15%)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15.9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1.3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01857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109000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7000</a:t>
                      </a:r>
                      <a:r>
                        <a:rPr lang="ko-KR" altLang="en-US" sz="1200" dirty="0" smtClean="0"/>
                        <a:t>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6000+1000(16.6%)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15.5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2.6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393692"/>
                  </a:ext>
                </a:extLst>
              </a:tr>
              <a:tr h="233951">
                <a:tc gridSpan="5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200" dirty="0" smtClean="0"/>
                        <a:t>※1200</a:t>
                      </a:r>
                      <a:r>
                        <a:rPr lang="ko-KR" altLang="en-US" sz="1200" dirty="0" smtClean="0"/>
                        <a:t>과 </a:t>
                      </a:r>
                      <a:r>
                        <a:rPr lang="en-US" altLang="ko-KR" sz="1200" dirty="0" smtClean="0"/>
                        <a:t>109000</a:t>
                      </a:r>
                      <a:r>
                        <a:rPr lang="ko-KR" altLang="en-US" sz="1200" dirty="0" smtClean="0"/>
                        <a:t>의 개당 가격 차이 </a:t>
                      </a:r>
                      <a:r>
                        <a:rPr lang="en-US" altLang="ko-KR" sz="1200" dirty="0" smtClean="0"/>
                        <a:t>1.5</a:t>
                      </a:r>
                      <a:r>
                        <a:rPr lang="ko-KR" altLang="en-US" sz="1200" dirty="0" smtClean="0"/>
                        <a:t>원 </a:t>
                      </a:r>
                      <a:r>
                        <a:rPr lang="en-US" altLang="ko-KR" sz="1200" dirty="0" smtClean="0"/>
                        <a:t>(8.9%)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49835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71043" y="402441"/>
            <a:ext cx="21611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/>
              <a:t>※</a:t>
            </a:r>
            <a:r>
              <a:rPr lang="ko-KR" altLang="en-US" sz="2800" b="1" dirty="0" smtClean="0"/>
              <a:t>비교 예시 </a:t>
            </a:r>
            <a:endParaRPr lang="ko-KR" altLang="en-US" sz="2800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5009845" y="0"/>
            <a:ext cx="1729157" cy="526653"/>
          </a:xfrm>
        </p:spPr>
        <p:txBody>
          <a:bodyPr anchor="b">
            <a:normAutofit lnSpcReduction="10000"/>
          </a:bodyPr>
          <a:lstStyle/>
          <a:p>
            <a:pPr marL="0" indent="0" algn="ctr">
              <a:buNone/>
            </a:pPr>
            <a:endParaRPr lang="en-US" altLang="ko-KR" sz="1200" dirty="0"/>
          </a:p>
          <a:p>
            <a:pPr marL="0" indent="0" algn="ctr">
              <a:buNone/>
            </a:pPr>
            <a:r>
              <a:rPr lang="en-US" altLang="ko-KR" sz="1200" dirty="0" smtClean="0"/>
              <a:t>&lt;</a:t>
            </a:r>
            <a:r>
              <a:rPr lang="ko-KR" altLang="en-US" sz="1200" dirty="0" smtClean="0"/>
              <a:t>블루 아카이브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596261" y="3167459"/>
            <a:ext cx="2556323" cy="5266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altLang="ko-KR" sz="12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200" dirty="0" smtClean="0"/>
              <a:t>&lt;</a:t>
            </a:r>
            <a:r>
              <a:rPr lang="ko-KR" altLang="en-US" sz="1200" dirty="0" smtClean="0"/>
              <a:t>카트라이더 러쉬 플러스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9789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66329"/>
              </p:ext>
            </p:extLst>
          </p:nvPr>
        </p:nvGraphicFramePr>
        <p:xfrm>
          <a:off x="2780236" y="3798700"/>
          <a:ext cx="602454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0">
                  <a:extLst>
                    <a:ext uri="{9D8B030D-6E8A-4147-A177-3AD203B41FA5}">
                      <a16:colId xmlns:a16="http://schemas.microsoft.com/office/drawing/2014/main" val="2140755615"/>
                    </a:ext>
                  </a:extLst>
                </a:gridCol>
                <a:gridCol w="1445281">
                  <a:extLst>
                    <a:ext uri="{9D8B030D-6E8A-4147-A177-3AD203B41FA5}">
                      <a16:colId xmlns:a16="http://schemas.microsoft.com/office/drawing/2014/main" val="3854605252"/>
                    </a:ext>
                  </a:extLst>
                </a:gridCol>
                <a:gridCol w="1549534">
                  <a:extLst>
                    <a:ext uri="{9D8B030D-6E8A-4147-A177-3AD203B41FA5}">
                      <a16:colId xmlns:a16="http://schemas.microsoft.com/office/drawing/2014/main" val="4219879959"/>
                    </a:ext>
                  </a:extLst>
                </a:gridCol>
                <a:gridCol w="1026614">
                  <a:extLst>
                    <a:ext uri="{9D8B030D-6E8A-4147-A177-3AD203B41FA5}">
                      <a16:colId xmlns:a16="http://schemas.microsoft.com/office/drawing/2014/main" val="4144762616"/>
                    </a:ext>
                  </a:extLst>
                </a:gridCol>
                <a:gridCol w="1261434">
                  <a:extLst>
                    <a:ext uri="{9D8B030D-6E8A-4147-A177-3AD203B41FA5}">
                      <a16:colId xmlns:a16="http://schemas.microsoft.com/office/drawing/2014/main" val="2966807234"/>
                    </a:ext>
                  </a:extLst>
                </a:gridCol>
              </a:tblGrid>
              <a:tr h="389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가격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원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다이아 </a:t>
                      </a:r>
                      <a:r>
                        <a:rPr lang="ko-KR" altLang="en-US" sz="1200" dirty="0" err="1" smtClean="0"/>
                        <a:t>지급양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총량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보너스 </a:t>
                      </a:r>
                      <a:r>
                        <a:rPr lang="ko-KR" altLang="en-US" sz="1200" dirty="0" err="1" smtClean="0"/>
                        <a:t>지급양</a:t>
                      </a:r>
                      <a:endParaRPr lang="en-US" altLang="ko-KR" sz="12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보너스</a:t>
                      </a:r>
                      <a:r>
                        <a:rPr lang="en-US" altLang="ko-KR" sz="1200" dirty="0" smtClean="0"/>
                        <a:t>%)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개당 가격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원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가격 </a:t>
                      </a:r>
                      <a:r>
                        <a:rPr lang="ko-KR" altLang="en-US" sz="1200" dirty="0" err="1" smtClean="0"/>
                        <a:t>하락율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51614"/>
                  </a:ext>
                </a:extLst>
              </a:tr>
              <a:tr h="233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60</a:t>
                      </a:r>
                      <a:r>
                        <a:rPr lang="ko-KR" altLang="en-US" sz="1200" smtClean="0"/>
                        <a:t>개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60+0(0%)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09102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5900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330</a:t>
                      </a:r>
                      <a:r>
                        <a:rPr lang="ko-KR" altLang="en-US" sz="1200" dirty="0" smtClean="0"/>
                        <a:t>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300+30(10%)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17.8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789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19000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1090</a:t>
                      </a:r>
                      <a:r>
                        <a:rPr lang="ko-KR" altLang="en-US" sz="1200" dirty="0" smtClean="0"/>
                        <a:t>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980+110(11.2%)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17.4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3.3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614255"/>
                  </a:ext>
                </a:extLst>
              </a:tr>
              <a:tr h="233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37000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2240</a:t>
                      </a:r>
                      <a:r>
                        <a:rPr lang="ko-KR" altLang="en-US" sz="1200" dirty="0" smtClean="0"/>
                        <a:t>개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1980+260(13.1%)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16.5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5.2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4896"/>
                  </a:ext>
                </a:extLst>
              </a:tr>
              <a:tr h="233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65000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3880</a:t>
                      </a:r>
                      <a:r>
                        <a:rPr lang="ko-KR" altLang="en-US" sz="1200" dirty="0" smtClean="0"/>
                        <a:t>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3280+600(18.3%)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16.7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-1.2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7293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119000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8080</a:t>
                      </a:r>
                      <a:r>
                        <a:rPr lang="ko-KR" altLang="en-US" sz="1200" dirty="0" smtClean="0"/>
                        <a:t>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6480+1600(24.7%)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14.7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018572"/>
                  </a:ext>
                </a:extLst>
              </a:tr>
              <a:tr h="233951">
                <a:tc gridSpan="5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200" dirty="0" smtClean="0"/>
                        <a:t>※1200</a:t>
                      </a:r>
                      <a:r>
                        <a:rPr lang="ko-KR" altLang="en-US" sz="1200" dirty="0" smtClean="0"/>
                        <a:t>과 </a:t>
                      </a:r>
                      <a:r>
                        <a:rPr lang="en-US" altLang="ko-KR" sz="1200" dirty="0" smtClean="0"/>
                        <a:t>119000</a:t>
                      </a:r>
                      <a:r>
                        <a:rPr lang="ko-KR" altLang="en-US" sz="1200" dirty="0" smtClean="0"/>
                        <a:t>의 개당 가격 차이 </a:t>
                      </a:r>
                      <a:r>
                        <a:rPr lang="en-US" altLang="ko-KR" sz="1200" dirty="0" smtClean="0"/>
                        <a:t>5.3</a:t>
                      </a:r>
                      <a:r>
                        <a:rPr lang="ko-KR" altLang="en-US" sz="1200" dirty="0" smtClean="0"/>
                        <a:t>원 </a:t>
                      </a:r>
                      <a:r>
                        <a:rPr lang="en-US" altLang="ko-KR" sz="1200" dirty="0" smtClean="0"/>
                        <a:t>(26.5%)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49835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127416"/>
              </p:ext>
            </p:extLst>
          </p:nvPr>
        </p:nvGraphicFramePr>
        <p:xfrm>
          <a:off x="2693026" y="870753"/>
          <a:ext cx="6198961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098">
                  <a:extLst>
                    <a:ext uri="{9D8B030D-6E8A-4147-A177-3AD203B41FA5}">
                      <a16:colId xmlns:a16="http://schemas.microsoft.com/office/drawing/2014/main" val="2140755615"/>
                    </a:ext>
                  </a:extLst>
                </a:gridCol>
                <a:gridCol w="1445281">
                  <a:extLst>
                    <a:ext uri="{9D8B030D-6E8A-4147-A177-3AD203B41FA5}">
                      <a16:colId xmlns:a16="http://schemas.microsoft.com/office/drawing/2014/main" val="3854605252"/>
                    </a:ext>
                  </a:extLst>
                </a:gridCol>
                <a:gridCol w="1549534">
                  <a:extLst>
                    <a:ext uri="{9D8B030D-6E8A-4147-A177-3AD203B41FA5}">
                      <a16:colId xmlns:a16="http://schemas.microsoft.com/office/drawing/2014/main" val="4219879959"/>
                    </a:ext>
                  </a:extLst>
                </a:gridCol>
                <a:gridCol w="1026614">
                  <a:extLst>
                    <a:ext uri="{9D8B030D-6E8A-4147-A177-3AD203B41FA5}">
                      <a16:colId xmlns:a16="http://schemas.microsoft.com/office/drawing/2014/main" val="4144762616"/>
                    </a:ext>
                  </a:extLst>
                </a:gridCol>
                <a:gridCol w="1261434">
                  <a:extLst>
                    <a:ext uri="{9D8B030D-6E8A-4147-A177-3AD203B41FA5}">
                      <a16:colId xmlns:a16="http://schemas.microsoft.com/office/drawing/2014/main" val="2966807234"/>
                    </a:ext>
                  </a:extLst>
                </a:gridCol>
              </a:tblGrid>
              <a:tr h="389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가격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원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다이아 </a:t>
                      </a:r>
                      <a:r>
                        <a:rPr lang="ko-KR" altLang="en-US" sz="1200" dirty="0" err="1" smtClean="0"/>
                        <a:t>지급양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총량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보너스 </a:t>
                      </a:r>
                      <a:r>
                        <a:rPr lang="ko-KR" altLang="en-US" sz="1200" dirty="0" err="1" smtClean="0"/>
                        <a:t>지급양</a:t>
                      </a:r>
                      <a:endParaRPr lang="en-US" altLang="ko-KR" sz="12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보너스</a:t>
                      </a:r>
                      <a:r>
                        <a:rPr lang="en-US" altLang="ko-KR" sz="1200" dirty="0" smtClean="0"/>
                        <a:t>%)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개당 가격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원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가격 </a:t>
                      </a:r>
                      <a:r>
                        <a:rPr lang="ko-KR" altLang="en-US" sz="1200" dirty="0" err="1" smtClean="0"/>
                        <a:t>하락율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51614"/>
                  </a:ext>
                </a:extLst>
              </a:tr>
              <a:tr h="233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5900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60</a:t>
                      </a:r>
                      <a:r>
                        <a:rPr lang="ko-KR" altLang="en-US" sz="1200" smtClean="0"/>
                        <a:t>개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53+4(7.5%)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103.5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09102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330</a:t>
                      </a:r>
                      <a:r>
                        <a:rPr lang="ko-KR" altLang="en-US" sz="1200" dirty="0" smtClean="0"/>
                        <a:t>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100+10(10%)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3.4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789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33000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1090</a:t>
                      </a:r>
                      <a:r>
                        <a:rPr lang="ko-KR" altLang="en-US" sz="1200" dirty="0" smtClean="0"/>
                        <a:t>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300+40(13.3%)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614255"/>
                  </a:ext>
                </a:extLst>
              </a:tr>
              <a:tr h="233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55000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2240</a:t>
                      </a:r>
                      <a:r>
                        <a:rPr lang="ko-KR" altLang="en-US" sz="1200" dirty="0" smtClean="0"/>
                        <a:t>개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500+90(18%)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93.2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4896"/>
                  </a:ext>
                </a:extLst>
              </a:tr>
              <a:tr h="233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109000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3880</a:t>
                      </a:r>
                      <a:r>
                        <a:rPr lang="ko-KR" altLang="en-US" sz="1200" dirty="0" smtClean="0"/>
                        <a:t>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990+240(24.2%)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88.6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72936"/>
                  </a:ext>
                </a:extLst>
              </a:tr>
              <a:tr h="233951">
                <a:tc gridSpan="5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200" dirty="0" smtClean="0"/>
                        <a:t>※1200</a:t>
                      </a:r>
                      <a:r>
                        <a:rPr lang="ko-KR" altLang="en-US" sz="1200" dirty="0" smtClean="0"/>
                        <a:t>과 </a:t>
                      </a:r>
                      <a:r>
                        <a:rPr lang="en-US" altLang="ko-KR" sz="1200" dirty="0" smtClean="0"/>
                        <a:t>119000</a:t>
                      </a:r>
                      <a:r>
                        <a:rPr lang="ko-KR" altLang="en-US" sz="1200" dirty="0" smtClean="0"/>
                        <a:t>의 개당 가격 차이 </a:t>
                      </a:r>
                      <a:r>
                        <a:rPr lang="en-US" altLang="ko-KR" sz="1200" dirty="0" smtClean="0"/>
                        <a:t>24.9</a:t>
                      </a:r>
                      <a:r>
                        <a:rPr lang="ko-KR" altLang="en-US" sz="1200" dirty="0" smtClean="0"/>
                        <a:t>원 </a:t>
                      </a:r>
                      <a:r>
                        <a:rPr lang="en-US" altLang="ko-KR" sz="1200" dirty="0" smtClean="0"/>
                        <a:t>(14.4%)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49835"/>
                  </a:ext>
                </a:extLst>
              </a:tr>
            </a:tbl>
          </a:graphicData>
        </a:graphic>
      </p:graphicFrame>
      <p:sp>
        <p:nvSpPr>
          <p:cNvPr id="8" name="내용 개체 틀 2"/>
          <p:cNvSpPr txBox="1">
            <a:spLocks/>
          </p:cNvSpPr>
          <p:nvPr/>
        </p:nvSpPr>
        <p:spPr>
          <a:xfrm>
            <a:off x="4873191" y="195013"/>
            <a:ext cx="1838629" cy="52665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900" dirty="0" smtClean="0"/>
              <a:t>&lt;</a:t>
            </a:r>
            <a:r>
              <a:rPr lang="ko-KR" altLang="en-US" sz="2900" dirty="0" smtClean="0"/>
              <a:t>갓 오브 하이스쿨</a:t>
            </a:r>
            <a:r>
              <a:rPr lang="en-US" altLang="ko-KR" sz="2900" dirty="0" smtClean="0"/>
              <a:t>&gt;</a:t>
            </a:r>
            <a:endParaRPr lang="ko-KR" altLang="en-US" sz="29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4873190" y="3122960"/>
            <a:ext cx="1838629" cy="52665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900" dirty="0" smtClean="0"/>
              <a:t>&lt;</a:t>
            </a:r>
            <a:r>
              <a:rPr lang="ko-KR" altLang="en-US" sz="2900" dirty="0" smtClean="0"/>
              <a:t>원신</a:t>
            </a:r>
            <a:r>
              <a:rPr lang="en-US" altLang="ko-KR" sz="2900" dirty="0" smtClean="0"/>
              <a:t>&gt;</a:t>
            </a:r>
            <a:endParaRPr lang="ko-KR" altLang="en-US" sz="2900" dirty="0"/>
          </a:p>
        </p:txBody>
      </p:sp>
      <p:sp>
        <p:nvSpPr>
          <p:cNvPr id="10" name="직사각형 9"/>
          <p:cNvSpPr/>
          <p:nvPr/>
        </p:nvSpPr>
        <p:spPr>
          <a:xfrm>
            <a:off x="371043" y="402441"/>
            <a:ext cx="21611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/>
              <a:t>※</a:t>
            </a:r>
            <a:r>
              <a:rPr lang="ko-KR" altLang="en-US" sz="2800" b="1" dirty="0" smtClean="0"/>
              <a:t>비교 예시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085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358" y="-12526"/>
            <a:ext cx="1243692" cy="52665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2900" dirty="0" smtClean="0"/>
              <a:t>&lt;</a:t>
            </a:r>
            <a:r>
              <a:rPr lang="ko-KR" altLang="en-US" sz="2900" dirty="0" smtClean="0"/>
              <a:t>현재 신도림</a:t>
            </a:r>
            <a:r>
              <a:rPr lang="en-US" altLang="ko-KR" sz="2900" dirty="0"/>
              <a:t>&gt;</a:t>
            </a:r>
            <a:endParaRPr lang="ko-KR" altLang="en-US" sz="29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2912154" y="5957088"/>
            <a:ext cx="4356101" cy="9009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800" dirty="0" smtClean="0"/>
              <a:t>33000 </a:t>
            </a:r>
            <a:r>
              <a:rPr lang="ko-KR" altLang="en-US" sz="1800" dirty="0" smtClean="0"/>
              <a:t>다이아 기준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회 뽑기 </a:t>
            </a:r>
            <a:r>
              <a:rPr lang="en-US" altLang="ko-KR" sz="1800" dirty="0" smtClean="0"/>
              <a:t>28,612</a:t>
            </a:r>
            <a:r>
              <a:rPr lang="ko-KR" altLang="en-US" sz="1800" dirty="0" smtClean="0"/>
              <a:t>원</a:t>
            </a:r>
            <a:endParaRPr lang="en-US" altLang="ko-KR" sz="18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800" dirty="0" smtClean="0"/>
              <a:t>110000 </a:t>
            </a:r>
            <a:r>
              <a:rPr lang="ko-KR" altLang="en-US" sz="1800" dirty="0" smtClean="0"/>
              <a:t>다이아 기준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회 뽑기 </a:t>
            </a:r>
            <a:r>
              <a:rPr lang="en-US" altLang="ko-KR" sz="1800" dirty="0" smtClean="0"/>
              <a:t>27,324</a:t>
            </a:r>
            <a:r>
              <a:rPr lang="ko-KR" altLang="en-US" sz="1800" dirty="0" smtClean="0"/>
              <a:t>원</a:t>
            </a:r>
            <a:endParaRPr lang="en-US" altLang="ko-KR" sz="1800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994070"/>
              </p:ext>
            </p:extLst>
          </p:nvPr>
        </p:nvGraphicFramePr>
        <p:xfrm>
          <a:off x="1990725" y="547918"/>
          <a:ext cx="619896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098">
                  <a:extLst>
                    <a:ext uri="{9D8B030D-6E8A-4147-A177-3AD203B41FA5}">
                      <a16:colId xmlns:a16="http://schemas.microsoft.com/office/drawing/2014/main" val="2140755615"/>
                    </a:ext>
                  </a:extLst>
                </a:gridCol>
                <a:gridCol w="1445281">
                  <a:extLst>
                    <a:ext uri="{9D8B030D-6E8A-4147-A177-3AD203B41FA5}">
                      <a16:colId xmlns:a16="http://schemas.microsoft.com/office/drawing/2014/main" val="3854605252"/>
                    </a:ext>
                  </a:extLst>
                </a:gridCol>
                <a:gridCol w="1549534">
                  <a:extLst>
                    <a:ext uri="{9D8B030D-6E8A-4147-A177-3AD203B41FA5}">
                      <a16:colId xmlns:a16="http://schemas.microsoft.com/office/drawing/2014/main" val="4219879959"/>
                    </a:ext>
                  </a:extLst>
                </a:gridCol>
                <a:gridCol w="1026614">
                  <a:extLst>
                    <a:ext uri="{9D8B030D-6E8A-4147-A177-3AD203B41FA5}">
                      <a16:colId xmlns:a16="http://schemas.microsoft.com/office/drawing/2014/main" val="4144762616"/>
                    </a:ext>
                  </a:extLst>
                </a:gridCol>
                <a:gridCol w="1261434">
                  <a:extLst>
                    <a:ext uri="{9D8B030D-6E8A-4147-A177-3AD203B41FA5}">
                      <a16:colId xmlns:a16="http://schemas.microsoft.com/office/drawing/2014/main" val="2966807234"/>
                    </a:ext>
                  </a:extLst>
                </a:gridCol>
              </a:tblGrid>
              <a:tr h="389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가격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원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다이아 </a:t>
                      </a:r>
                      <a:r>
                        <a:rPr lang="ko-KR" altLang="en-US" sz="1200" dirty="0" err="1" smtClean="0"/>
                        <a:t>지급양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총량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보너스 </a:t>
                      </a:r>
                      <a:r>
                        <a:rPr lang="ko-KR" altLang="en-US" sz="1200" dirty="0" err="1" smtClean="0"/>
                        <a:t>지급양</a:t>
                      </a:r>
                      <a:endParaRPr lang="en-US" altLang="ko-KR" sz="12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보너스</a:t>
                      </a:r>
                      <a:r>
                        <a:rPr lang="en-US" altLang="ko-KR" sz="1200" dirty="0" smtClean="0"/>
                        <a:t>%)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개당 가격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원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가격 </a:t>
                      </a:r>
                      <a:r>
                        <a:rPr lang="ko-KR" altLang="en-US" sz="1200" dirty="0" err="1" smtClean="0"/>
                        <a:t>하락율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51614"/>
                  </a:ext>
                </a:extLst>
              </a:tr>
              <a:tr h="233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개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10+0(0%)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091025"/>
                  </a:ext>
                </a:extLst>
              </a:tr>
              <a:tr h="233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5500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</a:t>
                      </a:r>
                      <a:r>
                        <a:rPr lang="ko-KR" altLang="en-US" sz="1200" dirty="0" smtClean="0"/>
                        <a:t>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50+0(0%)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14247"/>
                  </a:ext>
                </a:extLst>
              </a:tr>
              <a:tr h="233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105</a:t>
                      </a:r>
                      <a:r>
                        <a:rPr lang="ko-KR" altLang="en-US" sz="1200" dirty="0" smtClean="0"/>
                        <a:t>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100+5(5%)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104.7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4.9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789000"/>
                  </a:ext>
                </a:extLst>
              </a:tr>
              <a:tr h="233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33000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345</a:t>
                      </a:r>
                      <a:r>
                        <a:rPr lang="ko-KR" altLang="en-US" sz="1200" dirty="0" smtClean="0"/>
                        <a:t>개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300+45(15%)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95.6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8.7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4896"/>
                  </a:ext>
                </a:extLst>
              </a:tr>
              <a:tr h="233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55000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650</a:t>
                      </a:r>
                      <a:r>
                        <a:rPr lang="ko-KR" altLang="en-US" sz="1200" dirty="0" smtClean="0"/>
                        <a:t>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500+150(30%)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84.6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11.5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72936"/>
                  </a:ext>
                </a:extLst>
              </a:tr>
              <a:tr h="233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110000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1500</a:t>
                      </a:r>
                      <a:r>
                        <a:rPr lang="ko-KR" altLang="en-US" sz="1200" dirty="0" smtClean="0"/>
                        <a:t>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1000+500(50%)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73.3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13.4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018572"/>
                  </a:ext>
                </a:extLst>
              </a:tr>
              <a:tr h="233951">
                <a:tc gridSpan="5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200" dirty="0" smtClean="0"/>
                        <a:t>※1100</a:t>
                      </a:r>
                      <a:r>
                        <a:rPr lang="ko-KR" altLang="en-US" sz="1200" dirty="0" smtClean="0"/>
                        <a:t>과 </a:t>
                      </a:r>
                      <a:r>
                        <a:rPr lang="en-US" altLang="ko-KR" sz="1200" dirty="0" smtClean="0"/>
                        <a:t>110000</a:t>
                      </a:r>
                      <a:r>
                        <a:rPr lang="ko-KR" altLang="en-US" sz="1200" dirty="0" smtClean="0"/>
                        <a:t>의 개당 가격 차이 </a:t>
                      </a:r>
                      <a:r>
                        <a:rPr lang="en-US" altLang="ko-KR" sz="1200" dirty="0" smtClean="0"/>
                        <a:t>36.7</a:t>
                      </a:r>
                      <a:r>
                        <a:rPr lang="ko-KR" altLang="en-US" sz="1200" dirty="0" smtClean="0"/>
                        <a:t>원 </a:t>
                      </a:r>
                      <a:r>
                        <a:rPr lang="en-US" altLang="ko-KR" sz="1200" dirty="0" smtClean="0"/>
                        <a:t>(33.4%)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49835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984675"/>
              </p:ext>
            </p:extLst>
          </p:nvPr>
        </p:nvGraphicFramePr>
        <p:xfrm>
          <a:off x="1990726" y="3426829"/>
          <a:ext cx="6198962" cy="2530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099">
                  <a:extLst>
                    <a:ext uri="{9D8B030D-6E8A-4147-A177-3AD203B41FA5}">
                      <a16:colId xmlns:a16="http://schemas.microsoft.com/office/drawing/2014/main" val="2140755615"/>
                    </a:ext>
                  </a:extLst>
                </a:gridCol>
                <a:gridCol w="1363980">
                  <a:extLst>
                    <a:ext uri="{9D8B030D-6E8A-4147-A177-3AD203B41FA5}">
                      <a16:colId xmlns:a16="http://schemas.microsoft.com/office/drawing/2014/main" val="3854605252"/>
                    </a:ext>
                  </a:extLst>
                </a:gridCol>
                <a:gridCol w="1777492">
                  <a:extLst>
                    <a:ext uri="{9D8B030D-6E8A-4147-A177-3AD203B41FA5}">
                      <a16:colId xmlns:a16="http://schemas.microsoft.com/office/drawing/2014/main" val="4219879959"/>
                    </a:ext>
                  </a:extLst>
                </a:gridCol>
                <a:gridCol w="989478">
                  <a:extLst>
                    <a:ext uri="{9D8B030D-6E8A-4147-A177-3AD203B41FA5}">
                      <a16:colId xmlns:a16="http://schemas.microsoft.com/office/drawing/2014/main" val="4144762616"/>
                    </a:ext>
                  </a:extLst>
                </a:gridCol>
                <a:gridCol w="1151913">
                  <a:extLst>
                    <a:ext uri="{9D8B030D-6E8A-4147-A177-3AD203B41FA5}">
                      <a16:colId xmlns:a16="http://schemas.microsoft.com/office/drawing/2014/main" val="2966807234"/>
                    </a:ext>
                  </a:extLst>
                </a:gridCol>
              </a:tblGrid>
              <a:tr h="4865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가격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원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다이아 </a:t>
                      </a:r>
                      <a:r>
                        <a:rPr lang="ko-KR" altLang="en-US" sz="1200" dirty="0" err="1" smtClean="0"/>
                        <a:t>지급양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총량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보너스 </a:t>
                      </a:r>
                      <a:r>
                        <a:rPr lang="ko-KR" altLang="en-US" sz="1200" dirty="0" err="1" smtClean="0"/>
                        <a:t>지급양</a:t>
                      </a:r>
                      <a:endParaRPr lang="en-US" altLang="ko-KR" sz="12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보너스</a:t>
                      </a:r>
                      <a:r>
                        <a:rPr lang="en-US" altLang="ko-KR" sz="1200" dirty="0" smtClean="0"/>
                        <a:t>%)</a:t>
                      </a:r>
                      <a:endParaRPr lang="ko-KR" altLang="en-US" sz="1200" dirty="0" smtClean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개당 가격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원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가격 </a:t>
                      </a:r>
                      <a:r>
                        <a:rPr lang="ko-KR" altLang="en-US" sz="1200" dirty="0" err="1" smtClean="0"/>
                        <a:t>하락율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51614"/>
                  </a:ext>
                </a:extLst>
              </a:tr>
              <a:tr h="291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15</a:t>
                      </a:r>
                      <a:r>
                        <a:rPr lang="ko-KR" altLang="en-US" sz="1200" dirty="0" smtClean="0"/>
                        <a:t>개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12+3(25%)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73.3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091025"/>
                  </a:ext>
                </a:extLst>
              </a:tr>
              <a:tr h="291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5500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80</a:t>
                      </a:r>
                      <a:r>
                        <a:rPr lang="ko-KR" altLang="en-US" sz="1200" dirty="0" smtClean="0"/>
                        <a:t>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60+20(33.3%)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68.7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6.3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14247"/>
                  </a:ext>
                </a:extLst>
              </a:tr>
              <a:tr h="291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170</a:t>
                      </a:r>
                      <a:r>
                        <a:rPr lang="ko-KR" altLang="en-US" sz="1200" dirty="0" smtClean="0"/>
                        <a:t>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125+45(36%)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64.7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5.9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789000"/>
                  </a:ext>
                </a:extLst>
              </a:tr>
              <a:tr h="291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33000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530</a:t>
                      </a:r>
                      <a:r>
                        <a:rPr lang="ko-KR" altLang="en-US" sz="1200" dirty="0" smtClean="0"/>
                        <a:t>개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380+150(39.4%)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62.2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3.9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4896"/>
                  </a:ext>
                </a:extLst>
              </a:tr>
              <a:tr h="291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55000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900</a:t>
                      </a:r>
                      <a:r>
                        <a:rPr lang="ko-KR" altLang="en-US" sz="1200" dirty="0" smtClean="0"/>
                        <a:t>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640+260(40.6%)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61.1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1.8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72936"/>
                  </a:ext>
                </a:extLst>
              </a:tr>
              <a:tr h="291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110000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1850</a:t>
                      </a:r>
                      <a:r>
                        <a:rPr lang="ko-KR" altLang="en-US" sz="1200" dirty="0" smtClean="0"/>
                        <a:t>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1300+550(42.3%)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59.4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2.8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018572"/>
                  </a:ext>
                </a:extLst>
              </a:tr>
              <a:tr h="291953">
                <a:tc gridSpan="5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200" dirty="0" smtClean="0"/>
                        <a:t>※1100</a:t>
                      </a:r>
                      <a:r>
                        <a:rPr lang="ko-KR" altLang="en-US" sz="1200" dirty="0" smtClean="0"/>
                        <a:t>과 </a:t>
                      </a:r>
                      <a:r>
                        <a:rPr lang="en-US" altLang="ko-KR" sz="1200" dirty="0" smtClean="0"/>
                        <a:t>110000</a:t>
                      </a:r>
                      <a:r>
                        <a:rPr lang="ko-KR" altLang="en-US" sz="1200" dirty="0" smtClean="0"/>
                        <a:t>의 개당 가격 차이 </a:t>
                      </a:r>
                      <a:r>
                        <a:rPr lang="en-US" altLang="ko-KR" sz="1200" dirty="0" smtClean="0"/>
                        <a:t>13.9</a:t>
                      </a:r>
                      <a:r>
                        <a:rPr lang="ko-KR" altLang="en-US" sz="1200" dirty="0" smtClean="0"/>
                        <a:t>원 </a:t>
                      </a:r>
                      <a:r>
                        <a:rPr lang="en-US" altLang="ko-KR" sz="1200" dirty="0" smtClean="0"/>
                        <a:t>(19%)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49835"/>
                  </a:ext>
                </a:extLst>
              </a:tr>
            </a:tbl>
          </a:graphicData>
        </a:graphic>
      </p:graphicFrame>
      <p:sp>
        <p:nvSpPr>
          <p:cNvPr id="12" name="내용 개체 틀 2"/>
          <p:cNvSpPr txBox="1">
            <a:spLocks/>
          </p:cNvSpPr>
          <p:nvPr/>
        </p:nvSpPr>
        <p:spPr>
          <a:xfrm>
            <a:off x="4468359" y="3004294"/>
            <a:ext cx="1243692" cy="52665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900" dirty="0" smtClean="0"/>
              <a:t>&lt;</a:t>
            </a:r>
            <a:r>
              <a:rPr lang="ko-KR" altLang="en-US" sz="2900" dirty="0" smtClean="0"/>
              <a:t>개선 신도림</a:t>
            </a:r>
            <a:r>
              <a:rPr lang="en-US" altLang="ko-KR" sz="2900" dirty="0" smtClean="0"/>
              <a:t>&gt;</a:t>
            </a:r>
            <a:endParaRPr lang="ko-KR" altLang="en-US" sz="29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" y="234722"/>
            <a:ext cx="1647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※</a:t>
            </a:r>
            <a:r>
              <a:rPr lang="ko-KR" altLang="en-US" sz="2800" b="1" dirty="0" smtClean="0"/>
              <a:t>개선안</a:t>
            </a:r>
            <a:endParaRPr lang="ko-KR" alt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189684" y="2160890"/>
            <a:ext cx="4002318" cy="258532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타 게임에 비해 전체적으로 높은 다이아 개당 가격을 하향 조정하여 동일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 smtClean="0"/>
              <a:t>가격 대비 다이아 </a:t>
            </a:r>
            <a:r>
              <a:rPr lang="ko-KR" altLang="en-US" sz="1600" dirty="0" err="1" smtClean="0"/>
              <a:t>지급</a:t>
            </a:r>
            <a:r>
              <a:rPr lang="ko-KR" altLang="en-US" sz="1600" dirty="0" err="1"/>
              <a:t>량</a:t>
            </a:r>
            <a:r>
              <a:rPr lang="ko-KR" altLang="en-US" sz="1600" dirty="0" smtClean="0"/>
              <a:t> 상향 조정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낮은 </a:t>
            </a:r>
            <a:r>
              <a:rPr lang="ko-KR" altLang="en-US" sz="1600" dirty="0" err="1" smtClean="0"/>
              <a:t>금액대</a:t>
            </a:r>
            <a:r>
              <a:rPr lang="ko-KR" altLang="en-US" sz="1600" dirty="0" smtClean="0"/>
              <a:t> 상품의 효율성 상향 조정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가장 낮은 금액 상품과 가장 높은 금액 상품간의 다이아 개당 가격 차이 완화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525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701</Words>
  <Application>Microsoft Office PowerPoint</Application>
  <PresentationFormat>와이드스크린</PresentationFormat>
  <Paragraphs>295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Thesalt-15</dc:creator>
  <cp:lastModifiedBy>wonhyoung Lee</cp:lastModifiedBy>
  <cp:revision>80</cp:revision>
  <dcterms:created xsi:type="dcterms:W3CDTF">2022-04-26T01:28:24Z</dcterms:created>
  <dcterms:modified xsi:type="dcterms:W3CDTF">2022-10-03T03:30:04Z</dcterms:modified>
</cp:coreProperties>
</file>