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6" r:id="rId6"/>
    <p:sldId id="264" r:id="rId7"/>
    <p:sldId id="267" r:id="rId8"/>
    <p:sldId id="265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42B0-9267-44B5-8996-1A362AC5E07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9EE8-BB63-4B5E-9811-708BD87C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8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42B0-9267-44B5-8996-1A362AC5E07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9EE8-BB63-4B5E-9811-708BD87C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71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42B0-9267-44B5-8996-1A362AC5E07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9EE8-BB63-4B5E-9811-708BD87C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09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42B0-9267-44B5-8996-1A362AC5E07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9EE8-BB63-4B5E-9811-708BD87C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0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42B0-9267-44B5-8996-1A362AC5E07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9EE8-BB63-4B5E-9811-708BD87C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8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42B0-9267-44B5-8996-1A362AC5E07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9EE8-BB63-4B5E-9811-708BD87C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5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42B0-9267-44B5-8996-1A362AC5E07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9EE8-BB63-4B5E-9811-708BD87C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3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42B0-9267-44B5-8996-1A362AC5E07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9EE8-BB63-4B5E-9811-708BD87C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5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42B0-9267-44B5-8996-1A362AC5E07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9EE8-BB63-4B5E-9811-708BD87C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61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42B0-9267-44B5-8996-1A362AC5E07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9EE8-BB63-4B5E-9811-708BD87C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43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42B0-9267-44B5-8996-1A362AC5E07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9EE8-BB63-4B5E-9811-708BD87C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5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42B0-9267-44B5-8996-1A362AC5E07E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29EE8-BB63-4B5E-9811-708BD87C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2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5" Type="http://schemas.openxmlformats.org/officeDocument/2006/relationships/image" Target="../media/image36.png"/><Relationship Id="rId10" Type="http://schemas.openxmlformats.org/officeDocument/2006/relationships/image" Target="../media/image8.png"/><Relationship Id="rId4" Type="http://schemas.openxmlformats.org/officeDocument/2006/relationships/image" Target="../media/image27.png"/><Relationship Id="rId9" Type="http://schemas.openxmlformats.org/officeDocument/2006/relationships/image" Target="../media/image11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 txBox="1">
            <a:spLocks/>
          </p:cNvSpPr>
          <p:nvPr/>
        </p:nvSpPr>
        <p:spPr>
          <a:xfrm>
            <a:off x="7780713" y="3152872"/>
            <a:ext cx="4239491" cy="30899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76593" y="1128737"/>
            <a:ext cx="431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로비의              버튼을 통해 진입           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76593" y="1836394"/>
            <a:ext cx="6888813" cy="3870572"/>
            <a:chOff x="2700247" y="1313714"/>
            <a:chExt cx="6812970" cy="382795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128" y="3224740"/>
              <a:ext cx="3405089" cy="1916933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0247" y="3224740"/>
              <a:ext cx="3407881" cy="191693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0247" y="1313714"/>
              <a:ext cx="3393238" cy="1911027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3484" y="1313714"/>
              <a:ext cx="3419733" cy="1911027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4703" y="2489885"/>
              <a:ext cx="3897565" cy="1469707"/>
            </a:xfrm>
            <a:prstGeom prst="rect">
              <a:avLst/>
            </a:prstGeom>
          </p:spPr>
        </p:pic>
      </p:grp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879850" y="5865017"/>
            <a:ext cx="6511550" cy="923411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각 지역을 한번에 볼 수 있는 </a:t>
            </a:r>
            <a:r>
              <a:rPr lang="ko-KR" altLang="en-US" sz="1400" dirty="0" err="1" smtClean="0"/>
              <a:t>월드맵을</a:t>
            </a:r>
            <a:r>
              <a:rPr lang="ko-KR" altLang="en-US" sz="1400" dirty="0" smtClean="0"/>
              <a:t> 만들고 지역별로 나눠서 </a:t>
            </a:r>
            <a:r>
              <a:rPr lang="ko-KR" altLang="en-US" sz="1400" dirty="0" err="1" smtClean="0"/>
              <a:t>버튼화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2. </a:t>
            </a:r>
            <a:r>
              <a:rPr lang="ko-KR" altLang="en-US" sz="1400" dirty="0" smtClean="0"/>
              <a:t>하나의 지역의 버튼을 누를 시 그 지역의 </a:t>
            </a:r>
            <a:r>
              <a:rPr lang="ko-KR" altLang="en-US" sz="1400" dirty="0" err="1" smtClean="0"/>
              <a:t>챕터맵으로</a:t>
            </a:r>
            <a:r>
              <a:rPr lang="ko-KR" altLang="en-US" sz="1400" dirty="0" smtClean="0"/>
              <a:t> 이동한다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40" name="꺾인 연결선 39"/>
          <p:cNvCxnSpPr>
            <a:stCxn id="12" idx="3"/>
            <a:endCxn id="25" idx="0"/>
          </p:cNvCxnSpPr>
          <p:nvPr/>
        </p:nvCxnSpPr>
        <p:spPr>
          <a:xfrm>
            <a:off x="7565406" y="2802545"/>
            <a:ext cx="2335053" cy="350327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8953808" y="3152872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챕터맵으로</a:t>
            </a:r>
            <a:r>
              <a:rPr lang="ko-KR" altLang="en-US" dirty="0" smtClean="0"/>
              <a:t> </a:t>
            </a:r>
            <a:r>
              <a:rPr lang="ko-KR" altLang="en-US" dirty="0"/>
              <a:t>이동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76593" y="1591458"/>
            <a:ext cx="6888813" cy="2524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4107603" y="1836394"/>
            <a:ext cx="3457803" cy="1932300"/>
          </a:xfrm>
          <a:custGeom>
            <a:avLst/>
            <a:gdLst>
              <a:gd name="connsiteX0" fmla="*/ 0 w 3434389"/>
              <a:gd name="connsiteY0" fmla="*/ 0 h 1932300"/>
              <a:gd name="connsiteX1" fmla="*/ 1970478 w 3434389"/>
              <a:gd name="connsiteY1" fmla="*/ 0 h 1932300"/>
              <a:gd name="connsiteX2" fmla="*/ 3431014 w 3434389"/>
              <a:gd name="connsiteY2" fmla="*/ 0 h 1932300"/>
              <a:gd name="connsiteX3" fmla="*/ 3434389 w 3434389"/>
              <a:gd name="connsiteY3" fmla="*/ 0 h 1932300"/>
              <a:gd name="connsiteX4" fmla="*/ 3434389 w 3434389"/>
              <a:gd name="connsiteY4" fmla="*/ 1932300 h 1932300"/>
              <a:gd name="connsiteX5" fmla="*/ 1970478 w 3434389"/>
              <a:gd name="connsiteY5" fmla="*/ 1932300 h 1932300"/>
              <a:gd name="connsiteX6" fmla="*/ 1970478 w 3434389"/>
              <a:gd name="connsiteY6" fmla="*/ 1189263 h 1932300"/>
              <a:gd name="connsiteX7" fmla="*/ 0 w 3434389"/>
              <a:gd name="connsiteY7" fmla="*/ 1189263 h 193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4389" h="1932300">
                <a:moveTo>
                  <a:pt x="0" y="0"/>
                </a:moveTo>
                <a:lnTo>
                  <a:pt x="1970478" y="0"/>
                </a:lnTo>
                <a:lnTo>
                  <a:pt x="3431014" y="0"/>
                </a:lnTo>
                <a:lnTo>
                  <a:pt x="3434389" y="0"/>
                </a:lnTo>
                <a:lnTo>
                  <a:pt x="3434389" y="1932300"/>
                </a:lnTo>
                <a:lnTo>
                  <a:pt x="1970478" y="1932300"/>
                </a:lnTo>
                <a:lnTo>
                  <a:pt x="1970478" y="1189263"/>
                </a:lnTo>
                <a:lnTo>
                  <a:pt x="0" y="1189263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1671353" y="1104132"/>
            <a:ext cx="1084789" cy="418541"/>
            <a:chOff x="8818235" y="3431306"/>
            <a:chExt cx="1144795" cy="441693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8235" y="3431306"/>
              <a:ext cx="1144795" cy="44169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834810" y="3467486"/>
              <a:ext cx="1117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chemeClr val="bg1"/>
                  </a:solidFill>
                </a:rPr>
                <a:t>STAGE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38" y="3872531"/>
            <a:ext cx="3967788" cy="223054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911037" y="3503199"/>
            <a:ext cx="78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</a:t>
            </a:r>
            <a:endParaRPr lang="ko-KR" altLang="en-US" dirty="0"/>
          </a:p>
        </p:txBody>
      </p:sp>
      <p:sp>
        <p:nvSpPr>
          <p:cNvPr id="72" name="오른쪽 화살표 71"/>
          <p:cNvSpPr/>
          <p:nvPr/>
        </p:nvSpPr>
        <p:spPr>
          <a:xfrm rot="10800000">
            <a:off x="713036" y="1628459"/>
            <a:ext cx="213160" cy="180364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610065"/>
            <a:ext cx="154155" cy="201587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875282" y="1581019"/>
            <a:ext cx="657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월드맵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10671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395233" y="133223"/>
            <a:ext cx="3402475" cy="82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#</a:t>
            </a:r>
            <a:r>
              <a:rPr lang="ko-KR" altLang="en-US" dirty="0" err="1" smtClean="0"/>
              <a:t>월드맵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43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671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751414" y="1926000"/>
            <a:ext cx="6269664" cy="29884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751414" y="1924628"/>
            <a:ext cx="6269812" cy="236740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95233" y="133223"/>
            <a:ext cx="3402475" cy="825843"/>
          </a:xfrm>
        </p:spPr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err="1" smtClean="0"/>
              <a:t>챕터맵</a:t>
            </a:r>
            <a:endParaRPr lang="ko-KR" altLang="en-US" dirty="0"/>
          </a:p>
        </p:txBody>
      </p:sp>
      <p:sp>
        <p:nvSpPr>
          <p:cNvPr id="56" name="제목 1"/>
          <p:cNvSpPr txBox="1">
            <a:spLocks/>
          </p:cNvSpPr>
          <p:nvPr/>
        </p:nvSpPr>
        <p:spPr>
          <a:xfrm>
            <a:off x="3751414" y="1161423"/>
            <a:ext cx="2090056" cy="56879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 err="1" smtClean="0"/>
              <a:t>챕터맵에서</a:t>
            </a:r>
            <a:r>
              <a:rPr lang="ko-KR" altLang="en-US" sz="1000" dirty="0" smtClean="0"/>
              <a:t> 챕터를 선택할 수 있는 버튼을 구성하여 다른 챕터로 변경할 수 있게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41595" y="5666342"/>
            <a:ext cx="6859255" cy="7386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좌측 하단에 해당 지역을 표시하고 우측에는 해당 챕터의 </a:t>
            </a:r>
            <a:r>
              <a:rPr lang="ko-KR" altLang="en-US" sz="1400" dirty="0" err="1" smtClean="0"/>
              <a:t>맵을</a:t>
            </a:r>
            <a:r>
              <a:rPr lang="ko-KR" altLang="en-US" sz="1400" dirty="0" smtClean="0"/>
              <a:t> 표시한다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챕터맵은</a:t>
            </a:r>
            <a:r>
              <a:rPr lang="ko-KR" altLang="en-US" sz="1400" dirty="0" smtClean="0"/>
              <a:t> 스테이지의 위치를 한눈에 볼 수 있는 </a:t>
            </a:r>
            <a:r>
              <a:rPr lang="ko-KR" altLang="en-US" sz="1400" dirty="0" err="1" smtClean="0"/>
              <a:t>맵의</a:t>
            </a:r>
            <a:r>
              <a:rPr lang="ko-KR" altLang="en-US" sz="1400" dirty="0" smtClean="0"/>
              <a:t> 단면도를 사용한다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다른 챕터의 </a:t>
            </a:r>
            <a:r>
              <a:rPr lang="ko-KR" altLang="en-US" sz="1400" dirty="0"/>
              <a:t>버튼을 눌렀을 시 </a:t>
            </a:r>
            <a:r>
              <a:rPr lang="ko-KR" altLang="en-US" sz="1400" dirty="0" smtClean="0"/>
              <a:t>해당 챕터의 </a:t>
            </a:r>
            <a:r>
              <a:rPr lang="ko-KR" altLang="en-US" sz="1400" dirty="0" err="1" smtClean="0"/>
              <a:t>챕터맵으로</a:t>
            </a:r>
            <a:r>
              <a:rPr lang="ko-KR" altLang="en-US" sz="1400" dirty="0" smtClean="0"/>
              <a:t> 변경된다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grpSp>
        <p:nvGrpSpPr>
          <p:cNvPr id="92" name="그룹 91"/>
          <p:cNvGrpSpPr/>
          <p:nvPr/>
        </p:nvGrpSpPr>
        <p:grpSpPr>
          <a:xfrm>
            <a:off x="5147289" y="2146902"/>
            <a:ext cx="4869692" cy="2764162"/>
            <a:chOff x="5995666" y="3196672"/>
            <a:chExt cx="5118536" cy="2739757"/>
          </a:xfrm>
        </p:grpSpPr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82"/>
            <a:stretch>
              <a:fillRect/>
            </a:stretch>
          </p:blipFill>
          <p:spPr>
            <a:xfrm>
              <a:off x="5995821" y="3197208"/>
              <a:ext cx="5118381" cy="2739221"/>
            </a:xfrm>
            <a:custGeom>
              <a:avLst/>
              <a:gdLst>
                <a:gd name="connsiteX0" fmla="*/ 0 w 5118381"/>
                <a:gd name="connsiteY0" fmla="*/ 0 h 2739221"/>
                <a:gd name="connsiteX1" fmla="*/ 5118381 w 5118381"/>
                <a:gd name="connsiteY1" fmla="*/ 0 h 2739221"/>
                <a:gd name="connsiteX2" fmla="*/ 5118381 w 5118381"/>
                <a:gd name="connsiteY2" fmla="*/ 2739221 h 2739221"/>
                <a:gd name="connsiteX3" fmla="*/ 0 w 5118381"/>
                <a:gd name="connsiteY3" fmla="*/ 2739221 h 273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381" h="2739221">
                  <a:moveTo>
                    <a:pt x="0" y="0"/>
                  </a:moveTo>
                  <a:lnTo>
                    <a:pt x="5118381" y="0"/>
                  </a:lnTo>
                  <a:lnTo>
                    <a:pt x="5118381" y="2739221"/>
                  </a:lnTo>
                  <a:lnTo>
                    <a:pt x="0" y="2739221"/>
                  </a:lnTo>
                  <a:close/>
                </a:path>
              </a:pathLst>
            </a:custGeom>
          </p:spPr>
        </p:pic>
        <p:grpSp>
          <p:nvGrpSpPr>
            <p:cNvPr id="60" name="그룹 59"/>
            <p:cNvGrpSpPr/>
            <p:nvPr/>
          </p:nvGrpSpPr>
          <p:grpSpPr>
            <a:xfrm>
              <a:off x="5995666" y="3196672"/>
              <a:ext cx="5118534" cy="2375096"/>
              <a:chOff x="5995666" y="3196672"/>
              <a:chExt cx="5118534" cy="2375096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5995821" y="3196672"/>
                <a:ext cx="5118379" cy="2375096"/>
                <a:chOff x="5995821" y="3196672"/>
                <a:chExt cx="5118379" cy="2375096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995821" y="3197207"/>
                  <a:ext cx="1167971" cy="29995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smtClean="0"/>
                    <a:t>챕터</a:t>
                  </a:r>
                  <a:r>
                    <a:rPr lang="en-US" altLang="ko-KR" sz="800" smtClean="0"/>
                    <a:t>1. </a:t>
                  </a:r>
                  <a:r>
                    <a:rPr lang="ko-KR" altLang="en-US" sz="800" smtClean="0"/>
                    <a:t>도시 외곽</a:t>
                  </a:r>
                  <a:endParaRPr lang="ko-KR" altLang="en-US" sz="800"/>
                </a:p>
              </p:txBody>
            </p:sp>
            <p:sp>
              <p:nvSpPr>
                <p:cNvPr id="10" name="모서리가 둥근 직사각형 9"/>
                <p:cNvSpPr/>
                <p:nvPr/>
              </p:nvSpPr>
              <p:spPr>
                <a:xfrm>
                  <a:off x="6760323" y="4348086"/>
                  <a:ext cx="586834" cy="313358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500" smtClean="0"/>
                    <a:t>스테이지</a:t>
                  </a:r>
                  <a:r>
                    <a:rPr lang="en-US" altLang="ko-KR" sz="500" smtClean="0"/>
                    <a:t>1</a:t>
                  </a:r>
                </a:p>
                <a:p>
                  <a:pPr algn="ctr"/>
                  <a:r>
                    <a:rPr lang="en-US" altLang="ko-KR" sz="500" smtClean="0"/>
                    <a:t>Lv 1 ~ 3</a:t>
                  </a:r>
                  <a:endParaRPr lang="ko-KR" altLang="en-US" sz="500"/>
                </a:p>
              </p:txBody>
            </p:sp>
            <p:sp>
              <p:nvSpPr>
                <p:cNvPr id="11" name="모서리가 둥근 직사각형 10"/>
                <p:cNvSpPr/>
                <p:nvPr/>
              </p:nvSpPr>
              <p:spPr>
                <a:xfrm>
                  <a:off x="7524825" y="4220362"/>
                  <a:ext cx="586834" cy="313358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500" smtClean="0"/>
                    <a:t>스테이지</a:t>
                  </a:r>
                  <a:r>
                    <a:rPr lang="en-US" altLang="ko-KR" sz="500" smtClean="0"/>
                    <a:t>2</a:t>
                  </a:r>
                </a:p>
                <a:p>
                  <a:pPr algn="ctr"/>
                  <a:r>
                    <a:rPr lang="en-US" altLang="ko-KR" sz="500"/>
                    <a:t>Lv </a:t>
                  </a:r>
                  <a:r>
                    <a:rPr lang="en-US" altLang="ko-KR" sz="500" smtClean="0"/>
                    <a:t>3 </a:t>
                  </a:r>
                  <a:r>
                    <a:rPr lang="en-US" altLang="ko-KR" sz="500"/>
                    <a:t>~ 5</a:t>
                  </a:r>
                  <a:endParaRPr lang="ko-KR" altLang="en-US" sz="500"/>
                </a:p>
              </p:txBody>
            </p:sp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6579806" y="5199008"/>
                  <a:ext cx="586834" cy="313358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500" smtClean="0"/>
                    <a:t>스테이지</a:t>
                  </a:r>
                  <a:r>
                    <a:rPr lang="en-US" altLang="ko-KR" sz="500" smtClean="0"/>
                    <a:t>3</a:t>
                  </a:r>
                </a:p>
                <a:p>
                  <a:pPr algn="ctr"/>
                  <a:r>
                    <a:rPr lang="en-US" altLang="ko-KR" sz="500"/>
                    <a:t>Lv </a:t>
                  </a:r>
                  <a:r>
                    <a:rPr lang="en-US" altLang="ko-KR" sz="500" smtClean="0"/>
                    <a:t>5 </a:t>
                  </a:r>
                  <a:r>
                    <a:rPr lang="en-US" altLang="ko-KR" sz="500"/>
                    <a:t>~ </a:t>
                  </a:r>
                  <a:r>
                    <a:rPr lang="en-US" altLang="ko-KR" sz="500" smtClean="0"/>
                    <a:t>7</a:t>
                  </a:r>
                  <a:endParaRPr lang="ko-KR" altLang="en-US" sz="500"/>
                </a:p>
              </p:txBody>
            </p:sp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8173284" y="4551281"/>
                  <a:ext cx="586834" cy="313358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500" smtClean="0"/>
                    <a:t>스테이지</a:t>
                  </a:r>
                  <a:r>
                    <a:rPr lang="en-US" altLang="ko-KR" sz="500" smtClean="0"/>
                    <a:t>4</a:t>
                  </a:r>
                </a:p>
                <a:p>
                  <a:pPr algn="ctr"/>
                  <a:r>
                    <a:rPr lang="en-US" altLang="ko-KR" sz="500"/>
                    <a:t>Lv </a:t>
                  </a:r>
                  <a:r>
                    <a:rPr lang="en-US" altLang="ko-KR" sz="500" smtClean="0"/>
                    <a:t>7 </a:t>
                  </a:r>
                  <a:r>
                    <a:rPr lang="en-US" altLang="ko-KR" sz="500"/>
                    <a:t>~ </a:t>
                  </a:r>
                  <a:r>
                    <a:rPr lang="en-US" altLang="ko-KR" sz="500" smtClean="0"/>
                    <a:t>10</a:t>
                  </a:r>
                  <a:endParaRPr lang="ko-KR" altLang="en-US" sz="500"/>
                </a:p>
              </p:txBody>
            </p:sp>
            <p:sp>
              <p:nvSpPr>
                <p:cNvPr id="18" name="모서리가 둥근 직사각형 17"/>
                <p:cNvSpPr/>
                <p:nvPr/>
              </p:nvSpPr>
              <p:spPr>
                <a:xfrm>
                  <a:off x="9354221" y="4466890"/>
                  <a:ext cx="586834" cy="313358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500" smtClean="0"/>
                    <a:t>스테이지</a:t>
                  </a:r>
                  <a:r>
                    <a:rPr lang="en-US" altLang="ko-KR" sz="500" smtClean="0"/>
                    <a:t>5</a:t>
                  </a:r>
                </a:p>
                <a:p>
                  <a:pPr algn="ctr"/>
                  <a:r>
                    <a:rPr lang="en-US" altLang="ko-KR" sz="500"/>
                    <a:t>Lv </a:t>
                  </a:r>
                  <a:r>
                    <a:rPr lang="en-US" altLang="ko-KR" sz="500" smtClean="0"/>
                    <a:t>10 </a:t>
                  </a:r>
                  <a:r>
                    <a:rPr lang="en-US" altLang="ko-KR" sz="500"/>
                    <a:t>~ </a:t>
                  </a:r>
                  <a:r>
                    <a:rPr lang="en-US" altLang="ko-KR" sz="500" smtClean="0"/>
                    <a:t>12</a:t>
                  </a:r>
                  <a:endParaRPr lang="ko-KR" altLang="en-US" sz="500"/>
                </a:p>
              </p:txBody>
            </p:sp>
            <p:sp>
              <p:nvSpPr>
                <p:cNvPr id="19" name="모서리가 둥근 직사각형 18"/>
                <p:cNvSpPr/>
                <p:nvPr/>
              </p:nvSpPr>
              <p:spPr>
                <a:xfrm>
                  <a:off x="9354746" y="4864639"/>
                  <a:ext cx="586834" cy="313358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500" smtClean="0"/>
                    <a:t>스테이지</a:t>
                  </a:r>
                  <a:r>
                    <a:rPr lang="en-US" altLang="ko-KR" sz="500" smtClean="0"/>
                    <a:t>6</a:t>
                  </a:r>
                </a:p>
                <a:p>
                  <a:pPr algn="ctr"/>
                  <a:r>
                    <a:rPr lang="en-US" altLang="ko-KR" sz="500"/>
                    <a:t>Lv </a:t>
                  </a:r>
                  <a:r>
                    <a:rPr lang="en-US" altLang="ko-KR" sz="500" smtClean="0"/>
                    <a:t>12 </a:t>
                  </a:r>
                  <a:r>
                    <a:rPr lang="en-US" altLang="ko-KR" sz="500"/>
                    <a:t>~ </a:t>
                  </a:r>
                  <a:r>
                    <a:rPr lang="en-US" altLang="ko-KR" sz="500" smtClean="0"/>
                    <a:t>14</a:t>
                  </a:r>
                  <a:endParaRPr lang="ko-KR" altLang="en-US" sz="500"/>
                </a:p>
              </p:txBody>
            </p:sp>
            <p:sp>
              <p:nvSpPr>
                <p:cNvPr id="20" name="모서리가 둥근 직사각형 19"/>
                <p:cNvSpPr/>
                <p:nvPr/>
              </p:nvSpPr>
              <p:spPr>
                <a:xfrm>
                  <a:off x="9351111" y="5258410"/>
                  <a:ext cx="586834" cy="313358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500" smtClean="0"/>
                    <a:t>스테이지</a:t>
                  </a:r>
                  <a:r>
                    <a:rPr lang="en-US" altLang="ko-KR" sz="500" smtClean="0"/>
                    <a:t>7</a:t>
                  </a:r>
                </a:p>
                <a:p>
                  <a:pPr algn="ctr"/>
                  <a:r>
                    <a:rPr lang="en-US" altLang="ko-KR" sz="500"/>
                    <a:t>Lv </a:t>
                  </a:r>
                  <a:r>
                    <a:rPr lang="en-US" altLang="ko-KR" sz="500" smtClean="0"/>
                    <a:t>14 </a:t>
                  </a:r>
                  <a:r>
                    <a:rPr lang="en-US" altLang="ko-KR" sz="500"/>
                    <a:t>~ </a:t>
                  </a:r>
                  <a:r>
                    <a:rPr lang="en-US" altLang="ko-KR" sz="500" smtClean="0"/>
                    <a:t>15</a:t>
                  </a:r>
                  <a:endParaRPr lang="ko-KR" altLang="en-US" sz="50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7163793" y="3196672"/>
                  <a:ext cx="1167971" cy="2999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smtClean="0"/>
                    <a:t>챕터</a:t>
                  </a:r>
                  <a:r>
                    <a:rPr lang="en-US" altLang="ko-KR" sz="800" smtClean="0"/>
                    <a:t>2. </a:t>
                  </a:r>
                  <a:r>
                    <a:rPr lang="ko-KR" altLang="en-US" sz="800" smtClean="0"/>
                    <a:t>컨트롤 타워</a:t>
                  </a:r>
                  <a:endParaRPr lang="ko-KR" altLang="en-US" sz="800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8331763" y="3196672"/>
                  <a:ext cx="1167971" cy="2999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smtClean="0"/>
                    <a:t>챕터</a:t>
                  </a:r>
                  <a:r>
                    <a:rPr lang="en-US" altLang="ko-KR" sz="800" smtClean="0"/>
                    <a:t>3. </a:t>
                  </a:r>
                  <a:r>
                    <a:rPr lang="ko-KR" altLang="en-US" sz="800" smtClean="0"/>
                    <a:t>번화가</a:t>
                  </a:r>
                  <a:endParaRPr lang="ko-KR" altLang="en-US" sz="800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9499733" y="3196672"/>
                  <a:ext cx="1614467" cy="2999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</p:grpSp>
          <p:sp>
            <p:nvSpPr>
              <p:cNvPr id="6" name="직사각형 5"/>
              <p:cNvSpPr/>
              <p:nvPr/>
            </p:nvSpPr>
            <p:spPr>
              <a:xfrm>
                <a:off x="5995666" y="3196672"/>
                <a:ext cx="3503912" cy="290590"/>
              </a:xfrm>
              <a:prstGeom prst="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55" name="꺾인 연결선 54"/>
          <p:cNvCxnSpPr>
            <a:stCxn id="22" idx="0"/>
            <a:endCxn id="56" idx="3"/>
          </p:cNvCxnSpPr>
          <p:nvPr/>
        </p:nvCxnSpPr>
        <p:spPr>
          <a:xfrm rot="16200000" flipV="1">
            <a:off x="5977306" y="1309986"/>
            <a:ext cx="701081" cy="972751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그림 1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2" r="53083"/>
          <a:stretch>
            <a:fillRect/>
          </a:stretch>
        </p:blipFill>
        <p:spPr>
          <a:xfrm>
            <a:off x="3753210" y="2161368"/>
            <a:ext cx="1384100" cy="2757122"/>
          </a:xfrm>
          <a:custGeom>
            <a:avLst/>
            <a:gdLst>
              <a:gd name="connsiteX0" fmla="*/ 0 w 1714500"/>
              <a:gd name="connsiteY0" fmla="*/ 0 h 3981450"/>
              <a:gd name="connsiteX1" fmla="*/ 1714500 w 1714500"/>
              <a:gd name="connsiteY1" fmla="*/ 0 h 3981450"/>
              <a:gd name="connsiteX2" fmla="*/ 1714500 w 1714500"/>
              <a:gd name="connsiteY2" fmla="*/ 3981450 h 3981450"/>
              <a:gd name="connsiteX3" fmla="*/ 0 w 1714500"/>
              <a:gd name="connsiteY3" fmla="*/ 398145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0" h="3981450">
                <a:moveTo>
                  <a:pt x="0" y="0"/>
                </a:moveTo>
                <a:lnTo>
                  <a:pt x="1714500" y="0"/>
                </a:lnTo>
                <a:lnTo>
                  <a:pt x="1714500" y="3981450"/>
                </a:lnTo>
                <a:lnTo>
                  <a:pt x="0" y="3981450"/>
                </a:lnTo>
                <a:close/>
              </a:path>
            </a:pathLst>
          </a:custGeom>
        </p:spPr>
      </p:pic>
      <p:sp>
        <p:nvSpPr>
          <p:cNvPr id="126" name="직사각형 125"/>
          <p:cNvSpPr/>
          <p:nvPr/>
        </p:nvSpPr>
        <p:spPr>
          <a:xfrm>
            <a:off x="3752688" y="4486279"/>
            <a:ext cx="1392625" cy="43221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네바다</a:t>
            </a:r>
            <a:endParaRPr lang="ko-KR" altLang="en-US" sz="1400"/>
          </a:p>
        </p:txBody>
      </p:sp>
      <p:sp>
        <p:nvSpPr>
          <p:cNvPr id="112" name="오른쪽 화살표 111"/>
          <p:cNvSpPr/>
          <p:nvPr/>
        </p:nvSpPr>
        <p:spPr>
          <a:xfrm rot="10800000">
            <a:off x="3797709" y="1953814"/>
            <a:ext cx="213160" cy="180364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030" y="1935387"/>
            <a:ext cx="154155" cy="201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59955" y="1906374"/>
            <a:ext cx="657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챕터맵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6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0"/>
            <a:ext cx="12192000" cy="10671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2779638" y="1343808"/>
            <a:ext cx="7214031" cy="4463146"/>
            <a:chOff x="2275202" y="1439058"/>
            <a:chExt cx="7512520" cy="4647814"/>
          </a:xfrm>
        </p:grpSpPr>
        <p:grpSp>
          <p:nvGrpSpPr>
            <p:cNvPr id="7" name="그룹 6"/>
            <p:cNvGrpSpPr/>
            <p:nvPr/>
          </p:nvGrpSpPr>
          <p:grpSpPr>
            <a:xfrm>
              <a:off x="2275202" y="1439058"/>
              <a:ext cx="7512520" cy="4647814"/>
              <a:chOff x="3729167" y="2069125"/>
              <a:chExt cx="4778273" cy="2956202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9167" y="2069624"/>
                <a:ext cx="4778273" cy="2955703"/>
              </a:xfrm>
              <a:prstGeom prst="rect">
                <a:avLst/>
              </a:prstGeom>
            </p:spPr>
          </p:pic>
          <p:sp>
            <p:nvSpPr>
              <p:cNvPr id="36" name="직사각형 35"/>
              <p:cNvSpPr/>
              <p:nvPr/>
            </p:nvSpPr>
            <p:spPr>
              <a:xfrm>
                <a:off x="3729167" y="2069624"/>
                <a:ext cx="1090361" cy="28002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smtClean="0"/>
                  <a:t>챕터</a:t>
                </a:r>
                <a:r>
                  <a:rPr lang="en-US" altLang="ko-KR" sz="800" smtClean="0"/>
                  <a:t>1. </a:t>
                </a:r>
                <a:r>
                  <a:rPr lang="ko-KR" altLang="en-US" sz="800" smtClean="0"/>
                  <a:t>도시 외곽</a:t>
                </a:r>
                <a:endParaRPr lang="ko-KR" altLang="en-US" sz="800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4442869" y="3144030"/>
                <a:ext cx="547840" cy="292536"/>
              </a:xfrm>
              <a:prstGeom prst="roundRect">
                <a:avLst/>
              </a:prstGeom>
              <a:solidFill>
                <a:schemeClr val="accent2">
                  <a:lumMod val="75000"/>
                  <a:alpha val="75000"/>
                </a:schemeClr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smtClean="0"/>
                  <a:t>지하 돌입작전</a:t>
                </a:r>
                <a:endParaRPr lang="en-US" altLang="ko-KR" sz="600" smtClean="0"/>
              </a:p>
              <a:p>
                <a:pPr algn="ctr"/>
                <a:r>
                  <a:rPr lang="en-US" altLang="ko-KR" sz="600" smtClean="0"/>
                  <a:t>Lv 1 ~ 3</a:t>
                </a:r>
                <a:endParaRPr lang="ko-KR" altLang="en-US" sz="600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5156572" y="3024793"/>
                <a:ext cx="547840" cy="292536"/>
              </a:xfrm>
              <a:prstGeom prst="roundRect">
                <a:avLst/>
              </a:prstGeom>
              <a:solidFill>
                <a:schemeClr val="accent2">
                  <a:lumMod val="7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smtClean="0"/>
                  <a:t>상층 소탕전</a:t>
                </a:r>
                <a:endParaRPr lang="en-US" altLang="ko-KR" sz="600" smtClean="0"/>
              </a:p>
              <a:p>
                <a:pPr algn="ctr"/>
                <a:r>
                  <a:rPr lang="en-US" altLang="ko-KR" sz="600"/>
                  <a:t>Lv </a:t>
                </a:r>
                <a:r>
                  <a:rPr lang="en-US" altLang="ko-KR" sz="600" smtClean="0"/>
                  <a:t>3 </a:t>
                </a:r>
                <a:r>
                  <a:rPr lang="en-US" altLang="ko-KR" sz="600"/>
                  <a:t>~ 5</a:t>
                </a:r>
                <a:endParaRPr lang="ko-KR" altLang="en-US" sz="600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4274348" y="3938409"/>
                <a:ext cx="547840" cy="292536"/>
              </a:xfrm>
              <a:prstGeom prst="roundRect">
                <a:avLst/>
              </a:prstGeom>
              <a:solidFill>
                <a:schemeClr val="accent2">
                  <a:lumMod val="7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smtClean="0"/>
                  <a:t>서브웨이 랑데부 </a:t>
                </a:r>
                <a:endParaRPr lang="en-US" altLang="ko-KR" sz="600" smtClean="0"/>
              </a:p>
              <a:p>
                <a:pPr algn="ctr"/>
                <a:r>
                  <a:rPr lang="en-US" altLang="ko-KR" sz="600"/>
                  <a:t>Lv </a:t>
                </a:r>
                <a:r>
                  <a:rPr lang="en-US" altLang="ko-KR" sz="600" smtClean="0"/>
                  <a:t>5 </a:t>
                </a:r>
                <a:r>
                  <a:rPr lang="en-US" altLang="ko-KR" sz="600"/>
                  <a:t>~ </a:t>
                </a:r>
                <a:r>
                  <a:rPr lang="en-US" altLang="ko-KR" sz="600" smtClean="0"/>
                  <a:t>7</a:t>
                </a:r>
                <a:endParaRPr lang="ko-KR" altLang="en-US" sz="600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5761941" y="3333723"/>
                <a:ext cx="547840" cy="292536"/>
              </a:xfrm>
              <a:prstGeom prst="roundRect">
                <a:avLst/>
              </a:prstGeom>
              <a:solidFill>
                <a:schemeClr val="accent2">
                  <a:lumMod val="50000"/>
                  <a:alpha val="75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smtClean="0"/>
                  <a:t>크로스 파이어</a:t>
                </a:r>
                <a:endParaRPr lang="en-US" altLang="ko-KR" sz="600" smtClean="0"/>
              </a:p>
              <a:p>
                <a:pPr algn="ctr"/>
                <a:r>
                  <a:rPr lang="en-US" altLang="ko-KR" sz="600"/>
                  <a:t>Lv </a:t>
                </a:r>
                <a:r>
                  <a:rPr lang="en-US" altLang="ko-KR" sz="600" smtClean="0"/>
                  <a:t>7 </a:t>
                </a:r>
                <a:r>
                  <a:rPr lang="en-US" altLang="ko-KR" sz="600"/>
                  <a:t>~ </a:t>
                </a:r>
                <a:r>
                  <a:rPr lang="en-US" altLang="ko-KR" sz="600" smtClean="0"/>
                  <a:t>10</a:t>
                </a:r>
                <a:endParaRPr lang="ko-KR" altLang="en-US" sz="600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6864408" y="3254939"/>
                <a:ext cx="547840" cy="292536"/>
              </a:xfrm>
              <a:prstGeom prst="roundRect">
                <a:avLst/>
              </a:prstGeom>
              <a:solidFill>
                <a:schemeClr val="accent2">
                  <a:lumMod val="50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smtClean="0"/>
                  <a:t>하층 방어선</a:t>
                </a:r>
                <a:endParaRPr lang="en-US" altLang="ko-KR" sz="600" smtClean="0"/>
              </a:p>
              <a:p>
                <a:pPr algn="ctr"/>
                <a:r>
                  <a:rPr lang="en-US" altLang="ko-KR" sz="600"/>
                  <a:t>Lv </a:t>
                </a:r>
                <a:r>
                  <a:rPr lang="en-US" altLang="ko-KR" sz="600" smtClean="0"/>
                  <a:t>10 </a:t>
                </a:r>
                <a:r>
                  <a:rPr lang="en-US" altLang="ko-KR" sz="600"/>
                  <a:t>~ </a:t>
                </a:r>
                <a:r>
                  <a:rPr lang="en-US" altLang="ko-KR" sz="600" smtClean="0"/>
                  <a:t>12</a:t>
                </a:r>
                <a:endParaRPr lang="ko-KR" altLang="en-US" sz="600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6864897" y="3626259"/>
                <a:ext cx="547840" cy="292536"/>
              </a:xfrm>
              <a:prstGeom prst="roundRect">
                <a:avLst/>
              </a:prstGeom>
              <a:solidFill>
                <a:schemeClr val="accent2">
                  <a:lumMod val="50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smtClean="0"/>
                  <a:t>심부 방어전</a:t>
                </a:r>
                <a:endParaRPr lang="en-US" altLang="ko-KR" sz="600" smtClean="0"/>
              </a:p>
              <a:p>
                <a:pPr algn="ctr"/>
                <a:r>
                  <a:rPr lang="en-US" altLang="ko-KR" sz="600"/>
                  <a:t>Lv </a:t>
                </a:r>
                <a:r>
                  <a:rPr lang="en-US" altLang="ko-KR" sz="600" smtClean="0"/>
                  <a:t>12 </a:t>
                </a:r>
                <a:r>
                  <a:rPr lang="en-US" altLang="ko-KR" sz="600"/>
                  <a:t>~ </a:t>
                </a:r>
                <a:r>
                  <a:rPr lang="en-US" altLang="ko-KR" sz="600" smtClean="0"/>
                  <a:t>14</a:t>
                </a:r>
                <a:endParaRPr lang="ko-KR" altLang="en-US" sz="600"/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>
                <a:off x="6861504" y="3993864"/>
                <a:ext cx="547840" cy="292536"/>
              </a:xfrm>
              <a:prstGeom prst="roundRect">
                <a:avLst/>
              </a:prstGeom>
              <a:solidFill>
                <a:schemeClr val="accent2">
                  <a:lumMod val="50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smtClean="0"/>
                  <a:t>외곽 최하층</a:t>
                </a:r>
                <a:endParaRPr lang="en-US" altLang="ko-KR" sz="600" smtClean="0"/>
              </a:p>
              <a:p>
                <a:pPr algn="ctr"/>
                <a:r>
                  <a:rPr lang="en-US" altLang="ko-KR" sz="600"/>
                  <a:t>Lv </a:t>
                </a:r>
                <a:r>
                  <a:rPr lang="en-US" altLang="ko-KR" sz="600" smtClean="0"/>
                  <a:t>14 </a:t>
                </a:r>
                <a:r>
                  <a:rPr lang="en-US" altLang="ko-KR" sz="600"/>
                  <a:t>~ </a:t>
                </a:r>
                <a:r>
                  <a:rPr lang="en-US" altLang="ko-KR" sz="600" smtClean="0"/>
                  <a:t>15</a:t>
                </a:r>
                <a:endParaRPr lang="ko-KR" altLang="en-US" sz="60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819528" y="2069125"/>
                <a:ext cx="1090361" cy="280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smtClean="0"/>
                  <a:t>챕터</a:t>
                </a:r>
                <a:r>
                  <a:rPr lang="en-US" altLang="ko-KR" sz="800" smtClean="0"/>
                  <a:t>2. </a:t>
                </a:r>
                <a:r>
                  <a:rPr lang="ko-KR" altLang="en-US" sz="800" smtClean="0"/>
                  <a:t>컨트롤 타워</a:t>
                </a:r>
                <a:endParaRPr lang="ko-KR" altLang="en-US" sz="80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909890" y="2069125"/>
                <a:ext cx="1090361" cy="280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smtClean="0"/>
                  <a:t>챕터</a:t>
                </a:r>
                <a:r>
                  <a:rPr lang="en-US" altLang="ko-KR" sz="800" smtClean="0"/>
                  <a:t>3. </a:t>
                </a:r>
                <a:r>
                  <a:rPr lang="ko-KR" altLang="en-US" sz="800" smtClean="0"/>
                  <a:t>번화가</a:t>
                </a:r>
                <a:endParaRPr lang="ko-KR" altLang="en-US" sz="80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4658" y="2069125"/>
                <a:ext cx="1495186" cy="2800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4843" y="3454298"/>
              <a:ext cx="133208" cy="158184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218" y="3322423"/>
              <a:ext cx="133208" cy="158184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218" y="3904004"/>
              <a:ext cx="133208" cy="158184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218" y="4484884"/>
              <a:ext cx="133208" cy="158184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2786290" y="1348137"/>
            <a:ext cx="1646178" cy="4184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제목 1"/>
          <p:cNvSpPr txBox="1">
            <a:spLocks/>
          </p:cNvSpPr>
          <p:nvPr/>
        </p:nvSpPr>
        <p:spPr>
          <a:xfrm>
            <a:off x="244606" y="1555193"/>
            <a:ext cx="2048597" cy="7904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챕터 버튼</a:t>
            </a:r>
            <a:r>
              <a:rPr lang="en-US" altLang="ko-KR" sz="1000" dirty="0" smtClean="0"/>
              <a:t>&gt;</a:t>
            </a:r>
          </a:p>
          <a:p>
            <a:r>
              <a:rPr lang="ko-KR" altLang="en-US" sz="1000" dirty="0" smtClean="0"/>
              <a:t>선택된 챕터의 버튼은 색상이 더욱 어두운색으로 변경되고 버튼이 눌려있는 듯한 느낌의 이미지로 변경된다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53" name="꺾인 연결선 52"/>
          <p:cNvCxnSpPr>
            <a:stCxn id="51" idx="1"/>
            <a:endCxn id="52" idx="3"/>
          </p:cNvCxnSpPr>
          <p:nvPr/>
        </p:nvCxnSpPr>
        <p:spPr>
          <a:xfrm rot="10800000" flipV="1">
            <a:off x="2293204" y="1557357"/>
            <a:ext cx="493087" cy="393039"/>
          </a:xfrm>
          <a:prstGeom prst="bentConnector3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37" idx="1"/>
            <a:endCxn id="64" idx="3"/>
          </p:cNvCxnSpPr>
          <p:nvPr/>
        </p:nvCxnSpPr>
        <p:spPr>
          <a:xfrm rot="10800000" flipV="1">
            <a:off x="2514319" y="3187481"/>
            <a:ext cx="1342836" cy="731557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제목 1"/>
          <p:cNvSpPr txBox="1">
            <a:spLocks/>
          </p:cNvSpPr>
          <p:nvPr/>
        </p:nvSpPr>
        <p:spPr>
          <a:xfrm>
            <a:off x="89216" y="3408311"/>
            <a:ext cx="2425103" cy="10214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스테이지 버튼</a:t>
            </a:r>
            <a:r>
              <a:rPr lang="en-US" altLang="ko-KR" sz="1000" dirty="0" smtClean="0"/>
              <a:t>&gt;</a:t>
            </a:r>
          </a:p>
          <a:p>
            <a:r>
              <a:rPr lang="ko-KR" altLang="en-US" sz="1000" dirty="0" smtClean="0"/>
              <a:t>해당 스테이지 버튼을 누를 시 </a:t>
            </a:r>
            <a:r>
              <a:rPr lang="en-US" altLang="ko-KR" sz="1000" dirty="0" smtClean="0"/>
              <a:t>0.2</a:t>
            </a:r>
            <a:r>
              <a:rPr lang="ko-KR" altLang="en-US" sz="1000" dirty="0" smtClean="0"/>
              <a:t>초 동안 버튼이 반짝하는 애니메이션을 재생하고 스테이지 준비 화면으로 이동한다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>
                <a:solidFill>
                  <a:srgbClr val="C00000"/>
                </a:solidFill>
              </a:rPr>
              <a:t>버튼 좌측 상단에 </a:t>
            </a:r>
            <a:r>
              <a:rPr lang="ko-KR" altLang="en-US" sz="1000" dirty="0" err="1" smtClean="0">
                <a:solidFill>
                  <a:srgbClr val="C00000"/>
                </a:solidFill>
              </a:rPr>
              <a:t>클리어</a:t>
            </a:r>
            <a:r>
              <a:rPr lang="ko-KR" altLang="en-US" sz="1000" dirty="0" smtClean="0">
                <a:solidFill>
                  <a:srgbClr val="C00000"/>
                </a:solidFill>
              </a:rPr>
              <a:t> 랭크 표시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67" name="꺾인 연결선 66"/>
          <p:cNvCxnSpPr>
            <a:stCxn id="40" idx="2"/>
            <a:endCxn id="69" idx="0"/>
          </p:cNvCxnSpPr>
          <p:nvPr/>
        </p:nvCxnSpPr>
        <p:spPr>
          <a:xfrm rot="5400000">
            <a:off x="4254186" y="3824253"/>
            <a:ext cx="2137553" cy="187844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 txBox="1">
            <a:spLocks/>
          </p:cNvSpPr>
          <p:nvPr/>
        </p:nvSpPr>
        <p:spPr>
          <a:xfrm>
            <a:off x="3306392" y="5832254"/>
            <a:ext cx="2154690" cy="7904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스테이지가 아직 개방되지 않은 스테이지는 </a:t>
            </a:r>
            <a:r>
              <a:rPr lang="ko-KR" altLang="en-US" sz="1000" dirty="0" smtClean="0">
                <a:solidFill>
                  <a:srgbClr val="C00000"/>
                </a:solidFill>
              </a:rPr>
              <a:t>좌측 상단에 잠금 이미지</a:t>
            </a:r>
            <a:r>
              <a:rPr lang="ko-KR" altLang="en-US" sz="1000" dirty="0" smtClean="0"/>
              <a:t>를</a:t>
            </a:r>
            <a:r>
              <a:rPr lang="ko-KR" altLang="en-US" sz="1000" dirty="0" smtClean="0">
                <a:solidFill>
                  <a:srgbClr val="C00000"/>
                </a:solidFill>
              </a:rPr>
              <a:t> </a:t>
            </a:r>
            <a:r>
              <a:rPr lang="ko-KR" altLang="en-US" sz="1000" dirty="0" smtClean="0"/>
              <a:t>띄우고 개방되어 있는 스테이지 보다 버튼 색을 어둡게 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83" y="2715730"/>
            <a:ext cx="250923" cy="2509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760" y="4093643"/>
            <a:ext cx="253946" cy="2509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826" y="2869529"/>
            <a:ext cx="253946" cy="25092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461082" y="6237310"/>
            <a:ext cx="3315475" cy="38957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아직 개방되지 않은 스테이지 입니다</a:t>
            </a:r>
            <a:r>
              <a:rPr lang="en-US" altLang="ko-KR" sz="1200" smtClean="0"/>
              <a:t>.</a:t>
            </a:r>
          </a:p>
          <a:p>
            <a:pPr algn="ctr"/>
            <a:r>
              <a:rPr lang="ko-KR" altLang="en-US" sz="1200" smtClean="0"/>
              <a:t>개방조건 </a:t>
            </a:r>
            <a:r>
              <a:rPr lang="en-US" altLang="ko-KR" sz="1200" smtClean="0"/>
              <a:t>: </a:t>
            </a:r>
            <a:r>
              <a:rPr lang="ko-KR" altLang="en-US" sz="1200" smtClean="0"/>
              <a:t>이전 스테이지 클리어</a:t>
            </a:r>
            <a:endParaRPr lang="ko-KR" altLang="en-US" sz="1200"/>
          </a:p>
        </p:txBody>
      </p:sp>
      <p:sp>
        <p:nvSpPr>
          <p:cNvPr id="60" name="제목 1"/>
          <p:cNvSpPr txBox="1">
            <a:spLocks/>
          </p:cNvSpPr>
          <p:nvPr/>
        </p:nvSpPr>
        <p:spPr>
          <a:xfrm>
            <a:off x="5461082" y="5871954"/>
            <a:ext cx="2154690" cy="325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" dirty="0" smtClean="0"/>
              <a:t>※</a:t>
            </a:r>
            <a:r>
              <a:rPr lang="ko-KR" altLang="en-US" sz="1000" dirty="0" smtClean="0"/>
              <a:t>잠겨있는 상태에서 누를 시 표시</a:t>
            </a:r>
            <a:endParaRPr lang="ko-KR" altLang="en-US" sz="1000" dirty="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395233" y="133223"/>
            <a:ext cx="3694629" cy="82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#</a:t>
            </a:r>
            <a:r>
              <a:rPr lang="ko-KR" altLang="en-US" dirty="0" err="1" smtClean="0"/>
              <a:t>챕터맵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/>
          <p:cNvSpPr/>
          <p:nvPr/>
        </p:nvSpPr>
        <p:spPr>
          <a:xfrm>
            <a:off x="0" y="0"/>
            <a:ext cx="12192000" cy="10671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39477" y="1733746"/>
            <a:ext cx="6468703" cy="34316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075280" y="2112045"/>
            <a:ext cx="3002046" cy="2931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215555" y="2607191"/>
            <a:ext cx="2746908" cy="7656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8103256" y="4543643"/>
            <a:ext cx="861695" cy="375695"/>
            <a:chOff x="8795710" y="2349730"/>
            <a:chExt cx="1117268" cy="473628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8257" y="2349730"/>
              <a:ext cx="1086577" cy="462976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8795710" y="2396553"/>
              <a:ext cx="1117268" cy="42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mtClean="0"/>
                <a:t>진입</a:t>
              </a:r>
              <a:endParaRPr lang="ko-KR" altLang="en-US" sz="1600" b="1"/>
            </a:p>
          </p:txBody>
        </p:sp>
      </p:grpSp>
      <p:cxnSp>
        <p:nvCxnSpPr>
          <p:cNvPr id="58" name="직선 연결선 57"/>
          <p:cNvCxnSpPr/>
          <p:nvPr/>
        </p:nvCxnSpPr>
        <p:spPr>
          <a:xfrm>
            <a:off x="2713847" y="2029088"/>
            <a:ext cx="648532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713847" y="1674552"/>
            <a:ext cx="6468703" cy="3495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챕터</a:t>
            </a:r>
            <a:r>
              <a:rPr lang="en-US" altLang="ko-KR" smtClean="0"/>
              <a:t>1. </a:t>
            </a:r>
            <a:r>
              <a:rPr lang="ko-KR" altLang="en-US" smtClean="0"/>
              <a:t>도시 외곽</a:t>
            </a:r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269339" y="2170076"/>
            <a:ext cx="173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Stage1. </a:t>
            </a:r>
            <a:r>
              <a:rPr lang="ko-KR" altLang="en-US" sz="1200" smtClean="0"/>
              <a:t>지하 돌입작전</a:t>
            </a:r>
            <a:endParaRPr lang="ko-KR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6194272" y="4529641"/>
            <a:ext cx="84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smtClean="0"/>
              <a:t>적정 레벨 </a:t>
            </a:r>
            <a:r>
              <a:rPr lang="en-US" altLang="ko-KR" sz="600" smtClean="0"/>
              <a:t>1 ~ 3</a:t>
            </a:r>
          </a:p>
          <a:p>
            <a:pPr>
              <a:lnSpc>
                <a:spcPct val="150000"/>
              </a:lnSpc>
            </a:pPr>
            <a:r>
              <a:rPr lang="ko-KR" altLang="en-US" sz="600" smtClean="0"/>
              <a:t>내 평균 레벨 </a:t>
            </a:r>
            <a:r>
              <a:rPr lang="en-US" altLang="ko-KR" sz="600" smtClean="0"/>
              <a:t>: 43.3</a:t>
            </a:r>
            <a:r>
              <a:rPr lang="ko-KR" altLang="en-US" sz="100" smtClean="0"/>
              <a:t> </a:t>
            </a:r>
            <a:endParaRPr lang="ko-KR" altLang="en-US" sz="100"/>
          </a:p>
        </p:txBody>
      </p:sp>
      <p:sp>
        <p:nvSpPr>
          <p:cNvPr id="68" name="TextBox 67"/>
          <p:cNvSpPr txBox="1"/>
          <p:nvPr/>
        </p:nvSpPr>
        <p:spPr>
          <a:xfrm>
            <a:off x="6189803" y="2629613"/>
            <a:ext cx="100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등장하는 적</a:t>
            </a:r>
            <a:endParaRPr lang="ko-KR" altLang="en-US" sz="1200"/>
          </a:p>
        </p:txBody>
      </p:sp>
      <p:sp>
        <p:nvSpPr>
          <p:cNvPr id="70" name="타원 69"/>
          <p:cNvSpPr/>
          <p:nvPr/>
        </p:nvSpPr>
        <p:spPr>
          <a:xfrm>
            <a:off x="6323104" y="2940658"/>
            <a:ext cx="352518" cy="3525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6215555" y="3485446"/>
            <a:ext cx="2746908" cy="9417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173691" y="3482997"/>
            <a:ext cx="1598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획득 가능한 아이템</a:t>
            </a:r>
            <a:endParaRPr lang="ko-KR" altLang="en-US" sz="1200"/>
          </a:p>
        </p:txBody>
      </p:sp>
      <p:sp>
        <p:nvSpPr>
          <p:cNvPr id="74" name="타원 73"/>
          <p:cNvSpPr/>
          <p:nvPr/>
        </p:nvSpPr>
        <p:spPr>
          <a:xfrm>
            <a:off x="6754256" y="2929913"/>
            <a:ext cx="352518" cy="3525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7210923" y="2940658"/>
            <a:ext cx="352518" cy="3525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267464" y="3740505"/>
            <a:ext cx="280517" cy="2805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616364" y="3743017"/>
            <a:ext cx="280517" cy="2805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6971382" y="3740505"/>
            <a:ext cx="280517" cy="2805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428920" y="2017487"/>
            <a:ext cx="644589" cy="220998"/>
            <a:chOff x="5892104" y="78459"/>
            <a:chExt cx="644589" cy="220998"/>
          </a:xfrm>
        </p:grpSpPr>
        <p:grpSp>
          <p:nvGrpSpPr>
            <p:cNvPr id="81" name="그룹 80"/>
            <p:cNvGrpSpPr/>
            <p:nvPr/>
          </p:nvGrpSpPr>
          <p:grpSpPr>
            <a:xfrm>
              <a:off x="5924209" y="110746"/>
              <a:ext cx="612484" cy="169277"/>
              <a:chOff x="5924209" y="110746"/>
              <a:chExt cx="612484" cy="169277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5924209" y="117786"/>
                <a:ext cx="612484" cy="151642"/>
                <a:chOff x="6367624" y="103308"/>
                <a:chExt cx="612484" cy="151642"/>
              </a:xfrm>
            </p:grpSpPr>
            <p:sp>
              <p:nvSpPr>
                <p:cNvPr id="85" name="직사각형 84"/>
                <p:cNvSpPr/>
                <p:nvPr/>
              </p:nvSpPr>
              <p:spPr>
                <a:xfrm>
                  <a:off x="6367624" y="103779"/>
                  <a:ext cx="464182" cy="149030"/>
                </a:xfrm>
                <a:prstGeom prst="rect">
                  <a:avLst/>
                </a:prstGeom>
                <a:solidFill>
                  <a:schemeClr val="tx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86" name="그룹 85"/>
                <p:cNvGrpSpPr/>
                <p:nvPr/>
              </p:nvGrpSpPr>
              <p:grpSpPr>
                <a:xfrm>
                  <a:off x="6828466" y="103308"/>
                  <a:ext cx="151642" cy="151642"/>
                  <a:chOff x="7195844" y="97169"/>
                  <a:chExt cx="151642" cy="151642"/>
                </a:xfrm>
              </p:grpSpPr>
              <p:sp>
                <p:nvSpPr>
                  <p:cNvPr id="87" name="직사각형 86"/>
                  <p:cNvSpPr/>
                  <p:nvPr/>
                </p:nvSpPr>
                <p:spPr>
                  <a:xfrm>
                    <a:off x="7195844" y="97169"/>
                    <a:ext cx="151642" cy="151642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십자형 87"/>
                  <p:cNvSpPr/>
                  <p:nvPr/>
                </p:nvSpPr>
                <p:spPr>
                  <a:xfrm>
                    <a:off x="7226474" y="134305"/>
                    <a:ext cx="88107" cy="88107"/>
                  </a:xfrm>
                  <a:prstGeom prst="plus">
                    <a:avLst>
                      <a:gd name="adj" fmla="val 35811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6009054" y="110746"/>
                <a:ext cx="41144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smtClean="0">
                    <a:solidFill>
                      <a:schemeClr val="bg1"/>
                    </a:solidFill>
                  </a:rPr>
                  <a:t>310,000</a:t>
                </a:r>
                <a:endParaRPr lang="ko-KR" altLang="en-US" sz="50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2104" y="78459"/>
              <a:ext cx="220998" cy="220998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5076570" y="2040311"/>
            <a:ext cx="632291" cy="188521"/>
            <a:chOff x="6346680" y="90326"/>
            <a:chExt cx="632291" cy="188521"/>
          </a:xfrm>
        </p:grpSpPr>
        <p:grpSp>
          <p:nvGrpSpPr>
            <p:cNvPr id="90" name="그룹 89"/>
            <p:cNvGrpSpPr/>
            <p:nvPr/>
          </p:nvGrpSpPr>
          <p:grpSpPr>
            <a:xfrm>
              <a:off x="6367624" y="103778"/>
              <a:ext cx="611347" cy="153448"/>
              <a:chOff x="6367624" y="103778"/>
              <a:chExt cx="611347" cy="153448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6367624" y="103778"/>
                <a:ext cx="464182" cy="152551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4" name="그룹 93"/>
              <p:cNvGrpSpPr/>
              <p:nvPr/>
            </p:nvGrpSpPr>
            <p:grpSpPr>
              <a:xfrm>
                <a:off x="6827329" y="105584"/>
                <a:ext cx="151642" cy="151642"/>
                <a:chOff x="7194707" y="99445"/>
                <a:chExt cx="151642" cy="151642"/>
              </a:xfrm>
            </p:grpSpPr>
            <p:sp>
              <p:nvSpPr>
                <p:cNvPr id="95" name="직사각형 94"/>
                <p:cNvSpPr/>
                <p:nvPr/>
              </p:nvSpPr>
              <p:spPr>
                <a:xfrm>
                  <a:off x="7194707" y="99445"/>
                  <a:ext cx="151642" cy="15164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십자형 95"/>
                <p:cNvSpPr/>
                <p:nvPr/>
              </p:nvSpPr>
              <p:spPr>
                <a:xfrm>
                  <a:off x="7226474" y="134305"/>
                  <a:ext cx="88107" cy="88107"/>
                </a:xfrm>
                <a:prstGeom prst="plus">
                  <a:avLst>
                    <a:gd name="adj" fmla="val 35811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680" y="90326"/>
              <a:ext cx="188521" cy="188521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6449533" y="100591"/>
              <a:ext cx="41927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smtClean="0">
                  <a:solidFill>
                    <a:schemeClr val="bg1"/>
                  </a:solidFill>
                </a:rPr>
                <a:t>310,000</a:t>
              </a:r>
              <a:endParaRPr lang="ko-KR" altLang="en-US" sz="50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606852" y="2040311"/>
            <a:ext cx="802407" cy="181124"/>
            <a:chOff x="5116878" y="357667"/>
            <a:chExt cx="802407" cy="181124"/>
          </a:xfrm>
        </p:grpSpPr>
        <p:grpSp>
          <p:nvGrpSpPr>
            <p:cNvPr id="98" name="그룹 97"/>
            <p:cNvGrpSpPr/>
            <p:nvPr/>
          </p:nvGrpSpPr>
          <p:grpSpPr>
            <a:xfrm>
              <a:off x="5133920" y="372400"/>
              <a:ext cx="785365" cy="152647"/>
              <a:chOff x="6193605" y="103682"/>
              <a:chExt cx="785365" cy="152647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6193605" y="103778"/>
                <a:ext cx="638201" cy="152551"/>
              </a:xfrm>
              <a:prstGeom prst="rect">
                <a:avLst/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2" name="그룹 101"/>
              <p:cNvGrpSpPr/>
              <p:nvPr/>
            </p:nvGrpSpPr>
            <p:grpSpPr>
              <a:xfrm>
                <a:off x="6827328" y="103682"/>
                <a:ext cx="151642" cy="151642"/>
                <a:chOff x="7194706" y="97543"/>
                <a:chExt cx="151642" cy="151642"/>
              </a:xfrm>
            </p:grpSpPr>
            <p:sp>
              <p:nvSpPr>
                <p:cNvPr id="103" name="직사각형 102"/>
                <p:cNvSpPr/>
                <p:nvPr/>
              </p:nvSpPr>
              <p:spPr>
                <a:xfrm>
                  <a:off x="7194706" y="97543"/>
                  <a:ext cx="151642" cy="15164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십자형 103"/>
                <p:cNvSpPr/>
                <p:nvPr/>
              </p:nvSpPr>
              <p:spPr>
                <a:xfrm>
                  <a:off x="7226474" y="134305"/>
                  <a:ext cx="88107" cy="88107"/>
                </a:xfrm>
                <a:prstGeom prst="plus">
                  <a:avLst>
                    <a:gd name="adj" fmla="val 35811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878" y="357667"/>
              <a:ext cx="181124" cy="181124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5205086" y="363881"/>
              <a:ext cx="6688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smtClean="0">
                  <a:solidFill>
                    <a:schemeClr val="bg1"/>
                  </a:solidFill>
                </a:rPr>
                <a:t>1,200,310,000</a:t>
              </a:r>
              <a:endParaRPr lang="ko-KR" altLang="en-US" sz="500">
                <a:solidFill>
                  <a:schemeClr val="bg1"/>
                </a:solidFill>
              </a:endParaRPr>
            </a:p>
          </p:txBody>
        </p:sp>
      </p:grpSp>
      <p:sp>
        <p:nvSpPr>
          <p:cNvPr id="108" name="타원 107"/>
          <p:cNvSpPr/>
          <p:nvPr/>
        </p:nvSpPr>
        <p:spPr>
          <a:xfrm>
            <a:off x="4324186" y="3969190"/>
            <a:ext cx="603975" cy="371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5195087" y="3585338"/>
            <a:ext cx="603975" cy="371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3583065" y="3419774"/>
            <a:ext cx="603975" cy="371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305062" y="3740112"/>
            <a:ext cx="4327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chemeClr val="bg1"/>
                </a:solidFill>
              </a:rPr>
              <a:t>2nd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42898" y="4132080"/>
            <a:ext cx="379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chemeClr val="bg1"/>
                </a:solidFill>
              </a:rPr>
              <a:t>1st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14155" y="3589121"/>
            <a:ext cx="368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chemeClr val="bg1"/>
                </a:solidFill>
              </a:rPr>
              <a:t>3rd</a:t>
            </a:r>
            <a:endParaRPr lang="ko-KR" altLang="en-US" sz="800">
              <a:solidFill>
                <a:schemeClr val="bg1"/>
              </a:solidFill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94" y="2241091"/>
            <a:ext cx="996665" cy="1449431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16" y="2534951"/>
            <a:ext cx="1338791" cy="1449431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71" y="2783322"/>
            <a:ext cx="949315" cy="1449431"/>
          </a:xfrm>
          <a:prstGeom prst="rect">
            <a:avLst/>
          </a:prstGeom>
        </p:spPr>
      </p:pic>
      <p:sp>
        <p:nvSpPr>
          <p:cNvPr id="111" name="직사각형 110"/>
          <p:cNvSpPr/>
          <p:nvPr/>
        </p:nvSpPr>
        <p:spPr>
          <a:xfrm>
            <a:off x="3510539" y="3719997"/>
            <a:ext cx="77835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/>
              <a:t>레벨 </a:t>
            </a:r>
            <a:r>
              <a:rPr lang="en-US" altLang="ko-KR" sz="900"/>
              <a:t>: 45</a:t>
            </a:r>
            <a:r>
              <a:rPr lang="ko-KR" altLang="en-US" sz="100"/>
              <a:t> 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4236997" y="4273864"/>
            <a:ext cx="77835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/>
              <a:t>레벨 </a:t>
            </a:r>
            <a:r>
              <a:rPr lang="en-US" altLang="ko-KR" sz="900"/>
              <a:t>: </a:t>
            </a:r>
            <a:r>
              <a:rPr lang="en-US" altLang="ko-KR" sz="900" smtClean="0"/>
              <a:t>42</a:t>
            </a:r>
            <a:r>
              <a:rPr lang="ko-KR" altLang="en-US" sz="100" smtClean="0"/>
              <a:t> </a:t>
            </a:r>
            <a:endParaRPr lang="ko-KR" altLang="en-US" sz="100"/>
          </a:p>
        </p:txBody>
      </p:sp>
      <p:sp>
        <p:nvSpPr>
          <p:cNvPr id="113" name="직사각형 112"/>
          <p:cNvSpPr/>
          <p:nvPr/>
        </p:nvSpPr>
        <p:spPr>
          <a:xfrm>
            <a:off x="5138045" y="3904895"/>
            <a:ext cx="77835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/>
              <a:t>레벨 </a:t>
            </a:r>
            <a:r>
              <a:rPr lang="en-US" altLang="ko-KR" sz="900"/>
              <a:t>: </a:t>
            </a:r>
            <a:r>
              <a:rPr lang="en-US" altLang="ko-KR" sz="900" smtClean="0"/>
              <a:t>43</a:t>
            </a:r>
            <a:r>
              <a:rPr lang="ko-KR" altLang="en-US" sz="100" smtClean="0"/>
              <a:t> </a:t>
            </a:r>
            <a:endParaRPr lang="ko-KR" altLang="en-US" sz="100"/>
          </a:p>
        </p:txBody>
      </p:sp>
      <p:sp>
        <p:nvSpPr>
          <p:cNvPr id="114" name="직사각형 113"/>
          <p:cNvSpPr/>
          <p:nvPr/>
        </p:nvSpPr>
        <p:spPr>
          <a:xfrm>
            <a:off x="2784298" y="2098992"/>
            <a:ext cx="527024" cy="33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팀</a:t>
            </a:r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115" name="직사각형 114"/>
          <p:cNvSpPr/>
          <p:nvPr/>
        </p:nvSpPr>
        <p:spPr>
          <a:xfrm>
            <a:off x="2784298" y="2429879"/>
            <a:ext cx="527024" cy="33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팀</a:t>
            </a:r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116" name="직사각형 115"/>
          <p:cNvSpPr/>
          <p:nvPr/>
        </p:nvSpPr>
        <p:spPr>
          <a:xfrm>
            <a:off x="2784298" y="2763387"/>
            <a:ext cx="527024" cy="33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팀</a:t>
            </a:r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117" name="직사각형 116"/>
          <p:cNvSpPr/>
          <p:nvPr/>
        </p:nvSpPr>
        <p:spPr>
          <a:xfrm>
            <a:off x="2782980" y="3090138"/>
            <a:ext cx="527024" cy="33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팀</a:t>
            </a:r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118" name="직사각형 117"/>
          <p:cNvSpPr/>
          <p:nvPr/>
        </p:nvSpPr>
        <p:spPr>
          <a:xfrm>
            <a:off x="2783881" y="3429649"/>
            <a:ext cx="527024" cy="33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팀</a:t>
            </a:r>
            <a:r>
              <a:rPr lang="en-US" altLang="ko-KR" sz="1400" smtClean="0"/>
              <a:t>5</a:t>
            </a:r>
            <a:endParaRPr lang="ko-KR" altLang="en-US" sz="1400"/>
          </a:p>
        </p:txBody>
      </p:sp>
      <p:sp>
        <p:nvSpPr>
          <p:cNvPr id="119" name="직사각형 118"/>
          <p:cNvSpPr/>
          <p:nvPr/>
        </p:nvSpPr>
        <p:spPr>
          <a:xfrm>
            <a:off x="2783881" y="3760536"/>
            <a:ext cx="527024" cy="33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팀</a:t>
            </a:r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120" name="직사각형 119"/>
          <p:cNvSpPr/>
          <p:nvPr/>
        </p:nvSpPr>
        <p:spPr>
          <a:xfrm>
            <a:off x="2782980" y="4095566"/>
            <a:ext cx="527024" cy="33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팀</a:t>
            </a:r>
            <a:r>
              <a:rPr lang="en-US" altLang="ko-KR" sz="1400" smtClean="0"/>
              <a:t>7</a:t>
            </a:r>
            <a:endParaRPr lang="ko-KR" altLang="en-US" sz="1400"/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80" y="2122508"/>
            <a:ext cx="372134" cy="372134"/>
          </a:xfrm>
          <a:prstGeom prst="rect">
            <a:avLst/>
          </a:prstGeom>
        </p:spPr>
      </p:pic>
      <p:sp>
        <p:nvSpPr>
          <p:cNvPr id="124" name="모서리가 둥근 직사각형 123"/>
          <p:cNvSpPr/>
          <p:nvPr/>
        </p:nvSpPr>
        <p:spPr>
          <a:xfrm>
            <a:off x="3554592" y="4542201"/>
            <a:ext cx="2244469" cy="518265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2777444" y="4525038"/>
            <a:ext cx="540001" cy="540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버프</a:t>
            </a:r>
            <a:endParaRPr lang="ko-KR" altLang="en-US" sz="1100"/>
          </a:p>
        </p:txBody>
      </p:sp>
      <p:sp>
        <p:nvSpPr>
          <p:cNvPr id="126" name="직사각형 125"/>
          <p:cNvSpPr/>
          <p:nvPr/>
        </p:nvSpPr>
        <p:spPr>
          <a:xfrm>
            <a:off x="4257617" y="4623267"/>
            <a:ext cx="308873" cy="372243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4715775" y="4623267"/>
            <a:ext cx="308873" cy="372243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5173933" y="4623267"/>
            <a:ext cx="308873" cy="372243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/>
          <p:cNvCxnSpPr/>
          <p:nvPr/>
        </p:nvCxnSpPr>
        <p:spPr>
          <a:xfrm>
            <a:off x="6215555" y="2494642"/>
            <a:ext cx="21499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6267464" y="4091692"/>
            <a:ext cx="280517" cy="2805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6616364" y="4094204"/>
            <a:ext cx="280517" cy="2805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971382" y="4091692"/>
            <a:ext cx="280517" cy="2805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7321278" y="3743017"/>
            <a:ext cx="280517" cy="2805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7676296" y="3740505"/>
            <a:ext cx="280517" cy="2805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7321278" y="4094204"/>
            <a:ext cx="280517" cy="2805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7676296" y="4091692"/>
            <a:ext cx="280517" cy="2805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562933" y="4554892"/>
            <a:ext cx="64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전략 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서포트 </a:t>
            </a:r>
            <a:endParaRPr lang="ko-KR" altLang="en-US" sz="1200"/>
          </a:p>
        </p:txBody>
      </p:sp>
      <p:sp>
        <p:nvSpPr>
          <p:cNvPr id="121" name="오른쪽 화살표 120"/>
          <p:cNvSpPr/>
          <p:nvPr/>
        </p:nvSpPr>
        <p:spPr>
          <a:xfrm rot="10800000">
            <a:off x="2783881" y="1716082"/>
            <a:ext cx="308879" cy="261356"/>
          </a:xfrm>
          <a:prstGeom prst="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360" y="1707428"/>
            <a:ext cx="219308" cy="28678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768208" y="2089061"/>
            <a:ext cx="533792" cy="2338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2" idx="1"/>
            <a:endCxn id="7" idx="3"/>
          </p:cNvCxnSpPr>
          <p:nvPr/>
        </p:nvCxnSpPr>
        <p:spPr>
          <a:xfrm rot="10800000" flipV="1">
            <a:off x="2111518" y="3258141"/>
            <a:ext cx="656691" cy="45119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9201" y="3239975"/>
            <a:ext cx="1992316" cy="938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&lt;</a:t>
            </a:r>
            <a:r>
              <a:rPr lang="ko-KR" altLang="en-US" sz="1100" dirty="0" smtClean="0"/>
              <a:t>팀 </a:t>
            </a:r>
            <a:r>
              <a:rPr lang="ko-KR" altLang="en-US" sz="1100" dirty="0" err="1" smtClean="0"/>
              <a:t>프리셋</a:t>
            </a:r>
            <a:r>
              <a:rPr lang="en-US" altLang="ko-KR" sz="1100" dirty="0" smtClean="0"/>
              <a:t>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미리 설정해놓은 </a:t>
            </a:r>
            <a:r>
              <a:rPr lang="ko-KR" altLang="en-US" sz="1100" dirty="0" err="1" smtClean="0"/>
              <a:t>프리셋을</a:t>
            </a:r>
            <a:r>
              <a:rPr lang="ko-KR" altLang="en-US" sz="1100" dirty="0" smtClean="0"/>
              <a:t> 통하여 팀 변경</a:t>
            </a:r>
            <a:r>
              <a:rPr lang="en-US" altLang="ko-KR" sz="11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별다른 팝업 없이 </a:t>
            </a:r>
            <a:r>
              <a:rPr lang="ko-KR" altLang="en-US" sz="1100" dirty="0" err="1" smtClean="0"/>
              <a:t>원클릭으로</a:t>
            </a:r>
            <a:r>
              <a:rPr lang="ko-KR" altLang="en-US" sz="1100" dirty="0" smtClean="0"/>
              <a:t> 팀이 변경된다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393822" y="2219850"/>
            <a:ext cx="868890" cy="1727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꺾인 연결선 138"/>
          <p:cNvCxnSpPr>
            <a:stCxn id="129" idx="0"/>
            <a:endCxn id="140" idx="3"/>
          </p:cNvCxnSpPr>
          <p:nvPr/>
        </p:nvCxnSpPr>
        <p:spPr>
          <a:xfrm rot="16200000" flipV="1">
            <a:off x="2682459" y="1074041"/>
            <a:ext cx="380910" cy="191070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52516" y="1369580"/>
            <a:ext cx="1765044" cy="938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&lt;</a:t>
            </a:r>
            <a:r>
              <a:rPr lang="ko-KR" altLang="en-US" sz="1100" dirty="0" smtClean="0"/>
              <a:t>캐릭터 선택</a:t>
            </a:r>
            <a:r>
              <a:rPr lang="en-US" altLang="ko-KR" sz="1100" dirty="0" smtClean="0"/>
              <a:t>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해당 영역을 </a:t>
            </a:r>
            <a:r>
              <a:rPr lang="ko-KR" altLang="en-US" sz="1100" dirty="0" err="1" smtClean="0"/>
              <a:t>버튼화하여</a:t>
            </a:r>
            <a:r>
              <a:rPr lang="ko-KR" altLang="en-US" sz="1100" dirty="0" smtClean="0"/>
              <a:t> 누를 시 캐릭터 선택창으로 이동한다</a:t>
            </a:r>
            <a:r>
              <a:rPr lang="en-US" altLang="ko-KR" sz="11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 smtClean="0"/>
              <a:t>인게임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3D</a:t>
            </a:r>
            <a:r>
              <a:rPr lang="ko-KR" altLang="en-US" sz="1100" dirty="0" smtClean="0"/>
              <a:t>모델을 사용</a:t>
            </a:r>
            <a:endParaRPr lang="en-US" altLang="ko-KR" sz="1100" dirty="0" smtClean="0"/>
          </a:p>
        </p:txBody>
      </p:sp>
      <p:grpSp>
        <p:nvGrpSpPr>
          <p:cNvPr id="141" name="그룹 140"/>
          <p:cNvGrpSpPr/>
          <p:nvPr/>
        </p:nvGrpSpPr>
        <p:grpSpPr>
          <a:xfrm>
            <a:off x="7170947" y="4543646"/>
            <a:ext cx="861695" cy="375694"/>
            <a:chOff x="8795713" y="2349730"/>
            <a:chExt cx="1117268" cy="473626"/>
          </a:xfrm>
        </p:grpSpPr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8257" y="2349730"/>
              <a:ext cx="1086577" cy="462976"/>
            </a:xfrm>
            <a:prstGeom prst="rect">
              <a:avLst/>
            </a:prstGeom>
          </p:spPr>
        </p:pic>
        <p:sp>
          <p:nvSpPr>
            <p:cNvPr id="143" name="TextBox 142"/>
            <p:cNvSpPr txBox="1"/>
            <p:nvPr/>
          </p:nvSpPr>
          <p:spPr>
            <a:xfrm>
              <a:off x="8795713" y="2396552"/>
              <a:ext cx="1117268" cy="426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mtClean="0"/>
                <a:t>소탕</a:t>
              </a:r>
              <a:endParaRPr lang="ko-KR" altLang="en-US" sz="1600" b="1"/>
            </a:p>
          </p:txBody>
        </p:sp>
      </p:grpSp>
      <p:cxnSp>
        <p:nvCxnSpPr>
          <p:cNvPr id="144" name="꺾인 연결선 143"/>
          <p:cNvCxnSpPr>
            <a:endCxn id="145" idx="0"/>
          </p:cNvCxnSpPr>
          <p:nvPr/>
        </p:nvCxnSpPr>
        <p:spPr>
          <a:xfrm>
            <a:off x="4220793" y="5060466"/>
            <a:ext cx="494982" cy="46759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990704" y="5528056"/>
            <a:ext cx="3450141" cy="8156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&lt;</a:t>
            </a:r>
            <a:r>
              <a:rPr lang="ko-KR" altLang="en-US" sz="1100" dirty="0" smtClean="0"/>
              <a:t>전략 </a:t>
            </a:r>
            <a:r>
              <a:rPr lang="ko-KR" altLang="en-US" sz="1100" dirty="0" err="1" smtClean="0"/>
              <a:t>서포트</a:t>
            </a:r>
            <a:r>
              <a:rPr lang="ko-KR" altLang="en-US" sz="1100" dirty="0" smtClean="0"/>
              <a:t> 카드</a:t>
            </a:r>
            <a:r>
              <a:rPr lang="en-US" altLang="ko-KR" sz="1100" dirty="0" smtClean="0"/>
              <a:t>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팀 </a:t>
            </a:r>
            <a:r>
              <a:rPr lang="ko-KR" altLang="en-US" sz="1200" dirty="0" err="1" smtClean="0"/>
              <a:t>프리셋에</a:t>
            </a:r>
            <a:r>
              <a:rPr lang="ko-KR" altLang="en-US" sz="1200" dirty="0" smtClean="0"/>
              <a:t> 포함되어 영향을 받는다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각 카드의 영역을 </a:t>
            </a:r>
            <a:r>
              <a:rPr lang="ko-KR" altLang="en-US" sz="1200" dirty="0" err="1" smtClean="0"/>
              <a:t>버튼화하여</a:t>
            </a:r>
            <a:r>
              <a:rPr lang="ko-KR" altLang="en-US" sz="1200" dirty="0" smtClean="0"/>
              <a:t> 누를 시 캐릭터 선택창의 전략 </a:t>
            </a:r>
            <a:r>
              <a:rPr lang="ko-KR" altLang="en-US" sz="1200" dirty="0" err="1" smtClean="0"/>
              <a:t>서포트</a:t>
            </a:r>
            <a:r>
              <a:rPr lang="ko-KR" altLang="en-US" sz="1200" dirty="0" smtClean="0"/>
              <a:t> 카드 탭으로 이동한다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47" name="제목 1"/>
          <p:cNvSpPr>
            <a:spLocks noGrp="1"/>
          </p:cNvSpPr>
          <p:nvPr>
            <p:ph type="title"/>
          </p:nvPr>
        </p:nvSpPr>
        <p:spPr>
          <a:xfrm>
            <a:off x="395233" y="133223"/>
            <a:ext cx="4014026" cy="825843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스테이지 준비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201430" y="4554892"/>
            <a:ext cx="767745" cy="344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꺾인 연결선 147"/>
          <p:cNvCxnSpPr>
            <a:stCxn id="4" idx="2"/>
            <a:endCxn id="149" idx="0"/>
          </p:cNvCxnSpPr>
          <p:nvPr/>
        </p:nvCxnSpPr>
        <p:spPr>
          <a:xfrm rot="16200000" flipH="1">
            <a:off x="7718317" y="4765958"/>
            <a:ext cx="618870" cy="88489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690808" y="5517842"/>
            <a:ext cx="3558785" cy="100027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&lt;</a:t>
            </a:r>
            <a:r>
              <a:rPr lang="ko-KR" altLang="en-US" sz="1100" dirty="0" smtClean="0"/>
              <a:t>소탕</a:t>
            </a:r>
            <a:r>
              <a:rPr lang="en-US" altLang="ko-KR" sz="1100" dirty="0" smtClean="0"/>
              <a:t>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해당 버튼을 클릭하면 소탕 </a:t>
            </a:r>
            <a:r>
              <a:rPr lang="en-US" altLang="ko-KR" sz="1200" dirty="0" smtClean="0"/>
              <a:t>UI</a:t>
            </a:r>
            <a:r>
              <a:rPr lang="ko-KR" altLang="en-US" sz="1200" dirty="0" err="1" smtClean="0"/>
              <a:t>팝업창을</a:t>
            </a:r>
            <a:r>
              <a:rPr lang="ko-KR" altLang="en-US" sz="1200" dirty="0" smtClean="0"/>
              <a:t> 띄운다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해당 스테이지를 일정 랭크 이상으로 </a:t>
            </a:r>
            <a:r>
              <a:rPr lang="ko-KR" altLang="en-US" sz="1200" dirty="0" err="1" smtClean="0"/>
              <a:t>클리어</a:t>
            </a:r>
            <a:r>
              <a:rPr lang="ko-KR" altLang="en-US" sz="1200" dirty="0" smtClean="0"/>
              <a:t> 시에 스테이지를 진행하지 않고 </a:t>
            </a:r>
            <a:r>
              <a:rPr lang="ko-KR" altLang="en-US" sz="1200" dirty="0" err="1" smtClean="0"/>
              <a:t>클리어</a:t>
            </a:r>
            <a:r>
              <a:rPr lang="ko-KR" altLang="en-US" sz="1200" dirty="0" smtClean="0"/>
              <a:t> 보상을 받을 수 있는 기능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8135149" y="4549267"/>
            <a:ext cx="791988" cy="344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꺾인 연결선 150"/>
          <p:cNvCxnSpPr>
            <a:stCxn id="150" idx="3"/>
            <a:endCxn id="152" idx="1"/>
          </p:cNvCxnSpPr>
          <p:nvPr/>
        </p:nvCxnSpPr>
        <p:spPr>
          <a:xfrm flipV="1">
            <a:off x="8927137" y="3889134"/>
            <a:ext cx="995079" cy="83217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9922216" y="3419774"/>
            <a:ext cx="2045565" cy="938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&lt;</a:t>
            </a:r>
            <a:r>
              <a:rPr lang="ko-KR" altLang="en-US" sz="1100" dirty="0" smtClean="0"/>
              <a:t>진입</a:t>
            </a:r>
            <a:r>
              <a:rPr lang="en-US" altLang="ko-KR" sz="1100" dirty="0" smtClean="0"/>
              <a:t>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해당 버튼을 클릭하면 현재 설정한 캐릭터와 </a:t>
            </a:r>
            <a:r>
              <a:rPr lang="ko-KR" altLang="en-US" sz="1100" dirty="0" err="1" smtClean="0"/>
              <a:t>서포트</a:t>
            </a:r>
            <a:r>
              <a:rPr lang="ko-KR" altLang="en-US" sz="1100" dirty="0" smtClean="0"/>
              <a:t> 카드를 적용하여 </a:t>
            </a:r>
            <a:r>
              <a:rPr lang="ko-KR" altLang="en-US" sz="1100" dirty="0" err="1" smtClean="0"/>
              <a:t>인게임으로</a:t>
            </a:r>
            <a:r>
              <a:rPr lang="ko-KR" altLang="en-US" sz="1100" dirty="0" smtClean="0"/>
              <a:t> 진입한다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9935057" y="1411534"/>
            <a:ext cx="2045565" cy="8156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&lt;</a:t>
            </a:r>
            <a:r>
              <a:rPr lang="ko-KR" altLang="en-US" sz="1100" dirty="0" smtClean="0"/>
              <a:t>랭크</a:t>
            </a:r>
            <a:r>
              <a:rPr lang="en-US" altLang="ko-KR" sz="1100" dirty="0" smtClean="0"/>
              <a:t>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해당 스테이지의 </a:t>
            </a:r>
            <a:r>
              <a:rPr lang="ko-KR" altLang="en-US" sz="1200" dirty="0" err="1" smtClean="0"/>
              <a:t>클리어</a:t>
            </a:r>
            <a:r>
              <a:rPr lang="ko-KR" altLang="en-US" sz="1200" dirty="0" smtClean="0"/>
              <a:t> 조건에 설정하여 등급을 나눠서 랭크를 표시</a:t>
            </a:r>
            <a:endParaRPr lang="en-US" altLang="ko-KR" sz="1200" dirty="0" smtClean="0"/>
          </a:p>
        </p:txBody>
      </p:sp>
      <p:sp>
        <p:nvSpPr>
          <p:cNvPr id="16" name="타원 15"/>
          <p:cNvSpPr/>
          <p:nvPr/>
        </p:nvSpPr>
        <p:spPr>
          <a:xfrm>
            <a:off x="8625880" y="2120322"/>
            <a:ext cx="363868" cy="3638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꺾인 연결선 153"/>
          <p:cNvCxnSpPr>
            <a:stCxn id="123" idx="3"/>
            <a:endCxn id="153" idx="1"/>
          </p:cNvCxnSpPr>
          <p:nvPr/>
        </p:nvCxnSpPr>
        <p:spPr>
          <a:xfrm flipV="1">
            <a:off x="8998014" y="1819338"/>
            <a:ext cx="937043" cy="489237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5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671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232" y="133223"/>
            <a:ext cx="5365487" cy="82584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소탕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화면 예시</a:t>
            </a:r>
            <a:endParaRPr lang="ko-KR" altLang="en-US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1840280" y="1699708"/>
            <a:ext cx="8548557" cy="4525831"/>
            <a:chOff x="2686101" y="1989269"/>
            <a:chExt cx="6428230" cy="3403274"/>
          </a:xfrm>
        </p:grpSpPr>
        <p:grpSp>
          <p:nvGrpSpPr>
            <p:cNvPr id="7" name="그룹 6"/>
            <p:cNvGrpSpPr/>
            <p:nvPr/>
          </p:nvGrpSpPr>
          <p:grpSpPr>
            <a:xfrm>
              <a:off x="2686101" y="1989269"/>
              <a:ext cx="6428230" cy="3403274"/>
              <a:chOff x="5534029" y="1660459"/>
              <a:chExt cx="6485328" cy="3433503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5534029" y="1662307"/>
                <a:ext cx="6468703" cy="343165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8895462" y="2097952"/>
                <a:ext cx="3002046" cy="29312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9035737" y="2593098"/>
                <a:ext cx="2746908" cy="76567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10923438" y="4529550"/>
                <a:ext cx="861695" cy="375695"/>
                <a:chOff x="8795710" y="2349730"/>
                <a:chExt cx="1117268" cy="473628"/>
              </a:xfrm>
            </p:grpSpPr>
            <p:pic>
              <p:nvPicPr>
                <p:cNvPr id="88" name="그림 8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98257" y="2349730"/>
                  <a:ext cx="1086577" cy="462976"/>
                </a:xfrm>
                <a:prstGeom prst="rect">
                  <a:avLst/>
                </a:prstGeom>
              </p:spPr>
            </p:pic>
            <p:sp>
              <p:nvSpPr>
                <p:cNvPr id="89" name="TextBox 88"/>
                <p:cNvSpPr txBox="1"/>
                <p:nvPr/>
              </p:nvSpPr>
              <p:spPr>
                <a:xfrm>
                  <a:off x="8795710" y="2396553"/>
                  <a:ext cx="1117268" cy="4268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smtClean="0"/>
                    <a:t>진입</a:t>
                  </a:r>
                  <a:endParaRPr lang="ko-KR" altLang="en-US" sz="1600" b="1"/>
                </a:p>
              </p:txBody>
            </p:sp>
          </p:grpSp>
          <p:cxnSp>
            <p:nvCxnSpPr>
              <p:cNvPr id="12" name="직선 연결선 11"/>
              <p:cNvCxnSpPr/>
              <p:nvPr/>
            </p:nvCxnSpPr>
            <p:spPr>
              <a:xfrm>
                <a:off x="5534029" y="2014995"/>
                <a:ext cx="6485328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5534029" y="1660459"/>
                <a:ext cx="6468703" cy="3495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챕터</a:t>
                </a:r>
                <a:r>
                  <a:rPr lang="en-US" altLang="ko-KR" smtClean="0"/>
                  <a:t>1. </a:t>
                </a:r>
                <a:r>
                  <a:rPr lang="ko-KR" altLang="en-US" smtClean="0"/>
                  <a:t>도시 외곽</a:t>
                </a:r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089521" y="2155983"/>
                <a:ext cx="17349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mtClean="0"/>
                  <a:t>Stage1. </a:t>
                </a:r>
                <a:r>
                  <a:rPr lang="ko-KR" altLang="en-US" sz="1200" smtClean="0"/>
                  <a:t>지하 돌입작전</a:t>
                </a:r>
                <a:endParaRPr lang="ko-KR" altLang="en-US" sz="120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014454" y="4515548"/>
                <a:ext cx="84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600" smtClean="0"/>
                  <a:t>적정 레벨 </a:t>
                </a:r>
                <a:r>
                  <a:rPr lang="en-US" altLang="ko-KR" sz="600" smtClean="0"/>
                  <a:t>1 ~ 3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600" smtClean="0"/>
                  <a:t>내 평균 레벨 </a:t>
                </a:r>
                <a:r>
                  <a:rPr lang="en-US" altLang="ko-KR" sz="600" smtClean="0"/>
                  <a:t>: 43.3</a:t>
                </a:r>
                <a:r>
                  <a:rPr lang="ko-KR" altLang="en-US" sz="100" smtClean="0"/>
                  <a:t> </a:t>
                </a:r>
                <a:endParaRPr lang="ko-KR" altLang="en-US" sz="10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009985" y="2615520"/>
                <a:ext cx="10020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smtClean="0"/>
                  <a:t>등장하는 적</a:t>
                </a:r>
                <a:endParaRPr lang="ko-KR" altLang="en-US" sz="1200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9143286" y="2926565"/>
                <a:ext cx="352518" cy="35251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9035737" y="3471353"/>
                <a:ext cx="2746908" cy="94177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993873" y="3468904"/>
                <a:ext cx="1598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smtClean="0"/>
                  <a:t>획득 가능한 아이템</a:t>
                </a:r>
                <a:endParaRPr lang="ko-KR" altLang="en-US" sz="1200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9574438" y="2915820"/>
                <a:ext cx="352518" cy="35251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031105" y="2926565"/>
                <a:ext cx="352518" cy="35251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9087646" y="3726412"/>
                <a:ext cx="280517" cy="28051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9436546" y="3728924"/>
                <a:ext cx="280517" cy="28051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9791564" y="3726412"/>
                <a:ext cx="280517" cy="28051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7249102" y="2003394"/>
                <a:ext cx="644589" cy="220998"/>
                <a:chOff x="5892104" y="78459"/>
                <a:chExt cx="644589" cy="220998"/>
              </a:xfrm>
            </p:grpSpPr>
            <p:grpSp>
              <p:nvGrpSpPr>
                <p:cNvPr id="80" name="그룹 79"/>
                <p:cNvGrpSpPr/>
                <p:nvPr/>
              </p:nvGrpSpPr>
              <p:grpSpPr>
                <a:xfrm>
                  <a:off x="5924209" y="110746"/>
                  <a:ext cx="612484" cy="169277"/>
                  <a:chOff x="5924209" y="110746"/>
                  <a:chExt cx="612484" cy="169277"/>
                </a:xfrm>
              </p:grpSpPr>
              <p:grpSp>
                <p:nvGrpSpPr>
                  <p:cNvPr id="82" name="그룹 81"/>
                  <p:cNvGrpSpPr/>
                  <p:nvPr/>
                </p:nvGrpSpPr>
                <p:grpSpPr>
                  <a:xfrm>
                    <a:off x="5924209" y="117786"/>
                    <a:ext cx="612484" cy="151642"/>
                    <a:chOff x="6367624" y="103308"/>
                    <a:chExt cx="612484" cy="151642"/>
                  </a:xfrm>
                </p:grpSpPr>
                <p:sp>
                  <p:nvSpPr>
                    <p:cNvPr id="84" name="직사각형 83"/>
                    <p:cNvSpPr/>
                    <p:nvPr/>
                  </p:nvSpPr>
                  <p:spPr>
                    <a:xfrm>
                      <a:off x="6367624" y="103779"/>
                      <a:ext cx="464182" cy="149030"/>
                    </a:xfrm>
                    <a:prstGeom prst="rect">
                      <a:avLst/>
                    </a:prstGeom>
                    <a:solidFill>
                      <a:schemeClr val="tx1">
                        <a:alpha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85" name="그룹 84"/>
                    <p:cNvGrpSpPr/>
                    <p:nvPr/>
                  </p:nvGrpSpPr>
                  <p:grpSpPr>
                    <a:xfrm>
                      <a:off x="6828466" y="103308"/>
                      <a:ext cx="151642" cy="151642"/>
                      <a:chOff x="7195844" y="97169"/>
                      <a:chExt cx="151642" cy="151642"/>
                    </a:xfrm>
                  </p:grpSpPr>
                  <p:sp>
                    <p:nvSpPr>
                      <p:cNvPr id="86" name="직사각형 85"/>
                      <p:cNvSpPr/>
                      <p:nvPr/>
                    </p:nvSpPr>
                    <p:spPr>
                      <a:xfrm>
                        <a:off x="7195844" y="97169"/>
                        <a:ext cx="151642" cy="15164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7" name="십자형 86"/>
                      <p:cNvSpPr/>
                      <p:nvPr/>
                    </p:nvSpPr>
                    <p:spPr>
                      <a:xfrm>
                        <a:off x="7226474" y="134305"/>
                        <a:ext cx="88107" cy="88107"/>
                      </a:xfrm>
                      <a:prstGeom prst="plus">
                        <a:avLst>
                          <a:gd name="adj" fmla="val 35811"/>
                        </a:avLst>
                      </a:pr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6009054" y="110746"/>
                    <a:ext cx="411442" cy="1692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500" smtClean="0">
                        <a:solidFill>
                          <a:schemeClr val="bg1"/>
                        </a:solidFill>
                      </a:rPr>
                      <a:t>310,000</a:t>
                    </a:r>
                    <a:endParaRPr lang="ko-KR" altLang="en-US" sz="50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81" name="그림 8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2104" y="78459"/>
                  <a:ext cx="220998" cy="220998"/>
                </a:xfrm>
                <a:prstGeom prst="rect">
                  <a:avLst/>
                </a:prstGeom>
              </p:spPr>
            </p:pic>
          </p:grpSp>
          <p:grpSp>
            <p:nvGrpSpPr>
              <p:cNvPr id="26" name="그룹 25"/>
              <p:cNvGrpSpPr/>
              <p:nvPr/>
            </p:nvGrpSpPr>
            <p:grpSpPr>
              <a:xfrm>
                <a:off x="7896752" y="2026218"/>
                <a:ext cx="632291" cy="188521"/>
                <a:chOff x="6346680" y="90326"/>
                <a:chExt cx="632291" cy="188521"/>
              </a:xfrm>
            </p:grpSpPr>
            <p:grpSp>
              <p:nvGrpSpPr>
                <p:cNvPr id="73" name="그룹 72"/>
                <p:cNvGrpSpPr/>
                <p:nvPr/>
              </p:nvGrpSpPr>
              <p:grpSpPr>
                <a:xfrm>
                  <a:off x="6367624" y="103778"/>
                  <a:ext cx="611347" cy="153448"/>
                  <a:chOff x="6367624" y="103778"/>
                  <a:chExt cx="611347" cy="153448"/>
                </a:xfrm>
              </p:grpSpPr>
              <p:sp>
                <p:nvSpPr>
                  <p:cNvPr id="76" name="직사각형 75"/>
                  <p:cNvSpPr/>
                  <p:nvPr/>
                </p:nvSpPr>
                <p:spPr>
                  <a:xfrm>
                    <a:off x="6367624" y="103778"/>
                    <a:ext cx="464182" cy="152551"/>
                  </a:xfrm>
                  <a:prstGeom prst="rect">
                    <a:avLst/>
                  </a:prstGeom>
                  <a:solidFill>
                    <a:schemeClr val="tx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77" name="그룹 76"/>
                  <p:cNvGrpSpPr/>
                  <p:nvPr/>
                </p:nvGrpSpPr>
                <p:grpSpPr>
                  <a:xfrm>
                    <a:off x="6827329" y="105584"/>
                    <a:ext cx="151642" cy="151642"/>
                    <a:chOff x="7194707" y="99445"/>
                    <a:chExt cx="151642" cy="151642"/>
                  </a:xfrm>
                </p:grpSpPr>
                <p:sp>
                  <p:nvSpPr>
                    <p:cNvPr id="78" name="직사각형 77"/>
                    <p:cNvSpPr/>
                    <p:nvPr/>
                  </p:nvSpPr>
                  <p:spPr>
                    <a:xfrm>
                      <a:off x="7194707" y="99445"/>
                      <a:ext cx="151642" cy="151642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9" name="십자형 78"/>
                    <p:cNvSpPr/>
                    <p:nvPr/>
                  </p:nvSpPr>
                  <p:spPr>
                    <a:xfrm>
                      <a:off x="7226474" y="134305"/>
                      <a:ext cx="88107" cy="88107"/>
                    </a:xfrm>
                    <a:prstGeom prst="plus">
                      <a:avLst>
                        <a:gd name="adj" fmla="val 35811"/>
                      </a:avLst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pic>
              <p:nvPicPr>
                <p:cNvPr id="74" name="그림 7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46680" y="90326"/>
                  <a:ext cx="188521" cy="188521"/>
                </a:xfrm>
                <a:prstGeom prst="rect">
                  <a:avLst/>
                </a:prstGeom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6449533" y="100591"/>
                  <a:ext cx="41927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smtClean="0">
                      <a:solidFill>
                        <a:schemeClr val="bg1"/>
                      </a:solidFill>
                    </a:rPr>
                    <a:t>310,000</a:t>
                  </a:r>
                  <a:endParaRPr lang="ko-KR" altLang="en-US" sz="5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" name="그룹 26"/>
              <p:cNvGrpSpPr/>
              <p:nvPr/>
            </p:nvGrpSpPr>
            <p:grpSpPr>
              <a:xfrm>
                <a:off x="6427034" y="2026218"/>
                <a:ext cx="802407" cy="181124"/>
                <a:chOff x="5116878" y="357667"/>
                <a:chExt cx="802407" cy="181124"/>
              </a:xfrm>
            </p:grpSpPr>
            <p:grpSp>
              <p:nvGrpSpPr>
                <p:cNvPr id="66" name="그룹 65"/>
                <p:cNvGrpSpPr/>
                <p:nvPr/>
              </p:nvGrpSpPr>
              <p:grpSpPr>
                <a:xfrm>
                  <a:off x="5133920" y="372400"/>
                  <a:ext cx="785365" cy="152647"/>
                  <a:chOff x="6193605" y="103682"/>
                  <a:chExt cx="785365" cy="152647"/>
                </a:xfrm>
              </p:grpSpPr>
              <p:sp>
                <p:nvSpPr>
                  <p:cNvPr id="69" name="직사각형 68"/>
                  <p:cNvSpPr/>
                  <p:nvPr/>
                </p:nvSpPr>
                <p:spPr>
                  <a:xfrm>
                    <a:off x="6193605" y="103778"/>
                    <a:ext cx="638201" cy="152551"/>
                  </a:xfrm>
                  <a:prstGeom prst="rect">
                    <a:avLst/>
                  </a:prstGeom>
                  <a:solidFill>
                    <a:schemeClr val="tx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70" name="그룹 69"/>
                  <p:cNvGrpSpPr/>
                  <p:nvPr/>
                </p:nvGrpSpPr>
                <p:grpSpPr>
                  <a:xfrm>
                    <a:off x="6827328" y="103682"/>
                    <a:ext cx="151642" cy="151642"/>
                    <a:chOff x="7194706" y="97543"/>
                    <a:chExt cx="151642" cy="151642"/>
                  </a:xfrm>
                </p:grpSpPr>
                <p:sp>
                  <p:nvSpPr>
                    <p:cNvPr id="71" name="직사각형 70"/>
                    <p:cNvSpPr/>
                    <p:nvPr/>
                  </p:nvSpPr>
                  <p:spPr>
                    <a:xfrm>
                      <a:off x="7194706" y="97543"/>
                      <a:ext cx="151642" cy="151642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십자형 71"/>
                    <p:cNvSpPr/>
                    <p:nvPr/>
                  </p:nvSpPr>
                  <p:spPr>
                    <a:xfrm>
                      <a:off x="7226474" y="134305"/>
                      <a:ext cx="88107" cy="88107"/>
                    </a:xfrm>
                    <a:prstGeom prst="plus">
                      <a:avLst>
                        <a:gd name="adj" fmla="val 35811"/>
                      </a:avLst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pic>
              <p:nvPicPr>
                <p:cNvPr id="67" name="그림 6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6878" y="357667"/>
                  <a:ext cx="181124" cy="181124"/>
                </a:xfrm>
                <a:prstGeom prst="rect">
                  <a:avLst/>
                </a:prstGeom>
              </p:spPr>
            </p:pic>
            <p:sp>
              <p:nvSpPr>
                <p:cNvPr id="68" name="TextBox 67"/>
                <p:cNvSpPr txBox="1"/>
                <p:nvPr/>
              </p:nvSpPr>
              <p:spPr>
                <a:xfrm>
                  <a:off x="5205086" y="363881"/>
                  <a:ext cx="66884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500" smtClean="0">
                      <a:solidFill>
                        <a:schemeClr val="bg1"/>
                      </a:solidFill>
                    </a:rPr>
                    <a:t>1,200,310,000</a:t>
                  </a:r>
                  <a:endParaRPr lang="ko-KR" altLang="en-US" sz="5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8" name="타원 27"/>
              <p:cNvSpPr/>
              <p:nvPr/>
            </p:nvSpPr>
            <p:spPr>
              <a:xfrm>
                <a:off x="7144368" y="3955097"/>
                <a:ext cx="603975" cy="3716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8015269" y="3571245"/>
                <a:ext cx="603975" cy="3716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6403247" y="3405681"/>
                <a:ext cx="603975" cy="3716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125244" y="3726019"/>
                <a:ext cx="4327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smtClean="0">
                    <a:solidFill>
                      <a:schemeClr val="bg1"/>
                    </a:solidFill>
                  </a:rPr>
                  <a:t>2nd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263080" y="4117987"/>
                <a:ext cx="3793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smtClean="0">
                    <a:solidFill>
                      <a:schemeClr val="bg1"/>
                    </a:solidFill>
                  </a:rPr>
                  <a:t>1st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534337" y="3575028"/>
                <a:ext cx="36858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smtClean="0">
                    <a:solidFill>
                      <a:schemeClr val="bg1"/>
                    </a:solidFill>
                  </a:rPr>
                  <a:t>3rd</a:t>
                </a:r>
                <a:endParaRPr lang="ko-KR" altLang="en-US" sz="800">
                  <a:solidFill>
                    <a:schemeClr val="bg1"/>
                  </a:solidFill>
                </a:endParaRPr>
              </a:p>
            </p:txBody>
          </p: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1076" y="2226998"/>
                <a:ext cx="996665" cy="1449431"/>
              </a:xfrm>
              <a:prstGeom prst="rect">
                <a:avLst/>
              </a:prstGeom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0998" y="2520858"/>
                <a:ext cx="1338791" cy="1449431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0753" y="2769229"/>
                <a:ext cx="949315" cy="1449431"/>
              </a:xfrm>
              <a:prstGeom prst="rect">
                <a:avLst/>
              </a:prstGeom>
            </p:spPr>
          </p:pic>
          <p:sp>
            <p:nvSpPr>
              <p:cNvPr id="37" name="직사각형 36"/>
              <p:cNvSpPr/>
              <p:nvPr/>
            </p:nvSpPr>
            <p:spPr>
              <a:xfrm>
                <a:off x="6330721" y="3705904"/>
                <a:ext cx="778351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/>
                  <a:t>레벨 </a:t>
                </a:r>
                <a:r>
                  <a:rPr lang="en-US" altLang="ko-KR" sz="900"/>
                  <a:t>: 45</a:t>
                </a:r>
                <a:r>
                  <a:rPr lang="ko-KR" altLang="en-US" sz="100"/>
                  <a:t> 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7057179" y="4259771"/>
                <a:ext cx="778351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/>
                  <a:t>레벨 </a:t>
                </a:r>
                <a:r>
                  <a:rPr lang="en-US" altLang="ko-KR" sz="900"/>
                  <a:t>: </a:t>
                </a:r>
                <a:r>
                  <a:rPr lang="en-US" altLang="ko-KR" sz="900" smtClean="0"/>
                  <a:t>42</a:t>
                </a:r>
                <a:r>
                  <a:rPr lang="ko-KR" altLang="en-US" sz="100" smtClean="0"/>
                  <a:t> </a:t>
                </a:r>
                <a:endParaRPr lang="ko-KR" altLang="en-US" sz="10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958227" y="3890802"/>
                <a:ext cx="778351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/>
                  <a:t>레벨 </a:t>
                </a:r>
                <a:r>
                  <a:rPr lang="en-US" altLang="ko-KR" sz="900"/>
                  <a:t>: </a:t>
                </a:r>
                <a:r>
                  <a:rPr lang="en-US" altLang="ko-KR" sz="900" smtClean="0"/>
                  <a:t>43</a:t>
                </a:r>
                <a:r>
                  <a:rPr lang="ko-KR" altLang="en-US" sz="100" smtClean="0"/>
                  <a:t> </a:t>
                </a:r>
                <a:endParaRPr lang="ko-KR" altLang="en-US" sz="10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604480" y="2084899"/>
                <a:ext cx="527024" cy="3350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/>
                  <a:t>팀</a:t>
                </a:r>
                <a:r>
                  <a:rPr lang="en-US" altLang="ko-KR" sz="1400" smtClean="0"/>
                  <a:t>1</a:t>
                </a:r>
                <a:endParaRPr lang="ko-KR" altLang="en-US" sz="140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604480" y="2415786"/>
                <a:ext cx="527024" cy="3350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/>
                  <a:t>팀</a:t>
                </a:r>
                <a:r>
                  <a:rPr lang="en-US" altLang="ko-KR" sz="1400" smtClean="0"/>
                  <a:t>2</a:t>
                </a:r>
                <a:endParaRPr lang="ko-KR" altLang="en-US" sz="140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5604480" y="2749294"/>
                <a:ext cx="527024" cy="3350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/>
                  <a:t>팀</a:t>
                </a:r>
                <a:r>
                  <a:rPr lang="en-US" altLang="ko-KR" sz="1400" smtClean="0"/>
                  <a:t>3</a:t>
                </a:r>
                <a:endParaRPr lang="ko-KR" altLang="en-US" sz="140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603162" y="3076045"/>
                <a:ext cx="527024" cy="3350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/>
                  <a:t>팀</a:t>
                </a:r>
                <a:r>
                  <a:rPr lang="en-US" altLang="ko-KR" sz="1400" smtClean="0"/>
                  <a:t>4</a:t>
                </a:r>
                <a:endParaRPr lang="ko-KR" altLang="en-US" sz="140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604063" y="3415556"/>
                <a:ext cx="527024" cy="3350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/>
                  <a:t>팀</a:t>
                </a:r>
                <a:r>
                  <a:rPr lang="en-US" altLang="ko-KR" sz="1400" smtClean="0"/>
                  <a:t>5</a:t>
                </a:r>
                <a:endParaRPr lang="ko-KR" altLang="en-US" sz="140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604063" y="3746443"/>
                <a:ext cx="527024" cy="3350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/>
                  <a:t>팀</a:t>
                </a:r>
                <a:r>
                  <a:rPr lang="en-US" altLang="ko-KR" sz="1400" smtClean="0"/>
                  <a:t>6</a:t>
                </a:r>
                <a:endParaRPr lang="ko-KR" altLang="en-US" sz="140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603162" y="4081473"/>
                <a:ext cx="527024" cy="3350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/>
                  <a:t>팀</a:t>
                </a:r>
                <a:r>
                  <a:rPr lang="en-US" altLang="ko-KR" sz="1400" smtClean="0"/>
                  <a:t>7</a:t>
                </a:r>
                <a:endParaRPr lang="ko-KR" altLang="en-US" sz="1400"/>
              </a:p>
            </p:txBody>
          </p:sp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46062" y="2108415"/>
                <a:ext cx="372134" cy="372134"/>
              </a:xfrm>
              <a:prstGeom prst="rect">
                <a:avLst/>
              </a:prstGeom>
            </p:spPr>
          </p:pic>
          <p:sp>
            <p:nvSpPr>
              <p:cNvPr id="48" name="모서리가 둥근 직사각형 47"/>
              <p:cNvSpPr/>
              <p:nvPr/>
            </p:nvSpPr>
            <p:spPr>
              <a:xfrm>
                <a:off x="5597626" y="4510945"/>
                <a:ext cx="540001" cy="5400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smtClean="0"/>
                  <a:t>버프</a:t>
                </a:r>
                <a:endParaRPr lang="ko-KR" altLang="en-US" sz="110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077799" y="4609174"/>
                <a:ext cx="308873" cy="372243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7535957" y="4609174"/>
                <a:ext cx="308873" cy="372243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7994115" y="4609174"/>
                <a:ext cx="308873" cy="372243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9035737" y="2480549"/>
                <a:ext cx="214996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모서리가 둥근 직사각형 52"/>
              <p:cNvSpPr/>
              <p:nvPr/>
            </p:nvSpPr>
            <p:spPr>
              <a:xfrm>
                <a:off x="9087646" y="4077599"/>
                <a:ext cx="280517" cy="28051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9436546" y="4080111"/>
                <a:ext cx="280517" cy="28051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9791564" y="4077599"/>
                <a:ext cx="280517" cy="28051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10141460" y="3728924"/>
                <a:ext cx="280517" cy="28051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10496478" y="3726412"/>
                <a:ext cx="280517" cy="28051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>
                <a:off x="10141460" y="4080111"/>
                <a:ext cx="280517" cy="28051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10496478" y="4077599"/>
                <a:ext cx="280517" cy="28051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383115" y="4540799"/>
                <a:ext cx="646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smtClean="0"/>
                  <a:t>전략 </a:t>
                </a:r>
                <a:endParaRPr lang="en-US" altLang="ko-KR" sz="1200" smtClean="0"/>
              </a:p>
              <a:p>
                <a:pPr algn="ctr"/>
                <a:r>
                  <a:rPr lang="ko-KR" altLang="en-US" sz="1200" smtClean="0"/>
                  <a:t>서포트 </a:t>
                </a:r>
                <a:endParaRPr lang="ko-KR" altLang="en-US" sz="1200"/>
              </a:p>
            </p:txBody>
          </p:sp>
          <p:sp>
            <p:nvSpPr>
              <p:cNvPr id="61" name="오른쪽 화살표 60"/>
              <p:cNvSpPr/>
              <p:nvPr/>
            </p:nvSpPr>
            <p:spPr>
              <a:xfrm rot="10800000">
                <a:off x="5604063" y="1701989"/>
                <a:ext cx="308879" cy="261356"/>
              </a:xfrm>
              <a:prstGeom prst="rightArrow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2" name="그림 6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08542" y="1693335"/>
                <a:ext cx="219308" cy="286787"/>
              </a:xfrm>
              <a:prstGeom prst="rect">
                <a:avLst/>
              </a:prstGeom>
            </p:spPr>
          </p:pic>
          <p:grpSp>
            <p:nvGrpSpPr>
              <p:cNvPr id="63" name="그룹 62"/>
              <p:cNvGrpSpPr/>
              <p:nvPr/>
            </p:nvGrpSpPr>
            <p:grpSpPr>
              <a:xfrm>
                <a:off x="9991129" y="4529553"/>
                <a:ext cx="861695" cy="375694"/>
                <a:chOff x="8795713" y="2349730"/>
                <a:chExt cx="1117268" cy="473626"/>
              </a:xfrm>
            </p:grpSpPr>
            <p:pic>
              <p:nvPicPr>
                <p:cNvPr id="64" name="그림 6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98257" y="2349730"/>
                  <a:ext cx="1086577" cy="462976"/>
                </a:xfrm>
                <a:prstGeom prst="rect">
                  <a:avLst/>
                </a:prstGeom>
              </p:spPr>
            </p:pic>
            <p:sp>
              <p:nvSpPr>
                <p:cNvPr id="65" name="TextBox 64"/>
                <p:cNvSpPr txBox="1"/>
                <p:nvPr/>
              </p:nvSpPr>
              <p:spPr>
                <a:xfrm>
                  <a:off x="8795713" y="2396552"/>
                  <a:ext cx="1117268" cy="426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smtClean="0"/>
                    <a:t>소탕</a:t>
                  </a:r>
                  <a:endParaRPr lang="ko-KR" altLang="en-US" sz="1600" b="1"/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4822016" y="2391075"/>
              <a:ext cx="2263141" cy="2790554"/>
              <a:chOff x="1593907" y="3308059"/>
              <a:chExt cx="2263141" cy="2790554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1593907" y="3308059"/>
                <a:ext cx="2263141" cy="2790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1877761" y="3514364"/>
                <a:ext cx="791523" cy="356743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smtClean="0"/>
                  <a:t>일반 소탕</a:t>
                </a:r>
                <a:endParaRPr lang="ko-KR" altLang="en-US" sz="1000"/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2793119" y="3514364"/>
                <a:ext cx="791523" cy="356743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/>
                  <a:t>고급 소탕</a:t>
                </a:r>
                <a:endParaRPr lang="ko-KR" altLang="en-US" sz="900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1738653" y="3973210"/>
                <a:ext cx="1973647" cy="92685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일반 소탕으로 소탕을 진행 시 해당 스테이지 보상의 </a:t>
                </a:r>
                <a:r>
                  <a:rPr lang="en-US" altLang="ko-KR" sz="1000" dirty="0" smtClean="0"/>
                  <a:t>60 ~ 80%</a:t>
                </a:r>
                <a:r>
                  <a:rPr lang="ko-KR" altLang="en-US" sz="1000" dirty="0" smtClean="0"/>
                  <a:t>만 획득할 수 있습니다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2526893" y="5031072"/>
                <a:ext cx="381877" cy="2945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96" name="그림 9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2411" y="5060468"/>
                <a:ext cx="250525" cy="241578"/>
              </a:xfrm>
              <a:prstGeom prst="rect">
                <a:avLst/>
              </a:prstGeom>
            </p:spPr>
          </p:pic>
          <p:sp>
            <p:nvSpPr>
              <p:cNvPr id="97" name="직사각형 96"/>
              <p:cNvSpPr/>
              <p:nvPr/>
            </p:nvSpPr>
            <p:spPr>
              <a:xfrm flipH="1">
                <a:off x="2251974" y="5162892"/>
                <a:ext cx="171397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9223" y="5057771"/>
                <a:ext cx="250525" cy="241578"/>
              </a:xfrm>
              <a:prstGeom prst="rect">
                <a:avLst/>
              </a:prstGeom>
            </p:spPr>
          </p:pic>
          <p:sp>
            <p:nvSpPr>
              <p:cNvPr id="99" name="십자형 98"/>
              <p:cNvSpPr/>
              <p:nvPr/>
            </p:nvSpPr>
            <p:spPr>
              <a:xfrm>
                <a:off x="3017667" y="5106252"/>
                <a:ext cx="153850" cy="153850"/>
              </a:xfrm>
              <a:prstGeom prst="plus">
                <a:avLst>
                  <a:gd name="adj" fmla="val 4092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612" y="5002164"/>
                <a:ext cx="467763" cy="321455"/>
              </a:xfrm>
              <a:prstGeom prst="rect">
                <a:avLst/>
              </a:prstGeom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2578896" y="5069405"/>
                <a:ext cx="266017" cy="2082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1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222981" y="5085073"/>
                <a:ext cx="602301" cy="1620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800" b="1" i="1" dirty="0" smtClean="0">
                    <a:solidFill>
                      <a:schemeClr val="bg1"/>
                    </a:solidFill>
                  </a:rPr>
                  <a:t>최대</a:t>
                </a:r>
                <a:endParaRPr lang="ko-KR" altLang="en-US" sz="800" b="1" i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4538" y="5006496"/>
                <a:ext cx="467763" cy="321455"/>
              </a:xfrm>
              <a:prstGeom prst="rect">
                <a:avLst/>
              </a:prstGeom>
            </p:spPr>
          </p:pic>
          <p:sp>
            <p:nvSpPr>
              <p:cNvPr id="104" name="TextBox 103"/>
              <p:cNvSpPr txBox="1"/>
              <p:nvPr/>
            </p:nvSpPr>
            <p:spPr>
              <a:xfrm>
                <a:off x="1593907" y="5089405"/>
                <a:ext cx="602301" cy="1620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800" b="1" i="1" dirty="0" smtClean="0">
                    <a:solidFill>
                      <a:schemeClr val="bg1"/>
                    </a:solidFill>
                  </a:rPr>
                  <a:t>최소</a:t>
                </a:r>
                <a:endParaRPr lang="ko-KR" altLang="en-US" sz="8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2328627" y="5464341"/>
                <a:ext cx="791523" cy="356743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smtClean="0"/>
                  <a:t>소탕 진행</a:t>
                </a:r>
                <a:endParaRPr lang="en-US" altLang="ko-KR" sz="1000" smtClean="0"/>
              </a:p>
              <a:p>
                <a:pPr algn="ctr"/>
                <a:endParaRPr lang="ko-KR" altLang="en-US" sz="1000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2468936" y="5681275"/>
                <a:ext cx="506287" cy="82123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smtClean="0"/>
                  <a:t>10</a:t>
                </a:r>
                <a:endParaRPr lang="ko-KR" altLang="en-US" sz="600"/>
              </a:p>
            </p:txBody>
          </p:sp>
          <p:sp>
            <p:nvSpPr>
              <p:cNvPr id="107" name="해 106"/>
              <p:cNvSpPr/>
              <p:nvPr/>
            </p:nvSpPr>
            <p:spPr>
              <a:xfrm>
                <a:off x="2456100" y="5653408"/>
                <a:ext cx="137856" cy="137856"/>
              </a:xfrm>
              <a:prstGeom prst="sun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2339232" y="5875353"/>
                <a:ext cx="76569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smtClean="0"/>
                  <a:t>보유 티켓 </a:t>
                </a:r>
                <a:r>
                  <a:rPr lang="en-US" altLang="ko-KR" sz="600" smtClean="0"/>
                  <a:t>: 150</a:t>
                </a:r>
                <a:endParaRPr lang="ko-KR" altLang="en-US" sz="600"/>
              </a:p>
            </p:txBody>
          </p:sp>
        </p:grpSp>
        <p:sp>
          <p:nvSpPr>
            <p:cNvPr id="109" name="모서리가 둥근 직사각형 108"/>
            <p:cNvSpPr/>
            <p:nvPr/>
          </p:nvSpPr>
          <p:spPr>
            <a:xfrm>
              <a:off x="6867700" y="2404050"/>
              <a:ext cx="215214" cy="215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517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직사각형 178"/>
          <p:cNvSpPr/>
          <p:nvPr/>
        </p:nvSpPr>
        <p:spPr>
          <a:xfrm>
            <a:off x="6083857" y="2583789"/>
            <a:ext cx="6036099" cy="18158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소탕</a:t>
            </a:r>
            <a:r>
              <a:rPr lang="en-US" altLang="ko-KR" sz="1400" dirty="0" smtClean="0"/>
              <a:t>UI </a:t>
            </a:r>
            <a:r>
              <a:rPr lang="ko-KR" altLang="en-US" sz="1400" dirty="0" smtClean="0"/>
              <a:t>팝업 시 횟수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표시 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      </a:t>
            </a:r>
            <a:r>
              <a:rPr lang="ko-KR" altLang="en-US" sz="1400" dirty="0" smtClean="0"/>
              <a:t>버튼 누를 시 횟수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표시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버튼 누를 시 일반 소탕은 </a:t>
            </a:r>
            <a:r>
              <a:rPr lang="ko-KR" altLang="en-US" sz="1400" dirty="0" err="1" smtClean="0"/>
              <a:t>스테미나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당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로 표시하고 </a:t>
            </a:r>
            <a:r>
              <a:rPr lang="en-US" altLang="ko-KR" sz="1400" dirty="0" smtClean="0"/>
              <a:t> </a:t>
            </a:r>
            <a:br>
              <a:rPr lang="en-US" altLang="ko-KR" sz="1400" dirty="0" smtClean="0"/>
            </a:br>
            <a:r>
              <a:rPr lang="ko-KR" altLang="en-US" sz="1400" dirty="0" smtClean="0"/>
              <a:t>고급 소탕은 </a:t>
            </a:r>
            <a:r>
              <a:rPr lang="ko-KR" altLang="en-US" sz="1400" dirty="0" err="1" smtClean="0"/>
              <a:t>소탕권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당 </a:t>
            </a:r>
            <a:r>
              <a:rPr lang="en-US" altLang="ko-KR" sz="1400" dirty="0" smtClean="0"/>
              <a:t>1, </a:t>
            </a:r>
            <a:r>
              <a:rPr lang="ko-KR" altLang="en-US" sz="1400" dirty="0" err="1" smtClean="0"/>
              <a:t>스테미나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당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으로 환산하여 낮은 숫자 표시</a:t>
            </a:r>
            <a:r>
              <a:rPr lang="en-US" altLang="ko-KR" sz="1400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버튼을 눌렀을 시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회당 횟수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차감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최소값은 </a:t>
            </a:r>
            <a:r>
              <a:rPr lang="en-US" altLang="ko-KR" sz="1400" dirty="0" smtClean="0"/>
              <a:t>1)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버튼을 눌렀을 시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회당 회수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증가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최대값은       와 동일</a:t>
            </a:r>
            <a:r>
              <a:rPr lang="en-US" altLang="ko-KR" sz="14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/>
              <a:t>       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GetKey</a:t>
            </a:r>
            <a:r>
              <a:rPr lang="ko-KR" altLang="en-US" sz="1400" dirty="0" smtClean="0"/>
              <a:t>방식으로 누르고 있으면 일정한 속도로 횟수가 증감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399365" y="1172384"/>
            <a:ext cx="2263141" cy="279055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83219" y="1378689"/>
            <a:ext cx="791523" cy="35674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일반 소탕</a:t>
            </a:r>
            <a:endParaRPr lang="ko-KR" altLang="en-US" sz="10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98577" y="1378689"/>
            <a:ext cx="791523" cy="3567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고급 소탕</a:t>
            </a:r>
            <a:endParaRPr lang="ko-KR" altLang="en-US" sz="900"/>
          </a:p>
        </p:txBody>
      </p:sp>
      <p:sp>
        <p:nvSpPr>
          <p:cNvPr id="9" name="직사각형 8"/>
          <p:cNvSpPr/>
          <p:nvPr/>
        </p:nvSpPr>
        <p:spPr>
          <a:xfrm>
            <a:off x="544111" y="1837535"/>
            <a:ext cx="1973647" cy="9268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일반 소탕으로 소탕을 진행 시 해당 스테이지 보상의 </a:t>
            </a:r>
            <a:r>
              <a:rPr lang="en-US" altLang="ko-KR" sz="1000" smtClean="0"/>
              <a:t>60 ~ 80%</a:t>
            </a:r>
            <a:r>
              <a:rPr lang="ko-KR" altLang="en-US" sz="1000" smtClean="0"/>
              <a:t>만 획득할 수 있습니다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sp>
        <p:nvSpPr>
          <p:cNvPr id="12" name="직사각형 11"/>
          <p:cNvSpPr/>
          <p:nvPr/>
        </p:nvSpPr>
        <p:spPr>
          <a:xfrm>
            <a:off x="2946360" y="1172384"/>
            <a:ext cx="2263141" cy="279055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30214" y="1378689"/>
            <a:ext cx="791523" cy="35674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일반 소탕</a:t>
            </a:r>
            <a:endParaRPr lang="ko-KR" altLang="en-US" sz="10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45572" y="1378689"/>
            <a:ext cx="791523" cy="35674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고급 소탕</a:t>
            </a:r>
            <a:endParaRPr lang="ko-KR" altLang="en-US" sz="900"/>
          </a:p>
        </p:txBody>
      </p:sp>
      <p:sp>
        <p:nvSpPr>
          <p:cNvPr id="15" name="직사각형 14"/>
          <p:cNvSpPr/>
          <p:nvPr/>
        </p:nvSpPr>
        <p:spPr>
          <a:xfrm>
            <a:off x="3091106" y="1837535"/>
            <a:ext cx="1973647" cy="9268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고급 소탕으로 소탕을 진행 시 해당 스테이지 보상의 </a:t>
            </a:r>
            <a:r>
              <a:rPr lang="en-US" altLang="ko-KR" sz="1000" smtClean="0"/>
              <a:t>100%</a:t>
            </a:r>
            <a:r>
              <a:rPr lang="ko-KR" altLang="en-US" sz="1000" smtClean="0"/>
              <a:t>를 온전히 획득할 수 있습니다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sp>
        <p:nvSpPr>
          <p:cNvPr id="18" name="직사각형 17"/>
          <p:cNvSpPr/>
          <p:nvPr/>
        </p:nvSpPr>
        <p:spPr>
          <a:xfrm>
            <a:off x="1332351" y="2895397"/>
            <a:ext cx="381877" cy="2945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69" y="2924793"/>
            <a:ext cx="250525" cy="24157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 flipH="1">
            <a:off x="1057432" y="3027217"/>
            <a:ext cx="17139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681" y="2922096"/>
            <a:ext cx="250525" cy="241578"/>
          </a:xfrm>
          <a:prstGeom prst="rect">
            <a:avLst/>
          </a:prstGeom>
        </p:spPr>
      </p:pic>
      <p:sp>
        <p:nvSpPr>
          <p:cNvPr id="22" name="십자형 21"/>
          <p:cNvSpPr/>
          <p:nvPr/>
        </p:nvSpPr>
        <p:spPr>
          <a:xfrm>
            <a:off x="1823125" y="2970577"/>
            <a:ext cx="153850" cy="153850"/>
          </a:xfrm>
          <a:prstGeom prst="plus">
            <a:avLst>
              <a:gd name="adj" fmla="val 409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070" y="2866489"/>
            <a:ext cx="467763" cy="3214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384354" y="2906086"/>
            <a:ext cx="266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28439" y="2922680"/>
            <a:ext cx="602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i="1" dirty="0" smtClean="0">
                <a:solidFill>
                  <a:schemeClr val="bg1"/>
                </a:solidFill>
              </a:rPr>
              <a:t>최대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96" y="2870821"/>
            <a:ext cx="467763" cy="32145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99365" y="2927012"/>
            <a:ext cx="602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i="1" dirty="0" smtClean="0">
                <a:solidFill>
                  <a:schemeClr val="bg1"/>
                </a:solidFill>
              </a:rPr>
              <a:t>최소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684476" y="3324071"/>
            <a:ext cx="791523" cy="35674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소탕 진행</a:t>
            </a:r>
            <a:endParaRPr lang="en-US" altLang="ko-KR" sz="1000" smtClean="0"/>
          </a:p>
          <a:p>
            <a:pPr algn="ctr"/>
            <a:endParaRPr lang="ko-KR" altLang="en-US" sz="1000"/>
          </a:p>
        </p:txBody>
      </p:sp>
      <p:sp>
        <p:nvSpPr>
          <p:cNvPr id="31" name="직사각형 30"/>
          <p:cNvSpPr/>
          <p:nvPr/>
        </p:nvSpPr>
        <p:spPr>
          <a:xfrm>
            <a:off x="3895227" y="2895397"/>
            <a:ext cx="381877" cy="2945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745" y="2924793"/>
            <a:ext cx="250525" cy="241578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 flipH="1">
            <a:off x="3620308" y="3027217"/>
            <a:ext cx="17139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557" y="2922096"/>
            <a:ext cx="250525" cy="241578"/>
          </a:xfrm>
          <a:prstGeom prst="rect">
            <a:avLst/>
          </a:prstGeom>
        </p:spPr>
      </p:pic>
      <p:sp>
        <p:nvSpPr>
          <p:cNvPr id="35" name="십자형 34"/>
          <p:cNvSpPr/>
          <p:nvPr/>
        </p:nvSpPr>
        <p:spPr>
          <a:xfrm>
            <a:off x="4386001" y="2970577"/>
            <a:ext cx="153850" cy="153850"/>
          </a:xfrm>
          <a:prstGeom prst="plus">
            <a:avLst>
              <a:gd name="adj" fmla="val 409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46" y="2866489"/>
            <a:ext cx="467763" cy="32145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947230" y="2906086"/>
            <a:ext cx="266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bg1"/>
                </a:solidFill>
              </a:rPr>
              <a:t>7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91315" y="2922680"/>
            <a:ext cx="602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i="1" dirty="0" smtClean="0">
                <a:solidFill>
                  <a:schemeClr val="bg1"/>
                </a:solidFill>
              </a:rPr>
              <a:t>최대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872" y="2870821"/>
            <a:ext cx="467763" cy="32145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962241" y="2927012"/>
            <a:ext cx="602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i="1" dirty="0" smtClean="0">
                <a:solidFill>
                  <a:schemeClr val="bg1"/>
                </a:solidFill>
              </a:rPr>
              <a:t>최소</a:t>
            </a:r>
            <a:endParaRPr lang="ko-KR" altLang="en-US" sz="800" b="1" i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24785" y="3541005"/>
            <a:ext cx="506287" cy="8212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/>
              <a:t>7</a:t>
            </a:r>
            <a:r>
              <a:rPr lang="en-US" altLang="ko-KR" sz="600" smtClean="0"/>
              <a:t>0</a:t>
            </a:r>
            <a:endParaRPr lang="ko-KR" altLang="en-US" sz="600"/>
          </a:p>
        </p:txBody>
      </p:sp>
      <p:sp>
        <p:nvSpPr>
          <p:cNvPr id="42" name="해 41"/>
          <p:cNvSpPr/>
          <p:nvPr/>
        </p:nvSpPr>
        <p:spPr>
          <a:xfrm>
            <a:off x="3811949" y="3513138"/>
            <a:ext cx="137856" cy="137856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134085" y="3328666"/>
            <a:ext cx="791523" cy="35674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소탕 진행</a:t>
            </a:r>
            <a:endParaRPr lang="en-US" altLang="ko-KR" sz="1000" smtClean="0"/>
          </a:p>
          <a:p>
            <a:pPr algn="ctr"/>
            <a:endParaRPr lang="ko-KR" altLang="en-US" sz="1000"/>
          </a:p>
        </p:txBody>
      </p:sp>
      <p:sp>
        <p:nvSpPr>
          <p:cNvPr id="44" name="직사각형 43"/>
          <p:cNvSpPr/>
          <p:nvPr/>
        </p:nvSpPr>
        <p:spPr>
          <a:xfrm>
            <a:off x="1274394" y="3545600"/>
            <a:ext cx="506287" cy="8212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smtClean="0"/>
              <a:t>10</a:t>
            </a:r>
            <a:endParaRPr lang="ko-KR" altLang="en-US" sz="600"/>
          </a:p>
        </p:txBody>
      </p:sp>
      <p:sp>
        <p:nvSpPr>
          <p:cNvPr id="45" name="해 44"/>
          <p:cNvSpPr/>
          <p:nvPr/>
        </p:nvSpPr>
        <p:spPr>
          <a:xfrm>
            <a:off x="1261558" y="3517733"/>
            <a:ext cx="137856" cy="137856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695081" y="3751646"/>
            <a:ext cx="7656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보유 </a:t>
            </a:r>
            <a:r>
              <a:rPr lang="ko-KR" altLang="en-US" sz="600" dirty="0" err="1" smtClean="0"/>
              <a:t>소탕권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: 7</a:t>
            </a:r>
            <a:endParaRPr lang="ko-KR" altLang="en-US" sz="600" dirty="0"/>
          </a:p>
        </p:txBody>
      </p:sp>
      <p:sp>
        <p:nvSpPr>
          <p:cNvPr id="142" name="직사각형 141"/>
          <p:cNvSpPr/>
          <p:nvPr/>
        </p:nvSpPr>
        <p:spPr>
          <a:xfrm>
            <a:off x="0" y="0"/>
            <a:ext cx="12192000" cy="10671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제목 1"/>
          <p:cNvSpPr>
            <a:spLocks noGrp="1"/>
          </p:cNvSpPr>
          <p:nvPr>
            <p:ph type="title"/>
          </p:nvPr>
        </p:nvSpPr>
        <p:spPr>
          <a:xfrm>
            <a:off x="395233" y="133223"/>
            <a:ext cx="4014026" cy="82584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소탕</a:t>
            </a:r>
            <a:endParaRPr lang="ko-KR" altLang="en-US" dirty="0"/>
          </a:p>
        </p:txBody>
      </p:sp>
      <p:sp>
        <p:nvSpPr>
          <p:cNvPr id="143" name="직사각형 142"/>
          <p:cNvSpPr/>
          <p:nvPr/>
        </p:nvSpPr>
        <p:spPr>
          <a:xfrm>
            <a:off x="235719" y="4311270"/>
            <a:ext cx="5167297" cy="11695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소탕은 일반 소탕과 고급 소탕으로 나뉜다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일반 소탕의 경우 </a:t>
            </a:r>
            <a:r>
              <a:rPr lang="ko-KR" altLang="en-US" sz="1400" dirty="0" err="1" smtClean="0"/>
              <a:t>스테미나만</a:t>
            </a:r>
            <a:r>
              <a:rPr lang="ko-KR" altLang="en-US" sz="1400" dirty="0" smtClean="0"/>
              <a:t> 있으면 무제한으로 시행할 수 있지만 </a:t>
            </a:r>
            <a:r>
              <a:rPr lang="ko-KR" altLang="en-US" sz="1400" dirty="0" err="1" smtClean="0"/>
              <a:t>클리어</a:t>
            </a:r>
            <a:r>
              <a:rPr lang="ko-KR" altLang="en-US" sz="1400" dirty="0" smtClean="0"/>
              <a:t> 보상의 </a:t>
            </a:r>
            <a:r>
              <a:rPr lang="en-US" altLang="ko-KR" sz="1400" dirty="0" smtClean="0"/>
              <a:t>60 ~ 80%</a:t>
            </a:r>
            <a:r>
              <a:rPr lang="ko-KR" altLang="en-US" sz="1400" dirty="0" smtClean="0"/>
              <a:t>만 획득할 수 있다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고급 소탕은 온전히 </a:t>
            </a:r>
            <a:r>
              <a:rPr lang="ko-KR" altLang="en-US" sz="1400" dirty="0" err="1" smtClean="0"/>
              <a:t>클리어</a:t>
            </a:r>
            <a:r>
              <a:rPr lang="ko-KR" altLang="en-US" sz="1400" dirty="0" smtClean="0"/>
              <a:t> 보상의 </a:t>
            </a:r>
            <a:r>
              <a:rPr lang="en-US" altLang="ko-KR" sz="1400" dirty="0" smtClean="0"/>
              <a:t>100%</a:t>
            </a:r>
            <a:r>
              <a:rPr lang="ko-KR" altLang="en-US" sz="1400" dirty="0" smtClean="0"/>
              <a:t>를 획득할 수 있지만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회당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개의 </a:t>
            </a:r>
            <a:r>
              <a:rPr lang="ko-KR" altLang="en-US" sz="1400" dirty="0" err="1" smtClean="0"/>
              <a:t>소탕권이</a:t>
            </a:r>
            <a:r>
              <a:rPr lang="ko-KR" altLang="en-US" sz="1400" dirty="0" smtClean="0"/>
              <a:t> 소모된다</a:t>
            </a:r>
            <a:r>
              <a:rPr lang="en-US" altLang="ko-KR" sz="1400" dirty="0" smtClean="0"/>
              <a:t>.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96388"/>
              </p:ext>
            </p:extLst>
          </p:nvPr>
        </p:nvGraphicFramePr>
        <p:xfrm>
          <a:off x="235719" y="5567564"/>
          <a:ext cx="5185197" cy="105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399">
                  <a:extLst>
                    <a:ext uri="{9D8B030D-6E8A-4147-A177-3AD203B41FA5}">
                      <a16:colId xmlns:a16="http://schemas.microsoft.com/office/drawing/2014/main" val="2836641227"/>
                    </a:ext>
                  </a:extLst>
                </a:gridCol>
                <a:gridCol w="1728399">
                  <a:extLst>
                    <a:ext uri="{9D8B030D-6E8A-4147-A177-3AD203B41FA5}">
                      <a16:colId xmlns:a16="http://schemas.microsoft.com/office/drawing/2014/main" val="261057827"/>
                    </a:ext>
                  </a:extLst>
                </a:gridCol>
                <a:gridCol w="1728399">
                  <a:extLst>
                    <a:ext uri="{9D8B030D-6E8A-4147-A177-3AD203B41FA5}">
                      <a16:colId xmlns:a16="http://schemas.microsoft.com/office/drawing/2014/main" val="463005080"/>
                    </a:ext>
                  </a:extLst>
                </a:gridCol>
              </a:tblGrid>
              <a:tr h="23657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58333" marR="58333" marT="29167" marB="29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일반 소탕</a:t>
                      </a:r>
                      <a:endParaRPr lang="ko-KR" altLang="en-US" sz="1100" dirty="0"/>
                    </a:p>
                  </a:txBody>
                  <a:tcPr marL="58333" marR="58333" marT="29167" marB="29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고급 소탕</a:t>
                      </a:r>
                      <a:endParaRPr lang="ko-KR" altLang="en-US" sz="1100" dirty="0"/>
                    </a:p>
                  </a:txBody>
                  <a:tcPr marL="58333" marR="58333" marT="29167" marB="29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33174"/>
                  </a:ext>
                </a:extLst>
              </a:tr>
              <a:tr h="236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스테미나</a:t>
                      </a:r>
                      <a:r>
                        <a:rPr lang="ko-KR" altLang="en-US" sz="1100" dirty="0" smtClean="0"/>
                        <a:t> 소모량</a:t>
                      </a:r>
                      <a:endParaRPr lang="ko-KR" altLang="en-US" sz="1100" dirty="0"/>
                    </a:p>
                  </a:txBody>
                  <a:tcPr marL="58333" marR="58333" marT="29167" marB="29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endParaRPr lang="ko-KR" altLang="en-US" sz="1100" dirty="0"/>
                    </a:p>
                  </a:txBody>
                  <a:tcPr marL="58333" marR="58333" marT="29167" marB="29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endParaRPr lang="ko-KR" altLang="en-US" sz="1100" dirty="0"/>
                    </a:p>
                  </a:txBody>
                  <a:tcPr marL="58333" marR="58333" marT="29167" marB="29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280474"/>
                  </a:ext>
                </a:extLst>
              </a:tr>
              <a:tr h="236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회당 </a:t>
                      </a:r>
                      <a:r>
                        <a:rPr lang="ko-KR" altLang="en-US" sz="1100" dirty="0" err="1" smtClean="0"/>
                        <a:t>소탕권</a:t>
                      </a:r>
                      <a:r>
                        <a:rPr lang="ko-KR" altLang="en-US" sz="1100" dirty="0" smtClean="0"/>
                        <a:t> 소모량</a:t>
                      </a:r>
                      <a:endParaRPr lang="ko-KR" altLang="en-US" sz="1100" dirty="0"/>
                    </a:p>
                  </a:txBody>
                  <a:tcPr marL="58333" marR="58333" marT="29167" marB="29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 marL="58333" marR="58333" marT="29167" marB="29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58333" marR="58333" marT="29167" marB="29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63147"/>
                  </a:ext>
                </a:extLst>
              </a:tr>
              <a:tr h="236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소탕 시 보상 </a:t>
                      </a:r>
                      <a:r>
                        <a:rPr lang="ko-KR" altLang="en-US" sz="1100" dirty="0" err="1" smtClean="0"/>
                        <a:t>획득량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해당 스테이지 </a:t>
                      </a:r>
                      <a:r>
                        <a:rPr lang="ko-KR" altLang="en-US" sz="800" dirty="0" err="1" smtClean="0"/>
                        <a:t>클리어</a:t>
                      </a:r>
                      <a:r>
                        <a:rPr lang="ko-KR" altLang="en-US" sz="800" dirty="0" smtClean="0"/>
                        <a:t> 보상의 </a:t>
                      </a:r>
                      <a:r>
                        <a:rPr lang="en-US" altLang="ko-KR" sz="800" dirty="0" smtClean="0"/>
                        <a:t>%)</a:t>
                      </a:r>
                      <a:endParaRPr lang="ko-KR" altLang="en-US" sz="800" dirty="0"/>
                    </a:p>
                  </a:txBody>
                  <a:tcPr marL="58333" marR="58333" marT="29167" marB="29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60 ~ 80%</a:t>
                      </a:r>
                      <a:endParaRPr lang="ko-KR" altLang="en-US" sz="1100" dirty="0"/>
                    </a:p>
                  </a:txBody>
                  <a:tcPr marL="58333" marR="58333" marT="29167" marB="29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100%</a:t>
                      </a:r>
                      <a:endParaRPr lang="ko-KR" altLang="en-US" sz="1100" dirty="0"/>
                    </a:p>
                  </a:txBody>
                  <a:tcPr marL="58333" marR="58333" marT="29167" marB="291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937623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3230214" y="1392756"/>
            <a:ext cx="1706881" cy="3383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032872" y="2831422"/>
            <a:ext cx="2096837" cy="4218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146" idx="3"/>
            <a:endCxn id="179" idx="1"/>
          </p:cNvCxnSpPr>
          <p:nvPr/>
        </p:nvCxnSpPr>
        <p:spPr>
          <a:xfrm>
            <a:off x="5129709" y="3042331"/>
            <a:ext cx="954148" cy="44939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50"/>
          <p:cNvCxnSpPr>
            <a:stCxn id="14" idx="3"/>
            <a:endCxn id="154" idx="1"/>
          </p:cNvCxnSpPr>
          <p:nvPr/>
        </p:nvCxnSpPr>
        <p:spPr>
          <a:xfrm>
            <a:off x="4937095" y="1557061"/>
            <a:ext cx="1149501" cy="15721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6086596" y="1452662"/>
            <a:ext cx="6033360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클릭한 종류의 소탕 버튼의 색상을 </a:t>
            </a:r>
            <a:r>
              <a:rPr lang="ko-KR" altLang="en-US" sz="1400" dirty="0" err="1" smtClean="0"/>
              <a:t>진한색으로</a:t>
            </a:r>
            <a:r>
              <a:rPr lang="ko-KR" altLang="en-US" sz="1400" dirty="0" smtClean="0"/>
              <a:t> 변경한다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클릭한 종류의 소탕에 따라 스크립트를 변경하고 보유 </a:t>
            </a:r>
            <a:r>
              <a:rPr lang="ko-KR" altLang="en-US" sz="1400" dirty="0" err="1" smtClean="0"/>
              <a:t>소탕권을</a:t>
            </a:r>
            <a:r>
              <a:rPr lang="ko-KR" altLang="en-US" sz="1400" dirty="0" smtClean="0"/>
              <a:t> 표시</a:t>
            </a:r>
            <a:endParaRPr lang="en-US" altLang="ko-KR" sz="1400" dirty="0" smtClean="0"/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3063668" y="1806264"/>
            <a:ext cx="2035245" cy="9672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꺾인 연결선 176"/>
          <p:cNvCxnSpPr>
            <a:stCxn id="176" idx="3"/>
            <a:endCxn id="178" idx="1"/>
          </p:cNvCxnSpPr>
          <p:nvPr/>
        </p:nvCxnSpPr>
        <p:spPr>
          <a:xfrm flipV="1">
            <a:off x="5098913" y="2222450"/>
            <a:ext cx="984945" cy="6742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/>
          <p:cNvSpPr/>
          <p:nvPr/>
        </p:nvSpPr>
        <p:spPr>
          <a:xfrm>
            <a:off x="6083858" y="2068561"/>
            <a:ext cx="3492404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해당 소탕 설명 </a:t>
            </a:r>
            <a:r>
              <a:rPr lang="ko-KR" altLang="en-US" sz="1400" dirty="0" smtClean="0"/>
              <a:t>텍스트 스크립트 영역</a:t>
            </a:r>
            <a:endParaRPr lang="en-US" altLang="ko-KR" sz="1400" dirty="0" smtClean="0"/>
          </a:p>
        </p:txBody>
      </p:sp>
      <p:grpSp>
        <p:nvGrpSpPr>
          <p:cNvPr id="135" name="그룹 134"/>
          <p:cNvGrpSpPr/>
          <p:nvPr/>
        </p:nvGrpSpPr>
        <p:grpSpPr>
          <a:xfrm>
            <a:off x="6470452" y="2814431"/>
            <a:ext cx="446749" cy="238434"/>
            <a:chOff x="6392676" y="2304647"/>
            <a:chExt cx="602301" cy="321455"/>
          </a:xfrm>
        </p:grpSpPr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3307" y="2304647"/>
              <a:ext cx="467763" cy="321455"/>
            </a:xfrm>
            <a:prstGeom prst="rect">
              <a:avLst/>
            </a:prstGeom>
          </p:spPr>
        </p:pic>
        <p:sp>
          <p:nvSpPr>
            <p:cNvPr id="184" name="TextBox 183"/>
            <p:cNvSpPr txBox="1"/>
            <p:nvPr/>
          </p:nvSpPr>
          <p:spPr>
            <a:xfrm>
              <a:off x="6392676" y="2333825"/>
              <a:ext cx="602301" cy="2697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700" b="1" i="1" dirty="0" smtClean="0">
                  <a:solidFill>
                    <a:schemeClr val="bg1"/>
                  </a:solidFill>
                </a:rPr>
                <a:t>최소</a:t>
              </a:r>
              <a:endParaRPr lang="ko-KR" altLang="en-US" sz="700"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6470452" y="3052865"/>
            <a:ext cx="443543" cy="236724"/>
            <a:chOff x="6537824" y="2808949"/>
            <a:chExt cx="602301" cy="321455"/>
          </a:xfrm>
        </p:grpSpPr>
        <p:pic>
          <p:nvPicPr>
            <p:cNvPr id="185" name="그림 18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633" y="2808949"/>
              <a:ext cx="467763" cy="321455"/>
            </a:xfrm>
            <a:prstGeom prst="rect">
              <a:avLst/>
            </a:prstGeom>
          </p:spPr>
        </p:pic>
        <p:sp>
          <p:nvSpPr>
            <p:cNvPr id="186" name="TextBox 185"/>
            <p:cNvSpPr txBox="1"/>
            <p:nvPr/>
          </p:nvSpPr>
          <p:spPr>
            <a:xfrm>
              <a:off x="6537824" y="2826920"/>
              <a:ext cx="602301" cy="2716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700" b="1" i="1" dirty="0" smtClean="0">
                  <a:solidFill>
                    <a:schemeClr val="bg1"/>
                  </a:solidFill>
                </a:rPr>
                <a:t>최대</a:t>
              </a:r>
              <a:endParaRPr lang="ko-KR" altLang="en-US" sz="7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7" name="모서리가 둥근 직사각형 186"/>
          <p:cNvSpPr/>
          <p:nvPr/>
        </p:nvSpPr>
        <p:spPr>
          <a:xfrm>
            <a:off x="3645087" y="3299695"/>
            <a:ext cx="860412" cy="6013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꺾인 연결선 187"/>
          <p:cNvCxnSpPr>
            <a:stCxn id="187" idx="3"/>
            <a:endCxn id="192" idx="1"/>
          </p:cNvCxnSpPr>
          <p:nvPr/>
        </p:nvCxnSpPr>
        <p:spPr>
          <a:xfrm>
            <a:off x="4505499" y="3600378"/>
            <a:ext cx="1578357" cy="2095886"/>
          </a:xfrm>
          <a:prstGeom prst="bentConnector3">
            <a:avLst>
              <a:gd name="adj1" fmla="val 6369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/>
          <p:cNvSpPr/>
          <p:nvPr/>
        </p:nvSpPr>
        <p:spPr>
          <a:xfrm>
            <a:off x="6083856" y="4896045"/>
            <a:ext cx="6036100" cy="160043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일반 </a:t>
            </a:r>
            <a:r>
              <a:rPr lang="ko-KR" altLang="en-US" sz="1400" dirty="0"/>
              <a:t>소탕에서 횟수가 </a:t>
            </a:r>
            <a:r>
              <a:rPr lang="en-US" altLang="ko-KR" sz="1400" dirty="0"/>
              <a:t>1</a:t>
            </a:r>
            <a:r>
              <a:rPr lang="ko-KR" altLang="en-US" sz="1400" dirty="0"/>
              <a:t>일 때 </a:t>
            </a:r>
            <a:r>
              <a:rPr lang="ko-KR" altLang="en-US" sz="1400" dirty="0" err="1"/>
              <a:t>스테미나가</a:t>
            </a:r>
            <a:r>
              <a:rPr lang="ko-KR" altLang="en-US" sz="1400" dirty="0"/>
              <a:t> </a:t>
            </a:r>
            <a:r>
              <a:rPr lang="en-US" altLang="ko-KR" sz="1400" dirty="0"/>
              <a:t>10</a:t>
            </a:r>
            <a:r>
              <a:rPr lang="ko-KR" altLang="en-US" sz="1400" dirty="0"/>
              <a:t>미만인 경우 버튼을 비활성화하고 색상을 </a:t>
            </a:r>
            <a:r>
              <a:rPr lang="ko-KR" altLang="en-US" sz="1400" dirty="0" err="1"/>
              <a:t>회색계열로</a:t>
            </a:r>
            <a:r>
              <a:rPr lang="ko-KR" altLang="en-US" sz="1400" dirty="0"/>
              <a:t> 변경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고급 소탕에서 횟수가 </a:t>
            </a:r>
            <a:r>
              <a:rPr lang="en-US" altLang="ko-KR" sz="1400" dirty="0"/>
              <a:t>1</a:t>
            </a:r>
            <a:r>
              <a:rPr lang="ko-KR" altLang="en-US" sz="1400" dirty="0"/>
              <a:t>일 때 </a:t>
            </a:r>
            <a:r>
              <a:rPr lang="ko-KR" altLang="en-US" sz="1400" dirty="0" err="1"/>
              <a:t>소탕권이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미만이거나 </a:t>
            </a:r>
            <a:r>
              <a:rPr lang="ko-KR" altLang="en-US" sz="1400" dirty="0" err="1"/>
              <a:t>스테미나가</a:t>
            </a:r>
            <a:r>
              <a:rPr lang="ko-KR" altLang="en-US" sz="1400" dirty="0"/>
              <a:t> </a:t>
            </a:r>
            <a:r>
              <a:rPr lang="en-US" altLang="ko-KR" sz="1400" dirty="0"/>
              <a:t>10</a:t>
            </a:r>
            <a:r>
              <a:rPr lang="ko-KR" altLang="en-US" sz="1400" dirty="0"/>
              <a:t>미만이면 버튼을 비활성화하고 색상을 </a:t>
            </a:r>
            <a:r>
              <a:rPr lang="ko-KR" altLang="en-US" sz="1400" dirty="0" err="1"/>
              <a:t>회색계열로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변경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버튼이 활성화 상태일 때 클릭 시 바로 </a:t>
            </a:r>
            <a:r>
              <a:rPr lang="ko-KR" altLang="en-US" sz="1400" dirty="0" err="1" smtClean="0"/>
              <a:t>스테미나를</a:t>
            </a:r>
            <a:r>
              <a:rPr lang="ko-KR" altLang="en-US" sz="1400" dirty="0" smtClean="0"/>
              <a:t> 소모하고 횟수에 따른 보상 결과 팝업을 띄우고 고급 소탕의 경우 보유 </a:t>
            </a:r>
            <a:r>
              <a:rPr lang="ko-KR" altLang="en-US" sz="1400" dirty="0" err="1" smtClean="0"/>
              <a:t>소탕권을</a:t>
            </a:r>
            <a:r>
              <a:rPr lang="ko-KR" altLang="en-US" sz="1400" dirty="0" smtClean="0"/>
              <a:t> 차감한다</a:t>
            </a:r>
            <a:r>
              <a:rPr lang="en-US" altLang="ko-KR" sz="1400" dirty="0" smtClean="0"/>
              <a:t>.</a:t>
            </a:r>
          </a:p>
        </p:txBody>
      </p:sp>
      <p:grpSp>
        <p:nvGrpSpPr>
          <p:cNvPr id="201" name="그룹 200"/>
          <p:cNvGrpSpPr/>
          <p:nvPr/>
        </p:nvGrpSpPr>
        <p:grpSpPr>
          <a:xfrm>
            <a:off x="6511462" y="3717641"/>
            <a:ext cx="192506" cy="185631"/>
            <a:chOff x="6499239" y="3915595"/>
            <a:chExt cx="250525" cy="241578"/>
          </a:xfrm>
        </p:grpSpPr>
        <p:pic>
          <p:nvPicPr>
            <p:cNvPr id="196" name="그림 19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9239" y="3915595"/>
              <a:ext cx="250525" cy="241578"/>
            </a:xfrm>
            <a:prstGeom prst="rect">
              <a:avLst/>
            </a:prstGeom>
          </p:spPr>
        </p:pic>
        <p:sp>
          <p:nvSpPr>
            <p:cNvPr id="197" name="직사각형 196"/>
            <p:cNvSpPr/>
            <p:nvPr/>
          </p:nvSpPr>
          <p:spPr>
            <a:xfrm flipH="1">
              <a:off x="6538802" y="4018019"/>
              <a:ext cx="171397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6511462" y="3925685"/>
            <a:ext cx="192506" cy="185631"/>
            <a:chOff x="7541097" y="4411549"/>
            <a:chExt cx="250525" cy="241578"/>
          </a:xfrm>
        </p:grpSpPr>
        <p:pic>
          <p:nvPicPr>
            <p:cNvPr id="198" name="그림 19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1097" y="4411549"/>
              <a:ext cx="250525" cy="241578"/>
            </a:xfrm>
            <a:prstGeom prst="rect">
              <a:avLst/>
            </a:prstGeom>
          </p:spPr>
        </p:pic>
        <p:sp>
          <p:nvSpPr>
            <p:cNvPr id="199" name="십자형 198"/>
            <p:cNvSpPr/>
            <p:nvPr/>
          </p:nvSpPr>
          <p:spPr>
            <a:xfrm>
              <a:off x="7589541" y="4460030"/>
              <a:ext cx="153850" cy="153850"/>
            </a:xfrm>
            <a:prstGeom prst="plus">
              <a:avLst>
                <a:gd name="adj" fmla="val 409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10471090" y="3901054"/>
            <a:ext cx="443543" cy="236724"/>
            <a:chOff x="6537824" y="2808949"/>
            <a:chExt cx="602301" cy="321455"/>
          </a:xfrm>
        </p:grpSpPr>
        <p:pic>
          <p:nvPicPr>
            <p:cNvPr id="205" name="그림 2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633" y="2808949"/>
              <a:ext cx="467763" cy="321455"/>
            </a:xfrm>
            <a:prstGeom prst="rect">
              <a:avLst/>
            </a:prstGeom>
          </p:spPr>
        </p:pic>
        <p:sp>
          <p:nvSpPr>
            <p:cNvPr id="206" name="TextBox 205"/>
            <p:cNvSpPr txBox="1"/>
            <p:nvPr/>
          </p:nvSpPr>
          <p:spPr>
            <a:xfrm>
              <a:off x="6537824" y="2826920"/>
              <a:ext cx="602301" cy="2716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700" b="1" i="1" dirty="0" smtClean="0">
                  <a:solidFill>
                    <a:schemeClr val="bg1"/>
                  </a:solidFill>
                </a:rPr>
                <a:t>최대</a:t>
              </a:r>
              <a:endParaRPr lang="ko-KR" altLang="en-US" sz="700"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6717041" y="4145479"/>
            <a:ext cx="192506" cy="185631"/>
            <a:chOff x="6499239" y="3915595"/>
            <a:chExt cx="250525" cy="241578"/>
          </a:xfrm>
        </p:grpSpPr>
        <p:pic>
          <p:nvPicPr>
            <p:cNvPr id="209" name="그림 20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9239" y="3915595"/>
              <a:ext cx="250525" cy="241578"/>
            </a:xfrm>
            <a:prstGeom prst="rect">
              <a:avLst/>
            </a:prstGeom>
          </p:spPr>
        </p:pic>
        <p:sp>
          <p:nvSpPr>
            <p:cNvPr id="210" name="직사각형 209"/>
            <p:cNvSpPr/>
            <p:nvPr/>
          </p:nvSpPr>
          <p:spPr>
            <a:xfrm flipH="1">
              <a:off x="6538802" y="4018019"/>
              <a:ext cx="171397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1" name="그룹 210"/>
          <p:cNvGrpSpPr/>
          <p:nvPr/>
        </p:nvGrpSpPr>
        <p:grpSpPr>
          <a:xfrm>
            <a:off x="6510800" y="4145480"/>
            <a:ext cx="192506" cy="185631"/>
            <a:chOff x="7541097" y="4411549"/>
            <a:chExt cx="250525" cy="241578"/>
          </a:xfrm>
        </p:grpSpPr>
        <p:pic>
          <p:nvPicPr>
            <p:cNvPr id="212" name="그림 2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1097" y="4411549"/>
              <a:ext cx="250525" cy="241578"/>
            </a:xfrm>
            <a:prstGeom prst="rect">
              <a:avLst/>
            </a:prstGeom>
          </p:spPr>
        </p:pic>
        <p:sp>
          <p:nvSpPr>
            <p:cNvPr id="213" name="십자형 212"/>
            <p:cNvSpPr/>
            <p:nvPr/>
          </p:nvSpPr>
          <p:spPr>
            <a:xfrm>
              <a:off x="7589541" y="4460030"/>
              <a:ext cx="153850" cy="153850"/>
            </a:xfrm>
            <a:prstGeom prst="plus">
              <a:avLst>
                <a:gd name="adj" fmla="val 409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4" name="모서리가 둥근 직사각형 213"/>
          <p:cNvSpPr/>
          <p:nvPr/>
        </p:nvSpPr>
        <p:spPr>
          <a:xfrm>
            <a:off x="2453956" y="1172384"/>
            <a:ext cx="208550" cy="22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5000951" y="1170654"/>
            <a:ext cx="208550" cy="22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5000951" y="1153925"/>
            <a:ext cx="219998" cy="2388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6083857" y="1073849"/>
            <a:ext cx="1917144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smtClean="0"/>
              <a:t>클릭 시 팝업 종료</a:t>
            </a:r>
            <a:endParaRPr lang="en-US" altLang="ko-KR" sz="1400" dirty="0" smtClean="0"/>
          </a:p>
        </p:txBody>
      </p:sp>
      <p:cxnSp>
        <p:nvCxnSpPr>
          <p:cNvPr id="223" name="꺾인 연결선 222"/>
          <p:cNvCxnSpPr>
            <a:stCxn id="216" idx="3"/>
            <a:endCxn id="219" idx="1"/>
          </p:cNvCxnSpPr>
          <p:nvPr/>
        </p:nvCxnSpPr>
        <p:spPr>
          <a:xfrm flipV="1">
            <a:off x="5220949" y="1227738"/>
            <a:ext cx="862908" cy="4560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993888" y="3982315"/>
            <a:ext cx="1085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</a:t>
            </a:r>
            <a:r>
              <a:rPr lang="ko-KR" altLang="en-US" sz="1200" dirty="0" smtClean="0"/>
              <a:t>일반 소탕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532609" y="3977005"/>
            <a:ext cx="1085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</a:t>
            </a:r>
            <a:r>
              <a:rPr lang="ko-KR" altLang="en-US" sz="1200" dirty="0" smtClean="0"/>
              <a:t>고급 소탕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175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0" y="0"/>
            <a:ext cx="12192000" cy="10671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제목 1"/>
          <p:cNvSpPr>
            <a:spLocks noGrp="1"/>
          </p:cNvSpPr>
          <p:nvPr>
            <p:ph type="title"/>
          </p:nvPr>
        </p:nvSpPr>
        <p:spPr>
          <a:xfrm>
            <a:off x="395232" y="133223"/>
            <a:ext cx="7753183" cy="82584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소탕 결과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화면 예시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881741" y="1605339"/>
            <a:ext cx="7978374" cy="4223961"/>
            <a:chOff x="5673141" y="1703686"/>
            <a:chExt cx="6428230" cy="3403275"/>
          </a:xfrm>
        </p:grpSpPr>
        <p:grpSp>
          <p:nvGrpSpPr>
            <p:cNvPr id="47" name="그룹 46"/>
            <p:cNvGrpSpPr/>
            <p:nvPr/>
          </p:nvGrpSpPr>
          <p:grpSpPr>
            <a:xfrm>
              <a:off x="5673141" y="1703686"/>
              <a:ext cx="6428230" cy="3403275"/>
              <a:chOff x="5534029" y="1660459"/>
              <a:chExt cx="6485328" cy="3433503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5534029" y="1662307"/>
                <a:ext cx="6468703" cy="343165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8895462" y="2097952"/>
                <a:ext cx="3002046" cy="29312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9035737" y="2593098"/>
                <a:ext cx="2746908" cy="76567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10923438" y="4529552"/>
                <a:ext cx="861695" cy="367246"/>
                <a:chOff x="8795710" y="2349730"/>
                <a:chExt cx="1117268" cy="462976"/>
              </a:xfrm>
            </p:grpSpPr>
            <p:pic>
              <p:nvPicPr>
                <p:cNvPr id="128" name="그림 12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98257" y="2349730"/>
                  <a:ext cx="1086577" cy="462976"/>
                </a:xfrm>
                <a:prstGeom prst="rect">
                  <a:avLst/>
                </a:prstGeom>
              </p:spPr>
            </p:pic>
            <p:sp>
              <p:nvSpPr>
                <p:cNvPr id="129" name="TextBox 128"/>
                <p:cNvSpPr txBox="1"/>
                <p:nvPr/>
              </p:nvSpPr>
              <p:spPr>
                <a:xfrm>
                  <a:off x="8795710" y="2471686"/>
                  <a:ext cx="1117268" cy="2523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000" b="1" smtClean="0"/>
                    <a:t>진입</a:t>
                  </a:r>
                  <a:endParaRPr lang="ko-KR" altLang="en-US" sz="1000" b="1"/>
                </a:p>
              </p:txBody>
            </p:sp>
          </p:grpSp>
          <p:cxnSp>
            <p:nvCxnSpPr>
              <p:cNvPr id="52" name="직선 연결선 51"/>
              <p:cNvCxnSpPr/>
              <p:nvPr/>
            </p:nvCxnSpPr>
            <p:spPr>
              <a:xfrm>
                <a:off x="5534029" y="2014995"/>
                <a:ext cx="6485328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/>
              <p:cNvSpPr/>
              <p:nvPr/>
            </p:nvSpPr>
            <p:spPr>
              <a:xfrm>
                <a:off x="5534029" y="1660459"/>
                <a:ext cx="6468703" cy="3495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smtClean="0"/>
                  <a:t>챕터</a:t>
                </a:r>
                <a:r>
                  <a:rPr lang="en-US" altLang="ko-KR" sz="1050" smtClean="0"/>
                  <a:t>1. </a:t>
                </a:r>
                <a:r>
                  <a:rPr lang="ko-KR" altLang="en-US" sz="1050" smtClean="0"/>
                  <a:t>도시 외곽</a:t>
                </a:r>
                <a:endParaRPr lang="ko-KR" altLang="en-US" sz="105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9089521" y="2208131"/>
                <a:ext cx="1734966" cy="17512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800" smtClean="0"/>
                  <a:t>Stage1. </a:t>
                </a:r>
                <a:r>
                  <a:rPr lang="ko-KR" altLang="en-US" sz="800" smtClean="0"/>
                  <a:t>지하 돌입작전</a:t>
                </a:r>
                <a:endParaRPr lang="ko-KR" altLang="en-US" sz="80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014454" y="4560246"/>
                <a:ext cx="844185" cy="15010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00" smtClean="0"/>
                  <a:t>적정 레벨 </a:t>
                </a:r>
                <a:r>
                  <a:rPr lang="en-US" altLang="ko-KR" sz="200" smtClean="0"/>
                  <a:t>1 ~ 3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00" smtClean="0"/>
                  <a:t>내 평균 레벨 </a:t>
                </a:r>
                <a:r>
                  <a:rPr lang="en-US" altLang="ko-KR" sz="200" smtClean="0"/>
                  <a:t>: 43.3</a:t>
                </a:r>
                <a:r>
                  <a:rPr lang="ko-KR" altLang="en-US" sz="200" smtClean="0"/>
                  <a:t> </a:t>
                </a:r>
                <a:endParaRPr lang="ko-KR" altLang="en-US" sz="20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009985" y="2667670"/>
                <a:ext cx="1002010" cy="17512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800" smtClean="0"/>
                  <a:t>등장하는 적</a:t>
                </a:r>
                <a:endParaRPr lang="ko-KR" altLang="en-US" sz="800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9143286" y="2926565"/>
                <a:ext cx="352518" cy="35251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9035737" y="3471353"/>
                <a:ext cx="2746908" cy="94177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93872" y="3521053"/>
                <a:ext cx="1598573" cy="17512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800" smtClean="0"/>
                  <a:t>획득 가능한 아이템</a:t>
                </a:r>
                <a:endParaRPr lang="ko-KR" altLang="en-US" sz="800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9574438" y="2915820"/>
                <a:ext cx="352518" cy="35251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10031105" y="2926565"/>
                <a:ext cx="352518" cy="35251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9087646" y="3726412"/>
                <a:ext cx="280517" cy="28051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9436546" y="3728924"/>
                <a:ext cx="280517" cy="28051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9791564" y="3726412"/>
                <a:ext cx="280517" cy="28051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7249102" y="2003394"/>
                <a:ext cx="644589" cy="220998"/>
                <a:chOff x="5892104" y="78459"/>
                <a:chExt cx="644589" cy="220998"/>
              </a:xfrm>
            </p:grpSpPr>
            <p:grpSp>
              <p:nvGrpSpPr>
                <p:cNvPr id="120" name="그룹 119"/>
                <p:cNvGrpSpPr/>
                <p:nvPr/>
              </p:nvGrpSpPr>
              <p:grpSpPr>
                <a:xfrm>
                  <a:off x="5924209" y="117786"/>
                  <a:ext cx="612484" cy="151642"/>
                  <a:chOff x="5924209" y="117786"/>
                  <a:chExt cx="612484" cy="151642"/>
                </a:xfrm>
              </p:grpSpPr>
              <p:grpSp>
                <p:nvGrpSpPr>
                  <p:cNvPr id="122" name="그룹 121"/>
                  <p:cNvGrpSpPr/>
                  <p:nvPr/>
                </p:nvGrpSpPr>
                <p:grpSpPr>
                  <a:xfrm>
                    <a:off x="5924209" y="117786"/>
                    <a:ext cx="612484" cy="151642"/>
                    <a:chOff x="6367624" y="103308"/>
                    <a:chExt cx="612484" cy="151642"/>
                  </a:xfrm>
                </p:grpSpPr>
                <p:sp>
                  <p:nvSpPr>
                    <p:cNvPr id="124" name="직사각형 123"/>
                    <p:cNvSpPr/>
                    <p:nvPr/>
                  </p:nvSpPr>
                  <p:spPr>
                    <a:xfrm>
                      <a:off x="6367624" y="103779"/>
                      <a:ext cx="464182" cy="149030"/>
                    </a:xfrm>
                    <a:prstGeom prst="rect">
                      <a:avLst/>
                    </a:prstGeom>
                    <a:solidFill>
                      <a:schemeClr val="tx1">
                        <a:alpha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50"/>
                    </a:p>
                  </p:txBody>
                </p:sp>
                <p:grpSp>
                  <p:nvGrpSpPr>
                    <p:cNvPr id="125" name="그룹 124"/>
                    <p:cNvGrpSpPr/>
                    <p:nvPr/>
                  </p:nvGrpSpPr>
                  <p:grpSpPr>
                    <a:xfrm>
                      <a:off x="6828466" y="103308"/>
                      <a:ext cx="151642" cy="151642"/>
                      <a:chOff x="7195844" y="97169"/>
                      <a:chExt cx="151642" cy="151642"/>
                    </a:xfrm>
                  </p:grpSpPr>
                  <p:sp>
                    <p:nvSpPr>
                      <p:cNvPr id="126" name="직사각형 125"/>
                      <p:cNvSpPr/>
                      <p:nvPr/>
                    </p:nvSpPr>
                    <p:spPr>
                      <a:xfrm>
                        <a:off x="7195844" y="97169"/>
                        <a:ext cx="151642" cy="15164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50"/>
                      </a:p>
                    </p:txBody>
                  </p:sp>
                  <p:sp>
                    <p:nvSpPr>
                      <p:cNvPr id="127" name="십자형 126"/>
                      <p:cNvSpPr/>
                      <p:nvPr/>
                    </p:nvSpPr>
                    <p:spPr>
                      <a:xfrm>
                        <a:off x="7226474" y="134305"/>
                        <a:ext cx="88107" cy="88107"/>
                      </a:xfrm>
                      <a:prstGeom prst="plus">
                        <a:avLst>
                          <a:gd name="adj" fmla="val 35811"/>
                        </a:avLst>
                      </a:pr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50"/>
                      </a:p>
                    </p:txBody>
                  </p:sp>
                </p:grpSp>
              </p:grpSp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6009054" y="140545"/>
                    <a:ext cx="411442" cy="10007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200" smtClean="0">
                        <a:solidFill>
                          <a:schemeClr val="bg1"/>
                        </a:solidFill>
                      </a:rPr>
                      <a:t>310,000</a:t>
                    </a:r>
                    <a:endParaRPr lang="ko-KR" altLang="en-US" sz="20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121" name="그림 12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2104" y="78459"/>
                  <a:ext cx="220998" cy="220998"/>
                </a:xfrm>
                <a:prstGeom prst="rect">
                  <a:avLst/>
                </a:prstGeom>
              </p:spPr>
            </p:pic>
          </p:grpSp>
          <p:grpSp>
            <p:nvGrpSpPr>
              <p:cNvPr id="66" name="그룹 65"/>
              <p:cNvGrpSpPr/>
              <p:nvPr/>
            </p:nvGrpSpPr>
            <p:grpSpPr>
              <a:xfrm>
                <a:off x="7896752" y="2026218"/>
                <a:ext cx="632291" cy="188521"/>
                <a:chOff x="6346680" y="90326"/>
                <a:chExt cx="632291" cy="188521"/>
              </a:xfrm>
            </p:grpSpPr>
            <p:grpSp>
              <p:nvGrpSpPr>
                <p:cNvPr id="113" name="그룹 112"/>
                <p:cNvGrpSpPr/>
                <p:nvPr/>
              </p:nvGrpSpPr>
              <p:grpSpPr>
                <a:xfrm>
                  <a:off x="6367624" y="103778"/>
                  <a:ext cx="611347" cy="153448"/>
                  <a:chOff x="6367624" y="103778"/>
                  <a:chExt cx="611347" cy="153448"/>
                </a:xfrm>
              </p:grpSpPr>
              <p:sp>
                <p:nvSpPr>
                  <p:cNvPr id="116" name="직사각형 115"/>
                  <p:cNvSpPr/>
                  <p:nvPr/>
                </p:nvSpPr>
                <p:spPr>
                  <a:xfrm>
                    <a:off x="6367624" y="103778"/>
                    <a:ext cx="464182" cy="152551"/>
                  </a:xfrm>
                  <a:prstGeom prst="rect">
                    <a:avLst/>
                  </a:prstGeom>
                  <a:solidFill>
                    <a:schemeClr val="tx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0"/>
                  </a:p>
                </p:txBody>
              </p:sp>
              <p:grpSp>
                <p:nvGrpSpPr>
                  <p:cNvPr id="117" name="그룹 116"/>
                  <p:cNvGrpSpPr/>
                  <p:nvPr/>
                </p:nvGrpSpPr>
                <p:grpSpPr>
                  <a:xfrm>
                    <a:off x="6827329" y="105584"/>
                    <a:ext cx="151642" cy="151642"/>
                    <a:chOff x="7194707" y="99445"/>
                    <a:chExt cx="151642" cy="151642"/>
                  </a:xfrm>
                </p:grpSpPr>
                <p:sp>
                  <p:nvSpPr>
                    <p:cNvPr id="118" name="직사각형 117"/>
                    <p:cNvSpPr/>
                    <p:nvPr/>
                  </p:nvSpPr>
                  <p:spPr>
                    <a:xfrm>
                      <a:off x="7194707" y="99445"/>
                      <a:ext cx="151642" cy="151642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50"/>
                    </a:p>
                  </p:txBody>
                </p:sp>
                <p:sp>
                  <p:nvSpPr>
                    <p:cNvPr id="119" name="십자형 118"/>
                    <p:cNvSpPr/>
                    <p:nvPr/>
                  </p:nvSpPr>
                  <p:spPr>
                    <a:xfrm>
                      <a:off x="7226474" y="134305"/>
                      <a:ext cx="88107" cy="88107"/>
                    </a:xfrm>
                    <a:prstGeom prst="plus">
                      <a:avLst>
                        <a:gd name="adj" fmla="val 35811"/>
                      </a:avLst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50"/>
                    </a:p>
                  </p:txBody>
                </p:sp>
              </p:grpSp>
            </p:grpSp>
            <p:pic>
              <p:nvPicPr>
                <p:cNvPr id="114" name="그림 11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46680" y="90326"/>
                  <a:ext cx="188521" cy="188521"/>
                </a:xfrm>
                <a:prstGeom prst="rect">
                  <a:avLst/>
                </a:prstGeom>
              </p:spPr>
            </p:pic>
            <p:sp>
              <p:nvSpPr>
                <p:cNvPr id="115" name="TextBox 114"/>
                <p:cNvSpPr txBox="1"/>
                <p:nvPr/>
              </p:nvSpPr>
              <p:spPr>
                <a:xfrm>
                  <a:off x="6449533" y="130390"/>
                  <a:ext cx="419278" cy="10007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00" smtClean="0">
                      <a:solidFill>
                        <a:schemeClr val="bg1"/>
                      </a:solidFill>
                    </a:rPr>
                    <a:t>310,000</a:t>
                  </a:r>
                  <a:endParaRPr lang="ko-KR" altLang="en-US" sz="2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7" name="그룹 66"/>
              <p:cNvGrpSpPr/>
              <p:nvPr/>
            </p:nvGrpSpPr>
            <p:grpSpPr>
              <a:xfrm>
                <a:off x="6427034" y="2026218"/>
                <a:ext cx="802407" cy="181124"/>
                <a:chOff x="5116878" y="357667"/>
                <a:chExt cx="802407" cy="181124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5133920" y="372400"/>
                  <a:ext cx="785365" cy="152647"/>
                  <a:chOff x="6193605" y="103682"/>
                  <a:chExt cx="785365" cy="152647"/>
                </a:xfrm>
              </p:grpSpPr>
              <p:sp>
                <p:nvSpPr>
                  <p:cNvPr id="109" name="직사각형 108"/>
                  <p:cNvSpPr/>
                  <p:nvPr/>
                </p:nvSpPr>
                <p:spPr>
                  <a:xfrm>
                    <a:off x="6193605" y="103778"/>
                    <a:ext cx="638201" cy="152551"/>
                  </a:xfrm>
                  <a:prstGeom prst="rect">
                    <a:avLst/>
                  </a:prstGeom>
                  <a:solidFill>
                    <a:schemeClr val="tx1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050"/>
                  </a:p>
                </p:txBody>
              </p:sp>
              <p:grpSp>
                <p:nvGrpSpPr>
                  <p:cNvPr id="110" name="그룹 109"/>
                  <p:cNvGrpSpPr/>
                  <p:nvPr/>
                </p:nvGrpSpPr>
                <p:grpSpPr>
                  <a:xfrm>
                    <a:off x="6827328" y="103682"/>
                    <a:ext cx="151642" cy="151642"/>
                    <a:chOff x="7194706" y="97543"/>
                    <a:chExt cx="151642" cy="151642"/>
                  </a:xfrm>
                </p:grpSpPr>
                <p:sp>
                  <p:nvSpPr>
                    <p:cNvPr id="111" name="직사각형 110"/>
                    <p:cNvSpPr/>
                    <p:nvPr/>
                  </p:nvSpPr>
                  <p:spPr>
                    <a:xfrm>
                      <a:off x="7194706" y="97543"/>
                      <a:ext cx="151642" cy="151642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50"/>
                    </a:p>
                  </p:txBody>
                </p:sp>
                <p:sp>
                  <p:nvSpPr>
                    <p:cNvPr id="112" name="십자형 111"/>
                    <p:cNvSpPr/>
                    <p:nvPr/>
                  </p:nvSpPr>
                  <p:spPr>
                    <a:xfrm>
                      <a:off x="7226474" y="134305"/>
                      <a:ext cx="88107" cy="88107"/>
                    </a:xfrm>
                    <a:prstGeom prst="plus">
                      <a:avLst>
                        <a:gd name="adj" fmla="val 35811"/>
                      </a:avLst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050"/>
                    </a:p>
                  </p:txBody>
                </p:sp>
              </p:grpSp>
            </p:grpSp>
            <p:pic>
              <p:nvPicPr>
                <p:cNvPr id="107" name="그림 10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6878" y="357667"/>
                  <a:ext cx="181124" cy="181124"/>
                </a:xfrm>
                <a:prstGeom prst="rect">
                  <a:avLst/>
                </a:prstGeom>
              </p:spPr>
            </p:pic>
            <p:sp>
              <p:nvSpPr>
                <p:cNvPr id="108" name="TextBox 107"/>
                <p:cNvSpPr txBox="1"/>
                <p:nvPr/>
              </p:nvSpPr>
              <p:spPr>
                <a:xfrm>
                  <a:off x="5205086" y="393680"/>
                  <a:ext cx="668845" cy="10007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00" smtClean="0">
                      <a:solidFill>
                        <a:schemeClr val="bg1"/>
                      </a:solidFill>
                    </a:rPr>
                    <a:t>1,200,310,000</a:t>
                  </a:r>
                  <a:endParaRPr lang="ko-KR" altLang="en-US" sz="2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8" name="타원 67"/>
              <p:cNvSpPr/>
              <p:nvPr/>
            </p:nvSpPr>
            <p:spPr>
              <a:xfrm>
                <a:off x="7144368" y="3955097"/>
                <a:ext cx="603975" cy="3716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8015269" y="3571245"/>
                <a:ext cx="603975" cy="3716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6403247" y="3405681"/>
                <a:ext cx="603975" cy="3716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8125244" y="3759542"/>
                <a:ext cx="432730" cy="11258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00" smtClean="0">
                    <a:solidFill>
                      <a:schemeClr val="bg1"/>
                    </a:solidFill>
                  </a:rPr>
                  <a:t>2nd</a:t>
                </a:r>
                <a:endParaRPr lang="ko-KR" altLang="en-US" sz="30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263080" y="4151510"/>
                <a:ext cx="379366" cy="11258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00" smtClean="0">
                    <a:solidFill>
                      <a:schemeClr val="bg1"/>
                    </a:solidFill>
                  </a:rPr>
                  <a:t>1st</a:t>
                </a:r>
                <a:endParaRPr lang="ko-KR" altLang="en-US" sz="30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534337" y="3608551"/>
                <a:ext cx="368584" cy="11258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00" smtClean="0">
                    <a:solidFill>
                      <a:schemeClr val="bg1"/>
                    </a:solidFill>
                  </a:rPr>
                  <a:t>3rd</a:t>
                </a:r>
                <a:endParaRPr lang="ko-KR" altLang="en-US" sz="300">
                  <a:solidFill>
                    <a:schemeClr val="bg1"/>
                  </a:solidFill>
                </a:endParaRPr>
              </a:p>
            </p:txBody>
          </p:sp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1076" y="2226998"/>
                <a:ext cx="996665" cy="1449431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0998" y="2520858"/>
                <a:ext cx="1338791" cy="1449431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0753" y="2769229"/>
                <a:ext cx="949315" cy="1449431"/>
              </a:xfrm>
              <a:prstGeom prst="rect">
                <a:avLst/>
              </a:prstGeom>
            </p:spPr>
          </p:pic>
          <p:sp>
            <p:nvSpPr>
              <p:cNvPr id="77" name="직사각형 76"/>
              <p:cNvSpPr/>
              <p:nvPr/>
            </p:nvSpPr>
            <p:spPr>
              <a:xfrm>
                <a:off x="6330721" y="3742869"/>
                <a:ext cx="778351" cy="15010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400"/>
                  <a:t>레벨 </a:t>
                </a:r>
                <a:r>
                  <a:rPr lang="en-US" altLang="ko-KR" sz="400"/>
                  <a:t>: 45</a:t>
                </a:r>
                <a:r>
                  <a:rPr lang="ko-KR" altLang="en-US" sz="200"/>
                  <a:t> </a:t>
                </a: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7057179" y="4296735"/>
                <a:ext cx="778351" cy="15010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400"/>
                  <a:t>레벨 </a:t>
                </a:r>
                <a:r>
                  <a:rPr lang="en-US" altLang="ko-KR" sz="400"/>
                  <a:t>: </a:t>
                </a:r>
                <a:r>
                  <a:rPr lang="en-US" altLang="ko-KR" sz="400" smtClean="0"/>
                  <a:t>42</a:t>
                </a:r>
                <a:r>
                  <a:rPr lang="ko-KR" altLang="en-US" sz="200" smtClean="0"/>
                  <a:t> </a:t>
                </a:r>
                <a:endParaRPr lang="ko-KR" altLang="en-US" sz="200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7958227" y="3927766"/>
                <a:ext cx="778351" cy="15010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400"/>
                  <a:t>레벨 </a:t>
                </a:r>
                <a:r>
                  <a:rPr lang="en-US" altLang="ko-KR" sz="400"/>
                  <a:t>: </a:t>
                </a:r>
                <a:r>
                  <a:rPr lang="en-US" altLang="ko-KR" sz="400" smtClean="0"/>
                  <a:t>43</a:t>
                </a:r>
                <a:r>
                  <a:rPr lang="ko-KR" altLang="en-US" sz="200" smtClean="0"/>
                  <a:t> </a:t>
                </a:r>
                <a:endParaRPr lang="ko-KR" altLang="en-US" sz="20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5604480" y="2084899"/>
                <a:ext cx="527024" cy="3350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/>
                  <a:t>팀</a:t>
                </a:r>
                <a:r>
                  <a:rPr lang="en-US" altLang="ko-KR" sz="900" smtClean="0"/>
                  <a:t>1</a:t>
                </a:r>
                <a:endParaRPr lang="ko-KR" altLang="en-US" sz="90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604480" y="2415786"/>
                <a:ext cx="527024" cy="3350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/>
                  <a:t>팀</a:t>
                </a:r>
                <a:r>
                  <a:rPr lang="en-US" altLang="ko-KR" sz="900" smtClean="0"/>
                  <a:t>2</a:t>
                </a:r>
                <a:endParaRPr lang="ko-KR" altLang="en-US" sz="90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604480" y="2749294"/>
                <a:ext cx="527024" cy="3350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/>
                  <a:t>팀</a:t>
                </a:r>
                <a:r>
                  <a:rPr lang="en-US" altLang="ko-KR" sz="900" smtClean="0"/>
                  <a:t>3</a:t>
                </a:r>
                <a:endParaRPr lang="ko-KR" altLang="en-US" sz="90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603162" y="3076045"/>
                <a:ext cx="527024" cy="3350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/>
                  <a:t>팀</a:t>
                </a:r>
                <a:r>
                  <a:rPr lang="en-US" altLang="ko-KR" sz="900" smtClean="0"/>
                  <a:t>4</a:t>
                </a:r>
                <a:endParaRPr lang="ko-KR" altLang="en-US" sz="900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5604063" y="3415556"/>
                <a:ext cx="527024" cy="3350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/>
                  <a:t>팀</a:t>
                </a:r>
                <a:r>
                  <a:rPr lang="en-US" altLang="ko-KR" sz="900" smtClean="0"/>
                  <a:t>5</a:t>
                </a:r>
                <a:endParaRPr lang="ko-KR" altLang="en-US" sz="90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5604063" y="3746443"/>
                <a:ext cx="527024" cy="3350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/>
                  <a:t>팀</a:t>
                </a:r>
                <a:r>
                  <a:rPr lang="en-US" altLang="ko-KR" sz="900" smtClean="0"/>
                  <a:t>6</a:t>
                </a:r>
                <a:endParaRPr lang="ko-KR" altLang="en-US" sz="90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5603162" y="4081473"/>
                <a:ext cx="527024" cy="3350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/>
                  <a:t>팀</a:t>
                </a:r>
                <a:r>
                  <a:rPr lang="en-US" altLang="ko-KR" sz="900" smtClean="0"/>
                  <a:t>7</a:t>
                </a:r>
                <a:endParaRPr lang="ko-KR" altLang="en-US" sz="900"/>
              </a:p>
            </p:txBody>
          </p:sp>
          <p:pic>
            <p:nvPicPr>
              <p:cNvPr id="87" name="그림 8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46062" y="2108415"/>
                <a:ext cx="372134" cy="372134"/>
              </a:xfrm>
              <a:prstGeom prst="rect">
                <a:avLst/>
              </a:prstGeom>
            </p:spPr>
          </p:pic>
          <p:sp>
            <p:nvSpPr>
              <p:cNvPr id="88" name="모서리가 둥근 직사각형 87"/>
              <p:cNvSpPr/>
              <p:nvPr/>
            </p:nvSpPr>
            <p:spPr>
              <a:xfrm>
                <a:off x="5597626" y="4510945"/>
                <a:ext cx="540001" cy="5400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smtClean="0"/>
                  <a:t>버프</a:t>
                </a:r>
                <a:endParaRPr lang="ko-KR" altLang="en-US" sz="700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7077799" y="4609174"/>
                <a:ext cx="308873" cy="372243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7535957" y="4609174"/>
                <a:ext cx="308873" cy="372243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7994115" y="4609174"/>
                <a:ext cx="308873" cy="372243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>
                <a:off x="9035737" y="2480549"/>
                <a:ext cx="214996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모서리가 둥근 직사각형 92"/>
              <p:cNvSpPr/>
              <p:nvPr/>
            </p:nvSpPr>
            <p:spPr>
              <a:xfrm>
                <a:off x="9087646" y="4077599"/>
                <a:ext cx="280517" cy="28051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9436546" y="4080111"/>
                <a:ext cx="280517" cy="28051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9791564" y="4077599"/>
                <a:ext cx="280517" cy="28051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10141460" y="3728924"/>
                <a:ext cx="280517" cy="28051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10496478" y="3726412"/>
                <a:ext cx="280517" cy="28051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0141460" y="4080111"/>
                <a:ext cx="280517" cy="28051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10496478" y="4077599"/>
                <a:ext cx="280517" cy="280517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383115" y="4622745"/>
                <a:ext cx="646423" cy="2751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800" smtClean="0"/>
                  <a:t>전략 </a:t>
                </a:r>
                <a:endParaRPr lang="en-US" altLang="ko-KR" sz="800" smtClean="0"/>
              </a:p>
              <a:p>
                <a:pPr algn="ctr"/>
                <a:r>
                  <a:rPr lang="ko-KR" altLang="en-US" sz="800" smtClean="0"/>
                  <a:t>서포트 </a:t>
                </a:r>
                <a:endParaRPr lang="ko-KR" altLang="en-US" sz="800"/>
              </a:p>
            </p:txBody>
          </p:sp>
          <p:sp>
            <p:nvSpPr>
              <p:cNvPr id="101" name="오른쪽 화살표 100"/>
              <p:cNvSpPr/>
              <p:nvPr/>
            </p:nvSpPr>
            <p:spPr>
              <a:xfrm rot="10800000">
                <a:off x="5604063" y="1701989"/>
                <a:ext cx="308879" cy="261356"/>
              </a:xfrm>
              <a:prstGeom prst="rightArrow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08542" y="1693335"/>
                <a:ext cx="219308" cy="286787"/>
              </a:xfrm>
              <a:prstGeom prst="rect">
                <a:avLst/>
              </a:prstGeom>
            </p:spPr>
          </p:pic>
          <p:grpSp>
            <p:nvGrpSpPr>
              <p:cNvPr id="103" name="그룹 102"/>
              <p:cNvGrpSpPr/>
              <p:nvPr/>
            </p:nvGrpSpPr>
            <p:grpSpPr>
              <a:xfrm>
                <a:off x="9991129" y="4529553"/>
                <a:ext cx="861695" cy="367246"/>
                <a:chOff x="8795713" y="2349730"/>
                <a:chExt cx="1117268" cy="462976"/>
              </a:xfrm>
            </p:grpSpPr>
            <p:pic>
              <p:nvPicPr>
                <p:cNvPr id="104" name="그림 10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98257" y="2349730"/>
                  <a:ext cx="1086577" cy="462976"/>
                </a:xfrm>
                <a:prstGeom prst="rect">
                  <a:avLst/>
                </a:prstGeom>
              </p:spPr>
            </p:pic>
            <p:sp>
              <p:nvSpPr>
                <p:cNvPr id="105" name="TextBox 104"/>
                <p:cNvSpPr txBox="1"/>
                <p:nvPr/>
              </p:nvSpPr>
              <p:spPr>
                <a:xfrm>
                  <a:off x="8795713" y="2471686"/>
                  <a:ext cx="1117268" cy="2523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000" b="1" smtClean="0"/>
                    <a:t>소탕</a:t>
                  </a:r>
                  <a:endParaRPr lang="ko-KR" altLang="en-US" sz="1000" b="1"/>
                </a:p>
              </p:txBody>
            </p:sp>
          </p:grpSp>
        </p:grpSp>
        <p:grpSp>
          <p:nvGrpSpPr>
            <p:cNvPr id="130" name="그룹 129"/>
            <p:cNvGrpSpPr/>
            <p:nvPr/>
          </p:nvGrpSpPr>
          <p:grpSpPr>
            <a:xfrm>
              <a:off x="7809056" y="2105492"/>
              <a:ext cx="2263141" cy="2790554"/>
              <a:chOff x="1593907" y="3308059"/>
              <a:chExt cx="2263141" cy="2790554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1593907" y="3308059"/>
                <a:ext cx="2263141" cy="2790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1877761" y="3514364"/>
                <a:ext cx="791523" cy="356743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smtClean="0"/>
                  <a:t>일반 소탕</a:t>
                </a:r>
                <a:endParaRPr lang="ko-KR" altLang="en-US" sz="500"/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2793119" y="3514364"/>
                <a:ext cx="791523" cy="356743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" smtClean="0"/>
                  <a:t>고급 소탕</a:t>
                </a:r>
                <a:endParaRPr lang="ko-KR" altLang="en-US" sz="400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1738653" y="3973210"/>
                <a:ext cx="1973647" cy="92685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smtClean="0"/>
                  <a:t>일반 소탕으로 소탕을 진행 시 해당 스테이지 보상의 </a:t>
                </a:r>
                <a:r>
                  <a:rPr lang="en-US" altLang="ko-KR" sz="500" smtClean="0"/>
                  <a:t>60 ~ 80%</a:t>
                </a:r>
                <a:r>
                  <a:rPr lang="ko-KR" altLang="en-US" sz="500" smtClean="0"/>
                  <a:t>만 획득할 수 있습니다</a:t>
                </a:r>
                <a:r>
                  <a:rPr lang="en-US" altLang="ko-KR" sz="500" smtClean="0"/>
                  <a:t>.</a:t>
                </a:r>
                <a:endParaRPr lang="ko-KR" altLang="en-US" sz="500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2526893" y="5031072"/>
                <a:ext cx="381877" cy="29458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2411" y="5060468"/>
                <a:ext cx="250525" cy="241578"/>
              </a:xfrm>
              <a:prstGeom prst="rect">
                <a:avLst/>
              </a:prstGeom>
            </p:spPr>
          </p:pic>
          <p:sp>
            <p:nvSpPr>
              <p:cNvPr id="137" name="직사각형 136"/>
              <p:cNvSpPr/>
              <p:nvPr/>
            </p:nvSpPr>
            <p:spPr>
              <a:xfrm flipH="1">
                <a:off x="2251974" y="5162892"/>
                <a:ext cx="171397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38" name="그림 13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9223" y="5057771"/>
                <a:ext cx="250525" cy="241578"/>
              </a:xfrm>
              <a:prstGeom prst="rect">
                <a:avLst/>
              </a:prstGeom>
            </p:spPr>
          </p:pic>
          <p:sp>
            <p:nvSpPr>
              <p:cNvPr id="139" name="십자형 138"/>
              <p:cNvSpPr/>
              <p:nvPr/>
            </p:nvSpPr>
            <p:spPr>
              <a:xfrm>
                <a:off x="3017667" y="5106252"/>
                <a:ext cx="153850" cy="153850"/>
              </a:xfrm>
              <a:prstGeom prst="plus">
                <a:avLst>
                  <a:gd name="adj" fmla="val 4092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0" name="그림 13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612" y="5002164"/>
                <a:ext cx="467763" cy="321455"/>
              </a:xfrm>
              <a:prstGeom prst="rect">
                <a:avLst/>
              </a:prstGeom>
            </p:spPr>
          </p:pic>
          <p:sp>
            <p:nvSpPr>
              <p:cNvPr id="141" name="TextBox 140"/>
              <p:cNvSpPr txBox="1"/>
              <p:nvPr/>
            </p:nvSpPr>
            <p:spPr>
              <a:xfrm>
                <a:off x="2578895" y="5093452"/>
                <a:ext cx="266017" cy="17358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bg1"/>
                    </a:solidFill>
                  </a:rPr>
                  <a:t>1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3222981" y="5091582"/>
                <a:ext cx="602301" cy="11159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00" b="1" i="1" dirty="0" smtClean="0">
                    <a:solidFill>
                      <a:schemeClr val="bg1"/>
                    </a:solidFill>
                  </a:rPr>
                  <a:t>최대</a:t>
                </a:r>
                <a:endParaRPr lang="ko-KR" altLang="en-US" sz="300" b="1" i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43" name="그림 142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4538" y="5006496"/>
                <a:ext cx="467763" cy="321455"/>
              </a:xfrm>
              <a:prstGeom prst="rect">
                <a:avLst/>
              </a:prstGeom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1593907" y="5095913"/>
                <a:ext cx="602301" cy="11159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00" b="1" i="1" dirty="0" smtClean="0">
                    <a:solidFill>
                      <a:schemeClr val="bg1"/>
                    </a:solidFill>
                  </a:rPr>
                  <a:t>최소</a:t>
                </a:r>
                <a:endParaRPr lang="ko-KR" altLang="en-US" sz="3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모서리가 둥근 직사각형 144"/>
              <p:cNvSpPr/>
              <p:nvPr/>
            </p:nvSpPr>
            <p:spPr>
              <a:xfrm>
                <a:off x="2328627" y="5464341"/>
                <a:ext cx="791523" cy="356743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smtClean="0"/>
                  <a:t>소탕 진행</a:t>
                </a:r>
                <a:endParaRPr lang="en-US" altLang="ko-KR" sz="500" smtClean="0"/>
              </a:p>
              <a:p>
                <a:pPr algn="ctr"/>
                <a:endParaRPr lang="ko-KR" altLang="en-US" sz="500"/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2468936" y="5681275"/>
                <a:ext cx="506287" cy="82123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smtClean="0"/>
                  <a:t>10</a:t>
                </a:r>
                <a:endParaRPr lang="ko-KR" altLang="en-US" sz="200"/>
              </a:p>
            </p:txBody>
          </p:sp>
          <p:sp>
            <p:nvSpPr>
              <p:cNvPr id="147" name="해 146"/>
              <p:cNvSpPr/>
              <p:nvPr/>
            </p:nvSpPr>
            <p:spPr>
              <a:xfrm>
                <a:off x="2456100" y="5653408"/>
                <a:ext cx="137856" cy="137856"/>
              </a:xfrm>
              <a:prstGeom prst="sun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2339232" y="5904890"/>
                <a:ext cx="765693" cy="991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00" smtClean="0"/>
                  <a:t>보유 티켓 </a:t>
                </a:r>
                <a:r>
                  <a:rPr lang="en-US" altLang="ko-KR" sz="200" smtClean="0"/>
                  <a:t>: 150</a:t>
                </a:r>
                <a:endParaRPr lang="ko-KR" altLang="en-US" sz="200"/>
              </a:p>
            </p:txBody>
          </p:sp>
        </p:grpSp>
        <p:sp>
          <p:nvSpPr>
            <p:cNvPr id="149" name="모서리가 둥근 직사각형 148"/>
            <p:cNvSpPr/>
            <p:nvPr/>
          </p:nvSpPr>
          <p:spPr>
            <a:xfrm>
              <a:off x="9854740" y="2118467"/>
              <a:ext cx="215214" cy="215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smtClean="0"/>
                <a:t>X</a:t>
              </a:r>
              <a:endParaRPr lang="ko-KR" altLang="en-US" sz="1050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3474688" y="2137462"/>
            <a:ext cx="4785471" cy="3363075"/>
            <a:chOff x="288524" y="1521519"/>
            <a:chExt cx="5619750" cy="3949380"/>
          </a:xfrm>
        </p:grpSpPr>
        <p:sp>
          <p:nvSpPr>
            <p:cNvPr id="187" name="직사각형 186"/>
            <p:cNvSpPr/>
            <p:nvPr/>
          </p:nvSpPr>
          <p:spPr>
            <a:xfrm>
              <a:off x="288524" y="1521519"/>
              <a:ext cx="5619750" cy="3949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773218" y="2072707"/>
              <a:ext cx="374335" cy="37433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7</a:t>
              </a:r>
              <a:endParaRPr lang="ko-KR" altLang="en-US" sz="1400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1147553" y="2181028"/>
              <a:ext cx="824481" cy="1333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1154654" y="2192015"/>
              <a:ext cx="558245" cy="109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653332" y="2648711"/>
              <a:ext cx="4886325" cy="2064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모서리가 둥근 직사각형 191"/>
            <p:cNvSpPr/>
            <p:nvPr/>
          </p:nvSpPr>
          <p:spPr>
            <a:xfrm>
              <a:off x="2536423" y="4842404"/>
              <a:ext cx="1123950" cy="5238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확인</a:t>
              </a:r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732906" y="2723378"/>
              <a:ext cx="561975" cy="5619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1426329" y="2723377"/>
              <a:ext cx="561975" cy="5619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2119752" y="2723377"/>
              <a:ext cx="561975" cy="5619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2813175" y="2723376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3506598" y="2723376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200021" y="2723376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732906" y="3408727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426329" y="3408726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119752" y="3408726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2813175" y="3408725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11</a:t>
              </a:r>
              <a:endParaRPr lang="ko-KR" altLang="en-US" dirty="0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3506598" y="3408725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4200021" y="3408725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732906" y="4064206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15</a:t>
              </a:r>
              <a:endParaRPr lang="ko-KR" altLang="en-US" dirty="0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1426329" y="4064205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16</a:t>
              </a:r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2119752" y="4064205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17</a:t>
              </a:r>
              <a:endParaRPr lang="ko-KR" altLang="en-US" dirty="0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4893444" y="2723376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4893444" y="3408725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14</a:t>
              </a:r>
              <a:endParaRPr lang="ko-KR" altLang="en-US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253101" y="1521519"/>
              <a:ext cx="1682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소탕 결과</a:t>
              </a:r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957184" y="2146580"/>
              <a:ext cx="638849" cy="2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+8282</a:t>
              </a:r>
              <a:endParaRPr lang="ko-KR" altLang="en-US" sz="700" dirty="0"/>
            </a:p>
          </p:txBody>
        </p:sp>
        <p:pic>
          <p:nvPicPr>
            <p:cNvPr id="212" name="그림 2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855" y="1959660"/>
              <a:ext cx="651718" cy="651718"/>
            </a:xfrm>
            <a:prstGeom prst="rect">
              <a:avLst/>
            </a:prstGeom>
          </p:spPr>
        </p:pic>
        <p:sp>
          <p:nvSpPr>
            <p:cNvPr id="213" name="TextBox 212"/>
            <p:cNvSpPr txBox="1"/>
            <p:nvPr/>
          </p:nvSpPr>
          <p:spPr>
            <a:xfrm>
              <a:off x="3994364" y="2154389"/>
              <a:ext cx="1037883" cy="325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+150,000</a:t>
              </a:r>
              <a:endParaRPr lang="ko-KR" altLang="en-US" sz="1200" dirty="0"/>
            </a:p>
          </p:txBody>
        </p:sp>
        <p:pic>
          <p:nvPicPr>
            <p:cNvPr id="214" name="그림 21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457" y="2763265"/>
              <a:ext cx="493726" cy="493726"/>
            </a:xfrm>
            <a:prstGeom prst="rect">
              <a:avLst/>
            </a:prstGeom>
          </p:spPr>
        </p:pic>
        <p:pic>
          <p:nvPicPr>
            <p:cNvPr id="215" name="그림 21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71" y="2763265"/>
              <a:ext cx="493726" cy="493726"/>
            </a:xfrm>
            <a:prstGeom prst="rect">
              <a:avLst/>
            </a:prstGeom>
          </p:spPr>
        </p:pic>
        <p:pic>
          <p:nvPicPr>
            <p:cNvPr id="216" name="그림 21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3" y="2828425"/>
              <a:ext cx="359981" cy="359981"/>
            </a:xfrm>
            <a:prstGeom prst="rect">
              <a:avLst/>
            </a:prstGeom>
          </p:spPr>
        </p:pic>
        <p:sp>
          <p:nvSpPr>
            <p:cNvPr id="217" name="TextBox 216"/>
            <p:cNvSpPr txBox="1"/>
            <p:nvPr/>
          </p:nvSpPr>
          <p:spPr>
            <a:xfrm>
              <a:off x="1165333" y="3109400"/>
              <a:ext cx="1731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smtClean="0"/>
                <a:t>1</a:t>
              </a:r>
              <a:endParaRPr lang="ko-KR" altLang="en-US" sz="70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857276" y="3112110"/>
              <a:ext cx="1731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smtClean="0"/>
                <a:t>3</a:t>
              </a:r>
              <a:endParaRPr lang="ko-KR" altLang="en-US" sz="70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418157" y="3100509"/>
              <a:ext cx="351149" cy="2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smtClean="0"/>
                <a:t>20</a:t>
              </a:r>
              <a:endParaRPr lang="ko-KR" altLang="en-US" sz="700"/>
            </a:p>
          </p:txBody>
        </p:sp>
        <p:cxnSp>
          <p:nvCxnSpPr>
            <p:cNvPr id="220" name="직선 연결선 219"/>
            <p:cNvCxnSpPr/>
            <p:nvPr/>
          </p:nvCxnSpPr>
          <p:spPr>
            <a:xfrm>
              <a:off x="732906" y="1919539"/>
              <a:ext cx="4673401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382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46024" y="1740594"/>
            <a:ext cx="5619750" cy="3949380"/>
            <a:chOff x="288524" y="1521519"/>
            <a:chExt cx="5619750" cy="3949380"/>
          </a:xfrm>
        </p:grpSpPr>
        <p:sp>
          <p:nvSpPr>
            <p:cNvPr id="4" name="직사각형 3"/>
            <p:cNvSpPr/>
            <p:nvPr/>
          </p:nvSpPr>
          <p:spPr>
            <a:xfrm>
              <a:off x="288524" y="1521519"/>
              <a:ext cx="5619750" cy="39493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773218" y="2072707"/>
              <a:ext cx="374335" cy="37433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7</a:t>
              </a:r>
              <a:endParaRPr lang="ko-KR" altLang="en-US" sz="14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7553" y="2181028"/>
              <a:ext cx="824481" cy="1333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54654" y="2192015"/>
              <a:ext cx="558245" cy="109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53332" y="2648711"/>
              <a:ext cx="4886325" cy="2064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536423" y="4842404"/>
              <a:ext cx="1123950" cy="5238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확인</a:t>
              </a: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32906" y="2723378"/>
              <a:ext cx="561975" cy="5619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26329" y="2723377"/>
              <a:ext cx="561975" cy="5619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119752" y="2723377"/>
              <a:ext cx="561975" cy="5619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813175" y="2723376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06598" y="2723376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00021" y="2723376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32906" y="3408727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426329" y="3408726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19752" y="3408726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813175" y="3408725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11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506598" y="3408725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200021" y="3408725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32906" y="4064206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15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26329" y="4064205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16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119752" y="4064205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17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893444" y="2723376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893444" y="3408725"/>
              <a:ext cx="56197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14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53101" y="1521519"/>
              <a:ext cx="1682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소탕 결과</a:t>
              </a:r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57183" y="2146580"/>
              <a:ext cx="48748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 smtClean="0"/>
                <a:t>+8282</a:t>
              </a:r>
              <a:endParaRPr lang="ko-KR" altLang="en-US" sz="700" dirty="0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855" y="1959660"/>
              <a:ext cx="651718" cy="651718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994364" y="2154389"/>
              <a:ext cx="9141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/>
                <a:t>+150,000</a:t>
              </a:r>
              <a:endParaRPr lang="ko-KR" altLang="en-US" sz="1200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457" y="2763265"/>
              <a:ext cx="493726" cy="493726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71" y="2763265"/>
              <a:ext cx="493726" cy="493726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3" y="2828425"/>
              <a:ext cx="359981" cy="359981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165333" y="3109400"/>
              <a:ext cx="1731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smtClean="0"/>
                <a:t>1</a:t>
              </a:r>
              <a:endParaRPr lang="ko-KR" altLang="en-US" sz="7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57276" y="3112110"/>
              <a:ext cx="1731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smtClean="0"/>
                <a:t>3</a:t>
              </a:r>
              <a:endParaRPr lang="ko-KR" altLang="en-US" sz="7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61256" y="3100509"/>
              <a:ext cx="3080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smtClean="0"/>
                <a:t>20</a:t>
              </a:r>
              <a:endParaRPr lang="ko-KR" altLang="en-US" sz="700"/>
            </a:p>
          </p:txBody>
        </p:sp>
        <p:cxnSp>
          <p:nvCxnSpPr>
            <p:cNvPr id="165" name="직선 연결선 164"/>
            <p:cNvCxnSpPr/>
            <p:nvPr/>
          </p:nvCxnSpPr>
          <p:spPr>
            <a:xfrm>
              <a:off x="732906" y="1919539"/>
              <a:ext cx="4673401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/>
          <p:cNvSpPr/>
          <p:nvPr/>
        </p:nvSpPr>
        <p:spPr>
          <a:xfrm>
            <a:off x="0" y="0"/>
            <a:ext cx="12192000" cy="10671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제목 1"/>
          <p:cNvSpPr>
            <a:spLocks noGrp="1"/>
          </p:cNvSpPr>
          <p:nvPr>
            <p:ph type="title"/>
          </p:nvPr>
        </p:nvSpPr>
        <p:spPr>
          <a:xfrm>
            <a:off x="395233" y="133223"/>
            <a:ext cx="4014026" cy="82584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소탕 결과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53339" y="2248325"/>
            <a:ext cx="1721292" cy="471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6" idx="1"/>
            <a:endCxn id="36" idx="3"/>
          </p:cNvCxnSpPr>
          <p:nvPr/>
        </p:nvCxnSpPr>
        <p:spPr>
          <a:xfrm rot="10800000">
            <a:off x="2821089" y="2067479"/>
            <a:ext cx="732251" cy="41671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/>
          <p:cNvSpPr/>
          <p:nvPr/>
        </p:nvSpPr>
        <p:spPr>
          <a:xfrm>
            <a:off x="3441207" y="2792424"/>
            <a:ext cx="5012837" cy="2186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꺾인 연결선 186"/>
          <p:cNvCxnSpPr>
            <a:stCxn id="186" idx="1"/>
            <a:endCxn id="193" idx="3"/>
          </p:cNvCxnSpPr>
          <p:nvPr/>
        </p:nvCxnSpPr>
        <p:spPr>
          <a:xfrm rot="10800000" flipV="1">
            <a:off x="2816375" y="3885873"/>
            <a:ext cx="624833" cy="479473"/>
          </a:xfrm>
          <a:prstGeom prst="bentConnector3">
            <a:avLst>
              <a:gd name="adj1" fmla="val 3536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/>
          <p:cNvSpPr/>
          <p:nvPr/>
        </p:nvSpPr>
        <p:spPr>
          <a:xfrm>
            <a:off x="6334102" y="2233184"/>
            <a:ext cx="1416842" cy="471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꺾인 연결선 188"/>
          <p:cNvCxnSpPr>
            <a:stCxn id="188" idx="3"/>
            <a:endCxn id="194" idx="1"/>
          </p:cNvCxnSpPr>
          <p:nvPr/>
        </p:nvCxnSpPr>
        <p:spPr>
          <a:xfrm>
            <a:off x="7750944" y="2469048"/>
            <a:ext cx="1355993" cy="21256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5688" y="1482703"/>
            <a:ext cx="2635400" cy="11695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계정 레벨과 획득한 경험치 표시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해당 소탕으로 </a:t>
            </a:r>
            <a:r>
              <a:rPr lang="ko-KR" altLang="en-US" sz="1400" dirty="0" err="1" smtClean="0"/>
              <a:t>계정레벨이</a:t>
            </a:r>
            <a:r>
              <a:rPr lang="ko-KR" altLang="en-US" sz="1400" dirty="0" smtClean="0"/>
              <a:t> 올랐을 시 별도의 </a:t>
            </a:r>
            <a:r>
              <a:rPr lang="en-US" altLang="ko-KR" sz="1400" dirty="0" smtClean="0"/>
              <a:t>LV UP </a:t>
            </a:r>
            <a:r>
              <a:rPr lang="ko-KR" altLang="en-US" sz="1400" dirty="0" smtClean="0"/>
              <a:t>애니메이션을 재생 </a:t>
            </a:r>
            <a:endParaRPr lang="ko-KR" altLang="en-US" sz="1400" dirty="0"/>
          </a:p>
        </p:txBody>
      </p:sp>
      <p:sp>
        <p:nvSpPr>
          <p:cNvPr id="193" name="TextBox 192"/>
          <p:cNvSpPr txBox="1"/>
          <p:nvPr/>
        </p:nvSpPr>
        <p:spPr>
          <a:xfrm>
            <a:off x="184293" y="2811075"/>
            <a:ext cx="2632081" cy="31085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획득한 아이템을 </a:t>
            </a:r>
            <a:r>
              <a:rPr lang="ko-KR" altLang="en-US" sz="1400" dirty="0" err="1" smtClean="0"/>
              <a:t>등급순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테이블에 등록된순으로 정렬하여 표시한다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아이템의 우측하단에 획득한 개수를 표시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스크롤 형식으로 아이템 종류가 많아 해당 영역을 초과할 시 해당 영역 밑으로 아이템을 표시하고 누른 상태로 잡아당겨 밑으로 내리거나 위로 올릴 수 있게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94" name="TextBox 193"/>
          <p:cNvSpPr txBox="1"/>
          <p:nvPr/>
        </p:nvSpPr>
        <p:spPr>
          <a:xfrm>
            <a:off x="9106937" y="2420006"/>
            <a:ext cx="2547507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획득한 </a:t>
            </a:r>
            <a:r>
              <a:rPr lang="ko-KR" altLang="en-US" sz="1400" dirty="0" err="1" smtClean="0"/>
              <a:t>무료재화량</a:t>
            </a:r>
            <a:r>
              <a:rPr lang="ko-KR" altLang="en-US" sz="1400" dirty="0" smtClean="0"/>
              <a:t> 표시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아이콘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숫자</a:t>
            </a:r>
            <a:endParaRPr lang="ko-KR" altLang="en-US" sz="1400" dirty="0"/>
          </a:p>
        </p:txBody>
      </p:sp>
      <p:sp>
        <p:nvSpPr>
          <p:cNvPr id="195" name="TextBox 194"/>
          <p:cNvSpPr txBox="1"/>
          <p:nvPr/>
        </p:nvSpPr>
        <p:spPr>
          <a:xfrm>
            <a:off x="4768394" y="5978002"/>
            <a:ext cx="1915039" cy="3077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누를 시 팝업 종료</a:t>
            </a:r>
            <a:endParaRPr lang="ko-KR" altLang="en-US" sz="1400" dirty="0"/>
          </a:p>
        </p:txBody>
      </p:sp>
      <p:sp>
        <p:nvSpPr>
          <p:cNvPr id="196" name="직사각형 195"/>
          <p:cNvSpPr/>
          <p:nvPr/>
        </p:nvSpPr>
        <p:spPr>
          <a:xfrm>
            <a:off x="5393923" y="5061479"/>
            <a:ext cx="1123950" cy="544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7" name="꺾인 연결선 196"/>
          <p:cNvCxnSpPr>
            <a:stCxn id="196" idx="2"/>
            <a:endCxn id="195" idx="0"/>
          </p:cNvCxnSpPr>
          <p:nvPr/>
        </p:nvCxnSpPr>
        <p:spPr>
          <a:xfrm rot="5400000">
            <a:off x="5655011" y="5677114"/>
            <a:ext cx="371791" cy="22998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8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10671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6086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err="1" smtClean="0"/>
              <a:t>인게임</a:t>
            </a:r>
            <a:r>
              <a:rPr lang="ko-KR" altLang="en-US" dirty="0" smtClean="0"/>
              <a:t> 전투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85" y="1638530"/>
            <a:ext cx="7437120" cy="2724489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8479431" y="1974311"/>
            <a:ext cx="2960554" cy="2105084"/>
            <a:chOff x="3792589" y="3535835"/>
            <a:chExt cx="3757443" cy="267170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838" y="3535835"/>
              <a:ext cx="3568194" cy="2671708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066209" y="3574662"/>
              <a:ext cx="531845" cy="36389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/>
                <a:t>1st</a:t>
              </a:r>
              <a:endParaRPr lang="ko-KR" altLang="en-US" sz="10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234090" y="3574662"/>
              <a:ext cx="531845" cy="36389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/>
                <a:t>2nd</a:t>
              </a:r>
              <a:endParaRPr lang="ko-KR" altLang="en-US" sz="9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356100" y="3574662"/>
              <a:ext cx="531845" cy="36389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/>
                <a:t>3rd</a:t>
              </a:r>
              <a:endParaRPr lang="ko-KR" altLang="en-US" sz="1000" dirty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2589" y="4118176"/>
              <a:ext cx="1763784" cy="190954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7871" y="4035426"/>
              <a:ext cx="1241526" cy="195257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9563" y="4188814"/>
              <a:ext cx="1520166" cy="1645795"/>
            </a:xfrm>
            <a:prstGeom prst="rect">
              <a:avLst/>
            </a:prstGeom>
          </p:spPr>
        </p:pic>
      </p:grpSp>
      <p:sp>
        <p:nvSpPr>
          <p:cNvPr id="13" name="타원 12"/>
          <p:cNvSpPr/>
          <p:nvPr/>
        </p:nvSpPr>
        <p:spPr>
          <a:xfrm>
            <a:off x="4102694" y="2709861"/>
            <a:ext cx="527714" cy="6617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326531" y="3417658"/>
            <a:ext cx="527714" cy="6617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016266" y="2964093"/>
            <a:ext cx="527714" cy="6617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45726" y="2602462"/>
            <a:ext cx="313936" cy="21479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smtClean="0"/>
              <a:t>1st</a:t>
            </a:r>
            <a:endParaRPr lang="ko-KR" altLang="en-US" sz="5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52571" y="2870425"/>
            <a:ext cx="327390" cy="224003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smtClean="0"/>
              <a:t>2nd</a:t>
            </a:r>
            <a:endParaRPr lang="ko-KR" altLang="en-US" sz="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06732" y="3371598"/>
            <a:ext cx="327390" cy="224003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smtClean="0"/>
              <a:t>3rd</a:t>
            </a:r>
            <a:endParaRPr lang="ko-KR" altLang="en-US" sz="500" dirty="0"/>
          </a:p>
        </p:txBody>
      </p:sp>
      <p:sp>
        <p:nvSpPr>
          <p:cNvPr id="19" name="직사각형 18"/>
          <p:cNvSpPr/>
          <p:nvPr/>
        </p:nvSpPr>
        <p:spPr>
          <a:xfrm>
            <a:off x="709289" y="4590843"/>
            <a:ext cx="7985732" cy="21698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ko-KR" altLang="en-US" dirty="0"/>
              <a:t>의 캐릭터가 가장 앞에 위치하도록 순서대로 각 캐릭터를 배치한다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모든 </a:t>
            </a:r>
            <a:r>
              <a:rPr lang="ko-KR" altLang="en-US" dirty="0"/>
              <a:t>캐릭터는 가장 가까운 적을 공격한다</a:t>
            </a:r>
            <a:r>
              <a:rPr lang="en-US" altLang="ko-KR" dirty="0"/>
              <a:t>.(</a:t>
            </a:r>
            <a:r>
              <a:rPr lang="ko-KR" altLang="en-US" dirty="0"/>
              <a:t>예외 있음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모든 공격은 순서 없이 동시다발적으로 일어난다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신도림 방식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카메라는 </a:t>
            </a:r>
            <a:r>
              <a:rPr lang="en-US" altLang="ko-KR" dirty="0" smtClean="0"/>
              <a:t>1st</a:t>
            </a:r>
            <a:r>
              <a:rPr lang="ko-KR" altLang="en-US" dirty="0" smtClean="0"/>
              <a:t>의 캐릭터를 타겟으로 설정한다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269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1088</Words>
  <Application>Microsoft Office PowerPoint</Application>
  <PresentationFormat>와이드스크린</PresentationFormat>
  <Paragraphs>311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HY헤드라인M</vt:lpstr>
      <vt:lpstr>맑은 고딕</vt:lpstr>
      <vt:lpstr>Arial</vt:lpstr>
      <vt:lpstr>Office 테마</vt:lpstr>
      <vt:lpstr>1. 각 지역을 한번에 볼 수 있는 월드맵을 만들고 지역별로 나눠서 버튼화 2. 하나의 지역의 버튼을 누를 시 그 지역의 챕터맵으로 이동한다.</vt:lpstr>
      <vt:lpstr>#챕터맵</vt:lpstr>
      <vt:lpstr>PowerPoint 프레젠테이션</vt:lpstr>
      <vt:lpstr>#스테이지 준비</vt:lpstr>
      <vt:lpstr>#소탕 – 화면 예시</vt:lpstr>
      <vt:lpstr>#소탕</vt:lpstr>
      <vt:lpstr>#소탕 결과 – 화면 예시</vt:lpstr>
      <vt:lpstr>#소탕 결과</vt:lpstr>
      <vt:lpstr>#인게임 전투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Thesalt-15</dc:creator>
  <cp:lastModifiedBy>wonhyoung Lee</cp:lastModifiedBy>
  <cp:revision>266</cp:revision>
  <dcterms:created xsi:type="dcterms:W3CDTF">2022-08-09T07:43:59Z</dcterms:created>
  <dcterms:modified xsi:type="dcterms:W3CDTF">2022-10-03T05:48:58Z</dcterms:modified>
</cp:coreProperties>
</file>