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7" r:id="rId4"/>
    <p:sldId id="258" r:id="rId5"/>
    <p:sldId id="261" r:id="rId6"/>
    <p:sldId id="262" r:id="rId7"/>
    <p:sldId id="259" r:id="rId8"/>
    <p:sldId id="264" r:id="rId9"/>
    <p:sldId id="260" r:id="rId10"/>
    <p:sldId id="263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031" autoAdjust="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940BC-4230-489B-979E-56A1E057BF00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76473-1FEF-4659-9B5D-0F1915951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3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9F69-38BD-4565-8D8D-1FCB410F91E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D3F4-3281-4ED4-820E-F0DD2F6AC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7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9F69-38BD-4565-8D8D-1FCB410F91E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D3F4-3281-4ED4-820E-F0DD2F6AC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9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9F69-38BD-4565-8D8D-1FCB410F91E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D3F4-3281-4ED4-820E-F0DD2F6AC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2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9F69-38BD-4565-8D8D-1FCB410F91E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D3F4-3281-4ED4-820E-F0DD2F6AC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9F69-38BD-4565-8D8D-1FCB410F91E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D3F4-3281-4ED4-820E-F0DD2F6AC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2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9F69-38BD-4565-8D8D-1FCB410F91E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D3F4-3281-4ED4-820E-F0DD2F6AC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7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9F69-38BD-4565-8D8D-1FCB410F91E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D3F4-3281-4ED4-820E-F0DD2F6AC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1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9F69-38BD-4565-8D8D-1FCB410F91E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D3F4-3281-4ED4-820E-F0DD2F6AC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1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9F69-38BD-4565-8D8D-1FCB410F91E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D3F4-3281-4ED4-820E-F0DD2F6AC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67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9F69-38BD-4565-8D8D-1FCB410F91E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D3F4-3281-4ED4-820E-F0DD2F6AC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8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9F69-38BD-4565-8D8D-1FCB410F91E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D3F4-3281-4ED4-820E-F0DD2F6AC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40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49F69-38BD-4565-8D8D-1FCB410F91E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7D3F4-3281-4ED4-820E-F0DD2F6AC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1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6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31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jpg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86612"/>
            <a:ext cx="1436914" cy="75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/>
              <a:t>A</a:t>
            </a:r>
            <a:r>
              <a:rPr lang="ko-KR" altLang="en-US" sz="4800" smtClean="0"/>
              <a:t>씬</a:t>
            </a:r>
            <a:endParaRPr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1744332" y="1035050"/>
            <a:ext cx="3828664" cy="1742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35009" y="1035050"/>
            <a:ext cx="3828664" cy="1742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smtClean="0">
                <a:solidFill>
                  <a:schemeClr val="tx1"/>
                </a:solidFill>
              </a:rPr>
              <a:t>The Salt</a:t>
            </a:r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44332" y="3634601"/>
            <a:ext cx="3828664" cy="1742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smtClean="0">
                <a:solidFill>
                  <a:schemeClr val="tx1"/>
                </a:solidFill>
              </a:rPr>
              <a:t>Kakao</a:t>
            </a:r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35009" y="3634601"/>
            <a:ext cx="3828664" cy="1742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smtClean="0">
                <a:solidFill>
                  <a:schemeClr val="tx1"/>
                </a:solidFill>
              </a:rPr>
              <a:t>Kakao</a:t>
            </a:r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36914" y="942392"/>
            <a:ext cx="185316" cy="1853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096000" y="942392"/>
            <a:ext cx="185316" cy="1853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436914" y="3541943"/>
            <a:ext cx="185316" cy="1853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96000" y="3541943"/>
            <a:ext cx="185316" cy="1853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75130" y="2885269"/>
            <a:ext cx="176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&lt;</a:t>
            </a:r>
            <a:r>
              <a:rPr lang="ko-KR" altLang="en-US" smtClean="0"/>
              <a:t>암전 약 </a:t>
            </a:r>
            <a:r>
              <a:rPr lang="en-US" altLang="ko-KR" smtClean="0"/>
              <a:t>1</a:t>
            </a:r>
            <a:r>
              <a:rPr lang="ko-KR" altLang="en-US" smtClean="0"/>
              <a:t>초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41264" y="2933911"/>
            <a:ext cx="481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&lt;</a:t>
            </a:r>
            <a:r>
              <a:rPr lang="ko-KR" altLang="en-US" smtClean="0"/>
              <a:t>당사 로고 약 </a:t>
            </a:r>
            <a:r>
              <a:rPr lang="en-US" altLang="ko-KR" smtClean="0"/>
              <a:t>1</a:t>
            </a:r>
            <a:r>
              <a:rPr lang="ko-KR" altLang="en-US" smtClean="0"/>
              <a:t>초에 걸쳐 투명도 </a:t>
            </a:r>
            <a:r>
              <a:rPr lang="en-US" altLang="ko-KR" smtClean="0"/>
              <a:t>100 </a:t>
            </a:r>
            <a:r>
              <a:rPr lang="ko-KR" altLang="en-US" smtClean="0"/>
              <a:t>→ </a:t>
            </a:r>
            <a:r>
              <a:rPr lang="en-US" altLang="ko-KR" smtClean="0"/>
              <a:t>0</a:t>
            </a:r>
          </a:p>
          <a:p>
            <a:pPr algn="ctr"/>
            <a:r>
              <a:rPr lang="ko-KR" altLang="en-US" smtClean="0"/>
              <a:t>약 </a:t>
            </a:r>
            <a:r>
              <a:rPr lang="en-US" altLang="ko-KR" smtClean="0"/>
              <a:t>2</a:t>
            </a:r>
            <a:r>
              <a:rPr lang="ko-KR" altLang="en-US" smtClean="0"/>
              <a:t>초 후</a:t>
            </a:r>
            <a:r>
              <a:rPr lang="en-US" altLang="ko-KR"/>
              <a:t> </a:t>
            </a:r>
            <a:r>
              <a:rPr lang="ko-KR" altLang="en-US" smtClean="0"/>
              <a:t>약 </a:t>
            </a:r>
            <a:r>
              <a:rPr lang="en-US" altLang="ko-KR" smtClean="0"/>
              <a:t>1.5</a:t>
            </a:r>
            <a:r>
              <a:rPr lang="ko-KR" altLang="en-US" smtClean="0"/>
              <a:t>초에 걸쳐 투명도 </a:t>
            </a:r>
            <a:r>
              <a:rPr lang="en-US" altLang="ko-KR" smtClean="0"/>
              <a:t>0 </a:t>
            </a:r>
            <a:r>
              <a:rPr lang="ko-KR" altLang="en-US" smtClean="0"/>
              <a:t>→ </a:t>
            </a:r>
            <a:r>
              <a:rPr lang="en-US" altLang="ko-KR" smtClean="0"/>
              <a:t>100&gt;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26153" y="5500994"/>
            <a:ext cx="506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&lt;</a:t>
            </a:r>
            <a:r>
              <a:rPr lang="ko-KR" altLang="en-US" smtClean="0"/>
              <a:t>협력사 로고 약 </a:t>
            </a:r>
            <a:r>
              <a:rPr lang="en-US" altLang="ko-KR" smtClean="0"/>
              <a:t>1</a:t>
            </a:r>
            <a:r>
              <a:rPr lang="ko-KR" altLang="en-US" smtClean="0"/>
              <a:t>초에 걸쳐 투명도 </a:t>
            </a:r>
            <a:r>
              <a:rPr lang="en-US" altLang="ko-KR" smtClean="0"/>
              <a:t>100 </a:t>
            </a:r>
            <a:r>
              <a:rPr lang="ko-KR" altLang="en-US" smtClean="0"/>
              <a:t>→ </a:t>
            </a:r>
            <a:r>
              <a:rPr lang="en-US" altLang="ko-KR" smtClean="0"/>
              <a:t>0</a:t>
            </a:r>
          </a:p>
          <a:p>
            <a:pPr algn="ctr"/>
            <a:r>
              <a:rPr lang="ko-KR" altLang="en-US" smtClean="0"/>
              <a:t>약 </a:t>
            </a:r>
            <a:r>
              <a:rPr lang="en-US" altLang="ko-KR" smtClean="0"/>
              <a:t>2</a:t>
            </a:r>
            <a:r>
              <a:rPr lang="ko-KR" altLang="en-US" smtClean="0"/>
              <a:t>초 후약 </a:t>
            </a:r>
            <a:r>
              <a:rPr lang="en-US" altLang="ko-KR" smtClean="0"/>
              <a:t>1</a:t>
            </a:r>
            <a:r>
              <a:rPr lang="ko-KR" altLang="en-US" smtClean="0"/>
              <a:t>초에 걸쳐 암전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31292" y="5483486"/>
            <a:ext cx="423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&lt;</a:t>
            </a:r>
            <a:r>
              <a:rPr lang="ko-KR" altLang="en-US" smtClean="0"/>
              <a:t>암전 약 </a:t>
            </a:r>
            <a:r>
              <a:rPr lang="en-US" altLang="ko-KR" smtClean="0"/>
              <a:t>1</a:t>
            </a:r>
            <a:r>
              <a:rPr lang="ko-KR" altLang="en-US" smtClean="0"/>
              <a:t>초 후 </a:t>
            </a:r>
            <a:r>
              <a:rPr lang="en-US" altLang="ko-KR" smtClean="0"/>
              <a:t>B</a:t>
            </a:r>
            <a:r>
              <a:rPr lang="ko-KR" altLang="en-US" smtClean="0"/>
              <a:t>씬으로 넘어가기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80123" y="6329487"/>
            <a:ext cx="475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※</a:t>
            </a:r>
            <a:r>
              <a:rPr lang="ko-KR" altLang="en-US" smtClean="0">
                <a:solidFill>
                  <a:srgbClr val="FF0000"/>
                </a:solidFill>
              </a:rPr>
              <a:t>로고 부분에서 화면 클릭 시 </a:t>
            </a:r>
            <a:r>
              <a:rPr lang="en-US" altLang="ko-KR" smtClean="0">
                <a:solidFill>
                  <a:srgbClr val="FF0000"/>
                </a:solidFill>
              </a:rPr>
              <a:t>4</a:t>
            </a:r>
            <a:r>
              <a:rPr lang="ko-KR" altLang="en-US" smtClean="0">
                <a:solidFill>
                  <a:srgbClr val="FF0000"/>
                </a:solidFill>
              </a:rPr>
              <a:t>번으로 이동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그림 1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05" y="1795015"/>
            <a:ext cx="6838461" cy="3113000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01" y="2288844"/>
            <a:ext cx="1529433" cy="233516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602439" y="3822104"/>
            <a:ext cx="1086313" cy="462976"/>
            <a:chOff x="7726888" y="3431474"/>
            <a:chExt cx="1086313" cy="462976"/>
          </a:xfrm>
        </p:grpSpPr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362" y="3431474"/>
              <a:ext cx="1056472" cy="462976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7726888" y="3478296"/>
              <a:ext cx="1086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STORY</a:t>
              </a:r>
              <a:endParaRPr lang="ko-KR" altLang="en-US" b="1"/>
            </a:p>
          </p:txBody>
        </p:sp>
      </p:grpSp>
      <p:pic>
        <p:nvPicPr>
          <p:cNvPr id="131" name="그림 1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12" y="2369859"/>
            <a:ext cx="1400670" cy="435951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04" y="2215358"/>
            <a:ext cx="196118" cy="227084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544" y="3120107"/>
            <a:ext cx="278414" cy="221650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554" y="2642307"/>
            <a:ext cx="246393" cy="27128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953103" y="1850923"/>
            <a:ext cx="643452" cy="220998"/>
            <a:chOff x="8077552" y="1460293"/>
            <a:chExt cx="643452" cy="220998"/>
          </a:xfrm>
        </p:grpSpPr>
        <p:grpSp>
          <p:nvGrpSpPr>
            <p:cNvPr id="136" name="그룹 135"/>
            <p:cNvGrpSpPr/>
            <p:nvPr/>
          </p:nvGrpSpPr>
          <p:grpSpPr>
            <a:xfrm>
              <a:off x="8109657" y="1492580"/>
              <a:ext cx="611347" cy="169277"/>
              <a:chOff x="5924209" y="110746"/>
              <a:chExt cx="611347" cy="169277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5924209" y="118256"/>
                <a:ext cx="611347" cy="153448"/>
                <a:chOff x="6367624" y="103778"/>
                <a:chExt cx="611347" cy="153448"/>
              </a:xfrm>
            </p:grpSpPr>
            <p:sp>
              <p:nvSpPr>
                <p:cNvPr id="140" name="직사각형 139"/>
                <p:cNvSpPr/>
                <p:nvPr/>
              </p:nvSpPr>
              <p:spPr>
                <a:xfrm>
                  <a:off x="6367624" y="103778"/>
                  <a:ext cx="464182" cy="152551"/>
                </a:xfrm>
                <a:prstGeom prst="rect">
                  <a:avLst/>
                </a:prstGeom>
                <a:solidFill>
                  <a:schemeClr val="tx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1" name="그룹 140"/>
                <p:cNvGrpSpPr/>
                <p:nvPr/>
              </p:nvGrpSpPr>
              <p:grpSpPr>
                <a:xfrm>
                  <a:off x="6827329" y="105584"/>
                  <a:ext cx="151642" cy="151642"/>
                  <a:chOff x="7194707" y="99445"/>
                  <a:chExt cx="151642" cy="151642"/>
                </a:xfrm>
              </p:grpSpPr>
              <p:sp>
                <p:nvSpPr>
                  <p:cNvPr id="142" name="직사각형 141"/>
                  <p:cNvSpPr/>
                  <p:nvPr/>
                </p:nvSpPr>
                <p:spPr>
                  <a:xfrm>
                    <a:off x="7194707" y="99445"/>
                    <a:ext cx="151642" cy="151642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십자형 142"/>
                  <p:cNvSpPr/>
                  <p:nvPr/>
                </p:nvSpPr>
                <p:spPr>
                  <a:xfrm>
                    <a:off x="7226474" y="134305"/>
                    <a:ext cx="88107" cy="88107"/>
                  </a:xfrm>
                  <a:prstGeom prst="plus">
                    <a:avLst>
                      <a:gd name="adj" fmla="val 35811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39" name="TextBox 138"/>
              <p:cNvSpPr txBox="1"/>
              <p:nvPr/>
            </p:nvSpPr>
            <p:spPr>
              <a:xfrm>
                <a:off x="6009054" y="110746"/>
                <a:ext cx="488620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smtClean="0">
                    <a:solidFill>
                      <a:schemeClr val="bg1"/>
                    </a:solidFill>
                  </a:rPr>
                  <a:t>310,000</a:t>
                </a:r>
                <a:endParaRPr lang="ko-KR" altLang="en-US" sz="50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552" y="1460293"/>
              <a:ext cx="220998" cy="220998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8600753" y="1873747"/>
            <a:ext cx="632291" cy="188521"/>
            <a:chOff x="8725202" y="1483117"/>
            <a:chExt cx="632291" cy="188521"/>
          </a:xfrm>
        </p:grpSpPr>
        <p:grpSp>
          <p:nvGrpSpPr>
            <p:cNvPr id="145" name="그룹 144"/>
            <p:cNvGrpSpPr/>
            <p:nvPr/>
          </p:nvGrpSpPr>
          <p:grpSpPr>
            <a:xfrm>
              <a:off x="8746146" y="1496569"/>
              <a:ext cx="611347" cy="153448"/>
              <a:chOff x="6367624" y="103778"/>
              <a:chExt cx="611347" cy="153448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6367624" y="103778"/>
                <a:ext cx="464182" cy="152551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그룹 148"/>
              <p:cNvGrpSpPr/>
              <p:nvPr/>
            </p:nvGrpSpPr>
            <p:grpSpPr>
              <a:xfrm>
                <a:off x="6827329" y="105584"/>
                <a:ext cx="151642" cy="151642"/>
                <a:chOff x="7194707" y="99445"/>
                <a:chExt cx="151642" cy="151642"/>
              </a:xfrm>
            </p:grpSpPr>
            <p:sp>
              <p:nvSpPr>
                <p:cNvPr id="150" name="직사각형 149"/>
                <p:cNvSpPr/>
                <p:nvPr/>
              </p:nvSpPr>
              <p:spPr>
                <a:xfrm>
                  <a:off x="7194707" y="99445"/>
                  <a:ext cx="151642" cy="15164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십자형 150"/>
                <p:cNvSpPr/>
                <p:nvPr/>
              </p:nvSpPr>
              <p:spPr>
                <a:xfrm>
                  <a:off x="7226474" y="134305"/>
                  <a:ext cx="88107" cy="88107"/>
                </a:xfrm>
                <a:prstGeom prst="plus">
                  <a:avLst>
                    <a:gd name="adj" fmla="val 35811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202" y="1483117"/>
              <a:ext cx="188521" cy="188521"/>
            </a:xfrm>
            <a:prstGeom prst="rect">
              <a:avLst/>
            </a:prstGeom>
          </p:spPr>
        </p:pic>
        <p:sp>
          <p:nvSpPr>
            <p:cNvPr id="147" name="TextBox 146"/>
            <p:cNvSpPr txBox="1"/>
            <p:nvPr/>
          </p:nvSpPr>
          <p:spPr>
            <a:xfrm>
              <a:off x="8828055" y="1493382"/>
              <a:ext cx="41927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smtClean="0">
                  <a:solidFill>
                    <a:schemeClr val="bg1"/>
                  </a:solidFill>
                </a:rPr>
                <a:t>310,000</a:t>
              </a:r>
              <a:endParaRPr lang="ko-KR" altLang="en-US" sz="50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10195" y="3623009"/>
            <a:ext cx="1117268" cy="847186"/>
            <a:chOff x="8534644" y="3232379"/>
            <a:chExt cx="1117268" cy="847186"/>
          </a:xfrm>
        </p:grpSpPr>
        <p:sp>
          <p:nvSpPr>
            <p:cNvPr id="153" name="타원 152"/>
            <p:cNvSpPr/>
            <p:nvPr/>
          </p:nvSpPr>
          <p:spPr>
            <a:xfrm>
              <a:off x="8669685" y="3232379"/>
              <a:ext cx="847186" cy="847186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534644" y="3406875"/>
              <a:ext cx="1117268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chemeClr val="bg1"/>
                  </a:solidFill>
                </a:rPr>
                <a:t>STAGE</a:t>
              </a:r>
            </a:p>
            <a:p>
              <a:pPr algn="ctr"/>
              <a:r>
                <a:rPr lang="en-US" altLang="ko-KR" sz="1050" b="1" smtClean="0">
                  <a:solidFill>
                    <a:schemeClr val="bg1"/>
                  </a:solidFill>
                </a:rPr>
                <a:t>100/160</a:t>
              </a:r>
              <a:endParaRPr lang="ko-KR" altLang="en-US" sz="1050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62240"/>
              </p:ext>
            </p:extLst>
          </p:nvPr>
        </p:nvGraphicFramePr>
        <p:xfrm>
          <a:off x="2655167" y="4612389"/>
          <a:ext cx="68337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740">
                  <a:extLst>
                    <a:ext uri="{9D8B030D-6E8A-4147-A177-3AD203B41FA5}">
                      <a16:colId xmlns:a16="http://schemas.microsoft.com/office/drawing/2014/main" val="709060013"/>
                    </a:ext>
                  </a:extLst>
                </a:gridCol>
                <a:gridCol w="1366740">
                  <a:extLst>
                    <a:ext uri="{9D8B030D-6E8A-4147-A177-3AD203B41FA5}">
                      <a16:colId xmlns:a16="http://schemas.microsoft.com/office/drawing/2014/main" val="565301177"/>
                    </a:ext>
                  </a:extLst>
                </a:gridCol>
                <a:gridCol w="1366740">
                  <a:extLst>
                    <a:ext uri="{9D8B030D-6E8A-4147-A177-3AD203B41FA5}">
                      <a16:colId xmlns:a16="http://schemas.microsoft.com/office/drawing/2014/main" val="355306776"/>
                    </a:ext>
                  </a:extLst>
                </a:gridCol>
                <a:gridCol w="1366740">
                  <a:extLst>
                    <a:ext uri="{9D8B030D-6E8A-4147-A177-3AD203B41FA5}">
                      <a16:colId xmlns:a16="http://schemas.microsoft.com/office/drawing/2014/main" val="2146716135"/>
                    </a:ext>
                  </a:extLst>
                </a:gridCol>
                <a:gridCol w="1366740">
                  <a:extLst>
                    <a:ext uri="{9D8B030D-6E8A-4147-A177-3AD203B41FA5}">
                      <a16:colId xmlns:a16="http://schemas.microsoft.com/office/drawing/2014/main" val="2095038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상점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가방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캐릭터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팀설정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미션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88191"/>
                  </a:ext>
                </a:extLst>
              </a:tr>
            </a:tbl>
          </a:graphicData>
        </a:graphic>
      </p:graphicFrame>
      <p:sp>
        <p:nvSpPr>
          <p:cNvPr id="156" name="TextBox 155"/>
          <p:cNvSpPr txBox="1"/>
          <p:nvPr/>
        </p:nvSpPr>
        <p:spPr>
          <a:xfrm>
            <a:off x="8926943" y="2840723"/>
            <a:ext cx="424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공지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926943" y="3270538"/>
            <a:ext cx="424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우편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950651" y="2419401"/>
            <a:ext cx="424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메뉴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098437" y="1926126"/>
            <a:ext cx="1726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물이없는곳에서이정도수듄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2763312" y="1862070"/>
            <a:ext cx="374335" cy="37433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7</a:t>
            </a:r>
            <a:endParaRPr lang="ko-KR" altLang="en-US" sz="1400"/>
          </a:p>
        </p:txBody>
      </p:sp>
      <p:pic>
        <p:nvPicPr>
          <p:cNvPr id="161" name="그림 160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2970" y="2366499"/>
            <a:ext cx="1532119" cy="223925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133416" y="1881558"/>
            <a:ext cx="802407" cy="181124"/>
            <a:chOff x="7257865" y="1490928"/>
            <a:chExt cx="802407" cy="181124"/>
          </a:xfrm>
        </p:grpSpPr>
        <p:grpSp>
          <p:nvGrpSpPr>
            <p:cNvPr id="163" name="그룹 162"/>
            <p:cNvGrpSpPr/>
            <p:nvPr/>
          </p:nvGrpSpPr>
          <p:grpSpPr>
            <a:xfrm>
              <a:off x="7274907" y="1505661"/>
              <a:ext cx="785365" cy="152647"/>
              <a:chOff x="6193605" y="103682"/>
              <a:chExt cx="785365" cy="152647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6193605" y="103778"/>
                <a:ext cx="638201" cy="152551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7" name="그룹 166"/>
              <p:cNvGrpSpPr/>
              <p:nvPr/>
            </p:nvGrpSpPr>
            <p:grpSpPr>
              <a:xfrm>
                <a:off x="6827328" y="103682"/>
                <a:ext cx="151642" cy="151642"/>
                <a:chOff x="7194706" y="97543"/>
                <a:chExt cx="151642" cy="151642"/>
              </a:xfrm>
            </p:grpSpPr>
            <p:sp>
              <p:nvSpPr>
                <p:cNvPr id="168" name="직사각형 167"/>
                <p:cNvSpPr/>
                <p:nvPr/>
              </p:nvSpPr>
              <p:spPr>
                <a:xfrm>
                  <a:off x="7194706" y="97543"/>
                  <a:ext cx="151642" cy="15164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십자형 168"/>
                <p:cNvSpPr/>
                <p:nvPr/>
              </p:nvSpPr>
              <p:spPr>
                <a:xfrm>
                  <a:off x="7226474" y="134305"/>
                  <a:ext cx="88107" cy="88107"/>
                </a:xfrm>
                <a:prstGeom prst="plus">
                  <a:avLst>
                    <a:gd name="adj" fmla="val 35811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865" y="1490928"/>
              <a:ext cx="181124" cy="181124"/>
            </a:xfrm>
            <a:prstGeom prst="rect">
              <a:avLst/>
            </a:prstGeom>
          </p:spPr>
        </p:pic>
        <p:sp>
          <p:nvSpPr>
            <p:cNvPr id="165" name="TextBox 164"/>
            <p:cNvSpPr txBox="1"/>
            <p:nvPr/>
          </p:nvSpPr>
          <p:spPr>
            <a:xfrm>
              <a:off x="7346073" y="1497142"/>
              <a:ext cx="6688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smtClean="0">
                  <a:solidFill>
                    <a:schemeClr val="bg1"/>
                  </a:solidFill>
                </a:rPr>
                <a:t>1,200,310,000</a:t>
              </a:r>
              <a:endParaRPr lang="ko-KR" altLang="en-US" sz="50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296624" y="1889005"/>
            <a:ext cx="785365" cy="169277"/>
            <a:chOff x="6421073" y="1498375"/>
            <a:chExt cx="785365" cy="169277"/>
          </a:xfrm>
        </p:grpSpPr>
        <p:sp>
          <p:nvSpPr>
            <p:cNvPr id="171" name="직사각형 170"/>
            <p:cNvSpPr/>
            <p:nvPr/>
          </p:nvSpPr>
          <p:spPr>
            <a:xfrm>
              <a:off x="6421073" y="1506990"/>
              <a:ext cx="638201" cy="15255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7054796" y="1506893"/>
              <a:ext cx="151642" cy="152647"/>
              <a:chOff x="7194706" y="97543"/>
              <a:chExt cx="151642" cy="151642"/>
            </a:xfrm>
          </p:grpSpPr>
          <p:sp>
            <p:nvSpPr>
              <p:cNvPr id="176" name="직사각형 175"/>
              <p:cNvSpPr/>
              <p:nvPr/>
            </p:nvSpPr>
            <p:spPr>
              <a:xfrm>
                <a:off x="7194706" y="97543"/>
                <a:ext cx="151642" cy="1516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십자형 176"/>
              <p:cNvSpPr/>
              <p:nvPr/>
            </p:nvSpPr>
            <p:spPr>
              <a:xfrm>
                <a:off x="7226474" y="134305"/>
                <a:ext cx="88107" cy="88107"/>
              </a:xfrm>
              <a:prstGeom prst="plus">
                <a:avLst>
                  <a:gd name="adj" fmla="val 3581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3" name="직사각형 172"/>
            <p:cNvSpPr/>
            <p:nvPr/>
          </p:nvSpPr>
          <p:spPr>
            <a:xfrm>
              <a:off x="6422583" y="1508487"/>
              <a:ext cx="435254" cy="151642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504289" y="1498375"/>
              <a:ext cx="46611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smtClean="0">
                  <a:solidFill>
                    <a:schemeClr val="bg1"/>
                  </a:solidFill>
                </a:rPr>
                <a:t>100/160</a:t>
              </a:r>
              <a:endParaRPr lang="ko-KR" altLang="en-US" sz="500">
                <a:solidFill>
                  <a:schemeClr val="bg1"/>
                </a:solidFill>
              </a:endParaRPr>
            </a:p>
          </p:txBody>
        </p:sp>
        <p:sp>
          <p:nvSpPr>
            <p:cNvPr id="175" name="번개 174"/>
            <p:cNvSpPr/>
            <p:nvPr/>
          </p:nvSpPr>
          <p:spPr>
            <a:xfrm>
              <a:off x="6423207" y="1520253"/>
              <a:ext cx="127039" cy="127039"/>
            </a:xfrm>
            <a:prstGeom prst="lightningBol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643771" y="1771660"/>
            <a:ext cx="2910797" cy="31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43750" y="3528672"/>
            <a:ext cx="648393" cy="6483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상점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140643" y="3528674"/>
            <a:ext cx="648393" cy="6483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도감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441442" y="3528672"/>
            <a:ext cx="648393" cy="6483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인벤토리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39602" y="3528673"/>
            <a:ext cx="648393" cy="6483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임무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743750" y="4206664"/>
            <a:ext cx="648393" cy="6483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커뮤니티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140643" y="4206666"/>
            <a:ext cx="648393" cy="6483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41442" y="4206664"/>
            <a:ext cx="648393" cy="6483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고객센터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839602" y="4206665"/>
            <a:ext cx="648393" cy="6483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743750" y="2840721"/>
            <a:ext cx="648393" cy="6483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140643" y="2840723"/>
            <a:ext cx="648393" cy="6483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친구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41442" y="2840721"/>
            <a:ext cx="648393" cy="6483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839602" y="2840722"/>
            <a:ext cx="648393" cy="6483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업적</a:t>
            </a:r>
            <a:endParaRPr lang="ko-KR" altLang="en-US" sz="800">
              <a:solidFill>
                <a:schemeClr val="tx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2734932" y="1944387"/>
            <a:ext cx="668704" cy="668704"/>
            <a:chOff x="518567" y="3856376"/>
            <a:chExt cx="1142433" cy="1142433"/>
          </a:xfrm>
        </p:grpSpPr>
        <p:sp>
          <p:nvSpPr>
            <p:cNvPr id="75" name="타원 74"/>
            <p:cNvSpPr/>
            <p:nvPr/>
          </p:nvSpPr>
          <p:spPr>
            <a:xfrm>
              <a:off x="518567" y="3856376"/>
              <a:ext cx="1142433" cy="114243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69"/>
            <a:stretch>
              <a:fillRect/>
            </a:stretch>
          </p:blipFill>
          <p:spPr>
            <a:xfrm>
              <a:off x="518567" y="3929604"/>
              <a:ext cx="1049366" cy="1066927"/>
            </a:xfrm>
            <a:custGeom>
              <a:avLst/>
              <a:gdLst>
                <a:gd name="connsiteX0" fmla="*/ 303016 w 1049366"/>
                <a:gd name="connsiteY0" fmla="*/ 0 h 1066927"/>
                <a:gd name="connsiteX1" fmla="*/ 839418 w 1049366"/>
                <a:gd name="connsiteY1" fmla="*/ 0 h 1066927"/>
                <a:gd name="connsiteX2" fmla="*/ 890590 w 1049366"/>
                <a:gd name="connsiteY2" fmla="*/ 27775 h 1066927"/>
                <a:gd name="connsiteX3" fmla="*/ 1044879 w 1049366"/>
                <a:gd name="connsiteY3" fmla="*/ 182064 h 1066927"/>
                <a:gd name="connsiteX4" fmla="*/ 1049366 w 1049366"/>
                <a:gd name="connsiteY4" fmla="*/ 190331 h 1066927"/>
                <a:gd name="connsiteX5" fmla="*/ 1049366 w 1049366"/>
                <a:gd name="connsiteY5" fmla="*/ 812543 h 1066927"/>
                <a:gd name="connsiteX6" fmla="*/ 1044879 w 1049366"/>
                <a:gd name="connsiteY6" fmla="*/ 820810 h 1066927"/>
                <a:gd name="connsiteX7" fmla="*/ 686337 w 1049366"/>
                <a:gd name="connsiteY7" fmla="*/ 1061049 h 1066927"/>
                <a:gd name="connsiteX8" fmla="*/ 628027 w 1049366"/>
                <a:gd name="connsiteY8" fmla="*/ 1066927 h 1066927"/>
                <a:gd name="connsiteX9" fmla="*/ 514407 w 1049366"/>
                <a:gd name="connsiteY9" fmla="*/ 1066927 h 1066927"/>
                <a:gd name="connsiteX10" fmla="*/ 456097 w 1049366"/>
                <a:gd name="connsiteY10" fmla="*/ 1061049 h 1066927"/>
                <a:gd name="connsiteX11" fmla="*/ 0 w 1049366"/>
                <a:gd name="connsiteY11" fmla="*/ 501437 h 1066927"/>
                <a:gd name="connsiteX12" fmla="*/ 251844 w 1049366"/>
                <a:gd name="connsiteY12" fmla="*/ 27775 h 10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9366" h="1066927">
                  <a:moveTo>
                    <a:pt x="303016" y="0"/>
                  </a:moveTo>
                  <a:lnTo>
                    <a:pt x="839418" y="0"/>
                  </a:lnTo>
                  <a:lnTo>
                    <a:pt x="890590" y="27775"/>
                  </a:lnTo>
                  <a:cubicBezTo>
                    <a:pt x="951368" y="68836"/>
                    <a:pt x="1003818" y="121287"/>
                    <a:pt x="1044879" y="182064"/>
                  </a:cubicBezTo>
                  <a:lnTo>
                    <a:pt x="1049366" y="190331"/>
                  </a:lnTo>
                  <a:lnTo>
                    <a:pt x="1049366" y="812543"/>
                  </a:lnTo>
                  <a:lnTo>
                    <a:pt x="1044879" y="820810"/>
                  </a:lnTo>
                  <a:cubicBezTo>
                    <a:pt x="962758" y="942366"/>
                    <a:pt x="835076" y="1030612"/>
                    <a:pt x="686337" y="1061049"/>
                  </a:cubicBezTo>
                  <a:lnTo>
                    <a:pt x="628027" y="1066927"/>
                  </a:lnTo>
                  <a:lnTo>
                    <a:pt x="514407" y="1066927"/>
                  </a:lnTo>
                  <a:lnTo>
                    <a:pt x="456097" y="1061049"/>
                  </a:lnTo>
                  <a:cubicBezTo>
                    <a:pt x="195803" y="1007785"/>
                    <a:pt x="0" y="777477"/>
                    <a:pt x="0" y="501437"/>
                  </a:cubicBezTo>
                  <a:cubicBezTo>
                    <a:pt x="0" y="304266"/>
                    <a:pt x="99900" y="130427"/>
                    <a:pt x="251844" y="27775"/>
                  </a:cubicBezTo>
                  <a:close/>
                </a:path>
              </a:pathLst>
            </a:custGeom>
          </p:spPr>
        </p:pic>
      </p:grpSp>
      <p:sp>
        <p:nvSpPr>
          <p:cNvPr id="83" name="직사각형 82"/>
          <p:cNvSpPr/>
          <p:nvPr/>
        </p:nvSpPr>
        <p:spPr>
          <a:xfrm>
            <a:off x="3539756" y="2146782"/>
            <a:ext cx="1857375" cy="224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물이없는곳에서이정도수듄을</a:t>
            </a:r>
            <a:endParaRPr lang="ko-KR" altLang="en-US" sz="1000"/>
          </a:p>
        </p:txBody>
      </p:sp>
      <p:sp>
        <p:nvSpPr>
          <p:cNvPr id="84" name="TextBox 83"/>
          <p:cNvSpPr txBox="1"/>
          <p:nvPr/>
        </p:nvSpPr>
        <p:spPr>
          <a:xfrm>
            <a:off x="3494615" y="1839005"/>
            <a:ext cx="60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Lv.60</a:t>
            </a:r>
            <a:endParaRPr lang="ko-KR" altLang="en-US" sz="1400"/>
          </a:p>
        </p:txBody>
      </p:sp>
      <p:sp>
        <p:nvSpPr>
          <p:cNvPr id="85" name="TextBox 84"/>
          <p:cNvSpPr txBox="1"/>
          <p:nvPr/>
        </p:nvSpPr>
        <p:spPr>
          <a:xfrm>
            <a:off x="4289026" y="2431939"/>
            <a:ext cx="8436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smtClean="0"/>
              <a:t>UID : 451.384.201</a:t>
            </a:r>
            <a:endParaRPr lang="ko-KR" altLang="en-US" sz="60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035554" y="1939643"/>
            <a:ext cx="1352690" cy="1309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035553" y="1939643"/>
            <a:ext cx="877932" cy="1309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5048200" y="2430278"/>
            <a:ext cx="348931" cy="184666"/>
            <a:chOff x="8767558" y="2277502"/>
            <a:chExt cx="1117276" cy="591301"/>
          </a:xfrm>
        </p:grpSpPr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8257" y="2349730"/>
              <a:ext cx="1086577" cy="462976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8767558" y="2277502"/>
              <a:ext cx="1117266" cy="59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smtClean="0"/>
                <a:t>복사</a:t>
              </a:r>
              <a:endParaRPr lang="ko-KR" altLang="en-US" sz="600" b="1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325822" y="1769270"/>
            <a:ext cx="8436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smtClean="0"/>
              <a:t>595982/1000000</a:t>
            </a:r>
            <a:endParaRPr lang="ko-KR" altLang="en-US" sz="600"/>
          </a:p>
        </p:txBody>
      </p:sp>
      <p:sp>
        <p:nvSpPr>
          <p:cNvPr id="92" name="TextBox 91"/>
          <p:cNvSpPr txBox="1"/>
          <p:nvPr/>
        </p:nvSpPr>
        <p:spPr>
          <a:xfrm>
            <a:off x="2768252" y="3057195"/>
            <a:ext cx="599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제작</a:t>
            </a:r>
            <a:endParaRPr lang="ko-KR" altLang="en-US" sz="800"/>
          </a:p>
        </p:txBody>
      </p:sp>
      <p:sp>
        <p:nvSpPr>
          <p:cNvPr id="93" name="TextBox 92"/>
          <p:cNvSpPr txBox="1"/>
          <p:nvPr/>
        </p:nvSpPr>
        <p:spPr>
          <a:xfrm>
            <a:off x="3465944" y="3057195"/>
            <a:ext cx="599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뽑기</a:t>
            </a:r>
            <a:endParaRPr lang="ko-KR" altLang="en-US" sz="800"/>
          </a:p>
        </p:txBody>
      </p:sp>
      <p:sp>
        <p:nvSpPr>
          <p:cNvPr id="94" name="TextBox 93"/>
          <p:cNvSpPr txBox="1"/>
          <p:nvPr/>
        </p:nvSpPr>
        <p:spPr>
          <a:xfrm>
            <a:off x="4165145" y="4409694"/>
            <a:ext cx="599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옵션</a:t>
            </a:r>
            <a:endParaRPr lang="ko-KR" altLang="en-US" sz="800"/>
          </a:p>
        </p:txBody>
      </p:sp>
      <p:sp>
        <p:nvSpPr>
          <p:cNvPr id="95" name="TextBox 94"/>
          <p:cNvSpPr txBox="1"/>
          <p:nvPr/>
        </p:nvSpPr>
        <p:spPr>
          <a:xfrm>
            <a:off x="4869819" y="4409694"/>
            <a:ext cx="599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나가기</a:t>
            </a:r>
            <a:endParaRPr lang="ko-KR" altLang="en-US" sz="800"/>
          </a:p>
        </p:txBody>
      </p:sp>
      <p:sp>
        <p:nvSpPr>
          <p:cNvPr id="65" name="TextBox 64"/>
          <p:cNvSpPr txBox="1"/>
          <p:nvPr/>
        </p:nvSpPr>
        <p:spPr>
          <a:xfrm>
            <a:off x="3944336" y="1769270"/>
            <a:ext cx="3446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smtClean="0"/>
              <a:t>Exp</a:t>
            </a:r>
            <a:endParaRPr lang="ko-KR" altLang="en-US" sz="600"/>
          </a:p>
        </p:txBody>
      </p:sp>
      <p:sp>
        <p:nvSpPr>
          <p:cNvPr id="96" name="직사각형 95"/>
          <p:cNvSpPr/>
          <p:nvPr/>
        </p:nvSpPr>
        <p:spPr>
          <a:xfrm>
            <a:off x="-1" y="186612"/>
            <a:ext cx="3349161" cy="75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/>
              <a:t>C</a:t>
            </a:r>
            <a:r>
              <a:rPr lang="ko-KR" altLang="en-US" sz="4800" dirty="0" smtClean="0"/>
              <a:t>씬 </a:t>
            </a:r>
            <a:r>
              <a:rPr lang="en-US" altLang="ko-KR" sz="4800" dirty="0" smtClean="0"/>
              <a:t>- </a:t>
            </a:r>
            <a:r>
              <a:rPr lang="ko-KR" altLang="en-US" sz="4800" dirty="0" smtClean="0"/>
              <a:t>메뉴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650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err="1" smtClean="0"/>
              <a:t>로딩화면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월페이퍼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smtClean="0"/>
              <a:t> 배경 </a:t>
            </a:r>
            <a:r>
              <a:rPr lang="ko-KR" altLang="en-US" dirty="0" err="1" smtClean="0"/>
              <a:t>콘셉</a:t>
            </a:r>
            <a:r>
              <a:rPr lang="ko-KR" altLang="en-US" dirty="0" smtClean="0"/>
              <a:t> 아트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배경 ＆ 캐릭터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캐릭터 </a:t>
            </a:r>
            <a:r>
              <a:rPr lang="ko-KR" altLang="en-US" dirty="0" err="1" smtClean="0"/>
              <a:t>콘셉</a:t>
            </a:r>
            <a:r>
              <a:rPr lang="ko-KR" altLang="en-US" dirty="0" smtClean="0"/>
              <a:t> 아트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컷툰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smtClean="0"/>
              <a:t> 시스템에 대한 설명 </a:t>
            </a:r>
            <a:r>
              <a:rPr lang="ko-KR" altLang="en-US" dirty="0" err="1" smtClean="0"/>
              <a:t>컷툰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스토리에 대한 </a:t>
            </a:r>
            <a:r>
              <a:rPr lang="ko-KR" altLang="en-US" dirty="0" err="1" smtClean="0"/>
              <a:t>컷툰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캐릭터에 대한 </a:t>
            </a:r>
            <a:r>
              <a:rPr lang="ko-KR" altLang="en-US" dirty="0" err="1" smtClean="0"/>
              <a:t>컷툰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585" y="794734"/>
            <a:ext cx="4867720" cy="27951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585" y="3794432"/>
            <a:ext cx="4867720" cy="27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08750" y="1140709"/>
            <a:ext cx="10164075" cy="5717291"/>
            <a:chOff x="3247125" y="882517"/>
            <a:chExt cx="4800779" cy="27004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125" y="882517"/>
              <a:ext cx="4800779" cy="2700438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937176" y="2948473"/>
              <a:ext cx="1420676" cy="317241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Asia</a:t>
              </a:r>
              <a:endParaRPr lang="ko-KR" altLang="en-US" sz="4000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518" y="2547862"/>
              <a:ext cx="262286" cy="26228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8904" y="2875988"/>
              <a:ext cx="221900" cy="25693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8904" y="3201440"/>
              <a:ext cx="242644" cy="24051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33259" y="2109170"/>
              <a:ext cx="1628510" cy="247132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</a:rPr>
                <a:t>Tap to Start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21571" y="3402549"/>
              <a:ext cx="1109059" cy="130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V2.81561894abcd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92984" y="3256281"/>
              <a:ext cx="1109059" cy="130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</a:rPr>
                <a:t>ID : 45138420116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0" y="186612"/>
            <a:ext cx="1436914" cy="75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/>
              <a:t>B</a:t>
            </a:r>
            <a:r>
              <a:rPr lang="ko-KR" altLang="en-US" sz="4800" dirty="0" smtClean="0"/>
              <a:t>씬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6694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4037302"/>
            <a:ext cx="12235541" cy="28206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073209"/>
            <a:ext cx="3359019" cy="18894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36997" y="2073209"/>
            <a:ext cx="1279223" cy="1889449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199" y="1629232"/>
            <a:ext cx="437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※</a:t>
            </a:r>
            <a:r>
              <a:rPr lang="ko-KR" altLang="en-US" smtClean="0"/>
              <a:t>배경 </a:t>
            </a:r>
            <a:r>
              <a:rPr lang="en-US" altLang="ko-KR" smtClean="0"/>
              <a:t>: 2D</a:t>
            </a:r>
            <a:r>
              <a:rPr lang="ko-KR" altLang="en-US" smtClean="0"/>
              <a:t> 애니메이션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86612"/>
            <a:ext cx="4133850" cy="75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/>
              <a:t>B</a:t>
            </a:r>
            <a:r>
              <a:rPr lang="ko-KR" altLang="en-US" sz="4800" dirty="0" smtClean="0"/>
              <a:t>씬 화면 연출</a:t>
            </a:r>
            <a:endParaRPr lang="ko-KR" altLang="en-US" sz="4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32" y="2073209"/>
            <a:ext cx="3359019" cy="18894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55706" y="2073209"/>
            <a:ext cx="663345" cy="1889448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59443" y="2073209"/>
            <a:ext cx="665993" cy="1889448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75" y="2073209"/>
            <a:ext cx="3359019" cy="188944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465975" y="2073209"/>
            <a:ext cx="1279223" cy="1889449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6610" y="4216922"/>
            <a:ext cx="800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배경의 왼쪽에서 오른쪽으로 약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초에 걸쳐서 이동하는 연출    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5" idx="3"/>
            <a:endCxn id="10" idx="1"/>
          </p:cNvCxnSpPr>
          <p:nvPr/>
        </p:nvCxnSpPr>
        <p:spPr>
          <a:xfrm flipV="1">
            <a:off x="3816220" y="3017933"/>
            <a:ext cx="64322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3"/>
            <a:endCxn id="14" idx="1"/>
          </p:cNvCxnSpPr>
          <p:nvPr/>
        </p:nvCxnSpPr>
        <p:spPr>
          <a:xfrm>
            <a:off x="7819051" y="3017933"/>
            <a:ext cx="64692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6610" y="4612694"/>
            <a:ext cx="800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평화로운 </a:t>
            </a:r>
            <a:r>
              <a:rPr lang="ko-KR" altLang="en-US" dirty="0" err="1" smtClean="0"/>
              <a:t>크라테스를</a:t>
            </a:r>
            <a:r>
              <a:rPr lang="ko-KR" altLang="en-US" dirty="0" smtClean="0"/>
              <a:t> 나타내듯 화창한 날씨에 새와 구름의 움직임을 연출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56611" y="5093475"/>
            <a:ext cx="655014" cy="512148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20754" y="5164883"/>
            <a:ext cx="371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연출 화면에서 보이지 않는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4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64228"/>
              </p:ext>
            </p:extLst>
          </p:nvPr>
        </p:nvGraphicFramePr>
        <p:xfrm>
          <a:off x="2134336" y="3745157"/>
          <a:ext cx="7598773" cy="3112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8773">
                  <a:extLst>
                    <a:ext uri="{9D8B030D-6E8A-4147-A177-3AD203B41FA5}">
                      <a16:colId xmlns:a16="http://schemas.microsoft.com/office/drawing/2014/main" val="1805598845"/>
                    </a:ext>
                  </a:extLst>
                </a:gridCol>
              </a:tblGrid>
              <a:tr h="518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624451"/>
                  </a:ext>
                </a:extLst>
              </a:tr>
              <a:tr h="518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18277"/>
                  </a:ext>
                </a:extLst>
              </a:tr>
              <a:tr h="518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513257"/>
                  </a:ext>
                </a:extLst>
              </a:tr>
              <a:tr h="518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911112"/>
                  </a:ext>
                </a:extLst>
              </a:tr>
              <a:tr h="518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976967"/>
                  </a:ext>
                </a:extLst>
              </a:tr>
              <a:tr h="518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98922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332654" y="4385705"/>
            <a:ext cx="1420676" cy="31724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Asia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3330" y="4358546"/>
            <a:ext cx="457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버튼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서버가 나눠져 있을 시 구성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56" y="4919027"/>
            <a:ext cx="262286" cy="26228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142" y="5468957"/>
            <a:ext cx="221900" cy="25693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142" y="5983348"/>
            <a:ext cx="242644" cy="2405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92751" y="4865504"/>
            <a:ext cx="342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리소스 </a:t>
            </a:r>
            <a:r>
              <a:rPr lang="ko-KR" altLang="en-US" smtClean="0"/>
              <a:t>무결점 검사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92750" y="5412759"/>
            <a:ext cx="173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공지사항 버튼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92750" y="5918940"/>
            <a:ext cx="171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로그아웃 버튼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332654" y="3843252"/>
            <a:ext cx="1420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Tap to Start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857247" y="3858152"/>
            <a:ext cx="58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투명도 </a:t>
            </a:r>
            <a:r>
              <a:rPr lang="en-US" altLang="ko-KR" dirty="0" smtClean="0"/>
              <a:t>0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99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0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ko-KR" altLang="en-US" dirty="0" smtClean="0">
                <a:solidFill>
                  <a:srgbClr val="FF0000"/>
                </a:solidFill>
              </a:rPr>
              <a:t>화면 전체 </a:t>
            </a:r>
            <a:r>
              <a:rPr lang="en-US" altLang="ko-KR" dirty="0" smtClean="0">
                <a:solidFill>
                  <a:srgbClr val="FF0000"/>
                </a:solidFill>
              </a:rPr>
              <a:t>Button&gt;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1" y="186612"/>
            <a:ext cx="3243397" cy="44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B</a:t>
            </a:r>
            <a:r>
              <a:rPr lang="ko-KR" altLang="en-US" sz="2800" dirty="0" smtClean="0"/>
              <a:t>씬 화면구성 상세</a:t>
            </a:r>
            <a:endParaRPr lang="ko-KR" alt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2134337" y="6478345"/>
            <a:ext cx="1109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V2.81561894abcd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3103974" y="6401401"/>
            <a:ext cx="130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버전 정보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247125" y="882517"/>
            <a:ext cx="4800779" cy="2700438"/>
            <a:chOff x="3247125" y="882517"/>
            <a:chExt cx="4800779" cy="27004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125" y="882517"/>
              <a:ext cx="4800779" cy="2700438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937176" y="2948473"/>
              <a:ext cx="1420676" cy="317241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Asia</a:t>
              </a:r>
              <a:endParaRPr lang="ko-KR" altLang="en-US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518" y="2547862"/>
              <a:ext cx="262286" cy="26228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8904" y="2875988"/>
              <a:ext cx="221900" cy="256937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8904" y="3201440"/>
              <a:ext cx="242644" cy="24051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833259" y="2048070"/>
              <a:ext cx="1628510" cy="369332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>
                  <a:solidFill>
                    <a:schemeClr val="bg1"/>
                  </a:solidFill>
                </a:rPr>
                <a:t>Tap to Start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21571" y="3339115"/>
              <a:ext cx="11090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>
                  <a:solidFill>
                    <a:schemeClr val="bg1"/>
                  </a:solidFill>
                </a:rPr>
                <a:t>V2.81561894abcd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30207" y="3240447"/>
              <a:ext cx="11090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smtClean="0">
                  <a:solidFill>
                    <a:schemeClr val="bg1"/>
                  </a:solidFill>
                </a:rPr>
                <a:t>ID : 45138420116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213033" y="6478345"/>
            <a:ext cx="1109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/>
              <a:t>ID : 45138420116</a:t>
            </a:r>
            <a:endParaRPr lang="ko-KR" altLang="en-US" sz="800"/>
          </a:p>
        </p:txBody>
      </p:sp>
      <p:sp>
        <p:nvSpPr>
          <p:cNvPr id="31" name="TextBox 30"/>
          <p:cNvSpPr txBox="1"/>
          <p:nvPr/>
        </p:nvSpPr>
        <p:spPr>
          <a:xfrm>
            <a:off x="5238108" y="6401401"/>
            <a:ext cx="186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 </a:t>
            </a:r>
            <a:r>
              <a:rPr lang="en-US" altLang="ko-KR" smtClean="0"/>
              <a:t>ID </a:t>
            </a:r>
            <a:r>
              <a:rPr lang="ko-KR" altLang="en-US" smtClean="0"/>
              <a:t>정보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39280"/>
              </p:ext>
            </p:extLst>
          </p:nvPr>
        </p:nvGraphicFramePr>
        <p:xfrm>
          <a:off x="0" y="719666"/>
          <a:ext cx="12192000" cy="6138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861279269"/>
                    </a:ext>
                  </a:extLst>
                </a:gridCol>
              </a:tblGrid>
              <a:tr h="9945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129876"/>
                  </a:ext>
                </a:extLst>
              </a:tr>
              <a:tr h="21689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61646"/>
                  </a:ext>
                </a:extLst>
              </a:tr>
              <a:tr h="29748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70932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602869" y="1777665"/>
            <a:ext cx="2192694" cy="199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/>
              <a:t>서버선택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20411" y="2105809"/>
            <a:ext cx="1757610" cy="15768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7300" y="2569861"/>
            <a:ext cx="1420676" cy="31724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Asia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17976" y="2569861"/>
            <a:ext cx="315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서버가 나눠져 있을 시 구성</a:t>
            </a:r>
            <a:endParaRPr lang="en-US" altLang="ko-KR" smtClean="0"/>
          </a:p>
          <a:p>
            <a:pPr algn="ctr"/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ko-KR" altLang="en-US" smtClean="0">
                <a:solidFill>
                  <a:srgbClr val="0070C0"/>
                </a:solidFill>
              </a:rPr>
              <a:t>팝업</a:t>
            </a:r>
            <a:r>
              <a:rPr lang="en-US" altLang="ko-KR" smtClean="0">
                <a:solidFill>
                  <a:srgbClr val="0070C0"/>
                </a:solidFill>
              </a:rPr>
              <a:t>&gt;</a:t>
            </a:r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1" y="4989602"/>
            <a:ext cx="262286" cy="2622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62827" y="4936079"/>
            <a:ext cx="275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리소스 무결점 검사</a:t>
            </a:r>
            <a:r>
              <a:rPr lang="en-US" altLang="ko-KR" smtClean="0"/>
              <a:t>(</a:t>
            </a:r>
            <a:r>
              <a:rPr lang="ko-KR" altLang="en-US" smtClean="0"/>
              <a:t>복구</a:t>
            </a:r>
            <a:r>
              <a:rPr lang="en-US" altLang="ko-KR" smtClean="0"/>
              <a:t>)</a:t>
            </a:r>
          </a:p>
          <a:p>
            <a:pPr algn="ctr"/>
            <a:r>
              <a:rPr lang="en-US" altLang="ko-KR"/>
              <a:t> </a:t>
            </a:r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ko-KR" altLang="en-US" smtClean="0">
                <a:solidFill>
                  <a:srgbClr val="0070C0"/>
                </a:solidFill>
              </a:rPr>
              <a:t>팝업</a:t>
            </a:r>
            <a:r>
              <a:rPr lang="en-US" altLang="ko-KR" smtClean="0">
                <a:solidFill>
                  <a:srgbClr val="0070C0"/>
                </a:solidFill>
              </a:rPr>
              <a:t>&gt;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300" y="1030928"/>
            <a:ext cx="1628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Press to Start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25810" y="1045828"/>
            <a:ext cx="367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&lt;</a:t>
            </a:r>
            <a:r>
              <a:rPr lang="ko-KR" altLang="en-US" smtClean="0">
                <a:solidFill>
                  <a:srgbClr val="FF0000"/>
                </a:solidFill>
              </a:rPr>
              <a:t>화면 전체 </a:t>
            </a:r>
            <a:r>
              <a:rPr lang="en-US" altLang="ko-KR" smtClean="0">
                <a:solidFill>
                  <a:srgbClr val="FF0000"/>
                </a:solidFill>
              </a:rPr>
              <a:t>Button&gt; </a:t>
            </a:r>
            <a:r>
              <a:rPr lang="ko-KR" altLang="en-US" smtClean="0"/>
              <a:t>→ </a:t>
            </a:r>
            <a:r>
              <a:rPr lang="en-US" altLang="ko-KR" smtClean="0"/>
              <a:t>C</a:t>
            </a:r>
            <a:r>
              <a:rPr lang="ko-KR" altLang="en-US" smtClean="0"/>
              <a:t>씬</a:t>
            </a:r>
            <a:r>
              <a:rPr lang="en-US" altLang="ko-KR" smtClean="0"/>
              <a:t>(</a:t>
            </a:r>
            <a:r>
              <a:rPr lang="ko-KR" altLang="en-US" smtClean="0"/>
              <a:t>로비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" y="186612"/>
            <a:ext cx="2883159" cy="44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/>
              <a:t>B</a:t>
            </a:r>
            <a:r>
              <a:rPr lang="ko-KR" altLang="en-US" sz="2800" smtClean="0"/>
              <a:t>씬 버튼상세</a:t>
            </a:r>
            <a:endParaRPr lang="ko-KR" altLang="en-US" sz="2800"/>
          </a:p>
        </p:txBody>
      </p:sp>
      <p:sp>
        <p:nvSpPr>
          <p:cNvPr id="24" name="직사각형 23"/>
          <p:cNvSpPr/>
          <p:nvPr/>
        </p:nvSpPr>
        <p:spPr>
          <a:xfrm>
            <a:off x="6988878" y="2749268"/>
            <a:ext cx="1420676" cy="31724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Asia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988878" y="3227235"/>
            <a:ext cx="1420676" cy="31724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North America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6988878" y="2271301"/>
            <a:ext cx="1420676" cy="317241"/>
          </a:xfrm>
          <a:prstGeom prst="rect">
            <a:avLst/>
          </a:prstGeom>
          <a:solidFill>
            <a:schemeClr val="tx1">
              <a:alpha val="7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Korea</a:t>
            </a:r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5443382" y="2603365"/>
            <a:ext cx="587828" cy="30791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9367222" y="2631283"/>
            <a:ext cx="587828" cy="30791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363187" y="2621952"/>
            <a:ext cx="1420676" cy="31724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Korea</a:t>
            </a:r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4533816" y="4529577"/>
            <a:ext cx="2192694" cy="1270060"/>
            <a:chOff x="5806829" y="4718320"/>
            <a:chExt cx="2192694" cy="1270060"/>
          </a:xfrm>
        </p:grpSpPr>
        <p:sp>
          <p:nvSpPr>
            <p:cNvPr id="30" name="직사각형 29"/>
            <p:cNvSpPr/>
            <p:nvPr/>
          </p:nvSpPr>
          <p:spPr>
            <a:xfrm>
              <a:off x="5806829" y="4718320"/>
              <a:ext cx="2192694" cy="127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mtClean="0"/>
                <a:t>리소스 검사</a:t>
              </a:r>
              <a:endParaRPr lang="en-US" altLang="ko-KR" smtClean="0"/>
            </a:p>
            <a:p>
              <a:pPr algn="ctr"/>
              <a:endParaRPr lang="en-US" altLang="ko-KR" sz="600"/>
            </a:p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무결성 검사를 시작하시겠습니까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하면 게임 속도가 빨라지거나 오류가 사라질 수 있습니다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. ~~~</a:t>
              </a: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5869493" y="5071096"/>
              <a:ext cx="20466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869493" y="5624712"/>
              <a:ext cx="2065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모서리가 둥근 직사각형 34"/>
            <p:cNvSpPr/>
            <p:nvPr/>
          </p:nvSpPr>
          <p:spPr>
            <a:xfrm>
              <a:off x="7055403" y="5662403"/>
              <a:ext cx="634481" cy="29871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확인</a:t>
              </a:r>
              <a:endParaRPr lang="ko-KR" altLang="en-US" sz="110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139276" y="5654168"/>
              <a:ext cx="634481" cy="29871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취소</a:t>
              </a:r>
              <a:endParaRPr lang="ko-KR" altLang="en-US" sz="1100"/>
            </a:p>
          </p:txBody>
        </p:sp>
      </p:grpSp>
      <p:sp>
        <p:nvSpPr>
          <p:cNvPr id="45" name="오른쪽 화살표 44"/>
          <p:cNvSpPr/>
          <p:nvPr/>
        </p:nvSpPr>
        <p:spPr>
          <a:xfrm>
            <a:off x="3833239" y="4966790"/>
            <a:ext cx="587828" cy="30791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6839259" y="4917141"/>
            <a:ext cx="587828" cy="30791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0600" y="938270"/>
            <a:ext cx="185316" cy="1853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0600" y="2490284"/>
            <a:ext cx="185316" cy="1853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0600" y="4885780"/>
            <a:ext cx="185316" cy="1853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561759" y="4161325"/>
            <a:ext cx="2192694" cy="199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/>
              <a:t>리소스 검사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r>
              <a:rPr lang="ko-KR" altLang="en-US" sz="1100" smtClean="0"/>
              <a:t>파일을 검사하고 있습니다</a:t>
            </a:r>
            <a:r>
              <a:rPr lang="en-US" altLang="ko-KR" sz="1100" smtClean="0"/>
              <a:t>.</a:t>
            </a:r>
            <a:endParaRPr lang="ko-KR" altLang="en-US" sz="11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703054" y="5297211"/>
            <a:ext cx="1910103" cy="184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703054" y="5297211"/>
            <a:ext cx="1239708" cy="184857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348178" y="5482068"/>
            <a:ext cx="619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/>
              <a:t>67.4%</a:t>
            </a:r>
            <a:endParaRPr lang="ko-KR" altLang="en-US" sz="900"/>
          </a:p>
        </p:txBody>
      </p:sp>
      <p:cxnSp>
        <p:nvCxnSpPr>
          <p:cNvPr id="62" name="직선 연결선 61"/>
          <p:cNvCxnSpPr/>
          <p:nvPr/>
        </p:nvCxnSpPr>
        <p:spPr>
          <a:xfrm>
            <a:off x="7634801" y="4529577"/>
            <a:ext cx="20466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0589702" y="4626087"/>
            <a:ext cx="1353258" cy="89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smtClean="0"/>
          </a:p>
          <a:p>
            <a:pPr algn="ctr"/>
            <a:r>
              <a:rPr lang="ko-KR" altLang="en-US" sz="900" smtClean="0"/>
              <a:t>복구 완료되었습니다</a:t>
            </a:r>
            <a:r>
              <a:rPr lang="en-US" altLang="ko-KR" sz="900" smtClean="0"/>
              <a:t>.</a:t>
            </a:r>
            <a:endParaRPr lang="ko-KR" altLang="en-US" sz="90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990035" y="5148302"/>
            <a:ext cx="552592" cy="260158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확인</a:t>
            </a:r>
            <a:endParaRPr lang="ko-KR" altLang="en-US" sz="1100"/>
          </a:p>
        </p:txBody>
      </p:sp>
      <p:sp>
        <p:nvSpPr>
          <p:cNvPr id="65" name="오른쪽 화살표 64"/>
          <p:cNvSpPr/>
          <p:nvPr/>
        </p:nvSpPr>
        <p:spPr>
          <a:xfrm>
            <a:off x="9886742" y="4882353"/>
            <a:ext cx="587828" cy="30791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340864" y="5787679"/>
            <a:ext cx="634481" cy="298711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취소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4313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96" y="2253803"/>
            <a:ext cx="221900" cy="2569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96" y="5126864"/>
            <a:ext cx="242644" cy="240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505" y="2197605"/>
            <a:ext cx="110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공지사항</a:t>
            </a:r>
            <a:endParaRPr lang="en-US" altLang="ko-KR" smtClean="0"/>
          </a:p>
          <a:p>
            <a:pPr algn="ctr"/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ko-KR" altLang="en-US" smtClean="0">
                <a:solidFill>
                  <a:srgbClr val="0070C0"/>
                </a:solidFill>
              </a:rPr>
              <a:t>팝업</a:t>
            </a:r>
            <a:r>
              <a:rPr lang="en-US" altLang="ko-KR" smtClean="0">
                <a:solidFill>
                  <a:srgbClr val="0070C0"/>
                </a:solidFill>
              </a:rPr>
              <a:t>&gt;</a:t>
            </a:r>
            <a:endParaRPr lang="ko-KR" altLang="en-US" smtClean="0">
              <a:solidFill>
                <a:srgbClr val="0070C0"/>
              </a:solidFill>
            </a:endParaRPr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8505" y="5062456"/>
            <a:ext cx="110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로그아웃</a:t>
            </a:r>
            <a:endParaRPr lang="en-US" altLang="ko-KR" smtClean="0"/>
          </a:p>
          <a:p>
            <a:pPr algn="ctr"/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ko-KR" altLang="en-US" smtClean="0">
                <a:solidFill>
                  <a:srgbClr val="0070C0"/>
                </a:solidFill>
              </a:rPr>
              <a:t>팝업</a:t>
            </a:r>
            <a:r>
              <a:rPr lang="en-US" altLang="ko-KR" smtClean="0">
                <a:solidFill>
                  <a:srgbClr val="0070C0"/>
                </a:solidFill>
              </a:rPr>
              <a:t>&gt;</a:t>
            </a:r>
            <a:endParaRPr lang="ko-KR" altLang="en-US" smtClean="0">
              <a:solidFill>
                <a:srgbClr val="0070C0"/>
              </a:solidFill>
            </a:endParaRPr>
          </a:p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" y="186612"/>
            <a:ext cx="2883159" cy="44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/>
              <a:t>B</a:t>
            </a:r>
            <a:r>
              <a:rPr lang="ko-KR" altLang="en-US" sz="2800" smtClean="0"/>
              <a:t>씬 버튼상세</a:t>
            </a:r>
            <a:endParaRPr lang="ko-KR" altLang="en-US" sz="2800"/>
          </a:p>
        </p:txBody>
      </p:sp>
      <p:sp>
        <p:nvSpPr>
          <p:cNvPr id="9" name="타원 8"/>
          <p:cNvSpPr/>
          <p:nvPr/>
        </p:nvSpPr>
        <p:spPr>
          <a:xfrm>
            <a:off x="30600" y="2197605"/>
            <a:ext cx="185316" cy="1853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0600" y="5034206"/>
            <a:ext cx="185316" cy="1853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2283398" y="2228316"/>
            <a:ext cx="587828" cy="30791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2283398" y="5093167"/>
            <a:ext cx="587828" cy="30791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688731" y="5933787"/>
            <a:ext cx="1420676" cy="31724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Aisa</a:t>
            </a:r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80" y="3867831"/>
            <a:ext cx="4800779" cy="270043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584814" y="5533176"/>
            <a:ext cx="162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Press to Start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219513" y="4658091"/>
            <a:ext cx="2359111" cy="1460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mtClean="0"/>
              <a:t>          </a:t>
            </a:r>
            <a:r>
              <a:rPr lang="ko-KR" altLang="en-US" smtClean="0"/>
              <a:t>로그인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36" name="직사각형 35"/>
          <p:cNvSpPr/>
          <p:nvPr/>
        </p:nvSpPr>
        <p:spPr>
          <a:xfrm>
            <a:off x="8668755" y="5093167"/>
            <a:ext cx="1460625" cy="245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Google</a:t>
            </a:r>
            <a:endParaRPr lang="ko-KR" altLang="en-US" sz="1600"/>
          </a:p>
        </p:txBody>
      </p:sp>
      <p:sp>
        <p:nvSpPr>
          <p:cNvPr id="37" name="직사각형 36"/>
          <p:cNvSpPr/>
          <p:nvPr/>
        </p:nvSpPr>
        <p:spPr>
          <a:xfrm>
            <a:off x="8668755" y="5432775"/>
            <a:ext cx="1460625" cy="245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Apple</a:t>
            </a:r>
            <a:endParaRPr lang="ko-KR" altLang="en-US" sz="1600"/>
          </a:p>
        </p:txBody>
      </p:sp>
      <p:sp>
        <p:nvSpPr>
          <p:cNvPr id="38" name="직사각형 37"/>
          <p:cNvSpPr/>
          <p:nvPr/>
        </p:nvSpPr>
        <p:spPr>
          <a:xfrm>
            <a:off x="8668755" y="5772383"/>
            <a:ext cx="1460625" cy="245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Guesst</a:t>
            </a:r>
            <a:endParaRPr lang="ko-KR" altLang="en-US" sz="1600"/>
          </a:p>
        </p:txBody>
      </p:sp>
      <p:grpSp>
        <p:nvGrpSpPr>
          <p:cNvPr id="39" name="그룹 38"/>
          <p:cNvGrpSpPr/>
          <p:nvPr/>
        </p:nvGrpSpPr>
        <p:grpSpPr>
          <a:xfrm>
            <a:off x="3298732" y="4663727"/>
            <a:ext cx="2192694" cy="1270060"/>
            <a:chOff x="5806829" y="4718320"/>
            <a:chExt cx="2192694" cy="1270060"/>
          </a:xfrm>
        </p:grpSpPr>
        <p:sp>
          <p:nvSpPr>
            <p:cNvPr id="40" name="직사각형 39"/>
            <p:cNvSpPr/>
            <p:nvPr/>
          </p:nvSpPr>
          <p:spPr>
            <a:xfrm>
              <a:off x="5806829" y="4718320"/>
              <a:ext cx="2192694" cy="127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mtClean="0"/>
                <a:t>알림</a:t>
              </a:r>
              <a:endParaRPr lang="en-US" altLang="ko-KR" sz="600"/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정말로 로그아웃 하시겠습니까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5869493" y="5071096"/>
              <a:ext cx="20466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869493" y="5624712"/>
              <a:ext cx="2065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모서리가 둥근 직사각형 42"/>
            <p:cNvSpPr/>
            <p:nvPr/>
          </p:nvSpPr>
          <p:spPr>
            <a:xfrm>
              <a:off x="7055403" y="5662403"/>
              <a:ext cx="634481" cy="298711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예</a:t>
              </a:r>
              <a:endParaRPr lang="ko-KR" altLang="en-US" sz="1100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113876" y="5655802"/>
              <a:ext cx="634481" cy="29871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아니오</a:t>
              </a:r>
              <a:endParaRPr lang="ko-KR" altLang="en-US" sz="1100"/>
            </a:p>
          </p:txBody>
        </p:sp>
      </p:grpSp>
      <p:sp>
        <p:nvSpPr>
          <p:cNvPr id="45" name="오른쪽 화살표 44"/>
          <p:cNvSpPr/>
          <p:nvPr/>
        </p:nvSpPr>
        <p:spPr>
          <a:xfrm>
            <a:off x="5964358" y="5095445"/>
            <a:ext cx="587828" cy="30791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660155" y="6568269"/>
            <a:ext cx="34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&lt;</a:t>
            </a:r>
            <a:r>
              <a:rPr lang="ko-KR" altLang="en-US" sz="1400" smtClean="0"/>
              <a:t>로그아웃 시 바로 로그인창 띄우기</a:t>
            </a:r>
            <a:r>
              <a:rPr lang="en-US" altLang="ko-KR" sz="1400" smtClean="0"/>
              <a:t>&gt;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181212" y="1071389"/>
            <a:ext cx="3817468" cy="2252431"/>
            <a:chOff x="689234" y="4024601"/>
            <a:chExt cx="3433665" cy="2520001"/>
          </a:xfrm>
        </p:grpSpPr>
        <p:grpSp>
          <p:nvGrpSpPr>
            <p:cNvPr id="48" name="그룹 47"/>
            <p:cNvGrpSpPr/>
            <p:nvPr/>
          </p:nvGrpSpPr>
          <p:grpSpPr>
            <a:xfrm>
              <a:off x="689234" y="4024601"/>
              <a:ext cx="3433665" cy="2520001"/>
              <a:chOff x="3760238" y="1065741"/>
              <a:chExt cx="3433665" cy="2520001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760238" y="1065742"/>
                <a:ext cx="3433665" cy="252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3760238" y="1065743"/>
                <a:ext cx="3433665" cy="36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760238" y="1425744"/>
                <a:ext cx="687946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smtClean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900" smtClean="0">
                    <a:solidFill>
                      <a:schemeClr val="tx1"/>
                    </a:solidFill>
                  </a:rPr>
                  <a:t>주년</a:t>
                </a:r>
                <a:endParaRPr lang="en-US" altLang="ko-KR" sz="9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900" smtClean="0">
                    <a:solidFill>
                      <a:schemeClr val="tx1"/>
                    </a:solidFill>
                  </a:rPr>
                  <a:t> 이벤트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760238" y="1785742"/>
                <a:ext cx="687946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smtClean="0">
                    <a:solidFill>
                      <a:schemeClr val="tx1"/>
                    </a:solidFill>
                  </a:rPr>
                  <a:t>v9.9 </a:t>
                </a:r>
                <a:r>
                  <a:rPr lang="ko-KR" altLang="en-US" sz="700" smtClean="0">
                    <a:solidFill>
                      <a:schemeClr val="tx1"/>
                    </a:solidFill>
                  </a:rPr>
                  <a:t>업데이트 패치노트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760238" y="2138904"/>
                <a:ext cx="687946" cy="36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smtClean="0">
                    <a:solidFill>
                      <a:schemeClr val="tx1"/>
                    </a:solidFill>
                  </a:rPr>
                  <a:t>신년맞이 개발자 인사말</a:t>
                </a:r>
                <a:endParaRPr lang="ko-KR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760238" y="2502323"/>
                <a:ext cx="687946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1+2 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이벤트</a:t>
                </a:r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760238" y="2852065"/>
                <a:ext cx="687946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smtClean="0">
                    <a:solidFill>
                      <a:schemeClr val="tx1"/>
                    </a:solidFill>
                  </a:rPr>
                  <a:t>아프리카 서버 오픈 예정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760238" y="3211523"/>
                <a:ext cx="687946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9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900" smtClean="0">
                    <a:solidFill>
                      <a:schemeClr val="tx1"/>
                    </a:solidFill>
                  </a:rPr>
                  <a:t>환불규정 상세</a:t>
                </a:r>
              </a:p>
              <a:p>
                <a:pPr algn="ctr"/>
                <a:endParaRPr lang="ko-KR" altLang="en-US" sz="90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4516016" y="1425743"/>
                <a:ext cx="2677887" cy="21457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mtClean="0"/>
                  <a:t>반갑습니다</a:t>
                </a:r>
                <a:r>
                  <a:rPr lang="en-US" altLang="ko-KR" smtClean="0"/>
                  <a:t>. </a:t>
                </a:r>
                <a:endParaRPr lang="en-US" altLang="ko-KR"/>
              </a:p>
              <a:p>
                <a:pPr algn="ctr"/>
                <a:r>
                  <a:rPr lang="ko-KR" altLang="en-US" smtClean="0"/>
                  <a:t>디렉터 권영욱입니다</a:t>
                </a:r>
                <a:r>
                  <a:rPr lang="en-US" altLang="ko-KR" smtClean="0"/>
                  <a:t>.</a:t>
                </a:r>
              </a:p>
              <a:p>
                <a:pPr algn="ctr"/>
                <a:r>
                  <a:rPr lang="ko-KR" altLang="en-US" smtClean="0"/>
                  <a:t>그럼 </a:t>
                </a:r>
                <a:r>
                  <a:rPr lang="en-US" altLang="ko-KR" smtClean="0"/>
                  <a:t>20000</a:t>
                </a:r>
                <a:endParaRPr lang="ko-KR" altLang="en-US"/>
              </a:p>
            </p:txBody>
          </p:sp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1688" y="2351617"/>
                <a:ext cx="1626541" cy="1219906"/>
              </a:xfrm>
              <a:prstGeom prst="rect">
                <a:avLst/>
              </a:prstGeom>
            </p:spPr>
          </p:pic>
          <p:sp>
            <p:nvSpPr>
              <p:cNvPr id="60" name="직사각형 59"/>
              <p:cNvSpPr/>
              <p:nvPr/>
            </p:nvSpPr>
            <p:spPr>
              <a:xfrm>
                <a:off x="6915975" y="1065741"/>
                <a:ext cx="277928" cy="21026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chemeClr val="tx1"/>
                    </a:solidFill>
                  </a:rPr>
                  <a:t>X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오른쪽 화살표 48"/>
            <p:cNvSpPr/>
            <p:nvPr/>
          </p:nvSpPr>
          <p:spPr>
            <a:xfrm rot="10800000">
              <a:off x="780027" y="4087372"/>
              <a:ext cx="279907" cy="2415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양쪽 모서리가 둥근 사각형 62"/>
          <p:cNvSpPr/>
          <p:nvPr/>
        </p:nvSpPr>
        <p:spPr>
          <a:xfrm>
            <a:off x="3952583" y="1127495"/>
            <a:ext cx="536177" cy="281447"/>
          </a:xfrm>
          <a:prstGeom prst="round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전체</a:t>
            </a:r>
            <a:endParaRPr lang="ko-KR" altLang="en-US" sz="1100"/>
          </a:p>
        </p:txBody>
      </p:sp>
      <p:sp>
        <p:nvSpPr>
          <p:cNvPr id="64" name="양쪽 모서리가 둥근 사각형 63"/>
          <p:cNvSpPr/>
          <p:nvPr/>
        </p:nvSpPr>
        <p:spPr>
          <a:xfrm>
            <a:off x="4518212" y="1127495"/>
            <a:ext cx="536177" cy="281447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공지사항</a:t>
            </a:r>
            <a:endParaRPr lang="ko-KR" altLang="en-US" sz="600"/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5076122" y="1127495"/>
            <a:ext cx="536177" cy="281447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이벤트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5775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6698080" y="806824"/>
            <a:ext cx="4947073" cy="59086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367119" y="4590650"/>
            <a:ext cx="3539275" cy="22434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5568" y="822086"/>
            <a:ext cx="4909259" cy="36444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436804" y="2948473"/>
            <a:ext cx="1420676" cy="31724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Aisa</a:t>
            </a:r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53" y="882517"/>
            <a:ext cx="4800779" cy="27004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68" y="882517"/>
            <a:ext cx="4800779" cy="27004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67119" y="2948473"/>
            <a:ext cx="1420676" cy="31724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Aisa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263202" y="2547862"/>
            <a:ext cx="162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Press to Start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" y="186612"/>
            <a:ext cx="2883159" cy="44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B</a:t>
            </a:r>
            <a:r>
              <a:rPr lang="ko-KR" altLang="en-US" sz="2800" dirty="0" smtClean="0"/>
              <a:t>씬 </a:t>
            </a:r>
            <a:r>
              <a:rPr lang="ko-KR" altLang="en-US" sz="2800" dirty="0" err="1" smtClean="0"/>
              <a:t>첫접속</a:t>
            </a:r>
            <a:r>
              <a:rPr lang="ko-KR" altLang="en-US" sz="2800" dirty="0" smtClean="0"/>
              <a:t> 흐름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1474833" y="1461556"/>
            <a:ext cx="3200400" cy="1878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mtClean="0"/>
              <a:t>            </a:t>
            </a:r>
            <a:r>
              <a:rPr lang="ko-KR" altLang="en-US" smtClean="0"/>
              <a:t>이용 약관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[</a:t>
            </a:r>
            <a:r>
              <a:rPr lang="ko-KR" altLang="en-US" smtClean="0"/>
              <a:t>필수</a:t>
            </a:r>
            <a:r>
              <a:rPr lang="en-US" altLang="ko-KR" smtClean="0"/>
              <a:t>]</a:t>
            </a:r>
            <a:r>
              <a:rPr lang="ko-KR" altLang="en-US" smtClean="0"/>
              <a:t>책임지지 않음 동의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en-US" smtClean="0"/>
              <a:t>필수</a:t>
            </a:r>
            <a:r>
              <a:rPr lang="en-US" altLang="ko-KR" smtClean="0"/>
              <a:t>]</a:t>
            </a:r>
            <a:r>
              <a:rPr lang="ko-KR" altLang="en-US" smtClean="0"/>
              <a:t>개인정보 동의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en-US" smtClean="0"/>
              <a:t>선택</a:t>
            </a:r>
            <a:r>
              <a:rPr lang="en-US" altLang="ko-KR" smtClean="0"/>
              <a:t>]</a:t>
            </a:r>
            <a:r>
              <a:rPr lang="ko-KR" altLang="en-US" smtClean="0"/>
              <a:t>이벤트</a:t>
            </a:r>
            <a:r>
              <a:rPr lang="en-US" altLang="ko-KR" smtClean="0"/>
              <a:t>, </a:t>
            </a:r>
            <a:r>
              <a:rPr lang="ko-KR" altLang="en-US" smtClean="0"/>
              <a:t>광고</a:t>
            </a:r>
            <a:r>
              <a:rPr lang="en-US" altLang="ko-KR" smtClean="0"/>
              <a:t> </a:t>
            </a:r>
            <a:r>
              <a:rPr lang="ko-KR" altLang="en-US" smtClean="0"/>
              <a:t>알람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637" y="2325496"/>
            <a:ext cx="244733" cy="24473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23" y="2060500"/>
            <a:ext cx="233247" cy="224333"/>
          </a:xfrm>
          <a:prstGeom prst="rect">
            <a:avLst/>
          </a:prstGeom>
        </p:spPr>
      </p:pic>
      <p:sp>
        <p:nvSpPr>
          <p:cNvPr id="26" name="L 도형 25"/>
          <p:cNvSpPr/>
          <p:nvPr/>
        </p:nvSpPr>
        <p:spPr>
          <a:xfrm rot="18884397">
            <a:off x="4365616" y="2396217"/>
            <a:ext cx="192764" cy="86613"/>
          </a:xfrm>
          <a:prstGeom prst="corne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637" y="2050299"/>
            <a:ext cx="244733" cy="24473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637" y="2600693"/>
            <a:ext cx="244733" cy="244733"/>
          </a:xfrm>
          <a:prstGeom prst="rect">
            <a:avLst/>
          </a:prstGeom>
        </p:spPr>
      </p:pic>
      <p:sp>
        <p:nvSpPr>
          <p:cNvPr id="29" name="L 도형 28"/>
          <p:cNvSpPr/>
          <p:nvPr/>
        </p:nvSpPr>
        <p:spPr>
          <a:xfrm rot="18884397">
            <a:off x="4365616" y="2671414"/>
            <a:ext cx="192764" cy="86613"/>
          </a:xfrm>
          <a:prstGeom prst="corne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332887" y="2547862"/>
            <a:ext cx="162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Press to Start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967586" y="1672777"/>
            <a:ext cx="2359111" cy="1460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mtClean="0"/>
              <a:t>          </a:t>
            </a:r>
            <a:r>
              <a:rPr lang="ko-KR" altLang="en-US" smtClean="0"/>
              <a:t>로그인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8" name="직사각형 7"/>
          <p:cNvSpPr/>
          <p:nvPr/>
        </p:nvSpPr>
        <p:spPr>
          <a:xfrm>
            <a:off x="8416828" y="2107853"/>
            <a:ext cx="1460625" cy="245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Google</a:t>
            </a:r>
            <a:endParaRPr lang="ko-KR" altLang="en-US" sz="1600"/>
          </a:p>
        </p:txBody>
      </p:sp>
      <p:sp>
        <p:nvSpPr>
          <p:cNvPr id="38" name="직사각형 37"/>
          <p:cNvSpPr/>
          <p:nvPr/>
        </p:nvSpPr>
        <p:spPr>
          <a:xfrm>
            <a:off x="8416828" y="2447461"/>
            <a:ext cx="1460625" cy="245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Apple</a:t>
            </a:r>
            <a:endParaRPr lang="ko-KR" altLang="en-US" sz="1600"/>
          </a:p>
        </p:txBody>
      </p:sp>
      <p:sp>
        <p:nvSpPr>
          <p:cNvPr id="39" name="직사각형 38"/>
          <p:cNvSpPr/>
          <p:nvPr/>
        </p:nvSpPr>
        <p:spPr>
          <a:xfrm>
            <a:off x="8416828" y="2787069"/>
            <a:ext cx="1460625" cy="245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Guesst</a:t>
            </a:r>
            <a:endParaRPr lang="ko-KR" altLang="en-US" sz="1600"/>
          </a:p>
        </p:txBody>
      </p:sp>
      <p:sp>
        <p:nvSpPr>
          <p:cNvPr id="40" name="직사각형 39"/>
          <p:cNvSpPr/>
          <p:nvPr/>
        </p:nvSpPr>
        <p:spPr>
          <a:xfrm>
            <a:off x="3936474" y="3004456"/>
            <a:ext cx="641076" cy="245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확인</a:t>
            </a:r>
            <a:endParaRPr lang="ko-KR" altLang="en-US" sz="1600"/>
          </a:p>
        </p:txBody>
      </p:sp>
      <p:sp>
        <p:nvSpPr>
          <p:cNvPr id="41" name="직사각형 40"/>
          <p:cNvSpPr/>
          <p:nvPr/>
        </p:nvSpPr>
        <p:spPr>
          <a:xfrm>
            <a:off x="3156706" y="2987695"/>
            <a:ext cx="641076" cy="245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취소</a:t>
            </a:r>
            <a:endParaRPr lang="ko-KR" altLang="en-US" sz="1600"/>
          </a:p>
        </p:txBody>
      </p:sp>
      <p:cxnSp>
        <p:nvCxnSpPr>
          <p:cNvPr id="42" name="꺾인 연결선 41"/>
          <p:cNvCxnSpPr>
            <a:stCxn id="41" idx="2"/>
            <a:endCxn id="48" idx="3"/>
          </p:cNvCxnSpPr>
          <p:nvPr/>
        </p:nvCxnSpPr>
        <p:spPr>
          <a:xfrm rot="5400000">
            <a:off x="3066489" y="3395010"/>
            <a:ext cx="572534" cy="2489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40" idx="2"/>
            <a:endCxn id="50" idx="3"/>
          </p:cNvCxnSpPr>
          <p:nvPr/>
        </p:nvCxnSpPr>
        <p:spPr>
          <a:xfrm rot="5400000">
            <a:off x="3546892" y="3512010"/>
            <a:ext cx="972138" cy="44810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86407" y="3621099"/>
            <a:ext cx="2441861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누를 시 팝업 창 종료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88195" y="4037464"/>
            <a:ext cx="3120714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선택해야만 활성화</a:t>
            </a:r>
            <a:endParaRPr lang="ko-KR" altLang="en-US" dirty="0"/>
          </a:p>
        </p:txBody>
      </p:sp>
      <p:cxnSp>
        <p:nvCxnSpPr>
          <p:cNvPr id="54" name="꺾인 연결선 53"/>
          <p:cNvCxnSpPr>
            <a:stCxn id="8" idx="1"/>
            <a:endCxn id="56" idx="1"/>
          </p:cNvCxnSpPr>
          <p:nvPr/>
        </p:nvCxnSpPr>
        <p:spPr>
          <a:xfrm rot="10800000" flipV="1">
            <a:off x="7347902" y="2230621"/>
            <a:ext cx="1068927" cy="1877230"/>
          </a:xfrm>
          <a:prstGeom prst="bentConnector3">
            <a:avLst>
              <a:gd name="adj1" fmla="val 1213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47901" y="3923185"/>
            <a:ext cx="440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기기에 계정이 연동되어 있을 시 로그인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411110" y="4426665"/>
            <a:ext cx="402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기기에 계정이 연동되어 있지 않으면 로그인 팝업 띄우기</a:t>
            </a:r>
            <a:endParaRPr lang="ko-KR" altLang="en-US" dirty="0"/>
          </a:p>
        </p:txBody>
      </p:sp>
      <p:cxnSp>
        <p:nvCxnSpPr>
          <p:cNvPr id="62" name="꺾인 연결선 61"/>
          <p:cNvCxnSpPr>
            <a:stCxn id="8" idx="1"/>
            <a:endCxn id="60" idx="1"/>
          </p:cNvCxnSpPr>
          <p:nvPr/>
        </p:nvCxnSpPr>
        <p:spPr>
          <a:xfrm rot="10800000" flipV="1">
            <a:off x="7411110" y="2230621"/>
            <a:ext cx="1005718" cy="2519210"/>
          </a:xfrm>
          <a:prstGeom prst="bentConnector3">
            <a:avLst>
              <a:gd name="adj1" fmla="val 12829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8431827" y="5164164"/>
            <a:ext cx="2359111" cy="1460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mtClean="0"/>
              <a:t>          Google</a:t>
            </a:r>
          </a:p>
          <a:p>
            <a:endParaRPr lang="en-US" altLang="ko-KR"/>
          </a:p>
          <a:p>
            <a:r>
              <a:rPr lang="en-US" altLang="ko-KR" smtClean="0"/>
              <a:t>ID</a:t>
            </a:r>
          </a:p>
          <a:p>
            <a:endParaRPr lang="en-US" altLang="ko-KR"/>
          </a:p>
          <a:p>
            <a:r>
              <a:rPr lang="en-US" altLang="ko-KR" smtClean="0"/>
              <a:t>Pass</a:t>
            </a:r>
          </a:p>
          <a:p>
            <a:endParaRPr lang="en-US" altLang="ko-KR" smtClean="0"/>
          </a:p>
        </p:txBody>
      </p:sp>
      <p:sp>
        <p:nvSpPr>
          <p:cNvPr id="65" name="직사각형 64"/>
          <p:cNvSpPr/>
          <p:nvPr/>
        </p:nvSpPr>
        <p:spPr>
          <a:xfrm>
            <a:off x="9041817" y="5771470"/>
            <a:ext cx="1460625" cy="245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직사각형 65"/>
          <p:cNvSpPr/>
          <p:nvPr/>
        </p:nvSpPr>
        <p:spPr>
          <a:xfrm>
            <a:off x="9049021" y="6309658"/>
            <a:ext cx="1460625" cy="245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9" name="오른쪽 화살표 68"/>
          <p:cNvSpPr/>
          <p:nvPr/>
        </p:nvSpPr>
        <p:spPr>
          <a:xfrm>
            <a:off x="5725080" y="1999433"/>
            <a:ext cx="774440" cy="4623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오른쪽 화살표 69"/>
          <p:cNvSpPr/>
          <p:nvPr/>
        </p:nvSpPr>
        <p:spPr>
          <a:xfrm rot="8100000">
            <a:off x="5908596" y="3965637"/>
            <a:ext cx="774440" cy="4623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2478507" y="4673868"/>
            <a:ext cx="3308731" cy="1861161"/>
            <a:chOff x="1079876" y="3406199"/>
            <a:chExt cx="4800779" cy="2700438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876" y="3406199"/>
              <a:ext cx="4800779" cy="2700438"/>
            </a:xfrm>
            <a:prstGeom prst="rect">
              <a:avLst/>
            </a:prstGeom>
          </p:spPr>
        </p:pic>
        <p:sp>
          <p:nvSpPr>
            <p:cNvPr id="74" name="직사각형 73"/>
            <p:cNvSpPr/>
            <p:nvPr/>
          </p:nvSpPr>
          <p:spPr>
            <a:xfrm>
              <a:off x="2769927" y="5472155"/>
              <a:ext cx="1420676" cy="317241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Aisa</a:t>
              </a:r>
              <a:endParaRPr lang="ko-KR" altLang="en-US" sz="1400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1269" y="5071544"/>
              <a:ext cx="262286" cy="262286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655" y="5399670"/>
              <a:ext cx="221900" cy="25693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655" y="5725122"/>
              <a:ext cx="242644" cy="240516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2666010" y="4555463"/>
              <a:ext cx="1628510" cy="401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Press to Start</a:t>
              </a:r>
              <a:endParaRPr lang="ko-KR" altLang="en-US" sz="1200"/>
            </a:p>
          </p:txBody>
        </p:sp>
      </p:grpSp>
      <p:sp>
        <p:nvSpPr>
          <p:cNvPr id="81" name="타원 80"/>
          <p:cNvSpPr/>
          <p:nvPr/>
        </p:nvSpPr>
        <p:spPr>
          <a:xfrm>
            <a:off x="330500" y="882517"/>
            <a:ext cx="222951" cy="2229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6371828" y="882517"/>
            <a:ext cx="222951" cy="2229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2067688" y="4608001"/>
            <a:ext cx="222951" cy="2229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149308" y="6535029"/>
            <a:ext cx="1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&lt;</a:t>
            </a:r>
            <a:r>
              <a:rPr lang="ko-KR" altLang="en-US" smtClean="0"/>
              <a:t>버튼 활성화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0513010" y="5164164"/>
            <a:ext cx="277928" cy="2102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X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74365" y="1781891"/>
            <a:ext cx="5481818" cy="2495430"/>
            <a:chOff x="1985399" y="459970"/>
            <a:chExt cx="6838461" cy="311300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99" y="459970"/>
              <a:ext cx="6838461" cy="31130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8221" y="971896"/>
              <a:ext cx="1618180" cy="247066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940" y="591634"/>
              <a:ext cx="261258" cy="302509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7492930" y="2907783"/>
              <a:ext cx="1117268" cy="469161"/>
              <a:chOff x="8795713" y="2349730"/>
              <a:chExt cx="1117268" cy="469161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98257" y="2349730"/>
                <a:ext cx="1086577" cy="46297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8795713" y="2396552"/>
                <a:ext cx="1117268" cy="422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smtClean="0"/>
                  <a:t>STORY</a:t>
                </a:r>
                <a:endParaRPr lang="ko-KR" altLang="en-US" sz="1600" b="1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492930" y="2299585"/>
              <a:ext cx="1144795" cy="441693"/>
              <a:chOff x="8818235" y="3431306"/>
              <a:chExt cx="1144795" cy="441693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8235" y="3431306"/>
                <a:ext cx="1144795" cy="441693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8834810" y="3467486"/>
                <a:ext cx="111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mtClean="0">
                    <a:solidFill>
                      <a:schemeClr val="bg1"/>
                    </a:solidFill>
                  </a:rPr>
                  <a:t>STAGE</a:t>
                </a:r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629" y="632697"/>
              <a:ext cx="327785" cy="29631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718" y="1412850"/>
              <a:ext cx="866455" cy="727482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8489" y="2779171"/>
              <a:ext cx="780779" cy="66338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543" y="2063919"/>
              <a:ext cx="866563" cy="727572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99" y="751924"/>
              <a:ext cx="1400670" cy="435951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345" y="576445"/>
              <a:ext cx="329963" cy="332883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869" y="555044"/>
              <a:ext cx="370844" cy="36208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1349" y="635321"/>
              <a:ext cx="370888" cy="295270"/>
            </a:xfrm>
            <a:prstGeom prst="rect">
              <a:avLst/>
            </a:prstGeom>
          </p:spPr>
        </p:pic>
      </p:grpSp>
      <p:sp>
        <p:nvSpPr>
          <p:cNvPr id="38" name="직사각형 37"/>
          <p:cNvSpPr/>
          <p:nvPr/>
        </p:nvSpPr>
        <p:spPr>
          <a:xfrm>
            <a:off x="374364" y="1773273"/>
            <a:ext cx="5481819" cy="2488433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4363" y="1427052"/>
            <a:ext cx="563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※</a:t>
            </a:r>
            <a:r>
              <a:rPr lang="ko-KR" altLang="en-US" smtClean="0"/>
              <a:t>타이틀 → 로비 이동 시 배너 팝업 등장</a:t>
            </a: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814569" y="1937433"/>
            <a:ext cx="4601405" cy="2184345"/>
            <a:chOff x="1278406" y="1937433"/>
            <a:chExt cx="4601405" cy="21843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78406" y="1937433"/>
              <a:ext cx="4601405" cy="2184345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1349171" y="2451100"/>
              <a:ext cx="125065" cy="197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057053" y="1920352"/>
            <a:ext cx="2183363" cy="2194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42" idx="2"/>
            <a:endCxn id="46" idx="0"/>
          </p:cNvCxnSpPr>
          <p:nvPr/>
        </p:nvCxnSpPr>
        <p:spPr>
          <a:xfrm rot="5400000">
            <a:off x="1512204" y="4371944"/>
            <a:ext cx="893847" cy="37921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6740" y="5008476"/>
            <a:ext cx="3085556" cy="14465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메인 배너</a:t>
            </a:r>
            <a:r>
              <a:rPr lang="en-US" altLang="ko-KR" dirty="0" smtClean="0"/>
              <a:t>&gt;</a:t>
            </a:r>
          </a:p>
          <a:p>
            <a:pPr algn="ctr"/>
            <a:r>
              <a:rPr lang="ko-KR" altLang="en-US" sz="1400" dirty="0" smtClean="0"/>
              <a:t>스크롤 형식</a:t>
            </a:r>
            <a:r>
              <a:rPr lang="en-US" altLang="ko-KR" sz="1400" dirty="0" smtClean="0"/>
              <a:t>,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초마다 자동 </a:t>
            </a:r>
            <a:r>
              <a:rPr lang="ko-KR" altLang="en-US" sz="1400" dirty="0" smtClean="0"/>
              <a:t>넘김</a:t>
            </a:r>
            <a:endParaRPr lang="en-US" altLang="ko-KR" sz="1400" dirty="0" smtClean="0"/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진행중인 </a:t>
            </a:r>
            <a:r>
              <a:rPr lang="ko-KR" altLang="en-US" sz="1400" dirty="0" smtClean="0"/>
              <a:t>이벤트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신규</a:t>
            </a:r>
            <a:r>
              <a:rPr lang="en-US" altLang="ko-KR" sz="1400" dirty="0" smtClean="0"/>
              <a:t>BM </a:t>
            </a:r>
            <a:r>
              <a:rPr lang="ko-KR" altLang="en-US" sz="1400" dirty="0" smtClean="0"/>
              <a:t>홍보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중요 공지 </a:t>
            </a:r>
            <a:endParaRPr lang="en-US" altLang="ko-KR" sz="1400" dirty="0"/>
          </a:p>
          <a:p>
            <a:r>
              <a:rPr lang="ko-KR" altLang="en-US" sz="1400" dirty="0" smtClean="0"/>
              <a:t>위 내용의 간단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이미지로 구성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812606" y="2204607"/>
            <a:ext cx="213662" cy="2147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6398993" y="1786251"/>
            <a:ext cx="5481818" cy="2495430"/>
            <a:chOff x="1985399" y="459970"/>
            <a:chExt cx="6838461" cy="3113000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99" y="459970"/>
              <a:ext cx="6838461" cy="3113000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8221" y="971896"/>
              <a:ext cx="1618180" cy="247066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940" y="591634"/>
              <a:ext cx="261258" cy="302509"/>
            </a:xfrm>
            <a:prstGeom prst="rect">
              <a:avLst/>
            </a:prstGeom>
          </p:spPr>
        </p:pic>
        <p:grpSp>
          <p:nvGrpSpPr>
            <p:cNvPr id="57" name="그룹 56"/>
            <p:cNvGrpSpPr/>
            <p:nvPr/>
          </p:nvGrpSpPr>
          <p:grpSpPr>
            <a:xfrm>
              <a:off x="7492930" y="2907783"/>
              <a:ext cx="1117268" cy="469161"/>
              <a:chOff x="8795713" y="2349730"/>
              <a:chExt cx="1117268" cy="469161"/>
            </a:xfrm>
          </p:grpSpPr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98257" y="2349730"/>
                <a:ext cx="1086577" cy="462976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8795713" y="2396552"/>
                <a:ext cx="1117268" cy="422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smtClean="0"/>
                  <a:t>STORY</a:t>
                </a:r>
                <a:endParaRPr lang="ko-KR" altLang="en-US" sz="1600" b="1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7492930" y="2299585"/>
              <a:ext cx="1144795" cy="441693"/>
              <a:chOff x="8818235" y="3431306"/>
              <a:chExt cx="1144795" cy="441693"/>
            </a:xfrm>
          </p:grpSpPr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8235" y="3431306"/>
                <a:ext cx="1144795" cy="441693"/>
              </a:xfrm>
              <a:prstGeom prst="rect">
                <a:avLst/>
              </a:prstGeom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8834810" y="3467486"/>
                <a:ext cx="111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mtClean="0">
                    <a:solidFill>
                      <a:schemeClr val="bg1"/>
                    </a:solidFill>
                  </a:rPr>
                  <a:t>STAGE</a:t>
                </a:r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629" y="632697"/>
              <a:ext cx="327785" cy="296318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718" y="1412850"/>
              <a:ext cx="866455" cy="727482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8489" y="2779171"/>
              <a:ext cx="780779" cy="663389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543" y="2063919"/>
              <a:ext cx="866563" cy="727572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99" y="751924"/>
              <a:ext cx="1400670" cy="435951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345" y="576445"/>
              <a:ext cx="329963" cy="332883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869" y="555044"/>
              <a:ext cx="370844" cy="36208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1349" y="635321"/>
              <a:ext cx="370888" cy="295270"/>
            </a:xfrm>
            <a:prstGeom prst="rect">
              <a:avLst/>
            </a:prstGeom>
          </p:spPr>
        </p:pic>
      </p:grpSp>
      <p:sp>
        <p:nvSpPr>
          <p:cNvPr id="71" name="직사각형 70"/>
          <p:cNvSpPr/>
          <p:nvPr/>
        </p:nvSpPr>
        <p:spPr>
          <a:xfrm>
            <a:off x="6398992" y="1788888"/>
            <a:ext cx="5481819" cy="2488433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7362547" y="1924711"/>
            <a:ext cx="3817468" cy="2252431"/>
            <a:chOff x="689234" y="4024601"/>
            <a:chExt cx="3433665" cy="2520001"/>
          </a:xfrm>
        </p:grpSpPr>
        <p:grpSp>
          <p:nvGrpSpPr>
            <p:cNvPr id="15" name="그룹 14"/>
            <p:cNvGrpSpPr/>
            <p:nvPr/>
          </p:nvGrpSpPr>
          <p:grpSpPr>
            <a:xfrm>
              <a:off x="689234" y="4024601"/>
              <a:ext cx="3433665" cy="2520001"/>
              <a:chOff x="3760238" y="1065741"/>
              <a:chExt cx="3433665" cy="2520001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760238" y="1065742"/>
                <a:ext cx="3433665" cy="252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760238" y="1065743"/>
                <a:ext cx="3433665" cy="36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760238" y="1425744"/>
                <a:ext cx="687946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smtClean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900" smtClean="0">
                    <a:solidFill>
                      <a:schemeClr val="tx1"/>
                    </a:solidFill>
                  </a:rPr>
                  <a:t>주년</a:t>
                </a:r>
                <a:endParaRPr lang="en-US" altLang="ko-KR" sz="9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900" smtClean="0">
                    <a:solidFill>
                      <a:schemeClr val="tx1"/>
                    </a:solidFill>
                  </a:rPr>
                  <a:t> 이벤트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760238" y="1785742"/>
                <a:ext cx="687946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smtClean="0">
                    <a:solidFill>
                      <a:schemeClr val="tx1"/>
                    </a:solidFill>
                  </a:rPr>
                  <a:t>v9.9 </a:t>
                </a:r>
                <a:r>
                  <a:rPr lang="ko-KR" altLang="en-US" sz="700" smtClean="0">
                    <a:solidFill>
                      <a:schemeClr val="tx1"/>
                    </a:solidFill>
                  </a:rPr>
                  <a:t>업데이트 패치노트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760238" y="2138904"/>
                <a:ext cx="687946" cy="36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smtClean="0">
                    <a:solidFill>
                      <a:schemeClr val="tx1"/>
                    </a:solidFill>
                  </a:rPr>
                  <a:t>신년맞이 개발자 인사말</a:t>
                </a:r>
                <a:endParaRPr lang="ko-KR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760238" y="2502323"/>
                <a:ext cx="687946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1+2 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이벤트</a:t>
                </a:r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760238" y="2852065"/>
                <a:ext cx="687946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smtClean="0">
                    <a:solidFill>
                      <a:schemeClr val="tx1"/>
                    </a:solidFill>
                  </a:rPr>
                  <a:t>아프리카 서버 오픈 예정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760238" y="3211523"/>
                <a:ext cx="687946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9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900" smtClean="0">
                    <a:solidFill>
                      <a:schemeClr val="tx1"/>
                    </a:solidFill>
                  </a:rPr>
                  <a:t>환불규정 상세</a:t>
                </a:r>
              </a:p>
              <a:p>
                <a:pPr algn="ctr"/>
                <a:endParaRPr lang="ko-KR" altLang="en-US" sz="90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516016" y="1425743"/>
                <a:ext cx="2677887" cy="21457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mtClean="0"/>
                  <a:t>반갑습니다</a:t>
                </a:r>
                <a:r>
                  <a:rPr lang="en-US" altLang="ko-KR" smtClean="0"/>
                  <a:t>. </a:t>
                </a:r>
                <a:endParaRPr lang="en-US" altLang="ko-KR"/>
              </a:p>
              <a:p>
                <a:pPr algn="ctr"/>
                <a:r>
                  <a:rPr lang="ko-KR" altLang="en-US" smtClean="0"/>
                  <a:t>디렉터 권영욱입니다</a:t>
                </a:r>
                <a:r>
                  <a:rPr lang="en-US" altLang="ko-KR" smtClean="0"/>
                  <a:t>.</a:t>
                </a:r>
              </a:p>
              <a:p>
                <a:pPr algn="ctr"/>
                <a:r>
                  <a:rPr lang="ko-KR" altLang="en-US" smtClean="0"/>
                  <a:t>그럼 </a:t>
                </a:r>
                <a:r>
                  <a:rPr lang="en-US" altLang="ko-KR" smtClean="0"/>
                  <a:t>20000</a:t>
                </a:r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1688" y="2351617"/>
                <a:ext cx="1626541" cy="1219906"/>
              </a:xfrm>
              <a:prstGeom prst="rect">
                <a:avLst/>
              </a:prstGeom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6915975" y="1065741"/>
                <a:ext cx="277928" cy="21026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chemeClr val="tx1"/>
                    </a:solidFill>
                  </a:rPr>
                  <a:t>X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오른쪽 화살표 15"/>
            <p:cNvSpPr/>
            <p:nvPr/>
          </p:nvSpPr>
          <p:spPr>
            <a:xfrm rot="10800000">
              <a:off x="780027" y="4087372"/>
              <a:ext cx="279907" cy="2415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꺾인 연결선 74"/>
          <p:cNvCxnSpPr>
            <a:stCxn id="52" idx="1"/>
            <a:endCxn id="71" idx="2"/>
          </p:cNvCxnSpPr>
          <p:nvPr/>
        </p:nvCxnSpPr>
        <p:spPr>
          <a:xfrm rot="10800000" flipH="1" flipV="1">
            <a:off x="812606" y="2311971"/>
            <a:ext cx="8327296" cy="1965349"/>
          </a:xfrm>
          <a:prstGeom prst="bentConnector4">
            <a:avLst>
              <a:gd name="adj1" fmla="val -2745"/>
              <a:gd name="adj2" fmla="val 111632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3262365" y="1923130"/>
            <a:ext cx="2161011" cy="21915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꺾인 연결선 77"/>
          <p:cNvCxnSpPr>
            <a:stCxn id="77" idx="2"/>
          </p:cNvCxnSpPr>
          <p:nvPr/>
        </p:nvCxnSpPr>
        <p:spPr>
          <a:xfrm rot="16200000" flipH="1">
            <a:off x="4068899" y="4388601"/>
            <a:ext cx="880063" cy="332119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464360" y="5066362"/>
            <a:ext cx="3013676" cy="12311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서브 배너</a:t>
            </a:r>
            <a:r>
              <a:rPr lang="en-US" altLang="ko-KR" dirty="0" smtClean="0"/>
              <a:t>&gt;</a:t>
            </a:r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쿠폰정보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게임 정보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중요사항 외 공지</a:t>
            </a:r>
            <a:endParaRPr lang="en-US" altLang="ko-KR" sz="1400" dirty="0" smtClean="0"/>
          </a:p>
          <a:p>
            <a:r>
              <a:rPr lang="ko-KR" altLang="en-US" sz="1400" dirty="0" smtClean="0"/>
              <a:t>위 내용의 </a:t>
            </a:r>
            <a:r>
              <a:rPr lang="en-US" altLang="ko-KR" sz="1400" dirty="0" smtClean="0"/>
              <a:t>3~4</a:t>
            </a:r>
            <a:r>
              <a:rPr lang="ko-KR" altLang="en-US" sz="1400" dirty="0" smtClean="0"/>
              <a:t>개 배너로 구성</a:t>
            </a:r>
            <a:endParaRPr lang="en-US" altLang="ko-KR" sz="14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7383254" y="1958949"/>
            <a:ext cx="466125" cy="26717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7362547" y="1920351"/>
            <a:ext cx="3817468" cy="22524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꺾인 연결선 84"/>
          <p:cNvCxnSpPr>
            <a:stCxn id="83" idx="1"/>
            <a:endCxn id="38" idx="3"/>
          </p:cNvCxnSpPr>
          <p:nvPr/>
        </p:nvCxnSpPr>
        <p:spPr>
          <a:xfrm rot="10800000" flipV="1">
            <a:off x="5856184" y="2092536"/>
            <a:ext cx="1527071" cy="924954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86" idx="2"/>
            <a:endCxn id="90" idx="0"/>
          </p:cNvCxnSpPr>
          <p:nvPr/>
        </p:nvCxnSpPr>
        <p:spPr>
          <a:xfrm rot="5400000">
            <a:off x="8774814" y="4608419"/>
            <a:ext cx="932105" cy="60830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280395" y="5104887"/>
            <a:ext cx="3860112" cy="14465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공지사항 상세</a:t>
            </a:r>
            <a:r>
              <a:rPr lang="en-US" altLang="ko-KR" dirty="0" smtClean="0"/>
              <a:t>&gt;</a:t>
            </a:r>
          </a:p>
          <a:p>
            <a:r>
              <a:rPr lang="ko-KR" altLang="en-US" sz="1400" dirty="0" smtClean="0"/>
              <a:t>배너 터치 혹은 공지사항 메뉴를 통하여 이동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배너를 통하여 이동하였을 시 해당 배너의 대한 상세 공지로 이동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공지상항</a:t>
            </a:r>
            <a:r>
              <a:rPr lang="ko-KR" altLang="en-US" sz="1400" dirty="0" smtClean="0"/>
              <a:t> 메뉴를 통하여 이동하였을 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err="1" smtClean="0"/>
              <a:t>최상단의</a:t>
            </a:r>
            <a:r>
              <a:rPr lang="ko-KR" altLang="en-US" sz="1400" dirty="0" smtClean="0"/>
              <a:t> 공지사항을 표시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8133918" y="1978164"/>
            <a:ext cx="536177" cy="284100"/>
          </a:xfrm>
          <a:prstGeom prst="round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전체</a:t>
            </a:r>
            <a:endParaRPr lang="ko-KR" altLang="en-US" sz="1100"/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8699547" y="1978164"/>
            <a:ext cx="536177" cy="284100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공지사항</a:t>
            </a:r>
            <a:endParaRPr lang="ko-KR" altLang="en-US" sz="600"/>
          </a:p>
        </p:txBody>
      </p:sp>
      <p:sp>
        <p:nvSpPr>
          <p:cNvPr id="74" name="양쪽 모서리가 둥근 사각형 73"/>
          <p:cNvSpPr/>
          <p:nvPr/>
        </p:nvSpPr>
        <p:spPr>
          <a:xfrm>
            <a:off x="9257457" y="1978164"/>
            <a:ext cx="536177" cy="284100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이벤트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8133918" y="1937431"/>
            <a:ext cx="1670222" cy="3187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76" idx="0"/>
            <a:endCxn id="79" idx="2"/>
          </p:cNvCxnSpPr>
          <p:nvPr/>
        </p:nvCxnSpPr>
        <p:spPr>
          <a:xfrm rot="5400000" flipH="1" flipV="1">
            <a:off x="9221932" y="1164596"/>
            <a:ext cx="519933" cy="102573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83888" y="371058"/>
            <a:ext cx="4021757" cy="10464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&lt;</a:t>
            </a:r>
            <a:r>
              <a:rPr lang="ko-KR" altLang="en-US" smtClean="0"/>
              <a:t>공지사항 카테고리 메뉴</a:t>
            </a:r>
            <a:r>
              <a:rPr lang="en-US" altLang="ko-KR" smtClean="0"/>
              <a:t>&gt;</a:t>
            </a:r>
          </a:p>
          <a:p>
            <a:pPr algn="ctr"/>
            <a:r>
              <a:rPr lang="ko-KR" altLang="en-US" sz="1400" smtClean="0"/>
              <a:t>공지사항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이벤트를 각 카테고리로 분류한다</a:t>
            </a:r>
            <a:r>
              <a:rPr lang="en-US" altLang="ko-KR" sz="1400" smtClean="0"/>
              <a:t>.</a:t>
            </a:r>
            <a:r>
              <a:rPr lang="ko-KR" altLang="en-US" sz="1400" smtClean="0"/>
              <a:t> </a:t>
            </a:r>
            <a:endParaRPr lang="en-US" altLang="ko-KR" sz="1400" smtClean="0"/>
          </a:p>
          <a:p>
            <a:pPr marL="342900" indent="-342900">
              <a:buAutoNum type="arabicPeriod"/>
            </a:pPr>
            <a:r>
              <a:rPr lang="ko-KR" altLang="en-US" sz="1000" smtClean="0"/>
              <a:t>하나의 카테고리 메뉴를 선택 시 색 변경</a:t>
            </a:r>
            <a:endParaRPr lang="en-US" altLang="ko-KR" sz="1000" smtClean="0"/>
          </a:p>
          <a:p>
            <a:pPr marL="342900" indent="-342900">
              <a:buAutoNum type="arabicPeriod"/>
            </a:pPr>
            <a:r>
              <a:rPr lang="ko-KR" altLang="en-US" sz="1000" smtClean="0"/>
              <a:t>메뉴에 맞춰 좌측 탭에 보이는 상세 공지</a:t>
            </a:r>
            <a:r>
              <a:rPr lang="en-US" altLang="ko-KR" sz="1000" smtClean="0"/>
              <a:t>, </a:t>
            </a:r>
            <a:r>
              <a:rPr lang="ko-KR" altLang="en-US" sz="1000" smtClean="0"/>
              <a:t>이벤트 목록 변경</a:t>
            </a:r>
            <a:endParaRPr lang="en-US" altLang="ko-KR" sz="1000" smtClean="0"/>
          </a:p>
          <a:p>
            <a:pPr marL="342900" indent="-342900">
              <a:buAutoNum type="arabicPeriod"/>
            </a:pPr>
            <a:r>
              <a:rPr lang="ko-KR" altLang="en-US" sz="1000" smtClean="0"/>
              <a:t>좌측 상세</a:t>
            </a:r>
            <a:r>
              <a:rPr lang="en-US" altLang="ko-KR" sz="1000"/>
              <a:t> </a:t>
            </a:r>
            <a:r>
              <a:rPr lang="ko-KR" altLang="en-US" sz="1000" smtClean="0"/>
              <a:t>공지</a:t>
            </a:r>
            <a:r>
              <a:rPr lang="en-US" altLang="ko-KR" sz="1000" smtClean="0"/>
              <a:t>, </a:t>
            </a:r>
            <a:r>
              <a:rPr lang="ko-KR" altLang="en-US" sz="1000" smtClean="0"/>
              <a:t>인벤트 목록은 게제</a:t>
            </a:r>
            <a:r>
              <a:rPr lang="en-US" altLang="ko-KR" sz="1000"/>
              <a:t> </a:t>
            </a:r>
            <a:r>
              <a:rPr lang="ko-KR" altLang="en-US" sz="1000" smtClean="0"/>
              <a:t>시간순 정렬</a:t>
            </a:r>
            <a:endParaRPr lang="en-US" altLang="ko-KR" sz="1000" smtClean="0"/>
          </a:p>
        </p:txBody>
      </p:sp>
      <p:sp>
        <p:nvSpPr>
          <p:cNvPr id="82" name="직사각형 81"/>
          <p:cNvSpPr/>
          <p:nvPr/>
        </p:nvSpPr>
        <p:spPr>
          <a:xfrm>
            <a:off x="7380129" y="2260741"/>
            <a:ext cx="752125" cy="19036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-1" y="186612"/>
            <a:ext cx="3489649" cy="44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팝업 배너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공지사항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14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그림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481" y="291348"/>
            <a:ext cx="6838461" cy="3113000"/>
          </a:xfrm>
          <a:prstGeom prst="rect">
            <a:avLst/>
          </a:prstGeom>
        </p:spPr>
      </p:pic>
      <p:grpSp>
        <p:nvGrpSpPr>
          <p:cNvPr id="105" name="그룹 104"/>
          <p:cNvGrpSpPr/>
          <p:nvPr/>
        </p:nvGrpSpPr>
        <p:grpSpPr>
          <a:xfrm>
            <a:off x="7932515" y="2318437"/>
            <a:ext cx="1086313" cy="462976"/>
            <a:chOff x="8795713" y="2349730"/>
            <a:chExt cx="1117268" cy="462976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8257" y="2349730"/>
              <a:ext cx="1086577" cy="462976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8795713" y="2396552"/>
              <a:ext cx="1117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STORY</a:t>
              </a:r>
              <a:endParaRPr lang="ko-KR" altLang="en-US" b="1"/>
            </a:p>
          </p:txBody>
        </p:sp>
      </p:grpSp>
      <p:pic>
        <p:nvPicPr>
          <p:cNvPr id="108" name="그림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88" y="866192"/>
            <a:ext cx="1400670" cy="435951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280" y="711691"/>
            <a:ext cx="196118" cy="227084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620" y="1616440"/>
            <a:ext cx="278414" cy="221650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630" y="1138640"/>
            <a:ext cx="246393" cy="271281"/>
          </a:xfrm>
          <a:prstGeom prst="rect">
            <a:avLst/>
          </a:prstGeom>
        </p:spPr>
      </p:pic>
      <p:grpSp>
        <p:nvGrpSpPr>
          <p:cNvPr id="112" name="그룹 111"/>
          <p:cNvGrpSpPr/>
          <p:nvPr/>
        </p:nvGrpSpPr>
        <p:grpSpPr>
          <a:xfrm>
            <a:off x="8283179" y="347256"/>
            <a:ext cx="643452" cy="220998"/>
            <a:chOff x="5892104" y="78459"/>
            <a:chExt cx="643452" cy="220998"/>
          </a:xfrm>
        </p:grpSpPr>
        <p:grpSp>
          <p:nvGrpSpPr>
            <p:cNvPr id="113" name="그룹 112"/>
            <p:cNvGrpSpPr/>
            <p:nvPr/>
          </p:nvGrpSpPr>
          <p:grpSpPr>
            <a:xfrm>
              <a:off x="5924209" y="110746"/>
              <a:ext cx="611347" cy="169277"/>
              <a:chOff x="5924209" y="110746"/>
              <a:chExt cx="611347" cy="169277"/>
            </a:xfrm>
          </p:grpSpPr>
          <p:grpSp>
            <p:nvGrpSpPr>
              <p:cNvPr id="115" name="그룹 114"/>
              <p:cNvGrpSpPr/>
              <p:nvPr/>
            </p:nvGrpSpPr>
            <p:grpSpPr>
              <a:xfrm>
                <a:off x="5924209" y="118256"/>
                <a:ext cx="611347" cy="153448"/>
                <a:chOff x="6367624" y="103778"/>
                <a:chExt cx="611347" cy="153448"/>
              </a:xfrm>
            </p:grpSpPr>
            <p:sp>
              <p:nvSpPr>
                <p:cNvPr id="117" name="직사각형 116"/>
                <p:cNvSpPr/>
                <p:nvPr/>
              </p:nvSpPr>
              <p:spPr>
                <a:xfrm>
                  <a:off x="6367624" y="103778"/>
                  <a:ext cx="464182" cy="152551"/>
                </a:xfrm>
                <a:prstGeom prst="rect">
                  <a:avLst/>
                </a:prstGeom>
                <a:solidFill>
                  <a:schemeClr val="tx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8" name="그룹 117"/>
                <p:cNvGrpSpPr/>
                <p:nvPr/>
              </p:nvGrpSpPr>
              <p:grpSpPr>
                <a:xfrm>
                  <a:off x="6827329" y="105584"/>
                  <a:ext cx="151642" cy="151642"/>
                  <a:chOff x="7194707" y="99445"/>
                  <a:chExt cx="151642" cy="151642"/>
                </a:xfrm>
              </p:grpSpPr>
              <p:sp>
                <p:nvSpPr>
                  <p:cNvPr id="119" name="직사각형 118"/>
                  <p:cNvSpPr/>
                  <p:nvPr/>
                </p:nvSpPr>
                <p:spPr>
                  <a:xfrm>
                    <a:off x="7194707" y="99445"/>
                    <a:ext cx="151642" cy="151642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0" name="십자형 119"/>
                  <p:cNvSpPr/>
                  <p:nvPr/>
                </p:nvSpPr>
                <p:spPr>
                  <a:xfrm>
                    <a:off x="7226474" y="134305"/>
                    <a:ext cx="88107" cy="88107"/>
                  </a:xfrm>
                  <a:prstGeom prst="plus">
                    <a:avLst>
                      <a:gd name="adj" fmla="val 35811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16" name="TextBox 115"/>
              <p:cNvSpPr txBox="1"/>
              <p:nvPr/>
            </p:nvSpPr>
            <p:spPr>
              <a:xfrm>
                <a:off x="6009054" y="110746"/>
                <a:ext cx="488620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smtClean="0">
                    <a:solidFill>
                      <a:schemeClr val="bg1"/>
                    </a:solidFill>
                  </a:rPr>
                  <a:t>310,000</a:t>
                </a:r>
                <a:endParaRPr lang="ko-KR" altLang="en-US" sz="50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2104" y="78459"/>
              <a:ext cx="220998" cy="220998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930829" y="370080"/>
            <a:ext cx="632291" cy="188521"/>
            <a:chOff x="6346680" y="90326"/>
            <a:chExt cx="632291" cy="188521"/>
          </a:xfrm>
        </p:grpSpPr>
        <p:grpSp>
          <p:nvGrpSpPr>
            <p:cNvPr id="122" name="그룹 121"/>
            <p:cNvGrpSpPr/>
            <p:nvPr/>
          </p:nvGrpSpPr>
          <p:grpSpPr>
            <a:xfrm>
              <a:off x="6367624" y="103778"/>
              <a:ext cx="611347" cy="153448"/>
              <a:chOff x="6367624" y="103778"/>
              <a:chExt cx="611347" cy="153448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6367624" y="103778"/>
                <a:ext cx="464182" cy="152551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6" name="그룹 125"/>
              <p:cNvGrpSpPr/>
              <p:nvPr/>
            </p:nvGrpSpPr>
            <p:grpSpPr>
              <a:xfrm>
                <a:off x="6827329" y="105584"/>
                <a:ext cx="151642" cy="151642"/>
                <a:chOff x="7194707" y="99445"/>
                <a:chExt cx="151642" cy="151642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7194707" y="99445"/>
                  <a:ext cx="151642" cy="15164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십자형 127"/>
                <p:cNvSpPr/>
                <p:nvPr/>
              </p:nvSpPr>
              <p:spPr>
                <a:xfrm>
                  <a:off x="7226474" y="134305"/>
                  <a:ext cx="88107" cy="88107"/>
                </a:xfrm>
                <a:prstGeom prst="plus">
                  <a:avLst>
                    <a:gd name="adj" fmla="val 35811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680" y="90326"/>
              <a:ext cx="188521" cy="188521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6449533" y="100591"/>
              <a:ext cx="41927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smtClean="0">
                  <a:solidFill>
                    <a:schemeClr val="bg1"/>
                  </a:solidFill>
                </a:rPr>
                <a:t>310,000</a:t>
              </a:r>
              <a:endParaRPr lang="ko-KR" altLang="en-US" sz="50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7461111" y="370080"/>
            <a:ext cx="802407" cy="181124"/>
            <a:chOff x="5116878" y="357667"/>
            <a:chExt cx="802407" cy="181124"/>
          </a:xfrm>
        </p:grpSpPr>
        <p:grpSp>
          <p:nvGrpSpPr>
            <p:cNvPr id="130" name="그룹 129"/>
            <p:cNvGrpSpPr/>
            <p:nvPr/>
          </p:nvGrpSpPr>
          <p:grpSpPr>
            <a:xfrm>
              <a:off x="5133920" y="372400"/>
              <a:ext cx="785365" cy="152647"/>
              <a:chOff x="6193605" y="103682"/>
              <a:chExt cx="785365" cy="152647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6193605" y="103778"/>
                <a:ext cx="638201" cy="152551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>
                <a:off x="6827328" y="103682"/>
                <a:ext cx="151642" cy="151642"/>
                <a:chOff x="7194706" y="97543"/>
                <a:chExt cx="151642" cy="151642"/>
              </a:xfrm>
            </p:grpSpPr>
            <p:sp>
              <p:nvSpPr>
                <p:cNvPr id="135" name="직사각형 134"/>
                <p:cNvSpPr/>
                <p:nvPr/>
              </p:nvSpPr>
              <p:spPr>
                <a:xfrm>
                  <a:off x="7194706" y="97543"/>
                  <a:ext cx="151642" cy="15164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십자형 135"/>
                <p:cNvSpPr/>
                <p:nvPr/>
              </p:nvSpPr>
              <p:spPr>
                <a:xfrm>
                  <a:off x="7226474" y="134305"/>
                  <a:ext cx="88107" cy="88107"/>
                </a:xfrm>
                <a:prstGeom prst="plus">
                  <a:avLst>
                    <a:gd name="adj" fmla="val 35811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878" y="357667"/>
              <a:ext cx="181124" cy="181124"/>
            </a:xfrm>
            <a:prstGeom prst="rect">
              <a:avLst/>
            </a:prstGeom>
          </p:spPr>
        </p:pic>
        <p:sp>
          <p:nvSpPr>
            <p:cNvPr id="132" name="TextBox 131"/>
            <p:cNvSpPr txBox="1"/>
            <p:nvPr/>
          </p:nvSpPr>
          <p:spPr>
            <a:xfrm>
              <a:off x="5205086" y="363881"/>
              <a:ext cx="6688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smtClean="0">
                  <a:solidFill>
                    <a:schemeClr val="bg1"/>
                  </a:solidFill>
                </a:rPr>
                <a:t>1,200,310,000</a:t>
              </a:r>
              <a:endParaRPr lang="ko-KR" altLang="en-US" sz="500">
                <a:solidFill>
                  <a:schemeClr val="bg1"/>
                </a:solidFill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8740271" y="2119342"/>
            <a:ext cx="1117268" cy="847186"/>
            <a:chOff x="6523816" y="5069120"/>
            <a:chExt cx="1117268" cy="847186"/>
          </a:xfrm>
        </p:grpSpPr>
        <p:sp>
          <p:nvSpPr>
            <p:cNvPr id="138" name="타원 137"/>
            <p:cNvSpPr/>
            <p:nvPr/>
          </p:nvSpPr>
          <p:spPr>
            <a:xfrm>
              <a:off x="6658857" y="5069120"/>
              <a:ext cx="847186" cy="847186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523816" y="5250839"/>
              <a:ext cx="1117268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chemeClr val="bg1"/>
                  </a:solidFill>
                </a:rPr>
                <a:t>STAGE</a:t>
              </a:r>
            </a:p>
            <a:p>
              <a:pPr algn="ctr"/>
              <a:r>
                <a:rPr lang="en-US" altLang="ko-KR" sz="1050" b="1" smtClean="0">
                  <a:solidFill>
                    <a:schemeClr val="bg1"/>
                  </a:solidFill>
                </a:rPr>
                <a:t>100/160</a:t>
              </a:r>
              <a:endParaRPr lang="ko-KR" altLang="en-US" sz="1050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76674"/>
              </p:ext>
            </p:extLst>
          </p:nvPr>
        </p:nvGraphicFramePr>
        <p:xfrm>
          <a:off x="2985243" y="3108722"/>
          <a:ext cx="68337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740">
                  <a:extLst>
                    <a:ext uri="{9D8B030D-6E8A-4147-A177-3AD203B41FA5}">
                      <a16:colId xmlns:a16="http://schemas.microsoft.com/office/drawing/2014/main" val="709060013"/>
                    </a:ext>
                  </a:extLst>
                </a:gridCol>
                <a:gridCol w="1366740">
                  <a:extLst>
                    <a:ext uri="{9D8B030D-6E8A-4147-A177-3AD203B41FA5}">
                      <a16:colId xmlns:a16="http://schemas.microsoft.com/office/drawing/2014/main" val="565301177"/>
                    </a:ext>
                  </a:extLst>
                </a:gridCol>
                <a:gridCol w="1366740">
                  <a:extLst>
                    <a:ext uri="{9D8B030D-6E8A-4147-A177-3AD203B41FA5}">
                      <a16:colId xmlns:a16="http://schemas.microsoft.com/office/drawing/2014/main" val="355306776"/>
                    </a:ext>
                  </a:extLst>
                </a:gridCol>
                <a:gridCol w="1366740">
                  <a:extLst>
                    <a:ext uri="{9D8B030D-6E8A-4147-A177-3AD203B41FA5}">
                      <a16:colId xmlns:a16="http://schemas.microsoft.com/office/drawing/2014/main" val="2146716135"/>
                    </a:ext>
                  </a:extLst>
                </a:gridCol>
                <a:gridCol w="1366740">
                  <a:extLst>
                    <a:ext uri="{9D8B030D-6E8A-4147-A177-3AD203B41FA5}">
                      <a16:colId xmlns:a16="http://schemas.microsoft.com/office/drawing/2014/main" val="2095038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상점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가방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캐릭터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팀설정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미션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88191"/>
                  </a:ext>
                </a:extLst>
              </a:tr>
            </a:tbl>
          </a:graphicData>
        </a:graphic>
      </p:graphicFrame>
      <p:sp>
        <p:nvSpPr>
          <p:cNvPr id="141" name="TextBox 140"/>
          <p:cNvSpPr txBox="1"/>
          <p:nvPr/>
        </p:nvSpPr>
        <p:spPr>
          <a:xfrm>
            <a:off x="9257019" y="1337056"/>
            <a:ext cx="424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공지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257019" y="1766871"/>
            <a:ext cx="424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우편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280727" y="915734"/>
            <a:ext cx="424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메뉴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428513" y="422459"/>
            <a:ext cx="1726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물이없는곳에서이정도수듄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3093388" y="358403"/>
            <a:ext cx="374335" cy="37433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7</a:t>
            </a:r>
            <a:endParaRPr lang="ko-KR" altLang="en-US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481" y="3410988"/>
            <a:ext cx="6838461" cy="3113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86612"/>
            <a:ext cx="1436914" cy="75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/>
              <a:t>C</a:t>
            </a:r>
            <a:r>
              <a:rPr lang="ko-KR" altLang="en-US" sz="4800" dirty="0" smtClean="0"/>
              <a:t>씬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01" y="856953"/>
            <a:ext cx="2685330" cy="22451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303" y="3903463"/>
            <a:ext cx="1529433" cy="2335164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7932515" y="5438077"/>
            <a:ext cx="1086313" cy="462976"/>
            <a:chOff x="8795713" y="2349730"/>
            <a:chExt cx="1117268" cy="46297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8257" y="2349730"/>
              <a:ext cx="1086577" cy="46297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795713" y="2396552"/>
              <a:ext cx="1117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STORY</a:t>
              </a:r>
              <a:endParaRPr lang="ko-KR" altLang="en-US" b="1"/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88" y="3985832"/>
            <a:ext cx="1400670" cy="43595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280" y="3831331"/>
            <a:ext cx="196118" cy="227084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620" y="4736080"/>
            <a:ext cx="278414" cy="22165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630" y="4258280"/>
            <a:ext cx="246393" cy="271281"/>
          </a:xfrm>
          <a:prstGeom prst="rect">
            <a:avLst/>
          </a:prstGeom>
        </p:spPr>
      </p:pic>
      <p:grpSp>
        <p:nvGrpSpPr>
          <p:cNvPr id="73" name="그룹 72"/>
          <p:cNvGrpSpPr/>
          <p:nvPr/>
        </p:nvGrpSpPr>
        <p:grpSpPr>
          <a:xfrm>
            <a:off x="8283179" y="3466896"/>
            <a:ext cx="643452" cy="220998"/>
            <a:chOff x="5892104" y="78459"/>
            <a:chExt cx="643452" cy="220998"/>
          </a:xfrm>
        </p:grpSpPr>
        <p:grpSp>
          <p:nvGrpSpPr>
            <p:cNvPr id="74" name="그룹 73"/>
            <p:cNvGrpSpPr/>
            <p:nvPr/>
          </p:nvGrpSpPr>
          <p:grpSpPr>
            <a:xfrm>
              <a:off x="5924209" y="110746"/>
              <a:ext cx="611347" cy="169277"/>
              <a:chOff x="5924209" y="110746"/>
              <a:chExt cx="611347" cy="169277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5924209" y="118256"/>
                <a:ext cx="611347" cy="153448"/>
                <a:chOff x="6367624" y="103778"/>
                <a:chExt cx="611347" cy="153448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6367624" y="103778"/>
                  <a:ext cx="464182" cy="152551"/>
                </a:xfrm>
                <a:prstGeom prst="rect">
                  <a:avLst/>
                </a:prstGeom>
                <a:solidFill>
                  <a:schemeClr val="tx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6827329" y="105584"/>
                  <a:ext cx="151642" cy="151642"/>
                  <a:chOff x="7194707" y="99445"/>
                  <a:chExt cx="151642" cy="151642"/>
                </a:xfrm>
              </p:grpSpPr>
              <p:sp>
                <p:nvSpPr>
                  <p:cNvPr id="80" name="직사각형 79"/>
                  <p:cNvSpPr/>
                  <p:nvPr/>
                </p:nvSpPr>
                <p:spPr>
                  <a:xfrm>
                    <a:off x="7194707" y="99445"/>
                    <a:ext cx="151642" cy="151642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" name="십자형 80"/>
                  <p:cNvSpPr/>
                  <p:nvPr/>
                </p:nvSpPr>
                <p:spPr>
                  <a:xfrm>
                    <a:off x="7226474" y="134305"/>
                    <a:ext cx="88107" cy="88107"/>
                  </a:xfrm>
                  <a:prstGeom prst="plus">
                    <a:avLst>
                      <a:gd name="adj" fmla="val 35811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77" name="TextBox 76"/>
              <p:cNvSpPr txBox="1"/>
              <p:nvPr/>
            </p:nvSpPr>
            <p:spPr>
              <a:xfrm>
                <a:off x="6009054" y="110746"/>
                <a:ext cx="488620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smtClean="0">
                    <a:solidFill>
                      <a:schemeClr val="bg1"/>
                    </a:solidFill>
                  </a:rPr>
                  <a:t>310,000</a:t>
                </a:r>
                <a:endParaRPr lang="ko-KR" altLang="en-US" sz="50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2104" y="78459"/>
              <a:ext cx="220998" cy="220998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8930829" y="3489720"/>
            <a:ext cx="632291" cy="188521"/>
            <a:chOff x="6346680" y="90326"/>
            <a:chExt cx="632291" cy="188521"/>
          </a:xfrm>
        </p:grpSpPr>
        <p:grpSp>
          <p:nvGrpSpPr>
            <p:cNvPr id="83" name="그룹 82"/>
            <p:cNvGrpSpPr/>
            <p:nvPr/>
          </p:nvGrpSpPr>
          <p:grpSpPr>
            <a:xfrm>
              <a:off x="6367624" y="103778"/>
              <a:ext cx="611347" cy="153448"/>
              <a:chOff x="6367624" y="103778"/>
              <a:chExt cx="611347" cy="153448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6367624" y="103778"/>
                <a:ext cx="464182" cy="152551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6827329" y="105584"/>
                <a:ext cx="151642" cy="151642"/>
                <a:chOff x="7194707" y="99445"/>
                <a:chExt cx="151642" cy="151642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7194707" y="99445"/>
                  <a:ext cx="151642" cy="15164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십자형 88"/>
                <p:cNvSpPr/>
                <p:nvPr/>
              </p:nvSpPr>
              <p:spPr>
                <a:xfrm>
                  <a:off x="7226474" y="134305"/>
                  <a:ext cx="88107" cy="88107"/>
                </a:xfrm>
                <a:prstGeom prst="plus">
                  <a:avLst>
                    <a:gd name="adj" fmla="val 35811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680" y="90326"/>
              <a:ext cx="188521" cy="188521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6449533" y="100591"/>
              <a:ext cx="41927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smtClean="0">
                  <a:solidFill>
                    <a:schemeClr val="bg1"/>
                  </a:solidFill>
                </a:rPr>
                <a:t>310,000</a:t>
              </a:r>
              <a:endParaRPr lang="ko-KR" altLang="en-US" sz="5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740271" y="5238982"/>
            <a:ext cx="1117268" cy="847186"/>
            <a:chOff x="6523816" y="5069120"/>
            <a:chExt cx="1117268" cy="847186"/>
          </a:xfrm>
        </p:grpSpPr>
        <p:sp>
          <p:nvSpPr>
            <p:cNvPr id="5" name="타원 4"/>
            <p:cNvSpPr/>
            <p:nvPr/>
          </p:nvSpPr>
          <p:spPr>
            <a:xfrm>
              <a:off x="6658857" y="5069120"/>
              <a:ext cx="847186" cy="847186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23816" y="5243616"/>
              <a:ext cx="1117268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chemeClr val="bg1"/>
                  </a:solidFill>
                </a:rPr>
                <a:t>STAGE</a:t>
              </a:r>
            </a:p>
            <a:p>
              <a:pPr algn="ctr"/>
              <a:r>
                <a:rPr lang="en-US" altLang="ko-KR" sz="1050" b="1" smtClean="0">
                  <a:solidFill>
                    <a:schemeClr val="bg1"/>
                  </a:solidFill>
                </a:rPr>
                <a:t>100/160</a:t>
              </a:r>
              <a:endParaRPr lang="ko-KR" altLang="en-US" sz="1050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36785"/>
              </p:ext>
            </p:extLst>
          </p:nvPr>
        </p:nvGraphicFramePr>
        <p:xfrm>
          <a:off x="2985243" y="6228362"/>
          <a:ext cx="68337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740">
                  <a:extLst>
                    <a:ext uri="{9D8B030D-6E8A-4147-A177-3AD203B41FA5}">
                      <a16:colId xmlns:a16="http://schemas.microsoft.com/office/drawing/2014/main" val="709060013"/>
                    </a:ext>
                  </a:extLst>
                </a:gridCol>
                <a:gridCol w="1366740">
                  <a:extLst>
                    <a:ext uri="{9D8B030D-6E8A-4147-A177-3AD203B41FA5}">
                      <a16:colId xmlns:a16="http://schemas.microsoft.com/office/drawing/2014/main" val="565301177"/>
                    </a:ext>
                  </a:extLst>
                </a:gridCol>
                <a:gridCol w="1366740">
                  <a:extLst>
                    <a:ext uri="{9D8B030D-6E8A-4147-A177-3AD203B41FA5}">
                      <a16:colId xmlns:a16="http://schemas.microsoft.com/office/drawing/2014/main" val="355306776"/>
                    </a:ext>
                  </a:extLst>
                </a:gridCol>
                <a:gridCol w="1366740">
                  <a:extLst>
                    <a:ext uri="{9D8B030D-6E8A-4147-A177-3AD203B41FA5}">
                      <a16:colId xmlns:a16="http://schemas.microsoft.com/office/drawing/2014/main" val="2146716135"/>
                    </a:ext>
                  </a:extLst>
                </a:gridCol>
                <a:gridCol w="1366740">
                  <a:extLst>
                    <a:ext uri="{9D8B030D-6E8A-4147-A177-3AD203B41FA5}">
                      <a16:colId xmlns:a16="http://schemas.microsoft.com/office/drawing/2014/main" val="2095038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상점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가방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캐릭터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팀설정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미션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88191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9257019" y="4456696"/>
            <a:ext cx="424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공지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257019" y="4886511"/>
            <a:ext cx="424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우편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280727" y="4035374"/>
            <a:ext cx="424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메뉴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28513" y="3542099"/>
            <a:ext cx="1726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물이없는곳에서이정도수듄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093388" y="3478043"/>
            <a:ext cx="374335" cy="37433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7</a:t>
            </a:r>
            <a:endParaRPr lang="ko-KR" altLang="en-US" sz="1400"/>
          </a:p>
        </p:txBody>
      </p:sp>
      <p:pic>
        <p:nvPicPr>
          <p:cNvPr id="60" name="그림 59"/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73046" y="3982472"/>
            <a:ext cx="1532119" cy="223925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" r="29492" b="54650"/>
          <a:stretch>
            <a:fillRect/>
          </a:stretch>
        </p:blipFill>
        <p:spPr>
          <a:xfrm flipH="1">
            <a:off x="3652359" y="1302142"/>
            <a:ext cx="1813598" cy="1799939"/>
          </a:xfrm>
          <a:custGeom>
            <a:avLst/>
            <a:gdLst>
              <a:gd name="connsiteX0" fmla="*/ 3133697 w 3133697"/>
              <a:gd name="connsiteY0" fmla="*/ 0 h 3110096"/>
              <a:gd name="connsiteX1" fmla="*/ 0 w 3133697"/>
              <a:gd name="connsiteY1" fmla="*/ 0 h 3110096"/>
              <a:gd name="connsiteX2" fmla="*/ 0 w 3133697"/>
              <a:gd name="connsiteY2" fmla="*/ 3110096 h 3110096"/>
              <a:gd name="connsiteX3" fmla="*/ 3133697 w 3133697"/>
              <a:gd name="connsiteY3" fmla="*/ 3110096 h 311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697" h="3110096">
                <a:moveTo>
                  <a:pt x="3133697" y="0"/>
                </a:moveTo>
                <a:lnTo>
                  <a:pt x="0" y="0"/>
                </a:lnTo>
                <a:lnTo>
                  <a:pt x="0" y="3110096"/>
                </a:lnTo>
                <a:lnTo>
                  <a:pt x="3133697" y="3110096"/>
                </a:lnTo>
                <a:close/>
              </a:path>
            </a:pathLst>
          </a:custGeom>
        </p:spPr>
      </p:pic>
      <p:grpSp>
        <p:nvGrpSpPr>
          <p:cNvPr id="98" name="그룹 97"/>
          <p:cNvGrpSpPr/>
          <p:nvPr/>
        </p:nvGrpSpPr>
        <p:grpSpPr>
          <a:xfrm>
            <a:off x="7463492" y="3497531"/>
            <a:ext cx="802407" cy="181124"/>
            <a:chOff x="5116878" y="357667"/>
            <a:chExt cx="802407" cy="181124"/>
          </a:xfrm>
        </p:grpSpPr>
        <p:grpSp>
          <p:nvGrpSpPr>
            <p:cNvPr id="99" name="그룹 98"/>
            <p:cNvGrpSpPr/>
            <p:nvPr/>
          </p:nvGrpSpPr>
          <p:grpSpPr>
            <a:xfrm>
              <a:off x="5133920" y="372400"/>
              <a:ext cx="785365" cy="152647"/>
              <a:chOff x="6193605" y="103682"/>
              <a:chExt cx="785365" cy="152647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6193605" y="103778"/>
                <a:ext cx="638201" cy="152551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그룹 148"/>
              <p:cNvGrpSpPr/>
              <p:nvPr/>
            </p:nvGrpSpPr>
            <p:grpSpPr>
              <a:xfrm>
                <a:off x="6827328" y="103682"/>
                <a:ext cx="151642" cy="151642"/>
                <a:chOff x="7194706" y="97543"/>
                <a:chExt cx="151642" cy="151642"/>
              </a:xfrm>
            </p:grpSpPr>
            <p:sp>
              <p:nvSpPr>
                <p:cNvPr id="150" name="직사각형 149"/>
                <p:cNvSpPr/>
                <p:nvPr/>
              </p:nvSpPr>
              <p:spPr>
                <a:xfrm>
                  <a:off x="7194706" y="97543"/>
                  <a:ext cx="151642" cy="15164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십자형 150"/>
                <p:cNvSpPr/>
                <p:nvPr/>
              </p:nvSpPr>
              <p:spPr>
                <a:xfrm>
                  <a:off x="7226474" y="134305"/>
                  <a:ext cx="88107" cy="88107"/>
                </a:xfrm>
                <a:prstGeom prst="plus">
                  <a:avLst>
                    <a:gd name="adj" fmla="val 35811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878" y="357667"/>
              <a:ext cx="181124" cy="181124"/>
            </a:xfrm>
            <a:prstGeom prst="rect">
              <a:avLst/>
            </a:prstGeom>
          </p:spPr>
        </p:pic>
        <p:sp>
          <p:nvSpPr>
            <p:cNvPr id="146" name="TextBox 145"/>
            <p:cNvSpPr txBox="1"/>
            <p:nvPr/>
          </p:nvSpPr>
          <p:spPr>
            <a:xfrm>
              <a:off x="5205086" y="363881"/>
              <a:ext cx="6688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smtClean="0">
                  <a:solidFill>
                    <a:schemeClr val="bg1"/>
                  </a:solidFill>
                </a:rPr>
                <a:t>1,200,310,000</a:t>
              </a:r>
              <a:endParaRPr lang="ko-KR" altLang="en-US" sz="5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631642" y="379543"/>
            <a:ext cx="785365" cy="169277"/>
            <a:chOff x="9864446" y="2838190"/>
            <a:chExt cx="785365" cy="169277"/>
          </a:xfrm>
        </p:grpSpPr>
        <p:sp>
          <p:nvSpPr>
            <p:cNvPr id="94" name="직사각형 93"/>
            <p:cNvSpPr/>
            <p:nvPr/>
          </p:nvSpPr>
          <p:spPr>
            <a:xfrm>
              <a:off x="9864446" y="2846805"/>
              <a:ext cx="638201" cy="15255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10498169" y="2846708"/>
              <a:ext cx="151642" cy="152647"/>
              <a:chOff x="7194706" y="97543"/>
              <a:chExt cx="151642" cy="151642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7194706" y="97543"/>
                <a:ext cx="151642" cy="1516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십자형 96"/>
              <p:cNvSpPr/>
              <p:nvPr/>
            </p:nvSpPr>
            <p:spPr>
              <a:xfrm>
                <a:off x="7226474" y="134305"/>
                <a:ext cx="88107" cy="88107"/>
              </a:xfrm>
              <a:prstGeom prst="plus">
                <a:avLst>
                  <a:gd name="adj" fmla="val 3581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9865956" y="2848302"/>
              <a:ext cx="435254" cy="151642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947662" y="2838190"/>
              <a:ext cx="46611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smtClean="0">
                  <a:solidFill>
                    <a:schemeClr val="bg1"/>
                  </a:solidFill>
                </a:rPr>
                <a:t>100/160</a:t>
              </a:r>
              <a:endParaRPr lang="ko-KR" altLang="en-US" sz="500">
                <a:solidFill>
                  <a:schemeClr val="bg1"/>
                </a:solidFill>
              </a:endParaRPr>
            </a:p>
          </p:txBody>
        </p:sp>
        <p:sp>
          <p:nvSpPr>
            <p:cNvPr id="8" name="번개 7"/>
            <p:cNvSpPr/>
            <p:nvPr/>
          </p:nvSpPr>
          <p:spPr>
            <a:xfrm>
              <a:off x="9866580" y="2860068"/>
              <a:ext cx="127039" cy="127039"/>
            </a:xfrm>
            <a:prstGeom prst="lightningBol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6626700" y="3504978"/>
            <a:ext cx="785365" cy="169277"/>
            <a:chOff x="9864446" y="2838190"/>
            <a:chExt cx="785365" cy="169277"/>
          </a:xfrm>
        </p:grpSpPr>
        <p:sp>
          <p:nvSpPr>
            <p:cNvPr id="153" name="직사각형 152"/>
            <p:cNvSpPr/>
            <p:nvPr/>
          </p:nvSpPr>
          <p:spPr>
            <a:xfrm>
              <a:off x="9864446" y="2846805"/>
              <a:ext cx="638201" cy="15255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10498169" y="2846708"/>
              <a:ext cx="151642" cy="152647"/>
              <a:chOff x="7194706" y="97543"/>
              <a:chExt cx="151642" cy="151642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7194706" y="97543"/>
                <a:ext cx="151642" cy="1516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십자형 158"/>
              <p:cNvSpPr/>
              <p:nvPr/>
            </p:nvSpPr>
            <p:spPr>
              <a:xfrm>
                <a:off x="7226474" y="134305"/>
                <a:ext cx="88107" cy="88107"/>
              </a:xfrm>
              <a:prstGeom prst="plus">
                <a:avLst>
                  <a:gd name="adj" fmla="val 3581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직사각형 154"/>
            <p:cNvSpPr/>
            <p:nvPr/>
          </p:nvSpPr>
          <p:spPr>
            <a:xfrm>
              <a:off x="9865956" y="2848302"/>
              <a:ext cx="435254" cy="151642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9947662" y="2838190"/>
              <a:ext cx="46611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smtClean="0">
                  <a:solidFill>
                    <a:schemeClr val="bg1"/>
                  </a:solidFill>
                </a:rPr>
                <a:t>100/160</a:t>
              </a:r>
              <a:endParaRPr lang="ko-KR" altLang="en-US" sz="500">
                <a:solidFill>
                  <a:schemeClr val="bg1"/>
                </a:solidFill>
              </a:endParaRPr>
            </a:p>
          </p:txBody>
        </p:sp>
        <p:sp>
          <p:nvSpPr>
            <p:cNvPr id="157" name="번개 156"/>
            <p:cNvSpPr/>
            <p:nvPr/>
          </p:nvSpPr>
          <p:spPr>
            <a:xfrm>
              <a:off x="9866580" y="2860068"/>
              <a:ext cx="127039" cy="127039"/>
            </a:xfrm>
            <a:prstGeom prst="lightningBol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/>
          <p:cNvSpPr/>
          <p:nvPr/>
        </p:nvSpPr>
        <p:spPr>
          <a:xfrm>
            <a:off x="2035189" y="287689"/>
            <a:ext cx="945291" cy="49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/>
              <a:t>A</a:t>
            </a:r>
            <a:endParaRPr lang="ko-KR" altLang="en-US" sz="4800" dirty="0"/>
          </a:p>
        </p:txBody>
      </p:sp>
      <p:sp>
        <p:nvSpPr>
          <p:cNvPr id="161" name="직사각형 160"/>
          <p:cNvSpPr/>
          <p:nvPr/>
        </p:nvSpPr>
        <p:spPr>
          <a:xfrm>
            <a:off x="2026550" y="3401221"/>
            <a:ext cx="945291" cy="49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B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312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672</Words>
  <Application>Microsoft Office PowerPoint</Application>
  <PresentationFormat>와이드스크린</PresentationFormat>
  <Paragraphs>262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#로딩화면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Thesalt-15</dc:creator>
  <cp:lastModifiedBy>wonhyoung Lee</cp:lastModifiedBy>
  <cp:revision>389</cp:revision>
  <dcterms:created xsi:type="dcterms:W3CDTF">2022-07-14T01:10:59Z</dcterms:created>
  <dcterms:modified xsi:type="dcterms:W3CDTF">2022-10-02T21:07:35Z</dcterms:modified>
</cp:coreProperties>
</file>