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92" r:id="rId4"/>
    <p:sldId id="258" r:id="rId5"/>
    <p:sldId id="259" r:id="rId6"/>
    <p:sldId id="260" r:id="rId7"/>
    <p:sldId id="261" r:id="rId8"/>
    <p:sldId id="262" r:id="rId9"/>
    <p:sldId id="293" r:id="rId10"/>
    <p:sldId id="263" r:id="rId11"/>
    <p:sldId id="264" r:id="rId12"/>
    <p:sldId id="265" r:id="rId13"/>
    <p:sldId id="268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3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E62BCC-8DDE-4E0A-8AD5-681BA68AF70D}" type="datetimeFigureOut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AFA3C40-4596-411B-B26C-2F72CFE294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598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6063D-2368-4BE7-87FF-13EB6CDA6744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5F455-A107-4F0C-8E0A-1CCBE28A5B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04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455EC-2ADD-4D8D-9096-DB31C3FB9C3B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EC567-5F8F-4042-AFE7-649E13B9A3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9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CB131-3070-47AA-A0FA-C23D66D64793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3462E-3D11-4F34-8F6F-0C94731806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00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12A3B-E927-4D46-8D03-5CD117590884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EB867-5E42-4BA5-B17D-59895CF05D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04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E1AFB-A5EA-4E5B-A524-F8D165EC3C92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993EE-7400-4A3E-BD09-AACCF52855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349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56E92-6C5D-4201-ABB9-F42FF0E1B7C2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D7CB2-E3DD-42AC-9DEC-D731C56FD1E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7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2FB6B-E455-4ABD-9DAA-742E89732428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9C039-EB3E-440B-A0E6-68A2B2DFFB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3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8CEC1-C3E4-43A2-AB93-985B670C0EAF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4B881-705E-4442-81AB-58A194D33BA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8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F467F-67E9-45B8-87A0-AF8ABE345215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B2E25-3312-4759-B92C-9DB0A28C81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18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C2BE8-A05E-4E29-B261-4BDD881324D9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EA6E2-A8E5-4D6C-9792-80CD54D3E04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03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FD4D5-ECF5-4E23-A6D7-502D820E8764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794A7-1AD9-4365-97A1-0BEF085413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85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41AF6F-7838-4AF7-BDEE-6310B8DD715F}" type="datetime1">
              <a:rPr lang="ko-KR" altLang="en-US"/>
              <a:pPr>
                <a:defRPr/>
              </a:pPr>
              <a:t>2017-04-25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99F0C7-4148-4FD2-BE23-C93FCFE05D1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9" r:id="rId2"/>
    <p:sldLayoutId id="2147483698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9" r:id="rId9"/>
    <p:sldLayoutId id="2147483695" r:id="rId10"/>
    <p:sldLayoutId id="214748369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9pPr>
    </p:titleStyle>
    <p:bodyStyle>
      <a:lvl1pPr marL="273050" indent="-273050" algn="l" rtl="0" eaLnBrk="0" fontAlgn="base" latinLnBrk="1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latinLnBrk="1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latinLnBrk="1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ko-KR" smtClean="0"/>
              <a:t>2.</a:t>
            </a:r>
            <a:r>
              <a:rPr lang="ko-KR" altLang="en-US" err="1" smtClean="0"/>
              <a:t>서블릿</a:t>
            </a:r>
            <a:r>
              <a:rPr lang="ko-KR" altLang="en-US" smtClean="0"/>
              <a:t> 구현 및 실행</a:t>
            </a:r>
            <a:endParaRPr lang="ko-KR" altLang="en-US"/>
          </a:p>
        </p:txBody>
      </p:sp>
      <p:sp>
        <p:nvSpPr>
          <p:cNvPr id="5123" name="텍스트 개체 틀 3"/>
          <p:cNvSpPr>
            <a:spLocks noGrp="1"/>
          </p:cNvSpPr>
          <p:nvPr>
            <p:ph type="body" idx="1"/>
          </p:nvPr>
        </p:nvSpPr>
        <p:spPr>
          <a:xfrm>
            <a:off x="530225" y="2705100"/>
            <a:ext cx="7772400" cy="1509713"/>
          </a:xfrm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42D89-F06B-4FC6-85CF-202932D1D405}" type="slidenum">
              <a:rPr lang="ko-KR" altLang="en-US"/>
              <a:pPr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B9B2D-8115-4B46-8ECA-4A632740D7CC}" type="slidenum">
              <a:rPr lang="ko-KR" altLang="en-US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2.1 </a:t>
            </a:r>
            <a:r>
              <a:rPr lang="ko-KR" altLang="en-US" sz="2000" dirty="0" smtClean="0"/>
              <a:t>웹 애플리케이션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환경 설정 파일 </a:t>
            </a:r>
            <a:r>
              <a:rPr lang="en-US" altLang="ko-KR" sz="2000" dirty="0" smtClean="0"/>
              <a:t>: web.xml</a:t>
            </a:r>
            <a:endParaRPr lang="ko-KR" altLang="en-US" sz="2000" dirty="0"/>
          </a:p>
        </p:txBody>
      </p:sp>
      <p:sp>
        <p:nvSpPr>
          <p:cNvPr id="12292" name="TextBox 8"/>
          <p:cNvSpPr txBox="1">
            <a:spLocks noChangeArrowheads="1"/>
          </p:cNvSpPr>
          <p:nvPr/>
        </p:nvSpPr>
        <p:spPr bwMode="auto">
          <a:xfrm>
            <a:off x="4356100" y="1885156"/>
            <a:ext cx="2559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dirty="0">
                <a:ea typeface="HY신명조" pitchFamily="18" charset="-127"/>
              </a:rPr>
              <a:t>Tomcat</a:t>
            </a:r>
            <a:r>
              <a:rPr kumimoji="0" lang="ko-KR" altLang="ko-KR" dirty="0">
                <a:ea typeface="HY신명조" pitchFamily="18" charset="-127"/>
              </a:rPr>
              <a:t>의</a:t>
            </a:r>
            <a:r>
              <a:rPr kumimoji="0" lang="en-US" altLang="ko-KR" dirty="0">
                <a:ea typeface="HY신명조" pitchFamily="18" charset="-127"/>
              </a:rPr>
              <a:t> web.xml </a:t>
            </a:r>
            <a:r>
              <a:rPr kumimoji="0" lang="ko-KR" altLang="ko-KR" dirty="0">
                <a:ea typeface="HY신명조" pitchFamily="18" charset="-127"/>
              </a:rPr>
              <a:t>파일</a:t>
            </a:r>
            <a:endParaRPr kumimoji="0" lang="ko-KR" altLang="en-US" dirty="0">
              <a:ea typeface="HY신명조" pitchFamily="18" charset="-127"/>
            </a:endParaRPr>
          </a:p>
        </p:txBody>
      </p:sp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00213"/>
            <a:ext cx="3529012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495675"/>
            <a:ext cx="712787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TextBox 9"/>
          <p:cNvSpPr txBox="1">
            <a:spLocks noChangeArrowheads="1"/>
          </p:cNvSpPr>
          <p:nvPr/>
        </p:nvSpPr>
        <p:spPr bwMode="auto">
          <a:xfrm>
            <a:off x="4356100" y="5876925"/>
            <a:ext cx="2738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/>
            <a:r>
              <a:rPr kumimoji="0" lang="ko-KR" altLang="ko-KR">
                <a:ea typeface="HY신명조" pitchFamily="18" charset="-127"/>
              </a:rPr>
              <a:t>이클립스의</a:t>
            </a:r>
            <a:r>
              <a:rPr kumimoji="0" lang="en-US" altLang="ko-KR">
                <a:ea typeface="HY신명조" pitchFamily="18" charset="-127"/>
              </a:rPr>
              <a:t> web.xml </a:t>
            </a:r>
            <a:r>
              <a:rPr kumimoji="0" lang="ko-KR" altLang="ko-KR">
                <a:ea typeface="HY신명조" pitchFamily="18" charset="-127"/>
              </a:rPr>
              <a:t>파일</a:t>
            </a:r>
            <a:endParaRPr kumimoji="0" lang="ko-KR" altLang="en-US">
              <a:ea typeface="HY신명조" pitchFamily="18" charset="-127"/>
            </a:endParaRPr>
          </a:p>
        </p:txBody>
      </p:sp>
      <p:sp>
        <p:nvSpPr>
          <p:cNvPr id="9" name="내용 개체 틀 3"/>
          <p:cNvSpPr txBox="1">
            <a:spLocks/>
          </p:cNvSpPr>
          <p:nvPr/>
        </p:nvSpPr>
        <p:spPr>
          <a:xfrm>
            <a:off x="467544" y="911771"/>
            <a:ext cx="8229600" cy="4389437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web.xml</a:t>
            </a:r>
            <a:r>
              <a:rPr lang="ko-KR" altLang="en-US" dirty="0"/>
              <a:t> </a:t>
            </a:r>
            <a:r>
              <a:rPr lang="ko-KR" altLang="en-US" dirty="0" smtClean="0"/>
              <a:t>파일의 위치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디렉토리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err="1" smtClean="0"/>
              <a:t>서블릿이</a:t>
            </a:r>
            <a:r>
              <a:rPr lang="ko-KR" altLang="en-US" dirty="0" smtClean="0"/>
              <a:t> 공식적으로 존재하는 디렉터리</a:t>
            </a:r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의 구조가 동일</a:t>
            </a:r>
            <a:endParaRPr lang="en-US" altLang="ko-KR" dirty="0" smtClean="0"/>
          </a:p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컨테이너에 의해 자동 인식</a:t>
            </a:r>
            <a:endParaRPr lang="en-US" altLang="ko-KR" dirty="0" smtClean="0"/>
          </a:p>
          <a:p>
            <a:r>
              <a:rPr lang="en-US" altLang="ko-KR" dirty="0" smtClean="0"/>
              <a:t>/WEB-INF/classes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36B50-D32C-4421-A927-056F405B4296}" type="slidenum">
              <a:rPr lang="ko-KR" altLang="en-US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2.1 </a:t>
            </a:r>
            <a:r>
              <a:rPr lang="ko-KR" altLang="en-US" sz="2000" dirty="0" smtClean="0"/>
              <a:t>웹 애플리케이션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디렉터리</a:t>
            </a:r>
            <a:endParaRPr lang="ko-KR" altLang="en-US" sz="2000" dirty="0"/>
          </a:p>
        </p:txBody>
      </p:sp>
      <p:sp>
        <p:nvSpPr>
          <p:cNvPr id="13316" name="TextBox 8"/>
          <p:cNvSpPr txBox="1">
            <a:spLocks noChangeArrowheads="1"/>
          </p:cNvSpPr>
          <p:nvPr/>
        </p:nvSpPr>
        <p:spPr bwMode="auto">
          <a:xfrm>
            <a:off x="4932040" y="5773738"/>
            <a:ext cx="2857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dirty="0">
                <a:ea typeface="HY신명조" pitchFamily="18" charset="-127"/>
              </a:rPr>
              <a:t>Tomcat</a:t>
            </a:r>
            <a:r>
              <a:rPr kumimoji="0" lang="ko-KR" altLang="ko-KR" dirty="0">
                <a:ea typeface="HY신명조" pitchFamily="18" charset="-127"/>
              </a:rPr>
              <a:t>의</a:t>
            </a:r>
            <a:r>
              <a:rPr kumimoji="0" lang="en-US" altLang="ko-KR" dirty="0">
                <a:ea typeface="HY신명조" pitchFamily="18" charset="-127"/>
              </a:rPr>
              <a:t> classes </a:t>
            </a:r>
            <a:r>
              <a:rPr kumimoji="0" lang="ko-KR" altLang="ko-KR" dirty="0" err="1">
                <a:ea typeface="HY신명조" pitchFamily="18" charset="-127"/>
              </a:rPr>
              <a:t>디렉토리</a:t>
            </a:r>
            <a:endParaRPr kumimoji="0" lang="ko-KR" altLang="en-US" dirty="0">
              <a:ea typeface="HY신명조" pitchFamily="18" charset="-127"/>
            </a:endParaRPr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841500"/>
            <a:ext cx="2879725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A03A3-C6BD-4E1A-B89D-E9A49DA0DE5D}" type="slidenum">
              <a:rPr lang="ko-KR" altLang="en-US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2.1 </a:t>
            </a:r>
            <a:r>
              <a:rPr lang="ko-KR" altLang="en-US" sz="2000" dirty="0" smtClean="0"/>
              <a:t>웹 애플리케이션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디렉터리</a:t>
            </a:r>
            <a:endParaRPr lang="ko-KR" altLang="en-US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755576" y="1341438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+mj-ea"/>
              <a:buAutoNum type="circleNumDbPlain"/>
              <a:defRPr/>
            </a:pPr>
            <a:r>
              <a:rPr kumimoji="0" lang="ko-KR" altLang="en-US" sz="2600" dirty="0" smtClean="0"/>
              <a:t>프로젝트 </a:t>
            </a:r>
            <a:r>
              <a:rPr kumimoji="0" lang="ko-KR" altLang="en-US" sz="2600" dirty="0" smtClean="0"/>
              <a:t>이름에서 단축메뉴</a:t>
            </a:r>
            <a:r>
              <a:rPr kumimoji="0" lang="en-US" altLang="ko-KR" sz="2600" dirty="0" smtClean="0">
                <a:sym typeface="Wingdings" pitchFamily="2" charset="2"/>
              </a:rPr>
              <a:t>Build </a:t>
            </a:r>
            <a:r>
              <a:rPr kumimoji="0" lang="en-US" altLang="ko-KR" sz="2600" dirty="0" err="1" smtClean="0">
                <a:sym typeface="Wingdings" pitchFamily="2" charset="2"/>
              </a:rPr>
              <a:t>PathConfigure</a:t>
            </a:r>
            <a:r>
              <a:rPr kumimoji="0" lang="en-US" altLang="ko-KR" sz="2600" dirty="0" smtClean="0">
                <a:sym typeface="Wingdings" pitchFamily="2" charset="2"/>
              </a:rPr>
              <a:t> Build Path…</a:t>
            </a:r>
            <a:endParaRPr kumimoji="0" lang="ko-KR" altLang="en-US" sz="2600" dirty="0" smtClean="0"/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00939"/>
            <a:ext cx="5031209" cy="39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내용 개체 틀 3"/>
          <p:cNvSpPr txBox="1">
            <a:spLocks/>
          </p:cNvSpPr>
          <p:nvPr/>
        </p:nvSpPr>
        <p:spPr>
          <a:xfrm>
            <a:off x="323528" y="836712"/>
            <a:ext cx="8229600" cy="4389437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디렉터리 지정 방법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763F6-7736-43A0-B10C-5F0F306F392F}" type="slidenum">
              <a:rPr lang="ko-KR" altLang="en-US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2.1 </a:t>
            </a:r>
            <a:r>
              <a:rPr lang="ko-KR" altLang="en-US" sz="2000" dirty="0" smtClean="0"/>
              <a:t>웹 애플리케이션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디렉터리</a:t>
            </a:r>
            <a:endParaRPr lang="ko-KR" altLang="en-US" sz="2000" dirty="0"/>
          </a:p>
        </p:txBody>
      </p:sp>
      <p:sp>
        <p:nvSpPr>
          <p:cNvPr id="15364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2"/>
            </a:pPr>
            <a:r>
              <a:rPr kumimoji="0" lang="en-US" altLang="ko-KR" sz="2600">
                <a:ea typeface="HY신명조" pitchFamily="18" charset="-127"/>
              </a:rPr>
              <a:t>[Browse …] </a:t>
            </a:r>
            <a:r>
              <a:rPr kumimoji="0" lang="ko-KR" altLang="en-US" sz="2600">
                <a:ea typeface="HY신명조" pitchFamily="18" charset="-127"/>
              </a:rPr>
              <a:t>선택</a:t>
            </a:r>
            <a:r>
              <a:rPr kumimoji="0" lang="en-US" altLang="ko-KR" sz="2600">
                <a:ea typeface="HY신명조" pitchFamily="18" charset="-127"/>
              </a:rPr>
              <a:t> </a:t>
            </a:r>
            <a:endParaRPr kumimoji="0" lang="ko-KR" altLang="en-US" sz="2600">
              <a:ea typeface="HY신명조" pitchFamily="18" charset="-127"/>
            </a:endParaRPr>
          </a:p>
        </p:txBody>
      </p:sp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557338"/>
            <a:ext cx="63373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011863" y="5084763"/>
            <a:ext cx="1576387" cy="504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62F50E-F43F-4CC1-8667-345E45B0E007}" type="slidenum">
              <a:rPr lang="ko-KR" altLang="en-US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2.1 </a:t>
            </a:r>
            <a:r>
              <a:rPr lang="ko-KR" altLang="en-US" sz="2000" dirty="0" smtClean="0"/>
              <a:t>웹 애플리케이션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디렉터리</a:t>
            </a:r>
            <a:endParaRPr lang="ko-KR" altLang="en-US" sz="2000" dirty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12875"/>
            <a:ext cx="24384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593850"/>
            <a:ext cx="25908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75" y="4460875"/>
            <a:ext cx="22002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4437063"/>
            <a:ext cx="32766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3924300" y="2205038"/>
            <a:ext cx="671513" cy="36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아래쪽 화살표 2"/>
          <p:cNvSpPr/>
          <p:nvPr/>
        </p:nvSpPr>
        <p:spPr>
          <a:xfrm>
            <a:off x="6227763" y="3357563"/>
            <a:ext cx="412750" cy="719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왼쪽 화살표 3"/>
          <p:cNvSpPr/>
          <p:nvPr/>
        </p:nvSpPr>
        <p:spPr>
          <a:xfrm>
            <a:off x="4595813" y="5516563"/>
            <a:ext cx="696912" cy="4333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6395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2"/>
            </a:pPr>
            <a:r>
              <a:rPr kumimoji="0" lang="en-US" altLang="ko-KR" sz="2600">
                <a:ea typeface="HY신명조" pitchFamily="18" charset="-127"/>
              </a:rPr>
              <a:t>WEB-INF </a:t>
            </a:r>
            <a:r>
              <a:rPr kumimoji="0" lang="ko-KR" altLang="en-US" sz="2600">
                <a:ea typeface="HY신명조" pitchFamily="18" charset="-127"/>
              </a:rPr>
              <a:t>에 </a:t>
            </a:r>
            <a:r>
              <a:rPr kumimoji="0" lang="en-US" altLang="ko-KR" sz="2600">
                <a:ea typeface="HY신명조" pitchFamily="18" charset="-127"/>
              </a:rPr>
              <a:t>classes </a:t>
            </a:r>
            <a:r>
              <a:rPr kumimoji="0" lang="ko-KR" altLang="en-US" sz="2600">
                <a:ea typeface="HY신명조" pitchFamily="18" charset="-127"/>
              </a:rPr>
              <a:t>폴더 생성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16FDE-BFE7-4F55-A9C8-E4A1497C939E}" type="slidenum">
              <a:rPr lang="ko-KR" altLang="en-US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2.1 </a:t>
            </a:r>
            <a:r>
              <a:rPr lang="ko-KR" altLang="en-US" sz="2000" dirty="0" smtClean="0"/>
              <a:t>웹 애플리케이션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디렉터리</a:t>
            </a:r>
            <a:endParaRPr lang="ko-KR" altLang="en-US" sz="2000" dirty="0"/>
          </a:p>
        </p:txBody>
      </p:sp>
      <p:sp>
        <p:nvSpPr>
          <p:cNvPr id="2" name="오른쪽 화살표 1"/>
          <p:cNvSpPr/>
          <p:nvPr/>
        </p:nvSpPr>
        <p:spPr>
          <a:xfrm>
            <a:off x="4116388" y="3219450"/>
            <a:ext cx="671512" cy="36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73238"/>
            <a:ext cx="2665412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816100"/>
            <a:ext cx="274161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3"/>
            </a:pPr>
            <a:r>
              <a:rPr kumimoji="0" lang="en-US" altLang="ko-KR" sz="2600">
                <a:ea typeface="HY신명조" pitchFamily="18" charset="-127"/>
              </a:rPr>
              <a:t>classes </a:t>
            </a:r>
            <a:r>
              <a:rPr kumimoji="0" lang="ko-KR" altLang="en-US" sz="2600">
                <a:ea typeface="HY신명조" pitchFamily="18" charset="-127"/>
              </a:rPr>
              <a:t>폴더가 생성된 후 화면에서 사라짐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2.2 </a:t>
            </a:r>
            <a:r>
              <a:rPr lang="ko-KR" altLang="en-US" smtClean="0"/>
              <a:t>서블릿 구현</a:t>
            </a: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서블릿 </a:t>
            </a:r>
            <a:r>
              <a:rPr lang="en-US" altLang="ko-KR" smtClean="0"/>
              <a:t>API </a:t>
            </a:r>
            <a:r>
              <a:rPr lang="ko-KR" altLang="en-US" smtClean="0"/>
              <a:t>문서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서블릿 클래스간의 관계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서블릿 작성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서블릿 실행 순서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콜백 메소드와 서블릿 객체의 생명주기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4A85C7-37AD-4A33-9C1F-FC05DB03CED2}" type="slidenum">
              <a:rPr lang="ko-KR" altLang="en-US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WAS</a:t>
            </a:r>
            <a:r>
              <a:rPr lang="ko-KR" altLang="en-US" dirty="0" smtClean="0"/>
              <a:t>에서 제공하는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기능에 관한 </a:t>
            </a:r>
            <a:r>
              <a:rPr lang="en-US" altLang="ko-KR" dirty="0" smtClean="0"/>
              <a:t>API</a:t>
            </a:r>
          </a:p>
          <a:p>
            <a:r>
              <a:rPr lang="ko-KR" altLang="en-US" dirty="0" smtClean="0"/>
              <a:t>모든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에서 동일하게 지원</a:t>
            </a:r>
            <a:endParaRPr lang="en-US" altLang="ko-KR" dirty="0" smtClean="0"/>
          </a:p>
          <a:p>
            <a:r>
              <a:rPr lang="en-US" altLang="ko-KR" dirty="0" smtClean="0"/>
              <a:t>WAS_HOME/lib/servlet-api.jar</a:t>
            </a:r>
          </a:p>
          <a:p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8C8FC-BBDE-4DD1-BA02-EC3D7CA24BB7}" type="slidenum">
              <a:rPr lang="ko-KR" altLang="en-US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API </a:t>
            </a:r>
            <a:r>
              <a:rPr lang="ko-KR" altLang="en-US" sz="2000" dirty="0" smtClean="0"/>
              <a:t>문서</a:t>
            </a:r>
            <a:endParaRPr lang="ko-KR" altLang="en-US" sz="2000" dirty="0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75" y="1886593"/>
            <a:ext cx="3888452" cy="2940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604126"/>
            <a:ext cx="3715532" cy="2808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411877" y="2564904"/>
            <a:ext cx="1246187" cy="360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66631" y="5769769"/>
            <a:ext cx="2484437" cy="360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908050"/>
            <a:ext cx="46005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52E15-F407-47C6-9CC7-2787AEC706C3}" type="slidenum">
              <a:rPr lang="ko-KR" altLang="en-US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API </a:t>
            </a:r>
            <a:r>
              <a:rPr lang="ko-KR" altLang="en-US" sz="2000" dirty="0" smtClean="0"/>
              <a:t>문서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1908175" y="1628775"/>
            <a:ext cx="622300" cy="360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2048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8" y="1989138"/>
            <a:ext cx="5794375" cy="437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522538" y="2897188"/>
            <a:ext cx="1641475" cy="531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6084888" y="969963"/>
            <a:ext cx="2807592" cy="1594941"/>
          </a:xfrm>
          <a:prstGeom prst="wedgeEllipseCallout">
            <a:avLst>
              <a:gd name="adj1" fmla="val -140690"/>
              <a:gd name="adj2" fmla="val 73282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charset="-127"/>
              </a:rPr>
              <a:t>Servlet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charset="-127"/>
              </a:rPr>
              <a:t>에 관한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굴림" charset="-127"/>
              </a:rPr>
              <a:t>API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굴림" charset="-127"/>
              </a:rPr>
              <a:t>package</a:t>
            </a:r>
            <a:endParaRPr lang="ko-KR" altLang="ko-KR" sz="4800" dirty="0">
              <a:latin typeface="굴림" charset="-127"/>
              <a:ea typeface="맑은 고딕" pitchFamily="50" charset="-127"/>
              <a:cs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422400"/>
            <a:ext cx="6931025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7F4204-0529-4F11-8507-612E1F524A47}" type="slidenum">
              <a:rPr lang="ko-KR" altLang="en-US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클래스 간의 관계</a:t>
            </a:r>
            <a:endParaRPr lang="ko-KR" altLang="en-US" sz="2000" dirty="0"/>
          </a:p>
        </p:txBody>
      </p:sp>
      <p:sp>
        <p:nvSpPr>
          <p:cNvPr id="21509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kumimoji="0" lang="en-US" altLang="ko-KR" sz="2600">
                <a:ea typeface="HY신명조" pitchFamily="18" charset="-127"/>
              </a:rPr>
              <a:t>HttpServlet</a:t>
            </a:r>
            <a:r>
              <a:rPr kumimoji="0" lang="ko-KR" altLang="en-US" sz="2600">
                <a:ea typeface="HY신명조" pitchFamily="18" charset="-127"/>
              </a:rPr>
              <a:t>의 </a:t>
            </a:r>
            <a:r>
              <a:rPr kumimoji="0" lang="en-US" altLang="ko-KR" sz="2600">
                <a:ea typeface="HY신명조" pitchFamily="18" charset="-127"/>
              </a:rPr>
              <a:t>API </a:t>
            </a:r>
            <a:r>
              <a:rPr kumimoji="0" lang="ko-KR" altLang="en-US" sz="2600">
                <a:ea typeface="HY신명조" pitchFamily="18" charset="-127"/>
              </a:rPr>
              <a:t>문서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132138" y="2276475"/>
            <a:ext cx="4464050" cy="1944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2.1 </a:t>
            </a:r>
            <a:r>
              <a:rPr lang="ko-KR" altLang="en-US" smtClean="0"/>
              <a:t>웹 애플리케이션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웹 애플리케이션 접근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웹 애플리케이션 위치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웹 애플리케이션 구조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환경 설정 </a:t>
            </a:r>
            <a:r>
              <a:rPr lang="en-US" altLang="ko-KR" smtClean="0"/>
              <a:t>: web.xml</a:t>
            </a:r>
          </a:p>
          <a:p>
            <a:pPr eaLnBrk="1" hangingPunct="1"/>
            <a:r>
              <a:rPr lang="ko-KR" altLang="en-US" smtClean="0"/>
              <a:t>서블릿 디렉터리</a:t>
            </a:r>
            <a:endParaRPr lang="en-US" altLang="ko-KR" smtClean="0"/>
          </a:p>
          <a:p>
            <a:pPr lvl="1" eaLnBrk="1" hangingPunct="1"/>
            <a:endParaRPr lang="ko-KR" altLang="en-US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1D4A2-2951-44A2-A3C4-48039C124AA0}" type="slidenum">
              <a:rPr lang="ko-KR" altLang="en-US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계층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err="1" smtClean="0"/>
              <a:t>서블릿은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웹상에서</a:t>
            </a:r>
            <a:r>
              <a:rPr lang="ko-KR" altLang="en-US" dirty="0" smtClean="0"/>
              <a:t> 실행 요청할 수 있는 유일한 자바프로그램</a:t>
            </a:r>
            <a:endParaRPr lang="en-US" altLang="ko-KR" dirty="0" smtClean="0"/>
          </a:p>
          <a:p>
            <a:r>
              <a:rPr lang="ko-KR" altLang="en-US" dirty="0" err="1" smtClean="0"/>
              <a:t>서블릿으로</a:t>
            </a:r>
            <a:r>
              <a:rPr lang="ko-KR" altLang="en-US" dirty="0" smtClean="0"/>
              <a:t> 동작하기 위해 반드시 </a:t>
            </a:r>
            <a:r>
              <a:rPr lang="en-US" altLang="ko-KR" dirty="0" err="1" smtClean="0"/>
              <a:t>HttpServlet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GenericServlet</a:t>
            </a:r>
            <a:r>
              <a:rPr lang="en-US" altLang="ko-KR" dirty="0" smtClean="0"/>
              <a:t>, Servlet </a:t>
            </a:r>
            <a:r>
              <a:rPr lang="ko-KR" altLang="en-US" dirty="0" smtClean="0"/>
              <a:t>중 하나를 상속해야 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CDCA0-10E7-4D1E-8BD1-E1FD6DF0641D}" type="slidenum">
              <a:rPr lang="ko-KR" altLang="en-US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클래스 간의 관계</a:t>
            </a:r>
            <a:endParaRPr lang="ko-KR" altLang="en-US" sz="2000" dirty="0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1849665"/>
            <a:ext cx="4176464" cy="4243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B50A3-F5D4-4288-AC82-236683BC52AA}" type="slidenum">
              <a:rPr lang="ko-KR" altLang="en-US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패키지 생성</a:t>
            </a:r>
            <a:endParaRPr lang="ko-KR" altLang="en-US" sz="2000" dirty="0"/>
          </a:p>
        </p:txBody>
      </p:sp>
      <p:sp>
        <p:nvSpPr>
          <p:cNvPr id="23556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/>
            </a:pPr>
            <a:r>
              <a:rPr kumimoji="0" lang="en-US" altLang="ko-KR" sz="2600">
                <a:ea typeface="HY신명조" pitchFamily="18" charset="-127"/>
              </a:rPr>
              <a:t>src </a:t>
            </a:r>
            <a:r>
              <a:rPr kumimoji="0" lang="ko-KR" altLang="en-US" sz="2600">
                <a:ea typeface="HY신명조" pitchFamily="18" charset="-127"/>
              </a:rPr>
              <a:t>에서 단축메뉴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NewPackage</a:t>
            </a:r>
            <a:endParaRPr kumimoji="0" lang="ko-KR" altLang="en-US" sz="2600">
              <a:ea typeface="HY신명조" pitchFamily="18" charset="-127"/>
            </a:endParaRP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25575"/>
            <a:ext cx="5832475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04A5B-6BCF-4EF1-A904-AFD51D65E24D}" type="slidenum">
              <a:rPr lang="ko-KR" altLang="en-US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패키지 생성</a:t>
            </a:r>
            <a:endParaRPr lang="ko-KR" altLang="en-US" sz="2000" dirty="0"/>
          </a:p>
        </p:txBody>
      </p:sp>
      <p:sp>
        <p:nvSpPr>
          <p:cNvPr id="24580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2"/>
            </a:pPr>
            <a:r>
              <a:rPr kumimoji="0" lang="ko-KR" altLang="en-US" sz="2600">
                <a:ea typeface="HY신명조" pitchFamily="18" charset="-127"/>
              </a:rPr>
              <a:t>패키지 이름 입력 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 [Finish]  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패키지 생성됨</a:t>
            </a:r>
            <a:endParaRPr kumimoji="0" lang="ko-KR" altLang="en-US" sz="2600">
              <a:ea typeface="HY신명조" pitchFamily="18" charset="-127"/>
            </a:endParaRP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00213"/>
            <a:ext cx="3043238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1700213"/>
            <a:ext cx="3973512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위로 굽은 화살표 1"/>
          <p:cNvSpPr/>
          <p:nvPr/>
        </p:nvSpPr>
        <p:spPr>
          <a:xfrm rot="5400000">
            <a:off x="2555875" y="4508500"/>
            <a:ext cx="1152525" cy="93662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A94649-9698-4C36-AA70-AE3CF3975079}" type="slidenum">
              <a:rPr lang="ko-KR" altLang="en-US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작성</a:t>
            </a:r>
            <a:endParaRPr lang="ko-KR" altLang="en-US" sz="2000" dirty="0"/>
          </a:p>
        </p:txBody>
      </p:sp>
      <p:sp>
        <p:nvSpPr>
          <p:cNvPr id="25604" name="내용 개체 틀 2"/>
          <p:cNvSpPr txBox="1">
            <a:spLocks/>
          </p:cNvSpPr>
          <p:nvPr/>
        </p:nvSpPr>
        <p:spPr bwMode="auto">
          <a:xfrm>
            <a:off x="611188" y="979488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/>
            </a:pPr>
            <a:r>
              <a:rPr kumimoji="0" lang="ko-KR" altLang="en-US" sz="2600">
                <a:ea typeface="HY신명조" pitchFamily="18" charset="-127"/>
              </a:rPr>
              <a:t>패키지에서 단축 메뉴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[New][Class]</a:t>
            </a:r>
            <a:endParaRPr kumimoji="0" lang="ko-KR" altLang="en-US" sz="2600">
              <a:ea typeface="HY신명조" pitchFamily="18" charset="-127"/>
            </a:endParaRP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73238"/>
            <a:ext cx="7427913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8DE71-7B13-41F8-A7C1-DB0848944A2D}" type="slidenum">
              <a:rPr lang="ko-KR" altLang="en-US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작성</a:t>
            </a:r>
            <a:endParaRPr lang="ko-KR" altLang="en-US" sz="2000" dirty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73238"/>
            <a:ext cx="38163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내용 개체 틀 2"/>
          <p:cNvSpPr txBox="1">
            <a:spLocks/>
          </p:cNvSpPr>
          <p:nvPr/>
        </p:nvSpPr>
        <p:spPr bwMode="auto">
          <a:xfrm>
            <a:off x="611188" y="979488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2"/>
            </a:pPr>
            <a:r>
              <a:rPr kumimoji="0" lang="ko-KR" altLang="en-US" sz="2600">
                <a:ea typeface="HY신명조" pitchFamily="18" charset="-127"/>
              </a:rPr>
              <a:t>서블릿 이름 입력 후 </a:t>
            </a:r>
            <a:r>
              <a:rPr kumimoji="0" lang="en-US" altLang="ko-KR" sz="2600">
                <a:ea typeface="HY신명조" pitchFamily="18" charset="-127"/>
              </a:rPr>
              <a:t>[Finish]</a:t>
            </a:r>
            <a:endParaRPr kumimoji="0" lang="ko-KR" altLang="en-US" sz="2600">
              <a:ea typeface="HY신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2EE9DB-D5EA-40BF-B0F2-482FC3AC7BD2}" type="slidenum">
              <a:rPr lang="ko-KR" altLang="en-US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작성</a:t>
            </a:r>
            <a:endParaRPr lang="ko-KR" altLang="en-US" sz="2000" dirty="0"/>
          </a:p>
        </p:txBody>
      </p:sp>
      <p:sp>
        <p:nvSpPr>
          <p:cNvPr id="27652" name="내용 개체 틀 2"/>
          <p:cNvSpPr txBox="1">
            <a:spLocks/>
          </p:cNvSpPr>
          <p:nvPr/>
        </p:nvSpPr>
        <p:spPr bwMode="auto">
          <a:xfrm>
            <a:off x="611188" y="979488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3"/>
            </a:pPr>
            <a:r>
              <a:rPr kumimoji="0" lang="ko-KR" altLang="en-US" sz="2600">
                <a:ea typeface="HY신명조" pitchFamily="18" charset="-127"/>
              </a:rPr>
              <a:t>서블릿 파일 생성됨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8775"/>
            <a:ext cx="67691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FF2E8-D2BA-461E-B3E7-B1E8A6244DA9}" type="slidenum">
              <a:rPr lang="ko-KR" altLang="en-US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예제 작성</a:t>
            </a:r>
            <a:endParaRPr lang="ko-KR" altLang="en-US" sz="2000" dirty="0"/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868363"/>
            <a:ext cx="7777163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실행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서블릿은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컨테이너에 의해 실행됨</a:t>
            </a:r>
            <a:endParaRPr lang="en-US" altLang="ko-KR" dirty="0" smtClean="0"/>
          </a:p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컨테이너는 다음과 같은 순서로 실행함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316DEF-13D0-4DE8-A827-4384DF93C436}" type="slidenum">
              <a:rPr lang="ko-KR" altLang="en-US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실행 순서</a:t>
            </a:r>
            <a:endParaRPr lang="ko-KR" altLang="en-US" sz="2000" dirty="0"/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19" y="2996952"/>
            <a:ext cx="7488832" cy="332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컨테이너는 상황에 따라 호출하는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정해져 있음</a:t>
            </a:r>
            <a:endParaRPr lang="en-US" altLang="ko-KR" dirty="0" smtClean="0"/>
          </a:p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컨테이너에 의해 상황에 따라 자동으로 호출하는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메소드라고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7504B-23DC-42F4-AD69-9B437719B283}" type="slidenum">
              <a:rPr lang="ko-KR" altLang="en-US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메서드</a:t>
            </a:r>
            <a:endParaRPr lang="ko-KR" altLang="en-US" sz="2000" dirty="0"/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07" y="4221088"/>
            <a:ext cx="7531497" cy="1858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2.3 </a:t>
            </a:r>
            <a:r>
              <a:rPr lang="ko-KR" altLang="en-US" smtClean="0"/>
              <a:t>서블릿 실행</a:t>
            </a:r>
          </a:p>
        </p:txBody>
      </p:sp>
      <p:sp>
        <p:nvSpPr>
          <p:cNvPr id="317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ko-KR" smtClean="0"/>
              <a:t>web.xml </a:t>
            </a:r>
            <a:r>
              <a:rPr lang="ko-KR" altLang="en-US" smtClean="0"/>
              <a:t>설정을 통해 접근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@WebServlet</a:t>
            </a:r>
            <a:r>
              <a:rPr lang="ko-KR" altLang="en-US" smtClean="0"/>
              <a:t>을 통해 접근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요청방식에 따른 실행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3F9041-FAF6-4A0A-87D4-6E270200ED84}" type="slidenum">
              <a:rPr lang="ko-KR" altLang="en-US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애플리케이션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서버에서 서비스하는 단위</a:t>
            </a:r>
            <a:endParaRPr lang="en-US" altLang="ko-KR" dirty="0" smtClean="0"/>
          </a:p>
          <a:p>
            <a:r>
              <a:rPr lang="ko-KR" altLang="en-US" dirty="0" smtClean="0"/>
              <a:t>웹 애플리케이션 단위로 파일이 구성됨</a:t>
            </a:r>
            <a:endParaRPr lang="en-US" altLang="ko-KR" dirty="0" smtClean="0"/>
          </a:p>
          <a:p>
            <a:r>
              <a:rPr lang="ko-KR" altLang="en-US" dirty="0" smtClean="0"/>
              <a:t>웹 애플리케이션마다 논리적인 이름을 가짐</a:t>
            </a:r>
            <a:endParaRPr lang="en-US" altLang="ko-KR" dirty="0" smtClean="0"/>
          </a:p>
          <a:p>
            <a:r>
              <a:rPr lang="en-US" altLang="ko-KR" dirty="0" smtClean="0"/>
              <a:t>Context Path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에서 웹 서버 포트다음에 오는 경로를 의미함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6EB867-5E42-4BA5-B17D-59895CF05DC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2.1 </a:t>
            </a:r>
            <a:r>
              <a:rPr lang="ko-KR" altLang="en-US" sz="2000" dirty="0" smtClean="0"/>
              <a:t>웹 애플리케이션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애플리케이션 접근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41491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US" altLang="ko-KR" sz="5400" dirty="0">
                <a:ea typeface="HY신명조" pitchFamily="18" charset="-127"/>
              </a:rPr>
              <a:t>WEB-INF </a:t>
            </a:r>
            <a:r>
              <a:rPr lang="ko-KR" altLang="en-US" sz="5400" dirty="0">
                <a:ea typeface="HY신명조" pitchFamily="18" charset="-127"/>
              </a:rPr>
              <a:t>디렉터리 </a:t>
            </a:r>
            <a:r>
              <a:rPr lang="ko-KR" altLang="en-US" sz="5400" dirty="0" smtClean="0">
                <a:ea typeface="HY신명조" pitchFamily="18" charset="-127"/>
              </a:rPr>
              <a:t>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WEB-INF </a:t>
            </a:r>
            <a:r>
              <a:rPr lang="ko-KR" altLang="en-US" dirty="0" smtClean="0"/>
              <a:t>디렉터리는 일반 웹 클라이언트가 직접적으로 접근할 수 없는 </a:t>
            </a:r>
            <a:r>
              <a:rPr lang="ko-KR" altLang="en-US" dirty="0" err="1" smtClean="0"/>
              <a:t>디레터리임</a:t>
            </a:r>
            <a:endParaRPr lang="en-US" altLang="ko-KR" dirty="0" smtClean="0"/>
          </a:p>
          <a:p>
            <a:r>
              <a:rPr lang="ko-KR" altLang="en-US" dirty="0" smtClean="0"/>
              <a:t>직접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다음과 같은 오류가 발생함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42211-86A4-405E-BFF5-9A07533E648A}" type="slidenum">
              <a:rPr lang="ko-KR" altLang="en-US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2.3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실행 </a:t>
            </a:r>
            <a:r>
              <a:rPr lang="en-US" altLang="ko-KR" sz="2000" dirty="0" smtClean="0"/>
              <a:t>– WEB-INF </a:t>
            </a:r>
            <a:r>
              <a:rPr lang="ko-KR" altLang="en-US" sz="2000" dirty="0" smtClean="0"/>
              <a:t>디렉터리 접근</a:t>
            </a:r>
            <a:endParaRPr lang="ko-KR" altLang="en-US" sz="2000" dirty="0"/>
          </a:p>
        </p:txBody>
      </p:sp>
      <p:pic>
        <p:nvPicPr>
          <p:cNvPr id="327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30" y="3284984"/>
            <a:ext cx="4464496" cy="3229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접근 방법</a:t>
            </a:r>
            <a:r>
              <a:rPr lang="en-US" altLang="ko-KR" dirty="0"/>
              <a:t> </a:t>
            </a:r>
            <a:r>
              <a:rPr lang="en-US" altLang="ko-KR" dirty="0" smtClean="0"/>
              <a:t>– web.xml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640B-1841-4C67-B790-2DD0B859E0AA}" type="slidenum">
              <a:rPr lang="ko-KR" altLang="en-US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2.3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실행 </a:t>
            </a:r>
            <a:r>
              <a:rPr lang="en-US" altLang="ko-KR" sz="2000" dirty="0" smtClean="0"/>
              <a:t>– web.xml </a:t>
            </a:r>
            <a:r>
              <a:rPr lang="ko-KR" altLang="en-US" sz="2000" dirty="0" smtClean="0"/>
              <a:t>설정을 통해 접근</a:t>
            </a:r>
            <a:endParaRPr lang="ko-KR" altLang="en-US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11188" y="1339999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9pPr>
          </a:lstStyle>
          <a:p>
            <a:pPr marL="0" indent="0" fontAlgn="auto"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defRPr/>
            </a:pPr>
            <a:endParaRPr kumimoji="0" lang="en-US" altLang="ko-KR" sz="2600" dirty="0" smtClean="0"/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+mj-ea"/>
              <a:buAutoNum type="circleNumDbPlain"/>
              <a:defRPr/>
            </a:pPr>
            <a:r>
              <a:rPr kumimoji="0" lang="en-US" altLang="ko-KR" sz="2600" dirty="0" smtClean="0"/>
              <a:t>web.xml </a:t>
            </a:r>
            <a:r>
              <a:rPr kumimoji="0" lang="ko-KR" altLang="en-US" sz="2600" dirty="0" smtClean="0"/>
              <a:t>에 </a:t>
            </a:r>
            <a:r>
              <a:rPr kumimoji="0" lang="ko-KR" altLang="en-US" sz="2600" dirty="0" err="1" smtClean="0"/>
              <a:t>서블릿</a:t>
            </a:r>
            <a:r>
              <a:rPr kumimoji="0" lang="ko-KR" altLang="en-US" sz="2600" dirty="0" smtClean="0"/>
              <a:t> 정보 설정</a:t>
            </a:r>
            <a:endParaRPr kumimoji="0" lang="en-US" altLang="ko-KR" sz="2600" dirty="0" smtClean="0"/>
          </a:p>
          <a:p>
            <a:pPr marL="0" indent="0" fontAlgn="auto"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defRPr/>
            </a:pPr>
            <a:endParaRPr kumimoji="0" lang="ko-KR" altLang="en-US" sz="2600" dirty="0" smtClean="0"/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2492375"/>
            <a:ext cx="745807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FE555B-3F51-43A3-B44C-11779FB6B289}" type="slidenum">
              <a:rPr lang="ko-KR" altLang="en-US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2.3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실행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web.xml </a:t>
            </a:r>
            <a:r>
              <a:rPr lang="ko-KR" altLang="en-US" sz="2000" dirty="0"/>
              <a:t>설정을 통해 접근</a:t>
            </a:r>
          </a:p>
        </p:txBody>
      </p:sp>
      <p:pic>
        <p:nvPicPr>
          <p:cNvPr id="3482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470025"/>
            <a:ext cx="63484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내용 개체 틀 2"/>
          <p:cNvSpPr txBox="1">
            <a:spLocks/>
          </p:cNvSpPr>
          <p:nvPr/>
        </p:nvSpPr>
        <p:spPr bwMode="auto">
          <a:xfrm>
            <a:off x="611188" y="979488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2"/>
            </a:pPr>
            <a:r>
              <a:rPr kumimoji="0" lang="en-US" altLang="ko-KR" sz="2600">
                <a:ea typeface="HY신명조" pitchFamily="18" charset="-127"/>
              </a:rPr>
              <a:t>FirstServlet </a:t>
            </a:r>
            <a:r>
              <a:rPr kumimoji="0" lang="ko-KR" altLang="en-US" sz="2600">
                <a:ea typeface="HY신명조" pitchFamily="18" charset="-127"/>
              </a:rPr>
              <a:t>실행 후 새로고침 후 결과 확인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접근 방법 </a:t>
            </a:r>
            <a:r>
              <a:rPr lang="en-US" altLang="ko-KR" dirty="0" smtClean="0"/>
              <a:t>- @</a:t>
            </a:r>
            <a:r>
              <a:rPr lang="en-US" altLang="ko-KR" dirty="0" err="1" smtClean="0"/>
              <a:t>WebServlet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DD899-003C-40E5-9DC4-9E00A81E87FE}" type="slidenum">
              <a:rPr lang="ko-KR" altLang="en-US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2.3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실행 </a:t>
            </a:r>
            <a:r>
              <a:rPr lang="en-US" altLang="ko-KR" sz="2000" dirty="0"/>
              <a:t>– @</a:t>
            </a:r>
            <a:r>
              <a:rPr lang="en-US" altLang="ko-KR" sz="2000" dirty="0" err="1"/>
              <a:t>WebServlet</a:t>
            </a:r>
            <a:r>
              <a:rPr lang="ko-KR" altLang="en-US" sz="2000" dirty="0"/>
              <a:t>을 통해 접근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11188" y="979488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9pPr>
          </a:lstStyle>
          <a:p>
            <a:pPr marL="0" indent="0" fontAlgn="auto"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defRPr/>
            </a:pPr>
            <a:endParaRPr kumimoji="0" lang="en-US" altLang="ko-KR" sz="2600" dirty="0" smtClean="0"/>
          </a:p>
          <a:p>
            <a:pPr marL="0" indent="0" fontAlgn="auto"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defRPr/>
            </a:pPr>
            <a:endParaRPr kumimoji="0" lang="en-US" altLang="ko-KR" sz="2600" dirty="0" smtClean="0"/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+mj-ea"/>
              <a:buAutoNum type="circleNumDbPlain"/>
              <a:defRPr/>
            </a:pPr>
            <a:r>
              <a:rPr kumimoji="0" lang="ko-KR" altLang="en-US" sz="2600" dirty="0" err="1" smtClean="0"/>
              <a:t>서블릿</a:t>
            </a:r>
            <a:r>
              <a:rPr kumimoji="0" lang="ko-KR" altLang="en-US" sz="2600" dirty="0" smtClean="0"/>
              <a:t> 소스에 </a:t>
            </a:r>
            <a:r>
              <a:rPr kumimoji="0" lang="en-US" altLang="ko-KR" sz="2600" dirty="0" smtClean="0"/>
              <a:t>@</a:t>
            </a:r>
            <a:r>
              <a:rPr kumimoji="0" lang="en-US" altLang="ko-KR" sz="2600" dirty="0" err="1" smtClean="0"/>
              <a:t>WebServlet</a:t>
            </a:r>
            <a:r>
              <a:rPr kumimoji="0" lang="en-US" altLang="ko-KR" sz="2600" dirty="0" smtClean="0"/>
              <a:t> </a:t>
            </a:r>
            <a:r>
              <a:rPr kumimoji="0" lang="ko-KR" altLang="en-US" sz="2600" dirty="0" smtClean="0"/>
              <a:t>설정</a:t>
            </a:r>
            <a:endParaRPr kumimoji="0" lang="en-US" altLang="ko-KR" sz="2600" dirty="0" smtClean="0"/>
          </a:p>
          <a:p>
            <a:pPr marL="0" indent="0" fontAlgn="auto"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defRPr/>
            </a:pPr>
            <a:endParaRPr kumimoji="0" lang="ko-KR" altLang="en-US" sz="2600" dirty="0" smtClean="0"/>
          </a:p>
        </p:txBody>
      </p:sp>
      <p:pic>
        <p:nvPicPr>
          <p:cNvPr id="358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2420938"/>
            <a:ext cx="49403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5C607-7C23-4213-923F-7BCF37ED6E71}" type="slidenum">
              <a:rPr lang="ko-KR" altLang="en-US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2.3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실행 </a:t>
            </a:r>
            <a:r>
              <a:rPr lang="en-US" altLang="ko-KR" sz="2000" dirty="0"/>
              <a:t>– @</a:t>
            </a:r>
            <a:r>
              <a:rPr lang="en-US" altLang="ko-KR" sz="2000" dirty="0" err="1"/>
              <a:t>WebServlet</a:t>
            </a:r>
            <a:r>
              <a:rPr lang="ko-KR" altLang="en-US" sz="2000" dirty="0"/>
              <a:t>을 통해 접근</a:t>
            </a:r>
          </a:p>
        </p:txBody>
      </p:sp>
      <p:sp>
        <p:nvSpPr>
          <p:cNvPr id="36868" name="내용 개체 틀 2"/>
          <p:cNvSpPr txBox="1">
            <a:spLocks/>
          </p:cNvSpPr>
          <p:nvPr/>
        </p:nvSpPr>
        <p:spPr bwMode="auto">
          <a:xfrm>
            <a:off x="611188" y="979488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2"/>
            </a:pPr>
            <a:r>
              <a:rPr kumimoji="0" lang="en-US" altLang="ko-KR" sz="2600">
                <a:ea typeface="HY신명조" pitchFamily="18" charset="-127"/>
              </a:rPr>
              <a:t>FirstServlet </a:t>
            </a:r>
            <a:r>
              <a:rPr kumimoji="0" lang="ko-KR" altLang="en-US" sz="2600">
                <a:ea typeface="HY신명조" pitchFamily="18" charset="-127"/>
              </a:rPr>
              <a:t>실행 후 결과 확인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700213"/>
            <a:ext cx="4246562" cy="428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205880"/>
            <a:ext cx="8305800" cy="1143000"/>
          </a:xfrm>
        </p:spPr>
        <p:txBody>
          <a:bodyPr>
            <a:noAutofit/>
          </a:bodyPr>
          <a:lstStyle/>
          <a:p>
            <a:r>
              <a:rPr lang="en-US" altLang="ko-KR" sz="4000" dirty="0" smtClean="0"/>
              <a:t>overriding</a:t>
            </a:r>
            <a:r>
              <a:rPr lang="ko-KR" altLang="en-US" sz="4000" dirty="0" smtClean="0"/>
              <a:t> 하지 않은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서블릿</a:t>
            </a:r>
            <a:r>
              <a:rPr lang="ko-KR" altLang="en-US" sz="4000" dirty="0" smtClean="0"/>
              <a:t> 실행 순서 </a:t>
            </a:r>
            <a:r>
              <a:rPr lang="en-US" altLang="ko-KR" sz="4000" dirty="0" smtClean="0"/>
              <a:t>– GET</a:t>
            </a:r>
            <a:r>
              <a:rPr lang="ko-KR" altLang="en-US" sz="4000" dirty="0" smtClean="0"/>
              <a:t>방식인 경우</a:t>
            </a:r>
            <a:endParaRPr lang="ko-KR" altLang="en-US" sz="4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CC6A1-7B52-40B1-A22C-AD3BBF7283FE}" type="slidenum">
              <a:rPr lang="ko-KR" altLang="en-US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2.3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실행 </a:t>
            </a:r>
            <a:r>
              <a:rPr lang="en-US" altLang="ko-KR" sz="2000" dirty="0"/>
              <a:t>– </a:t>
            </a:r>
            <a:r>
              <a:rPr lang="ko-KR" altLang="en-US" sz="2000" dirty="0" smtClean="0"/>
              <a:t>요청방식에 따른 실행</a:t>
            </a:r>
            <a:endParaRPr lang="ko-KR" altLang="en-US" sz="2000" dirty="0"/>
          </a:p>
        </p:txBody>
      </p:sp>
      <p:pic>
        <p:nvPicPr>
          <p:cNvPr id="3789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708275"/>
            <a:ext cx="8140700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C4523-D849-46F7-9AD3-A40EB353FB7F}" type="slidenum">
              <a:rPr lang="ko-KR" altLang="en-US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2.3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실행 </a:t>
            </a:r>
            <a:r>
              <a:rPr lang="en-US" altLang="ko-KR" sz="2000" dirty="0"/>
              <a:t>– </a:t>
            </a:r>
            <a:r>
              <a:rPr lang="ko-KR" altLang="en-US" sz="2000" dirty="0" smtClean="0"/>
              <a:t>요청방식에 따른 실행</a:t>
            </a:r>
            <a:endParaRPr lang="ko-KR" altLang="en-US" sz="2000" dirty="0"/>
          </a:p>
        </p:txBody>
      </p:sp>
      <p:grpSp>
        <p:nvGrpSpPr>
          <p:cNvPr id="38916" name="그룹 1"/>
          <p:cNvGrpSpPr>
            <a:grpSpLocks/>
          </p:cNvGrpSpPr>
          <p:nvPr/>
        </p:nvGrpSpPr>
        <p:grpSpPr bwMode="auto">
          <a:xfrm>
            <a:off x="455613" y="765175"/>
            <a:ext cx="8148637" cy="5759450"/>
            <a:chOff x="648791" y="1052736"/>
            <a:chExt cx="6929736" cy="4947270"/>
          </a:xfrm>
        </p:grpSpPr>
        <p:pic>
          <p:nvPicPr>
            <p:cNvPr id="3891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18"/>
            <a:stretch>
              <a:fillRect/>
            </a:stretch>
          </p:blipFill>
          <p:spPr bwMode="auto">
            <a:xfrm>
              <a:off x="648791" y="1052736"/>
              <a:ext cx="6929736" cy="108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91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2"/>
            <a:stretch>
              <a:fillRect/>
            </a:stretch>
          </p:blipFill>
          <p:spPr bwMode="auto">
            <a:xfrm>
              <a:off x="648791" y="2132856"/>
              <a:ext cx="6929736" cy="3867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455613" y="4797152"/>
            <a:ext cx="7356747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4B7BCA-AB3C-422B-91C7-CEF054A3D59B}" type="slidenum">
              <a:rPr lang="ko-KR" altLang="en-US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2.3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실행 </a:t>
            </a:r>
            <a:r>
              <a:rPr lang="en-US" altLang="ko-KR" sz="2000" dirty="0"/>
              <a:t>– </a:t>
            </a:r>
            <a:r>
              <a:rPr lang="ko-KR" altLang="en-US" sz="2000" dirty="0" smtClean="0"/>
              <a:t>요청방식에 따른 실행</a:t>
            </a:r>
            <a:endParaRPr lang="ko-KR" altLang="en-US" sz="2000" dirty="0"/>
          </a:p>
        </p:txBody>
      </p:sp>
      <p:pic>
        <p:nvPicPr>
          <p:cNvPr id="3994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836613"/>
            <a:ext cx="7200900" cy="571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059832" y="2060848"/>
            <a:ext cx="4896718" cy="44923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85" y="1632767"/>
            <a:ext cx="6624662" cy="4892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83779"/>
            <a:ext cx="8229600" cy="4389437"/>
          </a:xfrm>
        </p:spPr>
        <p:txBody>
          <a:bodyPr/>
          <a:lstStyle/>
          <a:p>
            <a:r>
              <a:rPr lang="ko-KR" altLang="en-US" dirty="0" smtClean="0"/>
              <a:t>웹 애플리케이션 접근 방법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E81308-3BB0-4244-B927-DBBF57BAFE5F}" type="slidenum">
              <a:rPr lang="ko-KR" altLang="en-US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2.1 </a:t>
            </a:r>
            <a:r>
              <a:rPr lang="ko-KR" altLang="en-US" sz="2000" dirty="0" smtClean="0"/>
              <a:t>웹 애플리케이션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애플리케이션 접근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730" y="1082710"/>
            <a:ext cx="8229600" cy="4389437"/>
          </a:xfrm>
        </p:spPr>
        <p:txBody>
          <a:bodyPr/>
          <a:lstStyle/>
          <a:p>
            <a:r>
              <a:rPr lang="ko-KR" altLang="en-US" dirty="0">
                <a:ea typeface="HY신명조" pitchFamily="18" charset="-127"/>
                <a:sym typeface="Wingdings" pitchFamily="2" charset="2"/>
              </a:rPr>
              <a:t>웹 </a:t>
            </a:r>
            <a:r>
              <a:rPr lang="ko-KR" altLang="en-US" dirty="0" smtClean="0">
                <a:ea typeface="HY신명조" pitchFamily="18" charset="-127"/>
                <a:sym typeface="Wingdings" pitchFamily="2" charset="2"/>
              </a:rPr>
              <a:t>애플리케이션의 </a:t>
            </a:r>
            <a:r>
              <a:rPr lang="ko-KR" altLang="en-US" dirty="0">
                <a:ea typeface="HY신명조" pitchFamily="18" charset="-127"/>
                <a:sym typeface="Wingdings" pitchFamily="2" charset="2"/>
              </a:rPr>
              <a:t>위치</a:t>
            </a:r>
            <a:endParaRPr lang="ko-KR" altLang="en-US" dirty="0">
              <a:ea typeface="HY신명조" pitchFamily="18" charset="-127"/>
            </a:endParaRP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DBCB2-A629-48F7-8EA9-21791FD0D6E9}" type="slidenum">
              <a:rPr lang="ko-KR" altLang="en-US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2.1 </a:t>
            </a:r>
            <a:r>
              <a:rPr lang="ko-KR" altLang="en-US" sz="2000" dirty="0" smtClean="0"/>
              <a:t>웹 애플리케이션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애플리케이션 위치</a:t>
            </a:r>
            <a:endParaRPr lang="ko-KR" altLang="en-US" sz="2000" dirty="0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89138"/>
            <a:ext cx="32019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989138"/>
            <a:ext cx="434181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Box 1"/>
          <p:cNvSpPr txBox="1">
            <a:spLocks noChangeArrowheads="1"/>
          </p:cNvSpPr>
          <p:nvPr/>
        </p:nvSpPr>
        <p:spPr bwMode="auto">
          <a:xfrm>
            <a:off x="827088" y="5335588"/>
            <a:ext cx="3468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>
                <a:ea typeface="HY신명조" pitchFamily="18" charset="-127"/>
              </a:rPr>
              <a:t>Tomcat</a:t>
            </a:r>
            <a:r>
              <a:rPr kumimoji="0" lang="ko-KR" altLang="ko-KR">
                <a:ea typeface="HY신명조" pitchFamily="18" charset="-127"/>
              </a:rPr>
              <a:t>의 웹</a:t>
            </a:r>
            <a:r>
              <a:rPr kumimoji="0" lang="en-US" altLang="ko-KR">
                <a:ea typeface="HY신명조" pitchFamily="18" charset="-127"/>
              </a:rPr>
              <a:t> </a:t>
            </a:r>
            <a:r>
              <a:rPr kumimoji="0" lang="ko-KR" altLang="en-US">
                <a:ea typeface="HY신명조" pitchFamily="18" charset="-127"/>
              </a:rPr>
              <a:t>애</a:t>
            </a:r>
            <a:r>
              <a:rPr kumimoji="0" lang="ko-KR" altLang="ko-KR">
                <a:ea typeface="HY신명조" pitchFamily="18" charset="-127"/>
              </a:rPr>
              <a:t>플리케이션 위치</a:t>
            </a:r>
            <a:r>
              <a:rPr kumimoji="0" lang="en-US" altLang="ko-KR">
                <a:ea typeface="HY신명조" pitchFamily="18" charset="-127"/>
              </a:rPr>
              <a:t> </a:t>
            </a:r>
            <a:endParaRPr kumimoji="0" lang="ko-KR" altLang="en-US">
              <a:ea typeface="HY신명조" pitchFamily="18" charset="-127"/>
            </a:endParaRPr>
          </a:p>
        </p:txBody>
      </p:sp>
      <p:sp>
        <p:nvSpPr>
          <p:cNvPr id="8200" name="TextBox 2"/>
          <p:cNvSpPr txBox="1">
            <a:spLocks noChangeArrowheads="1"/>
          </p:cNvSpPr>
          <p:nvPr/>
        </p:nvSpPr>
        <p:spPr bwMode="auto">
          <a:xfrm>
            <a:off x="4784725" y="5300663"/>
            <a:ext cx="3589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/>
            <a:r>
              <a:rPr kumimoji="0" lang="ko-KR" altLang="ko-KR">
                <a:ea typeface="HY신명조" pitchFamily="18" charset="-127"/>
              </a:rPr>
              <a:t>이클립스의 웹</a:t>
            </a:r>
            <a:r>
              <a:rPr kumimoji="0" lang="en-US" altLang="ko-KR">
                <a:ea typeface="HY신명조" pitchFamily="18" charset="-127"/>
              </a:rPr>
              <a:t> </a:t>
            </a:r>
            <a:r>
              <a:rPr kumimoji="0" lang="ko-KR" altLang="en-US">
                <a:ea typeface="HY신명조" pitchFamily="18" charset="-127"/>
              </a:rPr>
              <a:t>애</a:t>
            </a:r>
            <a:r>
              <a:rPr kumimoji="0" lang="ko-KR" altLang="ko-KR">
                <a:ea typeface="HY신명조" pitchFamily="18" charset="-127"/>
              </a:rPr>
              <a:t>플리케이션 위치</a:t>
            </a:r>
            <a:endParaRPr kumimoji="0" lang="ko-KR" altLang="en-US">
              <a:ea typeface="HY신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E8C590-3F55-4A84-89FD-822FAA6C2A73}" type="slidenum">
              <a:rPr lang="ko-KR" altLang="en-US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2.1 </a:t>
            </a:r>
            <a:r>
              <a:rPr lang="ko-KR" altLang="en-US" sz="2000" dirty="0" smtClean="0"/>
              <a:t>웹 애플리케이션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애플리케이션 위치</a:t>
            </a:r>
            <a:endParaRPr lang="ko-KR" altLang="en-US" sz="2000" dirty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01763"/>
            <a:ext cx="288131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675" y="1412875"/>
            <a:ext cx="4868471" cy="360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917575" y="3449638"/>
            <a:ext cx="1925638" cy="29210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ko-KR" altLang="en-US">
              <a:ea typeface="HY신명조" pitchFamily="18" charset="-127"/>
            </a:endParaRPr>
          </a:p>
        </p:txBody>
      </p:sp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4427984" y="2995544"/>
            <a:ext cx="1027112" cy="276225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ko-KR" altLang="en-US">
              <a:ea typeface="HY신명조" pitchFamily="18" charset="-127"/>
            </a:endParaRPr>
          </a:p>
        </p:txBody>
      </p:sp>
      <p:cxnSp>
        <p:nvCxnSpPr>
          <p:cNvPr id="9225" name="AutoShape 6"/>
          <p:cNvCxnSpPr>
            <a:cxnSpLocks noChangeShapeType="1"/>
            <a:stCxn id="9223" idx="3"/>
          </p:cNvCxnSpPr>
          <p:nvPr/>
        </p:nvCxnSpPr>
        <p:spPr bwMode="auto">
          <a:xfrm flipV="1">
            <a:off x="2843213" y="3133657"/>
            <a:ext cx="1584771" cy="462031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" name="내용 개체 틀 2"/>
          <p:cNvSpPr txBox="1">
            <a:spLocks/>
          </p:cNvSpPr>
          <p:nvPr/>
        </p:nvSpPr>
        <p:spPr>
          <a:xfrm>
            <a:off x="539552" y="836712"/>
            <a:ext cx="8229600" cy="4389437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ea typeface="HY신명조" pitchFamily="18" charset="-127"/>
                <a:sym typeface="Wingdings" pitchFamily="2" charset="2"/>
              </a:rPr>
              <a:t>웹 애플리케이션 루트 디렉터리</a:t>
            </a:r>
            <a:endParaRPr lang="ko-KR" altLang="en-US" dirty="0" smtClean="0">
              <a:ea typeface="HY신명조" pitchFamily="18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CF8C52-4E0E-426D-9037-B06243EC89E7}" type="slidenum">
              <a:rPr lang="ko-KR" altLang="en-US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2.1 </a:t>
            </a:r>
            <a:r>
              <a:rPr lang="ko-KR" altLang="en-US" sz="2000" dirty="0" smtClean="0"/>
              <a:t>웹 애플리케이션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애플리케이션 구조</a:t>
            </a:r>
            <a:endParaRPr lang="ko-KR" altLang="en-US" sz="2000" dirty="0"/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1619250"/>
            <a:ext cx="7686675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395536" y="908720"/>
            <a:ext cx="8229600" cy="4389437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ea typeface="HY신명조" pitchFamily="18" charset="-127"/>
                <a:sym typeface="Wingdings" pitchFamily="2" charset="2"/>
              </a:rPr>
              <a:t>웹 애플리케이션 루트 디렉터리 구조</a:t>
            </a:r>
            <a:endParaRPr lang="ko-KR" altLang="en-US" dirty="0" smtClean="0">
              <a:ea typeface="HY신명조" pitchFamily="18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40462-97F9-4628-B8DD-2F83017AB48C}" type="slidenum">
              <a:rPr lang="ko-KR" altLang="en-US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2.1 </a:t>
            </a:r>
            <a:r>
              <a:rPr lang="ko-KR" altLang="en-US" sz="2000" dirty="0" smtClean="0"/>
              <a:t>웹 애플리케이션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애플리케이션 구조</a:t>
            </a:r>
            <a:endParaRPr lang="ko-KR" altLang="en-US" sz="2000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45751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444625"/>
            <a:ext cx="24923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8"/>
          <p:cNvSpPr txBox="1">
            <a:spLocks noChangeArrowheads="1"/>
          </p:cNvSpPr>
          <p:nvPr/>
        </p:nvSpPr>
        <p:spPr bwMode="auto">
          <a:xfrm>
            <a:off x="971550" y="5010150"/>
            <a:ext cx="5834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/>
            <a:r>
              <a:rPr kumimoji="0" lang="ko-KR" altLang="en-US">
                <a:ea typeface="HY신명조" pitchFamily="18" charset="-127"/>
              </a:rPr>
              <a:t>톰캣</a:t>
            </a:r>
            <a:r>
              <a:rPr kumimoji="0" lang="en-US" altLang="ko-KR">
                <a:ea typeface="HY신명조" pitchFamily="18" charset="-127"/>
              </a:rPr>
              <a:t>(</a:t>
            </a:r>
            <a:r>
              <a:rPr kumimoji="0" lang="ko-KR" altLang="en-US">
                <a:ea typeface="HY신명조" pitchFamily="18" charset="-127"/>
              </a:rPr>
              <a:t>왼쪽</a:t>
            </a:r>
            <a:r>
              <a:rPr kumimoji="0" lang="en-US" altLang="ko-KR">
                <a:ea typeface="HY신명조" pitchFamily="18" charset="-127"/>
              </a:rPr>
              <a:t>)</a:t>
            </a:r>
            <a:r>
              <a:rPr kumimoji="0" lang="ko-KR" altLang="en-US">
                <a:ea typeface="HY신명조" pitchFamily="18" charset="-127"/>
              </a:rPr>
              <a:t>과 이클립스</a:t>
            </a:r>
            <a:r>
              <a:rPr kumimoji="0" lang="en-US" altLang="ko-KR">
                <a:ea typeface="HY신명조" pitchFamily="18" charset="-127"/>
              </a:rPr>
              <a:t>(</a:t>
            </a:r>
            <a:r>
              <a:rPr kumimoji="0" lang="ko-KR" altLang="en-US">
                <a:ea typeface="HY신명조" pitchFamily="18" charset="-127"/>
              </a:rPr>
              <a:t>오른쪽</a:t>
            </a:r>
            <a:r>
              <a:rPr kumimoji="0" lang="en-US" altLang="ko-KR">
                <a:ea typeface="HY신명조" pitchFamily="18" charset="-127"/>
              </a:rPr>
              <a:t>)</a:t>
            </a:r>
            <a:r>
              <a:rPr kumimoji="0" lang="ko-KR" altLang="en-US">
                <a:ea typeface="HY신명조" pitchFamily="18" charset="-127"/>
              </a:rPr>
              <a:t>의 웹 애플리케이션 구조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애플리케이션 환경설정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/WEB-INF/web.xml</a:t>
            </a:r>
          </a:p>
          <a:p>
            <a:r>
              <a:rPr lang="ko-KR" altLang="en-US" dirty="0" smtClean="0"/>
              <a:t>웹 서버에 의해 사용됨</a:t>
            </a:r>
            <a:endParaRPr lang="en-US" altLang="ko-KR" dirty="0" smtClean="0"/>
          </a:p>
          <a:p>
            <a:r>
              <a:rPr lang="ko-KR" altLang="en-US" dirty="0" smtClean="0"/>
              <a:t>웹 애플리케이션 서비스 </a:t>
            </a:r>
            <a:r>
              <a:rPr lang="ko-KR" altLang="en-US" dirty="0" err="1" smtClean="0"/>
              <a:t>시작시</a:t>
            </a:r>
            <a:r>
              <a:rPr lang="ko-KR" altLang="en-US" dirty="0" smtClean="0"/>
              <a:t>  </a:t>
            </a:r>
            <a:r>
              <a:rPr lang="en-US" altLang="ko-KR" dirty="0" smtClean="0"/>
              <a:t>web.xml </a:t>
            </a:r>
            <a:r>
              <a:rPr lang="ko-KR" altLang="en-US" dirty="0" smtClean="0"/>
              <a:t>내용에 따라  서비스 준비를 함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4B2E25-3312-4759-B92C-9DB0A28C817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2.1 </a:t>
            </a:r>
            <a:r>
              <a:rPr lang="ko-KR" altLang="en-US" sz="2000" dirty="0" smtClean="0"/>
              <a:t>웹 애플리케이션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환경 설정 파일 </a:t>
            </a:r>
            <a:r>
              <a:rPr lang="en-US" altLang="ko-KR" sz="2000" dirty="0" smtClean="0"/>
              <a:t>: web.xml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0453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흐름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흐름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148</TotalTime>
  <Words>657</Words>
  <Application>Microsoft Office PowerPoint</Application>
  <PresentationFormat>화면 슬라이드 쇼(4:3)</PresentationFormat>
  <Paragraphs>152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흐름</vt:lpstr>
      <vt:lpstr>2.서블릿 구현 및 실행</vt:lpstr>
      <vt:lpstr>2.1 웹 애플리케이션</vt:lpstr>
      <vt:lpstr>웹 애플리케이션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웹 애플리케이션 환경설정</vt:lpstr>
      <vt:lpstr>PowerPoint 프레젠테이션</vt:lpstr>
      <vt:lpstr>서블릿 디렉토리</vt:lpstr>
      <vt:lpstr>PowerPoint 프레젠테이션</vt:lpstr>
      <vt:lpstr>PowerPoint 프레젠테이션</vt:lpstr>
      <vt:lpstr>PowerPoint 프레젠테이션</vt:lpstr>
      <vt:lpstr>PowerPoint 프레젠테이션</vt:lpstr>
      <vt:lpstr>2.2 서블릿 구현</vt:lpstr>
      <vt:lpstr>서블릿 API </vt:lpstr>
      <vt:lpstr>PowerPoint 프레젠테이션</vt:lpstr>
      <vt:lpstr>PowerPoint 프레젠테이션</vt:lpstr>
      <vt:lpstr>서블릿 계층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서블릿 실행 순서</vt:lpstr>
      <vt:lpstr>서블릿 콜백 메소드</vt:lpstr>
      <vt:lpstr>2.3 서블릿 실행</vt:lpstr>
      <vt:lpstr>WEB-INF 디렉터리 접근</vt:lpstr>
      <vt:lpstr>서블릿 접근 방법 – web.xml</vt:lpstr>
      <vt:lpstr>PowerPoint 프레젠테이션</vt:lpstr>
      <vt:lpstr>서블릿 접근 방법 - @WebServlet</vt:lpstr>
      <vt:lpstr>PowerPoint 프레젠테이션</vt:lpstr>
      <vt:lpstr>overriding 하지 않은  서블릿 실행 순서 – GET방식인 경우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2.서블릿 구현 및 실행</dc:title>
  <dc:creator>house</dc:creator>
  <cp:lastModifiedBy>house</cp:lastModifiedBy>
  <cp:revision>35</cp:revision>
  <dcterms:created xsi:type="dcterms:W3CDTF">2017-04-22T09:57:51Z</dcterms:created>
  <dcterms:modified xsi:type="dcterms:W3CDTF">2017-04-25T08:52:12Z</dcterms:modified>
</cp:coreProperties>
</file>