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6" r:id="rId2"/>
    <p:sldId id="257" r:id="rId3"/>
    <p:sldId id="258" r:id="rId4"/>
    <p:sldId id="259" r:id="rId5"/>
    <p:sldId id="378" r:id="rId6"/>
    <p:sldId id="379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80" r:id="rId15"/>
    <p:sldId id="314" r:id="rId16"/>
    <p:sldId id="315" r:id="rId17"/>
    <p:sldId id="316" r:id="rId18"/>
    <p:sldId id="317" r:id="rId19"/>
    <p:sldId id="318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9" r:id="rId28"/>
    <p:sldId id="319" r:id="rId29"/>
    <p:sldId id="320" r:id="rId30"/>
    <p:sldId id="39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91" r:id="rId44"/>
    <p:sldId id="333" r:id="rId45"/>
    <p:sldId id="392" r:id="rId46"/>
    <p:sldId id="393" r:id="rId47"/>
    <p:sldId id="334" r:id="rId48"/>
    <p:sldId id="394" r:id="rId49"/>
    <p:sldId id="335" r:id="rId50"/>
    <p:sldId id="336" r:id="rId51"/>
    <p:sldId id="337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339" r:id="rId73"/>
    <p:sldId id="415" r:id="rId74"/>
    <p:sldId id="340" r:id="rId75"/>
    <p:sldId id="341" r:id="rId76"/>
    <p:sldId id="342" r:id="rId77"/>
    <p:sldId id="343" r:id="rId78"/>
    <p:sldId id="344" r:id="rId79"/>
    <p:sldId id="345" r:id="rId80"/>
    <p:sldId id="416" r:id="rId81"/>
    <p:sldId id="417" r:id="rId82"/>
    <p:sldId id="418" r:id="rId83"/>
    <p:sldId id="346" r:id="rId84"/>
    <p:sldId id="347" r:id="rId85"/>
    <p:sldId id="348" r:id="rId86"/>
    <p:sldId id="349" r:id="rId87"/>
    <p:sldId id="350" r:id="rId88"/>
    <p:sldId id="351" r:id="rId89"/>
    <p:sldId id="419" r:id="rId90"/>
    <p:sldId id="352" r:id="rId91"/>
    <p:sldId id="353" r:id="rId92"/>
    <p:sldId id="354" r:id="rId93"/>
    <p:sldId id="355" r:id="rId94"/>
    <p:sldId id="356" r:id="rId95"/>
    <p:sldId id="357" r:id="rId96"/>
    <p:sldId id="420" r:id="rId97"/>
    <p:sldId id="358" r:id="rId98"/>
    <p:sldId id="359" r:id="rId99"/>
    <p:sldId id="421" r:id="rId100"/>
    <p:sldId id="360" r:id="rId101"/>
    <p:sldId id="422" r:id="rId102"/>
    <p:sldId id="361" r:id="rId103"/>
    <p:sldId id="362" r:id="rId104"/>
    <p:sldId id="423" r:id="rId105"/>
    <p:sldId id="363" r:id="rId106"/>
    <p:sldId id="364" r:id="rId107"/>
    <p:sldId id="426" r:id="rId108"/>
    <p:sldId id="427" r:id="rId109"/>
    <p:sldId id="428" r:id="rId110"/>
    <p:sldId id="424" r:id="rId111"/>
    <p:sldId id="425" r:id="rId112"/>
    <p:sldId id="429" r:id="rId113"/>
    <p:sldId id="365" r:id="rId114"/>
    <p:sldId id="366" r:id="rId115"/>
    <p:sldId id="430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431" r:id="rId124"/>
    <p:sldId id="374" r:id="rId125"/>
    <p:sldId id="432" r:id="rId126"/>
    <p:sldId id="433" r:id="rId127"/>
    <p:sldId id="375" r:id="rId128"/>
    <p:sldId id="376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7" autoAdjust="0"/>
    <p:restoredTop sz="94660"/>
  </p:normalViewPr>
  <p:slideViewPr>
    <p:cSldViewPr>
      <p:cViewPr>
        <p:scale>
          <a:sx n="81" d="100"/>
          <a:sy n="81" d="100"/>
        </p:scale>
        <p:origin x="-87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DA2FF-055B-4F3A-A139-38E7604FC8DB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5472-2470-4088-A54E-8E347528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340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endParaRPr lang="en-US" altLang="ko-KR" sz="1400" smtClean="0">
              <a:latin typeface="Tahoma" pitchFamily="34" charset="0"/>
            </a:endParaRPr>
          </a:p>
        </p:txBody>
      </p:sp>
      <p:sp>
        <p:nvSpPr>
          <p:cNvPr id="14341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endParaRPr lang="en-US" altLang="ko-KR" sz="1400" smtClean="0">
              <a:latin typeface="Tahoma" pitchFamily="34" charset="0"/>
            </a:endParaRPr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fld id="{7B119649-0F08-4CCD-8B8D-6BB5A163D2B4}" type="slidenum">
              <a:rPr lang="ko-KR" altLang="en-US" sz="1400" smtClean="0">
                <a:latin typeface="Tahoma" pitchFamily="34" charset="0"/>
              </a:rPr>
              <a:pPr eaLnBrk="1" hangingPunct="1"/>
              <a:t>108</a:t>
            </a:fld>
            <a:endParaRPr lang="en-US" altLang="ko-KR" sz="14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F5-8497-49B6-B501-BAB1DCE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BF5-8497-49B6-B501-BAB1DCE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CBF5-8497-49B6-B501-BAB1DCED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/>
              <a:t>장 그리디 </a:t>
            </a:r>
            <a:r>
              <a:rPr lang="ko-KR" altLang="en-US" b="1" dirty="0" smtClean="0"/>
              <a:t>알고리즘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en-US" altLang="ko-KR" dirty="0"/>
              <a:t>Line </a:t>
            </a:r>
            <a:r>
              <a:rPr lang="en-US" altLang="ko-KR" dirty="0" smtClean="0"/>
              <a:t>3: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이므로 </a:t>
            </a:r>
            <a:r>
              <a:rPr lang="en-US" altLang="ko-KR" dirty="0"/>
              <a:t>while-</a:t>
            </a:r>
            <a:r>
              <a:rPr lang="ko-KR" altLang="en-US" dirty="0"/>
              <a:t>조건이 ‘참’이 되어서 </a:t>
            </a:r>
            <a:r>
              <a:rPr lang="en-US" altLang="ko-KR" dirty="0"/>
              <a:t>change = change-100 = 260-100 = 160</a:t>
            </a:r>
            <a:r>
              <a:rPr lang="ko-KR" altLang="en-US" dirty="0"/>
              <a:t>이 되고</a:t>
            </a:r>
            <a:r>
              <a:rPr lang="en-US" altLang="ko-KR" dirty="0"/>
              <a:t>, n100 = 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다음도 </a:t>
            </a:r>
            <a:r>
              <a:rPr lang="en-US" altLang="ko-KR" dirty="0" smtClean="0"/>
              <a:t>change&gt;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이므로 </a:t>
            </a:r>
            <a:r>
              <a:rPr lang="en-US" altLang="ko-KR" dirty="0"/>
              <a:t>while-</a:t>
            </a:r>
            <a:r>
              <a:rPr lang="ko-KR" altLang="en-US" dirty="0"/>
              <a:t>조건이 역시 ‘참’이라서 </a:t>
            </a:r>
            <a:r>
              <a:rPr lang="en-US" altLang="ko-KR" dirty="0"/>
              <a:t>change = change-100 = 160-100 = 60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n100=2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그러나 </a:t>
            </a:r>
            <a:r>
              <a:rPr lang="ko-KR" altLang="en-US" dirty="0"/>
              <a:t>그 다음엔 </a:t>
            </a:r>
            <a:r>
              <a:rPr lang="en-US" altLang="ko-KR" dirty="0"/>
              <a:t>change</a:t>
            </a:r>
            <a:r>
              <a:rPr lang="ko-KR" altLang="en-US" dirty="0"/>
              <a:t>가 </a:t>
            </a:r>
            <a:r>
              <a:rPr lang="en-US" altLang="ko-KR" dirty="0"/>
              <a:t>60</a:t>
            </a:r>
            <a:r>
              <a:rPr lang="ko-KR" altLang="en-US" dirty="0"/>
              <a:t>이므로 </a:t>
            </a:r>
            <a:r>
              <a:rPr lang="en-US" altLang="ko-KR" dirty="0"/>
              <a:t>100</a:t>
            </a:r>
            <a:r>
              <a:rPr lang="ko-KR" altLang="en-US" dirty="0"/>
              <a:t>보다 작아서 </a:t>
            </a:r>
            <a:r>
              <a:rPr lang="en-US" altLang="ko-KR" dirty="0"/>
              <a:t>while-</a:t>
            </a:r>
            <a:r>
              <a:rPr lang="ko-KR" altLang="en-US" dirty="0"/>
              <a:t>루프는 수행되지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0247">
            <a:off x="3351384" y="4268572"/>
            <a:ext cx="764998" cy="78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0247">
            <a:off x="4405105" y="4278812"/>
            <a:ext cx="764998" cy="78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7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lvl="0" fontAlgn="base" latinLnBrk="1"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>
                <a:solidFill>
                  <a:srgbClr val="0000CC"/>
                </a:solidFill>
              </a:rPr>
              <a:t>대기업의 구매 업체 선정</a:t>
            </a:r>
            <a:r>
              <a:rPr lang="en-US" altLang="ko-KR" dirty="0"/>
              <a:t>: </a:t>
            </a:r>
            <a:r>
              <a:rPr lang="ko-KR" altLang="en-US" dirty="0"/>
              <a:t>미국의 자동차 회사인 </a:t>
            </a:r>
            <a:r>
              <a:rPr lang="en-US" altLang="ko-KR" dirty="0"/>
              <a:t>GM</a:t>
            </a:r>
            <a:r>
              <a:rPr lang="ko-KR" altLang="en-US" dirty="0"/>
              <a:t>은 부품 업체 선정에 있어서 각 업체가 제시하는 여러 종류의 부품들과 가격에 대해</a:t>
            </a:r>
            <a:r>
              <a:rPr lang="en-US" altLang="ko-KR" dirty="0"/>
              <a:t>, </a:t>
            </a:r>
            <a:r>
              <a:rPr lang="ko-KR" altLang="en-US" dirty="0"/>
              <a:t>최소의 비용으로 구입하려고 하는 부품들을 모두 ‘커버’하는 업체를 찾기 위해 집합 문제의 해를 사용하였다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>
                <a:solidFill>
                  <a:srgbClr val="0000CC"/>
                </a:solidFill>
              </a:rPr>
              <a:t>기업의 경력 직원 고용</a:t>
            </a:r>
            <a:r>
              <a:rPr lang="en-US" altLang="ko-KR" dirty="0"/>
              <a:t>: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어느 </a:t>
            </a:r>
            <a:r>
              <a:rPr lang="en-US" altLang="ko-KR" dirty="0"/>
              <a:t>IT </a:t>
            </a:r>
            <a:r>
              <a:rPr lang="ko-KR" altLang="en-US" dirty="0"/>
              <a:t>회사에서 경력 직원들을 고용하는데</a:t>
            </a:r>
            <a:r>
              <a:rPr lang="en-US" altLang="ko-KR" dirty="0"/>
              <a:t>, </a:t>
            </a:r>
            <a:r>
              <a:rPr lang="ko-KR" altLang="en-US" dirty="0"/>
              <a:t>회사에서 필요로 하는 기술은 알고리즘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en-US" altLang="ko-KR" dirty="0"/>
              <a:t>(App)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게임 엔진</a:t>
            </a:r>
            <a:r>
              <a:rPr lang="en-US" altLang="ko-KR" dirty="0"/>
              <a:t>, 3D </a:t>
            </a:r>
            <a:r>
              <a:rPr lang="ko-KR" altLang="en-US" dirty="0"/>
              <a:t>그래픽스</a:t>
            </a:r>
            <a:r>
              <a:rPr lang="en-US" altLang="ko-KR" dirty="0"/>
              <a:t>, </a:t>
            </a:r>
            <a:r>
              <a:rPr lang="ko-KR" altLang="en-US" dirty="0" err="1"/>
              <a:t>소셜</a:t>
            </a:r>
            <a:r>
              <a:rPr lang="ko-KR" altLang="en-US" dirty="0"/>
              <a:t> 네트워크 서비스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컴퓨팅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보안이고</a:t>
            </a:r>
            <a:r>
              <a:rPr lang="en-US" altLang="ko-KR" dirty="0"/>
              <a:t>, </a:t>
            </a:r>
            <a:r>
              <a:rPr lang="ko-KR" altLang="en-US" dirty="0"/>
              <a:t>지원자들은 여러 개의 기술을 보유하고 있다</a:t>
            </a:r>
            <a:r>
              <a:rPr lang="en-US" altLang="ko-KR" dirty="0"/>
              <a:t>. </a:t>
            </a:r>
            <a:r>
              <a:rPr lang="ko-KR" altLang="en-US" dirty="0"/>
              <a:t>이 회사가 모든 기술을 커버하는 최소 인원을 찾으려면</a:t>
            </a:r>
            <a:r>
              <a:rPr lang="en-US" altLang="ko-KR" dirty="0"/>
              <a:t>, </a:t>
            </a:r>
            <a:r>
              <a:rPr lang="ko-KR" altLang="en-US" dirty="0"/>
              <a:t>집합 문제의 해를 사용하면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/>
              <a:t>그 외에도 비행기 조종사 스케줄링 </a:t>
            </a:r>
            <a:r>
              <a:rPr lang="en-US" altLang="ko-KR" dirty="0"/>
              <a:t>(Flight Crew Scheduling), </a:t>
            </a:r>
            <a:r>
              <a:rPr lang="ko-KR" altLang="en-US" dirty="0"/>
              <a:t>조립 라인 균형화 </a:t>
            </a:r>
            <a:r>
              <a:rPr lang="en-US" altLang="ko-KR" dirty="0"/>
              <a:t>(Assembly Line Balancing), </a:t>
            </a:r>
            <a:r>
              <a:rPr lang="ko-KR" altLang="en-US" dirty="0"/>
              <a:t>정보 검색 </a:t>
            </a:r>
            <a:r>
              <a:rPr lang="en-US" altLang="ko-KR" dirty="0"/>
              <a:t>(Information Retrieval) </a:t>
            </a:r>
            <a:r>
              <a:rPr lang="ko-KR" altLang="en-US" dirty="0"/>
              <a:t>등에 활용된다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807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b="1" dirty="0"/>
              <a:t>4.6 </a:t>
            </a:r>
            <a:r>
              <a:rPr lang="ko-KR" altLang="en-US" b="1" dirty="0"/>
              <a:t>작업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기계에서 수행되는 </a:t>
            </a:r>
            <a:r>
              <a:rPr lang="en-US" altLang="ko-KR" dirty="0"/>
              <a:t>n</a:t>
            </a:r>
            <a:r>
              <a:rPr lang="ko-KR" altLang="en-US" dirty="0"/>
              <a:t>개의 작업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r>
              <a:rPr lang="ko-KR" altLang="en-US" dirty="0"/>
              <a:t>이 있고</a:t>
            </a:r>
            <a:r>
              <a:rPr lang="en-US" altLang="ko-KR" dirty="0"/>
              <a:t>, </a:t>
            </a:r>
            <a:r>
              <a:rPr lang="ko-KR" altLang="en-US" dirty="0"/>
              <a:t>각 작업은 시작시간과 종료시간이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>
                <a:solidFill>
                  <a:srgbClr val="FF0000"/>
                </a:solidFill>
              </a:rPr>
              <a:t>작업 </a:t>
            </a:r>
            <a:r>
              <a:rPr lang="ko-KR" altLang="en-US" dirty="0">
                <a:solidFill>
                  <a:srgbClr val="FF0000"/>
                </a:solidFill>
              </a:rPr>
              <a:t>스케줄링 </a:t>
            </a:r>
            <a:r>
              <a:rPr lang="en-US" altLang="ko-KR" dirty="0">
                <a:solidFill>
                  <a:srgbClr val="FF0000"/>
                </a:solidFill>
              </a:rPr>
              <a:t>(Task Scheduling) </a:t>
            </a:r>
            <a:r>
              <a:rPr lang="ko-KR" altLang="en-US" dirty="0">
                <a:solidFill>
                  <a:srgbClr val="FF0000"/>
                </a:solidFill>
              </a:rPr>
              <a:t>문제</a:t>
            </a:r>
            <a:r>
              <a:rPr lang="ko-KR" altLang="en-US" dirty="0"/>
              <a:t>는 작업의 수행 시간이 중복되지 않도록 모든 작업을 가장 적은 수의 기계에 배정하는 문제이다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작업 스케줄링 문제는 학술대회에서 발표자들을 강의실에 배정하는 문제와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발표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ko-KR" altLang="en-US" dirty="0"/>
              <a:t>‘작업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ko-KR" altLang="en-US" dirty="0"/>
              <a:t>‘기계</a:t>
            </a:r>
            <a:r>
              <a:rPr lang="ko-KR" altLang="en-US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998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작업 스케줄링 문제에 주어진 문제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작업의 수</a:t>
            </a:r>
            <a:endParaRPr lang="en-US" altLang="ko-KR" dirty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작업의 시작시간과 </a:t>
            </a:r>
            <a:r>
              <a:rPr lang="ko-KR" altLang="en-US" dirty="0" smtClean="0"/>
              <a:t>종료시간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작업의 </a:t>
            </a:r>
            <a:r>
              <a:rPr lang="ko-KR" altLang="en-US" dirty="0"/>
              <a:t>시작시간과 종료시간은 정해져 있으므로 작업의 길이도 주어진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ko-KR" altLang="en-US" dirty="0"/>
              <a:t>작업의 수는 입력의 크기이므로 알고리즘을 고안하기 위해 고려되어야 하는 직접적인 요소는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시작시간</a:t>
            </a:r>
            <a:r>
              <a:rPr lang="en-US" altLang="ko-KR" dirty="0"/>
              <a:t>, </a:t>
            </a:r>
            <a:r>
              <a:rPr lang="ko-KR" altLang="en-US" dirty="0"/>
              <a:t>종료시간</a:t>
            </a:r>
            <a:r>
              <a:rPr lang="en-US" altLang="ko-KR" dirty="0"/>
              <a:t>, </a:t>
            </a:r>
            <a:r>
              <a:rPr lang="ko-KR" altLang="en-US" dirty="0"/>
              <a:t>작업 길이에 대해 다음과 같은 그리디 알고리즘들을 생각해볼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05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ko-KR" altLang="en-US" dirty="0"/>
              <a:t>빠른 시작시간 </a:t>
            </a:r>
            <a:r>
              <a:rPr lang="ko-KR" altLang="en-US" dirty="0" smtClean="0"/>
              <a:t>작업 </a:t>
            </a:r>
            <a:r>
              <a:rPr lang="ko-KR" altLang="en-US" dirty="0"/>
              <a:t>우선 </a:t>
            </a:r>
            <a:r>
              <a:rPr lang="en-US" altLang="ko-KR" dirty="0"/>
              <a:t>(</a:t>
            </a:r>
            <a:r>
              <a:rPr lang="en-US" dirty="0"/>
              <a:t>Earliest start time first) </a:t>
            </a:r>
            <a:r>
              <a:rPr lang="ko-KR" altLang="en-US" dirty="0"/>
              <a:t>배정</a:t>
            </a:r>
          </a:p>
          <a:p>
            <a:pPr lvl="0" fontAlgn="base" latinLnBrk="1"/>
            <a:r>
              <a:rPr lang="ko-KR" altLang="en-US" dirty="0"/>
              <a:t>빠른 종료시간 </a:t>
            </a:r>
            <a:r>
              <a:rPr lang="ko-KR" altLang="en-US" dirty="0" smtClean="0"/>
              <a:t>작업 </a:t>
            </a:r>
            <a:r>
              <a:rPr lang="ko-KR" altLang="en-US" dirty="0"/>
              <a:t>우선 </a:t>
            </a:r>
            <a:r>
              <a:rPr lang="en-US" altLang="ko-KR" dirty="0"/>
              <a:t>(</a:t>
            </a:r>
            <a:r>
              <a:rPr lang="en-US" dirty="0"/>
              <a:t>Earliest finish time first) </a:t>
            </a:r>
            <a:r>
              <a:rPr lang="ko-KR" altLang="en-US" dirty="0"/>
              <a:t>배정</a:t>
            </a:r>
          </a:p>
          <a:p>
            <a:pPr lvl="0" fontAlgn="base" latinLnBrk="1"/>
            <a:r>
              <a:rPr lang="ko-KR" altLang="en-US" dirty="0"/>
              <a:t>짧은 </a:t>
            </a:r>
            <a:r>
              <a:rPr lang="ko-KR" altLang="en-US" dirty="0" smtClean="0"/>
              <a:t>작업 </a:t>
            </a:r>
            <a:r>
              <a:rPr lang="ko-KR" altLang="en-US" dirty="0"/>
              <a:t>우선 </a:t>
            </a:r>
            <a:r>
              <a:rPr lang="en-US" altLang="ko-KR" dirty="0"/>
              <a:t>(</a:t>
            </a:r>
            <a:r>
              <a:rPr lang="en-US" dirty="0"/>
              <a:t>Shortest job first) </a:t>
            </a:r>
            <a:r>
              <a:rPr lang="ko-KR" altLang="en-US" dirty="0"/>
              <a:t>배정</a:t>
            </a:r>
          </a:p>
          <a:p>
            <a:pPr lvl="0" fontAlgn="base" latinLnBrk="1"/>
            <a:r>
              <a:rPr lang="ko-KR" altLang="en-US" dirty="0"/>
              <a:t>긴 </a:t>
            </a:r>
            <a:r>
              <a:rPr lang="ko-KR" altLang="en-US" dirty="0" smtClean="0"/>
              <a:t>작업 </a:t>
            </a:r>
            <a:r>
              <a:rPr lang="ko-KR" altLang="en-US" dirty="0"/>
              <a:t>우선 </a:t>
            </a:r>
            <a:r>
              <a:rPr lang="en-US" altLang="ko-KR" dirty="0"/>
              <a:t>(</a:t>
            </a:r>
            <a:r>
              <a:rPr lang="en-US" dirty="0"/>
              <a:t>Longest job first) </a:t>
            </a:r>
            <a:r>
              <a:rPr lang="ko-KR" altLang="en-US" dirty="0" smtClean="0"/>
              <a:t>배정</a:t>
            </a:r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fontAlgn="base" latinLnBrk="1"/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/>
              <a:t>가지 중 첫 번째 알고리즘을 제외하고 나머지 </a:t>
            </a:r>
            <a:r>
              <a:rPr lang="en-US" altLang="ko-KR" dirty="0"/>
              <a:t>3</a:t>
            </a:r>
            <a:r>
              <a:rPr lang="ko-KR" altLang="en-US" dirty="0"/>
              <a:t>가지는 항상 </a:t>
            </a:r>
            <a:r>
              <a:rPr lang="ko-KR" altLang="en-US" dirty="0" err="1"/>
              <a:t>최적해를</a:t>
            </a:r>
            <a:r>
              <a:rPr lang="ko-KR" altLang="en-US" dirty="0"/>
              <a:t> 찾지 못한다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0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배정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0" indent="0" fontAlgn="base" latinLnBrk="1">
              <a:buNone/>
            </a:pPr>
            <a:r>
              <a:rPr lang="en-US" altLang="ko-KR" sz="3600" dirty="0" err="1">
                <a:solidFill>
                  <a:srgbClr val="FF0000"/>
                </a:solidFill>
              </a:rPr>
              <a:t>JobScheduling</a:t>
            </a:r>
            <a:endParaRPr lang="ko-KR" altLang="en-US" sz="36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n</a:t>
            </a:r>
            <a:r>
              <a:rPr lang="ko-KR" altLang="en-US" dirty="0"/>
              <a:t>개의 작업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각 기계에 배정된 작업 순서</a:t>
            </a:r>
          </a:p>
          <a:p>
            <a:pPr marL="361950" indent="-361950" fontAlgn="base" latinLnBrk="1">
              <a:buNone/>
            </a:pPr>
            <a:r>
              <a:rPr lang="en-US" altLang="ko-KR" sz="3100" dirty="0"/>
              <a:t>1. </a:t>
            </a:r>
            <a:r>
              <a:rPr lang="ko-KR" altLang="en-US" sz="3100" dirty="0"/>
              <a:t>시작시간의 오름차순으로 정렬한 작업 </a:t>
            </a:r>
            <a:r>
              <a:rPr lang="ko-KR" altLang="en-US" sz="3100" dirty="0" smtClean="0"/>
              <a:t>리스트</a:t>
            </a:r>
            <a:r>
              <a:rPr lang="en-US" altLang="ko-KR" sz="3100" dirty="0" smtClean="0"/>
              <a:t>: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L 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2. while ( L </a:t>
            </a:r>
            <a:r>
              <a:rPr lang="ko-KR" altLang="en-US" sz="3100" dirty="0"/>
              <a:t>≠∅ </a:t>
            </a:r>
            <a:r>
              <a:rPr lang="en-US" altLang="ko-KR" sz="3100" dirty="0"/>
              <a:t>) {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3. </a:t>
            </a:r>
            <a:r>
              <a:rPr lang="en-US" altLang="ko-KR" sz="3100" dirty="0" smtClean="0"/>
              <a:t>     L</a:t>
            </a:r>
            <a:r>
              <a:rPr lang="ko-KR" altLang="en-US" sz="3100" dirty="0"/>
              <a:t>에서 가장 이른 </a:t>
            </a:r>
            <a:r>
              <a:rPr lang="ko-KR" altLang="en-US" sz="3100" dirty="0" smtClean="0"/>
              <a:t>시작시간 </a:t>
            </a:r>
            <a:r>
              <a:rPr lang="ko-KR" altLang="en-US" sz="3100" dirty="0"/>
              <a:t>작업 </a:t>
            </a:r>
            <a:r>
              <a:rPr lang="en-US" altLang="ko-KR" sz="3100" dirty="0" err="1"/>
              <a:t>t</a:t>
            </a:r>
            <a:r>
              <a:rPr lang="en-US" altLang="ko-KR" sz="3100" baseline="-25000" dirty="0" err="1"/>
              <a:t>i</a:t>
            </a:r>
            <a:r>
              <a:rPr lang="ko-KR" altLang="en-US" sz="3100" dirty="0" err="1"/>
              <a:t>를</a:t>
            </a:r>
            <a:r>
              <a:rPr lang="ko-KR" altLang="en-US" sz="3100" dirty="0"/>
              <a:t> 가져온다</a:t>
            </a:r>
            <a:r>
              <a:rPr lang="en-US" altLang="ko-KR" sz="3100" dirty="0"/>
              <a:t>.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4</a:t>
            </a:r>
            <a:r>
              <a:rPr lang="en-US" altLang="ko-KR" sz="3100" dirty="0" smtClean="0"/>
              <a:t>.      </a:t>
            </a:r>
            <a:r>
              <a:rPr lang="en-US" altLang="ko-KR" sz="3100" dirty="0"/>
              <a:t>if (</a:t>
            </a:r>
            <a:r>
              <a:rPr lang="en-US" altLang="ko-KR" sz="3100" dirty="0" err="1"/>
              <a:t>t</a:t>
            </a:r>
            <a:r>
              <a:rPr lang="en-US" altLang="ko-KR" sz="3100" baseline="-25000" dirty="0" err="1"/>
              <a:t>i</a:t>
            </a:r>
            <a:r>
              <a:rPr lang="ko-KR" altLang="en-US" sz="3100" dirty="0"/>
              <a:t>를 수행할 기계가 있으면</a:t>
            </a:r>
            <a:r>
              <a:rPr lang="en-US" altLang="ko-KR" sz="3100" dirty="0"/>
              <a:t>) 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5. </a:t>
            </a:r>
            <a:r>
              <a:rPr lang="en-US" altLang="ko-KR" sz="3100" dirty="0" smtClean="0"/>
              <a:t>             </a:t>
            </a:r>
            <a:r>
              <a:rPr lang="en-US" altLang="ko-KR" sz="3100" dirty="0" err="1" smtClean="0"/>
              <a:t>t</a:t>
            </a:r>
            <a:r>
              <a:rPr lang="en-US" altLang="ko-KR" sz="3100" baseline="-25000" dirty="0" err="1" smtClean="0"/>
              <a:t>i</a:t>
            </a:r>
            <a:r>
              <a:rPr lang="ko-KR" altLang="en-US" sz="3100" dirty="0"/>
              <a:t>를 수행할 수 있는 기계에 배정한다</a:t>
            </a:r>
            <a:r>
              <a:rPr lang="en-US" altLang="ko-KR" sz="3100" dirty="0"/>
              <a:t>.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6. </a:t>
            </a:r>
            <a:r>
              <a:rPr lang="en-US" altLang="ko-KR" sz="3100" dirty="0" smtClean="0"/>
              <a:t>     else 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7. </a:t>
            </a:r>
            <a:r>
              <a:rPr lang="en-US" altLang="ko-KR" sz="3100" dirty="0" smtClean="0"/>
              <a:t>            </a:t>
            </a:r>
            <a:r>
              <a:rPr lang="ko-KR" altLang="en-US" sz="3100" dirty="0" smtClean="0"/>
              <a:t>새로운 </a:t>
            </a:r>
            <a:r>
              <a:rPr lang="ko-KR" altLang="en-US" sz="3100" dirty="0"/>
              <a:t>기계에 </a:t>
            </a:r>
            <a:r>
              <a:rPr lang="en-US" altLang="ko-KR" sz="3100" dirty="0" err="1"/>
              <a:t>t</a:t>
            </a:r>
            <a:r>
              <a:rPr lang="en-US" altLang="ko-KR" sz="3100" baseline="-25000" dirty="0" err="1"/>
              <a:t>i</a:t>
            </a:r>
            <a:r>
              <a:rPr lang="ko-KR" altLang="en-US" sz="3100" dirty="0" err="1"/>
              <a:t>를</a:t>
            </a:r>
            <a:r>
              <a:rPr lang="ko-KR" altLang="en-US" sz="3100" dirty="0"/>
              <a:t> 배정한다</a:t>
            </a:r>
            <a:r>
              <a:rPr lang="en-US" altLang="ko-KR" sz="3100" dirty="0"/>
              <a:t>.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8</a:t>
            </a:r>
            <a:r>
              <a:rPr lang="en-US" altLang="ko-KR" sz="3100" dirty="0" smtClean="0"/>
              <a:t>.      </a:t>
            </a:r>
            <a:r>
              <a:rPr lang="en-US" altLang="ko-KR" sz="3100" dirty="0" err="1"/>
              <a:t>t</a:t>
            </a:r>
            <a:r>
              <a:rPr lang="en-US" altLang="ko-KR" sz="3100" baseline="-25000" dirty="0" err="1"/>
              <a:t>i</a:t>
            </a:r>
            <a:r>
              <a:rPr lang="ko-KR" altLang="en-US" sz="3100" dirty="0"/>
              <a:t>를 </a:t>
            </a:r>
            <a:r>
              <a:rPr lang="en-US" altLang="ko-KR" sz="3100" dirty="0"/>
              <a:t>L</a:t>
            </a:r>
            <a:r>
              <a:rPr lang="ko-KR" altLang="en-US" sz="3100" dirty="0"/>
              <a:t>에서 제거한다</a:t>
            </a:r>
            <a:r>
              <a:rPr lang="en-US" altLang="ko-KR" sz="3100" dirty="0"/>
              <a:t>.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 smtClean="0"/>
              <a:t>     }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sz="3100" dirty="0"/>
              <a:t>9. return </a:t>
            </a:r>
            <a:r>
              <a:rPr lang="ko-KR" altLang="en-US" sz="3100" dirty="0"/>
              <a:t>각 기계에 배정된 작업 순서 </a:t>
            </a:r>
          </a:p>
        </p:txBody>
      </p:sp>
    </p:spTree>
    <p:extLst>
      <p:ext uri="{BB962C8B-B14F-4D97-AF65-F5344CB8AC3E}">
        <p14:creationId xmlns:p14="http://schemas.microsoft.com/office/powerpoint/2010/main" val="31697569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5904656"/>
          </a:xfrm>
        </p:spPr>
        <p:txBody>
          <a:bodyPr>
            <a:normAutofit fontScale="92500"/>
          </a:bodyPr>
          <a:lstStyle/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시작시간에 대해 </a:t>
            </a:r>
            <a:r>
              <a:rPr lang="ko-KR" altLang="en-US" dirty="0"/>
              <a:t>작업을 오름차순으로 </a:t>
            </a:r>
            <a:r>
              <a:rPr lang="ko-KR" altLang="en-US" dirty="0" smtClean="0"/>
              <a:t>정렬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2~8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L</a:t>
            </a:r>
            <a:r>
              <a:rPr lang="ko-KR" altLang="en-US" dirty="0"/>
              <a:t>에 있는 작업이 다 배정될 때까지 수행된다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3:</a:t>
            </a:r>
            <a:r>
              <a:rPr lang="ko-KR" altLang="en-US" dirty="0" smtClean="0"/>
              <a:t> </a:t>
            </a:r>
            <a:r>
              <a:rPr lang="en-US" altLang="ko-KR" dirty="0"/>
              <a:t>L</a:t>
            </a:r>
            <a:r>
              <a:rPr lang="ko-KR" altLang="en-US" dirty="0"/>
              <a:t>에서 가장 이른 시작시간을 가진 작업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4~5:</a:t>
            </a:r>
            <a:r>
              <a:rPr lang="ko-KR" altLang="en-US" dirty="0" smtClean="0"/>
              <a:t> </a:t>
            </a:r>
            <a:r>
              <a:rPr lang="ko-KR" altLang="en-US" dirty="0"/>
              <a:t>작업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수행 시간이 중복되지 않게 수행할 기계를 찾아서</a:t>
            </a:r>
            <a:r>
              <a:rPr lang="en-US" altLang="ko-KR" dirty="0"/>
              <a:t>, </a:t>
            </a:r>
            <a:r>
              <a:rPr lang="ko-KR" altLang="en-US" dirty="0"/>
              <a:t>그러한 기계가 있으면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그 기계에 배정한다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6~7:</a:t>
            </a:r>
            <a:r>
              <a:rPr lang="ko-KR" altLang="en-US" dirty="0" smtClean="0"/>
              <a:t> </a:t>
            </a:r>
            <a:r>
              <a:rPr lang="ko-KR" altLang="en-US" dirty="0"/>
              <a:t>기존의 기계들에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배정할 수 없는 경우에는 새로운 기계에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배정한다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8:</a:t>
            </a:r>
            <a:r>
              <a:rPr lang="ko-KR" altLang="en-US" dirty="0" smtClean="0"/>
              <a:t> </a:t>
            </a:r>
            <a:r>
              <a:rPr lang="ko-KR" altLang="en-US" dirty="0"/>
              <a:t>작업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</a:t>
            </a:r>
            <a:r>
              <a:rPr lang="ko-KR" altLang="en-US" dirty="0"/>
              <a:t>에서 제거하여</a:t>
            </a:r>
            <a:r>
              <a:rPr lang="en-US" altLang="ko-KR" dirty="0"/>
              <a:t>, </a:t>
            </a:r>
            <a:r>
              <a:rPr lang="ko-KR" altLang="en-US" dirty="0"/>
              <a:t>더 이상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ko-KR" altLang="en-US" dirty="0"/>
              <a:t>가 작업 배정에 고려되지 않도록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9:</a:t>
            </a:r>
            <a:r>
              <a:rPr lang="ko-KR" altLang="en-US" dirty="0" smtClean="0"/>
              <a:t> </a:t>
            </a:r>
            <a:r>
              <a:rPr lang="ko-KR" altLang="en-US" dirty="0"/>
              <a:t>마지막으로 각 기계에 배정된 작업 순서를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235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 fontAlgn="base" latinLnBrk="1">
              <a:spcAft>
                <a:spcPts val="2400"/>
              </a:spcAft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JobScheduling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알고리즘의 수행 과정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 latinLnBrk="1"/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=[7,8], t</a:t>
            </a:r>
            <a:r>
              <a:rPr lang="en-US" altLang="ko-KR" baseline="-25000" dirty="0"/>
              <a:t>2</a:t>
            </a:r>
            <a:r>
              <a:rPr lang="en-US" altLang="ko-KR" dirty="0"/>
              <a:t>=[3,7], t</a:t>
            </a:r>
            <a:r>
              <a:rPr lang="en-US" altLang="ko-KR" baseline="-25000" dirty="0"/>
              <a:t>3</a:t>
            </a:r>
            <a:r>
              <a:rPr lang="en-US" altLang="ko-KR" dirty="0"/>
              <a:t>=[1,5], t</a:t>
            </a:r>
            <a:r>
              <a:rPr lang="en-US" altLang="ko-KR" baseline="-25000" dirty="0"/>
              <a:t>4</a:t>
            </a:r>
            <a:r>
              <a:rPr lang="en-US" altLang="ko-KR" dirty="0"/>
              <a:t>=[5,9], t</a:t>
            </a:r>
            <a:r>
              <a:rPr lang="en-US" altLang="ko-KR" baseline="-25000" dirty="0"/>
              <a:t>5</a:t>
            </a:r>
            <a:r>
              <a:rPr lang="en-US" altLang="ko-KR" dirty="0"/>
              <a:t>=[0,2], t</a:t>
            </a:r>
            <a:r>
              <a:rPr lang="en-US" altLang="ko-KR" baseline="-25000" dirty="0"/>
              <a:t>6</a:t>
            </a:r>
            <a:r>
              <a:rPr lang="en-US" altLang="ko-KR" dirty="0"/>
              <a:t>=[6,8], t</a:t>
            </a:r>
            <a:r>
              <a:rPr lang="en-US" altLang="ko-KR" baseline="-25000" dirty="0"/>
              <a:t>7</a:t>
            </a:r>
            <a:r>
              <a:rPr lang="en-US" altLang="ko-KR" dirty="0"/>
              <a:t>=[1,6], </a:t>
            </a:r>
            <a:r>
              <a:rPr lang="ko-KR" altLang="en-US" dirty="0"/>
              <a:t>단</a:t>
            </a:r>
            <a:r>
              <a:rPr lang="en-US" altLang="ko-KR" dirty="0"/>
              <a:t>, [</a:t>
            </a:r>
            <a:r>
              <a:rPr lang="en-US" altLang="ko-KR" dirty="0" err="1"/>
              <a:t>s,f</a:t>
            </a:r>
            <a:r>
              <a:rPr lang="en-US" altLang="ko-KR" dirty="0"/>
              <a:t>]</a:t>
            </a:r>
            <a:r>
              <a:rPr lang="ko-KR" altLang="en-US" dirty="0"/>
              <a:t>에서</a:t>
            </a:r>
            <a:r>
              <a:rPr lang="en-US" altLang="ko-KR" dirty="0"/>
              <a:t>, s</a:t>
            </a:r>
            <a:r>
              <a:rPr lang="ko-KR" altLang="en-US" sz="2400" dirty="0"/>
              <a:t>는 작업의 시작시간이고</a:t>
            </a:r>
            <a:r>
              <a:rPr lang="en-US" altLang="ko-KR" sz="2400" dirty="0"/>
              <a:t>,</a:t>
            </a:r>
            <a:r>
              <a:rPr lang="en-US" altLang="ko-KR" dirty="0"/>
              <a:t> f</a:t>
            </a:r>
            <a:r>
              <a:rPr lang="ko-KR" altLang="en-US" sz="2400" dirty="0"/>
              <a:t>는 작업의 종료시간이다</a:t>
            </a:r>
            <a:r>
              <a:rPr lang="en-US" altLang="ko-KR" sz="2400" dirty="0" smtClean="0"/>
              <a:t>.</a:t>
            </a:r>
            <a:endParaRPr lang="en-US" altLang="ko-KR" dirty="0"/>
          </a:p>
          <a:p>
            <a:pPr fontAlgn="base" latinLnBrk="1"/>
            <a:endParaRPr lang="en-US" altLang="ko-KR" dirty="0"/>
          </a:p>
          <a:p>
            <a:pPr lvl="0" fontAlgn="base"/>
            <a:r>
              <a:rPr lang="en-US" altLang="ko-KR" dirty="0"/>
              <a:t>Line 1: </a:t>
            </a:r>
            <a:r>
              <a:rPr lang="ko-KR" altLang="en-US" dirty="0"/>
              <a:t>시작시간의 오름차순으로 정렬한다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 = {[0,2], [1,6],</a:t>
            </a:r>
            <a:r>
              <a:rPr lang="ko-KR" altLang="en-US" dirty="0"/>
              <a:t> </a:t>
            </a:r>
            <a:r>
              <a:rPr lang="en-US" altLang="ko-KR" dirty="0"/>
              <a:t>[1,5], [3,7], [5,9], [6,8], [7,8]}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 smtClean="0"/>
              <a:t>다음은 </a:t>
            </a:r>
            <a:r>
              <a:rPr lang="en-US" altLang="ko-KR" dirty="0"/>
              <a:t>line 2~8</a:t>
            </a:r>
            <a:r>
              <a:rPr lang="ko-KR" altLang="en-US" dirty="0"/>
              <a:t>까지의 </a:t>
            </a:r>
            <a:r>
              <a:rPr lang="en-US" altLang="ko-KR" dirty="0"/>
              <a:t>while-</a:t>
            </a:r>
            <a:r>
              <a:rPr lang="ko-KR" altLang="en-US" dirty="0"/>
              <a:t>루프가 수행되면서</a:t>
            </a:r>
            <a:r>
              <a:rPr lang="en-US" altLang="ko-KR" dirty="0"/>
              <a:t>, </a:t>
            </a:r>
            <a:r>
              <a:rPr lang="ko-KR" altLang="en-US" dirty="0"/>
              <a:t>각 작업이 적절한 기계에 배정되는 것을 차례로 보이고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5047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5" name="직선 연결선 724"/>
          <p:cNvCxnSpPr/>
          <p:nvPr/>
        </p:nvCxnSpPr>
        <p:spPr bwMode="auto">
          <a:xfrm flipV="1">
            <a:off x="2006600" y="12700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4" name="직선 연결선 723"/>
          <p:cNvCxnSpPr/>
          <p:nvPr/>
        </p:nvCxnSpPr>
        <p:spPr bwMode="auto">
          <a:xfrm flipV="1">
            <a:off x="2006600" y="11271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1008063" cy="360363"/>
          </a:xfrm>
        </p:spPr>
        <p:txBody>
          <a:bodyPr>
            <a:normAutofit fontScale="92500" lnSpcReduction="20000"/>
          </a:bodyPr>
          <a:lstStyle/>
          <a:p>
            <a:pPr marL="4763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endParaRPr lang="en-US" altLang="ko-KR" sz="2000" dirty="0" smtClean="0">
              <a:solidFill>
                <a:srgbClr val="808080"/>
              </a:solidFill>
              <a:ea typeface="굴림" pitchFamily="50" charset="-127"/>
            </a:endParaRPr>
          </a:p>
        </p:txBody>
      </p:sp>
      <p:sp>
        <p:nvSpPr>
          <p:cNvPr id="5125" name="Line 686"/>
          <p:cNvSpPr>
            <a:spLocks noChangeShapeType="1"/>
          </p:cNvSpPr>
          <p:nvPr/>
        </p:nvSpPr>
        <p:spPr bwMode="auto">
          <a:xfrm flipV="1">
            <a:off x="2490788" y="14922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687"/>
          <p:cNvSpPr>
            <a:spLocks noChangeShapeType="1"/>
          </p:cNvSpPr>
          <p:nvPr/>
        </p:nvSpPr>
        <p:spPr bwMode="auto">
          <a:xfrm>
            <a:off x="2233613" y="14922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Rectangle 688"/>
          <p:cNvSpPr>
            <a:spLocks noChangeArrowheads="1"/>
          </p:cNvSpPr>
          <p:nvPr/>
        </p:nvSpPr>
        <p:spPr bwMode="auto">
          <a:xfrm>
            <a:off x="2486025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28" name="Line 689"/>
          <p:cNvSpPr>
            <a:spLocks noChangeShapeType="1"/>
          </p:cNvSpPr>
          <p:nvPr/>
        </p:nvSpPr>
        <p:spPr bwMode="auto">
          <a:xfrm flipV="1">
            <a:off x="6608763" y="14922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690"/>
          <p:cNvSpPr>
            <a:spLocks noChangeShapeType="1"/>
          </p:cNvSpPr>
          <p:nvPr/>
        </p:nvSpPr>
        <p:spPr bwMode="auto">
          <a:xfrm>
            <a:off x="6351588" y="14922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Rectangle 691"/>
          <p:cNvSpPr>
            <a:spLocks noChangeArrowheads="1"/>
          </p:cNvSpPr>
          <p:nvPr/>
        </p:nvSpPr>
        <p:spPr bwMode="auto">
          <a:xfrm>
            <a:off x="6604000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31" name="Line 692"/>
          <p:cNvSpPr>
            <a:spLocks noChangeShapeType="1"/>
          </p:cNvSpPr>
          <p:nvPr/>
        </p:nvSpPr>
        <p:spPr bwMode="auto">
          <a:xfrm flipV="1">
            <a:off x="6096000" y="14922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693"/>
          <p:cNvSpPr>
            <a:spLocks noChangeShapeType="1"/>
          </p:cNvSpPr>
          <p:nvPr/>
        </p:nvSpPr>
        <p:spPr bwMode="auto">
          <a:xfrm>
            <a:off x="5838825" y="1492250"/>
            <a:ext cx="5127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Rectangle 694"/>
          <p:cNvSpPr>
            <a:spLocks noChangeArrowheads="1"/>
          </p:cNvSpPr>
          <p:nvPr/>
        </p:nvSpPr>
        <p:spPr bwMode="auto">
          <a:xfrm>
            <a:off x="6089650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34" name="Line 696"/>
          <p:cNvSpPr>
            <a:spLocks noChangeShapeType="1"/>
          </p:cNvSpPr>
          <p:nvPr/>
        </p:nvSpPr>
        <p:spPr bwMode="auto">
          <a:xfrm>
            <a:off x="5322888" y="14922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697"/>
          <p:cNvSpPr>
            <a:spLocks noChangeArrowheads="1"/>
          </p:cNvSpPr>
          <p:nvPr/>
        </p:nvSpPr>
        <p:spPr bwMode="auto">
          <a:xfrm>
            <a:off x="5575300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36" name="Line 698"/>
          <p:cNvSpPr>
            <a:spLocks noChangeShapeType="1"/>
          </p:cNvSpPr>
          <p:nvPr/>
        </p:nvSpPr>
        <p:spPr bwMode="auto">
          <a:xfrm flipV="1">
            <a:off x="5065713" y="1492250"/>
            <a:ext cx="1587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699"/>
          <p:cNvSpPr>
            <a:spLocks noChangeShapeType="1"/>
          </p:cNvSpPr>
          <p:nvPr/>
        </p:nvSpPr>
        <p:spPr bwMode="auto">
          <a:xfrm>
            <a:off x="4808538" y="14922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Rectangle 700"/>
          <p:cNvSpPr>
            <a:spLocks noChangeArrowheads="1"/>
          </p:cNvSpPr>
          <p:nvPr/>
        </p:nvSpPr>
        <p:spPr bwMode="auto">
          <a:xfrm>
            <a:off x="5057775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39" name="Line 701"/>
          <p:cNvSpPr>
            <a:spLocks noChangeShapeType="1"/>
          </p:cNvSpPr>
          <p:nvPr/>
        </p:nvSpPr>
        <p:spPr bwMode="auto">
          <a:xfrm flipV="1">
            <a:off x="4549775" y="14922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702"/>
          <p:cNvSpPr>
            <a:spLocks noChangeShapeType="1"/>
          </p:cNvSpPr>
          <p:nvPr/>
        </p:nvSpPr>
        <p:spPr bwMode="auto">
          <a:xfrm>
            <a:off x="4292600" y="1492250"/>
            <a:ext cx="515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703"/>
          <p:cNvSpPr>
            <a:spLocks noChangeArrowheads="1"/>
          </p:cNvSpPr>
          <p:nvPr/>
        </p:nvSpPr>
        <p:spPr bwMode="auto">
          <a:xfrm>
            <a:off x="4545013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42" name="Line 704"/>
          <p:cNvSpPr>
            <a:spLocks noChangeShapeType="1"/>
          </p:cNvSpPr>
          <p:nvPr/>
        </p:nvSpPr>
        <p:spPr bwMode="auto">
          <a:xfrm flipV="1">
            <a:off x="4035425" y="14922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705"/>
          <p:cNvSpPr>
            <a:spLocks noChangeShapeType="1"/>
          </p:cNvSpPr>
          <p:nvPr/>
        </p:nvSpPr>
        <p:spPr bwMode="auto">
          <a:xfrm>
            <a:off x="3778250" y="14922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Rectangle 706"/>
          <p:cNvSpPr>
            <a:spLocks noChangeArrowheads="1"/>
          </p:cNvSpPr>
          <p:nvPr/>
        </p:nvSpPr>
        <p:spPr bwMode="auto">
          <a:xfrm>
            <a:off x="4030663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45" name="Line 707"/>
          <p:cNvSpPr>
            <a:spLocks noChangeShapeType="1"/>
          </p:cNvSpPr>
          <p:nvPr/>
        </p:nvSpPr>
        <p:spPr bwMode="auto">
          <a:xfrm flipV="1">
            <a:off x="3521075" y="14922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708"/>
          <p:cNvSpPr>
            <a:spLocks noChangeShapeType="1"/>
          </p:cNvSpPr>
          <p:nvPr/>
        </p:nvSpPr>
        <p:spPr bwMode="auto">
          <a:xfrm>
            <a:off x="3263900" y="14922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Rectangle 709"/>
          <p:cNvSpPr>
            <a:spLocks noChangeArrowheads="1"/>
          </p:cNvSpPr>
          <p:nvPr/>
        </p:nvSpPr>
        <p:spPr bwMode="auto">
          <a:xfrm>
            <a:off x="3516313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48" name="Line 710"/>
          <p:cNvSpPr>
            <a:spLocks noChangeShapeType="1"/>
          </p:cNvSpPr>
          <p:nvPr/>
        </p:nvSpPr>
        <p:spPr bwMode="auto">
          <a:xfrm flipV="1">
            <a:off x="3006725" y="14922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711"/>
          <p:cNvSpPr>
            <a:spLocks noChangeShapeType="1"/>
          </p:cNvSpPr>
          <p:nvPr/>
        </p:nvSpPr>
        <p:spPr bwMode="auto">
          <a:xfrm>
            <a:off x="2749550" y="14922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Rectangle 712"/>
          <p:cNvSpPr>
            <a:spLocks noChangeArrowheads="1"/>
          </p:cNvSpPr>
          <p:nvPr/>
        </p:nvSpPr>
        <p:spPr bwMode="auto">
          <a:xfrm>
            <a:off x="2998788" y="17049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51" name="Rectangle 723"/>
          <p:cNvSpPr>
            <a:spLocks noChangeArrowheads="1"/>
          </p:cNvSpPr>
          <p:nvPr/>
        </p:nvSpPr>
        <p:spPr bwMode="auto">
          <a:xfrm>
            <a:off x="1258888" y="1066800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52" name="Freeform 726"/>
          <p:cNvSpPr>
            <a:spLocks/>
          </p:cNvSpPr>
          <p:nvPr/>
        </p:nvSpPr>
        <p:spPr bwMode="auto">
          <a:xfrm>
            <a:off x="1976438" y="620713"/>
            <a:ext cx="5148262" cy="871537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735" name="Freeform 727"/>
          <p:cNvSpPr>
            <a:spLocks/>
          </p:cNvSpPr>
          <p:nvPr/>
        </p:nvSpPr>
        <p:spPr bwMode="auto">
          <a:xfrm>
            <a:off x="1993900" y="1138238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4" name="Line 686"/>
          <p:cNvSpPr>
            <a:spLocks noChangeShapeType="1"/>
          </p:cNvSpPr>
          <p:nvPr/>
        </p:nvSpPr>
        <p:spPr bwMode="auto">
          <a:xfrm flipV="1">
            <a:off x="2008188" y="148590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Rectangle 688"/>
          <p:cNvSpPr>
            <a:spLocks noChangeArrowheads="1"/>
          </p:cNvSpPr>
          <p:nvPr/>
        </p:nvSpPr>
        <p:spPr bwMode="auto">
          <a:xfrm>
            <a:off x="1993900" y="170021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56" name="Line 698"/>
          <p:cNvSpPr>
            <a:spLocks noChangeShapeType="1"/>
          </p:cNvSpPr>
          <p:nvPr/>
        </p:nvSpPr>
        <p:spPr bwMode="auto">
          <a:xfrm flipV="1">
            <a:off x="5607050" y="148590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4" name="직선 연결선 53"/>
          <p:cNvCxnSpPr/>
          <p:nvPr/>
        </p:nvCxnSpPr>
        <p:spPr bwMode="auto">
          <a:xfrm flipV="1">
            <a:off x="2012950" y="28543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1966913" y="299878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V="1">
            <a:off x="2006600" y="32861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V="1">
            <a:off x="2006600" y="314325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61" name="Line 686"/>
          <p:cNvSpPr>
            <a:spLocks noChangeShapeType="1"/>
          </p:cNvSpPr>
          <p:nvPr/>
        </p:nvSpPr>
        <p:spPr bwMode="auto">
          <a:xfrm flipV="1">
            <a:off x="2490788" y="350837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687"/>
          <p:cNvSpPr>
            <a:spLocks noChangeShapeType="1"/>
          </p:cNvSpPr>
          <p:nvPr/>
        </p:nvSpPr>
        <p:spPr bwMode="auto">
          <a:xfrm>
            <a:off x="2233613" y="3508375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Rectangle 688"/>
          <p:cNvSpPr>
            <a:spLocks noChangeArrowheads="1"/>
          </p:cNvSpPr>
          <p:nvPr/>
        </p:nvSpPr>
        <p:spPr bwMode="auto">
          <a:xfrm>
            <a:off x="2486025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64" name="Line 689"/>
          <p:cNvSpPr>
            <a:spLocks noChangeShapeType="1"/>
          </p:cNvSpPr>
          <p:nvPr/>
        </p:nvSpPr>
        <p:spPr bwMode="auto">
          <a:xfrm flipV="1">
            <a:off x="6608763" y="350837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690"/>
          <p:cNvSpPr>
            <a:spLocks noChangeShapeType="1"/>
          </p:cNvSpPr>
          <p:nvPr/>
        </p:nvSpPr>
        <p:spPr bwMode="auto">
          <a:xfrm>
            <a:off x="6351588" y="3508375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Rectangle 691"/>
          <p:cNvSpPr>
            <a:spLocks noChangeArrowheads="1"/>
          </p:cNvSpPr>
          <p:nvPr/>
        </p:nvSpPr>
        <p:spPr bwMode="auto">
          <a:xfrm>
            <a:off x="6604000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67" name="Line 692"/>
          <p:cNvSpPr>
            <a:spLocks noChangeShapeType="1"/>
          </p:cNvSpPr>
          <p:nvPr/>
        </p:nvSpPr>
        <p:spPr bwMode="auto">
          <a:xfrm flipV="1">
            <a:off x="6096000" y="3508375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693"/>
          <p:cNvSpPr>
            <a:spLocks noChangeShapeType="1"/>
          </p:cNvSpPr>
          <p:nvPr/>
        </p:nvSpPr>
        <p:spPr bwMode="auto">
          <a:xfrm>
            <a:off x="5838825" y="3508375"/>
            <a:ext cx="5127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Rectangle 694"/>
          <p:cNvSpPr>
            <a:spLocks noChangeArrowheads="1"/>
          </p:cNvSpPr>
          <p:nvPr/>
        </p:nvSpPr>
        <p:spPr bwMode="auto">
          <a:xfrm>
            <a:off x="6089650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70" name="Line 696"/>
          <p:cNvSpPr>
            <a:spLocks noChangeShapeType="1"/>
          </p:cNvSpPr>
          <p:nvPr/>
        </p:nvSpPr>
        <p:spPr bwMode="auto">
          <a:xfrm>
            <a:off x="5322888" y="3508375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Rectangle 697"/>
          <p:cNvSpPr>
            <a:spLocks noChangeArrowheads="1"/>
          </p:cNvSpPr>
          <p:nvPr/>
        </p:nvSpPr>
        <p:spPr bwMode="auto">
          <a:xfrm>
            <a:off x="5575300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72" name="Line 698"/>
          <p:cNvSpPr>
            <a:spLocks noChangeShapeType="1"/>
          </p:cNvSpPr>
          <p:nvPr/>
        </p:nvSpPr>
        <p:spPr bwMode="auto">
          <a:xfrm flipV="1">
            <a:off x="5065713" y="3508375"/>
            <a:ext cx="1587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Line 699"/>
          <p:cNvSpPr>
            <a:spLocks noChangeShapeType="1"/>
          </p:cNvSpPr>
          <p:nvPr/>
        </p:nvSpPr>
        <p:spPr bwMode="auto">
          <a:xfrm>
            <a:off x="4808538" y="3508375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Rectangle 700"/>
          <p:cNvSpPr>
            <a:spLocks noChangeArrowheads="1"/>
          </p:cNvSpPr>
          <p:nvPr/>
        </p:nvSpPr>
        <p:spPr bwMode="auto">
          <a:xfrm>
            <a:off x="5057775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75" name="Line 701"/>
          <p:cNvSpPr>
            <a:spLocks noChangeShapeType="1"/>
          </p:cNvSpPr>
          <p:nvPr/>
        </p:nvSpPr>
        <p:spPr bwMode="auto">
          <a:xfrm flipV="1">
            <a:off x="4549775" y="350837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702"/>
          <p:cNvSpPr>
            <a:spLocks noChangeShapeType="1"/>
          </p:cNvSpPr>
          <p:nvPr/>
        </p:nvSpPr>
        <p:spPr bwMode="auto">
          <a:xfrm>
            <a:off x="4292600" y="3508375"/>
            <a:ext cx="515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Rectangle 703"/>
          <p:cNvSpPr>
            <a:spLocks noChangeArrowheads="1"/>
          </p:cNvSpPr>
          <p:nvPr/>
        </p:nvSpPr>
        <p:spPr bwMode="auto">
          <a:xfrm>
            <a:off x="4545013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78" name="Line 704"/>
          <p:cNvSpPr>
            <a:spLocks noChangeShapeType="1"/>
          </p:cNvSpPr>
          <p:nvPr/>
        </p:nvSpPr>
        <p:spPr bwMode="auto">
          <a:xfrm flipV="1">
            <a:off x="4035425" y="3508375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705"/>
          <p:cNvSpPr>
            <a:spLocks noChangeShapeType="1"/>
          </p:cNvSpPr>
          <p:nvPr/>
        </p:nvSpPr>
        <p:spPr bwMode="auto">
          <a:xfrm>
            <a:off x="3778250" y="3508375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Rectangle 706"/>
          <p:cNvSpPr>
            <a:spLocks noChangeArrowheads="1"/>
          </p:cNvSpPr>
          <p:nvPr/>
        </p:nvSpPr>
        <p:spPr bwMode="auto">
          <a:xfrm>
            <a:off x="4030663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81" name="Line 707"/>
          <p:cNvSpPr>
            <a:spLocks noChangeShapeType="1"/>
          </p:cNvSpPr>
          <p:nvPr/>
        </p:nvSpPr>
        <p:spPr bwMode="auto">
          <a:xfrm flipV="1">
            <a:off x="3521075" y="350837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708"/>
          <p:cNvSpPr>
            <a:spLocks noChangeShapeType="1"/>
          </p:cNvSpPr>
          <p:nvPr/>
        </p:nvSpPr>
        <p:spPr bwMode="auto">
          <a:xfrm>
            <a:off x="3263900" y="3508375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Rectangle 709"/>
          <p:cNvSpPr>
            <a:spLocks noChangeArrowheads="1"/>
          </p:cNvSpPr>
          <p:nvPr/>
        </p:nvSpPr>
        <p:spPr bwMode="auto">
          <a:xfrm>
            <a:off x="3516313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84" name="Line 710"/>
          <p:cNvSpPr>
            <a:spLocks noChangeShapeType="1"/>
          </p:cNvSpPr>
          <p:nvPr/>
        </p:nvSpPr>
        <p:spPr bwMode="auto">
          <a:xfrm flipV="1">
            <a:off x="3006725" y="3508375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711"/>
          <p:cNvSpPr>
            <a:spLocks noChangeShapeType="1"/>
          </p:cNvSpPr>
          <p:nvPr/>
        </p:nvSpPr>
        <p:spPr bwMode="auto">
          <a:xfrm>
            <a:off x="2749550" y="3508375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Rectangle 712"/>
          <p:cNvSpPr>
            <a:spLocks noChangeArrowheads="1"/>
          </p:cNvSpPr>
          <p:nvPr/>
        </p:nvSpPr>
        <p:spPr bwMode="auto">
          <a:xfrm>
            <a:off x="2998788" y="37211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4" name="Freeform 713"/>
          <p:cNvSpPr>
            <a:spLocks/>
          </p:cNvSpPr>
          <p:nvPr/>
        </p:nvSpPr>
        <p:spPr bwMode="auto">
          <a:xfrm>
            <a:off x="2470150" y="2867025"/>
            <a:ext cx="2590800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8" name="Rectangle 723"/>
          <p:cNvSpPr>
            <a:spLocks noChangeArrowheads="1"/>
          </p:cNvSpPr>
          <p:nvPr/>
        </p:nvSpPr>
        <p:spPr bwMode="auto">
          <a:xfrm>
            <a:off x="1258888" y="3082925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89" name="Freeform 726"/>
          <p:cNvSpPr>
            <a:spLocks/>
          </p:cNvSpPr>
          <p:nvPr/>
        </p:nvSpPr>
        <p:spPr bwMode="auto">
          <a:xfrm>
            <a:off x="1976438" y="2565400"/>
            <a:ext cx="5148262" cy="942975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727"/>
          <p:cNvSpPr>
            <a:spLocks/>
          </p:cNvSpPr>
          <p:nvPr/>
        </p:nvSpPr>
        <p:spPr bwMode="auto">
          <a:xfrm>
            <a:off x="1993900" y="3154363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1" name="Line 686"/>
          <p:cNvSpPr>
            <a:spLocks noChangeShapeType="1"/>
          </p:cNvSpPr>
          <p:nvPr/>
        </p:nvSpPr>
        <p:spPr bwMode="auto">
          <a:xfrm flipV="1">
            <a:off x="2008188" y="350202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Rectangle 688"/>
          <p:cNvSpPr>
            <a:spLocks noChangeArrowheads="1"/>
          </p:cNvSpPr>
          <p:nvPr/>
        </p:nvSpPr>
        <p:spPr bwMode="auto">
          <a:xfrm>
            <a:off x="1993900" y="37163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93" name="Line 698"/>
          <p:cNvSpPr>
            <a:spLocks noChangeShapeType="1"/>
          </p:cNvSpPr>
          <p:nvPr/>
        </p:nvSpPr>
        <p:spPr bwMode="auto">
          <a:xfrm flipV="1">
            <a:off x="5607050" y="3502025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8" name="직선 연결선 107"/>
          <p:cNvCxnSpPr/>
          <p:nvPr/>
        </p:nvCxnSpPr>
        <p:spPr bwMode="auto">
          <a:xfrm flipV="1">
            <a:off x="2012950" y="508635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012950" y="52292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012950" y="537368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 flipV="1">
            <a:off x="1966913" y="551815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 flipV="1">
            <a:off x="2006600" y="580548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2006600" y="566261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200" name="Line 686"/>
          <p:cNvSpPr>
            <a:spLocks noChangeShapeType="1"/>
          </p:cNvSpPr>
          <p:nvPr/>
        </p:nvSpPr>
        <p:spPr bwMode="auto">
          <a:xfrm flipV="1">
            <a:off x="2490788" y="6027738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1" name="Line 687"/>
          <p:cNvSpPr>
            <a:spLocks noChangeShapeType="1"/>
          </p:cNvSpPr>
          <p:nvPr/>
        </p:nvSpPr>
        <p:spPr bwMode="auto">
          <a:xfrm>
            <a:off x="2233613" y="60277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" name="Rectangle 688"/>
          <p:cNvSpPr>
            <a:spLocks noChangeArrowheads="1"/>
          </p:cNvSpPr>
          <p:nvPr/>
        </p:nvSpPr>
        <p:spPr bwMode="auto">
          <a:xfrm>
            <a:off x="2486025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03" name="Line 689"/>
          <p:cNvSpPr>
            <a:spLocks noChangeShapeType="1"/>
          </p:cNvSpPr>
          <p:nvPr/>
        </p:nvSpPr>
        <p:spPr bwMode="auto">
          <a:xfrm flipV="1">
            <a:off x="6608763" y="6027738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4" name="Line 690"/>
          <p:cNvSpPr>
            <a:spLocks noChangeShapeType="1"/>
          </p:cNvSpPr>
          <p:nvPr/>
        </p:nvSpPr>
        <p:spPr bwMode="auto">
          <a:xfrm>
            <a:off x="6351588" y="60277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5" name="Rectangle 691"/>
          <p:cNvSpPr>
            <a:spLocks noChangeArrowheads="1"/>
          </p:cNvSpPr>
          <p:nvPr/>
        </p:nvSpPr>
        <p:spPr bwMode="auto">
          <a:xfrm>
            <a:off x="6604000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06" name="Line 692"/>
          <p:cNvSpPr>
            <a:spLocks noChangeShapeType="1"/>
          </p:cNvSpPr>
          <p:nvPr/>
        </p:nvSpPr>
        <p:spPr bwMode="auto">
          <a:xfrm flipV="1">
            <a:off x="6096000" y="60277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7" name="Line 693"/>
          <p:cNvSpPr>
            <a:spLocks noChangeShapeType="1"/>
          </p:cNvSpPr>
          <p:nvPr/>
        </p:nvSpPr>
        <p:spPr bwMode="auto">
          <a:xfrm>
            <a:off x="5838825" y="6027738"/>
            <a:ext cx="51276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8" name="Rectangle 694"/>
          <p:cNvSpPr>
            <a:spLocks noChangeArrowheads="1"/>
          </p:cNvSpPr>
          <p:nvPr/>
        </p:nvSpPr>
        <p:spPr bwMode="auto">
          <a:xfrm>
            <a:off x="6089650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09" name="Line 696"/>
          <p:cNvSpPr>
            <a:spLocks noChangeShapeType="1"/>
          </p:cNvSpPr>
          <p:nvPr/>
        </p:nvSpPr>
        <p:spPr bwMode="auto">
          <a:xfrm>
            <a:off x="5322888" y="6027738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0" name="Rectangle 697"/>
          <p:cNvSpPr>
            <a:spLocks noChangeArrowheads="1"/>
          </p:cNvSpPr>
          <p:nvPr/>
        </p:nvSpPr>
        <p:spPr bwMode="auto">
          <a:xfrm>
            <a:off x="5575300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11" name="Line 698"/>
          <p:cNvSpPr>
            <a:spLocks noChangeShapeType="1"/>
          </p:cNvSpPr>
          <p:nvPr/>
        </p:nvSpPr>
        <p:spPr bwMode="auto">
          <a:xfrm flipV="1">
            <a:off x="5065713" y="6027738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" name="Line 699"/>
          <p:cNvSpPr>
            <a:spLocks noChangeShapeType="1"/>
          </p:cNvSpPr>
          <p:nvPr/>
        </p:nvSpPr>
        <p:spPr bwMode="auto">
          <a:xfrm>
            <a:off x="4808538" y="6027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3" name="Rectangle 700"/>
          <p:cNvSpPr>
            <a:spLocks noChangeArrowheads="1"/>
          </p:cNvSpPr>
          <p:nvPr/>
        </p:nvSpPr>
        <p:spPr bwMode="auto">
          <a:xfrm>
            <a:off x="5057775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14" name="Line 701"/>
          <p:cNvSpPr>
            <a:spLocks noChangeShapeType="1"/>
          </p:cNvSpPr>
          <p:nvPr/>
        </p:nvSpPr>
        <p:spPr bwMode="auto">
          <a:xfrm flipV="1">
            <a:off x="4549775" y="6027738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5" name="Line 702"/>
          <p:cNvSpPr>
            <a:spLocks noChangeShapeType="1"/>
          </p:cNvSpPr>
          <p:nvPr/>
        </p:nvSpPr>
        <p:spPr bwMode="auto">
          <a:xfrm>
            <a:off x="4292600" y="6027738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6" name="Rectangle 703"/>
          <p:cNvSpPr>
            <a:spLocks noChangeArrowheads="1"/>
          </p:cNvSpPr>
          <p:nvPr/>
        </p:nvSpPr>
        <p:spPr bwMode="auto">
          <a:xfrm>
            <a:off x="4545013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17" name="Line 704"/>
          <p:cNvSpPr>
            <a:spLocks noChangeShapeType="1"/>
          </p:cNvSpPr>
          <p:nvPr/>
        </p:nvSpPr>
        <p:spPr bwMode="auto">
          <a:xfrm flipV="1">
            <a:off x="4035425" y="60277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8" name="Line 705"/>
          <p:cNvSpPr>
            <a:spLocks noChangeShapeType="1"/>
          </p:cNvSpPr>
          <p:nvPr/>
        </p:nvSpPr>
        <p:spPr bwMode="auto">
          <a:xfrm>
            <a:off x="3778250" y="6027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9" name="Rectangle 706"/>
          <p:cNvSpPr>
            <a:spLocks noChangeArrowheads="1"/>
          </p:cNvSpPr>
          <p:nvPr/>
        </p:nvSpPr>
        <p:spPr bwMode="auto">
          <a:xfrm>
            <a:off x="4030663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20" name="Line 707"/>
          <p:cNvSpPr>
            <a:spLocks noChangeShapeType="1"/>
          </p:cNvSpPr>
          <p:nvPr/>
        </p:nvSpPr>
        <p:spPr bwMode="auto">
          <a:xfrm flipV="1">
            <a:off x="3521075" y="6027738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1" name="Line 708"/>
          <p:cNvSpPr>
            <a:spLocks noChangeShapeType="1"/>
          </p:cNvSpPr>
          <p:nvPr/>
        </p:nvSpPr>
        <p:spPr bwMode="auto">
          <a:xfrm>
            <a:off x="3263900" y="6027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" name="Rectangle 709"/>
          <p:cNvSpPr>
            <a:spLocks noChangeArrowheads="1"/>
          </p:cNvSpPr>
          <p:nvPr/>
        </p:nvSpPr>
        <p:spPr bwMode="auto">
          <a:xfrm>
            <a:off x="3516313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23" name="Line 710"/>
          <p:cNvSpPr>
            <a:spLocks noChangeShapeType="1"/>
          </p:cNvSpPr>
          <p:nvPr/>
        </p:nvSpPr>
        <p:spPr bwMode="auto">
          <a:xfrm flipV="1">
            <a:off x="3006725" y="6027738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" name="Line 711"/>
          <p:cNvSpPr>
            <a:spLocks noChangeShapeType="1"/>
          </p:cNvSpPr>
          <p:nvPr/>
        </p:nvSpPr>
        <p:spPr bwMode="auto">
          <a:xfrm>
            <a:off x="2749550" y="6027738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" name="Rectangle 712"/>
          <p:cNvSpPr>
            <a:spLocks noChangeArrowheads="1"/>
          </p:cNvSpPr>
          <p:nvPr/>
        </p:nvSpPr>
        <p:spPr bwMode="auto">
          <a:xfrm>
            <a:off x="2998788" y="63452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0" name="Freeform 713"/>
          <p:cNvSpPr>
            <a:spLocks/>
          </p:cNvSpPr>
          <p:nvPr/>
        </p:nvSpPr>
        <p:spPr bwMode="auto">
          <a:xfrm>
            <a:off x="2470150" y="5386388"/>
            <a:ext cx="2590800" cy="131762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" name="Rectangle 723"/>
          <p:cNvSpPr>
            <a:spLocks noChangeArrowheads="1"/>
          </p:cNvSpPr>
          <p:nvPr/>
        </p:nvSpPr>
        <p:spPr bwMode="auto">
          <a:xfrm>
            <a:off x="1258888" y="5602288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28" name="Rectangle 724"/>
          <p:cNvSpPr>
            <a:spLocks noChangeArrowheads="1"/>
          </p:cNvSpPr>
          <p:nvPr/>
        </p:nvSpPr>
        <p:spPr bwMode="auto">
          <a:xfrm>
            <a:off x="1258888" y="5068888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3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29" name="Rectangle 725"/>
          <p:cNvSpPr>
            <a:spLocks noChangeArrowheads="1"/>
          </p:cNvSpPr>
          <p:nvPr/>
        </p:nvSpPr>
        <p:spPr bwMode="auto">
          <a:xfrm>
            <a:off x="1258888" y="5343525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2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30" name="Freeform 726"/>
          <p:cNvSpPr>
            <a:spLocks/>
          </p:cNvSpPr>
          <p:nvPr/>
        </p:nvSpPr>
        <p:spPr bwMode="auto">
          <a:xfrm>
            <a:off x="1976438" y="4868863"/>
            <a:ext cx="5148262" cy="1158875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727"/>
          <p:cNvSpPr>
            <a:spLocks/>
          </p:cNvSpPr>
          <p:nvPr/>
        </p:nvSpPr>
        <p:spPr bwMode="auto">
          <a:xfrm>
            <a:off x="1993900" y="5675313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Freeform 729"/>
          <p:cNvSpPr>
            <a:spLocks/>
          </p:cNvSpPr>
          <p:nvPr/>
        </p:nvSpPr>
        <p:spPr bwMode="auto">
          <a:xfrm>
            <a:off x="2470150" y="5086350"/>
            <a:ext cx="2076450" cy="152400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5674F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" name="Line 686"/>
          <p:cNvSpPr>
            <a:spLocks noChangeShapeType="1"/>
          </p:cNvSpPr>
          <p:nvPr/>
        </p:nvSpPr>
        <p:spPr bwMode="auto">
          <a:xfrm flipV="1">
            <a:off x="2008188" y="6022975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" name="Rectangle 688"/>
          <p:cNvSpPr>
            <a:spLocks noChangeArrowheads="1"/>
          </p:cNvSpPr>
          <p:nvPr/>
        </p:nvSpPr>
        <p:spPr bwMode="auto">
          <a:xfrm>
            <a:off x="1993900" y="634206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35" name="Line 698"/>
          <p:cNvSpPr>
            <a:spLocks noChangeShapeType="1"/>
          </p:cNvSpPr>
          <p:nvPr/>
        </p:nvSpPr>
        <p:spPr bwMode="auto">
          <a:xfrm flipV="1">
            <a:off x="5607050" y="6022975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34950" y="2060575"/>
            <a:ext cx="19986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defRPr sz="2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0D0D"/>
              </a:buClr>
              <a:buSzPct val="60000"/>
              <a:buFont typeface="Arial" charset="0"/>
              <a:buChar char="•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endParaRPr lang="en-US" altLang="ko-KR" sz="2000" dirty="0" smtClean="0">
              <a:solidFill>
                <a:srgbClr val="808080"/>
              </a:solidFill>
              <a:ea typeface="굴림" pitchFamily="50" charset="-127"/>
            </a:endParaRPr>
          </a:p>
        </p:txBody>
      </p:sp>
      <p:sp>
        <p:nvSpPr>
          <p:cNvPr id="15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34950" y="4292600"/>
            <a:ext cx="2514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defRPr sz="2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0D0D"/>
              </a:buClr>
              <a:buSzPct val="60000"/>
              <a:buFont typeface="Arial" charset="0"/>
              <a:buChar char="•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r>
              <a:rPr lang="en-US" altLang="ko-KR" sz="2000" dirty="0" smtClean="0">
                <a:ea typeface="굴림" pitchFamily="50" charset="-127"/>
              </a:rPr>
              <a:t>,</a:t>
            </a:r>
            <a:r>
              <a:rPr lang="en-US" altLang="ko-KR" sz="2000" dirty="0" smtClean="0">
                <a:solidFill>
                  <a:srgbClr val="1F03EF"/>
                </a:solidFill>
                <a:ea typeface="굴림" pitchFamily="50" charset="-127"/>
              </a:rPr>
              <a:t> [1,5]</a:t>
            </a:r>
            <a:endParaRPr lang="en-US" altLang="ko-KR" sz="2000" dirty="0" smtClean="0">
              <a:solidFill>
                <a:srgbClr val="80808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4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35" grpId="0" animBg="1"/>
      <p:bldP spid="84" grpId="0" animBg="1"/>
      <p:bldP spid="92" grpId="0" animBg="1"/>
      <p:bldP spid="140" grpId="0" animBg="1"/>
      <p:bldP spid="148" grpId="0" animBg="1"/>
      <p:bldP spid="14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0500" y="333375"/>
            <a:ext cx="3886200" cy="358775"/>
          </a:xfrm>
        </p:spPr>
        <p:txBody>
          <a:bodyPr>
            <a:normAutofit fontScale="92500" lnSpcReduction="20000"/>
          </a:bodyPr>
          <a:lstStyle/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rgbClr val="FF6600"/>
                </a:solidFill>
                <a:ea typeface="굴림" pitchFamily="50" charset="-127"/>
              </a:rPr>
              <a:t>[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r>
              <a:rPr lang="en-US" altLang="ko-KR" sz="2000" dirty="0" smtClean="0">
                <a:ea typeface="굴림" pitchFamily="50" charset="-127"/>
              </a:rPr>
              <a:t>,</a:t>
            </a:r>
            <a:r>
              <a:rPr lang="en-US" altLang="ko-KR" sz="2000" dirty="0" smtClean="0">
                <a:solidFill>
                  <a:srgbClr val="1F03EF"/>
                </a:solidFill>
                <a:ea typeface="굴림" pitchFamily="50" charset="-127"/>
              </a:rPr>
              <a:t> [1,5]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ea typeface="굴림" pitchFamily="50" charset="-127"/>
              </a:rPr>
              <a:t>[3,7]</a:t>
            </a:r>
            <a:endParaRPr lang="en-US" altLang="ko-KR" sz="2000" dirty="0" smtClean="0">
              <a:solidFill>
                <a:srgbClr val="000000"/>
              </a:solidFill>
              <a:ea typeface="굴림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 bwMode="auto">
          <a:xfrm flipV="1">
            <a:off x="1797050" y="9826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1797050" y="112553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1797050" y="12700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 flipV="1">
            <a:off x="1751013" y="14144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 flipV="1">
            <a:off x="1790700" y="17018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1790700" y="15589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53" name="Line 686"/>
          <p:cNvSpPr>
            <a:spLocks noChangeShapeType="1"/>
          </p:cNvSpPr>
          <p:nvPr/>
        </p:nvSpPr>
        <p:spPr bwMode="auto">
          <a:xfrm flipV="1">
            <a:off x="2274888" y="19240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87"/>
          <p:cNvSpPr>
            <a:spLocks noChangeShapeType="1"/>
          </p:cNvSpPr>
          <p:nvPr/>
        </p:nvSpPr>
        <p:spPr bwMode="auto">
          <a:xfrm>
            <a:off x="2017713" y="19240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688"/>
          <p:cNvSpPr>
            <a:spLocks noChangeArrowheads="1"/>
          </p:cNvSpPr>
          <p:nvPr/>
        </p:nvSpPr>
        <p:spPr bwMode="auto">
          <a:xfrm>
            <a:off x="2270125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56" name="Line 689"/>
          <p:cNvSpPr>
            <a:spLocks noChangeShapeType="1"/>
          </p:cNvSpPr>
          <p:nvPr/>
        </p:nvSpPr>
        <p:spPr bwMode="auto">
          <a:xfrm flipV="1">
            <a:off x="6392863" y="19240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690"/>
          <p:cNvSpPr>
            <a:spLocks noChangeShapeType="1"/>
          </p:cNvSpPr>
          <p:nvPr/>
        </p:nvSpPr>
        <p:spPr bwMode="auto">
          <a:xfrm>
            <a:off x="6135688" y="19240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Rectangle 691"/>
          <p:cNvSpPr>
            <a:spLocks noChangeArrowheads="1"/>
          </p:cNvSpPr>
          <p:nvPr/>
        </p:nvSpPr>
        <p:spPr bwMode="auto">
          <a:xfrm>
            <a:off x="6388100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59" name="Line 692"/>
          <p:cNvSpPr>
            <a:spLocks noChangeShapeType="1"/>
          </p:cNvSpPr>
          <p:nvPr/>
        </p:nvSpPr>
        <p:spPr bwMode="auto">
          <a:xfrm flipV="1">
            <a:off x="5880100" y="19240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3"/>
          <p:cNvSpPr>
            <a:spLocks noChangeShapeType="1"/>
          </p:cNvSpPr>
          <p:nvPr/>
        </p:nvSpPr>
        <p:spPr bwMode="auto">
          <a:xfrm>
            <a:off x="5622925" y="1924050"/>
            <a:ext cx="5127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694"/>
          <p:cNvSpPr>
            <a:spLocks noChangeArrowheads="1"/>
          </p:cNvSpPr>
          <p:nvPr/>
        </p:nvSpPr>
        <p:spPr bwMode="auto">
          <a:xfrm>
            <a:off x="5873750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62" name="Line 696"/>
          <p:cNvSpPr>
            <a:spLocks noChangeShapeType="1"/>
          </p:cNvSpPr>
          <p:nvPr/>
        </p:nvSpPr>
        <p:spPr bwMode="auto">
          <a:xfrm>
            <a:off x="5106988" y="19240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Rectangle 697"/>
          <p:cNvSpPr>
            <a:spLocks noChangeArrowheads="1"/>
          </p:cNvSpPr>
          <p:nvPr/>
        </p:nvSpPr>
        <p:spPr bwMode="auto">
          <a:xfrm>
            <a:off x="5359400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64" name="Line 698"/>
          <p:cNvSpPr>
            <a:spLocks noChangeShapeType="1"/>
          </p:cNvSpPr>
          <p:nvPr/>
        </p:nvSpPr>
        <p:spPr bwMode="auto">
          <a:xfrm flipV="1">
            <a:off x="4849813" y="1924050"/>
            <a:ext cx="1587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699"/>
          <p:cNvSpPr>
            <a:spLocks noChangeShapeType="1"/>
          </p:cNvSpPr>
          <p:nvPr/>
        </p:nvSpPr>
        <p:spPr bwMode="auto">
          <a:xfrm>
            <a:off x="4592638" y="19240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Rectangle 700"/>
          <p:cNvSpPr>
            <a:spLocks noChangeArrowheads="1"/>
          </p:cNvSpPr>
          <p:nvPr/>
        </p:nvSpPr>
        <p:spPr bwMode="auto">
          <a:xfrm>
            <a:off x="4841875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67" name="Line 701"/>
          <p:cNvSpPr>
            <a:spLocks noChangeShapeType="1"/>
          </p:cNvSpPr>
          <p:nvPr/>
        </p:nvSpPr>
        <p:spPr bwMode="auto">
          <a:xfrm flipV="1">
            <a:off x="4333875" y="19240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702"/>
          <p:cNvSpPr>
            <a:spLocks noChangeShapeType="1"/>
          </p:cNvSpPr>
          <p:nvPr/>
        </p:nvSpPr>
        <p:spPr bwMode="auto">
          <a:xfrm>
            <a:off x="4076700" y="1924050"/>
            <a:ext cx="515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Rectangle 703"/>
          <p:cNvSpPr>
            <a:spLocks noChangeArrowheads="1"/>
          </p:cNvSpPr>
          <p:nvPr/>
        </p:nvSpPr>
        <p:spPr bwMode="auto">
          <a:xfrm>
            <a:off x="4329113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70" name="Line 704"/>
          <p:cNvSpPr>
            <a:spLocks noChangeShapeType="1"/>
          </p:cNvSpPr>
          <p:nvPr/>
        </p:nvSpPr>
        <p:spPr bwMode="auto">
          <a:xfrm flipV="1">
            <a:off x="3819525" y="19240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705"/>
          <p:cNvSpPr>
            <a:spLocks noChangeShapeType="1"/>
          </p:cNvSpPr>
          <p:nvPr/>
        </p:nvSpPr>
        <p:spPr bwMode="auto">
          <a:xfrm>
            <a:off x="3562350" y="19240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Rectangle 706"/>
          <p:cNvSpPr>
            <a:spLocks noChangeArrowheads="1"/>
          </p:cNvSpPr>
          <p:nvPr/>
        </p:nvSpPr>
        <p:spPr bwMode="auto">
          <a:xfrm>
            <a:off x="3814763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73" name="Line 707"/>
          <p:cNvSpPr>
            <a:spLocks noChangeShapeType="1"/>
          </p:cNvSpPr>
          <p:nvPr/>
        </p:nvSpPr>
        <p:spPr bwMode="auto">
          <a:xfrm flipV="1">
            <a:off x="3305175" y="19240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708"/>
          <p:cNvSpPr>
            <a:spLocks noChangeShapeType="1"/>
          </p:cNvSpPr>
          <p:nvPr/>
        </p:nvSpPr>
        <p:spPr bwMode="auto">
          <a:xfrm>
            <a:off x="3048000" y="19240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Rectangle 709"/>
          <p:cNvSpPr>
            <a:spLocks noChangeArrowheads="1"/>
          </p:cNvSpPr>
          <p:nvPr/>
        </p:nvSpPr>
        <p:spPr bwMode="auto">
          <a:xfrm>
            <a:off x="3300413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76" name="Line 710"/>
          <p:cNvSpPr>
            <a:spLocks noChangeShapeType="1"/>
          </p:cNvSpPr>
          <p:nvPr/>
        </p:nvSpPr>
        <p:spPr bwMode="auto">
          <a:xfrm flipV="1">
            <a:off x="2790825" y="19240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711"/>
          <p:cNvSpPr>
            <a:spLocks noChangeShapeType="1"/>
          </p:cNvSpPr>
          <p:nvPr/>
        </p:nvSpPr>
        <p:spPr bwMode="auto">
          <a:xfrm>
            <a:off x="2533650" y="19240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Rectangle 712"/>
          <p:cNvSpPr>
            <a:spLocks noChangeArrowheads="1"/>
          </p:cNvSpPr>
          <p:nvPr/>
        </p:nvSpPr>
        <p:spPr bwMode="auto">
          <a:xfrm>
            <a:off x="2782888" y="21367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0" name="Freeform 713"/>
          <p:cNvSpPr>
            <a:spLocks/>
          </p:cNvSpPr>
          <p:nvPr/>
        </p:nvSpPr>
        <p:spPr bwMode="auto">
          <a:xfrm>
            <a:off x="2254250" y="1282700"/>
            <a:ext cx="2590800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Freeform 715"/>
          <p:cNvSpPr>
            <a:spLocks/>
          </p:cNvSpPr>
          <p:nvPr/>
        </p:nvSpPr>
        <p:spPr bwMode="auto">
          <a:xfrm>
            <a:off x="3286125" y="1558925"/>
            <a:ext cx="2089150" cy="142875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7030A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1" name="Rectangle 723"/>
          <p:cNvSpPr>
            <a:spLocks noChangeArrowheads="1"/>
          </p:cNvSpPr>
          <p:nvPr/>
        </p:nvSpPr>
        <p:spPr bwMode="auto">
          <a:xfrm>
            <a:off x="1042988" y="1498600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82" name="Rectangle 724"/>
          <p:cNvSpPr>
            <a:spLocks noChangeArrowheads="1"/>
          </p:cNvSpPr>
          <p:nvPr/>
        </p:nvSpPr>
        <p:spPr bwMode="auto">
          <a:xfrm>
            <a:off x="1042988" y="965200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3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83" name="Rectangle 725"/>
          <p:cNvSpPr>
            <a:spLocks noChangeArrowheads="1"/>
          </p:cNvSpPr>
          <p:nvPr/>
        </p:nvSpPr>
        <p:spPr bwMode="auto">
          <a:xfrm>
            <a:off x="1042988" y="1239838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2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84" name="Freeform 726"/>
          <p:cNvSpPr>
            <a:spLocks/>
          </p:cNvSpPr>
          <p:nvPr/>
        </p:nvSpPr>
        <p:spPr bwMode="auto">
          <a:xfrm>
            <a:off x="1760538" y="765175"/>
            <a:ext cx="5148262" cy="1158875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727"/>
          <p:cNvSpPr>
            <a:spLocks/>
          </p:cNvSpPr>
          <p:nvPr/>
        </p:nvSpPr>
        <p:spPr bwMode="auto">
          <a:xfrm>
            <a:off x="1778000" y="1570038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Freeform 729"/>
          <p:cNvSpPr>
            <a:spLocks/>
          </p:cNvSpPr>
          <p:nvPr/>
        </p:nvSpPr>
        <p:spPr bwMode="auto">
          <a:xfrm>
            <a:off x="2254250" y="982663"/>
            <a:ext cx="2076450" cy="152400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5674F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Line 686"/>
          <p:cNvSpPr>
            <a:spLocks noChangeShapeType="1"/>
          </p:cNvSpPr>
          <p:nvPr/>
        </p:nvSpPr>
        <p:spPr bwMode="auto">
          <a:xfrm flipV="1">
            <a:off x="1792288" y="191770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Rectangle 688"/>
          <p:cNvSpPr>
            <a:spLocks noChangeArrowheads="1"/>
          </p:cNvSpPr>
          <p:nvPr/>
        </p:nvSpPr>
        <p:spPr bwMode="auto">
          <a:xfrm>
            <a:off x="1778000" y="21336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89" name="Line 698"/>
          <p:cNvSpPr>
            <a:spLocks noChangeShapeType="1"/>
          </p:cNvSpPr>
          <p:nvPr/>
        </p:nvSpPr>
        <p:spPr bwMode="auto">
          <a:xfrm flipV="1">
            <a:off x="5389563" y="1917700"/>
            <a:ext cx="3175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4" name="직선 연결선 153"/>
          <p:cNvCxnSpPr/>
          <p:nvPr/>
        </p:nvCxnSpPr>
        <p:spPr bwMode="auto">
          <a:xfrm flipV="1">
            <a:off x="1797050" y="32432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/>
          <p:nvPr/>
        </p:nvCxnSpPr>
        <p:spPr bwMode="auto">
          <a:xfrm flipV="1">
            <a:off x="1797050" y="338613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/>
          <p:cNvCxnSpPr/>
          <p:nvPr/>
        </p:nvCxnSpPr>
        <p:spPr bwMode="auto">
          <a:xfrm flipV="1">
            <a:off x="1797050" y="35306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/>
          <p:nvPr/>
        </p:nvCxnSpPr>
        <p:spPr bwMode="auto">
          <a:xfrm flipV="1">
            <a:off x="1751013" y="36750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/>
          <p:nvPr/>
        </p:nvCxnSpPr>
        <p:spPr bwMode="auto">
          <a:xfrm flipV="1">
            <a:off x="1790700" y="39624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/>
          <p:cNvCxnSpPr/>
          <p:nvPr/>
        </p:nvCxnSpPr>
        <p:spPr bwMode="auto">
          <a:xfrm flipV="1">
            <a:off x="1790700" y="38195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96" name="Line 686"/>
          <p:cNvSpPr>
            <a:spLocks noChangeShapeType="1"/>
          </p:cNvSpPr>
          <p:nvPr/>
        </p:nvSpPr>
        <p:spPr bwMode="auto">
          <a:xfrm flipV="1">
            <a:off x="2274888" y="41846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7" name="Line 687"/>
          <p:cNvSpPr>
            <a:spLocks noChangeShapeType="1"/>
          </p:cNvSpPr>
          <p:nvPr/>
        </p:nvSpPr>
        <p:spPr bwMode="auto">
          <a:xfrm>
            <a:off x="2017713" y="41846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Rectangle 688"/>
          <p:cNvSpPr>
            <a:spLocks noChangeArrowheads="1"/>
          </p:cNvSpPr>
          <p:nvPr/>
        </p:nvSpPr>
        <p:spPr bwMode="auto">
          <a:xfrm>
            <a:off x="2270125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199" name="Line 689"/>
          <p:cNvSpPr>
            <a:spLocks noChangeShapeType="1"/>
          </p:cNvSpPr>
          <p:nvPr/>
        </p:nvSpPr>
        <p:spPr bwMode="auto">
          <a:xfrm flipV="1">
            <a:off x="6392863" y="41846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Line 690"/>
          <p:cNvSpPr>
            <a:spLocks noChangeShapeType="1"/>
          </p:cNvSpPr>
          <p:nvPr/>
        </p:nvSpPr>
        <p:spPr bwMode="auto">
          <a:xfrm>
            <a:off x="6135688" y="41846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Rectangle 691"/>
          <p:cNvSpPr>
            <a:spLocks noChangeArrowheads="1"/>
          </p:cNvSpPr>
          <p:nvPr/>
        </p:nvSpPr>
        <p:spPr bwMode="auto">
          <a:xfrm>
            <a:off x="6388100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02" name="Line 692"/>
          <p:cNvSpPr>
            <a:spLocks noChangeShapeType="1"/>
          </p:cNvSpPr>
          <p:nvPr/>
        </p:nvSpPr>
        <p:spPr bwMode="auto">
          <a:xfrm flipV="1">
            <a:off x="5880100" y="41846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693"/>
          <p:cNvSpPr>
            <a:spLocks noChangeShapeType="1"/>
          </p:cNvSpPr>
          <p:nvPr/>
        </p:nvSpPr>
        <p:spPr bwMode="auto">
          <a:xfrm>
            <a:off x="5622925" y="4184650"/>
            <a:ext cx="5127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Rectangle 694"/>
          <p:cNvSpPr>
            <a:spLocks noChangeArrowheads="1"/>
          </p:cNvSpPr>
          <p:nvPr/>
        </p:nvSpPr>
        <p:spPr bwMode="auto">
          <a:xfrm>
            <a:off x="5873750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05" name="Line 696"/>
          <p:cNvSpPr>
            <a:spLocks noChangeShapeType="1"/>
          </p:cNvSpPr>
          <p:nvPr/>
        </p:nvSpPr>
        <p:spPr bwMode="auto">
          <a:xfrm>
            <a:off x="5106988" y="4184650"/>
            <a:ext cx="515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Rectangle 697"/>
          <p:cNvSpPr>
            <a:spLocks noChangeArrowheads="1"/>
          </p:cNvSpPr>
          <p:nvPr/>
        </p:nvSpPr>
        <p:spPr bwMode="auto">
          <a:xfrm>
            <a:off x="5359400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07" name="Line 698"/>
          <p:cNvSpPr>
            <a:spLocks noChangeShapeType="1"/>
          </p:cNvSpPr>
          <p:nvPr/>
        </p:nvSpPr>
        <p:spPr bwMode="auto">
          <a:xfrm flipV="1">
            <a:off x="4849813" y="4184650"/>
            <a:ext cx="1587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Line 699"/>
          <p:cNvSpPr>
            <a:spLocks noChangeShapeType="1"/>
          </p:cNvSpPr>
          <p:nvPr/>
        </p:nvSpPr>
        <p:spPr bwMode="auto">
          <a:xfrm>
            <a:off x="4592638" y="41846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Rectangle 700"/>
          <p:cNvSpPr>
            <a:spLocks noChangeArrowheads="1"/>
          </p:cNvSpPr>
          <p:nvPr/>
        </p:nvSpPr>
        <p:spPr bwMode="auto">
          <a:xfrm>
            <a:off x="4841875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10" name="Line 701"/>
          <p:cNvSpPr>
            <a:spLocks noChangeShapeType="1"/>
          </p:cNvSpPr>
          <p:nvPr/>
        </p:nvSpPr>
        <p:spPr bwMode="auto">
          <a:xfrm flipV="1">
            <a:off x="4333875" y="41846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1" name="Line 702"/>
          <p:cNvSpPr>
            <a:spLocks noChangeShapeType="1"/>
          </p:cNvSpPr>
          <p:nvPr/>
        </p:nvSpPr>
        <p:spPr bwMode="auto">
          <a:xfrm>
            <a:off x="4076700" y="4184650"/>
            <a:ext cx="515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2" name="Rectangle 703"/>
          <p:cNvSpPr>
            <a:spLocks noChangeArrowheads="1"/>
          </p:cNvSpPr>
          <p:nvPr/>
        </p:nvSpPr>
        <p:spPr bwMode="auto">
          <a:xfrm>
            <a:off x="4329113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13" name="Line 704"/>
          <p:cNvSpPr>
            <a:spLocks noChangeShapeType="1"/>
          </p:cNvSpPr>
          <p:nvPr/>
        </p:nvSpPr>
        <p:spPr bwMode="auto">
          <a:xfrm flipV="1">
            <a:off x="3819525" y="41846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4" name="Line 705"/>
          <p:cNvSpPr>
            <a:spLocks noChangeShapeType="1"/>
          </p:cNvSpPr>
          <p:nvPr/>
        </p:nvSpPr>
        <p:spPr bwMode="auto">
          <a:xfrm>
            <a:off x="3562350" y="41846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" name="Rectangle 706"/>
          <p:cNvSpPr>
            <a:spLocks noChangeArrowheads="1"/>
          </p:cNvSpPr>
          <p:nvPr/>
        </p:nvSpPr>
        <p:spPr bwMode="auto">
          <a:xfrm>
            <a:off x="3814763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16" name="Line 707"/>
          <p:cNvSpPr>
            <a:spLocks noChangeShapeType="1"/>
          </p:cNvSpPr>
          <p:nvPr/>
        </p:nvSpPr>
        <p:spPr bwMode="auto">
          <a:xfrm flipV="1">
            <a:off x="3305175" y="41846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7" name="Line 708"/>
          <p:cNvSpPr>
            <a:spLocks noChangeShapeType="1"/>
          </p:cNvSpPr>
          <p:nvPr/>
        </p:nvSpPr>
        <p:spPr bwMode="auto">
          <a:xfrm>
            <a:off x="3048000" y="41846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8" name="Rectangle 709"/>
          <p:cNvSpPr>
            <a:spLocks noChangeArrowheads="1"/>
          </p:cNvSpPr>
          <p:nvPr/>
        </p:nvSpPr>
        <p:spPr bwMode="auto">
          <a:xfrm>
            <a:off x="3300413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19" name="Line 710"/>
          <p:cNvSpPr>
            <a:spLocks noChangeShapeType="1"/>
          </p:cNvSpPr>
          <p:nvPr/>
        </p:nvSpPr>
        <p:spPr bwMode="auto">
          <a:xfrm flipV="1">
            <a:off x="2790825" y="418465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711"/>
          <p:cNvSpPr>
            <a:spLocks noChangeShapeType="1"/>
          </p:cNvSpPr>
          <p:nvPr/>
        </p:nvSpPr>
        <p:spPr bwMode="auto">
          <a:xfrm>
            <a:off x="2533650" y="4184650"/>
            <a:ext cx="5143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Rectangle 712"/>
          <p:cNvSpPr>
            <a:spLocks noChangeArrowheads="1"/>
          </p:cNvSpPr>
          <p:nvPr/>
        </p:nvSpPr>
        <p:spPr bwMode="auto">
          <a:xfrm>
            <a:off x="2782888" y="4397375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6" name="Freeform 713"/>
          <p:cNvSpPr>
            <a:spLocks/>
          </p:cNvSpPr>
          <p:nvPr/>
        </p:nvSpPr>
        <p:spPr bwMode="auto">
          <a:xfrm>
            <a:off x="2254250" y="3543300"/>
            <a:ext cx="2590800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Freeform 715"/>
          <p:cNvSpPr>
            <a:spLocks/>
          </p:cNvSpPr>
          <p:nvPr/>
        </p:nvSpPr>
        <p:spPr bwMode="auto">
          <a:xfrm>
            <a:off x="3286125" y="3819525"/>
            <a:ext cx="2089150" cy="142875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7030A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719"/>
          <p:cNvSpPr>
            <a:spLocks/>
          </p:cNvSpPr>
          <p:nvPr/>
        </p:nvSpPr>
        <p:spPr bwMode="auto">
          <a:xfrm>
            <a:off x="4311650" y="3243263"/>
            <a:ext cx="2124075" cy="142875"/>
          </a:xfrm>
          <a:custGeom>
            <a:avLst/>
            <a:gdLst>
              <a:gd name="T0" fmla="*/ 2147483647 w 863"/>
              <a:gd name="T1" fmla="*/ 2147483647 h 71"/>
              <a:gd name="T2" fmla="*/ 2147483647 w 863"/>
              <a:gd name="T3" fmla="*/ 2147483647 h 71"/>
              <a:gd name="T4" fmla="*/ 2147483647 w 863"/>
              <a:gd name="T5" fmla="*/ 2147483647 h 71"/>
              <a:gd name="T6" fmla="*/ 2147483647 w 863"/>
              <a:gd name="T7" fmla="*/ 2147483647 h 71"/>
              <a:gd name="T8" fmla="*/ 2147483647 w 863"/>
              <a:gd name="T9" fmla="*/ 2147483647 h 71"/>
              <a:gd name="T10" fmla="*/ 2147483647 w 863"/>
              <a:gd name="T11" fmla="*/ 2147483647 h 71"/>
              <a:gd name="T12" fmla="*/ 2147483647 w 863"/>
              <a:gd name="T13" fmla="*/ 0 h 71"/>
              <a:gd name="T14" fmla="*/ 2147483647 w 863"/>
              <a:gd name="T15" fmla="*/ 0 h 71"/>
              <a:gd name="T16" fmla="*/ 2147483647 w 863"/>
              <a:gd name="T17" fmla="*/ 2147483647 h 71"/>
              <a:gd name="T18" fmla="*/ 0 w 863"/>
              <a:gd name="T19" fmla="*/ 2147483647 h 71"/>
              <a:gd name="T20" fmla="*/ 0 w 863"/>
              <a:gd name="T21" fmla="*/ 2147483647 h 71"/>
              <a:gd name="T22" fmla="*/ 2147483647 w 863"/>
              <a:gd name="T23" fmla="*/ 2147483647 h 71"/>
              <a:gd name="T24" fmla="*/ 2147483647 w 863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6633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25" name="Rectangle 723"/>
          <p:cNvSpPr>
            <a:spLocks noChangeArrowheads="1"/>
          </p:cNvSpPr>
          <p:nvPr/>
        </p:nvSpPr>
        <p:spPr bwMode="auto">
          <a:xfrm>
            <a:off x="1042988" y="3759200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26" name="Rectangle 724"/>
          <p:cNvSpPr>
            <a:spLocks noChangeArrowheads="1"/>
          </p:cNvSpPr>
          <p:nvPr/>
        </p:nvSpPr>
        <p:spPr bwMode="auto">
          <a:xfrm>
            <a:off x="1042988" y="3225800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3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27" name="Rectangle 725"/>
          <p:cNvSpPr>
            <a:spLocks noChangeArrowheads="1"/>
          </p:cNvSpPr>
          <p:nvPr/>
        </p:nvSpPr>
        <p:spPr bwMode="auto">
          <a:xfrm>
            <a:off x="1042988" y="3500438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2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28" name="Freeform 726"/>
          <p:cNvSpPr>
            <a:spLocks/>
          </p:cNvSpPr>
          <p:nvPr/>
        </p:nvSpPr>
        <p:spPr bwMode="auto">
          <a:xfrm>
            <a:off x="1760538" y="2997200"/>
            <a:ext cx="5148262" cy="1187450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Freeform 727"/>
          <p:cNvSpPr>
            <a:spLocks/>
          </p:cNvSpPr>
          <p:nvPr/>
        </p:nvSpPr>
        <p:spPr bwMode="auto">
          <a:xfrm>
            <a:off x="1778000" y="3830638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Freeform 729"/>
          <p:cNvSpPr>
            <a:spLocks/>
          </p:cNvSpPr>
          <p:nvPr/>
        </p:nvSpPr>
        <p:spPr bwMode="auto">
          <a:xfrm>
            <a:off x="2254250" y="3243263"/>
            <a:ext cx="2076450" cy="152400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5674F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1" name="Line 686"/>
          <p:cNvSpPr>
            <a:spLocks noChangeShapeType="1"/>
          </p:cNvSpPr>
          <p:nvPr/>
        </p:nvSpPr>
        <p:spPr bwMode="auto">
          <a:xfrm flipV="1">
            <a:off x="1792288" y="417830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2" name="Rectangle 688"/>
          <p:cNvSpPr>
            <a:spLocks noChangeArrowheads="1"/>
          </p:cNvSpPr>
          <p:nvPr/>
        </p:nvSpPr>
        <p:spPr bwMode="auto">
          <a:xfrm>
            <a:off x="1778000" y="4394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33" name="Line 698"/>
          <p:cNvSpPr>
            <a:spLocks noChangeShapeType="1"/>
          </p:cNvSpPr>
          <p:nvPr/>
        </p:nvSpPr>
        <p:spPr bwMode="auto">
          <a:xfrm flipV="1">
            <a:off x="5389563" y="4178300"/>
            <a:ext cx="3175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9863" y="2565400"/>
            <a:ext cx="4114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defRPr sz="2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0D0D"/>
              </a:buClr>
              <a:buSzPct val="60000"/>
              <a:buFont typeface="Arial" charset="0"/>
              <a:buChar char="•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r>
              <a:rPr lang="en-US" altLang="ko-KR" sz="2000" dirty="0" smtClean="0">
                <a:ea typeface="굴림" pitchFamily="50" charset="-127"/>
              </a:rPr>
              <a:t>,</a:t>
            </a:r>
            <a:r>
              <a:rPr lang="en-US" altLang="ko-KR" sz="2000" dirty="0" smtClean="0">
                <a:solidFill>
                  <a:srgbClr val="1F03EF"/>
                </a:solidFill>
                <a:ea typeface="굴림" pitchFamily="50" charset="-127"/>
              </a:rPr>
              <a:t> [1,5]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ea typeface="굴림" pitchFamily="50" charset="-127"/>
              </a:rPr>
              <a:t>[3,7]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>
                <a:solidFill>
                  <a:srgbClr val="663300"/>
                </a:solidFill>
                <a:ea typeface="굴림" pitchFamily="50" charset="-127"/>
              </a:rPr>
              <a:t>[5,9</a:t>
            </a:r>
            <a:r>
              <a:rPr lang="en-US" altLang="ko-KR" sz="2000" dirty="0" smtClean="0">
                <a:solidFill>
                  <a:srgbClr val="663300"/>
                </a:solidFill>
                <a:ea typeface="굴림" pitchFamily="50" charset="-127"/>
              </a:rPr>
              <a:t>]</a:t>
            </a:r>
            <a:endParaRPr lang="en-US" altLang="ko-KR" sz="2000" dirty="0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99" name="Freeform 717"/>
          <p:cNvSpPr>
            <a:spLocks/>
          </p:cNvSpPr>
          <p:nvPr/>
        </p:nvSpPr>
        <p:spPr bwMode="auto">
          <a:xfrm>
            <a:off x="4887913" y="5630863"/>
            <a:ext cx="1079500" cy="131762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chemeClr val="tx2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0" name="직선 연결선 199"/>
          <p:cNvCxnSpPr/>
          <p:nvPr/>
        </p:nvCxnSpPr>
        <p:spPr bwMode="auto">
          <a:xfrm flipV="1">
            <a:off x="1870075" y="53308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직선 연결선 200"/>
          <p:cNvCxnSpPr/>
          <p:nvPr/>
        </p:nvCxnSpPr>
        <p:spPr bwMode="auto">
          <a:xfrm flipV="1">
            <a:off x="1870075" y="547370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직선 연결선 201"/>
          <p:cNvCxnSpPr/>
          <p:nvPr/>
        </p:nvCxnSpPr>
        <p:spPr bwMode="auto">
          <a:xfrm flipV="1">
            <a:off x="1870075" y="56181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직선 연결선 202"/>
          <p:cNvCxnSpPr/>
          <p:nvPr/>
        </p:nvCxnSpPr>
        <p:spPr bwMode="auto">
          <a:xfrm flipV="1">
            <a:off x="1824038" y="576262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직선 연결선 203"/>
          <p:cNvCxnSpPr/>
          <p:nvPr/>
        </p:nvCxnSpPr>
        <p:spPr bwMode="auto">
          <a:xfrm flipV="1">
            <a:off x="1863725" y="604996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/>
          <p:cNvCxnSpPr/>
          <p:nvPr/>
        </p:nvCxnSpPr>
        <p:spPr bwMode="auto">
          <a:xfrm flipV="1">
            <a:off x="1863725" y="590708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42" name="Line 686"/>
          <p:cNvSpPr>
            <a:spLocks noChangeShapeType="1"/>
          </p:cNvSpPr>
          <p:nvPr/>
        </p:nvSpPr>
        <p:spPr bwMode="auto">
          <a:xfrm flipV="1">
            <a:off x="2347913" y="627221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3" name="Line 687"/>
          <p:cNvSpPr>
            <a:spLocks noChangeShapeType="1"/>
          </p:cNvSpPr>
          <p:nvPr/>
        </p:nvSpPr>
        <p:spPr bwMode="auto">
          <a:xfrm>
            <a:off x="2090738" y="627221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4" name="Rectangle 688"/>
          <p:cNvSpPr>
            <a:spLocks noChangeArrowheads="1"/>
          </p:cNvSpPr>
          <p:nvPr/>
        </p:nvSpPr>
        <p:spPr bwMode="auto">
          <a:xfrm>
            <a:off x="2343150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45" name="Line 689"/>
          <p:cNvSpPr>
            <a:spLocks noChangeShapeType="1"/>
          </p:cNvSpPr>
          <p:nvPr/>
        </p:nvSpPr>
        <p:spPr bwMode="auto">
          <a:xfrm flipV="1">
            <a:off x="6465888" y="627221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" name="Line 690"/>
          <p:cNvSpPr>
            <a:spLocks noChangeShapeType="1"/>
          </p:cNvSpPr>
          <p:nvPr/>
        </p:nvSpPr>
        <p:spPr bwMode="auto">
          <a:xfrm>
            <a:off x="6208713" y="627221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" name="Rectangle 691"/>
          <p:cNvSpPr>
            <a:spLocks noChangeArrowheads="1"/>
          </p:cNvSpPr>
          <p:nvPr/>
        </p:nvSpPr>
        <p:spPr bwMode="auto">
          <a:xfrm>
            <a:off x="6461125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48" name="Line 692"/>
          <p:cNvSpPr>
            <a:spLocks noChangeShapeType="1"/>
          </p:cNvSpPr>
          <p:nvPr/>
        </p:nvSpPr>
        <p:spPr bwMode="auto">
          <a:xfrm flipV="1">
            <a:off x="5953125" y="627221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" name="Line 693"/>
          <p:cNvSpPr>
            <a:spLocks noChangeShapeType="1"/>
          </p:cNvSpPr>
          <p:nvPr/>
        </p:nvSpPr>
        <p:spPr bwMode="auto">
          <a:xfrm>
            <a:off x="5695950" y="6272213"/>
            <a:ext cx="51276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" name="Rectangle 694"/>
          <p:cNvSpPr>
            <a:spLocks noChangeArrowheads="1"/>
          </p:cNvSpPr>
          <p:nvPr/>
        </p:nvSpPr>
        <p:spPr bwMode="auto">
          <a:xfrm>
            <a:off x="5946775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51" name="Line 696"/>
          <p:cNvSpPr>
            <a:spLocks noChangeShapeType="1"/>
          </p:cNvSpPr>
          <p:nvPr/>
        </p:nvSpPr>
        <p:spPr bwMode="auto">
          <a:xfrm>
            <a:off x="5180013" y="627221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" name="Rectangle 697"/>
          <p:cNvSpPr>
            <a:spLocks noChangeArrowheads="1"/>
          </p:cNvSpPr>
          <p:nvPr/>
        </p:nvSpPr>
        <p:spPr bwMode="auto">
          <a:xfrm>
            <a:off x="5432425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53" name="Line 698"/>
          <p:cNvSpPr>
            <a:spLocks noChangeShapeType="1"/>
          </p:cNvSpPr>
          <p:nvPr/>
        </p:nvSpPr>
        <p:spPr bwMode="auto">
          <a:xfrm flipV="1">
            <a:off x="4922838" y="627221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" name="Line 699"/>
          <p:cNvSpPr>
            <a:spLocks noChangeShapeType="1"/>
          </p:cNvSpPr>
          <p:nvPr/>
        </p:nvSpPr>
        <p:spPr bwMode="auto">
          <a:xfrm>
            <a:off x="4665663" y="62722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" name="Rectangle 700"/>
          <p:cNvSpPr>
            <a:spLocks noChangeArrowheads="1"/>
          </p:cNvSpPr>
          <p:nvPr/>
        </p:nvSpPr>
        <p:spPr bwMode="auto">
          <a:xfrm>
            <a:off x="4914900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56" name="Line 701"/>
          <p:cNvSpPr>
            <a:spLocks noChangeShapeType="1"/>
          </p:cNvSpPr>
          <p:nvPr/>
        </p:nvSpPr>
        <p:spPr bwMode="auto">
          <a:xfrm flipV="1">
            <a:off x="4406900" y="627221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" name="Line 702"/>
          <p:cNvSpPr>
            <a:spLocks noChangeShapeType="1"/>
          </p:cNvSpPr>
          <p:nvPr/>
        </p:nvSpPr>
        <p:spPr bwMode="auto">
          <a:xfrm>
            <a:off x="4149725" y="627221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8" name="Rectangle 703"/>
          <p:cNvSpPr>
            <a:spLocks noChangeArrowheads="1"/>
          </p:cNvSpPr>
          <p:nvPr/>
        </p:nvSpPr>
        <p:spPr bwMode="auto">
          <a:xfrm>
            <a:off x="4402138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59" name="Line 704"/>
          <p:cNvSpPr>
            <a:spLocks noChangeShapeType="1"/>
          </p:cNvSpPr>
          <p:nvPr/>
        </p:nvSpPr>
        <p:spPr bwMode="auto">
          <a:xfrm flipV="1">
            <a:off x="3892550" y="627221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0" name="Line 705"/>
          <p:cNvSpPr>
            <a:spLocks noChangeShapeType="1"/>
          </p:cNvSpPr>
          <p:nvPr/>
        </p:nvSpPr>
        <p:spPr bwMode="auto">
          <a:xfrm>
            <a:off x="3635375" y="62722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1" name="Rectangle 706"/>
          <p:cNvSpPr>
            <a:spLocks noChangeArrowheads="1"/>
          </p:cNvSpPr>
          <p:nvPr/>
        </p:nvSpPr>
        <p:spPr bwMode="auto">
          <a:xfrm>
            <a:off x="3887788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62" name="Line 707"/>
          <p:cNvSpPr>
            <a:spLocks noChangeShapeType="1"/>
          </p:cNvSpPr>
          <p:nvPr/>
        </p:nvSpPr>
        <p:spPr bwMode="auto">
          <a:xfrm flipV="1">
            <a:off x="3378200" y="627221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3" name="Line 708"/>
          <p:cNvSpPr>
            <a:spLocks noChangeShapeType="1"/>
          </p:cNvSpPr>
          <p:nvPr/>
        </p:nvSpPr>
        <p:spPr bwMode="auto">
          <a:xfrm>
            <a:off x="3121025" y="62722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4" name="Rectangle 709"/>
          <p:cNvSpPr>
            <a:spLocks noChangeArrowheads="1"/>
          </p:cNvSpPr>
          <p:nvPr/>
        </p:nvSpPr>
        <p:spPr bwMode="auto">
          <a:xfrm>
            <a:off x="3373438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65" name="Line 710"/>
          <p:cNvSpPr>
            <a:spLocks noChangeShapeType="1"/>
          </p:cNvSpPr>
          <p:nvPr/>
        </p:nvSpPr>
        <p:spPr bwMode="auto">
          <a:xfrm flipV="1">
            <a:off x="2863850" y="627221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" name="Line 711"/>
          <p:cNvSpPr>
            <a:spLocks noChangeShapeType="1"/>
          </p:cNvSpPr>
          <p:nvPr/>
        </p:nvSpPr>
        <p:spPr bwMode="auto">
          <a:xfrm>
            <a:off x="2606675" y="627221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" name="Rectangle 712"/>
          <p:cNvSpPr>
            <a:spLocks noChangeArrowheads="1"/>
          </p:cNvSpPr>
          <p:nvPr/>
        </p:nvSpPr>
        <p:spPr bwMode="auto">
          <a:xfrm>
            <a:off x="2855913" y="6484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2" name="Freeform 713"/>
          <p:cNvSpPr>
            <a:spLocks/>
          </p:cNvSpPr>
          <p:nvPr/>
        </p:nvSpPr>
        <p:spPr bwMode="auto">
          <a:xfrm>
            <a:off x="2325688" y="5630863"/>
            <a:ext cx="2592387" cy="131762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" name="Freeform 715"/>
          <p:cNvSpPr>
            <a:spLocks/>
          </p:cNvSpPr>
          <p:nvPr/>
        </p:nvSpPr>
        <p:spPr bwMode="auto">
          <a:xfrm>
            <a:off x="3359150" y="5907088"/>
            <a:ext cx="2087563" cy="144462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7030A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Freeform 719"/>
          <p:cNvSpPr>
            <a:spLocks/>
          </p:cNvSpPr>
          <p:nvPr/>
        </p:nvSpPr>
        <p:spPr bwMode="auto">
          <a:xfrm>
            <a:off x="4383088" y="5330825"/>
            <a:ext cx="2124075" cy="144463"/>
          </a:xfrm>
          <a:custGeom>
            <a:avLst/>
            <a:gdLst>
              <a:gd name="T0" fmla="*/ 2147483647 w 863"/>
              <a:gd name="T1" fmla="*/ 2147483647 h 71"/>
              <a:gd name="T2" fmla="*/ 2147483647 w 863"/>
              <a:gd name="T3" fmla="*/ 2147483647 h 71"/>
              <a:gd name="T4" fmla="*/ 2147483647 w 863"/>
              <a:gd name="T5" fmla="*/ 2147483647 h 71"/>
              <a:gd name="T6" fmla="*/ 2147483647 w 863"/>
              <a:gd name="T7" fmla="*/ 2147483647 h 71"/>
              <a:gd name="T8" fmla="*/ 2147483647 w 863"/>
              <a:gd name="T9" fmla="*/ 2147483647 h 71"/>
              <a:gd name="T10" fmla="*/ 2147483647 w 863"/>
              <a:gd name="T11" fmla="*/ 2147483647 h 71"/>
              <a:gd name="T12" fmla="*/ 2147483647 w 863"/>
              <a:gd name="T13" fmla="*/ 0 h 71"/>
              <a:gd name="T14" fmla="*/ 2147483647 w 863"/>
              <a:gd name="T15" fmla="*/ 0 h 71"/>
              <a:gd name="T16" fmla="*/ 2147483647 w 863"/>
              <a:gd name="T17" fmla="*/ 2147483647 h 71"/>
              <a:gd name="T18" fmla="*/ 0 w 863"/>
              <a:gd name="T19" fmla="*/ 2147483647 h 71"/>
              <a:gd name="T20" fmla="*/ 0 w 863"/>
              <a:gd name="T21" fmla="*/ 2147483647 h 71"/>
              <a:gd name="T22" fmla="*/ 2147483647 w 863"/>
              <a:gd name="T23" fmla="*/ 2147483647 h 71"/>
              <a:gd name="T24" fmla="*/ 2147483647 w 863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6633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71" name="Rectangle 723"/>
          <p:cNvSpPr>
            <a:spLocks noChangeArrowheads="1"/>
          </p:cNvSpPr>
          <p:nvPr/>
        </p:nvSpPr>
        <p:spPr bwMode="auto">
          <a:xfrm>
            <a:off x="1116013" y="5846763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72" name="Rectangle 724"/>
          <p:cNvSpPr>
            <a:spLocks noChangeArrowheads="1"/>
          </p:cNvSpPr>
          <p:nvPr/>
        </p:nvSpPr>
        <p:spPr bwMode="auto">
          <a:xfrm>
            <a:off x="1116013" y="5313363"/>
            <a:ext cx="649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3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73" name="Rectangle 725"/>
          <p:cNvSpPr>
            <a:spLocks noChangeArrowheads="1"/>
          </p:cNvSpPr>
          <p:nvPr/>
        </p:nvSpPr>
        <p:spPr bwMode="auto">
          <a:xfrm>
            <a:off x="1116013" y="5588000"/>
            <a:ext cx="6556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2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74" name="Freeform 726"/>
          <p:cNvSpPr>
            <a:spLocks/>
          </p:cNvSpPr>
          <p:nvPr/>
        </p:nvSpPr>
        <p:spPr bwMode="auto">
          <a:xfrm>
            <a:off x="1833563" y="5186363"/>
            <a:ext cx="5148262" cy="1085850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727"/>
          <p:cNvSpPr>
            <a:spLocks/>
          </p:cNvSpPr>
          <p:nvPr/>
        </p:nvSpPr>
        <p:spPr bwMode="auto">
          <a:xfrm>
            <a:off x="1849438" y="5919788"/>
            <a:ext cx="1008062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" name="Freeform 729"/>
          <p:cNvSpPr>
            <a:spLocks/>
          </p:cNvSpPr>
          <p:nvPr/>
        </p:nvSpPr>
        <p:spPr bwMode="auto">
          <a:xfrm>
            <a:off x="2325688" y="5330825"/>
            <a:ext cx="2076450" cy="152400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5674F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77" name="Line 686"/>
          <p:cNvSpPr>
            <a:spLocks noChangeShapeType="1"/>
          </p:cNvSpPr>
          <p:nvPr/>
        </p:nvSpPr>
        <p:spPr bwMode="auto">
          <a:xfrm flipV="1">
            <a:off x="1863725" y="626745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8" name="Rectangle 688"/>
          <p:cNvSpPr>
            <a:spLocks noChangeArrowheads="1"/>
          </p:cNvSpPr>
          <p:nvPr/>
        </p:nvSpPr>
        <p:spPr bwMode="auto">
          <a:xfrm>
            <a:off x="1849438" y="648176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279" name="Line 698"/>
          <p:cNvSpPr>
            <a:spLocks noChangeShapeType="1"/>
          </p:cNvSpPr>
          <p:nvPr/>
        </p:nvSpPr>
        <p:spPr bwMode="auto">
          <a:xfrm flipV="1">
            <a:off x="5462588" y="6267450"/>
            <a:ext cx="1587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79388" y="4724400"/>
            <a:ext cx="48212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defRPr sz="2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0D0D"/>
              </a:buClr>
              <a:buSzPct val="60000"/>
              <a:buFont typeface="Arial" charset="0"/>
              <a:buChar char="•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r>
              <a:rPr lang="en-US" altLang="ko-KR" sz="2000" dirty="0" smtClean="0">
                <a:ea typeface="굴림" pitchFamily="50" charset="-127"/>
              </a:rPr>
              <a:t>,</a:t>
            </a:r>
            <a:r>
              <a:rPr lang="en-US" altLang="ko-KR" sz="2000" dirty="0" smtClean="0">
                <a:solidFill>
                  <a:srgbClr val="1F03EF"/>
                </a:solidFill>
                <a:ea typeface="굴림" pitchFamily="50" charset="-127"/>
              </a:rPr>
              <a:t> [1,5]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ea typeface="굴림" pitchFamily="50" charset="-127"/>
              </a:rPr>
              <a:t>[3,7]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>
                <a:solidFill>
                  <a:srgbClr val="663300"/>
                </a:solidFill>
                <a:ea typeface="굴림" pitchFamily="50" charset="-127"/>
              </a:rPr>
              <a:t>[5,9</a:t>
            </a:r>
            <a:r>
              <a:rPr lang="en-US" altLang="ko-KR" sz="2000" dirty="0" smtClean="0">
                <a:solidFill>
                  <a:srgbClr val="663300"/>
                </a:solidFill>
                <a:ea typeface="굴림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굴림" pitchFamily="50" charset="-127"/>
              </a:rPr>
              <a:t>[6,8]</a:t>
            </a:r>
            <a:endParaRPr lang="en-US" altLang="ko-KR" sz="2000" dirty="0" smtClean="0">
              <a:solidFill>
                <a:srgbClr val="80808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9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8" grpId="0" animBg="1"/>
      <p:bldP spid="149" grpId="0" animBg="1"/>
      <p:bldP spid="186" grpId="0" animBg="1"/>
      <p:bldP spid="187" grpId="0" animBg="1"/>
      <p:bldP spid="188" grpId="0" animBg="1"/>
      <p:bldP spid="193" grpId="0" animBg="1"/>
      <p:bldP spid="194" grpId="0" animBg="1"/>
      <p:bldP spid="199" grpId="0" animBg="1"/>
      <p:bldP spid="232" grpId="0" animBg="1"/>
      <p:bldP spid="233" grpId="0" animBg="1"/>
      <p:bldP spid="234" grpId="0" animBg="1"/>
      <p:bldP spid="239" grpId="0" animBg="1"/>
      <p:bldP spid="24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717"/>
          <p:cNvSpPr>
            <a:spLocks/>
          </p:cNvSpPr>
          <p:nvPr/>
        </p:nvSpPr>
        <p:spPr bwMode="auto">
          <a:xfrm>
            <a:off x="5518150" y="1928813"/>
            <a:ext cx="1079500" cy="131762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chemeClr val="tx2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8" name="직선 연결선 107"/>
          <p:cNvCxnSpPr/>
          <p:nvPr/>
        </p:nvCxnSpPr>
        <p:spPr bwMode="auto">
          <a:xfrm flipV="1">
            <a:off x="2500313" y="162877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500313" y="1771650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500313" y="191611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 flipV="1">
            <a:off x="2454275" y="2060575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 flipV="1">
            <a:off x="2493963" y="2347913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2493963" y="2205038"/>
            <a:ext cx="4673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77" name="Line 686"/>
          <p:cNvSpPr>
            <a:spLocks noChangeShapeType="1"/>
          </p:cNvSpPr>
          <p:nvPr/>
        </p:nvSpPr>
        <p:spPr bwMode="auto">
          <a:xfrm flipV="1">
            <a:off x="2978150" y="257016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687"/>
          <p:cNvSpPr>
            <a:spLocks noChangeShapeType="1"/>
          </p:cNvSpPr>
          <p:nvPr/>
        </p:nvSpPr>
        <p:spPr bwMode="auto">
          <a:xfrm>
            <a:off x="2720975" y="25701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Rectangle 688"/>
          <p:cNvSpPr>
            <a:spLocks noChangeArrowheads="1"/>
          </p:cNvSpPr>
          <p:nvPr/>
        </p:nvSpPr>
        <p:spPr bwMode="auto">
          <a:xfrm>
            <a:off x="2973388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1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80" name="Line 689"/>
          <p:cNvSpPr>
            <a:spLocks noChangeShapeType="1"/>
          </p:cNvSpPr>
          <p:nvPr/>
        </p:nvSpPr>
        <p:spPr bwMode="auto">
          <a:xfrm flipV="1">
            <a:off x="7096125" y="257016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690"/>
          <p:cNvSpPr>
            <a:spLocks noChangeShapeType="1"/>
          </p:cNvSpPr>
          <p:nvPr/>
        </p:nvSpPr>
        <p:spPr bwMode="auto">
          <a:xfrm>
            <a:off x="6838950" y="25701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Rectangle 691"/>
          <p:cNvSpPr>
            <a:spLocks noChangeArrowheads="1"/>
          </p:cNvSpPr>
          <p:nvPr/>
        </p:nvSpPr>
        <p:spPr bwMode="auto">
          <a:xfrm>
            <a:off x="7091363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9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83" name="Line 692"/>
          <p:cNvSpPr>
            <a:spLocks noChangeShapeType="1"/>
          </p:cNvSpPr>
          <p:nvPr/>
        </p:nvSpPr>
        <p:spPr bwMode="auto">
          <a:xfrm flipV="1">
            <a:off x="6583363" y="25701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693"/>
          <p:cNvSpPr>
            <a:spLocks noChangeShapeType="1"/>
          </p:cNvSpPr>
          <p:nvPr/>
        </p:nvSpPr>
        <p:spPr bwMode="auto">
          <a:xfrm>
            <a:off x="6326188" y="257016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Rectangle 694"/>
          <p:cNvSpPr>
            <a:spLocks noChangeArrowheads="1"/>
          </p:cNvSpPr>
          <p:nvPr/>
        </p:nvSpPr>
        <p:spPr bwMode="auto">
          <a:xfrm>
            <a:off x="6577013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8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86" name="Line 696"/>
          <p:cNvSpPr>
            <a:spLocks noChangeShapeType="1"/>
          </p:cNvSpPr>
          <p:nvPr/>
        </p:nvSpPr>
        <p:spPr bwMode="auto">
          <a:xfrm>
            <a:off x="5810250" y="257016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Rectangle 697"/>
          <p:cNvSpPr>
            <a:spLocks noChangeArrowheads="1"/>
          </p:cNvSpPr>
          <p:nvPr/>
        </p:nvSpPr>
        <p:spPr bwMode="auto">
          <a:xfrm>
            <a:off x="6062663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7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88" name="Line 698"/>
          <p:cNvSpPr>
            <a:spLocks noChangeShapeType="1"/>
          </p:cNvSpPr>
          <p:nvPr/>
        </p:nvSpPr>
        <p:spPr bwMode="auto">
          <a:xfrm flipV="1">
            <a:off x="5553075" y="257016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699"/>
          <p:cNvSpPr>
            <a:spLocks noChangeShapeType="1"/>
          </p:cNvSpPr>
          <p:nvPr/>
        </p:nvSpPr>
        <p:spPr bwMode="auto">
          <a:xfrm>
            <a:off x="5295900" y="25701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Rectangle 700"/>
          <p:cNvSpPr>
            <a:spLocks noChangeArrowheads="1"/>
          </p:cNvSpPr>
          <p:nvPr/>
        </p:nvSpPr>
        <p:spPr bwMode="auto">
          <a:xfrm>
            <a:off x="5545138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6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91" name="Line 701"/>
          <p:cNvSpPr>
            <a:spLocks noChangeShapeType="1"/>
          </p:cNvSpPr>
          <p:nvPr/>
        </p:nvSpPr>
        <p:spPr bwMode="auto">
          <a:xfrm flipV="1">
            <a:off x="5037138" y="257016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702"/>
          <p:cNvSpPr>
            <a:spLocks noChangeShapeType="1"/>
          </p:cNvSpPr>
          <p:nvPr/>
        </p:nvSpPr>
        <p:spPr bwMode="auto">
          <a:xfrm>
            <a:off x="4779963" y="257016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Rectangle 703"/>
          <p:cNvSpPr>
            <a:spLocks noChangeArrowheads="1"/>
          </p:cNvSpPr>
          <p:nvPr/>
        </p:nvSpPr>
        <p:spPr bwMode="auto">
          <a:xfrm>
            <a:off x="5032375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5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94" name="Line 704"/>
          <p:cNvSpPr>
            <a:spLocks noChangeShapeType="1"/>
          </p:cNvSpPr>
          <p:nvPr/>
        </p:nvSpPr>
        <p:spPr bwMode="auto">
          <a:xfrm flipV="1">
            <a:off x="4522788" y="25701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705"/>
          <p:cNvSpPr>
            <a:spLocks noChangeShapeType="1"/>
          </p:cNvSpPr>
          <p:nvPr/>
        </p:nvSpPr>
        <p:spPr bwMode="auto">
          <a:xfrm>
            <a:off x="4265613" y="25701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Rectangle 706"/>
          <p:cNvSpPr>
            <a:spLocks noChangeArrowheads="1"/>
          </p:cNvSpPr>
          <p:nvPr/>
        </p:nvSpPr>
        <p:spPr bwMode="auto">
          <a:xfrm>
            <a:off x="4518025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4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197" name="Line 707"/>
          <p:cNvSpPr>
            <a:spLocks noChangeShapeType="1"/>
          </p:cNvSpPr>
          <p:nvPr/>
        </p:nvSpPr>
        <p:spPr bwMode="auto">
          <a:xfrm flipV="1">
            <a:off x="4008438" y="2570163"/>
            <a:ext cx="0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708"/>
          <p:cNvSpPr>
            <a:spLocks noChangeShapeType="1"/>
          </p:cNvSpPr>
          <p:nvPr/>
        </p:nvSpPr>
        <p:spPr bwMode="auto">
          <a:xfrm>
            <a:off x="3751263" y="25701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Rectangle 709"/>
          <p:cNvSpPr>
            <a:spLocks noChangeArrowheads="1"/>
          </p:cNvSpPr>
          <p:nvPr/>
        </p:nvSpPr>
        <p:spPr bwMode="auto">
          <a:xfrm>
            <a:off x="4003675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3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200" name="Line 710"/>
          <p:cNvSpPr>
            <a:spLocks noChangeShapeType="1"/>
          </p:cNvSpPr>
          <p:nvPr/>
        </p:nvSpPr>
        <p:spPr bwMode="auto">
          <a:xfrm flipV="1">
            <a:off x="3494088" y="257016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711"/>
          <p:cNvSpPr>
            <a:spLocks noChangeShapeType="1"/>
          </p:cNvSpPr>
          <p:nvPr/>
        </p:nvSpPr>
        <p:spPr bwMode="auto">
          <a:xfrm>
            <a:off x="3236913" y="257016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Rectangle 712"/>
          <p:cNvSpPr>
            <a:spLocks noChangeArrowheads="1"/>
          </p:cNvSpPr>
          <p:nvPr/>
        </p:nvSpPr>
        <p:spPr bwMode="auto">
          <a:xfrm>
            <a:off x="3486150" y="278288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2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0" name="Freeform 713"/>
          <p:cNvSpPr>
            <a:spLocks/>
          </p:cNvSpPr>
          <p:nvPr/>
        </p:nvSpPr>
        <p:spPr bwMode="auto">
          <a:xfrm>
            <a:off x="2955925" y="1928813"/>
            <a:ext cx="2592388" cy="131762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2AA23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Freeform 715"/>
          <p:cNvSpPr>
            <a:spLocks/>
          </p:cNvSpPr>
          <p:nvPr/>
        </p:nvSpPr>
        <p:spPr bwMode="auto">
          <a:xfrm>
            <a:off x="3989388" y="2205038"/>
            <a:ext cx="2087562" cy="144462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7030A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Freeform 719"/>
          <p:cNvSpPr>
            <a:spLocks/>
          </p:cNvSpPr>
          <p:nvPr/>
        </p:nvSpPr>
        <p:spPr bwMode="auto">
          <a:xfrm>
            <a:off x="5013325" y="1628775"/>
            <a:ext cx="2124075" cy="144463"/>
          </a:xfrm>
          <a:custGeom>
            <a:avLst/>
            <a:gdLst>
              <a:gd name="T0" fmla="*/ 2147483647 w 863"/>
              <a:gd name="T1" fmla="*/ 2147483647 h 71"/>
              <a:gd name="T2" fmla="*/ 2147483647 w 863"/>
              <a:gd name="T3" fmla="*/ 2147483647 h 71"/>
              <a:gd name="T4" fmla="*/ 2147483647 w 863"/>
              <a:gd name="T5" fmla="*/ 2147483647 h 71"/>
              <a:gd name="T6" fmla="*/ 2147483647 w 863"/>
              <a:gd name="T7" fmla="*/ 2147483647 h 71"/>
              <a:gd name="T8" fmla="*/ 2147483647 w 863"/>
              <a:gd name="T9" fmla="*/ 2147483647 h 71"/>
              <a:gd name="T10" fmla="*/ 2147483647 w 863"/>
              <a:gd name="T11" fmla="*/ 2147483647 h 71"/>
              <a:gd name="T12" fmla="*/ 2147483647 w 863"/>
              <a:gd name="T13" fmla="*/ 0 h 71"/>
              <a:gd name="T14" fmla="*/ 2147483647 w 863"/>
              <a:gd name="T15" fmla="*/ 0 h 71"/>
              <a:gd name="T16" fmla="*/ 2147483647 w 863"/>
              <a:gd name="T17" fmla="*/ 2147483647 h 71"/>
              <a:gd name="T18" fmla="*/ 0 w 863"/>
              <a:gd name="T19" fmla="*/ 2147483647 h 71"/>
              <a:gd name="T20" fmla="*/ 0 w 863"/>
              <a:gd name="T21" fmla="*/ 2147483647 h 71"/>
              <a:gd name="T22" fmla="*/ 2147483647 w 863"/>
              <a:gd name="T23" fmla="*/ 2147483647 h 71"/>
              <a:gd name="T24" fmla="*/ 2147483647 w 863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6633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Freeform 721"/>
          <p:cNvSpPr>
            <a:spLocks/>
          </p:cNvSpPr>
          <p:nvPr/>
        </p:nvSpPr>
        <p:spPr bwMode="auto">
          <a:xfrm>
            <a:off x="6069013" y="2205038"/>
            <a:ext cx="539750" cy="144462"/>
          </a:xfrm>
          <a:custGeom>
            <a:avLst/>
            <a:gdLst>
              <a:gd name="T0" fmla="*/ 2147483647 w 288"/>
              <a:gd name="T1" fmla="*/ 2147483647 h 72"/>
              <a:gd name="T2" fmla="*/ 2147483647 w 288"/>
              <a:gd name="T3" fmla="*/ 2147483647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2147483647 w 288"/>
              <a:gd name="T9" fmla="*/ 2147483647 h 72"/>
              <a:gd name="T10" fmla="*/ 2147483647 w 288"/>
              <a:gd name="T11" fmla="*/ 2147483647 h 72"/>
              <a:gd name="T12" fmla="*/ 2147483647 w 288"/>
              <a:gd name="T13" fmla="*/ 0 h 72"/>
              <a:gd name="T14" fmla="*/ 2147483647 w 288"/>
              <a:gd name="T15" fmla="*/ 0 h 72"/>
              <a:gd name="T16" fmla="*/ 2147483647 w 288"/>
              <a:gd name="T17" fmla="*/ 2147483647 h 72"/>
              <a:gd name="T18" fmla="*/ 0 w 288"/>
              <a:gd name="T19" fmla="*/ 2147483647 h 72"/>
              <a:gd name="T20" fmla="*/ 0 w 288"/>
              <a:gd name="T21" fmla="*/ 2147483647 h 72"/>
              <a:gd name="T22" fmla="*/ 2147483647 w 288"/>
              <a:gd name="T23" fmla="*/ 2147483647 h 72"/>
              <a:gd name="T24" fmla="*/ 2147483647 w 288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"/>
              <a:gd name="T40" fmla="*/ 0 h 72"/>
              <a:gd name="T41" fmla="*/ 288 w 28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80808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7" name="Rectangle 723"/>
          <p:cNvSpPr>
            <a:spLocks noChangeArrowheads="1"/>
          </p:cNvSpPr>
          <p:nvPr/>
        </p:nvSpPr>
        <p:spPr bwMode="auto">
          <a:xfrm>
            <a:off x="1746250" y="2144713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1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208" name="Rectangle 724"/>
          <p:cNvSpPr>
            <a:spLocks noChangeArrowheads="1"/>
          </p:cNvSpPr>
          <p:nvPr/>
        </p:nvSpPr>
        <p:spPr bwMode="auto">
          <a:xfrm>
            <a:off x="1746250" y="1611313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3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209" name="Rectangle 725"/>
          <p:cNvSpPr>
            <a:spLocks noChangeArrowheads="1"/>
          </p:cNvSpPr>
          <p:nvPr/>
        </p:nvSpPr>
        <p:spPr bwMode="auto">
          <a:xfrm>
            <a:off x="1746250" y="1885950"/>
            <a:ext cx="6556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Times" pitchFamily="18" charset="0"/>
                <a:ea typeface="굴림" pitchFamily="50" charset="-127"/>
              </a:rPr>
              <a:t>Machine 2</a:t>
            </a:r>
            <a:endParaRPr lang="en-US" altLang="ko-KR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210" name="Freeform 726"/>
          <p:cNvSpPr>
            <a:spLocks/>
          </p:cNvSpPr>
          <p:nvPr/>
        </p:nvSpPr>
        <p:spPr bwMode="auto">
          <a:xfrm>
            <a:off x="2463800" y="1482725"/>
            <a:ext cx="5148263" cy="10874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727"/>
          <p:cNvSpPr>
            <a:spLocks/>
          </p:cNvSpPr>
          <p:nvPr/>
        </p:nvSpPr>
        <p:spPr bwMode="auto">
          <a:xfrm>
            <a:off x="2479675" y="2217738"/>
            <a:ext cx="1008063" cy="131762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FF66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Freeform 729"/>
          <p:cNvSpPr>
            <a:spLocks/>
          </p:cNvSpPr>
          <p:nvPr/>
        </p:nvSpPr>
        <p:spPr bwMode="auto">
          <a:xfrm>
            <a:off x="2955925" y="1628775"/>
            <a:ext cx="2076450" cy="152400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5674F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13" name="Line 686"/>
          <p:cNvSpPr>
            <a:spLocks noChangeShapeType="1"/>
          </p:cNvSpPr>
          <p:nvPr/>
        </p:nvSpPr>
        <p:spPr bwMode="auto">
          <a:xfrm flipV="1">
            <a:off x="2493963" y="2565400"/>
            <a:ext cx="0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Rectangle 688"/>
          <p:cNvSpPr>
            <a:spLocks noChangeArrowheads="1"/>
          </p:cNvSpPr>
          <p:nvPr/>
        </p:nvSpPr>
        <p:spPr bwMode="auto">
          <a:xfrm>
            <a:off x="2479675" y="277971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chemeClr val="bg2"/>
                </a:solidFill>
                <a:latin typeface="Arial" charset="0"/>
                <a:ea typeface="굴림" pitchFamily="50" charset="-127"/>
              </a:rPr>
              <a:t>0</a:t>
            </a:r>
            <a:endParaRPr lang="ko-KR" altLang="en-US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215" name="Line 698"/>
          <p:cNvSpPr>
            <a:spLocks noChangeShapeType="1"/>
          </p:cNvSpPr>
          <p:nvPr/>
        </p:nvSpPr>
        <p:spPr bwMode="auto">
          <a:xfrm flipV="1">
            <a:off x="6092825" y="2565400"/>
            <a:ext cx="1588" cy="128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9625" y="979488"/>
            <a:ext cx="56165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Arial" pitchFamily="34" charset="0"/>
              <a:buChar char="•"/>
              <a:defRPr sz="2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0D0D"/>
              </a:buClr>
              <a:buSzPct val="60000"/>
              <a:buFont typeface="Arial" charset="0"/>
              <a:buChar char="•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1" indent="0" eaLnBrk="1" hangingPunct="1">
              <a:lnSpc>
                <a:spcPct val="105000"/>
              </a:lnSpc>
              <a:buClr>
                <a:schemeClr val="bg2">
                  <a:lumMod val="95000"/>
                  <a:lumOff val="5000"/>
                </a:schemeClr>
              </a:buClr>
              <a:buFont typeface="Arial" charset="0"/>
              <a:buNone/>
              <a:defRPr/>
            </a:pPr>
            <a:r>
              <a:rPr lang="en-US" altLang="ko-KR" sz="2000" dirty="0" smtClean="0">
                <a:solidFill>
                  <a:srgbClr val="FFFF66"/>
                </a:solidFill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rgbClr val="FF6600"/>
                </a:solidFill>
                <a:ea typeface="굴림" pitchFamily="50" charset="-127"/>
              </a:rPr>
              <a:t>[0,2]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2AA230"/>
                </a:solidFill>
                <a:ea typeface="굴림" pitchFamily="50" charset="-127"/>
              </a:rPr>
              <a:t>[1,6]</a:t>
            </a:r>
            <a:r>
              <a:rPr lang="en-US" altLang="ko-KR" sz="2000" dirty="0" smtClean="0">
                <a:ea typeface="굴림" pitchFamily="50" charset="-127"/>
              </a:rPr>
              <a:t>,</a:t>
            </a:r>
            <a:r>
              <a:rPr lang="en-US" altLang="ko-KR" sz="2000" dirty="0" smtClean="0">
                <a:solidFill>
                  <a:srgbClr val="1F03EF"/>
                </a:solidFill>
                <a:ea typeface="굴림" pitchFamily="50" charset="-127"/>
              </a:rPr>
              <a:t> [1,5]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ea typeface="굴림" pitchFamily="50" charset="-127"/>
              </a:rPr>
              <a:t>[3,7]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>
                <a:solidFill>
                  <a:srgbClr val="663300"/>
                </a:solidFill>
                <a:ea typeface="굴림" pitchFamily="50" charset="-127"/>
              </a:rPr>
              <a:t>[5,9</a:t>
            </a:r>
            <a:r>
              <a:rPr lang="en-US" altLang="ko-KR" sz="2000" dirty="0" smtClean="0">
                <a:solidFill>
                  <a:srgbClr val="663300"/>
                </a:solidFill>
                <a:ea typeface="굴림" pitchFamily="50" charset="-127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굴림" pitchFamily="50" charset="-127"/>
              </a:rPr>
              <a:t>[6,8]</a:t>
            </a:r>
            <a:r>
              <a:rPr lang="en-US" altLang="ko-KR" sz="20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2000" dirty="0">
                <a:solidFill>
                  <a:srgbClr val="808080"/>
                </a:solidFill>
                <a:ea typeface="굴림" pitchFamily="50" charset="-127"/>
              </a:rPr>
              <a:t>[7,8]</a:t>
            </a:r>
            <a:endParaRPr lang="en-US" altLang="ko-KR" sz="2000" dirty="0" smtClean="0">
              <a:solidFill>
                <a:srgbClr val="80808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40" grpId="0" animBg="1"/>
      <p:bldP spid="141" grpId="0" animBg="1"/>
      <p:bldP spid="142" grpId="0" animBg="1"/>
      <p:bldP spid="143" grpId="0" animBg="1"/>
      <p:bldP spid="148" grpId="0" animBg="1"/>
      <p:bldP spid="1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6491064" cy="5433467"/>
          </a:xfrm>
        </p:spPr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이므로 </a:t>
            </a:r>
            <a:r>
              <a:rPr lang="en-US" altLang="ko-KR" dirty="0"/>
              <a:t>while-</a:t>
            </a:r>
            <a:r>
              <a:rPr lang="ko-KR" altLang="en-US" dirty="0"/>
              <a:t>조건이 ‘참’이라서 </a:t>
            </a:r>
            <a:r>
              <a:rPr lang="en-US" altLang="ko-KR" dirty="0"/>
              <a:t>change = change-50 = 60-50 = 10</a:t>
            </a:r>
            <a:r>
              <a:rPr lang="ko-KR" altLang="en-US" dirty="0"/>
              <a:t>이 되고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n50=1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sz="2400" dirty="0"/>
              <a:t>다음은 </a:t>
            </a:r>
            <a:r>
              <a:rPr lang="en-US" altLang="ko-KR" sz="2400" dirty="0"/>
              <a:t>change</a:t>
            </a:r>
            <a:r>
              <a:rPr lang="ko-KR" altLang="en-US" sz="2400" dirty="0"/>
              <a:t>가 </a:t>
            </a:r>
            <a:r>
              <a:rPr lang="en-US" altLang="ko-KR" sz="2400" dirty="0"/>
              <a:t>50</a:t>
            </a:r>
            <a:r>
              <a:rPr lang="ko-KR" altLang="en-US" sz="2400" dirty="0"/>
              <a:t>보다 작으므로 </a:t>
            </a:r>
            <a:r>
              <a:rPr lang="en-US" altLang="ko-KR" sz="2400" dirty="0"/>
              <a:t>while-</a:t>
            </a:r>
            <a:r>
              <a:rPr lang="ko-KR" altLang="en-US" sz="2400" dirty="0"/>
              <a:t>루프는 수행되지 않는다</a:t>
            </a:r>
            <a:r>
              <a:rPr lang="en-US" altLang="ko-KR" sz="2400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change&gt;10</a:t>
            </a:r>
            <a:r>
              <a:rPr lang="ko-KR" altLang="en-US" dirty="0" smtClean="0"/>
              <a:t>이므로 </a:t>
            </a:r>
            <a:r>
              <a:rPr lang="en-US" altLang="ko-KR" dirty="0"/>
              <a:t>while-</a:t>
            </a:r>
            <a:r>
              <a:rPr lang="ko-KR" altLang="en-US" dirty="0"/>
              <a:t>조건이 ‘참’이라서 </a:t>
            </a:r>
            <a:r>
              <a:rPr lang="en-US" altLang="ko-KR" dirty="0"/>
              <a:t>change = change-10 = 10-10 = 0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n10=1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sz="2400" dirty="0"/>
              <a:t>그 다음엔 </a:t>
            </a:r>
            <a:r>
              <a:rPr lang="en-US" altLang="ko-KR" sz="2400" dirty="0"/>
              <a:t>change</a:t>
            </a:r>
            <a:r>
              <a:rPr lang="ko-KR" altLang="en-US" sz="2400" dirty="0"/>
              <a:t>가 </a:t>
            </a:r>
            <a:r>
              <a:rPr lang="en-US" altLang="ko-KR" sz="2400" dirty="0"/>
              <a:t>10</a:t>
            </a:r>
            <a:r>
              <a:rPr lang="ko-KR" altLang="en-US" sz="2400" dirty="0"/>
              <a:t>보다 작으므로 </a:t>
            </a:r>
            <a:r>
              <a:rPr lang="en-US" altLang="ko-KR" sz="2400" dirty="0"/>
              <a:t>while-</a:t>
            </a:r>
            <a:r>
              <a:rPr lang="ko-KR" altLang="en-US" sz="2400" dirty="0"/>
              <a:t>루프는 수행되지 않는다</a:t>
            </a:r>
            <a:r>
              <a:rPr lang="en-US" altLang="ko-KR" sz="2400" dirty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924">
            <a:off x="7575687" y="1533312"/>
            <a:ext cx="707271" cy="74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0000">
            <a:off x="7618220" y="3908217"/>
            <a:ext cx="626365" cy="61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1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개의 작업을 정렬하는데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 </a:t>
            </a:r>
            <a:r>
              <a:rPr lang="ko-KR" altLang="en-US" dirty="0"/>
              <a:t>시간이 걸리고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while-</a:t>
            </a:r>
            <a:r>
              <a:rPr lang="ko-KR" altLang="en-US" dirty="0"/>
              <a:t>루프에서는 작업을 </a:t>
            </a:r>
            <a:r>
              <a:rPr lang="en-US" altLang="ko-KR" dirty="0"/>
              <a:t>L</a:t>
            </a:r>
            <a:r>
              <a:rPr lang="ko-KR" altLang="en-US" dirty="0"/>
              <a:t>에서 가져다가 수행 가능한 기계를 찾아서 배정하므로 </a:t>
            </a:r>
            <a:r>
              <a:rPr lang="en-US" altLang="ko-KR" dirty="0"/>
              <a:t>O(m)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은 사용된 기계의 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while-</a:t>
            </a:r>
            <a:r>
              <a:rPr lang="ko-KR" altLang="en-US" dirty="0"/>
              <a:t>루프가 수행된 총 횟수는 </a:t>
            </a:r>
            <a:r>
              <a:rPr lang="en-US" altLang="ko-KR" dirty="0"/>
              <a:t>n</a:t>
            </a:r>
            <a:r>
              <a:rPr lang="ko-KR" altLang="en-US" dirty="0"/>
              <a:t>번이므로</a:t>
            </a:r>
            <a:r>
              <a:rPr lang="en-US" altLang="ko-KR" dirty="0"/>
              <a:t>, line 2~9</a:t>
            </a:r>
            <a:r>
              <a:rPr lang="ko-KR" altLang="en-US" dirty="0"/>
              <a:t>까지는 </a:t>
            </a:r>
            <a:r>
              <a:rPr lang="en-US" altLang="ko-KR" dirty="0"/>
              <a:t>O(m)</a:t>
            </a:r>
            <a:r>
              <a:rPr lang="en-US" altLang="ko-KR" dirty="0" err="1"/>
              <a:t>xn</a:t>
            </a:r>
            <a:r>
              <a:rPr lang="en-US" altLang="ko-KR" dirty="0"/>
              <a:t> = O(</a:t>
            </a:r>
            <a:r>
              <a:rPr lang="en-US" altLang="ko-KR" dirty="0" err="1"/>
              <a:t>mn</a:t>
            </a:r>
            <a:r>
              <a:rPr lang="en-US" altLang="ko-KR" dirty="0"/>
              <a:t>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err="1"/>
              <a:t>JobScheduling</a:t>
            </a:r>
            <a:r>
              <a:rPr lang="en-US" altLang="ko-KR" dirty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nlogn</a:t>
            </a:r>
            <a:r>
              <a:rPr lang="en-US" altLang="ko-KR" dirty="0">
                <a:solidFill>
                  <a:srgbClr val="FF0000"/>
                </a:solidFill>
              </a:rPr>
              <a:t>)+O(</a:t>
            </a:r>
            <a:r>
              <a:rPr lang="en-US" altLang="ko-KR" dirty="0" err="1">
                <a:solidFill>
                  <a:srgbClr val="FF0000"/>
                </a:solidFill>
              </a:rPr>
              <a:t>mn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5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</a:t>
            </a:r>
            <a:r>
              <a:rPr lang="en-US" dirty="0" smtClean="0"/>
              <a:t> </a:t>
            </a:r>
            <a:r>
              <a:rPr lang="ko-KR" altLang="en-US" dirty="0" smtClean="0"/>
              <a:t>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프로세싱</a:t>
            </a:r>
            <a:endParaRPr lang="en-US" altLang="ko-KR" dirty="0" smtClean="0"/>
          </a:p>
          <a:p>
            <a:r>
              <a:rPr lang="ko-KR" altLang="en-US" dirty="0" smtClean="0"/>
              <a:t>공장 </a:t>
            </a:r>
            <a:r>
              <a:rPr lang="ko-KR" altLang="en-US" dirty="0"/>
              <a:t>생산 </a:t>
            </a:r>
            <a:r>
              <a:rPr lang="ko-KR" altLang="en-US" dirty="0" smtClean="0"/>
              <a:t>공정</a:t>
            </a:r>
            <a:endParaRPr lang="en-US" altLang="ko-KR" dirty="0" smtClean="0"/>
          </a:p>
          <a:p>
            <a:r>
              <a:rPr lang="ko-KR" altLang="en-US" dirty="0" smtClean="0"/>
              <a:t>강의실</a:t>
            </a:r>
            <a:r>
              <a:rPr lang="en-US" altLang="ko-KR" dirty="0"/>
              <a:t>/</a:t>
            </a:r>
            <a:r>
              <a:rPr lang="ko-KR" altLang="en-US" dirty="0"/>
              <a:t>세미나 룸 </a:t>
            </a:r>
            <a:r>
              <a:rPr lang="ko-KR" altLang="en-US" dirty="0" smtClean="0"/>
              <a:t>배정</a:t>
            </a:r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태스크 스케줄링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27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b="1" dirty="0"/>
              <a:t>4.7 </a:t>
            </a:r>
            <a:r>
              <a:rPr lang="ko-KR" altLang="en-US" b="1" dirty="0" err="1"/>
              <a:t>허프만</a:t>
            </a:r>
            <a:r>
              <a:rPr lang="ko-KR" altLang="en-US" b="1" dirty="0"/>
              <a:t> 압축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 latinLnBrk="1"/>
            <a:r>
              <a:rPr lang="ko-KR" altLang="en-US" dirty="0"/>
              <a:t>파일의 각 문자가 </a:t>
            </a:r>
            <a:r>
              <a:rPr lang="en-US" altLang="ko-KR" dirty="0"/>
              <a:t>8 bit </a:t>
            </a:r>
            <a:r>
              <a:rPr lang="ko-KR" altLang="en-US" dirty="0"/>
              <a:t>아스키 </a:t>
            </a:r>
            <a:r>
              <a:rPr lang="en-US" altLang="ko-KR" dirty="0"/>
              <a:t>(ASCII) </a:t>
            </a:r>
            <a:r>
              <a:rPr lang="ko-KR" altLang="en-US" dirty="0"/>
              <a:t>코드로 저장되면</a:t>
            </a:r>
            <a:r>
              <a:rPr lang="en-US" altLang="ko-KR" dirty="0"/>
              <a:t>, </a:t>
            </a:r>
            <a:r>
              <a:rPr lang="ko-KR" altLang="en-US" dirty="0"/>
              <a:t>그 파일의 </a:t>
            </a:r>
            <a:r>
              <a:rPr lang="en-US" altLang="ko-KR" dirty="0"/>
              <a:t>bit </a:t>
            </a:r>
            <a:r>
              <a:rPr lang="ko-KR" altLang="en-US" dirty="0"/>
              <a:t>수는 </a:t>
            </a:r>
            <a:r>
              <a:rPr lang="en-US" altLang="ko-KR" dirty="0"/>
              <a:t>8x(</a:t>
            </a:r>
            <a:r>
              <a:rPr lang="ko-KR" altLang="en-US" dirty="0"/>
              <a:t>파일의 문자 수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이와 </a:t>
            </a:r>
            <a:r>
              <a:rPr lang="ko-KR" altLang="en-US" dirty="0"/>
              <a:t>같이 파일의 각 문자는 일반적으로 고정된 크기의 코드로 표현된다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이러한 </a:t>
            </a:r>
            <a:r>
              <a:rPr lang="ko-KR" altLang="en-US" dirty="0"/>
              <a:t>고정된 크기의 코드로 구성된 파일들 저장하거나 전송할 때 파일의 크기를 줄이고</a:t>
            </a:r>
            <a:r>
              <a:rPr lang="en-US" altLang="ko-KR" dirty="0"/>
              <a:t>, </a:t>
            </a:r>
            <a:r>
              <a:rPr lang="ko-KR" altLang="en-US" dirty="0" err="1"/>
              <a:t>필요시</a:t>
            </a:r>
            <a:r>
              <a:rPr lang="ko-KR" altLang="en-US" dirty="0"/>
              <a:t> 원래의 파일로 변환할 수 있으면</a:t>
            </a:r>
            <a:r>
              <a:rPr lang="en-US" altLang="ko-KR" dirty="0"/>
              <a:t>, </a:t>
            </a:r>
            <a:r>
              <a:rPr lang="ko-KR" altLang="en-US" dirty="0"/>
              <a:t>메모리 공간을 효율적으로 사용할 수 있고</a:t>
            </a:r>
            <a:r>
              <a:rPr lang="en-US" altLang="ko-KR" dirty="0"/>
              <a:t>, </a:t>
            </a:r>
            <a:r>
              <a:rPr lang="ko-KR" altLang="en-US" dirty="0"/>
              <a:t>파일 전송 시간을 단축시킬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주어진 </a:t>
            </a:r>
            <a:r>
              <a:rPr lang="ko-KR" altLang="en-US" dirty="0"/>
              <a:t>파일의 크기를 줄이는 방법을 </a:t>
            </a:r>
            <a:r>
              <a:rPr lang="ko-KR" altLang="en-US" dirty="0">
                <a:solidFill>
                  <a:srgbClr val="FF0000"/>
                </a:solidFill>
              </a:rPr>
              <a:t>파일 압축 </a:t>
            </a:r>
            <a:r>
              <a:rPr lang="en-US" altLang="ko-KR" dirty="0"/>
              <a:t>(file compression)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3338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ko-KR" altLang="en-US" dirty="0" err="1"/>
              <a:t>허프만</a:t>
            </a:r>
            <a:r>
              <a:rPr lang="ko-KR" altLang="en-US" dirty="0"/>
              <a:t> </a:t>
            </a:r>
            <a:r>
              <a:rPr lang="en-US" altLang="ko-KR" dirty="0"/>
              <a:t>(Huffman) </a:t>
            </a:r>
            <a:r>
              <a:rPr lang="ko-KR" altLang="en-US" dirty="0"/>
              <a:t>압축은 파일에 빈번히 나타나는 문자에는 짧은 이진 코드를 할당하고</a:t>
            </a:r>
            <a:r>
              <a:rPr lang="en-US" altLang="ko-KR" dirty="0"/>
              <a:t>, </a:t>
            </a:r>
            <a:r>
              <a:rPr lang="ko-KR" altLang="en-US" dirty="0"/>
              <a:t>드물게 나타나는 문자에는 긴 이진 코드를 할당한다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err="1" smtClean="0"/>
              <a:t>허프만</a:t>
            </a:r>
            <a:r>
              <a:rPr lang="ko-KR" altLang="en-US" dirty="0" smtClean="0"/>
              <a:t> </a:t>
            </a:r>
            <a:r>
              <a:rPr lang="ko-KR" altLang="en-US" dirty="0"/>
              <a:t>압축 방법으로 변환시킨 문자 코드들 사이에는 </a:t>
            </a:r>
            <a:r>
              <a:rPr lang="ko-KR" altLang="en-US" dirty="0" err="1">
                <a:solidFill>
                  <a:srgbClr val="FF0000"/>
                </a:solidFill>
              </a:rPr>
              <a:t>접두부</a:t>
            </a:r>
            <a:r>
              <a:rPr lang="ko-KR" altLang="en-US" dirty="0">
                <a:solidFill>
                  <a:srgbClr val="FF0000"/>
                </a:solidFill>
              </a:rPr>
              <a:t> 특성 </a:t>
            </a:r>
            <a:r>
              <a:rPr lang="en-US" altLang="ko-KR" dirty="0">
                <a:solidFill>
                  <a:srgbClr val="FF0000"/>
                </a:solidFill>
              </a:rPr>
              <a:t>(prefix property)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이는 </a:t>
            </a:r>
            <a:r>
              <a:rPr lang="ko-KR" altLang="en-US" dirty="0"/>
              <a:t>각 문자에 할당된 이진 코드는 어떤 다른 문자에 할당된 이진 코드의 </a:t>
            </a:r>
            <a:r>
              <a:rPr lang="ko-KR" altLang="en-US" dirty="0" err="1"/>
              <a:t>접두부</a:t>
            </a:r>
            <a:r>
              <a:rPr lang="ko-KR" altLang="en-US" dirty="0"/>
              <a:t> </a:t>
            </a:r>
            <a:r>
              <a:rPr lang="en-US" altLang="ko-KR" dirty="0"/>
              <a:t>(prefix)</a:t>
            </a:r>
            <a:r>
              <a:rPr lang="ko-KR" altLang="en-US" dirty="0"/>
              <a:t>가 되지 않는다는 것을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문자 ‘</a:t>
            </a:r>
            <a:r>
              <a:rPr lang="en-US" altLang="ko-KR" dirty="0"/>
              <a:t>a’</a:t>
            </a:r>
            <a:r>
              <a:rPr lang="ko-KR" altLang="en-US" dirty="0"/>
              <a:t>에 할당된 코드가 ‘</a:t>
            </a:r>
            <a:r>
              <a:rPr lang="en-US" altLang="ko-KR" dirty="0"/>
              <a:t>101’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모든 다른 문자의 코드는 ‘</a:t>
            </a:r>
            <a:r>
              <a:rPr lang="en-US" altLang="ko-KR" dirty="0"/>
              <a:t>101’</a:t>
            </a:r>
            <a:r>
              <a:rPr lang="ko-KR" altLang="en-US" dirty="0"/>
              <a:t>로 시작되지 않으며 또한 ‘</a:t>
            </a:r>
            <a:r>
              <a:rPr lang="en-US" altLang="ko-KR" dirty="0"/>
              <a:t>1’</a:t>
            </a:r>
            <a:r>
              <a:rPr lang="ko-KR" altLang="en-US" dirty="0"/>
              <a:t>이나 ‘</a:t>
            </a:r>
            <a:r>
              <a:rPr lang="en-US" altLang="ko-KR" dirty="0"/>
              <a:t>10’</a:t>
            </a:r>
            <a:r>
              <a:rPr lang="ko-KR" altLang="en-US" dirty="0"/>
              <a:t>으로도 시작되지 않는다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94789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dirty="0" err="1"/>
              <a:t>접두부</a:t>
            </a:r>
            <a:r>
              <a:rPr lang="ko-KR" altLang="en-US" dirty="0"/>
              <a:t> 특성의 장점은 코드와 코드 사이를 구분할 특별한 코드가 필요 없다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101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10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111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0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ko-KR" altLang="en-US" dirty="0"/>
              <a:t>⋯에서 ‘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’</a:t>
            </a:r>
            <a:r>
              <a:rPr lang="ko-KR" altLang="en-US" dirty="0"/>
              <a:t>가 인접한 코드를 구분 짓고 있는데</a:t>
            </a:r>
            <a:r>
              <a:rPr lang="en-US" altLang="ko-KR" dirty="0"/>
              <a:t>, </a:t>
            </a:r>
            <a:r>
              <a:rPr lang="ko-KR" altLang="en-US" dirty="0" err="1"/>
              <a:t>허프만</a:t>
            </a:r>
            <a:r>
              <a:rPr lang="ko-KR" altLang="en-US" dirty="0"/>
              <a:t> 압축에서는 이러한 특별한 코드 없이 파일을 압축하고 해제할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r>
              <a:rPr lang="ko-KR" altLang="en-US" dirty="0" err="1"/>
              <a:t>허프만</a:t>
            </a:r>
            <a:r>
              <a:rPr lang="ko-KR" altLang="en-US" dirty="0"/>
              <a:t> 압축은 입력 파일에 대해 각 문자의 출현 빈도수 </a:t>
            </a:r>
            <a:r>
              <a:rPr lang="en-US" altLang="ko-KR" dirty="0"/>
              <a:t>(</a:t>
            </a:r>
            <a:r>
              <a:rPr lang="ko-KR" altLang="en-US" dirty="0"/>
              <a:t>문자가 파일에 나타나는 횟수</a:t>
            </a:r>
            <a:r>
              <a:rPr lang="en-US" altLang="ko-KR" dirty="0"/>
              <a:t>)</a:t>
            </a:r>
            <a:r>
              <a:rPr lang="ko-KR" altLang="en-US" dirty="0"/>
              <a:t>에 기반을 둔 </a:t>
            </a:r>
            <a:r>
              <a:rPr lang="ko-KR" altLang="en-US" dirty="0" err="1"/>
              <a:t>이진트리를</a:t>
            </a:r>
            <a:r>
              <a:rPr lang="ko-KR" altLang="en-US" dirty="0"/>
              <a:t> 만들어서</a:t>
            </a:r>
            <a:r>
              <a:rPr lang="en-US" altLang="ko-KR" dirty="0"/>
              <a:t>, </a:t>
            </a:r>
            <a:r>
              <a:rPr lang="ko-KR" altLang="en-US" dirty="0"/>
              <a:t>각 문자에 이진 코드를 할당한다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이러한 </a:t>
            </a:r>
            <a:r>
              <a:rPr lang="ko-KR" altLang="en-US" dirty="0"/>
              <a:t>이진 코드를 </a:t>
            </a:r>
            <a:r>
              <a:rPr lang="ko-KR" altLang="en-US" dirty="0" err="1">
                <a:solidFill>
                  <a:srgbClr val="FF0000"/>
                </a:solidFill>
              </a:rPr>
              <a:t>허프만</a:t>
            </a:r>
            <a:r>
              <a:rPr lang="ko-KR" altLang="en-US" dirty="0">
                <a:solidFill>
                  <a:srgbClr val="FF0000"/>
                </a:solidFill>
              </a:rPr>
              <a:t> 코드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081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허프만</a:t>
            </a:r>
            <a:r>
              <a:rPr lang="ko-KR" altLang="en-US" dirty="0" smtClean="0"/>
              <a:t> 코드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112568"/>
          </a:xfrm>
        </p:spPr>
        <p:txBody>
          <a:bodyPr>
            <a:normAutofit fontScale="62500" lnSpcReduction="20000"/>
          </a:bodyPr>
          <a:lstStyle/>
          <a:p>
            <a:pPr marL="0" indent="0" fontAlgn="base" latinLnBrk="1">
              <a:buNone/>
            </a:pPr>
            <a:r>
              <a:rPr lang="en-US" altLang="ko-KR" sz="4500" dirty="0" err="1">
                <a:solidFill>
                  <a:srgbClr val="FF0000"/>
                </a:solidFill>
              </a:rPr>
              <a:t>HuffmanCoding</a:t>
            </a:r>
            <a:endParaRPr lang="ko-KR" altLang="en-US" sz="45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sz="3800" dirty="0"/>
              <a:t>입력</a:t>
            </a:r>
            <a:r>
              <a:rPr lang="en-US" altLang="ko-KR" sz="3800" dirty="0"/>
              <a:t>: </a:t>
            </a:r>
            <a:r>
              <a:rPr lang="ko-KR" altLang="en-US" sz="3800" dirty="0"/>
              <a:t>입력 파일의 </a:t>
            </a:r>
            <a:r>
              <a:rPr lang="en-US" altLang="ko-KR" sz="3800" dirty="0"/>
              <a:t>n</a:t>
            </a:r>
            <a:r>
              <a:rPr lang="ko-KR" altLang="en-US" sz="3800" dirty="0"/>
              <a:t>개의 문자에 대한 각각의 빈도수</a:t>
            </a:r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ko-KR" altLang="en-US" sz="3800" dirty="0"/>
              <a:t>출력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허프만</a:t>
            </a:r>
            <a:r>
              <a:rPr lang="ko-KR" altLang="en-US" sz="3800" dirty="0"/>
              <a:t> 트리</a:t>
            </a:r>
          </a:p>
          <a:p>
            <a:pPr marL="0" indent="0" fontAlgn="base" latinLnBrk="1">
              <a:buNone/>
            </a:pPr>
            <a:r>
              <a:rPr lang="en-US" altLang="ko-KR" sz="4000" dirty="0"/>
              <a:t>1. </a:t>
            </a:r>
            <a:r>
              <a:rPr lang="ko-KR" altLang="en-US" sz="4000" dirty="0"/>
              <a:t>각 문자 당 </a:t>
            </a:r>
            <a:r>
              <a:rPr lang="ko-KR" altLang="en-US" sz="4000" dirty="0" err="1"/>
              <a:t>노드를</a:t>
            </a:r>
            <a:r>
              <a:rPr lang="ko-KR" altLang="en-US" sz="4000" dirty="0"/>
              <a:t> 만들고</a:t>
            </a:r>
            <a:r>
              <a:rPr lang="en-US" altLang="ko-KR" sz="4000" dirty="0"/>
              <a:t>, </a:t>
            </a:r>
            <a:r>
              <a:rPr lang="ko-KR" altLang="en-US" sz="4000" dirty="0"/>
              <a:t>그 문자의 빈도수를 </a:t>
            </a:r>
            <a:r>
              <a:rPr lang="ko-KR" altLang="en-US" sz="4000" dirty="0" err="1"/>
              <a:t>노드에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저장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2. n</a:t>
            </a:r>
            <a:r>
              <a:rPr lang="ko-KR" altLang="en-US" sz="4000" dirty="0"/>
              <a:t>개의 </a:t>
            </a:r>
            <a:r>
              <a:rPr lang="ko-KR" altLang="en-US" sz="4000" dirty="0" err="1" smtClean="0"/>
              <a:t>노드의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빈도수에 대해 우선순위 큐 </a:t>
            </a:r>
            <a:r>
              <a:rPr lang="en-US" altLang="ko-KR" sz="4000" dirty="0"/>
              <a:t>Q</a:t>
            </a:r>
            <a:r>
              <a:rPr lang="ko-KR" altLang="en-US" sz="4000" dirty="0"/>
              <a:t>를 만든다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3. while ( Q</a:t>
            </a:r>
            <a:r>
              <a:rPr lang="ko-KR" altLang="en-US" sz="4000" dirty="0"/>
              <a:t>에 있는 </a:t>
            </a:r>
            <a:r>
              <a:rPr lang="ko-KR" altLang="en-US" sz="4000" dirty="0" err="1"/>
              <a:t>노드</a:t>
            </a:r>
            <a:r>
              <a:rPr lang="ko-KR" altLang="en-US" sz="4000" dirty="0"/>
              <a:t> 수 ≥ </a:t>
            </a:r>
            <a:r>
              <a:rPr lang="en-US" altLang="ko-KR" sz="4000" dirty="0"/>
              <a:t>2 ) {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4. </a:t>
            </a:r>
            <a:r>
              <a:rPr lang="en-US" altLang="ko-KR" sz="4000" dirty="0" smtClean="0"/>
              <a:t>     </a:t>
            </a:r>
            <a:r>
              <a:rPr lang="ko-KR" altLang="en-US" sz="4000" dirty="0" smtClean="0"/>
              <a:t>빈도수가 </a:t>
            </a:r>
            <a:r>
              <a:rPr lang="ko-KR" altLang="en-US" sz="4000" dirty="0"/>
              <a:t>가장 작은 </a:t>
            </a:r>
            <a:r>
              <a:rPr lang="en-US" altLang="ko-KR" sz="4000" dirty="0"/>
              <a:t>2</a:t>
            </a:r>
            <a:r>
              <a:rPr lang="ko-KR" altLang="en-US" sz="4000" dirty="0"/>
              <a:t>개의 </a:t>
            </a:r>
            <a:r>
              <a:rPr lang="ko-KR" altLang="en-US" sz="4000" dirty="0" err="1"/>
              <a:t>노드</a:t>
            </a:r>
            <a:r>
              <a:rPr lang="ko-KR" altLang="en-US" sz="4000" dirty="0"/>
              <a:t> </a:t>
            </a:r>
            <a:r>
              <a:rPr lang="en-US" altLang="ko-KR" sz="4000" dirty="0"/>
              <a:t>(A</a:t>
            </a:r>
            <a:r>
              <a:rPr lang="ko-KR" altLang="en-US" sz="4000" dirty="0"/>
              <a:t>와 </a:t>
            </a:r>
            <a:r>
              <a:rPr lang="en-US" altLang="ko-KR" sz="4000" dirty="0"/>
              <a:t>B)</a:t>
            </a:r>
            <a:r>
              <a:rPr lang="ko-KR" altLang="en-US" sz="4000" dirty="0"/>
              <a:t>를 </a:t>
            </a:r>
            <a:r>
              <a:rPr lang="en-US" altLang="ko-KR" sz="4000" dirty="0"/>
              <a:t>Q</a:t>
            </a:r>
            <a:r>
              <a:rPr lang="ko-KR" altLang="en-US" sz="4000" dirty="0"/>
              <a:t>에서 </a:t>
            </a:r>
            <a:r>
              <a:rPr lang="ko-KR" altLang="en-US" sz="4000" dirty="0" smtClean="0"/>
              <a:t>제거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5. </a:t>
            </a:r>
            <a:r>
              <a:rPr lang="en-US" altLang="ko-KR" sz="4000" dirty="0" smtClean="0"/>
              <a:t>     </a:t>
            </a:r>
            <a:r>
              <a:rPr lang="ko-KR" altLang="en-US" sz="4000" dirty="0" smtClean="0"/>
              <a:t>새 </a:t>
            </a:r>
            <a:r>
              <a:rPr lang="ko-KR" altLang="en-US" sz="4000" dirty="0" err="1"/>
              <a:t>노드</a:t>
            </a:r>
            <a:r>
              <a:rPr lang="ko-KR" altLang="en-US" sz="4000" dirty="0"/>
              <a:t> </a:t>
            </a:r>
            <a:r>
              <a:rPr lang="en-US" altLang="ko-KR" sz="4000" dirty="0"/>
              <a:t>N</a:t>
            </a:r>
            <a:r>
              <a:rPr lang="ko-KR" altLang="en-US" sz="4000" dirty="0"/>
              <a:t>을 만들고</a:t>
            </a:r>
            <a:r>
              <a:rPr lang="en-US" altLang="ko-KR" sz="4000" dirty="0"/>
              <a:t>, A</a:t>
            </a:r>
            <a:r>
              <a:rPr lang="ko-KR" altLang="en-US" sz="4000" dirty="0"/>
              <a:t>와 </a:t>
            </a:r>
            <a:r>
              <a:rPr lang="en-US" altLang="ko-KR" sz="4000" dirty="0"/>
              <a:t>B</a:t>
            </a:r>
            <a:r>
              <a:rPr lang="ko-KR" altLang="en-US" sz="4000" dirty="0"/>
              <a:t>를 </a:t>
            </a:r>
            <a:r>
              <a:rPr lang="en-US" altLang="ko-KR" sz="4000" dirty="0"/>
              <a:t>N</a:t>
            </a:r>
            <a:r>
              <a:rPr lang="ko-KR" altLang="en-US" sz="4000" dirty="0"/>
              <a:t>의 자식 </a:t>
            </a:r>
            <a:r>
              <a:rPr lang="ko-KR" altLang="en-US" sz="4000" dirty="0" err="1"/>
              <a:t>노드로</a:t>
            </a:r>
            <a:r>
              <a:rPr lang="ko-KR" altLang="en-US" sz="4000" dirty="0"/>
              <a:t> 만든다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6</a:t>
            </a:r>
            <a:r>
              <a:rPr lang="en-US" altLang="ko-KR" sz="4000" dirty="0" smtClean="0"/>
              <a:t>.      </a:t>
            </a:r>
            <a:r>
              <a:rPr lang="en-US" altLang="ko-KR" sz="4000" dirty="0"/>
              <a:t>N</a:t>
            </a:r>
            <a:r>
              <a:rPr lang="ko-KR" altLang="en-US" sz="4000" dirty="0"/>
              <a:t>의 빈도수 </a:t>
            </a:r>
            <a:r>
              <a:rPr lang="en-US" altLang="ko-KR" sz="4000" dirty="0"/>
              <a:t>= A</a:t>
            </a:r>
            <a:r>
              <a:rPr lang="ko-KR" altLang="en-US" sz="4000" dirty="0"/>
              <a:t>의 빈도수 </a:t>
            </a:r>
            <a:r>
              <a:rPr lang="en-US" altLang="ko-KR" sz="4000" dirty="0"/>
              <a:t>+ B</a:t>
            </a:r>
            <a:r>
              <a:rPr lang="ko-KR" altLang="en-US" sz="4000" dirty="0"/>
              <a:t>의 빈도수</a:t>
            </a:r>
          </a:p>
          <a:p>
            <a:pPr marL="0" indent="0" fontAlgn="base" latinLnBrk="1">
              <a:buNone/>
            </a:pPr>
            <a:r>
              <a:rPr lang="en-US" altLang="ko-KR" sz="4000" dirty="0"/>
              <a:t>7. </a:t>
            </a:r>
            <a:r>
              <a:rPr lang="en-US" altLang="ko-KR" sz="4000" dirty="0" smtClean="0"/>
              <a:t>     </a:t>
            </a:r>
            <a:r>
              <a:rPr lang="ko-KR" altLang="en-US" sz="4000" dirty="0" err="1" smtClean="0"/>
              <a:t>노드</a:t>
            </a:r>
            <a:r>
              <a:rPr lang="ko-KR" altLang="en-US" sz="4000" dirty="0" smtClean="0"/>
              <a:t> </a:t>
            </a:r>
            <a:r>
              <a:rPr lang="en-US" altLang="ko-KR" sz="4000" dirty="0"/>
              <a:t>N</a:t>
            </a:r>
            <a:r>
              <a:rPr lang="ko-KR" altLang="en-US" sz="4000" dirty="0"/>
              <a:t>을 </a:t>
            </a:r>
            <a:r>
              <a:rPr lang="en-US" altLang="ko-KR" sz="4000" dirty="0"/>
              <a:t>Q</a:t>
            </a:r>
            <a:r>
              <a:rPr lang="ko-KR" altLang="en-US" sz="4000" dirty="0"/>
              <a:t>에 삽입한다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 smtClean="0"/>
              <a:t>    }</a:t>
            </a:r>
            <a:endParaRPr lang="ko-KR" altLang="en-US" sz="4000" dirty="0"/>
          </a:p>
          <a:p>
            <a:pPr marL="0" indent="0" fontAlgn="base" latinLnBrk="1">
              <a:buNone/>
            </a:pPr>
            <a:r>
              <a:rPr lang="en-US" altLang="ko-KR" sz="4000" dirty="0"/>
              <a:t>8. return </a:t>
            </a:r>
            <a:r>
              <a:rPr lang="en-US" altLang="ko-KR" sz="4000" dirty="0" smtClean="0"/>
              <a:t>Q  </a:t>
            </a:r>
            <a:r>
              <a:rPr lang="en-US" altLang="ko-KR" sz="3800" dirty="0" smtClean="0"/>
              <a:t> </a:t>
            </a:r>
            <a:r>
              <a:rPr lang="en-US" altLang="ko-KR" sz="3800" dirty="0">
                <a:solidFill>
                  <a:srgbClr val="0000CC"/>
                </a:solidFill>
              </a:rPr>
              <a:t>// </a:t>
            </a:r>
            <a:r>
              <a:rPr lang="ko-KR" altLang="en-US" sz="3800" dirty="0" err="1">
                <a:solidFill>
                  <a:srgbClr val="0000CC"/>
                </a:solidFill>
              </a:rPr>
              <a:t>허프만</a:t>
            </a:r>
            <a:r>
              <a:rPr lang="ko-KR" altLang="en-US" sz="3800" dirty="0">
                <a:solidFill>
                  <a:srgbClr val="0000CC"/>
                </a:solidFill>
              </a:rPr>
              <a:t> </a:t>
            </a:r>
            <a:r>
              <a:rPr lang="ko-KR" altLang="en-US" sz="3800" dirty="0" err="1">
                <a:solidFill>
                  <a:srgbClr val="0000CC"/>
                </a:solidFill>
              </a:rPr>
              <a:t>트리의</a:t>
            </a:r>
            <a:r>
              <a:rPr lang="ko-KR" altLang="en-US" sz="3800" dirty="0">
                <a:solidFill>
                  <a:srgbClr val="0000CC"/>
                </a:solidFill>
              </a:rPr>
              <a:t> 루트를 </a:t>
            </a:r>
            <a:r>
              <a:rPr lang="ko-KR" altLang="en-US" sz="3800" dirty="0" err="1">
                <a:solidFill>
                  <a:srgbClr val="0000CC"/>
                </a:solidFill>
              </a:rPr>
              <a:t>리턴하는</a:t>
            </a:r>
            <a:r>
              <a:rPr lang="ko-KR" altLang="en-US" sz="3800" dirty="0">
                <a:solidFill>
                  <a:srgbClr val="0000CC"/>
                </a:solidFill>
              </a:rPr>
              <a:t> 것이다</a:t>
            </a:r>
            <a:r>
              <a:rPr lang="en-US" altLang="ko-KR" sz="3800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09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fontAlgn="base" latinLnBrk="1"/>
            <a:r>
              <a:rPr lang="en-US" altLang="ko-KR" dirty="0" err="1" smtClean="0"/>
              <a:t>HuffmanCoding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알고리즘의 수행 과정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입력 </a:t>
            </a:r>
            <a:r>
              <a:rPr lang="ko-KR" altLang="en-US" dirty="0"/>
              <a:t>파일은 </a:t>
            </a:r>
            <a:r>
              <a:rPr lang="en-US" altLang="ko-KR" dirty="0"/>
              <a:t>4</a:t>
            </a:r>
            <a:r>
              <a:rPr lang="ko-KR" altLang="en-US" dirty="0"/>
              <a:t>개의 문자로 되어 있고</a:t>
            </a:r>
            <a:r>
              <a:rPr lang="en-US" altLang="ko-KR" dirty="0"/>
              <a:t>, </a:t>
            </a:r>
            <a:r>
              <a:rPr lang="ko-KR" altLang="en-US" dirty="0"/>
              <a:t>각 문자의 빈도수는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algn="ctr" fontAlgn="base">
              <a:buNone/>
            </a:pPr>
            <a:r>
              <a:rPr lang="en-US" altLang="ko-KR" dirty="0"/>
              <a:t>A: 450 T: 90 G: 120 C: </a:t>
            </a:r>
            <a:r>
              <a:rPr lang="en-US" altLang="ko-KR" dirty="0" smtClean="0"/>
              <a:t>270</a:t>
            </a:r>
          </a:p>
          <a:p>
            <a:pPr marL="0" indent="0" algn="ctr" fontAlgn="base">
              <a:buNone/>
            </a:pPr>
            <a:endParaRPr lang="ko-KR" altLang="en-US" dirty="0"/>
          </a:p>
          <a:p>
            <a:pPr lvl="0"/>
            <a:r>
              <a:rPr lang="en-US" altLang="ko-KR" dirty="0"/>
              <a:t>Line 2</a:t>
            </a:r>
            <a:r>
              <a:rPr lang="ko-KR" altLang="en-US" dirty="0"/>
              <a:t>를 수행한 후의 </a:t>
            </a:r>
            <a:r>
              <a:rPr lang="en-US" altLang="ko-KR" dirty="0"/>
              <a:t>Q: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243140" y="4225497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399061" y="4225329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629323" y="4225329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G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032274" y="4225329"/>
            <a:ext cx="30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C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125665" y="4748212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450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3388196" y="4757142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90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556298" y="4749204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120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3973537" y="4748212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270</a:t>
            </a:r>
          </a:p>
        </p:txBody>
      </p:sp>
      <p:sp>
        <p:nvSpPr>
          <p:cNvPr id="41" name="타원 1"/>
          <p:cNvSpPr>
            <a:spLocks noChangeArrowheads="1"/>
          </p:cNvSpPr>
          <p:nvPr/>
        </p:nvSpPr>
        <p:spPr bwMode="auto">
          <a:xfrm>
            <a:off x="4005287" y="4257079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타원 51"/>
          <p:cNvSpPr>
            <a:spLocks noChangeArrowheads="1"/>
          </p:cNvSpPr>
          <p:nvPr/>
        </p:nvSpPr>
        <p:spPr bwMode="auto">
          <a:xfrm>
            <a:off x="4616623" y="4252317"/>
            <a:ext cx="395288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타원 52"/>
          <p:cNvSpPr>
            <a:spLocks noChangeArrowheads="1"/>
          </p:cNvSpPr>
          <p:nvPr/>
        </p:nvSpPr>
        <p:spPr bwMode="auto">
          <a:xfrm>
            <a:off x="3397473" y="4245967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타원 53"/>
          <p:cNvSpPr>
            <a:spLocks noChangeArrowheads="1"/>
          </p:cNvSpPr>
          <p:nvPr/>
        </p:nvSpPr>
        <p:spPr bwMode="auto">
          <a:xfrm>
            <a:off x="5243140" y="4265185"/>
            <a:ext cx="395287" cy="395287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모서리가 둥근 직사각형 4"/>
          <p:cNvSpPr>
            <a:spLocks noChangeArrowheads="1"/>
          </p:cNvSpPr>
          <p:nvPr/>
        </p:nvSpPr>
        <p:spPr bwMode="auto">
          <a:xfrm>
            <a:off x="3210098" y="4149129"/>
            <a:ext cx="2586038" cy="577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2821161" y="4191992"/>
            <a:ext cx="288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396797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3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 조건이 ‘참’이므로</a:t>
            </a:r>
            <a:r>
              <a:rPr lang="en-US" altLang="ko-KR" dirty="0"/>
              <a:t>, line 4~7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Q</a:t>
            </a:r>
            <a:r>
              <a:rPr lang="ko-KR" altLang="en-US" dirty="0"/>
              <a:t>에서 ‘</a:t>
            </a:r>
            <a:r>
              <a:rPr lang="en-US" altLang="ko-KR" dirty="0"/>
              <a:t>T’</a:t>
            </a:r>
            <a:r>
              <a:rPr lang="ko-KR" altLang="en-US" dirty="0"/>
              <a:t>와 ‘</a:t>
            </a:r>
            <a:r>
              <a:rPr lang="en-US" altLang="ko-KR" dirty="0"/>
              <a:t>G’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삽입한다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타원 84"/>
          <p:cNvSpPr>
            <a:spLocks noChangeArrowheads="1"/>
          </p:cNvSpPr>
          <p:nvPr/>
        </p:nvSpPr>
        <p:spPr bwMode="auto">
          <a:xfrm>
            <a:off x="4281736" y="4176712"/>
            <a:ext cx="395287" cy="39687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타원 85"/>
          <p:cNvSpPr>
            <a:spLocks noChangeArrowheads="1"/>
          </p:cNvSpPr>
          <p:nvPr/>
        </p:nvSpPr>
        <p:spPr bwMode="auto">
          <a:xfrm>
            <a:off x="3746748" y="4170362"/>
            <a:ext cx="396875" cy="396875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 flipH="1">
            <a:off x="4007098" y="3824287"/>
            <a:ext cx="131763" cy="35877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4281736" y="3802062"/>
            <a:ext cx="149225" cy="38417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286049" y="2869828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748336" y="4149725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294436" y="41497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G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261940" y="2873003"/>
            <a:ext cx="30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C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187624" y="3407991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450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551486" y="4573587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90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221411" y="4578350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120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123828" y="3379416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270</a:t>
            </a:r>
          </a:p>
        </p:txBody>
      </p:sp>
      <p:sp>
        <p:nvSpPr>
          <p:cNvPr id="37" name="타원 83"/>
          <p:cNvSpPr>
            <a:spLocks noChangeArrowheads="1"/>
          </p:cNvSpPr>
          <p:nvPr/>
        </p:nvSpPr>
        <p:spPr bwMode="auto">
          <a:xfrm>
            <a:off x="2234953" y="2904753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타원 86"/>
          <p:cNvSpPr>
            <a:spLocks noChangeArrowheads="1"/>
          </p:cNvSpPr>
          <p:nvPr/>
        </p:nvSpPr>
        <p:spPr bwMode="auto">
          <a:xfrm>
            <a:off x="1286049" y="2909516"/>
            <a:ext cx="395287" cy="395287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타원 87"/>
          <p:cNvSpPr>
            <a:spLocks noChangeArrowheads="1"/>
          </p:cNvSpPr>
          <p:nvPr/>
        </p:nvSpPr>
        <p:spPr bwMode="auto">
          <a:xfrm>
            <a:off x="3992811" y="3429000"/>
            <a:ext cx="395287" cy="395287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324598" y="3602037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210</a:t>
            </a:r>
          </a:p>
        </p:txBody>
      </p:sp>
      <p:sp>
        <p:nvSpPr>
          <p:cNvPr id="41" name="모서리가 둥근 직사각형 113"/>
          <p:cNvSpPr>
            <a:spLocks noChangeArrowheads="1"/>
          </p:cNvSpPr>
          <p:nvPr/>
        </p:nvSpPr>
        <p:spPr bwMode="auto">
          <a:xfrm>
            <a:off x="1043310" y="2780928"/>
            <a:ext cx="1872506" cy="577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Box 114"/>
          <p:cNvSpPr txBox="1">
            <a:spLocks noChangeArrowheads="1"/>
          </p:cNvSpPr>
          <p:nvPr/>
        </p:nvSpPr>
        <p:spPr bwMode="auto">
          <a:xfrm>
            <a:off x="611510" y="2795216"/>
            <a:ext cx="288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Q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6883822" y="4884464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7652916" y="4889227"/>
            <a:ext cx="30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C</a:t>
            </a: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6786984" y="5422627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450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7513216" y="5394052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270</a:t>
            </a:r>
          </a:p>
        </p:txBody>
      </p:sp>
      <p:sp>
        <p:nvSpPr>
          <p:cNvPr id="65" name="타원 185"/>
          <p:cNvSpPr>
            <a:spLocks noChangeArrowheads="1"/>
          </p:cNvSpPr>
          <p:nvPr/>
        </p:nvSpPr>
        <p:spPr bwMode="auto">
          <a:xfrm>
            <a:off x="7625928" y="4920977"/>
            <a:ext cx="395288" cy="395287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타원 186"/>
          <p:cNvSpPr>
            <a:spLocks noChangeArrowheads="1"/>
          </p:cNvSpPr>
          <p:nvPr/>
        </p:nvSpPr>
        <p:spPr bwMode="auto">
          <a:xfrm>
            <a:off x="6883822" y="4924152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타원 187"/>
          <p:cNvSpPr>
            <a:spLocks noChangeArrowheads="1"/>
          </p:cNvSpPr>
          <p:nvPr/>
        </p:nvSpPr>
        <p:spPr bwMode="auto">
          <a:xfrm>
            <a:off x="5923210" y="4916214"/>
            <a:ext cx="395288" cy="395288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5791448" y="5419452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210</a:t>
            </a:r>
          </a:p>
        </p:txBody>
      </p:sp>
      <p:sp>
        <p:nvSpPr>
          <p:cNvPr id="69" name="모서리가 둥근 직사각형 189"/>
          <p:cNvSpPr>
            <a:spLocks noChangeArrowheads="1"/>
          </p:cNvSpPr>
          <p:nvPr/>
        </p:nvSpPr>
        <p:spPr bwMode="auto">
          <a:xfrm>
            <a:off x="5723830" y="4797152"/>
            <a:ext cx="3168650" cy="5762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Box 190"/>
          <p:cNvSpPr txBox="1">
            <a:spLocks noChangeArrowheads="1"/>
          </p:cNvSpPr>
          <p:nvPr/>
        </p:nvSpPr>
        <p:spPr bwMode="auto">
          <a:xfrm>
            <a:off x="5292030" y="4811439"/>
            <a:ext cx="287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Q</a:t>
            </a:r>
          </a:p>
        </p:txBody>
      </p:sp>
      <p:sp>
        <p:nvSpPr>
          <p:cNvPr id="71" name="타원 70"/>
          <p:cNvSpPr/>
          <p:nvPr/>
        </p:nvSpPr>
        <p:spPr bwMode="auto">
          <a:xfrm>
            <a:off x="6158160" y="5763939"/>
            <a:ext cx="395288" cy="395288"/>
          </a:xfrm>
          <a:prstGeom prst="ellips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5623173" y="5756002"/>
            <a:ext cx="396875" cy="396875"/>
          </a:xfrm>
          <a:prstGeom prst="ellips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3" name="Line 45"/>
          <p:cNvSpPr>
            <a:spLocks noChangeShapeType="1"/>
          </p:cNvSpPr>
          <p:nvPr/>
        </p:nvSpPr>
        <p:spPr bwMode="auto">
          <a:xfrm flipH="1">
            <a:off x="5791448" y="5298802"/>
            <a:ext cx="223837" cy="471487"/>
          </a:xfrm>
          <a:prstGeom prst="line">
            <a:avLst/>
          </a:prstGeom>
          <a:noFill/>
          <a:ln w="38100">
            <a:solidFill>
              <a:srgbClr val="FFFFFF">
                <a:lumMod val="50000"/>
              </a:srgbClr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46"/>
          <p:cNvSpPr>
            <a:spLocks noChangeShapeType="1"/>
          </p:cNvSpPr>
          <p:nvPr/>
        </p:nvSpPr>
        <p:spPr bwMode="auto">
          <a:xfrm>
            <a:off x="6205785" y="5274989"/>
            <a:ext cx="250825" cy="519113"/>
          </a:xfrm>
          <a:prstGeom prst="line">
            <a:avLst/>
          </a:prstGeom>
          <a:noFill/>
          <a:ln w="38100">
            <a:solidFill>
              <a:srgbClr val="FFFFFF">
                <a:lumMod val="50000"/>
              </a:srgbClr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5624760" y="5736952"/>
            <a:ext cx="330200" cy="4000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6170860" y="5736952"/>
            <a:ext cx="303213" cy="4000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G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5562848" y="6075089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90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6097835" y="6067152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120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059832" y="3779466"/>
            <a:ext cx="288032" cy="370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오른쪽 화살표 42"/>
          <p:cNvSpPr/>
          <p:nvPr/>
        </p:nvSpPr>
        <p:spPr>
          <a:xfrm>
            <a:off x="5004048" y="4731084"/>
            <a:ext cx="288032" cy="370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16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en-US" altLang="ko-KR" dirty="0"/>
              <a:t>Line 3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 조건이 ‘참’이므로</a:t>
            </a:r>
            <a:r>
              <a:rPr lang="en-US" altLang="ko-KR" dirty="0"/>
              <a:t>, line 4~7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Q</a:t>
            </a:r>
            <a:r>
              <a:rPr lang="ko-KR" altLang="en-US" dirty="0"/>
              <a:t>에서 ‘</a:t>
            </a:r>
            <a:r>
              <a:rPr lang="en-US" altLang="ko-KR" dirty="0"/>
              <a:t>T’</a:t>
            </a:r>
            <a:r>
              <a:rPr lang="ko-KR" altLang="en-US" dirty="0"/>
              <a:t>와 ‘</a:t>
            </a:r>
            <a:r>
              <a:rPr lang="en-US" altLang="ko-KR" dirty="0"/>
              <a:t>G’</a:t>
            </a:r>
            <a:r>
              <a:rPr lang="ko-KR" altLang="en-US" dirty="0"/>
              <a:t>의 부모 </a:t>
            </a:r>
            <a:r>
              <a:rPr lang="ko-KR" altLang="en-US" dirty="0" err="1"/>
              <a:t>노드와</a:t>
            </a:r>
            <a:r>
              <a:rPr lang="ko-KR" altLang="en-US" dirty="0"/>
              <a:t> ‘</a:t>
            </a:r>
            <a:r>
              <a:rPr lang="en-US" altLang="ko-KR" dirty="0"/>
              <a:t>C’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endParaRPr lang="ko-KR" altLang="en-US" dirty="0"/>
          </a:p>
          <a:p>
            <a:endParaRPr 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23528" y="2576636"/>
            <a:ext cx="8571307" cy="3372644"/>
            <a:chOff x="393181" y="3296716"/>
            <a:chExt cx="8571307" cy="3372644"/>
          </a:xfrm>
        </p:grpSpPr>
        <p:grpSp>
          <p:nvGrpSpPr>
            <p:cNvPr id="102" name="그룹 101"/>
            <p:cNvGrpSpPr/>
            <p:nvPr/>
          </p:nvGrpSpPr>
          <p:grpSpPr>
            <a:xfrm>
              <a:off x="393181" y="3296716"/>
              <a:ext cx="1995731" cy="1025525"/>
              <a:chOff x="539552" y="2331467"/>
              <a:chExt cx="1995731" cy="1025525"/>
            </a:xfrm>
          </p:grpSpPr>
          <p:sp>
            <p:nvSpPr>
              <p:cNvPr id="145" name="Text Box 11"/>
              <p:cNvSpPr txBox="1">
                <a:spLocks noChangeArrowheads="1"/>
              </p:cNvSpPr>
              <p:nvPr/>
            </p:nvSpPr>
            <p:spPr bwMode="auto">
              <a:xfrm>
                <a:off x="1212454" y="2418779"/>
                <a:ext cx="35718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46" name="Text Box 17"/>
              <p:cNvSpPr txBox="1">
                <a:spLocks noChangeArrowheads="1"/>
              </p:cNvSpPr>
              <p:nvPr/>
            </p:nvSpPr>
            <p:spPr bwMode="auto">
              <a:xfrm>
                <a:off x="1115616" y="2956942"/>
                <a:ext cx="568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450</a:t>
                </a:r>
              </a:p>
            </p:txBody>
          </p:sp>
          <p:sp>
            <p:nvSpPr>
              <p:cNvPr id="147" name="타원 186"/>
              <p:cNvSpPr>
                <a:spLocks noChangeArrowheads="1"/>
              </p:cNvSpPr>
              <p:nvPr/>
            </p:nvSpPr>
            <p:spPr bwMode="auto">
              <a:xfrm>
                <a:off x="1212454" y="2458467"/>
                <a:ext cx="396875" cy="396875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모서리가 둥근 직사각형 189"/>
              <p:cNvSpPr>
                <a:spLocks noChangeArrowheads="1"/>
              </p:cNvSpPr>
              <p:nvPr/>
            </p:nvSpPr>
            <p:spPr bwMode="auto">
              <a:xfrm>
                <a:off x="971352" y="2331467"/>
                <a:ext cx="1563931" cy="576262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Box 190"/>
              <p:cNvSpPr txBox="1">
                <a:spLocks noChangeArrowheads="1"/>
              </p:cNvSpPr>
              <p:nvPr/>
            </p:nvSpPr>
            <p:spPr bwMode="auto">
              <a:xfrm>
                <a:off x="539552" y="2345754"/>
                <a:ext cx="287338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5724078" y="4076972"/>
              <a:ext cx="3240410" cy="2592388"/>
              <a:chOff x="5436046" y="3860800"/>
              <a:chExt cx="3240410" cy="2592388"/>
            </a:xfrm>
          </p:grpSpPr>
          <p:sp>
            <p:nvSpPr>
              <p:cNvPr id="123" name="타원 203"/>
              <p:cNvSpPr>
                <a:spLocks noChangeArrowheads="1"/>
              </p:cNvSpPr>
              <p:nvPr/>
            </p:nvSpPr>
            <p:spPr bwMode="auto">
              <a:xfrm>
                <a:off x="7869684" y="4897438"/>
                <a:ext cx="395287" cy="396875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6156771" y="3949700"/>
                <a:ext cx="3556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125" name="Text Box 14"/>
              <p:cNvSpPr txBox="1">
                <a:spLocks noChangeArrowheads="1"/>
              </p:cNvSpPr>
              <p:nvPr/>
            </p:nvSpPr>
            <p:spPr bwMode="auto">
              <a:xfrm>
                <a:off x="7896671" y="4865688"/>
                <a:ext cx="300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6058346" y="4487863"/>
                <a:ext cx="5699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450</a:t>
                </a:r>
              </a:p>
            </p:txBody>
          </p:sp>
          <p:sp>
            <p:nvSpPr>
              <p:cNvPr id="127" name="Text Box 20"/>
              <p:cNvSpPr txBox="1">
                <a:spLocks noChangeArrowheads="1"/>
              </p:cNvSpPr>
              <p:nvPr/>
            </p:nvSpPr>
            <p:spPr bwMode="auto">
              <a:xfrm>
                <a:off x="7758559" y="5372100"/>
                <a:ext cx="568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270</a:t>
                </a:r>
              </a:p>
            </p:txBody>
          </p:sp>
          <p:sp>
            <p:nvSpPr>
              <p:cNvPr id="128" name="타원 204"/>
              <p:cNvSpPr>
                <a:spLocks noChangeArrowheads="1"/>
              </p:cNvSpPr>
              <p:nvPr/>
            </p:nvSpPr>
            <p:spPr bwMode="auto">
              <a:xfrm>
                <a:off x="6156771" y="3989388"/>
                <a:ext cx="395288" cy="395287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타원 205"/>
              <p:cNvSpPr>
                <a:spLocks noChangeArrowheads="1"/>
              </p:cNvSpPr>
              <p:nvPr/>
            </p:nvSpPr>
            <p:spPr bwMode="auto">
              <a:xfrm>
                <a:off x="6733034" y="4892675"/>
                <a:ext cx="396875" cy="39687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 Box 19"/>
              <p:cNvSpPr txBox="1">
                <a:spLocks noChangeArrowheads="1"/>
              </p:cNvSpPr>
              <p:nvPr/>
            </p:nvSpPr>
            <p:spPr bwMode="auto">
              <a:xfrm>
                <a:off x="6602859" y="5397500"/>
                <a:ext cx="67786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210</a:t>
                </a:r>
              </a:p>
            </p:txBody>
          </p:sp>
          <p:sp>
            <p:nvSpPr>
              <p:cNvPr id="131" name="모서리가 둥근 직사각형 207"/>
              <p:cNvSpPr>
                <a:spLocks noChangeArrowheads="1"/>
              </p:cNvSpPr>
              <p:nvPr/>
            </p:nvSpPr>
            <p:spPr bwMode="auto">
              <a:xfrm>
                <a:off x="5867846" y="3860800"/>
                <a:ext cx="2808610" cy="577850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208"/>
              <p:cNvSpPr txBox="1">
                <a:spLocks noChangeArrowheads="1"/>
              </p:cNvSpPr>
              <p:nvPr/>
            </p:nvSpPr>
            <p:spPr bwMode="auto">
              <a:xfrm>
                <a:off x="5436046" y="3875088"/>
                <a:ext cx="28733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  <p:sp>
            <p:nvSpPr>
              <p:cNvPr id="133" name="타원 132"/>
              <p:cNvSpPr/>
              <p:nvPr/>
            </p:nvSpPr>
            <p:spPr bwMode="auto">
              <a:xfrm>
                <a:off x="6967984" y="5740400"/>
                <a:ext cx="396875" cy="39687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 bwMode="auto">
              <a:xfrm>
                <a:off x="6432996" y="5734050"/>
                <a:ext cx="396875" cy="39687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45"/>
              <p:cNvSpPr>
                <a:spLocks noChangeShapeType="1"/>
              </p:cNvSpPr>
              <p:nvPr/>
            </p:nvSpPr>
            <p:spPr bwMode="auto">
              <a:xfrm flipH="1">
                <a:off x="6602859" y="5276850"/>
                <a:ext cx="223837" cy="471488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Line 46"/>
              <p:cNvSpPr>
                <a:spLocks noChangeShapeType="1"/>
              </p:cNvSpPr>
              <p:nvPr/>
            </p:nvSpPr>
            <p:spPr bwMode="auto">
              <a:xfrm>
                <a:off x="7015609" y="5253038"/>
                <a:ext cx="250825" cy="519112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Text Box 12"/>
              <p:cNvSpPr txBox="1">
                <a:spLocks noChangeArrowheads="1"/>
              </p:cNvSpPr>
              <p:nvPr/>
            </p:nvSpPr>
            <p:spPr bwMode="auto">
              <a:xfrm>
                <a:off x="6434584" y="5713413"/>
                <a:ext cx="3302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T</a:t>
                </a:r>
              </a:p>
            </p:txBody>
          </p:sp>
          <p:sp>
            <p:nvSpPr>
              <p:cNvPr id="138" name="Text Box 13"/>
              <p:cNvSpPr txBox="1">
                <a:spLocks noChangeArrowheads="1"/>
              </p:cNvSpPr>
              <p:nvPr/>
            </p:nvSpPr>
            <p:spPr bwMode="auto">
              <a:xfrm>
                <a:off x="6982271" y="5713413"/>
                <a:ext cx="303213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139" name="Text Box 18"/>
              <p:cNvSpPr txBox="1">
                <a:spLocks noChangeArrowheads="1"/>
              </p:cNvSpPr>
              <p:nvPr/>
            </p:nvSpPr>
            <p:spPr bwMode="auto">
              <a:xfrm>
                <a:off x="6372671" y="6053138"/>
                <a:ext cx="441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90</a:t>
                </a:r>
              </a:p>
            </p:txBody>
          </p:sp>
          <p:sp>
            <p:nvSpPr>
              <p:cNvPr id="140" name="Text Box 19"/>
              <p:cNvSpPr txBox="1">
                <a:spLocks noChangeArrowheads="1"/>
              </p:cNvSpPr>
              <p:nvPr/>
            </p:nvSpPr>
            <p:spPr bwMode="auto">
              <a:xfrm>
                <a:off x="6907659" y="6045200"/>
                <a:ext cx="56991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120</a:t>
                </a:r>
              </a:p>
            </p:txBody>
          </p:sp>
          <p:sp>
            <p:nvSpPr>
              <p:cNvPr id="141" name="Line 45"/>
              <p:cNvSpPr>
                <a:spLocks noChangeShapeType="1"/>
              </p:cNvSpPr>
              <p:nvPr/>
            </p:nvSpPr>
            <p:spPr bwMode="auto">
              <a:xfrm flipH="1">
                <a:off x="6940996" y="4252913"/>
                <a:ext cx="350838" cy="635000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타원 218"/>
              <p:cNvSpPr>
                <a:spLocks noChangeArrowheads="1"/>
              </p:cNvSpPr>
              <p:nvPr/>
            </p:nvSpPr>
            <p:spPr bwMode="auto">
              <a:xfrm>
                <a:off x="7228334" y="3943350"/>
                <a:ext cx="396875" cy="396875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Line 46"/>
              <p:cNvSpPr>
                <a:spLocks noChangeShapeType="1"/>
              </p:cNvSpPr>
              <p:nvPr/>
            </p:nvSpPr>
            <p:spPr bwMode="auto">
              <a:xfrm>
                <a:off x="7579171" y="4252913"/>
                <a:ext cx="398463" cy="644525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 Box 20"/>
              <p:cNvSpPr txBox="1">
                <a:spLocks noChangeArrowheads="1"/>
              </p:cNvSpPr>
              <p:nvPr/>
            </p:nvSpPr>
            <p:spPr bwMode="auto">
              <a:xfrm>
                <a:off x="7693471" y="4011613"/>
                <a:ext cx="568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480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2837087" y="3402690"/>
              <a:ext cx="1893888" cy="2752319"/>
              <a:chOff x="2195736" y="1886640"/>
              <a:chExt cx="1893888" cy="2752319"/>
            </a:xfrm>
          </p:grpSpPr>
          <p:sp>
            <p:nvSpPr>
              <p:cNvPr id="106" name="타원 203"/>
              <p:cNvSpPr>
                <a:spLocks noChangeArrowheads="1"/>
              </p:cNvSpPr>
              <p:nvPr/>
            </p:nvSpPr>
            <p:spPr bwMode="auto">
              <a:xfrm>
                <a:off x="3632424" y="3091147"/>
                <a:ext cx="395287" cy="396875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Text Box 14"/>
              <p:cNvSpPr txBox="1">
                <a:spLocks noChangeArrowheads="1"/>
              </p:cNvSpPr>
              <p:nvPr/>
            </p:nvSpPr>
            <p:spPr bwMode="auto">
              <a:xfrm>
                <a:off x="3659411" y="3059397"/>
                <a:ext cx="3000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108" name="Text Box 20"/>
              <p:cNvSpPr txBox="1">
                <a:spLocks noChangeArrowheads="1"/>
              </p:cNvSpPr>
              <p:nvPr/>
            </p:nvSpPr>
            <p:spPr bwMode="auto">
              <a:xfrm>
                <a:off x="3521299" y="3565809"/>
                <a:ext cx="568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270</a:t>
                </a:r>
              </a:p>
            </p:txBody>
          </p:sp>
          <p:sp>
            <p:nvSpPr>
              <p:cNvPr id="109" name="타원 205"/>
              <p:cNvSpPr>
                <a:spLocks noChangeArrowheads="1"/>
              </p:cNvSpPr>
              <p:nvPr/>
            </p:nvSpPr>
            <p:spPr bwMode="auto">
              <a:xfrm>
                <a:off x="2495774" y="3086384"/>
                <a:ext cx="396875" cy="396875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Text Box 19"/>
              <p:cNvSpPr txBox="1">
                <a:spLocks noChangeArrowheads="1"/>
              </p:cNvSpPr>
              <p:nvPr/>
            </p:nvSpPr>
            <p:spPr bwMode="auto">
              <a:xfrm>
                <a:off x="2365599" y="3591209"/>
                <a:ext cx="67786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210</a:t>
                </a:r>
              </a:p>
            </p:txBody>
          </p:sp>
          <p:sp>
            <p:nvSpPr>
              <p:cNvPr id="111" name="타원 110"/>
              <p:cNvSpPr/>
              <p:nvPr/>
            </p:nvSpPr>
            <p:spPr bwMode="auto">
              <a:xfrm>
                <a:off x="2730724" y="3934109"/>
                <a:ext cx="396875" cy="39687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 bwMode="auto">
              <a:xfrm>
                <a:off x="2195736" y="3927759"/>
                <a:ext cx="396875" cy="39687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Line 45"/>
              <p:cNvSpPr>
                <a:spLocks noChangeShapeType="1"/>
              </p:cNvSpPr>
              <p:nvPr/>
            </p:nvSpPr>
            <p:spPr bwMode="auto">
              <a:xfrm flipH="1">
                <a:off x="2365599" y="3470559"/>
                <a:ext cx="223837" cy="471488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46"/>
              <p:cNvSpPr>
                <a:spLocks noChangeShapeType="1"/>
              </p:cNvSpPr>
              <p:nvPr/>
            </p:nvSpPr>
            <p:spPr bwMode="auto">
              <a:xfrm>
                <a:off x="2778349" y="3446747"/>
                <a:ext cx="250825" cy="519112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Text Box 12"/>
              <p:cNvSpPr txBox="1">
                <a:spLocks noChangeArrowheads="1"/>
              </p:cNvSpPr>
              <p:nvPr/>
            </p:nvSpPr>
            <p:spPr bwMode="auto">
              <a:xfrm>
                <a:off x="2197324" y="3907122"/>
                <a:ext cx="3302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T</a:t>
                </a: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2745011" y="3907122"/>
                <a:ext cx="303213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117" name="Text Box 19"/>
              <p:cNvSpPr txBox="1">
                <a:spLocks noChangeArrowheads="1"/>
              </p:cNvSpPr>
              <p:nvPr/>
            </p:nvSpPr>
            <p:spPr bwMode="auto">
              <a:xfrm>
                <a:off x="2670399" y="4238909"/>
                <a:ext cx="569912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120</a:t>
                </a:r>
              </a:p>
            </p:txBody>
          </p:sp>
          <p:sp>
            <p:nvSpPr>
              <p:cNvPr id="118" name="Line 45"/>
              <p:cNvSpPr>
                <a:spLocks noChangeShapeType="1"/>
              </p:cNvSpPr>
              <p:nvPr/>
            </p:nvSpPr>
            <p:spPr bwMode="auto">
              <a:xfrm flipH="1">
                <a:off x="2703736" y="2446622"/>
                <a:ext cx="350838" cy="6350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타원 218"/>
              <p:cNvSpPr>
                <a:spLocks noChangeArrowheads="1"/>
              </p:cNvSpPr>
              <p:nvPr/>
            </p:nvSpPr>
            <p:spPr bwMode="auto">
              <a:xfrm>
                <a:off x="2991074" y="2137059"/>
                <a:ext cx="396875" cy="396875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46"/>
              <p:cNvSpPr>
                <a:spLocks noChangeShapeType="1"/>
              </p:cNvSpPr>
              <p:nvPr/>
            </p:nvSpPr>
            <p:spPr bwMode="auto">
              <a:xfrm>
                <a:off x="3341911" y="2446622"/>
                <a:ext cx="398463" cy="6445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Text Box 20"/>
              <p:cNvSpPr txBox="1">
                <a:spLocks noChangeArrowheads="1"/>
              </p:cNvSpPr>
              <p:nvPr/>
            </p:nvSpPr>
            <p:spPr bwMode="auto">
              <a:xfrm>
                <a:off x="3456211" y="2205322"/>
                <a:ext cx="568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marL="0" marR="0" lvl="0" indent="0" algn="l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굴림" pitchFamily="50" charset="-127"/>
                  </a:rPr>
                  <a:t>480</a:t>
                </a:r>
              </a:p>
            </p:txBody>
          </p:sp>
          <p:sp>
            <p:nvSpPr>
              <p:cNvPr id="122" name="오른쪽 화살표 121"/>
              <p:cNvSpPr/>
              <p:nvPr/>
            </p:nvSpPr>
            <p:spPr bwMode="auto">
              <a:xfrm>
                <a:off x="2197325" y="1886640"/>
                <a:ext cx="361628" cy="309563"/>
              </a:xfrm>
              <a:prstGeom prst="rightArrow">
                <a:avLst/>
              </a:prstGeom>
              <a:solidFill>
                <a:srgbClr val="009999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ript MT Bold" pitchFamily="66" charset="0"/>
                </a:endParaRPr>
              </a:p>
            </p:txBody>
          </p:sp>
        </p:grpSp>
        <p:sp>
          <p:nvSpPr>
            <p:cNvPr id="105" name="오른쪽 화살표 104"/>
            <p:cNvSpPr/>
            <p:nvPr/>
          </p:nvSpPr>
          <p:spPr bwMode="auto">
            <a:xfrm>
              <a:off x="5076056" y="4500040"/>
              <a:ext cx="361628" cy="309563"/>
            </a:xfrm>
            <a:prstGeom prst="rightArrow">
              <a:avLst/>
            </a:prstGeom>
            <a:solidFill>
              <a:srgbClr val="009999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ript MT Bold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3409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Line 3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 조건이 ‘참’이므로</a:t>
            </a:r>
            <a:r>
              <a:rPr lang="en-US" altLang="ko-KR" dirty="0"/>
              <a:t>, line 4~7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Q</a:t>
            </a:r>
            <a:r>
              <a:rPr lang="ko-KR" altLang="en-US" dirty="0"/>
              <a:t>에서 ‘</a:t>
            </a:r>
            <a:r>
              <a:rPr lang="en-US" altLang="ko-KR" dirty="0"/>
              <a:t>C’</a:t>
            </a:r>
            <a:r>
              <a:rPr lang="ko-KR" altLang="en-US" dirty="0"/>
              <a:t>의 부모 </a:t>
            </a:r>
            <a:r>
              <a:rPr lang="ko-KR" altLang="en-US" dirty="0" err="1"/>
              <a:t>노드와</a:t>
            </a:r>
            <a:r>
              <a:rPr lang="ko-KR" altLang="en-US" dirty="0"/>
              <a:t> ‘</a:t>
            </a:r>
            <a:r>
              <a:rPr lang="en-US" altLang="ko-KR" dirty="0"/>
              <a:t>A’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삽입한다</a:t>
            </a:r>
            <a:r>
              <a:rPr lang="en-US" altLang="ko-KR" dirty="0" smtClean="0"/>
              <a:t>.</a:t>
            </a:r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fontAlgn="base" latinLnBrk="1"/>
            <a:r>
              <a:rPr lang="en-US" altLang="ko-KR" dirty="0"/>
              <a:t>Line 3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 조건이 ‘거짓’이므로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Q</a:t>
            </a:r>
            <a:r>
              <a:rPr lang="ko-KR" altLang="en-US" dirty="0"/>
              <a:t>에 있는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r>
              <a:rPr lang="en-US" altLang="ko-KR" sz="2400" dirty="0"/>
              <a:t>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허프만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루트를 </a:t>
            </a:r>
            <a:r>
              <a:rPr lang="ko-KR" altLang="en-US" sz="2400" dirty="0" err="1"/>
              <a:t>리턴한다</a:t>
            </a:r>
            <a:r>
              <a:rPr lang="en-US" altLang="ko-KR" sz="2400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_x201380360" descr="EMB000014989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01507"/>
            <a:ext cx="3096344" cy="302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1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>
              <a:spcAft>
                <a:spcPts val="24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6: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change=0</a:t>
            </a:r>
            <a:r>
              <a:rPr lang="ko-KR" altLang="en-US" dirty="0"/>
              <a:t>이므로 </a:t>
            </a:r>
            <a:r>
              <a:rPr lang="en-US" altLang="ko-KR" dirty="0"/>
              <a:t>while-</a:t>
            </a:r>
            <a:r>
              <a:rPr lang="ko-KR" altLang="en-US" dirty="0"/>
              <a:t>조건이 ‘거짓’이 되어 </a:t>
            </a:r>
            <a:r>
              <a:rPr lang="en-US" altLang="ko-KR" dirty="0"/>
              <a:t>while-</a:t>
            </a:r>
            <a:r>
              <a:rPr lang="ko-KR" altLang="en-US" dirty="0"/>
              <a:t>루프는 수행되지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7</a:t>
            </a:r>
            <a:r>
              <a:rPr lang="ko-KR" altLang="en-US" dirty="0"/>
              <a:t>에서는 </a:t>
            </a:r>
            <a:r>
              <a:rPr lang="en-US" altLang="ko-KR" dirty="0"/>
              <a:t>n500+n100+n50+n10+n1 = 1+2+1+1+0 =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fontAlgn="base" latinLnBrk="1"/>
            <a:r>
              <a:rPr lang="ko-KR" altLang="en-US" dirty="0" err="1" smtClean="0"/>
              <a:t>리턴된</a:t>
            </a:r>
            <a:r>
              <a:rPr lang="ko-KR" altLang="en-US" dirty="0" smtClean="0"/>
              <a:t> </a:t>
            </a:r>
            <a:r>
              <a:rPr lang="ko-KR" altLang="en-US" dirty="0" err="1"/>
              <a:t>트리를</a:t>
            </a:r>
            <a:r>
              <a:rPr lang="ko-KR" altLang="en-US" dirty="0"/>
              <a:t> 살펴보면 각 이파리 </a:t>
            </a:r>
            <a:r>
              <a:rPr lang="en-US" altLang="ko-KR" dirty="0"/>
              <a:t>(</a:t>
            </a:r>
            <a:r>
              <a:rPr lang="ko-KR" altLang="en-US" dirty="0"/>
              <a:t>단말</a:t>
            </a:r>
            <a:r>
              <a:rPr lang="en-US" altLang="ko-KR" dirty="0"/>
              <a:t>) </a:t>
            </a:r>
            <a:r>
              <a:rPr lang="ko-KR" altLang="en-US" dirty="0" err="1"/>
              <a:t>노드에만</a:t>
            </a:r>
            <a:r>
              <a:rPr lang="ko-KR" altLang="en-US" dirty="0"/>
              <a:t> 문자가 있다</a:t>
            </a:r>
            <a:r>
              <a:rPr lang="en-US" altLang="ko-KR" dirty="0"/>
              <a:t>. </a:t>
            </a:r>
            <a:r>
              <a:rPr lang="ko-KR" altLang="en-US" dirty="0"/>
              <a:t>따라서 루트로부터 왼쪽 자식 </a:t>
            </a:r>
            <a:r>
              <a:rPr lang="ko-KR" altLang="en-US" dirty="0" err="1"/>
              <a:t>노드로</a:t>
            </a:r>
            <a:r>
              <a:rPr lang="ko-KR" altLang="en-US" dirty="0"/>
              <a:t> 내려가면 ‘</a:t>
            </a:r>
            <a:r>
              <a:rPr lang="en-US" altLang="ko-KR" dirty="0"/>
              <a:t>0’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오른쪽 자식 </a:t>
            </a:r>
            <a:r>
              <a:rPr lang="ko-KR" altLang="en-US" dirty="0" err="1"/>
              <a:t>노드로</a:t>
            </a:r>
            <a:r>
              <a:rPr lang="ko-KR" altLang="en-US" dirty="0"/>
              <a:t> 내려가면 ‘</a:t>
            </a:r>
            <a:r>
              <a:rPr lang="en-US" altLang="ko-KR" dirty="0"/>
              <a:t>1’</a:t>
            </a:r>
            <a:r>
              <a:rPr lang="ko-KR" altLang="en-US" dirty="0"/>
              <a:t>을 부여하면서</a:t>
            </a:r>
            <a:r>
              <a:rPr lang="en-US" altLang="ko-KR" dirty="0"/>
              <a:t>, </a:t>
            </a:r>
            <a:r>
              <a:rPr lang="ko-KR" altLang="en-US" dirty="0"/>
              <a:t>각 이파리에 도달할 때까지의 이진수를 추출하여 문자의 이진 코드를 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타원 139"/>
          <p:cNvSpPr>
            <a:spLocks noChangeArrowheads="1"/>
          </p:cNvSpPr>
          <p:nvPr/>
        </p:nvSpPr>
        <p:spPr bwMode="auto">
          <a:xfrm>
            <a:off x="3313956" y="3897188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타원 140"/>
          <p:cNvSpPr>
            <a:spLocks noChangeArrowheads="1"/>
          </p:cNvSpPr>
          <p:nvPr/>
        </p:nvSpPr>
        <p:spPr bwMode="auto">
          <a:xfrm>
            <a:off x="5150693" y="4613151"/>
            <a:ext cx="395288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4A48"/>
              </a:solidFill>
              <a:effectLst/>
              <a:uLnTx/>
              <a:uFillTx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313956" y="3857501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5177681" y="4581401"/>
            <a:ext cx="30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C</a:t>
            </a:r>
          </a:p>
        </p:txBody>
      </p:sp>
      <p:sp>
        <p:nvSpPr>
          <p:cNvPr id="36" name="타원 143"/>
          <p:cNvSpPr>
            <a:spLocks noChangeArrowheads="1"/>
          </p:cNvSpPr>
          <p:nvPr/>
        </p:nvSpPr>
        <p:spPr bwMode="auto">
          <a:xfrm>
            <a:off x="4053731" y="4605213"/>
            <a:ext cx="395287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타원 144"/>
          <p:cNvSpPr>
            <a:spLocks noChangeArrowheads="1"/>
          </p:cNvSpPr>
          <p:nvPr/>
        </p:nvSpPr>
        <p:spPr bwMode="auto">
          <a:xfrm>
            <a:off x="4466481" y="5452938"/>
            <a:ext cx="395287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4A48"/>
              </a:solidFill>
              <a:effectLst/>
              <a:uLnTx/>
              <a:uFillTx/>
            </a:endParaRPr>
          </a:p>
        </p:txBody>
      </p:sp>
      <p:sp>
        <p:nvSpPr>
          <p:cNvPr id="38" name="타원 145"/>
          <p:cNvSpPr>
            <a:spLocks noChangeArrowheads="1"/>
          </p:cNvSpPr>
          <p:nvPr/>
        </p:nvSpPr>
        <p:spPr bwMode="auto">
          <a:xfrm>
            <a:off x="3660031" y="5446588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4A48"/>
              </a:solidFill>
              <a:effectLst/>
              <a:uLnTx/>
              <a:uFillTx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3858468" y="4978276"/>
            <a:ext cx="276225" cy="4746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4336306" y="4965576"/>
            <a:ext cx="300037" cy="50482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667968" y="5425951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T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80768" y="5425951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rPr>
              <a:t>G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4334718" y="4171826"/>
            <a:ext cx="277813" cy="45085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타원 151"/>
          <p:cNvSpPr>
            <a:spLocks noChangeArrowheads="1"/>
          </p:cNvSpPr>
          <p:nvPr/>
        </p:nvSpPr>
        <p:spPr bwMode="auto">
          <a:xfrm>
            <a:off x="4556968" y="3854326"/>
            <a:ext cx="396875" cy="395287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883993" y="4200401"/>
            <a:ext cx="377825" cy="45402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타원 153"/>
          <p:cNvSpPr>
            <a:spLocks noChangeArrowheads="1"/>
          </p:cNvSpPr>
          <p:nvPr/>
        </p:nvSpPr>
        <p:spPr bwMode="auto">
          <a:xfrm>
            <a:off x="3904506" y="3212976"/>
            <a:ext cx="396875" cy="396875"/>
          </a:xfrm>
          <a:prstGeom prst="ellipse">
            <a:avLst/>
          </a:prstGeom>
          <a:noFill/>
          <a:ln w="190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3621931" y="3501901"/>
            <a:ext cx="311150" cy="45243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261693" y="3538413"/>
            <a:ext cx="360363" cy="395288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2"/>
          <p:cNvSpPr txBox="1">
            <a:spLocks noChangeArrowheads="1"/>
          </p:cNvSpPr>
          <p:nvPr/>
        </p:nvSpPr>
        <p:spPr bwMode="auto">
          <a:xfrm>
            <a:off x="3491756" y="3430463"/>
            <a:ext cx="25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50" name="TextBox 156"/>
          <p:cNvSpPr txBox="1">
            <a:spLocks noChangeArrowheads="1"/>
          </p:cNvSpPr>
          <p:nvPr/>
        </p:nvSpPr>
        <p:spPr bwMode="auto">
          <a:xfrm>
            <a:off x="4177556" y="4078163"/>
            <a:ext cx="25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51" name="TextBox 157"/>
          <p:cNvSpPr txBox="1">
            <a:spLocks noChangeArrowheads="1"/>
          </p:cNvSpPr>
          <p:nvPr/>
        </p:nvSpPr>
        <p:spPr bwMode="auto">
          <a:xfrm>
            <a:off x="3707656" y="4932238"/>
            <a:ext cx="25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52" name="TextBox 158"/>
          <p:cNvSpPr txBox="1">
            <a:spLocks noChangeArrowheads="1"/>
          </p:cNvSpPr>
          <p:nvPr/>
        </p:nvSpPr>
        <p:spPr bwMode="auto">
          <a:xfrm>
            <a:off x="4456956" y="3430463"/>
            <a:ext cx="25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53" name="TextBox 159"/>
          <p:cNvSpPr txBox="1">
            <a:spLocks noChangeArrowheads="1"/>
          </p:cNvSpPr>
          <p:nvPr/>
        </p:nvSpPr>
        <p:spPr bwMode="auto">
          <a:xfrm>
            <a:off x="5076081" y="4140076"/>
            <a:ext cx="25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54" name="TextBox 160"/>
          <p:cNvSpPr txBox="1">
            <a:spLocks noChangeArrowheads="1"/>
          </p:cNvSpPr>
          <p:nvPr/>
        </p:nvSpPr>
        <p:spPr bwMode="auto">
          <a:xfrm>
            <a:off x="4537918" y="4932238"/>
            <a:ext cx="25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4A48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55" name="TextBox 161"/>
          <p:cNvSpPr txBox="1">
            <a:spLocks noChangeArrowheads="1"/>
          </p:cNvSpPr>
          <p:nvPr/>
        </p:nvSpPr>
        <p:spPr bwMode="auto">
          <a:xfrm>
            <a:off x="3275856" y="4308351"/>
            <a:ext cx="25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56" name="TextBox 162"/>
          <p:cNvSpPr txBox="1">
            <a:spLocks noChangeArrowheads="1"/>
          </p:cNvSpPr>
          <p:nvPr/>
        </p:nvSpPr>
        <p:spPr bwMode="auto">
          <a:xfrm>
            <a:off x="5185617" y="5038601"/>
            <a:ext cx="766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111</a:t>
            </a:r>
            <a:endParaRPr lang="en-US" sz="1800" b="1" dirty="0">
              <a:solidFill>
                <a:srgbClr val="FF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7" name="TextBox 163"/>
          <p:cNvSpPr txBox="1">
            <a:spLocks noChangeArrowheads="1"/>
          </p:cNvSpPr>
          <p:nvPr/>
        </p:nvSpPr>
        <p:spPr bwMode="auto">
          <a:xfrm>
            <a:off x="4322018" y="5837113"/>
            <a:ext cx="76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101</a:t>
            </a:r>
          </a:p>
        </p:txBody>
      </p:sp>
      <p:sp>
        <p:nvSpPr>
          <p:cNvPr id="58" name="TextBox 164"/>
          <p:cNvSpPr txBox="1">
            <a:spLocks noChangeArrowheads="1"/>
          </p:cNvSpPr>
          <p:nvPr/>
        </p:nvSpPr>
        <p:spPr bwMode="auto">
          <a:xfrm>
            <a:off x="3385393" y="5805363"/>
            <a:ext cx="76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바탕" pitchFamily="18" charset="-127"/>
                <a:ea typeface="바탕" pitchFamily="18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542342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위의 예제에서 ‘</a:t>
            </a:r>
            <a:r>
              <a:rPr lang="en-US" altLang="ko-KR" dirty="0"/>
              <a:t>A’</a:t>
            </a:r>
            <a:r>
              <a:rPr lang="ko-KR" altLang="en-US" dirty="0"/>
              <a:t>는 ‘</a:t>
            </a:r>
            <a:r>
              <a:rPr lang="en-US" altLang="ko-KR" dirty="0"/>
              <a:t>0’, ‘T’</a:t>
            </a:r>
            <a:r>
              <a:rPr lang="ko-KR" altLang="en-US" dirty="0"/>
              <a:t>는 ‘</a:t>
            </a:r>
            <a:r>
              <a:rPr lang="en-US" altLang="ko-KR" dirty="0"/>
              <a:t>100’, ‘G’</a:t>
            </a:r>
            <a:r>
              <a:rPr lang="ko-KR" altLang="en-US" dirty="0"/>
              <a:t>는 ‘</a:t>
            </a:r>
            <a:r>
              <a:rPr lang="en-US" altLang="ko-KR" dirty="0"/>
              <a:t>101’, ‘C’</a:t>
            </a:r>
            <a:r>
              <a:rPr lang="ko-KR" altLang="en-US" dirty="0"/>
              <a:t>는 ‘</a:t>
            </a:r>
            <a:r>
              <a:rPr lang="en-US" altLang="ko-KR" dirty="0"/>
              <a:t>11’</a:t>
            </a:r>
            <a:r>
              <a:rPr lang="ko-KR" altLang="en-US" dirty="0"/>
              <a:t>의 코드가 각각 할당된다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할당된 </a:t>
            </a:r>
            <a:r>
              <a:rPr lang="ko-KR" altLang="en-US" dirty="0"/>
              <a:t>코드들을 보면</a:t>
            </a:r>
            <a:r>
              <a:rPr lang="en-US" altLang="ko-KR" dirty="0"/>
              <a:t>, </a:t>
            </a:r>
            <a:r>
              <a:rPr lang="ko-KR" altLang="en-US" dirty="0"/>
              <a:t>가장 빈도수가 높은 ‘</a:t>
            </a:r>
            <a:r>
              <a:rPr lang="en-US" altLang="ko-KR" dirty="0"/>
              <a:t>A’</a:t>
            </a:r>
            <a:r>
              <a:rPr lang="ko-KR" altLang="en-US" dirty="0"/>
              <a:t>가 가장 짧은 코드를 가지고</a:t>
            </a:r>
            <a:r>
              <a:rPr lang="en-US" altLang="ko-KR" dirty="0"/>
              <a:t>, </a:t>
            </a:r>
            <a:r>
              <a:rPr lang="ko-KR" altLang="en-US" dirty="0"/>
              <a:t>따라서 루트의 자식이 되어 있고</a:t>
            </a:r>
            <a:r>
              <a:rPr lang="en-US" altLang="ko-KR" dirty="0"/>
              <a:t>, </a:t>
            </a:r>
            <a:r>
              <a:rPr lang="ko-KR" altLang="en-US" dirty="0"/>
              <a:t>빈도수가 낮은 문자는 루트에서 멀리 떨어지게 되어 긴 코드를 </a:t>
            </a:r>
            <a:r>
              <a:rPr lang="ko-KR" altLang="en-US" dirty="0" smtClean="0"/>
              <a:t>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이렇게 얻은 코드가 </a:t>
            </a:r>
            <a:r>
              <a:rPr lang="ko-KR" altLang="en-US" dirty="0" err="1">
                <a:solidFill>
                  <a:srgbClr val="0000CC"/>
                </a:solidFill>
              </a:rPr>
              <a:t>접두부</a:t>
            </a:r>
            <a:r>
              <a:rPr lang="ko-KR" altLang="en-US" dirty="0">
                <a:solidFill>
                  <a:srgbClr val="0000CC"/>
                </a:solidFill>
              </a:rPr>
              <a:t> 특성</a:t>
            </a:r>
            <a:r>
              <a:rPr lang="ko-KR" altLang="en-US" dirty="0"/>
              <a:t>을 가지고 있음을 쉽게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위의 예제에서 압축된 파일의 크기의 </a:t>
            </a:r>
            <a:r>
              <a:rPr lang="en-US" altLang="ko-KR" dirty="0"/>
              <a:t>bit </a:t>
            </a:r>
            <a:r>
              <a:rPr lang="ko-KR" altLang="en-US" dirty="0"/>
              <a:t>수는 </a:t>
            </a:r>
            <a:r>
              <a:rPr lang="en-US" altLang="ko-KR" dirty="0"/>
              <a:t>(450x1)+(90x3)+(120x3)+(270x2) = 1,620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반면에 </a:t>
            </a:r>
            <a:r>
              <a:rPr lang="ko-KR" altLang="en-US" dirty="0"/>
              <a:t>아스키 코드로 된 파일 크기는 </a:t>
            </a:r>
            <a:r>
              <a:rPr lang="en-US" altLang="ko-KR" dirty="0"/>
              <a:t>(450+90+120+270)x8 = 7,440 bit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/>
              <a:t>파일 압축률은 </a:t>
            </a:r>
            <a:r>
              <a:rPr lang="en-US" altLang="ko-KR" dirty="0"/>
              <a:t>(1,620/7,440)x100 = </a:t>
            </a:r>
            <a:r>
              <a:rPr lang="en-US" altLang="ko-KR" dirty="0">
                <a:solidFill>
                  <a:srgbClr val="FF0000"/>
                </a:solidFill>
              </a:rPr>
              <a:t>21.8%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>
                <a:solidFill>
                  <a:srgbClr val="0000CC"/>
                </a:solidFill>
              </a:rPr>
              <a:t>약 </a:t>
            </a:r>
            <a:r>
              <a:rPr lang="en-US" altLang="ko-KR" dirty="0">
                <a:solidFill>
                  <a:srgbClr val="0000CC"/>
                </a:solidFill>
              </a:rPr>
              <a:t>1/5 </a:t>
            </a:r>
            <a:r>
              <a:rPr lang="ko-KR" altLang="en-US" dirty="0">
                <a:solidFill>
                  <a:srgbClr val="0000CC"/>
                </a:solidFill>
              </a:rPr>
              <a:t>크기로 압축</a:t>
            </a:r>
            <a:r>
              <a:rPr lang="ko-KR" altLang="en-US" dirty="0"/>
              <a:t>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929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fontAlgn="base" latinLnBrk="1"/>
            <a:r>
              <a:rPr lang="ko-KR" altLang="en-US" dirty="0"/>
              <a:t>위의 예제에서 얻은 </a:t>
            </a:r>
            <a:r>
              <a:rPr lang="ko-KR" altLang="en-US" dirty="0" err="1"/>
              <a:t>허프만</a:t>
            </a:r>
            <a:r>
              <a:rPr lang="ko-KR" altLang="en-US" dirty="0"/>
              <a:t> 코드로 아래의 압축된 부분에 대해서 압축을 해제하여보면 다음과 같다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ko-KR" altLang="en-US" dirty="0"/>
          </a:p>
          <a:p>
            <a:pPr marL="0" indent="0" algn="ctr" fontAlgn="base">
              <a:buNone/>
            </a:pPr>
            <a:r>
              <a:rPr lang="en-US" altLang="ko-KR" dirty="0"/>
              <a:t>10110010001110101010100</a:t>
            </a:r>
            <a:endParaRPr lang="ko-KR" altLang="en-US" dirty="0"/>
          </a:p>
          <a:p>
            <a:pPr marL="0" indent="0" algn="ctr" fontAlgn="base">
              <a:buNone/>
            </a:pPr>
            <a:r>
              <a:rPr lang="en-US" altLang="ko-KR" dirty="0"/>
              <a:t>101</a:t>
            </a:r>
            <a:r>
              <a:rPr lang="ko-KR" altLang="en-US" dirty="0"/>
              <a:t> </a:t>
            </a:r>
            <a:r>
              <a:rPr lang="en-US" altLang="ko-KR" dirty="0"/>
              <a:t>/ 100 / 100</a:t>
            </a:r>
            <a:r>
              <a:rPr lang="ko-KR" altLang="en-US" dirty="0"/>
              <a:t> </a:t>
            </a:r>
            <a:r>
              <a:rPr lang="en-US" altLang="ko-KR" dirty="0"/>
              <a:t>/ 0 / 11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100</a:t>
            </a:r>
            <a:endParaRPr lang="ko-KR" altLang="en-US" dirty="0"/>
          </a:p>
          <a:p>
            <a:pPr marL="0" indent="0" algn="ctr" fontAlgn="base" latinLnBrk="1">
              <a:buNone/>
            </a:pPr>
            <a:r>
              <a:rPr lang="en-US" altLang="ko-KR" dirty="0"/>
              <a:t>G T </a:t>
            </a:r>
            <a:r>
              <a:rPr lang="en-US" altLang="ko-KR" dirty="0" err="1"/>
              <a:t>T</a:t>
            </a:r>
            <a:r>
              <a:rPr lang="en-US" altLang="ko-KR" dirty="0"/>
              <a:t> A C G A G A T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73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 빈도수를 </a:t>
            </a:r>
            <a:r>
              <a:rPr lang="ko-KR" altLang="en-US" dirty="0" err="1"/>
              <a:t>노드에</a:t>
            </a:r>
            <a:r>
              <a:rPr lang="ko-KR" altLang="en-US" dirty="0"/>
              <a:t> 저장하므로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노드로</a:t>
            </a:r>
            <a:r>
              <a:rPr lang="ko-KR" altLang="en-US" dirty="0"/>
              <a:t> 우선순위 큐 </a:t>
            </a:r>
            <a:r>
              <a:rPr lang="en-US" altLang="ko-KR" dirty="0"/>
              <a:t>Q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여기서 우선순위 큐로서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(heap) </a:t>
            </a:r>
            <a:r>
              <a:rPr lang="ko-KR" altLang="en-US" dirty="0"/>
              <a:t>자료구조를 사용하면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3~7</a:t>
            </a:r>
            <a:r>
              <a:rPr lang="ko-KR" altLang="en-US" dirty="0"/>
              <a:t>은 최소 빈도수를 가진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에서 제거하는 </a:t>
            </a:r>
            <a:r>
              <a:rPr lang="ko-KR" altLang="en-US" dirty="0" err="1"/>
              <a:t>힙의</a:t>
            </a:r>
            <a:r>
              <a:rPr lang="ko-KR" altLang="en-US" dirty="0"/>
              <a:t> 삭제 연산과 새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삽입하는 연산을 수행하므로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번 반복된다</a:t>
            </a:r>
            <a:r>
              <a:rPr lang="en-US" altLang="ko-KR" dirty="0"/>
              <a:t>. </a:t>
            </a:r>
            <a:r>
              <a:rPr lang="ko-KR" altLang="en-US" dirty="0"/>
              <a:t>왜냐하면 루프가 </a:t>
            </a:r>
            <a:r>
              <a:rPr lang="en-US" altLang="ko-KR" dirty="0"/>
              <a:t>1</a:t>
            </a:r>
            <a:r>
              <a:rPr lang="ko-KR" altLang="en-US" dirty="0"/>
              <a:t>번 수행될 때마다 </a:t>
            </a:r>
            <a:r>
              <a:rPr lang="en-US" altLang="ko-KR" dirty="0"/>
              <a:t>Q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노드를</a:t>
            </a:r>
            <a:r>
              <a:rPr lang="ko-KR" altLang="en-US" dirty="0"/>
              <a:t> 제거하고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 추가하기 때문이다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line 3~7</a:t>
            </a:r>
            <a:r>
              <a:rPr lang="ko-KR" altLang="en-US" dirty="0"/>
              <a:t>은 </a:t>
            </a:r>
            <a:r>
              <a:rPr lang="en-US" altLang="ko-KR" dirty="0"/>
              <a:t>(n-1)</a:t>
            </a:r>
            <a:r>
              <a:rPr lang="en-US" altLang="ko-KR" dirty="0" err="1"/>
              <a:t>xO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 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9666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8</a:t>
            </a:r>
            <a:r>
              <a:rPr lang="ko-KR" altLang="en-US" dirty="0"/>
              <a:t>은 </a:t>
            </a:r>
            <a:r>
              <a:rPr lang="ko-KR" altLang="en-US" dirty="0" err="1"/>
              <a:t>트리의</a:t>
            </a:r>
            <a:r>
              <a:rPr lang="ko-KR" altLang="en-US" dirty="0"/>
              <a:t> 루트를 </a:t>
            </a:r>
            <a:r>
              <a:rPr lang="ko-KR" altLang="en-US" dirty="0" err="1"/>
              <a:t>리턴하는</a:t>
            </a:r>
            <a:r>
              <a:rPr lang="ko-KR" altLang="en-US" dirty="0"/>
              <a:t> 것이므로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</a:t>
            </a:r>
            <a:r>
              <a:rPr lang="ko-KR" altLang="en-US" dirty="0" smtClean="0"/>
              <a:t>시간복잡도는 </a:t>
            </a:r>
            <a:r>
              <a:rPr lang="en-US" altLang="ko-KR" dirty="0"/>
              <a:t>O(n)+O(n)+O(</a:t>
            </a:r>
            <a:r>
              <a:rPr lang="en-US" altLang="ko-KR" dirty="0" err="1"/>
              <a:t>nlogn</a:t>
            </a:r>
            <a:r>
              <a:rPr lang="en-US" altLang="ko-KR" dirty="0"/>
              <a:t>)+ O(1) =</a:t>
            </a:r>
            <a:r>
              <a:rPr lang="en-US" altLang="ko-KR" dirty="0">
                <a:solidFill>
                  <a:srgbClr val="FF0000"/>
                </a:solidFill>
              </a:rPr>
              <a:t> O(</a:t>
            </a:r>
            <a:r>
              <a:rPr lang="en-US" altLang="ko-KR" dirty="0" err="1">
                <a:solidFill>
                  <a:srgbClr val="FF0000"/>
                </a:solidFill>
              </a:rPr>
              <a:t>nlogn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31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팩스</a:t>
            </a:r>
            <a:r>
              <a:rPr lang="en-US" altLang="ko-KR" dirty="0"/>
              <a:t>(FAX), </a:t>
            </a:r>
            <a:r>
              <a:rPr lang="ko-KR" altLang="en-US" dirty="0"/>
              <a:t>대용량 데이터 저장</a:t>
            </a:r>
            <a:r>
              <a:rPr lang="en-US" altLang="ko-KR" dirty="0"/>
              <a:t>, </a:t>
            </a:r>
            <a:r>
              <a:rPr lang="ko-KR" altLang="en-US" dirty="0"/>
              <a:t>멀티미디어 </a:t>
            </a:r>
            <a:r>
              <a:rPr lang="en-US" altLang="ko-KR" dirty="0"/>
              <a:t>(Multimedia), MP3 </a:t>
            </a:r>
            <a:r>
              <a:rPr lang="ko-KR" altLang="en-US" dirty="0"/>
              <a:t>압축 등에 활용된다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정보 이론 </a:t>
            </a:r>
            <a:r>
              <a:rPr lang="en-US" altLang="ko-KR" dirty="0"/>
              <a:t>(Information Theory) </a:t>
            </a:r>
            <a:r>
              <a:rPr lang="ko-KR" altLang="en-US" dirty="0"/>
              <a:t>분야에서 엔트로피 </a:t>
            </a:r>
            <a:r>
              <a:rPr lang="en-US" altLang="ko-KR" dirty="0"/>
              <a:t>(Entropy)</a:t>
            </a:r>
            <a:r>
              <a:rPr lang="ko-KR" altLang="en-US" dirty="0"/>
              <a:t>를 계산하는데 활용되며</a:t>
            </a:r>
            <a:r>
              <a:rPr lang="en-US" altLang="ko-KR" dirty="0"/>
              <a:t>, </a:t>
            </a:r>
            <a:r>
              <a:rPr lang="ko-KR" altLang="en-US" dirty="0"/>
              <a:t>이는 자료의 </a:t>
            </a:r>
            <a:r>
              <a:rPr lang="ko-KR" altLang="en-US" dirty="0" err="1"/>
              <a:t>불특정성을</a:t>
            </a:r>
            <a:r>
              <a:rPr lang="ko-KR" altLang="en-US" dirty="0"/>
              <a:t> 분석하고 예측하는데 이용된다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033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 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lvl="0" fontAlgn="base" latinLnBrk="1">
              <a:lnSpc>
                <a:spcPct val="120000"/>
              </a:lnSpc>
            </a:pPr>
            <a:r>
              <a:rPr lang="ko-KR" altLang="en-US" dirty="0"/>
              <a:t>그리디 알고리즘은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데이터 간의 관계를 고려하지 않고 수행 과정에서 ‘</a:t>
            </a:r>
            <a:r>
              <a:rPr lang="ko-KR" altLang="en-US" dirty="0" err="1"/>
              <a:t>욕심내어</a:t>
            </a:r>
            <a:r>
              <a:rPr lang="ko-KR" altLang="en-US" dirty="0"/>
              <a:t>’ </a:t>
            </a:r>
            <a:r>
              <a:rPr lang="ko-KR" altLang="en-US" dirty="0" err="1"/>
              <a:t>최적값을</a:t>
            </a:r>
            <a:r>
              <a:rPr lang="ko-KR" altLang="en-US" dirty="0"/>
              <a:t> 가진 데이터를 선택하며</a:t>
            </a:r>
            <a:r>
              <a:rPr lang="en-US" altLang="ko-KR" dirty="0"/>
              <a:t>,</a:t>
            </a:r>
            <a:r>
              <a:rPr lang="ko-KR" altLang="en-US" dirty="0"/>
              <a:t> 선택한 값들을 모아서 문제의 </a:t>
            </a:r>
            <a:r>
              <a:rPr lang="ko-KR" altLang="en-US" dirty="0" err="1"/>
              <a:t>최적해를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</a:pPr>
            <a:r>
              <a:rPr lang="ko-KR" altLang="en-US" dirty="0"/>
              <a:t>그리디 알고리즘은 문제의 최적해 속에 부분 문제의 최적해가 포함되어 있고</a:t>
            </a:r>
            <a:r>
              <a:rPr lang="en-US" altLang="ko-KR" dirty="0"/>
              <a:t>, </a:t>
            </a:r>
            <a:r>
              <a:rPr lang="ko-KR" altLang="en-US" dirty="0"/>
              <a:t>부분 문제의 해 속에 그 보다 작은 부분 문제의 해가 포함되어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>
                <a:solidFill>
                  <a:srgbClr val="FF0000"/>
                </a:solidFill>
              </a:rPr>
              <a:t>최적 부분 구조 </a:t>
            </a:r>
            <a:r>
              <a:rPr lang="en-US" altLang="ko-KR" dirty="0">
                <a:solidFill>
                  <a:srgbClr val="FF0000"/>
                </a:solidFill>
              </a:rPr>
              <a:t>(Optimal Substructure)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>
                <a:solidFill>
                  <a:srgbClr val="FF0000"/>
                </a:solidFill>
              </a:rPr>
              <a:t>최적성</a:t>
            </a:r>
            <a:r>
              <a:rPr lang="ko-KR" altLang="en-US" dirty="0">
                <a:solidFill>
                  <a:srgbClr val="FF0000"/>
                </a:solidFill>
              </a:rPr>
              <a:t> 원칙 </a:t>
            </a:r>
            <a:r>
              <a:rPr lang="en-US" altLang="ko-KR" dirty="0">
                <a:solidFill>
                  <a:srgbClr val="FF0000"/>
                </a:solidFill>
              </a:rPr>
              <a:t>(Principle of Optimality)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</a:pPr>
            <a:r>
              <a:rPr lang="ko-KR" altLang="en-US" dirty="0"/>
              <a:t>동전 거스름돈 문제를 해결하는 가장 간단한 방법은 남은 액수를 초과하지 않는 조건하에 가장 큰 액면의 동전을 취하는 것이다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일반적인 경우에는 </a:t>
            </a:r>
            <a:r>
              <a:rPr lang="ko-KR" altLang="en-US" dirty="0" err="1"/>
              <a:t>최적해를</a:t>
            </a:r>
            <a:r>
              <a:rPr lang="ko-KR" altLang="en-US" dirty="0"/>
              <a:t> 찾으나 항상 </a:t>
            </a:r>
            <a:r>
              <a:rPr lang="ko-KR" altLang="en-US" dirty="0" err="1"/>
              <a:t>최적해를</a:t>
            </a:r>
            <a:r>
              <a:rPr lang="ko-KR" altLang="en-US" dirty="0"/>
              <a:t> 찾지는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307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lvl="0" fontAlgn="base" latinLnBrk="1">
              <a:lnSpc>
                <a:spcPct val="120000"/>
              </a:lnSpc>
            </a:pPr>
            <a:r>
              <a:rPr lang="ko-KR" altLang="en-US" dirty="0" err="1"/>
              <a:t>크러스컬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Kruskal</a:t>
            </a:r>
            <a:r>
              <a:rPr lang="en-US" altLang="ko-KR" dirty="0"/>
              <a:t>)</a:t>
            </a:r>
            <a:r>
              <a:rPr lang="ko-KR" altLang="en-US" dirty="0"/>
              <a:t>의 최소 신장 트리 알고리즘은 가중치가 가장 </a:t>
            </a:r>
            <a:r>
              <a:rPr lang="ko-KR" altLang="en-US" dirty="0" smtClean="0"/>
              <a:t>작으면서 </a:t>
            </a:r>
            <a:r>
              <a:rPr lang="ko-KR" altLang="en-US" dirty="0"/>
              <a:t>사이클을 만들지 않는 선분을 추가시키어 </a:t>
            </a:r>
            <a:r>
              <a:rPr lang="ko-KR" altLang="en-US" dirty="0" err="1"/>
              <a:t>트리를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mlogm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은 그래프의 선분의 수이다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</a:pPr>
            <a:r>
              <a:rPr lang="ko-KR" altLang="en-US" dirty="0" err="1"/>
              <a:t>프림</a:t>
            </a:r>
            <a:r>
              <a:rPr lang="ko-KR" altLang="en-US" dirty="0"/>
              <a:t> </a:t>
            </a:r>
            <a:r>
              <a:rPr lang="en-US" altLang="ko-KR" dirty="0"/>
              <a:t>(Prim)</a:t>
            </a:r>
            <a:r>
              <a:rPr lang="ko-KR" altLang="en-US" dirty="0"/>
              <a:t>의 최소 신장 트리 알고리즘은 최소의 가중치로 현재까지 만들어진 </a:t>
            </a:r>
            <a:r>
              <a:rPr lang="ko-KR" altLang="en-US" dirty="0" err="1"/>
              <a:t>트리에</a:t>
            </a:r>
            <a:r>
              <a:rPr lang="ko-KR" altLang="en-US" dirty="0"/>
              <a:t> 연결되는 선분을 </a:t>
            </a:r>
            <a:r>
              <a:rPr lang="ko-KR" altLang="en-US" dirty="0" err="1"/>
              <a:t>트리에</a:t>
            </a:r>
            <a:r>
              <a:rPr lang="ko-KR" altLang="en-US" dirty="0"/>
              <a:t> 추가시킨다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</a:pPr>
            <a:r>
              <a:rPr lang="ko-KR" altLang="en-US" dirty="0" err="1"/>
              <a:t>다익스트라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Dijkstra</a:t>
            </a:r>
            <a:r>
              <a:rPr lang="en-US" altLang="ko-KR" dirty="0"/>
              <a:t>)</a:t>
            </a:r>
            <a:r>
              <a:rPr lang="ko-KR" altLang="en-US" dirty="0"/>
              <a:t>의 최단 경로 알고리즘은 출발점으로부터 최단 거리가 확정되지 않은 점들 중에서 출발점으로부터 가장 가까운 점을 추가하고</a:t>
            </a:r>
            <a:r>
              <a:rPr lang="en-US" altLang="ko-KR" dirty="0"/>
              <a:t>, </a:t>
            </a:r>
            <a:r>
              <a:rPr lang="ko-KR" altLang="en-US" dirty="0"/>
              <a:t>그 점의 최단 거리를 확정한다</a:t>
            </a:r>
            <a:r>
              <a:rPr lang="en-US" altLang="ko-KR" dirty="0"/>
              <a:t>.</a:t>
            </a:r>
            <a:r>
              <a:rPr lang="ko-KR" altLang="en-US" dirty="0"/>
              <a:t> 시간복잡도는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20000"/>
              </a:lnSpc>
            </a:pPr>
            <a:r>
              <a:rPr lang="ko-KR" altLang="en-US" dirty="0"/>
              <a:t>부분 배낭 </a:t>
            </a:r>
            <a:r>
              <a:rPr lang="en-US" altLang="ko-KR" dirty="0"/>
              <a:t>(Fractional Knapsack) </a:t>
            </a:r>
            <a:r>
              <a:rPr lang="ko-KR" altLang="en-US" dirty="0"/>
              <a:t>문제에서는 단위 무게 당 가장 값나가는 물건을 계속해서 배낭에 담는다</a:t>
            </a:r>
            <a:r>
              <a:rPr lang="en-US" altLang="ko-KR" dirty="0"/>
              <a:t>. </a:t>
            </a:r>
            <a:r>
              <a:rPr lang="ko-KR" altLang="en-US" dirty="0"/>
              <a:t>마지막엔 배낭에 넣을 수 있을 만큼만 물건을 부분적으로 배낭에 담는다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6500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lvl="0" fontAlgn="base" latinLnBrk="1">
              <a:spcAft>
                <a:spcPts val="1200"/>
              </a:spcAft>
            </a:pPr>
            <a:r>
              <a:rPr lang="ko-KR" altLang="en-US" sz="2400" dirty="0"/>
              <a:t>집합 커버 </a:t>
            </a:r>
            <a:r>
              <a:rPr lang="en-US" altLang="ko-KR" sz="2400" dirty="0"/>
              <a:t>(Set Cover) </a:t>
            </a:r>
            <a:r>
              <a:rPr lang="ko-KR" altLang="en-US" sz="2400" dirty="0"/>
              <a:t>문제는 근사 </a:t>
            </a:r>
            <a:r>
              <a:rPr lang="en-US" altLang="ko-KR" sz="2400" dirty="0"/>
              <a:t>(Approximation) </a:t>
            </a:r>
            <a:r>
              <a:rPr lang="ko-KR" altLang="en-US" sz="2400" dirty="0"/>
              <a:t>알고리즘을 이용하여 </a:t>
            </a:r>
            <a:r>
              <a:rPr lang="ko-KR" altLang="en-US" sz="2400" dirty="0" err="1"/>
              <a:t>근사해를</a:t>
            </a:r>
            <a:r>
              <a:rPr lang="ko-KR" altLang="en-US" sz="2400" dirty="0"/>
              <a:t> 찾는 것이 보다 실질적이다</a:t>
            </a:r>
            <a:r>
              <a:rPr lang="en-US" altLang="ko-KR" sz="2400" dirty="0"/>
              <a:t>. U</a:t>
            </a:r>
            <a:r>
              <a:rPr lang="ko-KR" altLang="en-US" sz="2400" dirty="0"/>
              <a:t>의 원소들을 가장 많이 포함하고 있는 집합을 항상 </a:t>
            </a:r>
            <a:r>
              <a:rPr lang="en-US" altLang="ko-KR" sz="2400" dirty="0"/>
              <a:t>F</a:t>
            </a:r>
            <a:r>
              <a:rPr lang="ko-KR" altLang="en-US" sz="2400" dirty="0"/>
              <a:t>에서 선택한다</a:t>
            </a:r>
            <a:r>
              <a:rPr lang="en-US" altLang="ko-KR" sz="2400" dirty="0"/>
              <a:t>. </a:t>
            </a:r>
            <a:r>
              <a:rPr lang="ko-KR" altLang="en-US" sz="2400" dirty="0"/>
              <a:t>시간복잡도는 </a:t>
            </a:r>
            <a:r>
              <a:rPr lang="en-US" altLang="ko-KR" sz="2400" dirty="0"/>
              <a:t>O(n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sz="2400" dirty="0"/>
              <a:t>작업 스케줄링 </a:t>
            </a:r>
            <a:r>
              <a:rPr lang="en-US" altLang="ko-KR" sz="2400" dirty="0"/>
              <a:t>(Job Scheduling) </a:t>
            </a:r>
            <a:r>
              <a:rPr lang="ko-KR" altLang="en-US" sz="2400" dirty="0"/>
              <a:t>문제는 빠른 시작시간 작업 먼저 </a:t>
            </a:r>
            <a:r>
              <a:rPr lang="en-US" altLang="ko-KR" sz="2400" dirty="0"/>
              <a:t>(Earliest start time first) </a:t>
            </a:r>
            <a:r>
              <a:rPr lang="ko-KR" altLang="en-US" sz="2400" dirty="0"/>
              <a:t>배정하는 그리디 알고리즘으로 </a:t>
            </a:r>
            <a:r>
              <a:rPr lang="ko-KR" altLang="en-US" sz="2400" dirty="0" err="1"/>
              <a:t>최적해를</a:t>
            </a:r>
            <a:r>
              <a:rPr lang="ko-KR" altLang="en-US" sz="2400" dirty="0"/>
              <a:t> 찾는다</a:t>
            </a:r>
            <a:r>
              <a:rPr lang="en-US" altLang="ko-KR" sz="2400" dirty="0"/>
              <a:t>. </a:t>
            </a:r>
            <a:r>
              <a:rPr lang="ko-KR" altLang="en-US" sz="2400" dirty="0"/>
              <a:t>시간복잡도는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nlogn</a:t>
            </a:r>
            <a:r>
              <a:rPr lang="en-US" altLang="ko-KR" sz="2400" dirty="0"/>
              <a:t>)+O(</a:t>
            </a:r>
            <a:r>
              <a:rPr lang="en-US" altLang="ko-KR" sz="2400" dirty="0" err="1"/>
              <a:t>mn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 n</a:t>
            </a:r>
            <a:r>
              <a:rPr lang="ko-KR" altLang="en-US" sz="2400" dirty="0"/>
              <a:t>은 작업의 수이고</a:t>
            </a:r>
            <a:r>
              <a:rPr lang="en-US" altLang="ko-KR" sz="2400" dirty="0"/>
              <a:t>, m</a:t>
            </a:r>
            <a:r>
              <a:rPr lang="ko-KR" altLang="en-US" sz="2400" dirty="0"/>
              <a:t>은 기계의 수이다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sz="2400" dirty="0" err="1"/>
              <a:t>허프만</a:t>
            </a:r>
            <a:r>
              <a:rPr lang="ko-KR" altLang="en-US" sz="2400" dirty="0"/>
              <a:t> </a:t>
            </a:r>
            <a:r>
              <a:rPr lang="en-US" altLang="ko-KR" sz="2400" dirty="0"/>
              <a:t>(Huffman) </a:t>
            </a:r>
            <a:r>
              <a:rPr lang="ko-KR" altLang="en-US" sz="2400" dirty="0"/>
              <a:t>압축은 파일에 빈번히 나타나는 문자에는 짧은 이진 코드를 할당하고</a:t>
            </a:r>
            <a:r>
              <a:rPr lang="en-US" altLang="ko-KR" sz="2400" dirty="0"/>
              <a:t>, </a:t>
            </a:r>
            <a:r>
              <a:rPr lang="ko-KR" altLang="en-US" sz="2400" dirty="0"/>
              <a:t>드물게 나타나는 문자에는 긴 이진 코드를 할당한다</a:t>
            </a:r>
            <a:r>
              <a:rPr lang="en-US" altLang="ko-KR" sz="2400" dirty="0"/>
              <a:t>. n</a:t>
            </a:r>
            <a:r>
              <a:rPr lang="ko-KR" altLang="en-US" sz="2400" dirty="0"/>
              <a:t>이 문자의 수일 때</a:t>
            </a:r>
            <a:r>
              <a:rPr lang="en-US" altLang="ko-KR" sz="2400" dirty="0"/>
              <a:t>, </a:t>
            </a:r>
            <a:r>
              <a:rPr lang="ko-KR" altLang="en-US" sz="2400" dirty="0"/>
              <a:t>시간복잡도는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nlogn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18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 fontAlgn="base" latinLnBrk="1"/>
            <a:r>
              <a:rPr lang="ko-KR" altLang="en-US" dirty="0" smtClean="0"/>
              <a:t>그런데 </a:t>
            </a:r>
            <a:r>
              <a:rPr lang="ko-KR" altLang="en-US" dirty="0"/>
              <a:t>만일 한국은행에서 </a:t>
            </a:r>
            <a:r>
              <a:rPr lang="en-US" altLang="ko-KR" dirty="0">
                <a:solidFill>
                  <a:srgbClr val="C00000"/>
                </a:solidFill>
              </a:rPr>
              <a:t>160</a:t>
            </a:r>
            <a:r>
              <a:rPr lang="ko-KR" altLang="en-US" dirty="0">
                <a:solidFill>
                  <a:srgbClr val="C00000"/>
                </a:solidFill>
              </a:rPr>
              <a:t>원짜리 동전</a:t>
            </a:r>
            <a:r>
              <a:rPr lang="ko-KR" altLang="en-US" dirty="0"/>
              <a:t>을 추가로 발행한다면</a:t>
            </a:r>
            <a:r>
              <a:rPr lang="en-US" altLang="ko-KR" dirty="0"/>
              <a:t>, </a:t>
            </a:r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알고리즘이 항상 최소 동전 수를 계산할 수 있을까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 latinLnBrk="1"/>
            <a:r>
              <a:rPr lang="ko-KR" altLang="en-US" dirty="0" smtClean="0"/>
              <a:t>거스름돈이 </a:t>
            </a:r>
            <a:r>
              <a:rPr lang="en-US" altLang="ko-KR" dirty="0"/>
              <a:t>200</a:t>
            </a:r>
            <a:r>
              <a:rPr lang="ko-KR" altLang="en-US" dirty="0" smtClean="0"/>
              <a:t>원이라면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CoinChange</a:t>
            </a:r>
            <a:r>
              <a:rPr lang="en-US" altLang="ko-KR" dirty="0" smtClean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160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en-US" altLang="ko-KR" dirty="0"/>
              <a:t>10</a:t>
            </a:r>
            <a:r>
              <a:rPr lang="ko-KR" altLang="en-US" dirty="0"/>
              <a:t>원짜리 동전 </a:t>
            </a:r>
            <a:r>
              <a:rPr lang="en-US" altLang="ko-KR" dirty="0"/>
              <a:t>4</a:t>
            </a:r>
            <a:r>
              <a:rPr lang="ko-KR" altLang="en-US" dirty="0"/>
              <a:t>개로서 총 </a:t>
            </a:r>
            <a:r>
              <a:rPr lang="en-US" altLang="ko-KR" dirty="0"/>
              <a:t>5</a:t>
            </a:r>
            <a:r>
              <a:rPr lang="ko-KR" altLang="en-US" dirty="0"/>
              <a:t>개를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en-US" altLang="ko-KR" sz="2400" dirty="0" err="1"/>
              <a:t>CoinChange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알고리즘은 </a:t>
            </a:r>
            <a:r>
              <a:rPr lang="ko-KR" altLang="en-US" sz="2400" dirty="0"/>
              <a:t>항상 최적의 답을 주지 못한다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fontAlgn="base" latinLnBrk="1"/>
            <a:r>
              <a:rPr lang="en-US" altLang="ko-KR" sz="2400" dirty="0" smtClean="0"/>
              <a:t>5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장에서는 어떤 경우에도 </a:t>
            </a:r>
            <a:r>
              <a:rPr lang="ko-KR" altLang="en-US" sz="2400" dirty="0" err="1"/>
              <a:t>최적해를</a:t>
            </a:r>
            <a:r>
              <a:rPr lang="ko-KR" altLang="en-US" sz="2400" dirty="0"/>
              <a:t> 찾는 동전 거스름돈을 위한 동적 계획 알고리즘을 소개한다</a:t>
            </a:r>
            <a:r>
              <a:rPr lang="en-US" altLang="ko-KR" sz="2400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8" y="3251051"/>
            <a:ext cx="70199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b="1" dirty="0" smtClean="0"/>
              <a:t>4.2 </a:t>
            </a:r>
            <a:r>
              <a:rPr lang="ko-KR" altLang="en-US" b="1" dirty="0" smtClean="0"/>
              <a:t>최소 신장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328592"/>
          </a:xfrm>
        </p:spPr>
        <p:txBody>
          <a:bodyPr/>
          <a:lstStyle/>
          <a:p>
            <a:r>
              <a:rPr lang="ko-KR" altLang="en-US" dirty="0"/>
              <a:t>최소 신장 트리 </a:t>
            </a:r>
            <a:r>
              <a:rPr lang="en-US" altLang="ko-KR" dirty="0"/>
              <a:t>(Minimum Spanning Tree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주어진 가중치 그래프에서 사이클이 없이 모든 점들을 연결시킨 </a:t>
            </a:r>
            <a:r>
              <a:rPr lang="ko-KR" altLang="en-US" dirty="0" err="1"/>
              <a:t>트리들</a:t>
            </a:r>
            <a:r>
              <a:rPr lang="ko-KR" altLang="en-US" dirty="0"/>
              <a:t> 중 선분들의 가중치 합이 최소인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주어진 </a:t>
            </a:r>
            <a:r>
              <a:rPr lang="ko-KR" altLang="en-US" sz="2400" dirty="0"/>
              <a:t>가중치 </a:t>
            </a:r>
            <a:r>
              <a:rPr lang="ko-KR" altLang="en-US" sz="2400" dirty="0" smtClean="0"/>
              <a:t>그래프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(b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최소 신장 </a:t>
            </a:r>
            <a:r>
              <a:rPr lang="ko-KR" altLang="en-US" sz="2400" dirty="0" smtClean="0"/>
              <a:t>트리</a:t>
            </a:r>
            <a:r>
              <a:rPr lang="en-US" altLang="ko-KR" sz="2400" dirty="0" smtClean="0"/>
              <a:t> (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),(</a:t>
            </a:r>
            <a:r>
              <a:rPr lang="en-US" altLang="ko-KR" sz="2400" dirty="0"/>
              <a:t>d)</a:t>
            </a:r>
            <a:r>
              <a:rPr lang="ko-KR" altLang="en-US" sz="2400" dirty="0"/>
              <a:t>는 최소 신장 </a:t>
            </a:r>
            <a:r>
              <a:rPr lang="ko-KR" altLang="en-US" sz="2400" dirty="0" smtClean="0"/>
              <a:t>트리 아님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c)</a:t>
            </a:r>
            <a:r>
              <a:rPr lang="ko-KR" altLang="en-US" dirty="0"/>
              <a:t>는 가중치의 합이 </a:t>
            </a:r>
            <a:r>
              <a:rPr lang="en-US" altLang="ko-KR" dirty="0"/>
              <a:t>(b)</a:t>
            </a:r>
            <a:r>
              <a:rPr lang="ko-KR" altLang="en-US" dirty="0"/>
              <a:t>보다 크고</a:t>
            </a:r>
            <a:r>
              <a:rPr lang="en-US" altLang="ko-KR" dirty="0"/>
              <a:t>, (d)</a:t>
            </a:r>
            <a:r>
              <a:rPr lang="ko-KR" altLang="en-US" dirty="0"/>
              <a:t>는 </a:t>
            </a:r>
            <a:r>
              <a:rPr lang="ko-KR" altLang="en-US" dirty="0" err="1"/>
              <a:t>트리가</a:t>
            </a:r>
            <a:r>
              <a:rPr lang="ko-KR" altLang="en-US" dirty="0"/>
              <a:t> 주어진 그래프의 모든 </a:t>
            </a:r>
            <a:r>
              <a:rPr lang="ko-KR" altLang="en-US" dirty="0" err="1"/>
              <a:t>노드를</a:t>
            </a:r>
            <a:r>
              <a:rPr lang="ko-KR" altLang="en-US" dirty="0"/>
              <a:t> 포함하지 않고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(a)			(b)		       (c)			(d)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4725144"/>
            <a:ext cx="9000000" cy="13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5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주어진 그래프의 신장 </a:t>
            </a:r>
            <a:r>
              <a:rPr lang="ko-KR" altLang="en-US" dirty="0" err="1"/>
              <a:t>트리를</a:t>
            </a:r>
            <a:r>
              <a:rPr lang="ko-KR" altLang="en-US" dirty="0"/>
              <a:t> 찾으려면 사이클이 없도록 모든 점을 연결시키면 된다</a:t>
            </a:r>
            <a:r>
              <a:rPr lang="en-US" altLang="ko-KR" dirty="0"/>
              <a:t>. </a:t>
            </a:r>
            <a:r>
              <a:rPr lang="ko-KR" altLang="en-US" dirty="0"/>
              <a:t>그래프의 점의 수가 </a:t>
            </a:r>
            <a:r>
              <a:rPr lang="en-US" altLang="ko-KR" dirty="0"/>
              <a:t>n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신장 </a:t>
            </a:r>
            <a:r>
              <a:rPr lang="ko-KR" altLang="en-US" dirty="0" err="1"/>
              <a:t>트리에는</a:t>
            </a:r>
            <a:r>
              <a:rPr lang="ko-KR" altLang="en-US" dirty="0"/>
              <a:t> 정확히 </a:t>
            </a:r>
            <a:r>
              <a:rPr lang="en-US" altLang="ko-KR" dirty="0">
                <a:solidFill>
                  <a:srgbClr val="C00000"/>
                </a:solidFill>
              </a:rPr>
              <a:t>(n-1)</a:t>
            </a:r>
            <a:r>
              <a:rPr lang="ko-KR" altLang="en-US" dirty="0">
                <a:solidFill>
                  <a:srgbClr val="C00000"/>
                </a:solidFill>
              </a:rPr>
              <a:t>개의 선분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ko-KR" altLang="en-US" dirty="0"/>
              <a:t>선분을 하나 </a:t>
            </a:r>
            <a:r>
              <a:rPr lang="ko-KR" altLang="en-US" dirty="0">
                <a:solidFill>
                  <a:srgbClr val="C00000"/>
                </a:solidFill>
              </a:rPr>
              <a:t>추가</a:t>
            </a:r>
            <a:r>
              <a:rPr lang="ko-KR" altLang="en-US" dirty="0"/>
              <a:t>시키면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ko-KR" altLang="en-US" dirty="0">
                <a:solidFill>
                  <a:srgbClr val="C00000"/>
                </a:solidFill>
              </a:rPr>
              <a:t>사이클이 만들어진다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3" y="3814909"/>
            <a:ext cx="8892000" cy="22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4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최소 신장 </a:t>
            </a:r>
            <a:r>
              <a:rPr lang="ko-KR" altLang="en-US" dirty="0" err="1"/>
              <a:t>트리를</a:t>
            </a:r>
            <a:r>
              <a:rPr lang="ko-KR" altLang="en-US" dirty="0"/>
              <a:t> 찾는 대표적인 그리디 알고리즘으로는 </a:t>
            </a:r>
            <a:r>
              <a:rPr lang="ko-KR" altLang="en-US" dirty="0" err="1">
                <a:solidFill>
                  <a:srgbClr val="FF0000"/>
                </a:solidFill>
              </a:rPr>
              <a:t>크러스컬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Kruskal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과 </a:t>
            </a:r>
            <a:r>
              <a:rPr lang="ko-KR" altLang="en-US" dirty="0" err="1">
                <a:solidFill>
                  <a:srgbClr val="FF0000"/>
                </a:solidFill>
              </a:rPr>
              <a:t>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(Prim) </a:t>
            </a:r>
            <a:r>
              <a:rPr lang="ko-KR" altLang="en-US" dirty="0"/>
              <a:t>알고리즘이 있다</a:t>
            </a:r>
            <a:r>
              <a:rPr lang="en-US" altLang="ko-KR" dirty="0"/>
              <a:t>. </a:t>
            </a:r>
            <a:r>
              <a:rPr lang="ko-KR" altLang="en-US" dirty="0" smtClean="0"/>
              <a:t>알고리즘의 </a:t>
            </a:r>
            <a:r>
              <a:rPr lang="ko-KR" altLang="en-US" dirty="0"/>
              <a:t>입력은 </a:t>
            </a:r>
            <a:r>
              <a:rPr lang="en-US" altLang="ko-KR" dirty="0"/>
              <a:t>1</a:t>
            </a:r>
            <a:r>
              <a:rPr lang="ko-KR" altLang="en-US" dirty="0"/>
              <a:t>개의 연결요소 </a:t>
            </a:r>
            <a:r>
              <a:rPr lang="en-US" altLang="ko-KR" dirty="0"/>
              <a:t>(connected component)</a:t>
            </a:r>
            <a:r>
              <a:rPr lang="ko-KR" altLang="en-US" dirty="0"/>
              <a:t>로 된 가중치 그래프이다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크러스컬</a:t>
            </a:r>
            <a:r>
              <a:rPr lang="ko-KR" altLang="en-US" dirty="0"/>
              <a:t> 알고리즘은 가중치가 가장 작은 선분이 사이클을 만들지 않을 때에만 ‘</a:t>
            </a:r>
            <a:r>
              <a:rPr lang="ko-KR" altLang="en-US" dirty="0" err="1"/>
              <a:t>욕심내어</a:t>
            </a:r>
            <a:r>
              <a:rPr lang="ko-KR" altLang="en-US" dirty="0"/>
              <a:t>’ 그 선분을 추가시킨다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ko-KR" altLang="en-US" dirty="0" err="1"/>
              <a:t>크러스컬의</a:t>
            </a:r>
            <a:r>
              <a:rPr lang="ko-KR" altLang="en-US" dirty="0"/>
              <a:t> 최소 신장 트리 알고리즘이다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620688"/>
            <a:ext cx="8229600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6336704"/>
          </a:xfrm>
        </p:spPr>
        <p:txBody>
          <a:bodyPr>
            <a:normAutofit fontScale="92500" lnSpcReduction="20000"/>
          </a:bodyPr>
          <a:lstStyle/>
          <a:p>
            <a:pPr marL="0" indent="0" fontAlgn="base" latinLnBrk="1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ko-KR" sz="3000" dirty="0" err="1">
                <a:solidFill>
                  <a:srgbClr val="FF0000"/>
                </a:solidFill>
              </a:rPr>
              <a:t>KruskalMST</a:t>
            </a:r>
            <a:r>
              <a:rPr lang="en-US" altLang="ko-KR" sz="3000" dirty="0"/>
              <a:t>(G)</a:t>
            </a:r>
            <a:endParaRPr lang="ko-KR" altLang="en-US" sz="3000" dirty="0"/>
          </a:p>
          <a:p>
            <a:pPr marL="803275" indent="-803275" fontAlgn="base" latinLnBrk="1">
              <a:buNone/>
            </a:pPr>
            <a:r>
              <a:rPr lang="ko-KR" altLang="en-US" sz="2600" dirty="0"/>
              <a:t>입력</a:t>
            </a:r>
            <a:r>
              <a:rPr lang="en-US" altLang="ko-KR" sz="2600" dirty="0"/>
              <a:t>: </a:t>
            </a:r>
            <a:r>
              <a:rPr lang="ko-KR" altLang="en-US" sz="2600" dirty="0"/>
              <a:t>가중치 그래프 </a:t>
            </a:r>
            <a:r>
              <a:rPr lang="en-US" altLang="ko-KR" sz="2600" dirty="0"/>
              <a:t>G=(V,E), |V|=n </a:t>
            </a:r>
            <a:r>
              <a:rPr lang="en-US" altLang="ko-KR" sz="2600" dirty="0" smtClean="0"/>
              <a:t>, </a:t>
            </a:r>
            <a:r>
              <a:rPr lang="en-US" altLang="ko-KR" sz="2600" dirty="0"/>
              <a:t>|E|=m </a:t>
            </a:r>
            <a:endParaRPr lang="ko-KR" altLang="en-US" sz="2600" dirty="0"/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ko-KR" altLang="en-US" sz="2600" dirty="0"/>
              <a:t>출력</a:t>
            </a:r>
            <a:r>
              <a:rPr lang="en-US" altLang="ko-KR" sz="2600" dirty="0"/>
              <a:t>: </a:t>
            </a:r>
            <a:r>
              <a:rPr lang="ko-KR" altLang="en-US" sz="2600" dirty="0"/>
              <a:t>최소 신장 트리 </a:t>
            </a:r>
            <a:r>
              <a:rPr lang="en-US" altLang="ko-KR" sz="2600" dirty="0"/>
              <a:t>T</a:t>
            </a:r>
            <a:endParaRPr lang="ko-KR" altLang="en-US" sz="2600" dirty="0"/>
          </a:p>
          <a:p>
            <a:pPr marL="361950" indent="-361950" fontAlgn="base" latinLnBrk="1">
              <a:buNone/>
            </a:pPr>
            <a:r>
              <a:rPr lang="en-US" altLang="ko-KR" dirty="0"/>
              <a:t>1. </a:t>
            </a:r>
            <a:r>
              <a:rPr lang="ko-KR" altLang="en-US" dirty="0"/>
              <a:t>가중치의 오름차순으로 선분들을 정렬한다</a:t>
            </a:r>
            <a:r>
              <a:rPr lang="en-US" altLang="ko-KR" dirty="0"/>
              <a:t>. </a:t>
            </a:r>
            <a:r>
              <a:rPr lang="ko-KR" altLang="en-US" dirty="0"/>
              <a:t>정렬된 선분 리스트를 </a:t>
            </a:r>
            <a:r>
              <a:rPr lang="en-US" altLang="ko-KR" dirty="0"/>
              <a:t>L</a:t>
            </a:r>
            <a:r>
              <a:rPr lang="ko-KR" altLang="en-US" dirty="0"/>
              <a:t>이라고 하자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2. T=</a:t>
            </a:r>
            <a:r>
              <a:rPr lang="ko-KR" altLang="en-US" dirty="0"/>
              <a:t>∅</a:t>
            </a:r>
            <a:r>
              <a:rPr lang="ko-KR" altLang="en-US" sz="2600" dirty="0">
                <a:solidFill>
                  <a:srgbClr val="00B050"/>
                </a:solidFill>
              </a:rPr>
              <a:t> </a:t>
            </a:r>
            <a:r>
              <a:rPr lang="ko-KR" altLang="en-US" sz="2600" dirty="0" smtClean="0">
                <a:solidFill>
                  <a:srgbClr val="00B050"/>
                </a:solidFill>
              </a:rPr>
              <a:t>            </a:t>
            </a:r>
            <a:r>
              <a:rPr lang="en-US" altLang="ko-KR" sz="2600" dirty="0" smtClean="0">
                <a:solidFill>
                  <a:srgbClr val="0000CC"/>
                </a:solidFill>
              </a:rPr>
              <a:t>// </a:t>
            </a:r>
            <a:r>
              <a:rPr lang="ko-KR" altLang="en-US" sz="2600" dirty="0">
                <a:solidFill>
                  <a:srgbClr val="0000CC"/>
                </a:solidFill>
              </a:rPr>
              <a:t>트리 </a:t>
            </a:r>
            <a:r>
              <a:rPr lang="en-US" altLang="ko-KR" sz="2600" dirty="0">
                <a:solidFill>
                  <a:srgbClr val="0000CC"/>
                </a:solidFill>
              </a:rPr>
              <a:t>T</a:t>
            </a:r>
            <a:r>
              <a:rPr lang="ko-KR" altLang="en-US" sz="2600" dirty="0">
                <a:solidFill>
                  <a:srgbClr val="0000CC"/>
                </a:solidFill>
              </a:rPr>
              <a:t>를 초기화시킨다</a:t>
            </a:r>
            <a:r>
              <a:rPr lang="en-US" altLang="ko-KR" sz="2600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3. while ( T</a:t>
            </a:r>
            <a:r>
              <a:rPr lang="ko-KR" altLang="en-US" dirty="0"/>
              <a:t>의 선분 수 </a:t>
            </a:r>
            <a:r>
              <a:rPr lang="en-US" altLang="ko-KR" dirty="0"/>
              <a:t>&lt; n-1 ) {</a:t>
            </a:r>
            <a:endParaRPr lang="ko-KR" altLang="en-US" dirty="0"/>
          </a:p>
          <a:p>
            <a:pPr marL="630238" indent="-630238" fontAlgn="base" latinLnBrk="1">
              <a:buNone/>
            </a:pPr>
            <a:r>
              <a:rPr lang="en-US" altLang="ko-KR" dirty="0"/>
              <a:t>4. </a:t>
            </a:r>
            <a:r>
              <a:rPr lang="en-US" altLang="ko-KR" dirty="0" smtClean="0"/>
              <a:t>    L</a:t>
            </a:r>
            <a:r>
              <a:rPr lang="ko-KR" altLang="en-US" dirty="0"/>
              <a:t>에서 가장 작은 가중치를 가진 선분 </a:t>
            </a:r>
            <a:r>
              <a:rPr lang="en-US" altLang="ko-KR" dirty="0"/>
              <a:t>e</a:t>
            </a:r>
            <a:r>
              <a:rPr lang="ko-KR" altLang="en-US" dirty="0"/>
              <a:t>를 가져오고</a:t>
            </a:r>
            <a:r>
              <a:rPr lang="en-US" altLang="ko-KR" dirty="0"/>
              <a:t>, </a:t>
            </a:r>
            <a:r>
              <a:rPr lang="en-US" altLang="ko-KR" dirty="0" smtClean="0"/>
              <a:t>e</a:t>
            </a:r>
            <a:r>
              <a:rPr lang="ko-KR" altLang="en-US" dirty="0"/>
              <a:t>를 </a:t>
            </a:r>
            <a:r>
              <a:rPr lang="en-US" altLang="ko-KR" dirty="0"/>
              <a:t>L</a:t>
            </a:r>
            <a:r>
              <a:rPr lang="ko-KR" altLang="en-US" dirty="0"/>
              <a:t>에서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5. </a:t>
            </a:r>
            <a:r>
              <a:rPr lang="en-US" altLang="ko-KR" dirty="0" smtClean="0"/>
              <a:t>    if </a:t>
            </a:r>
            <a:r>
              <a:rPr lang="en-US" altLang="ko-KR" dirty="0"/>
              <a:t>(</a:t>
            </a:r>
            <a:r>
              <a:rPr lang="ko-KR" altLang="en-US" dirty="0"/>
              <a:t>선분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에 추가되어 사이클을 만들지 않으면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6. </a:t>
            </a:r>
            <a:r>
              <a:rPr lang="en-US" altLang="ko-KR" dirty="0" smtClean="0"/>
              <a:t>         e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7. </a:t>
            </a:r>
            <a:r>
              <a:rPr lang="en-US" altLang="ko-KR" dirty="0" smtClean="0"/>
              <a:t>     else        </a:t>
            </a:r>
            <a:r>
              <a:rPr lang="en-US" altLang="ko-KR" sz="2600" dirty="0" smtClean="0">
                <a:solidFill>
                  <a:srgbClr val="0000CC"/>
                </a:solidFill>
              </a:rPr>
              <a:t>// </a:t>
            </a:r>
            <a:r>
              <a:rPr lang="en-US" altLang="ko-KR" sz="2600" dirty="0">
                <a:solidFill>
                  <a:srgbClr val="0000CC"/>
                </a:solidFill>
              </a:rPr>
              <a:t>e</a:t>
            </a:r>
            <a:r>
              <a:rPr lang="ko-KR" altLang="en-US" sz="2600" dirty="0">
                <a:solidFill>
                  <a:srgbClr val="0000CC"/>
                </a:solidFill>
              </a:rPr>
              <a:t>가 </a:t>
            </a:r>
            <a:r>
              <a:rPr lang="en-US" altLang="ko-KR" sz="2600" dirty="0">
                <a:solidFill>
                  <a:srgbClr val="0000CC"/>
                </a:solidFill>
              </a:rPr>
              <a:t>T</a:t>
            </a:r>
            <a:r>
              <a:rPr lang="ko-KR" altLang="en-US" sz="2600" dirty="0">
                <a:solidFill>
                  <a:srgbClr val="0000CC"/>
                </a:solidFill>
              </a:rPr>
              <a:t>에 추가되어 사이클이 만들어지는 경우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8. </a:t>
            </a:r>
            <a:r>
              <a:rPr lang="en-US" altLang="ko-KR" dirty="0" smtClean="0"/>
              <a:t>         e</a:t>
            </a:r>
            <a:r>
              <a:rPr lang="ko-KR" altLang="en-US" dirty="0"/>
              <a:t>를 버린다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9. return </a:t>
            </a:r>
            <a:r>
              <a:rPr lang="ko-KR" altLang="en-US" dirty="0"/>
              <a:t>트리 </a:t>
            </a:r>
            <a:r>
              <a:rPr lang="en-US" altLang="ko-KR" dirty="0" smtClean="0"/>
              <a:t>T    </a:t>
            </a:r>
            <a:r>
              <a:rPr lang="en-US" altLang="ko-KR" sz="2600" dirty="0">
                <a:solidFill>
                  <a:srgbClr val="0000CC"/>
                </a:solidFill>
              </a:rPr>
              <a:t>// T</a:t>
            </a:r>
            <a:r>
              <a:rPr lang="ko-KR" altLang="en-US" sz="2600" dirty="0">
                <a:solidFill>
                  <a:srgbClr val="0000CC"/>
                </a:solidFill>
              </a:rPr>
              <a:t>는 최소 신장 </a:t>
            </a:r>
            <a:r>
              <a:rPr lang="ko-KR" altLang="en-US" sz="2600" dirty="0" err="1">
                <a:solidFill>
                  <a:srgbClr val="0000CC"/>
                </a:solidFill>
              </a:rPr>
              <a:t>트리이다</a:t>
            </a:r>
            <a:r>
              <a:rPr lang="en-US" altLang="ko-KR" sz="2600" dirty="0" smtClean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lvl="0" fontAlgn="base" latinLnBrk="1">
              <a:lnSpc>
                <a:spcPct val="110000"/>
              </a:lnSpc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ko-KR" altLang="en-US" dirty="0"/>
              <a:t>모든 선분들을 가중치의 오름차순으로 정렬한다</a:t>
            </a:r>
            <a:r>
              <a:rPr lang="en-US" altLang="ko-KR" dirty="0"/>
              <a:t>. </a:t>
            </a:r>
            <a:r>
              <a:rPr lang="ko-KR" altLang="en-US" dirty="0"/>
              <a:t>정렬된 선분들의 리스트를 </a:t>
            </a:r>
            <a:r>
              <a:rPr lang="en-US" altLang="ko-KR" dirty="0"/>
              <a:t>L</a:t>
            </a:r>
            <a:r>
              <a:rPr lang="ko-KR" altLang="en-US" dirty="0"/>
              <a:t>이라고 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초기화시킨다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T</a:t>
            </a:r>
            <a:r>
              <a:rPr lang="ko-KR" altLang="en-US" dirty="0"/>
              <a:t>에는 아무 선분도 없는 상태에서 </a:t>
            </a:r>
            <a:r>
              <a:rPr lang="ko-KR" altLang="en-US" dirty="0" smtClean="0"/>
              <a:t>시작된다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1800"/>
              </a:spcAft>
            </a:pPr>
            <a:r>
              <a:rPr lang="en-US" altLang="ko-KR" dirty="0"/>
              <a:t>Line 3~8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T</a:t>
            </a:r>
            <a:r>
              <a:rPr lang="ko-KR" altLang="en-US" dirty="0"/>
              <a:t>의 선분 수가 </a:t>
            </a:r>
            <a:r>
              <a:rPr lang="en-US" altLang="ko-KR" dirty="0"/>
              <a:t>(n-1)</a:t>
            </a:r>
            <a:r>
              <a:rPr lang="ko-KR" altLang="en-US" dirty="0"/>
              <a:t>이 될 때까지 수행되는데 </a:t>
            </a:r>
            <a:r>
              <a:rPr lang="en-US" altLang="ko-KR" dirty="0"/>
              <a:t>1</a:t>
            </a:r>
            <a:r>
              <a:rPr lang="ko-KR" altLang="en-US" dirty="0"/>
              <a:t>번 수행될 때마다 </a:t>
            </a:r>
            <a:r>
              <a:rPr lang="en-US" altLang="ko-KR" dirty="0"/>
              <a:t>L</a:t>
            </a:r>
            <a:r>
              <a:rPr lang="ko-KR" altLang="en-US" dirty="0"/>
              <a:t>에서 가중치가 가장 작은 선분 </a:t>
            </a:r>
            <a:r>
              <a:rPr lang="en-US" altLang="ko-KR" dirty="0"/>
              <a:t>e</a:t>
            </a:r>
            <a:r>
              <a:rPr lang="ko-KR" altLang="en-US" dirty="0"/>
              <a:t>를 가져온다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가져온 선분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L</a:t>
            </a:r>
            <a:r>
              <a:rPr lang="ko-KR" altLang="en-US" dirty="0"/>
              <a:t>에서 삭제되어 다시는 고려되지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5~8:</a:t>
            </a:r>
            <a:r>
              <a:rPr lang="ko-KR" altLang="en-US" dirty="0" smtClean="0"/>
              <a:t> </a:t>
            </a:r>
            <a:r>
              <a:rPr lang="ko-KR" altLang="en-US" dirty="0"/>
              <a:t>가져온 선분 </a:t>
            </a:r>
            <a:r>
              <a:rPr lang="en-US" altLang="ko-KR" dirty="0"/>
              <a:t>e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추가되어 사이클을 만들지 않으면 </a:t>
            </a:r>
            <a:r>
              <a:rPr lang="en-US" altLang="ko-KR" dirty="0"/>
              <a:t>e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추가시키고</a:t>
            </a:r>
            <a:r>
              <a:rPr lang="en-US" altLang="ko-KR" dirty="0"/>
              <a:t>, </a:t>
            </a:r>
            <a:r>
              <a:rPr lang="ko-KR" altLang="en-US" dirty="0"/>
              <a:t>사이클을 만들면 선분 </a:t>
            </a:r>
            <a:r>
              <a:rPr lang="en-US" altLang="ko-KR" dirty="0"/>
              <a:t>e</a:t>
            </a:r>
            <a:r>
              <a:rPr lang="ko-KR" altLang="en-US" dirty="0"/>
              <a:t>를 버린다</a:t>
            </a:r>
            <a:r>
              <a:rPr lang="en-US" altLang="ko-KR" dirty="0"/>
              <a:t>. </a:t>
            </a:r>
            <a:r>
              <a:rPr lang="ko-KR" altLang="en-US" dirty="0"/>
              <a:t>왜냐하면 모든 </a:t>
            </a:r>
            <a:r>
              <a:rPr lang="ko-KR" altLang="en-US" dirty="0" err="1"/>
              <a:t>노드들이</a:t>
            </a:r>
            <a:r>
              <a:rPr lang="ko-KR" altLang="en-US" dirty="0"/>
              <a:t> 연결되어 있으면서 사이클이 없는 그래프가 신장 </a:t>
            </a:r>
            <a:r>
              <a:rPr lang="ko-KR" altLang="en-US" dirty="0" err="1"/>
              <a:t>트리이기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1008112"/>
          </a:xfrm>
        </p:spPr>
        <p:txBody>
          <a:bodyPr/>
          <a:lstStyle/>
          <a:p>
            <a:r>
              <a:rPr lang="ko-KR" altLang="en-US" dirty="0"/>
              <a:t>다음의 그래프에서 </a:t>
            </a:r>
            <a:r>
              <a:rPr lang="en-US" altLang="ko-KR" dirty="0" err="1"/>
              <a:t>KruskalMST</a:t>
            </a:r>
            <a:r>
              <a:rPr lang="en-US" altLang="ko-KR" dirty="0"/>
              <a:t> </a:t>
            </a:r>
            <a:r>
              <a:rPr lang="ko-KR" altLang="en-US" dirty="0"/>
              <a:t>알고리즘이 최소 신장 </a:t>
            </a:r>
            <a:r>
              <a:rPr lang="ko-KR" altLang="en-US" dirty="0" err="1"/>
              <a:t>트리를</a:t>
            </a:r>
            <a:r>
              <a:rPr lang="ko-KR" altLang="en-US" dirty="0"/>
              <a:t> 찾는 과정을 살펴보자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200318672" descr="EMB000015482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988840"/>
            <a:ext cx="8372931" cy="26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그리디 </a:t>
            </a:r>
            <a:r>
              <a:rPr lang="en-US" altLang="ko-KR" dirty="0"/>
              <a:t>(Greedy) </a:t>
            </a:r>
            <a:r>
              <a:rPr lang="ko-KR" altLang="en-US" dirty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fontAlgn="base" latinLnBrk="1"/>
            <a:r>
              <a:rPr lang="ko-KR" altLang="en-US" dirty="0"/>
              <a:t>그리디 </a:t>
            </a:r>
            <a:r>
              <a:rPr lang="en-US" altLang="ko-KR" dirty="0" smtClean="0"/>
              <a:t> </a:t>
            </a:r>
            <a:r>
              <a:rPr lang="ko-KR" altLang="en-US" dirty="0"/>
              <a:t>알고리즘은 최적화 문제를 </a:t>
            </a:r>
            <a:r>
              <a:rPr lang="ko-KR" altLang="en-US" dirty="0" smtClean="0"/>
              <a:t>해결한다</a:t>
            </a:r>
            <a:r>
              <a:rPr lang="en-US" altLang="ko-KR" dirty="0" smtClean="0"/>
              <a:t>.</a:t>
            </a:r>
          </a:p>
          <a:p>
            <a:pPr fontAlgn="base" latinLnBrk="1"/>
            <a:r>
              <a:rPr lang="ko-KR" altLang="en-US" dirty="0" smtClean="0"/>
              <a:t>최적화 </a:t>
            </a:r>
            <a:r>
              <a:rPr lang="en-US" altLang="ko-KR" dirty="0"/>
              <a:t>(optimization)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가능한 해들 중에서 가장 좋은 </a:t>
            </a:r>
            <a:r>
              <a:rPr lang="en-US" altLang="ko-KR" sz="2400" dirty="0"/>
              <a:t>(</a:t>
            </a:r>
            <a:r>
              <a:rPr lang="ko-KR" altLang="en-US" sz="2400" dirty="0"/>
              <a:t>최대 또는 최소</a:t>
            </a:r>
            <a:r>
              <a:rPr lang="en-US" altLang="ko-KR" sz="2400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해를 찾는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</a:p>
          <a:p>
            <a:pPr fontAlgn="base" latinLnBrk="1"/>
            <a:r>
              <a:rPr lang="ko-KR" altLang="en-US" dirty="0" smtClean="0"/>
              <a:t>욕심쟁이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탐욕적 방법</a:t>
            </a:r>
            <a:r>
              <a:rPr lang="en-US" altLang="ko-KR" dirty="0"/>
              <a:t>, </a:t>
            </a:r>
            <a:r>
              <a:rPr lang="ko-KR" altLang="en-US" dirty="0"/>
              <a:t>탐욕 알고리즘 등으로 불리기도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/>
              <a:t>그리디 알고리즘은 </a:t>
            </a:r>
            <a:r>
              <a:rPr lang="en-US" altLang="ko-KR" sz="2400" dirty="0"/>
              <a:t>(</a:t>
            </a:r>
            <a:r>
              <a:rPr lang="ko-KR" altLang="en-US" sz="2400" dirty="0"/>
              <a:t>입력</a:t>
            </a:r>
            <a:r>
              <a:rPr lang="en-US" altLang="ko-KR" sz="2400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데이터 간의 관계를 고려하지 않고 수행 과정에서 ‘</a:t>
            </a:r>
            <a:r>
              <a:rPr lang="ko-KR" altLang="en-US" dirty="0" err="1" smtClean="0">
                <a:solidFill>
                  <a:srgbClr val="FF0000"/>
                </a:solidFill>
              </a:rPr>
              <a:t>욕심내어</a:t>
            </a:r>
            <a:r>
              <a:rPr lang="ko-KR" altLang="en-US" dirty="0"/>
              <a:t>’ 최소값 또는 최대값을 가진 데이터를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이러한 </a:t>
            </a:r>
            <a:r>
              <a:rPr lang="ko-KR" altLang="en-US" dirty="0"/>
              <a:t>선택을 ‘</a:t>
            </a:r>
            <a:r>
              <a:rPr lang="ko-KR" altLang="en-US" dirty="0">
                <a:solidFill>
                  <a:srgbClr val="FF0000"/>
                </a:solidFill>
              </a:rPr>
              <a:t>근시안적</a:t>
            </a:r>
            <a:r>
              <a:rPr lang="ko-KR" altLang="en-US" dirty="0"/>
              <a:t>’인 선택이라고 말하기도 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5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651087" y="177151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632288" y="1652685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336887" y="238111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46287" y="306691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318086" y="235015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909750" y="306691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cxnSp>
        <p:nvCxnSpPr>
          <p:cNvPr id="16" name="AutoShape 10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5804727" y="1925150"/>
            <a:ext cx="558520" cy="4823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5499927" y="2534750"/>
            <a:ext cx="863320" cy="5585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5436287" y="1925150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2" idx="6"/>
            <a:endCxn id="15" idx="1"/>
          </p:cNvCxnSpPr>
          <p:nvPr/>
        </p:nvCxnSpPr>
        <p:spPr bwMode="auto">
          <a:xfrm>
            <a:off x="6516887" y="2471110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5526287" y="3156910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5831087" y="1742685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6490527" y="1806325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  <a:stCxn id="14" idx="1"/>
            <a:endCxn id="11" idx="5"/>
          </p:cNvCxnSpPr>
          <p:nvPr/>
        </p:nvCxnSpPr>
        <p:spPr bwMode="auto">
          <a:xfrm flipH="1" flipV="1">
            <a:off x="7785928" y="1806325"/>
            <a:ext cx="558518" cy="57018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  <a:stCxn id="15" idx="7"/>
            <a:endCxn id="14" idx="3"/>
          </p:cNvCxnSpPr>
          <p:nvPr/>
        </p:nvCxnSpPr>
        <p:spPr bwMode="auto">
          <a:xfrm flipV="1">
            <a:off x="8063390" y="2503794"/>
            <a:ext cx="281056" cy="589476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89750" y="179030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43" name="직선 연결선 142"/>
          <p:cNvCxnSpPr>
            <a:stCxn id="11" idx="4"/>
            <a:endCxn id="15" idx="0"/>
          </p:cNvCxnSpPr>
          <p:nvPr/>
        </p:nvCxnSpPr>
        <p:spPr>
          <a:xfrm>
            <a:off x="7722288" y="1832685"/>
            <a:ext cx="277462" cy="123422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5437713" y="1374167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7534536" y="1324368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8462627" y="2170114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6300192" y="1992733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 flipH="1">
            <a:off x="5098720" y="3102562"/>
            <a:ext cx="3120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8019917" y="313880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729" y="612556"/>
            <a:ext cx="1656079" cy="413490"/>
          </a:xfrm>
          <a:prstGeom prst="rect">
            <a:avLst/>
          </a:prstGeom>
          <a:solidFill>
            <a:srgbClr val="E1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flipH="1">
            <a:off x="1731700" y="866938"/>
            <a:ext cx="57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1851224" y="53960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69" name="AutoShape 17"/>
          <p:cNvCxnSpPr>
            <a:cxnSpLocks noChangeShapeType="1"/>
          </p:cNvCxnSpPr>
          <p:nvPr/>
        </p:nvCxnSpPr>
        <p:spPr bwMode="auto">
          <a:xfrm flipH="1">
            <a:off x="1716849" y="1284030"/>
            <a:ext cx="57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1835696" y="94065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1" name="AutoShape 17"/>
          <p:cNvCxnSpPr>
            <a:cxnSpLocks noChangeShapeType="1"/>
          </p:cNvCxnSpPr>
          <p:nvPr/>
        </p:nvCxnSpPr>
        <p:spPr bwMode="auto">
          <a:xfrm flipH="1">
            <a:off x="1716848" y="1660737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2002800" y="130072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3" name="AutoShape 17"/>
          <p:cNvCxnSpPr>
            <a:cxnSpLocks noChangeShapeType="1"/>
          </p:cNvCxnSpPr>
          <p:nvPr/>
        </p:nvCxnSpPr>
        <p:spPr bwMode="auto">
          <a:xfrm flipH="1">
            <a:off x="1716848" y="2020777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2002800" y="166073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5" name="AutoShape 17"/>
          <p:cNvCxnSpPr>
            <a:cxnSpLocks noChangeShapeType="1"/>
          </p:cNvCxnSpPr>
          <p:nvPr/>
        </p:nvCxnSpPr>
        <p:spPr bwMode="auto">
          <a:xfrm flipH="1">
            <a:off x="1716848" y="2380817"/>
            <a:ext cx="111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 Box 20"/>
          <p:cNvSpPr txBox="1">
            <a:spLocks noChangeArrowheads="1"/>
          </p:cNvSpPr>
          <p:nvPr/>
        </p:nvSpPr>
        <p:spPr bwMode="auto">
          <a:xfrm>
            <a:off x="2064676" y="202077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3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7" name="AutoShape 17"/>
          <p:cNvCxnSpPr>
            <a:cxnSpLocks noChangeShapeType="1"/>
          </p:cNvCxnSpPr>
          <p:nvPr/>
        </p:nvCxnSpPr>
        <p:spPr bwMode="auto">
          <a:xfrm flipH="1">
            <a:off x="1716848" y="274752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218824" y="241275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9" name="AutoShape 17"/>
          <p:cNvCxnSpPr>
            <a:cxnSpLocks noChangeShapeType="1"/>
          </p:cNvCxnSpPr>
          <p:nvPr/>
        </p:nvCxnSpPr>
        <p:spPr bwMode="auto">
          <a:xfrm flipH="1">
            <a:off x="1716848" y="310756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2218824" y="277279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1" name="AutoShape 17"/>
          <p:cNvCxnSpPr>
            <a:cxnSpLocks noChangeShapeType="1"/>
          </p:cNvCxnSpPr>
          <p:nvPr/>
        </p:nvCxnSpPr>
        <p:spPr bwMode="auto">
          <a:xfrm flipH="1">
            <a:off x="1716848" y="3460938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2506856" y="311686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7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3" name="AutoShape 17"/>
          <p:cNvCxnSpPr>
            <a:cxnSpLocks noChangeShapeType="1"/>
          </p:cNvCxnSpPr>
          <p:nvPr/>
        </p:nvCxnSpPr>
        <p:spPr bwMode="auto">
          <a:xfrm flipH="1">
            <a:off x="1716848" y="3827649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2558744" y="346761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8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 flipH="1">
            <a:off x="1716848" y="4181017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2614609" y="380500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9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416912" y="652626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2316625" y="612556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1398955" y="1098054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1398955" y="143771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3" name="Text Box 20"/>
          <p:cNvSpPr txBox="1">
            <a:spLocks noChangeArrowheads="1"/>
          </p:cNvSpPr>
          <p:nvPr/>
        </p:nvSpPr>
        <p:spPr bwMode="auto">
          <a:xfrm>
            <a:off x="1384412" y="181813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1374081" y="216479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84412" y="2515542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6" name="Text Box 20"/>
          <p:cNvSpPr txBox="1">
            <a:spLocks noChangeArrowheads="1"/>
          </p:cNvSpPr>
          <p:nvPr/>
        </p:nvSpPr>
        <p:spPr bwMode="auto">
          <a:xfrm>
            <a:off x="1384412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398955" y="324491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1398955" y="360495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1398955" y="396499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350144" y="108467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2638176" y="144471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2583674" y="18047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3042273" y="252483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6" name="Text Box 20"/>
          <p:cNvSpPr txBox="1">
            <a:spLocks noChangeArrowheads="1"/>
          </p:cNvSpPr>
          <p:nvPr/>
        </p:nvSpPr>
        <p:spPr bwMode="auto">
          <a:xfrm>
            <a:off x="3060127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7" name="Text Box 20"/>
          <p:cNvSpPr txBox="1">
            <a:spLocks noChangeArrowheads="1"/>
          </p:cNvSpPr>
          <p:nvPr/>
        </p:nvSpPr>
        <p:spPr bwMode="auto">
          <a:xfrm>
            <a:off x="3474669" y="324491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3606911" y="36049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9" name="Text Box 20"/>
          <p:cNvSpPr txBox="1">
            <a:spLocks noChangeArrowheads="1"/>
          </p:cNvSpPr>
          <p:nvPr/>
        </p:nvSpPr>
        <p:spPr bwMode="auto">
          <a:xfrm>
            <a:off x="2868977" y="2155502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3862312" y="396499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3528" y="2155503"/>
            <a:ext cx="974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리스트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L</a:t>
            </a:r>
            <a:endParaRPr lang="en-US" sz="20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939415" y="3532946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선분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 smtClean="0">
                <a:latin typeface="+mn-ea"/>
              </a:rPr>
              <a:t>b,c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추가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5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174760" y="927278"/>
            <a:ext cx="1656079" cy="413490"/>
          </a:xfrm>
          <a:prstGeom prst="rect">
            <a:avLst/>
          </a:prstGeom>
          <a:solidFill>
            <a:srgbClr val="E1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cxnSp>
        <p:nvCxnSpPr>
          <p:cNvPr id="68" name="AutoShape 17"/>
          <p:cNvCxnSpPr>
            <a:cxnSpLocks noChangeShapeType="1"/>
          </p:cNvCxnSpPr>
          <p:nvPr/>
        </p:nvCxnSpPr>
        <p:spPr bwMode="auto">
          <a:xfrm flipH="1">
            <a:off x="1716849" y="1180084"/>
            <a:ext cx="57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1835696" y="836712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0" name="AutoShape 17"/>
          <p:cNvCxnSpPr>
            <a:cxnSpLocks noChangeShapeType="1"/>
          </p:cNvCxnSpPr>
          <p:nvPr/>
        </p:nvCxnSpPr>
        <p:spPr bwMode="auto">
          <a:xfrm flipH="1">
            <a:off x="1716848" y="1660737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2002800" y="130072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2" name="AutoShape 17"/>
          <p:cNvCxnSpPr>
            <a:cxnSpLocks noChangeShapeType="1"/>
          </p:cNvCxnSpPr>
          <p:nvPr/>
        </p:nvCxnSpPr>
        <p:spPr bwMode="auto">
          <a:xfrm flipH="1">
            <a:off x="1716848" y="2020777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2002800" y="166073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4" name="AutoShape 17"/>
          <p:cNvCxnSpPr>
            <a:cxnSpLocks noChangeShapeType="1"/>
          </p:cNvCxnSpPr>
          <p:nvPr/>
        </p:nvCxnSpPr>
        <p:spPr bwMode="auto">
          <a:xfrm flipH="1">
            <a:off x="1716848" y="2380817"/>
            <a:ext cx="111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2064676" y="202077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3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6" name="AutoShape 17"/>
          <p:cNvCxnSpPr>
            <a:cxnSpLocks noChangeShapeType="1"/>
          </p:cNvCxnSpPr>
          <p:nvPr/>
        </p:nvCxnSpPr>
        <p:spPr bwMode="auto">
          <a:xfrm flipH="1">
            <a:off x="1716848" y="274752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2218824" y="241275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H="1">
            <a:off x="1716848" y="310756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2218824" y="277279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H="1">
            <a:off x="1716848" y="3460938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2506856" y="311686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7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2" name="AutoShape 17"/>
          <p:cNvCxnSpPr>
            <a:cxnSpLocks noChangeShapeType="1"/>
          </p:cNvCxnSpPr>
          <p:nvPr/>
        </p:nvCxnSpPr>
        <p:spPr bwMode="auto">
          <a:xfrm flipH="1">
            <a:off x="1716848" y="3827649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2558744" y="346761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8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4" name="AutoShape 17"/>
          <p:cNvCxnSpPr>
            <a:cxnSpLocks noChangeShapeType="1"/>
          </p:cNvCxnSpPr>
          <p:nvPr/>
        </p:nvCxnSpPr>
        <p:spPr bwMode="auto">
          <a:xfrm flipH="1">
            <a:off x="1716848" y="4181017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2614609" y="380500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9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398955" y="994108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1398955" y="143771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1384412" y="181813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1374081" y="216479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1384412" y="2515542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3" name="Text Box 20"/>
          <p:cNvSpPr txBox="1">
            <a:spLocks noChangeArrowheads="1"/>
          </p:cNvSpPr>
          <p:nvPr/>
        </p:nvSpPr>
        <p:spPr bwMode="auto">
          <a:xfrm>
            <a:off x="1384412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1398955" y="324491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98955" y="360495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6" name="Text Box 20"/>
          <p:cNvSpPr txBox="1">
            <a:spLocks noChangeArrowheads="1"/>
          </p:cNvSpPr>
          <p:nvPr/>
        </p:nvSpPr>
        <p:spPr bwMode="auto">
          <a:xfrm>
            <a:off x="1398955" y="396499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2350144" y="980728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2627784" y="1412776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2583674" y="18047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3042273" y="252483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3060127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6" name="Text Box 20"/>
          <p:cNvSpPr txBox="1">
            <a:spLocks noChangeArrowheads="1"/>
          </p:cNvSpPr>
          <p:nvPr/>
        </p:nvSpPr>
        <p:spPr bwMode="auto">
          <a:xfrm>
            <a:off x="3474669" y="324491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3606911" y="36049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2868977" y="2155502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3862312" y="396499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4642" y="2201669"/>
            <a:ext cx="974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리스트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L</a:t>
            </a:r>
            <a:endParaRPr lang="en-US" sz="2000" dirty="0">
              <a:latin typeface="+mn-ea"/>
            </a:endParaRPr>
          </a:p>
        </p:txBody>
      </p:sp>
      <p:sp>
        <p:nvSpPr>
          <p:cNvPr id="147" name="Oval 4"/>
          <p:cNvSpPr>
            <a:spLocks noChangeArrowheads="1"/>
          </p:cNvSpPr>
          <p:nvPr/>
        </p:nvSpPr>
        <p:spPr bwMode="auto">
          <a:xfrm>
            <a:off x="5651087" y="16438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48" name="Oval 5"/>
          <p:cNvSpPr>
            <a:spLocks noChangeArrowheads="1"/>
          </p:cNvSpPr>
          <p:nvPr/>
        </p:nvSpPr>
        <p:spPr bwMode="auto">
          <a:xfrm>
            <a:off x="7632288" y="1525069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49" name="Oval 6"/>
          <p:cNvSpPr>
            <a:spLocks noChangeArrowheads="1"/>
          </p:cNvSpPr>
          <p:nvPr/>
        </p:nvSpPr>
        <p:spPr bwMode="auto">
          <a:xfrm>
            <a:off x="6336887" y="22534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50" name="Oval 7"/>
          <p:cNvSpPr>
            <a:spLocks noChangeArrowheads="1"/>
          </p:cNvSpPr>
          <p:nvPr/>
        </p:nvSpPr>
        <p:spPr bwMode="auto">
          <a:xfrm>
            <a:off x="5346287" y="29392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51" name="Oval 8"/>
          <p:cNvSpPr>
            <a:spLocks noChangeArrowheads="1"/>
          </p:cNvSpPr>
          <p:nvPr/>
        </p:nvSpPr>
        <p:spPr bwMode="auto">
          <a:xfrm>
            <a:off x="8318086" y="222253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7909750" y="29392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cxnSp>
        <p:nvCxnSpPr>
          <p:cNvPr id="156" name="AutoShape 10"/>
          <p:cNvCxnSpPr>
            <a:cxnSpLocks noChangeShapeType="1"/>
            <a:stCxn id="147" idx="5"/>
            <a:endCxn id="149" idx="1"/>
          </p:cNvCxnSpPr>
          <p:nvPr/>
        </p:nvCxnSpPr>
        <p:spPr bwMode="auto">
          <a:xfrm>
            <a:off x="5804727" y="1797534"/>
            <a:ext cx="558520" cy="4823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1"/>
          <p:cNvCxnSpPr>
            <a:cxnSpLocks noChangeShapeType="1"/>
            <a:stCxn id="149" idx="3"/>
            <a:endCxn id="150" idx="7"/>
          </p:cNvCxnSpPr>
          <p:nvPr/>
        </p:nvCxnSpPr>
        <p:spPr bwMode="auto">
          <a:xfrm flipH="1">
            <a:off x="5499927" y="2407134"/>
            <a:ext cx="863320" cy="5585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AutoShape 12"/>
          <p:cNvCxnSpPr>
            <a:cxnSpLocks noChangeShapeType="1"/>
            <a:stCxn id="147" idx="3"/>
            <a:endCxn id="150" idx="0"/>
          </p:cNvCxnSpPr>
          <p:nvPr/>
        </p:nvCxnSpPr>
        <p:spPr bwMode="auto">
          <a:xfrm flipH="1">
            <a:off x="5436287" y="1797534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3"/>
          <p:cNvCxnSpPr>
            <a:cxnSpLocks noChangeShapeType="1"/>
            <a:stCxn id="149" idx="6"/>
            <a:endCxn id="155" idx="1"/>
          </p:cNvCxnSpPr>
          <p:nvPr/>
        </p:nvCxnSpPr>
        <p:spPr bwMode="auto">
          <a:xfrm>
            <a:off x="6516887" y="2343494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4"/>
          <p:cNvCxnSpPr>
            <a:cxnSpLocks noChangeShapeType="1"/>
            <a:stCxn id="150" idx="6"/>
            <a:endCxn id="155" idx="2"/>
          </p:cNvCxnSpPr>
          <p:nvPr/>
        </p:nvCxnSpPr>
        <p:spPr bwMode="auto">
          <a:xfrm>
            <a:off x="5526287" y="3029294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5"/>
          <p:cNvCxnSpPr>
            <a:cxnSpLocks noChangeShapeType="1"/>
            <a:stCxn id="147" idx="6"/>
            <a:endCxn id="148" idx="2"/>
          </p:cNvCxnSpPr>
          <p:nvPr/>
        </p:nvCxnSpPr>
        <p:spPr bwMode="auto">
          <a:xfrm flipV="1">
            <a:off x="5831087" y="1615069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6"/>
          <p:cNvCxnSpPr>
            <a:cxnSpLocks noChangeShapeType="1"/>
            <a:stCxn id="149" idx="7"/>
            <a:endCxn id="148" idx="3"/>
          </p:cNvCxnSpPr>
          <p:nvPr/>
        </p:nvCxnSpPr>
        <p:spPr bwMode="auto">
          <a:xfrm flipV="1">
            <a:off x="6490527" y="1678709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7"/>
          <p:cNvCxnSpPr>
            <a:cxnSpLocks noChangeShapeType="1"/>
            <a:stCxn id="151" idx="1"/>
            <a:endCxn id="148" idx="5"/>
          </p:cNvCxnSpPr>
          <p:nvPr/>
        </p:nvCxnSpPr>
        <p:spPr bwMode="auto">
          <a:xfrm flipH="1" flipV="1">
            <a:off x="7785928" y="1678709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AutoShape 18"/>
          <p:cNvCxnSpPr>
            <a:cxnSpLocks noChangeShapeType="1"/>
            <a:stCxn id="155" idx="7"/>
            <a:endCxn id="151" idx="3"/>
          </p:cNvCxnSpPr>
          <p:nvPr/>
        </p:nvCxnSpPr>
        <p:spPr bwMode="auto">
          <a:xfrm flipV="1">
            <a:off x="8063390" y="2376178"/>
            <a:ext cx="281056" cy="58947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Text Box 20"/>
          <p:cNvSpPr txBox="1">
            <a:spLocks noChangeArrowheads="1"/>
          </p:cNvSpPr>
          <p:nvPr/>
        </p:nvSpPr>
        <p:spPr bwMode="auto">
          <a:xfrm>
            <a:off x="8175970" y="251075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66" name="직선 연결선 165"/>
          <p:cNvCxnSpPr>
            <a:stCxn id="148" idx="4"/>
            <a:endCxn id="155" idx="0"/>
          </p:cNvCxnSpPr>
          <p:nvPr/>
        </p:nvCxnSpPr>
        <p:spPr>
          <a:xfrm>
            <a:off x="7722288" y="1705069"/>
            <a:ext cx="277462" cy="123422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1"/>
          <p:cNvSpPr txBox="1">
            <a:spLocks noChangeArrowheads="1"/>
          </p:cNvSpPr>
          <p:nvPr/>
        </p:nvSpPr>
        <p:spPr bwMode="auto">
          <a:xfrm>
            <a:off x="5437713" y="1246551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8" name="Text Box 21"/>
          <p:cNvSpPr txBox="1">
            <a:spLocks noChangeArrowheads="1"/>
          </p:cNvSpPr>
          <p:nvPr/>
        </p:nvSpPr>
        <p:spPr bwMode="auto">
          <a:xfrm>
            <a:off x="7534536" y="1196752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9" name="Text Box 21"/>
          <p:cNvSpPr txBox="1">
            <a:spLocks noChangeArrowheads="1"/>
          </p:cNvSpPr>
          <p:nvPr/>
        </p:nvSpPr>
        <p:spPr bwMode="auto">
          <a:xfrm>
            <a:off x="8462627" y="2042498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0" name="Text Box 21"/>
          <p:cNvSpPr txBox="1">
            <a:spLocks noChangeArrowheads="1"/>
          </p:cNvSpPr>
          <p:nvPr/>
        </p:nvSpPr>
        <p:spPr bwMode="auto">
          <a:xfrm>
            <a:off x="6300192" y="1865117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1" name="Text Box 21"/>
          <p:cNvSpPr txBox="1">
            <a:spLocks noChangeArrowheads="1"/>
          </p:cNvSpPr>
          <p:nvPr/>
        </p:nvSpPr>
        <p:spPr bwMode="auto">
          <a:xfrm flipH="1">
            <a:off x="5098720" y="2974946"/>
            <a:ext cx="3120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2" name="Text Box 21"/>
          <p:cNvSpPr txBox="1">
            <a:spLocks noChangeArrowheads="1"/>
          </p:cNvSpPr>
          <p:nvPr/>
        </p:nvSpPr>
        <p:spPr bwMode="auto">
          <a:xfrm>
            <a:off x="8019917" y="3011188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3" name="Text Box 20"/>
          <p:cNvSpPr txBox="1">
            <a:spLocks noChangeArrowheads="1"/>
          </p:cNvSpPr>
          <p:nvPr/>
        </p:nvSpPr>
        <p:spPr bwMode="auto">
          <a:xfrm>
            <a:off x="8242150" y="181509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39415" y="3405330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선분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 smtClean="0">
                <a:latin typeface="+mn-ea"/>
              </a:rPr>
              <a:t>c,f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추가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2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128" y="3375056"/>
            <a:ext cx="2275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사이클</a:t>
            </a:r>
            <a:r>
              <a:rPr lang="en-US" sz="2000" dirty="0" smtClean="0">
                <a:latin typeface="+mn-ea"/>
              </a:rPr>
              <a:t> b-c-f-b</a:t>
            </a:r>
            <a:endParaRPr lang="en-US" sz="2000" dirty="0">
              <a:latin typeface="+mn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7845472" y="1879544"/>
            <a:ext cx="348890" cy="826614"/>
          </a:xfrm>
          <a:custGeom>
            <a:avLst/>
            <a:gdLst>
              <a:gd name="connsiteX0" fmla="*/ 179 w 348890"/>
              <a:gd name="connsiteY0" fmla="*/ 0 h 826614"/>
              <a:gd name="connsiteX1" fmla="*/ 56163 w 348890"/>
              <a:gd name="connsiteY1" fmla="*/ 83975 h 826614"/>
              <a:gd name="connsiteX2" fmla="*/ 345412 w 348890"/>
              <a:gd name="connsiteY2" fmla="*/ 466530 h 826614"/>
              <a:gd name="connsiteX3" fmla="*/ 205453 w 348890"/>
              <a:gd name="connsiteY3" fmla="*/ 821093 h 826614"/>
              <a:gd name="connsiteX4" fmla="*/ 46832 w 348890"/>
              <a:gd name="connsiteY4" fmla="*/ 177281 h 82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890" h="826614">
                <a:moveTo>
                  <a:pt x="179" y="0"/>
                </a:moveTo>
                <a:cubicBezTo>
                  <a:pt x="-599" y="3110"/>
                  <a:pt x="-1376" y="6220"/>
                  <a:pt x="56163" y="83975"/>
                </a:cubicBezTo>
                <a:cubicBezTo>
                  <a:pt x="113702" y="161730"/>
                  <a:pt x="320530" y="343677"/>
                  <a:pt x="345412" y="466530"/>
                </a:cubicBezTo>
                <a:cubicBezTo>
                  <a:pt x="370294" y="589383"/>
                  <a:pt x="255216" y="869301"/>
                  <a:pt x="205453" y="821093"/>
                </a:cubicBezTo>
                <a:cubicBezTo>
                  <a:pt x="155690" y="772885"/>
                  <a:pt x="101261" y="475083"/>
                  <a:pt x="46832" y="1772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31745" y="1287318"/>
            <a:ext cx="1656079" cy="413490"/>
          </a:xfrm>
          <a:prstGeom prst="rect">
            <a:avLst/>
          </a:prstGeom>
          <a:solidFill>
            <a:srgbClr val="E1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cxnSp>
        <p:nvCxnSpPr>
          <p:cNvPr id="65" name="AutoShape 17"/>
          <p:cNvCxnSpPr>
            <a:cxnSpLocks noChangeShapeType="1"/>
          </p:cNvCxnSpPr>
          <p:nvPr/>
        </p:nvCxnSpPr>
        <p:spPr bwMode="auto">
          <a:xfrm flipH="1">
            <a:off x="1716848" y="1556760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2002800" y="1196752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68" name="AutoShape 17"/>
          <p:cNvCxnSpPr>
            <a:cxnSpLocks noChangeShapeType="1"/>
          </p:cNvCxnSpPr>
          <p:nvPr/>
        </p:nvCxnSpPr>
        <p:spPr bwMode="auto">
          <a:xfrm flipH="1">
            <a:off x="1716848" y="2020777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2002800" y="166073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0" name="AutoShape 17"/>
          <p:cNvCxnSpPr>
            <a:cxnSpLocks noChangeShapeType="1"/>
          </p:cNvCxnSpPr>
          <p:nvPr/>
        </p:nvCxnSpPr>
        <p:spPr bwMode="auto">
          <a:xfrm flipH="1">
            <a:off x="1716848" y="2380817"/>
            <a:ext cx="111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2064676" y="2020778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3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2" name="AutoShape 17"/>
          <p:cNvCxnSpPr>
            <a:cxnSpLocks noChangeShapeType="1"/>
          </p:cNvCxnSpPr>
          <p:nvPr/>
        </p:nvCxnSpPr>
        <p:spPr bwMode="auto">
          <a:xfrm flipH="1">
            <a:off x="1716848" y="274752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2218824" y="241275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4" name="AutoShape 17"/>
          <p:cNvCxnSpPr>
            <a:cxnSpLocks noChangeShapeType="1"/>
          </p:cNvCxnSpPr>
          <p:nvPr/>
        </p:nvCxnSpPr>
        <p:spPr bwMode="auto">
          <a:xfrm flipH="1">
            <a:off x="1716848" y="3107569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2218824" y="2772796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6" name="AutoShape 17"/>
          <p:cNvCxnSpPr>
            <a:cxnSpLocks noChangeShapeType="1"/>
          </p:cNvCxnSpPr>
          <p:nvPr/>
        </p:nvCxnSpPr>
        <p:spPr bwMode="auto">
          <a:xfrm flipH="1">
            <a:off x="1716848" y="3460938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2506856" y="311686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7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H="1">
            <a:off x="1716848" y="3827649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2558744" y="346761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8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H="1">
            <a:off x="1716848" y="4181017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2614609" y="380500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9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3" name="Text Box 20"/>
          <p:cNvSpPr txBox="1">
            <a:spLocks noChangeArrowheads="1"/>
          </p:cNvSpPr>
          <p:nvPr/>
        </p:nvSpPr>
        <p:spPr bwMode="auto">
          <a:xfrm>
            <a:off x="1398955" y="1333737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1384412" y="181813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1374081" y="216479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1384412" y="2515542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1384412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398955" y="324491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1398955" y="3604954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1398955" y="396499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2627784" y="1308799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3" name="Text Box 20"/>
          <p:cNvSpPr txBox="1">
            <a:spLocks noChangeArrowheads="1"/>
          </p:cNvSpPr>
          <p:nvPr/>
        </p:nvSpPr>
        <p:spPr bwMode="auto">
          <a:xfrm>
            <a:off x="2583674" y="18047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3042273" y="2524834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3060127" y="288487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6" name="Text Box 20"/>
          <p:cNvSpPr txBox="1">
            <a:spLocks noChangeArrowheads="1"/>
          </p:cNvSpPr>
          <p:nvPr/>
        </p:nvSpPr>
        <p:spPr bwMode="auto">
          <a:xfrm>
            <a:off x="3474669" y="324491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3606911" y="3604954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2868977" y="2155502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3862312" y="3964994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520" y="2348880"/>
            <a:ext cx="974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리스트</a:t>
            </a:r>
            <a:endParaRPr lang="en-US" altLang="ko-KR" sz="2000" dirty="0" smtClean="0">
              <a:latin typeface="바탕" pitchFamily="18" charset="-127"/>
              <a:ea typeface="바탕" pitchFamily="18" charset="-127"/>
            </a:endParaRPr>
          </a:p>
          <a:p>
            <a:pPr algn="ctr"/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L</a:t>
            </a:r>
            <a:endParaRPr lang="en-US" sz="20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1" name="Oval 4"/>
          <p:cNvSpPr>
            <a:spLocks noChangeArrowheads="1"/>
          </p:cNvSpPr>
          <p:nvPr/>
        </p:nvSpPr>
        <p:spPr bwMode="auto">
          <a:xfrm>
            <a:off x="5651087" y="16438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02" name="Oval 5"/>
          <p:cNvSpPr>
            <a:spLocks noChangeArrowheads="1"/>
          </p:cNvSpPr>
          <p:nvPr/>
        </p:nvSpPr>
        <p:spPr bwMode="auto">
          <a:xfrm>
            <a:off x="7632288" y="1525069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05" name="Oval 6"/>
          <p:cNvSpPr>
            <a:spLocks noChangeArrowheads="1"/>
          </p:cNvSpPr>
          <p:nvPr/>
        </p:nvSpPr>
        <p:spPr bwMode="auto">
          <a:xfrm>
            <a:off x="6336887" y="22534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26" name="Oval 7"/>
          <p:cNvSpPr>
            <a:spLocks noChangeArrowheads="1"/>
          </p:cNvSpPr>
          <p:nvPr/>
        </p:nvSpPr>
        <p:spPr bwMode="auto">
          <a:xfrm>
            <a:off x="5346287" y="29392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27" name="Oval 8"/>
          <p:cNvSpPr>
            <a:spLocks noChangeArrowheads="1"/>
          </p:cNvSpPr>
          <p:nvPr/>
        </p:nvSpPr>
        <p:spPr bwMode="auto">
          <a:xfrm>
            <a:off x="8318086" y="222253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28" name="Oval 9"/>
          <p:cNvSpPr>
            <a:spLocks noChangeArrowheads="1"/>
          </p:cNvSpPr>
          <p:nvPr/>
        </p:nvSpPr>
        <p:spPr bwMode="auto">
          <a:xfrm>
            <a:off x="7909750" y="2939294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cxnSp>
        <p:nvCxnSpPr>
          <p:cNvPr id="137" name="AutoShape 10"/>
          <p:cNvCxnSpPr>
            <a:cxnSpLocks noChangeShapeType="1"/>
            <a:stCxn id="101" idx="5"/>
            <a:endCxn id="105" idx="1"/>
          </p:cNvCxnSpPr>
          <p:nvPr/>
        </p:nvCxnSpPr>
        <p:spPr bwMode="auto">
          <a:xfrm>
            <a:off x="5804727" y="1797534"/>
            <a:ext cx="558520" cy="4823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1"/>
          <p:cNvCxnSpPr>
            <a:cxnSpLocks noChangeShapeType="1"/>
            <a:stCxn id="105" idx="3"/>
            <a:endCxn id="126" idx="7"/>
          </p:cNvCxnSpPr>
          <p:nvPr/>
        </p:nvCxnSpPr>
        <p:spPr bwMode="auto">
          <a:xfrm flipH="1">
            <a:off x="5499927" y="2407134"/>
            <a:ext cx="863320" cy="5585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2"/>
          <p:cNvCxnSpPr>
            <a:cxnSpLocks noChangeShapeType="1"/>
            <a:stCxn id="101" idx="3"/>
            <a:endCxn id="126" idx="0"/>
          </p:cNvCxnSpPr>
          <p:nvPr/>
        </p:nvCxnSpPr>
        <p:spPr bwMode="auto">
          <a:xfrm flipH="1">
            <a:off x="5436287" y="1797534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3"/>
          <p:cNvCxnSpPr>
            <a:cxnSpLocks noChangeShapeType="1"/>
            <a:stCxn id="105" idx="6"/>
            <a:endCxn id="128" idx="1"/>
          </p:cNvCxnSpPr>
          <p:nvPr/>
        </p:nvCxnSpPr>
        <p:spPr bwMode="auto">
          <a:xfrm>
            <a:off x="6516887" y="2343494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"/>
          <p:cNvCxnSpPr>
            <a:cxnSpLocks noChangeShapeType="1"/>
            <a:stCxn id="126" idx="6"/>
            <a:endCxn id="128" idx="2"/>
          </p:cNvCxnSpPr>
          <p:nvPr/>
        </p:nvCxnSpPr>
        <p:spPr bwMode="auto">
          <a:xfrm>
            <a:off x="5526287" y="3029294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5"/>
          <p:cNvCxnSpPr>
            <a:cxnSpLocks noChangeShapeType="1"/>
            <a:stCxn id="101" idx="6"/>
            <a:endCxn id="102" idx="2"/>
          </p:cNvCxnSpPr>
          <p:nvPr/>
        </p:nvCxnSpPr>
        <p:spPr bwMode="auto">
          <a:xfrm flipV="1">
            <a:off x="5831087" y="1615069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6"/>
          <p:cNvCxnSpPr>
            <a:cxnSpLocks noChangeShapeType="1"/>
            <a:stCxn id="105" idx="7"/>
            <a:endCxn id="102" idx="3"/>
          </p:cNvCxnSpPr>
          <p:nvPr/>
        </p:nvCxnSpPr>
        <p:spPr bwMode="auto">
          <a:xfrm flipV="1">
            <a:off x="6490527" y="1678709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7"/>
          <p:cNvCxnSpPr>
            <a:cxnSpLocks noChangeShapeType="1"/>
            <a:stCxn id="127" idx="1"/>
            <a:endCxn id="102" idx="5"/>
          </p:cNvCxnSpPr>
          <p:nvPr/>
        </p:nvCxnSpPr>
        <p:spPr bwMode="auto">
          <a:xfrm flipH="1" flipV="1">
            <a:off x="7785928" y="1678709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18"/>
          <p:cNvCxnSpPr>
            <a:cxnSpLocks noChangeShapeType="1"/>
            <a:stCxn id="128" idx="7"/>
            <a:endCxn id="127" idx="3"/>
          </p:cNvCxnSpPr>
          <p:nvPr/>
        </p:nvCxnSpPr>
        <p:spPr bwMode="auto">
          <a:xfrm flipV="1">
            <a:off x="8063390" y="2376178"/>
            <a:ext cx="281056" cy="58947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Text Box 20"/>
          <p:cNvSpPr txBox="1">
            <a:spLocks noChangeArrowheads="1"/>
          </p:cNvSpPr>
          <p:nvPr/>
        </p:nvSpPr>
        <p:spPr bwMode="auto">
          <a:xfrm>
            <a:off x="8175970" y="251075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56" name="직선 연결선 155"/>
          <p:cNvCxnSpPr>
            <a:stCxn id="102" idx="4"/>
            <a:endCxn id="128" idx="0"/>
          </p:cNvCxnSpPr>
          <p:nvPr/>
        </p:nvCxnSpPr>
        <p:spPr>
          <a:xfrm>
            <a:off x="7722288" y="1705069"/>
            <a:ext cx="277462" cy="1234225"/>
          </a:xfrm>
          <a:prstGeom prst="line">
            <a:avLst/>
          </a:prstGeom>
          <a:ln w="28575">
            <a:solidFill>
              <a:srgbClr val="0000C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 Box 21"/>
          <p:cNvSpPr txBox="1">
            <a:spLocks noChangeArrowheads="1"/>
          </p:cNvSpPr>
          <p:nvPr/>
        </p:nvSpPr>
        <p:spPr bwMode="auto">
          <a:xfrm>
            <a:off x="5437713" y="1246551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58" name="Text Box 21"/>
          <p:cNvSpPr txBox="1">
            <a:spLocks noChangeArrowheads="1"/>
          </p:cNvSpPr>
          <p:nvPr/>
        </p:nvSpPr>
        <p:spPr bwMode="auto">
          <a:xfrm>
            <a:off x="7534536" y="1196752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59" name="Text Box 21"/>
          <p:cNvSpPr txBox="1">
            <a:spLocks noChangeArrowheads="1"/>
          </p:cNvSpPr>
          <p:nvPr/>
        </p:nvSpPr>
        <p:spPr bwMode="auto">
          <a:xfrm>
            <a:off x="8462627" y="2042498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0" name="Text Box 21"/>
          <p:cNvSpPr txBox="1">
            <a:spLocks noChangeArrowheads="1"/>
          </p:cNvSpPr>
          <p:nvPr/>
        </p:nvSpPr>
        <p:spPr bwMode="auto">
          <a:xfrm>
            <a:off x="6300192" y="1865117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1" name="Text Box 21"/>
          <p:cNvSpPr txBox="1">
            <a:spLocks noChangeArrowheads="1"/>
          </p:cNvSpPr>
          <p:nvPr/>
        </p:nvSpPr>
        <p:spPr bwMode="auto">
          <a:xfrm flipH="1">
            <a:off x="5098720" y="2974946"/>
            <a:ext cx="3120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2" name="Text Box 21"/>
          <p:cNvSpPr txBox="1">
            <a:spLocks noChangeArrowheads="1"/>
          </p:cNvSpPr>
          <p:nvPr/>
        </p:nvSpPr>
        <p:spPr bwMode="auto">
          <a:xfrm>
            <a:off x="8019917" y="3011188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3" name="Text Box 20"/>
          <p:cNvSpPr txBox="1">
            <a:spLocks noChangeArrowheads="1"/>
          </p:cNvSpPr>
          <p:nvPr/>
        </p:nvSpPr>
        <p:spPr bwMode="auto">
          <a:xfrm>
            <a:off x="8242150" y="181509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945074" y="3808041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선분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ea"/>
              </a:rPr>
              <a:t>b,f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버림</a:t>
            </a:r>
            <a:endParaRPr lang="en-US" altLang="ko-KR" sz="2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4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651087" y="14043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632288" y="1285517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336887" y="20139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46287" y="26997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318086" y="198298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909750" y="26997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cxnSp>
        <p:nvCxnSpPr>
          <p:cNvPr id="16" name="AutoShape 10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5804727" y="1557982"/>
            <a:ext cx="558520" cy="48232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5499927" y="2167582"/>
            <a:ext cx="863320" cy="55852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5436287" y="1557982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2" idx="6"/>
            <a:endCxn id="15" idx="1"/>
          </p:cNvCxnSpPr>
          <p:nvPr/>
        </p:nvCxnSpPr>
        <p:spPr bwMode="auto">
          <a:xfrm>
            <a:off x="6516887" y="2103942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5526287" y="2789742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5831087" y="1375517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6490527" y="1439157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  <a:stCxn id="14" idx="1"/>
            <a:endCxn id="11" idx="5"/>
          </p:cNvCxnSpPr>
          <p:nvPr/>
        </p:nvCxnSpPr>
        <p:spPr bwMode="auto">
          <a:xfrm flipH="1" flipV="1">
            <a:off x="7785928" y="1439157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  <a:stCxn id="15" idx="7"/>
            <a:endCxn id="14" idx="3"/>
          </p:cNvCxnSpPr>
          <p:nvPr/>
        </p:nvCxnSpPr>
        <p:spPr bwMode="auto">
          <a:xfrm flipV="1">
            <a:off x="8063390" y="2136626"/>
            <a:ext cx="281056" cy="58947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89750" y="1423138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06" name="AutoShape 17"/>
          <p:cNvCxnSpPr>
            <a:cxnSpLocks noChangeShapeType="1"/>
          </p:cNvCxnSpPr>
          <p:nvPr/>
        </p:nvCxnSpPr>
        <p:spPr bwMode="auto">
          <a:xfrm flipH="1">
            <a:off x="2063991" y="1268759"/>
            <a:ext cx="8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 Box 20"/>
          <p:cNvSpPr txBox="1">
            <a:spLocks noChangeArrowheads="1"/>
          </p:cNvSpPr>
          <p:nvPr/>
        </p:nvSpPr>
        <p:spPr bwMode="auto">
          <a:xfrm>
            <a:off x="1343912" y="111807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2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08" name="AutoShape 17"/>
          <p:cNvCxnSpPr>
            <a:cxnSpLocks noChangeShapeType="1"/>
          </p:cNvCxnSpPr>
          <p:nvPr/>
        </p:nvCxnSpPr>
        <p:spPr bwMode="auto">
          <a:xfrm flipH="1">
            <a:off x="2063991" y="1694339"/>
            <a:ext cx="111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 Box 20"/>
          <p:cNvSpPr txBox="1">
            <a:spLocks noChangeArrowheads="1"/>
          </p:cNvSpPr>
          <p:nvPr/>
        </p:nvSpPr>
        <p:spPr bwMode="auto">
          <a:xfrm>
            <a:off x="1343912" y="154365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3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0" name="AutoShape 17"/>
          <p:cNvCxnSpPr>
            <a:cxnSpLocks noChangeShapeType="1"/>
          </p:cNvCxnSpPr>
          <p:nvPr/>
        </p:nvCxnSpPr>
        <p:spPr bwMode="auto">
          <a:xfrm flipH="1">
            <a:off x="2063991" y="1989043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1343912" y="1838356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2" name="AutoShape 17"/>
          <p:cNvCxnSpPr>
            <a:cxnSpLocks noChangeShapeType="1"/>
          </p:cNvCxnSpPr>
          <p:nvPr/>
        </p:nvCxnSpPr>
        <p:spPr bwMode="auto">
          <a:xfrm flipH="1">
            <a:off x="2063991" y="2277075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20"/>
          <p:cNvSpPr txBox="1">
            <a:spLocks noChangeArrowheads="1"/>
          </p:cNvSpPr>
          <p:nvPr/>
        </p:nvSpPr>
        <p:spPr bwMode="auto">
          <a:xfrm>
            <a:off x="1343912" y="2126388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4" name="AutoShape 17"/>
          <p:cNvCxnSpPr>
            <a:cxnSpLocks noChangeShapeType="1"/>
          </p:cNvCxnSpPr>
          <p:nvPr/>
        </p:nvCxnSpPr>
        <p:spPr bwMode="auto">
          <a:xfrm flipH="1">
            <a:off x="2063991" y="2565107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1343912" y="241442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7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6" name="AutoShape 17"/>
          <p:cNvCxnSpPr>
            <a:cxnSpLocks noChangeShapeType="1"/>
          </p:cNvCxnSpPr>
          <p:nvPr/>
        </p:nvCxnSpPr>
        <p:spPr bwMode="auto">
          <a:xfrm flipH="1">
            <a:off x="2063991" y="2853139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20"/>
          <p:cNvSpPr txBox="1">
            <a:spLocks noChangeArrowheads="1"/>
          </p:cNvSpPr>
          <p:nvPr/>
        </p:nvSpPr>
        <p:spPr bwMode="auto">
          <a:xfrm>
            <a:off x="1343912" y="270245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8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8" name="AutoShape 17"/>
          <p:cNvCxnSpPr>
            <a:cxnSpLocks noChangeShapeType="1"/>
          </p:cNvCxnSpPr>
          <p:nvPr/>
        </p:nvCxnSpPr>
        <p:spPr bwMode="auto">
          <a:xfrm flipH="1">
            <a:off x="2063991" y="3134499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20"/>
          <p:cNvSpPr txBox="1">
            <a:spLocks noChangeArrowheads="1"/>
          </p:cNvSpPr>
          <p:nvPr/>
        </p:nvSpPr>
        <p:spPr bwMode="auto">
          <a:xfrm>
            <a:off x="1343912" y="298381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9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5437713" y="1081736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7534536" y="957200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8462627" y="1802946"/>
            <a:ext cx="29367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c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6300192" y="1625565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 flipH="1">
            <a:off x="5098720" y="2735394"/>
            <a:ext cx="3120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8019917" y="2771636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0" name="Text Box 20"/>
          <p:cNvSpPr txBox="1">
            <a:spLocks noChangeArrowheads="1"/>
          </p:cNvSpPr>
          <p:nvPr/>
        </p:nvSpPr>
        <p:spPr bwMode="auto">
          <a:xfrm>
            <a:off x="1775960" y="1115452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1" name="Text Box 20"/>
          <p:cNvSpPr txBox="1">
            <a:spLocks noChangeArrowheads="1"/>
          </p:cNvSpPr>
          <p:nvPr/>
        </p:nvSpPr>
        <p:spPr bwMode="auto">
          <a:xfrm>
            <a:off x="1775960" y="1520652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1763688" y="1772816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1763688" y="2123564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4" name="Text Box 20"/>
          <p:cNvSpPr txBox="1">
            <a:spLocks noChangeArrowheads="1"/>
          </p:cNvSpPr>
          <p:nvPr/>
        </p:nvSpPr>
        <p:spPr bwMode="auto">
          <a:xfrm>
            <a:off x="1775960" y="2405128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5" name="Text Box 20"/>
          <p:cNvSpPr txBox="1">
            <a:spLocks noChangeArrowheads="1"/>
          </p:cNvSpPr>
          <p:nvPr/>
        </p:nvSpPr>
        <p:spPr bwMode="auto">
          <a:xfrm>
            <a:off x="1775960" y="2693160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6" name="Text Box 20"/>
          <p:cNvSpPr txBox="1">
            <a:spLocks noChangeArrowheads="1"/>
          </p:cNvSpPr>
          <p:nvPr/>
        </p:nvSpPr>
        <p:spPr bwMode="auto">
          <a:xfrm>
            <a:off x="1775960" y="2981192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9" name="Text Box 20"/>
          <p:cNvSpPr txBox="1">
            <a:spLocks noChangeArrowheads="1"/>
          </p:cNvSpPr>
          <p:nvPr/>
        </p:nvSpPr>
        <p:spPr bwMode="auto">
          <a:xfrm>
            <a:off x="2903214" y="1115452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3389416" y="1806064"/>
            <a:ext cx="30649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3407270" y="2117096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3821812" y="2342412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2" name="Text Box 20"/>
          <p:cNvSpPr txBox="1">
            <a:spLocks noChangeArrowheads="1"/>
          </p:cNvSpPr>
          <p:nvPr/>
        </p:nvSpPr>
        <p:spPr bwMode="auto">
          <a:xfrm>
            <a:off x="3954054" y="2621152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3216120" y="1478316"/>
            <a:ext cx="30649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4209455" y="2918476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550" y="1565333"/>
            <a:ext cx="974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정렬된 리스트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2800" dirty="0" smtClean="0">
                <a:latin typeface="+mn-ea"/>
              </a:rPr>
              <a:t>L</a:t>
            </a:r>
            <a:endParaRPr lang="en-US" sz="2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1827" y="1083585"/>
            <a:ext cx="17643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8172400" y="2296471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5796136" y="168167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2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39415" y="3405330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선분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 smtClean="0">
                <a:latin typeface="+mn-ea"/>
              </a:rPr>
              <a:t>a,d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추가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651087" y="154835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632288" y="1429533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336887" y="215795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46287" y="284375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318086" y="212700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909750" y="284375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cxnSp>
        <p:nvCxnSpPr>
          <p:cNvPr id="16" name="AutoShape 10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5804727" y="1701998"/>
            <a:ext cx="558520" cy="48232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5499927" y="2311598"/>
            <a:ext cx="863320" cy="55852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5436287" y="1701998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2" idx="6"/>
            <a:endCxn id="15" idx="1"/>
          </p:cNvCxnSpPr>
          <p:nvPr/>
        </p:nvCxnSpPr>
        <p:spPr bwMode="auto">
          <a:xfrm>
            <a:off x="6516887" y="2247958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5526287" y="2933758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5831087" y="1519533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6490527" y="1583173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  <a:stCxn id="14" idx="1"/>
            <a:endCxn id="11" idx="5"/>
          </p:cNvCxnSpPr>
          <p:nvPr/>
        </p:nvCxnSpPr>
        <p:spPr bwMode="auto">
          <a:xfrm flipH="1" flipV="1">
            <a:off x="7785928" y="1583173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  <a:stCxn id="15" idx="7"/>
            <a:endCxn id="14" idx="3"/>
          </p:cNvCxnSpPr>
          <p:nvPr/>
        </p:nvCxnSpPr>
        <p:spPr bwMode="auto">
          <a:xfrm flipV="1">
            <a:off x="8063390" y="2280642"/>
            <a:ext cx="281056" cy="58947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89750" y="156715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08" name="AutoShape 17"/>
          <p:cNvCxnSpPr>
            <a:cxnSpLocks noChangeShapeType="1"/>
          </p:cNvCxnSpPr>
          <p:nvPr/>
        </p:nvCxnSpPr>
        <p:spPr bwMode="auto">
          <a:xfrm flipH="1">
            <a:off x="2063991" y="1556791"/>
            <a:ext cx="1116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 Box 20"/>
          <p:cNvSpPr txBox="1">
            <a:spLocks noChangeArrowheads="1"/>
          </p:cNvSpPr>
          <p:nvPr/>
        </p:nvSpPr>
        <p:spPr bwMode="auto">
          <a:xfrm>
            <a:off x="1343912" y="140610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3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0" name="AutoShape 17"/>
          <p:cNvCxnSpPr>
            <a:cxnSpLocks noChangeShapeType="1"/>
          </p:cNvCxnSpPr>
          <p:nvPr/>
        </p:nvCxnSpPr>
        <p:spPr bwMode="auto">
          <a:xfrm flipH="1">
            <a:off x="2063991" y="1989043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1343912" y="1838356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2" name="AutoShape 17"/>
          <p:cNvCxnSpPr>
            <a:cxnSpLocks noChangeShapeType="1"/>
          </p:cNvCxnSpPr>
          <p:nvPr/>
        </p:nvCxnSpPr>
        <p:spPr bwMode="auto">
          <a:xfrm flipH="1">
            <a:off x="2063991" y="2277075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20"/>
          <p:cNvSpPr txBox="1">
            <a:spLocks noChangeArrowheads="1"/>
          </p:cNvSpPr>
          <p:nvPr/>
        </p:nvSpPr>
        <p:spPr bwMode="auto">
          <a:xfrm>
            <a:off x="1343912" y="2126388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4" name="AutoShape 17"/>
          <p:cNvCxnSpPr>
            <a:cxnSpLocks noChangeShapeType="1"/>
          </p:cNvCxnSpPr>
          <p:nvPr/>
        </p:nvCxnSpPr>
        <p:spPr bwMode="auto">
          <a:xfrm flipH="1">
            <a:off x="2063991" y="2565107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1343912" y="241442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7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6" name="AutoShape 17"/>
          <p:cNvCxnSpPr>
            <a:cxnSpLocks noChangeShapeType="1"/>
          </p:cNvCxnSpPr>
          <p:nvPr/>
        </p:nvCxnSpPr>
        <p:spPr bwMode="auto">
          <a:xfrm flipH="1">
            <a:off x="2063991" y="2853139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20"/>
          <p:cNvSpPr txBox="1">
            <a:spLocks noChangeArrowheads="1"/>
          </p:cNvSpPr>
          <p:nvPr/>
        </p:nvSpPr>
        <p:spPr bwMode="auto">
          <a:xfrm>
            <a:off x="1343912" y="270245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8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8" name="AutoShape 17"/>
          <p:cNvCxnSpPr>
            <a:cxnSpLocks noChangeShapeType="1"/>
          </p:cNvCxnSpPr>
          <p:nvPr/>
        </p:nvCxnSpPr>
        <p:spPr bwMode="auto">
          <a:xfrm flipH="1">
            <a:off x="2063991" y="3134499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20"/>
          <p:cNvSpPr txBox="1">
            <a:spLocks noChangeArrowheads="1"/>
          </p:cNvSpPr>
          <p:nvPr/>
        </p:nvSpPr>
        <p:spPr bwMode="auto">
          <a:xfrm>
            <a:off x="1343912" y="298381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9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5437713" y="1225752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7534536" y="1101216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8462627" y="1946962"/>
            <a:ext cx="29367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c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6300192" y="1769581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 flipH="1">
            <a:off x="5098720" y="2879410"/>
            <a:ext cx="3120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8019917" y="2915652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1" name="Text Box 20"/>
          <p:cNvSpPr txBox="1">
            <a:spLocks noChangeArrowheads="1"/>
          </p:cNvSpPr>
          <p:nvPr/>
        </p:nvSpPr>
        <p:spPr bwMode="auto">
          <a:xfrm>
            <a:off x="1775960" y="1383104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1763688" y="1772816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1763688" y="2096716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4" name="Text Box 20"/>
          <p:cNvSpPr txBox="1">
            <a:spLocks noChangeArrowheads="1"/>
          </p:cNvSpPr>
          <p:nvPr/>
        </p:nvSpPr>
        <p:spPr bwMode="auto">
          <a:xfrm>
            <a:off x="1775960" y="2405128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5" name="Text Box 20"/>
          <p:cNvSpPr txBox="1">
            <a:spLocks noChangeArrowheads="1"/>
          </p:cNvSpPr>
          <p:nvPr/>
        </p:nvSpPr>
        <p:spPr bwMode="auto">
          <a:xfrm>
            <a:off x="1775960" y="2693160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6" name="Text Box 20"/>
          <p:cNvSpPr txBox="1">
            <a:spLocks noChangeArrowheads="1"/>
          </p:cNvSpPr>
          <p:nvPr/>
        </p:nvSpPr>
        <p:spPr bwMode="auto">
          <a:xfrm>
            <a:off x="1775960" y="2981192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3389416" y="1806064"/>
            <a:ext cx="30649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3407270" y="2117096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3821812" y="2342412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2" name="Text Box 20"/>
          <p:cNvSpPr txBox="1">
            <a:spLocks noChangeArrowheads="1"/>
          </p:cNvSpPr>
          <p:nvPr/>
        </p:nvSpPr>
        <p:spPr bwMode="auto">
          <a:xfrm>
            <a:off x="3954054" y="2621152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3216120" y="1340768"/>
            <a:ext cx="30649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4209455" y="2918476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695434"/>
            <a:ext cx="974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정렬된 리스트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2800" dirty="0" smtClean="0">
                <a:latin typeface="+mn-ea"/>
              </a:rPr>
              <a:t>L</a:t>
            </a:r>
            <a:endParaRPr lang="en-US" sz="2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2153" y="1351912"/>
            <a:ext cx="2261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8172400" y="2440487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5796136" y="1825686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2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5950917" y="2512495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3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9415" y="3405330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선분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 smtClean="0">
                <a:latin typeface="+mn-ea"/>
              </a:rPr>
              <a:t>d,e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추가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3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006500" y="117858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987701" y="1059761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692300" y="178818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701700" y="247398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673499" y="175723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265163" y="247398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cxnSp>
        <p:nvCxnSpPr>
          <p:cNvPr id="16" name="AutoShape 10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6160140" y="1332226"/>
            <a:ext cx="558520" cy="48232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5855340" y="1941826"/>
            <a:ext cx="863320" cy="55852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5791700" y="1332226"/>
            <a:ext cx="241160" cy="1141760"/>
          </a:xfrm>
          <a:prstGeom prst="straightConnector1">
            <a:avLst/>
          </a:prstGeom>
          <a:noFill/>
          <a:ln w="28575">
            <a:solidFill>
              <a:srgbClr val="0000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2" idx="6"/>
            <a:endCxn id="15" idx="1"/>
          </p:cNvCxnSpPr>
          <p:nvPr/>
        </p:nvCxnSpPr>
        <p:spPr bwMode="auto">
          <a:xfrm>
            <a:off x="6872300" y="1878186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5881700" y="2563986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6186500" y="1149761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6845940" y="1213401"/>
            <a:ext cx="1168121" cy="601145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  <a:stCxn id="14" idx="1"/>
            <a:endCxn id="11" idx="5"/>
          </p:cNvCxnSpPr>
          <p:nvPr/>
        </p:nvCxnSpPr>
        <p:spPr bwMode="auto">
          <a:xfrm flipH="1" flipV="1">
            <a:off x="8141341" y="1213401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  <a:stCxn id="15" idx="7"/>
            <a:endCxn id="14" idx="3"/>
          </p:cNvCxnSpPr>
          <p:nvPr/>
        </p:nvCxnSpPr>
        <p:spPr bwMode="auto">
          <a:xfrm flipV="1">
            <a:off x="8418803" y="1910870"/>
            <a:ext cx="281056" cy="58947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445163" y="119738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0" name="AutoShape 17"/>
          <p:cNvCxnSpPr>
            <a:cxnSpLocks noChangeShapeType="1"/>
          </p:cNvCxnSpPr>
          <p:nvPr/>
        </p:nvCxnSpPr>
        <p:spPr bwMode="auto">
          <a:xfrm flipH="1">
            <a:off x="1937565" y="1416523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 Box 20"/>
          <p:cNvSpPr txBox="1">
            <a:spLocks noChangeArrowheads="1"/>
          </p:cNvSpPr>
          <p:nvPr/>
        </p:nvSpPr>
        <p:spPr bwMode="auto">
          <a:xfrm>
            <a:off x="1217486" y="1265836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2" name="AutoShape 17"/>
          <p:cNvCxnSpPr>
            <a:cxnSpLocks noChangeShapeType="1"/>
          </p:cNvCxnSpPr>
          <p:nvPr/>
        </p:nvCxnSpPr>
        <p:spPr bwMode="auto">
          <a:xfrm flipH="1">
            <a:off x="1937565" y="1953827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20"/>
          <p:cNvSpPr txBox="1">
            <a:spLocks noChangeArrowheads="1"/>
          </p:cNvSpPr>
          <p:nvPr/>
        </p:nvSpPr>
        <p:spPr bwMode="auto">
          <a:xfrm>
            <a:off x="1217486" y="180314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4" name="AutoShape 17"/>
          <p:cNvCxnSpPr>
            <a:cxnSpLocks noChangeShapeType="1"/>
          </p:cNvCxnSpPr>
          <p:nvPr/>
        </p:nvCxnSpPr>
        <p:spPr bwMode="auto">
          <a:xfrm flipH="1">
            <a:off x="1937565" y="2241859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1217486" y="209117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7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6" name="AutoShape 17"/>
          <p:cNvCxnSpPr>
            <a:cxnSpLocks noChangeShapeType="1"/>
          </p:cNvCxnSpPr>
          <p:nvPr/>
        </p:nvCxnSpPr>
        <p:spPr bwMode="auto">
          <a:xfrm flipH="1">
            <a:off x="1937565" y="2529891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20"/>
          <p:cNvSpPr txBox="1">
            <a:spLocks noChangeArrowheads="1"/>
          </p:cNvSpPr>
          <p:nvPr/>
        </p:nvSpPr>
        <p:spPr bwMode="auto">
          <a:xfrm>
            <a:off x="1217486" y="237920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8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18" name="AutoShape 17"/>
          <p:cNvCxnSpPr>
            <a:cxnSpLocks noChangeShapeType="1"/>
          </p:cNvCxnSpPr>
          <p:nvPr/>
        </p:nvCxnSpPr>
        <p:spPr bwMode="auto">
          <a:xfrm flipH="1">
            <a:off x="1937565" y="2811251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20"/>
          <p:cNvSpPr txBox="1">
            <a:spLocks noChangeArrowheads="1"/>
          </p:cNvSpPr>
          <p:nvPr/>
        </p:nvSpPr>
        <p:spPr bwMode="auto">
          <a:xfrm>
            <a:off x="1217486" y="266056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9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5793126" y="855980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7889949" y="731444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8818040" y="1577190"/>
            <a:ext cx="29367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c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6655605" y="1399809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 flipH="1">
            <a:off x="5454133" y="2509638"/>
            <a:ext cx="3120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8375330" y="2545880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2" name="Text Box 20"/>
          <p:cNvSpPr txBox="1">
            <a:spLocks noChangeArrowheads="1"/>
          </p:cNvSpPr>
          <p:nvPr/>
        </p:nvSpPr>
        <p:spPr bwMode="auto">
          <a:xfrm>
            <a:off x="1637262" y="1233544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1637262" y="1773468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4" name="Text Box 20"/>
          <p:cNvSpPr txBox="1">
            <a:spLocks noChangeArrowheads="1"/>
          </p:cNvSpPr>
          <p:nvPr/>
        </p:nvSpPr>
        <p:spPr bwMode="auto">
          <a:xfrm>
            <a:off x="1649534" y="2081880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5" name="Text Box 20"/>
          <p:cNvSpPr txBox="1">
            <a:spLocks noChangeArrowheads="1"/>
          </p:cNvSpPr>
          <p:nvPr/>
        </p:nvSpPr>
        <p:spPr bwMode="auto">
          <a:xfrm>
            <a:off x="1649534" y="2369912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36" name="Text Box 20"/>
          <p:cNvSpPr txBox="1">
            <a:spLocks noChangeArrowheads="1"/>
          </p:cNvSpPr>
          <p:nvPr/>
        </p:nvSpPr>
        <p:spPr bwMode="auto">
          <a:xfrm>
            <a:off x="1649534" y="2657944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3262990" y="1233544"/>
            <a:ext cx="30649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3280844" y="1793848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3695386" y="2019164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2" name="Text Box 20"/>
          <p:cNvSpPr txBox="1">
            <a:spLocks noChangeArrowheads="1"/>
          </p:cNvSpPr>
          <p:nvPr/>
        </p:nvSpPr>
        <p:spPr bwMode="auto">
          <a:xfrm>
            <a:off x="3827628" y="2297904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4083029" y="2595228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624571"/>
            <a:ext cx="974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정렬된 리스트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2800" dirty="0" smtClean="0">
                <a:latin typeface="+mn-ea"/>
              </a:rPr>
              <a:t>L</a:t>
            </a:r>
            <a:endParaRPr lang="en-US" sz="2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4502" y="1196752"/>
            <a:ext cx="2540884" cy="429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8527813" y="2070715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977055" y="1538849"/>
            <a:ext cx="501003" cy="757663"/>
          </a:xfrm>
          <a:custGeom>
            <a:avLst/>
            <a:gdLst>
              <a:gd name="connsiteX0" fmla="*/ 154007 w 501003"/>
              <a:gd name="connsiteY0" fmla="*/ 0 h 757663"/>
              <a:gd name="connsiteX1" fmla="*/ 499240 w 501003"/>
              <a:gd name="connsiteY1" fmla="*/ 298579 h 757663"/>
              <a:gd name="connsiteX2" fmla="*/ 23378 w 501003"/>
              <a:gd name="connsiteY2" fmla="*/ 755779 h 757663"/>
              <a:gd name="connsiteX3" fmla="*/ 116685 w 501003"/>
              <a:gd name="connsiteY3" fmla="*/ 111967 h 75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03" h="757663">
                <a:moveTo>
                  <a:pt x="154007" y="0"/>
                </a:moveTo>
                <a:cubicBezTo>
                  <a:pt x="337509" y="86308"/>
                  <a:pt x="521011" y="172616"/>
                  <a:pt x="499240" y="298579"/>
                </a:cubicBezTo>
                <a:cubicBezTo>
                  <a:pt x="477469" y="424542"/>
                  <a:pt x="87137" y="786881"/>
                  <a:pt x="23378" y="755779"/>
                </a:cubicBezTo>
                <a:cubicBezTo>
                  <a:pt x="-40381" y="724677"/>
                  <a:pt x="38152" y="418322"/>
                  <a:pt x="116685" y="11196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2688" y="2708920"/>
            <a:ext cx="212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사</a:t>
            </a:r>
            <a:r>
              <a:rPr lang="ko-KR" altLang="en-US" sz="2000" dirty="0" smtClean="0">
                <a:latin typeface="+mn-ea"/>
              </a:rPr>
              <a:t>이클</a:t>
            </a:r>
            <a:r>
              <a:rPr lang="en-US" sz="2000" dirty="0" smtClean="0">
                <a:latin typeface="+mn-ea"/>
              </a:rPr>
              <a:t> a-d-e-a</a:t>
            </a:r>
            <a:endParaRPr lang="en-US" sz="2000" dirty="0">
              <a:latin typeface="+mn-ea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374808" y="1258957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2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333132" y="210727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3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00192" y="3155084"/>
            <a:ext cx="19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선분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ea"/>
              </a:rPr>
              <a:t>a,e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버림</a:t>
            </a:r>
            <a:endParaRPr lang="en-US" altLang="ko-KR" sz="2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651087" y="7797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632288" y="660973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336887" y="13893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46287" y="20751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318086" y="13584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909750" y="20751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2000" dirty="0">
              <a:latin typeface="+mn-ea"/>
            </a:endParaRPr>
          </a:p>
        </p:txBody>
      </p:sp>
      <p:cxnSp>
        <p:nvCxnSpPr>
          <p:cNvPr id="16" name="AutoShape 10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5804727" y="933438"/>
            <a:ext cx="558520" cy="48232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1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5499927" y="1543038"/>
            <a:ext cx="863320" cy="55852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5436287" y="933438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2" idx="6"/>
            <a:endCxn id="15" idx="1"/>
          </p:cNvCxnSpPr>
          <p:nvPr/>
        </p:nvCxnSpPr>
        <p:spPr bwMode="auto">
          <a:xfrm>
            <a:off x="6516887" y="1479398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3" idx="6"/>
            <a:endCxn id="15" idx="2"/>
          </p:cNvCxnSpPr>
          <p:nvPr/>
        </p:nvCxnSpPr>
        <p:spPr bwMode="auto">
          <a:xfrm>
            <a:off x="5526287" y="2165198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5831087" y="750973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6490527" y="814613"/>
            <a:ext cx="1168121" cy="60114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7"/>
          <p:cNvCxnSpPr>
            <a:cxnSpLocks noChangeShapeType="1"/>
            <a:stCxn id="14" idx="1"/>
            <a:endCxn id="11" idx="5"/>
          </p:cNvCxnSpPr>
          <p:nvPr/>
        </p:nvCxnSpPr>
        <p:spPr bwMode="auto">
          <a:xfrm flipH="1" flipV="1">
            <a:off x="7785928" y="814613"/>
            <a:ext cx="558518" cy="5701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8"/>
          <p:cNvCxnSpPr>
            <a:cxnSpLocks noChangeShapeType="1"/>
            <a:stCxn id="15" idx="7"/>
            <a:endCxn id="14" idx="3"/>
          </p:cNvCxnSpPr>
          <p:nvPr/>
        </p:nvCxnSpPr>
        <p:spPr bwMode="auto">
          <a:xfrm flipV="1">
            <a:off x="8063390" y="1512082"/>
            <a:ext cx="281056" cy="58947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89750" y="798594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5437713" y="428192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7534536" y="332656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8462627" y="1178402"/>
            <a:ext cx="30649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c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6300192" y="1001021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 flipH="1">
            <a:off x="5098720" y="2110850"/>
            <a:ext cx="3120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8019917" y="2147092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8172400" y="1671927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1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5831087" y="114160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5933616" y="1717664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3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7074587" y="1004480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2542" y="869854"/>
            <a:ext cx="2094728" cy="413490"/>
          </a:xfrm>
          <a:prstGeom prst="rect">
            <a:avLst/>
          </a:prstGeom>
          <a:solidFill>
            <a:srgbClr val="E1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cxnSp>
        <p:nvCxnSpPr>
          <p:cNvPr id="58" name="AutoShape 17"/>
          <p:cNvCxnSpPr>
            <a:cxnSpLocks noChangeShapeType="1"/>
          </p:cNvCxnSpPr>
          <p:nvPr/>
        </p:nvCxnSpPr>
        <p:spPr bwMode="auto">
          <a:xfrm flipH="1">
            <a:off x="1716848" y="1099477"/>
            <a:ext cx="133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218824" y="764704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4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60" name="AutoShape 17"/>
          <p:cNvCxnSpPr>
            <a:cxnSpLocks noChangeShapeType="1"/>
          </p:cNvCxnSpPr>
          <p:nvPr/>
        </p:nvCxnSpPr>
        <p:spPr bwMode="auto">
          <a:xfrm flipH="1">
            <a:off x="1716848" y="1588730"/>
            <a:ext cx="1764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2506856" y="1244659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7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 flipH="1">
            <a:off x="1716848" y="1955441"/>
            <a:ext cx="1872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558744" y="1595402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8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64" name="AutoShape 17"/>
          <p:cNvCxnSpPr>
            <a:cxnSpLocks noChangeShapeType="1"/>
          </p:cNvCxnSpPr>
          <p:nvPr/>
        </p:nvCxnSpPr>
        <p:spPr bwMode="auto">
          <a:xfrm flipH="1">
            <a:off x="1716848" y="2308809"/>
            <a:ext cx="20880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2614609" y="1932801"/>
            <a:ext cx="3369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9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1384412" y="876782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1398955" y="1372706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1398955" y="1732746"/>
            <a:ext cx="3241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a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1398955" y="2092786"/>
            <a:ext cx="33214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3060127" y="876782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d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3474669" y="1372706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3606911" y="1732746"/>
            <a:ext cx="33855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b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3862312" y="2092786"/>
            <a:ext cx="2664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+mn-ea"/>
              </a:rPr>
              <a:t>f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1520" y="1401854"/>
            <a:ext cx="974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리스트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L</a:t>
            </a:r>
            <a:endParaRPr lang="en-US" sz="20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39414" y="2516424"/>
            <a:ext cx="206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선분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 smtClean="0">
                <a:latin typeface="+mn-ea"/>
              </a:rPr>
              <a:t>b,d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추가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3371478" y="43801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352679" y="4261373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4057278" y="49897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3066678" y="56755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038477" y="4958842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5630141" y="56755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latin typeface="+mn-ea"/>
            </a:endParaRPr>
          </a:p>
        </p:txBody>
      </p:sp>
      <p:cxnSp>
        <p:nvCxnSpPr>
          <p:cNvPr id="56" name="AutoShape 10"/>
          <p:cNvCxnSpPr>
            <a:cxnSpLocks noChangeShapeType="1"/>
            <a:stCxn id="50" idx="5"/>
            <a:endCxn id="52" idx="1"/>
          </p:cNvCxnSpPr>
          <p:nvPr/>
        </p:nvCxnSpPr>
        <p:spPr bwMode="auto">
          <a:xfrm>
            <a:off x="3525118" y="4533838"/>
            <a:ext cx="558520" cy="4823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2" idx="3"/>
            <a:endCxn id="53" idx="7"/>
          </p:cNvCxnSpPr>
          <p:nvPr/>
        </p:nvCxnSpPr>
        <p:spPr bwMode="auto">
          <a:xfrm flipH="1">
            <a:off x="3220318" y="5143438"/>
            <a:ext cx="863320" cy="5585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2"/>
          <p:cNvCxnSpPr>
            <a:cxnSpLocks noChangeShapeType="1"/>
            <a:stCxn id="50" idx="3"/>
            <a:endCxn id="53" idx="0"/>
          </p:cNvCxnSpPr>
          <p:nvPr/>
        </p:nvCxnSpPr>
        <p:spPr bwMode="auto">
          <a:xfrm flipH="1">
            <a:off x="3156678" y="4533838"/>
            <a:ext cx="241160" cy="11417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3"/>
          <p:cNvCxnSpPr>
            <a:cxnSpLocks noChangeShapeType="1"/>
            <a:stCxn id="52" idx="6"/>
            <a:endCxn id="55" idx="1"/>
          </p:cNvCxnSpPr>
          <p:nvPr/>
        </p:nvCxnSpPr>
        <p:spPr bwMode="auto">
          <a:xfrm>
            <a:off x="4237278" y="5079798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"/>
          <p:cNvCxnSpPr>
            <a:cxnSpLocks noChangeShapeType="1"/>
            <a:stCxn id="53" idx="6"/>
            <a:endCxn id="55" idx="2"/>
          </p:cNvCxnSpPr>
          <p:nvPr/>
        </p:nvCxnSpPr>
        <p:spPr bwMode="auto">
          <a:xfrm>
            <a:off x="3246678" y="5765598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5"/>
          <p:cNvCxnSpPr>
            <a:cxnSpLocks noChangeShapeType="1"/>
            <a:stCxn id="50" idx="6"/>
            <a:endCxn id="51" idx="2"/>
          </p:cNvCxnSpPr>
          <p:nvPr/>
        </p:nvCxnSpPr>
        <p:spPr bwMode="auto">
          <a:xfrm flipV="1">
            <a:off x="3551478" y="4351373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6"/>
          <p:cNvCxnSpPr>
            <a:cxnSpLocks noChangeShapeType="1"/>
            <a:stCxn id="52" idx="7"/>
            <a:endCxn id="51" idx="3"/>
          </p:cNvCxnSpPr>
          <p:nvPr/>
        </p:nvCxnSpPr>
        <p:spPr bwMode="auto">
          <a:xfrm flipV="1">
            <a:off x="4210918" y="4415013"/>
            <a:ext cx="1168121" cy="6011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7"/>
          <p:cNvCxnSpPr>
            <a:cxnSpLocks noChangeShapeType="1"/>
            <a:stCxn id="54" idx="1"/>
            <a:endCxn id="51" idx="5"/>
          </p:cNvCxnSpPr>
          <p:nvPr/>
        </p:nvCxnSpPr>
        <p:spPr bwMode="auto">
          <a:xfrm flipH="1" flipV="1">
            <a:off x="5506319" y="4415013"/>
            <a:ext cx="558518" cy="57018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8"/>
          <p:cNvCxnSpPr>
            <a:cxnSpLocks noChangeShapeType="1"/>
            <a:stCxn id="55" idx="7"/>
            <a:endCxn id="54" idx="3"/>
          </p:cNvCxnSpPr>
          <p:nvPr/>
        </p:nvCxnSpPr>
        <p:spPr bwMode="auto">
          <a:xfrm flipV="1">
            <a:off x="5783781" y="5112482"/>
            <a:ext cx="281056" cy="58947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5810141" y="439899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sp>
        <p:nvSpPr>
          <p:cNvPr id="85" name="Text Box 23"/>
          <p:cNvSpPr txBox="1">
            <a:spLocks noChangeArrowheads="1"/>
          </p:cNvSpPr>
          <p:nvPr/>
        </p:nvSpPr>
        <p:spPr bwMode="auto">
          <a:xfrm>
            <a:off x="3585791" y="4775486"/>
            <a:ext cx="309562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2</a:t>
            </a:r>
            <a:endParaRPr lang="en-US" altLang="ko-KR" sz="1800" dirty="0">
              <a:latin typeface="+mn-ea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873456" y="5294999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1</a:t>
            </a:r>
            <a:endParaRPr lang="en-US" altLang="ko-KR" sz="1800" dirty="0">
              <a:latin typeface="+mn-ea"/>
            </a:endParaRPr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3720874" y="5308885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3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88" name="직선 연결선 87"/>
          <p:cNvCxnSpPr>
            <a:stCxn id="51" idx="4"/>
            <a:endCxn id="55" idx="0"/>
          </p:cNvCxnSpPr>
          <p:nvPr/>
        </p:nvCxnSpPr>
        <p:spPr>
          <a:xfrm>
            <a:off x="5442679" y="4441373"/>
            <a:ext cx="277462" cy="123422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3158104" y="4057592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a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5254927" y="3933056"/>
            <a:ext cx="32252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b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6183018" y="4778802"/>
            <a:ext cx="29367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c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4020583" y="4601421"/>
            <a:ext cx="3241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d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 flipH="1">
            <a:off x="2819111" y="5711250"/>
            <a:ext cx="3120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e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5740308" y="5747492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f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4740663" y="4696263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</a:rPr>
              <a:t>4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24943" y="3284984"/>
            <a:ext cx="206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+mn-ea"/>
              </a:rPr>
              <a:t>최종해</a:t>
            </a:r>
            <a:r>
              <a:rPr lang="en-US" altLang="ko-KR" sz="2800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8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ko-KR" altLang="en-US" dirty="0"/>
              <a:t>정렬하는데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mlogm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은 입력 그래프에 있는 선분의 수이다</a:t>
            </a:r>
            <a:r>
              <a:rPr lang="en-US" altLang="ko-KR" dirty="0" smtClean="0"/>
              <a:t>.</a:t>
            </a:r>
          </a:p>
          <a:p>
            <a:pPr fontAlgn="base" latinLnBrk="1"/>
            <a:r>
              <a:rPr lang="en-US" altLang="ko-KR" dirty="0" smtClean="0"/>
              <a:t> </a:t>
            </a:r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초기화하는 것이므로 </a:t>
            </a:r>
            <a:r>
              <a:rPr lang="en-US" altLang="ko-KR" dirty="0"/>
              <a:t>O(1)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fontAlgn="base" latinLnBrk="1"/>
            <a:r>
              <a:rPr lang="en-US" altLang="ko-KR" dirty="0" smtClean="0"/>
              <a:t>Line </a:t>
            </a:r>
            <a:r>
              <a:rPr lang="en-US" altLang="ko-KR" dirty="0"/>
              <a:t>3~8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최악의 경우 </a:t>
            </a:r>
            <a:r>
              <a:rPr lang="en-US" altLang="ko-KR" dirty="0"/>
              <a:t>m</a:t>
            </a:r>
            <a:r>
              <a:rPr lang="ko-KR" altLang="en-US" dirty="0"/>
              <a:t>번 수행된다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모든 선분이 </a:t>
            </a:r>
            <a:r>
              <a:rPr lang="en-US" altLang="ko-KR" dirty="0"/>
              <a:t>while-</a:t>
            </a:r>
            <a:r>
              <a:rPr lang="ko-KR" altLang="en-US" dirty="0"/>
              <a:t>루프 내에서 처리되는 경우이다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while-</a:t>
            </a:r>
            <a:r>
              <a:rPr lang="ko-KR" altLang="en-US" dirty="0"/>
              <a:t>루프 내에서는 </a:t>
            </a:r>
            <a:r>
              <a:rPr lang="en-US" altLang="ko-KR" dirty="0"/>
              <a:t>L</a:t>
            </a:r>
            <a:r>
              <a:rPr lang="ko-KR" altLang="en-US" dirty="0"/>
              <a:t>로부터 가져온 선분 </a:t>
            </a:r>
            <a:r>
              <a:rPr lang="en-US" altLang="ko-KR" dirty="0"/>
              <a:t>e</a:t>
            </a:r>
            <a:r>
              <a:rPr lang="ko-KR" altLang="en-US" dirty="0"/>
              <a:t>가 사이클을 만드는지를 검사하는데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O(log</a:t>
            </a:r>
            <a:r>
              <a:rPr lang="ko-KR" altLang="en-US" baseline="30000" dirty="0"/>
              <a:t>*</a:t>
            </a:r>
            <a:r>
              <a:rPr lang="en-US" altLang="ko-KR" dirty="0"/>
              <a:t>m)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따라서 </a:t>
            </a:r>
            <a:r>
              <a:rPr lang="ko-KR" altLang="en-US" dirty="0" err="1"/>
              <a:t>크러스컬</a:t>
            </a:r>
            <a:r>
              <a:rPr lang="ko-KR" altLang="en-US" dirty="0"/>
              <a:t> 알고리즘의 시간복잡도는 </a:t>
            </a:r>
            <a:r>
              <a:rPr lang="en-US" altLang="ko-KR" dirty="0"/>
              <a:t>O(</a:t>
            </a:r>
            <a:r>
              <a:rPr lang="en-US" altLang="ko-KR" dirty="0" err="1"/>
              <a:t>mlogm</a:t>
            </a:r>
            <a:r>
              <a:rPr lang="en-US" altLang="ko-KR" dirty="0"/>
              <a:t>)+O(</a:t>
            </a:r>
            <a:r>
              <a:rPr lang="en-US" altLang="ko-KR" dirty="0" err="1"/>
              <a:t>mlog</a:t>
            </a:r>
            <a:r>
              <a:rPr lang="ko-KR" altLang="en-US" baseline="30000" dirty="0"/>
              <a:t>*</a:t>
            </a:r>
            <a:r>
              <a:rPr lang="en-US" altLang="ko-KR" dirty="0"/>
              <a:t>m) =</a:t>
            </a:r>
            <a:r>
              <a:rPr lang="en-US" altLang="ko-KR" dirty="0">
                <a:solidFill>
                  <a:srgbClr val="FF0000"/>
                </a:solidFill>
              </a:rPr>
              <a:t> O(</a:t>
            </a:r>
            <a:r>
              <a:rPr lang="en-US" altLang="ko-KR" dirty="0" err="1">
                <a:solidFill>
                  <a:srgbClr val="FF0000"/>
                </a:solidFill>
              </a:rPr>
              <a:t>mlogm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4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 smtClean="0"/>
              <a:t>주어진 </a:t>
            </a:r>
            <a:r>
              <a:rPr lang="ko-KR" altLang="en-US" dirty="0"/>
              <a:t>가중치 그래프에서 임의의 점 하나를 선택한 후</a:t>
            </a:r>
            <a:r>
              <a:rPr lang="en-US" altLang="ko-KR" dirty="0"/>
              <a:t>, (n-1)</a:t>
            </a:r>
            <a:r>
              <a:rPr lang="ko-KR" altLang="en-US" dirty="0"/>
              <a:t>개의 선분을 하나씩 추가시켜 </a:t>
            </a:r>
            <a:r>
              <a:rPr lang="ko-KR" altLang="en-US" dirty="0" err="1"/>
              <a:t>트리를</a:t>
            </a:r>
            <a:r>
              <a:rPr lang="ko-KR" altLang="en-US" dirty="0"/>
              <a:t> 만든다</a:t>
            </a:r>
            <a:r>
              <a:rPr lang="en-US" altLang="ko-KR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추가되는 </a:t>
            </a:r>
            <a:r>
              <a:rPr lang="ko-KR" altLang="en-US" dirty="0"/>
              <a:t>선분은 현재까지 만들어진 </a:t>
            </a:r>
            <a:r>
              <a:rPr lang="ko-KR" altLang="en-US" dirty="0" err="1"/>
              <a:t>트리에</a:t>
            </a:r>
            <a:r>
              <a:rPr lang="ko-KR" altLang="en-US" dirty="0"/>
              <a:t> 연결시킬 때 ‘욕심을 내어서’ 항상 최소의 가중치로 연결되는 선분이다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476672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FF0000"/>
                </a:solidFill>
              </a:rPr>
              <a:t>프림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(Prim)</a:t>
            </a:r>
            <a:r>
              <a:rPr lang="ko-KR" altLang="en-US" sz="3200" dirty="0">
                <a:solidFill>
                  <a:srgbClr val="FF0000"/>
                </a:solidFill>
              </a:rPr>
              <a:t>의 최소 신장 트리 알고리즘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sz="3500" dirty="0" err="1">
                <a:solidFill>
                  <a:srgbClr val="FF0000"/>
                </a:solidFill>
              </a:rPr>
              <a:t>PrimMST</a:t>
            </a:r>
            <a:r>
              <a:rPr lang="en-US" altLang="ko-KR" sz="3500" dirty="0"/>
              <a:t>(G)</a:t>
            </a:r>
            <a:endParaRPr lang="ko-KR" altLang="en-US" sz="3500" dirty="0"/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가중치 그래프 </a:t>
            </a:r>
            <a:r>
              <a:rPr lang="en-US" altLang="ko-KR" dirty="0"/>
              <a:t>G=(V,E), |V|=</a:t>
            </a:r>
            <a:r>
              <a:rPr lang="en-US" altLang="ko-KR" dirty="0" smtClean="0"/>
              <a:t>n, </a:t>
            </a:r>
            <a:r>
              <a:rPr lang="en-US" altLang="ko-KR" dirty="0"/>
              <a:t>|E|=</a:t>
            </a:r>
            <a:r>
              <a:rPr lang="en-US" altLang="ko-KR" dirty="0" smtClean="0"/>
              <a:t>m</a:t>
            </a:r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ko-KR" altLang="en-US" dirty="0" smtClean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  <a:endParaRPr lang="ko-KR" altLang="en-US" dirty="0"/>
          </a:p>
          <a:p>
            <a:pPr marL="441325" indent="-441325" fontAlgn="base" latinLnBrk="1">
              <a:buNone/>
            </a:pPr>
            <a:r>
              <a:rPr lang="en-US" altLang="ko-KR" dirty="0"/>
              <a:t>1.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에서 임의의 점 </a:t>
            </a:r>
            <a:r>
              <a:rPr lang="en-US" altLang="ko-KR" dirty="0"/>
              <a:t>p</a:t>
            </a:r>
            <a:r>
              <a:rPr lang="ko-KR" altLang="en-US" dirty="0"/>
              <a:t>를 시작점으로 선택하고</a:t>
            </a:r>
            <a:r>
              <a:rPr lang="en-US" altLang="ko-KR" dirty="0"/>
              <a:t>, D[p]=0</a:t>
            </a:r>
            <a:r>
              <a:rPr lang="ko-KR" altLang="en-US" dirty="0"/>
              <a:t>으로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41325" indent="0" fontAlgn="base" latinLnBrk="1">
              <a:buNone/>
            </a:pPr>
            <a:r>
              <a:rPr lang="en-US" altLang="ko-KR" sz="2600" dirty="0">
                <a:solidFill>
                  <a:srgbClr val="0000CC"/>
                </a:solidFill>
              </a:rPr>
              <a:t>// </a:t>
            </a:r>
            <a:r>
              <a:rPr lang="ko-KR" altLang="en-US" sz="2600" dirty="0">
                <a:solidFill>
                  <a:srgbClr val="0000CC"/>
                </a:solidFill>
              </a:rPr>
              <a:t>배열 </a:t>
            </a:r>
            <a:r>
              <a:rPr lang="en-US" altLang="ko-KR" sz="2600" dirty="0">
                <a:solidFill>
                  <a:srgbClr val="0000CC"/>
                </a:solidFill>
              </a:rPr>
              <a:t>D[v]</a:t>
            </a:r>
            <a:r>
              <a:rPr lang="ko-KR" altLang="en-US" sz="2600" dirty="0">
                <a:solidFill>
                  <a:srgbClr val="0000CC"/>
                </a:solidFill>
              </a:rPr>
              <a:t>는 </a:t>
            </a:r>
            <a:r>
              <a:rPr lang="en-US" altLang="ko-KR" sz="2600" dirty="0">
                <a:solidFill>
                  <a:srgbClr val="0000CC"/>
                </a:solidFill>
              </a:rPr>
              <a:t>T</a:t>
            </a:r>
            <a:r>
              <a:rPr lang="ko-KR" altLang="en-US" sz="2600" dirty="0">
                <a:solidFill>
                  <a:srgbClr val="0000CC"/>
                </a:solidFill>
              </a:rPr>
              <a:t>에 있는 점 </a:t>
            </a:r>
            <a:r>
              <a:rPr lang="en-US" altLang="ko-KR" sz="2600" dirty="0">
                <a:solidFill>
                  <a:srgbClr val="0000CC"/>
                </a:solidFill>
              </a:rPr>
              <a:t>u</a:t>
            </a:r>
            <a:r>
              <a:rPr lang="ko-KR" altLang="en-US" sz="2600" dirty="0">
                <a:solidFill>
                  <a:srgbClr val="0000CC"/>
                </a:solidFill>
              </a:rPr>
              <a:t>와 </a:t>
            </a:r>
            <a:r>
              <a:rPr lang="en-US" altLang="ko-KR" sz="2600" dirty="0">
                <a:solidFill>
                  <a:srgbClr val="0000CC"/>
                </a:solidFill>
              </a:rPr>
              <a:t>v</a:t>
            </a:r>
            <a:r>
              <a:rPr lang="ko-KR" altLang="en-US" sz="2600" dirty="0">
                <a:solidFill>
                  <a:srgbClr val="0000CC"/>
                </a:solidFill>
              </a:rPr>
              <a:t>를 연결하는 선분의 최소 가중치를 저장하기 위한 원소이다</a:t>
            </a:r>
            <a:r>
              <a:rPr lang="en-US" altLang="ko-KR" sz="2600" dirty="0">
                <a:solidFill>
                  <a:srgbClr val="0000CC"/>
                </a:solidFill>
              </a:rPr>
              <a:t>.</a:t>
            </a:r>
            <a:endParaRPr lang="ko-KR" altLang="en-US" sz="2600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2. for (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가 아닌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) { </a:t>
            </a:r>
            <a:r>
              <a:rPr lang="en-US" altLang="ko-KR" sz="2600" dirty="0">
                <a:solidFill>
                  <a:srgbClr val="0000CC"/>
                </a:solidFill>
              </a:rPr>
              <a:t>// </a:t>
            </a:r>
            <a:r>
              <a:rPr lang="ko-KR" altLang="en-US" sz="2600" dirty="0">
                <a:solidFill>
                  <a:srgbClr val="0000CC"/>
                </a:solidFill>
              </a:rPr>
              <a:t>배열 </a:t>
            </a:r>
            <a:r>
              <a:rPr lang="en-US" altLang="ko-KR" sz="2600" dirty="0">
                <a:solidFill>
                  <a:srgbClr val="0000CC"/>
                </a:solidFill>
              </a:rPr>
              <a:t>D</a:t>
            </a:r>
            <a:r>
              <a:rPr lang="ko-KR" altLang="en-US" sz="2600" dirty="0">
                <a:solidFill>
                  <a:srgbClr val="0000CC"/>
                </a:solidFill>
              </a:rPr>
              <a:t>의 초기화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    </a:t>
            </a:r>
            <a:r>
              <a:rPr lang="en-US" altLang="ko-KR" dirty="0"/>
              <a:t>if (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p,v</a:t>
            </a:r>
            <a:r>
              <a:rPr lang="en-US" altLang="ko-KR" dirty="0"/>
              <a:t>)</a:t>
            </a:r>
            <a:r>
              <a:rPr lang="ko-KR" altLang="en-US" dirty="0"/>
              <a:t>가 그래프에 있으면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          </a:t>
            </a:r>
            <a:r>
              <a:rPr lang="en-US" altLang="ko-KR" dirty="0"/>
              <a:t>D[v] =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p,v</a:t>
            </a:r>
            <a:r>
              <a:rPr lang="en-US" altLang="ko-KR" dirty="0"/>
              <a:t>)</a:t>
            </a:r>
            <a:r>
              <a:rPr lang="ko-KR" altLang="en-US" dirty="0"/>
              <a:t>의 가중치</a:t>
            </a:r>
          </a:p>
          <a:p>
            <a:pPr marL="0" indent="0" fontAlgn="base" latinLnBrk="1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    </a:t>
            </a:r>
            <a:r>
              <a:rPr lang="en-US" altLang="ko-KR" dirty="0"/>
              <a:t>else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          </a:t>
            </a:r>
            <a:r>
              <a:rPr lang="en-US" altLang="ko-KR" dirty="0"/>
              <a:t>D[v]=</a:t>
            </a:r>
            <a:r>
              <a:rPr lang="ko-KR" altLang="en-US" dirty="0"/>
              <a:t>∞</a:t>
            </a:r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7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3122505" cy="5433467"/>
          </a:xfrm>
        </p:spPr>
        <p:txBody>
          <a:bodyPr/>
          <a:lstStyle/>
          <a:p>
            <a:r>
              <a:rPr lang="ko-KR" altLang="en-US" dirty="0"/>
              <a:t>그리디 알고리즘은 근시안적인 선택으로 부분적인 </a:t>
            </a:r>
            <a:r>
              <a:rPr lang="ko-KR" altLang="en-US" dirty="0" err="1"/>
              <a:t>최적해를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이들을 모아서 문제의 </a:t>
            </a:r>
            <a:r>
              <a:rPr lang="ko-KR" altLang="en-US" dirty="0" err="1"/>
              <a:t>최적해를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9435" y="6182391"/>
            <a:ext cx="389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+mn-ea"/>
              </a:rPr>
              <a:t>그리디 알고리즘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수행 과정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 flipH="1">
            <a:off x="3476158" y="3756279"/>
            <a:ext cx="2209462" cy="1728192"/>
            <a:chOff x="4608004" y="3891333"/>
            <a:chExt cx="2592288" cy="1728192"/>
          </a:xfrm>
        </p:grpSpPr>
        <p:sp>
          <p:nvSpPr>
            <p:cNvPr id="6" name="타원 5"/>
            <p:cNvSpPr/>
            <p:nvPr/>
          </p:nvSpPr>
          <p:spPr>
            <a:xfrm>
              <a:off x="4608004" y="3891333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6214" y="463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6096" y="481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7594" y="4453902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47613" y="4345902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6388017" y="3481806"/>
            <a:ext cx="2360447" cy="1728192"/>
            <a:chOff x="899592" y="3730969"/>
            <a:chExt cx="2592288" cy="1728192"/>
          </a:xfrm>
        </p:grpSpPr>
        <p:sp>
          <p:nvSpPr>
            <p:cNvPr id="12" name="타원 11"/>
            <p:cNvSpPr/>
            <p:nvPr/>
          </p:nvSpPr>
          <p:spPr>
            <a:xfrm>
              <a:off x="899592" y="3730969"/>
              <a:ext cx="2592288" cy="1728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3768" y="3959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57541" y="4283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2656" y="4043684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57251" y="5065072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가장 </a:t>
            </a:r>
            <a:r>
              <a:rPr lang="ko-KR" altLang="en-US" sz="2000" dirty="0" smtClean="0">
                <a:solidFill>
                  <a:srgbClr val="0000CC"/>
                </a:solidFill>
                <a:latin typeface="+mn-ea"/>
              </a:rPr>
              <a:t>큰</a:t>
            </a:r>
            <a:endParaRPr lang="en-US" altLang="ko-KR" sz="2000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data</a:t>
            </a:r>
            <a:r>
              <a:rPr lang="ko-KR" altLang="en-US" sz="2000" dirty="0" smtClean="0">
                <a:latin typeface="+mn-ea"/>
              </a:rPr>
              <a:t> 선택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8140" y="305966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CC"/>
                </a:solidFill>
                <a:latin typeface="+mn-ea"/>
              </a:rPr>
              <a:t>부분 해</a:t>
            </a:r>
            <a:endParaRPr lang="ko-KR" altLang="en-US" sz="20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441041" y="1234806"/>
            <a:ext cx="2304256" cy="172819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7225" y="1916662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9113" y="1604178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4406" y="2164120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 flipH="1">
            <a:off x="3579705" y="642549"/>
            <a:ext cx="2357280" cy="1728192"/>
            <a:chOff x="4644008" y="1354705"/>
            <a:chExt cx="2592288" cy="1728192"/>
          </a:xfrm>
        </p:grpSpPr>
        <p:sp>
          <p:nvSpPr>
            <p:cNvPr id="23" name="TextBox 22"/>
            <p:cNvSpPr txBox="1"/>
            <p:nvPr/>
          </p:nvSpPr>
          <p:spPr>
            <a:xfrm>
              <a:off x="5076056" y="1876801"/>
              <a:ext cx="288032" cy="400110"/>
            </a:xfrm>
            <a:prstGeom prst="rect">
              <a:avLst/>
            </a:prstGeom>
            <a:solidFill>
              <a:srgbClr val="FFABAB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644008" y="1354705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108" y="2110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2160" y="155072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1804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18210" y="386226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가장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작은</a:t>
            </a:r>
            <a:endParaRPr lang="en-US" altLang="ko-KR" sz="20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data</a:t>
            </a:r>
            <a:r>
              <a:rPr lang="ko-KR" altLang="en-US" sz="2000" dirty="0" smtClean="0">
                <a:latin typeface="+mn-ea"/>
              </a:rPr>
              <a:t> 선택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380839" y="4572000"/>
            <a:ext cx="1266940" cy="816238"/>
          </a:xfrm>
          <a:custGeom>
            <a:avLst/>
            <a:gdLst>
              <a:gd name="connsiteX0" fmla="*/ 0 w 1266940"/>
              <a:gd name="connsiteY0" fmla="*/ 407624 h 816238"/>
              <a:gd name="connsiteX1" fmla="*/ 528810 w 1266940"/>
              <a:gd name="connsiteY1" fmla="*/ 804231 h 816238"/>
              <a:gd name="connsiteX2" fmla="*/ 1266940 w 1266940"/>
              <a:gd name="connsiteY2" fmla="*/ 0 h 8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940" h="816238">
                <a:moveTo>
                  <a:pt x="0" y="407624"/>
                </a:moveTo>
                <a:cubicBezTo>
                  <a:pt x="158826" y="639896"/>
                  <a:pt x="317653" y="872168"/>
                  <a:pt x="528810" y="804231"/>
                </a:cubicBezTo>
                <a:cubicBezTo>
                  <a:pt x="739967" y="736294"/>
                  <a:pt x="1143918" y="165253"/>
                  <a:pt x="1266940" y="0"/>
                </a:cubicBezTo>
              </a:path>
            </a:pathLst>
          </a:custGeom>
          <a:noFill/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424906" y="830880"/>
            <a:ext cx="1288974" cy="931819"/>
          </a:xfrm>
          <a:custGeom>
            <a:avLst/>
            <a:gdLst>
              <a:gd name="connsiteX0" fmla="*/ 0 w 1288974"/>
              <a:gd name="connsiteY0" fmla="*/ 314874 h 931819"/>
              <a:gd name="connsiteX1" fmla="*/ 528810 w 1288974"/>
              <a:gd name="connsiteY1" fmla="*/ 28436 h 931819"/>
              <a:gd name="connsiteX2" fmla="*/ 1288974 w 1288974"/>
              <a:gd name="connsiteY2" fmla="*/ 931819 h 9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974" h="931819">
                <a:moveTo>
                  <a:pt x="0" y="314874"/>
                </a:moveTo>
                <a:cubicBezTo>
                  <a:pt x="156990" y="120243"/>
                  <a:pt x="313981" y="-74388"/>
                  <a:pt x="528810" y="28436"/>
                </a:cubicBezTo>
                <a:cubicBezTo>
                  <a:pt x="743639" y="131260"/>
                  <a:pt x="1016306" y="531539"/>
                  <a:pt x="1288974" y="93181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8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192688"/>
          </a:xfrm>
        </p:spPr>
        <p:txBody>
          <a:bodyPr>
            <a:normAutofit/>
          </a:bodyPr>
          <a:lstStyle/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dirty="0" smtClean="0"/>
              <a:t>7</a:t>
            </a:r>
            <a:r>
              <a:rPr lang="en-US" altLang="ko-KR" dirty="0"/>
              <a:t>. T= {p}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00CC"/>
                </a:solidFill>
              </a:rPr>
              <a:t> </a:t>
            </a:r>
            <a:r>
              <a:rPr lang="en-US" altLang="ko-KR" sz="2400" dirty="0" smtClean="0">
                <a:solidFill>
                  <a:srgbClr val="0000CC"/>
                </a:solidFill>
              </a:rPr>
              <a:t>// </a:t>
            </a:r>
            <a:r>
              <a:rPr lang="ko-KR" altLang="en-US" sz="2400" dirty="0">
                <a:solidFill>
                  <a:srgbClr val="0000CC"/>
                </a:solidFill>
              </a:rPr>
              <a:t>초기에 트리 </a:t>
            </a:r>
            <a:r>
              <a:rPr lang="en-US" altLang="ko-KR" sz="2400" dirty="0">
                <a:solidFill>
                  <a:srgbClr val="0000CC"/>
                </a:solidFill>
              </a:rPr>
              <a:t>T</a:t>
            </a:r>
            <a:r>
              <a:rPr lang="ko-KR" altLang="en-US" sz="2400" dirty="0">
                <a:solidFill>
                  <a:srgbClr val="0000CC"/>
                </a:solidFill>
              </a:rPr>
              <a:t>는 점 </a:t>
            </a:r>
            <a:r>
              <a:rPr lang="en-US" altLang="ko-KR" sz="2400" dirty="0">
                <a:solidFill>
                  <a:srgbClr val="0000CC"/>
                </a:solidFill>
              </a:rPr>
              <a:t>p</a:t>
            </a:r>
            <a:r>
              <a:rPr lang="ko-KR" altLang="en-US" sz="2400" dirty="0">
                <a:solidFill>
                  <a:srgbClr val="0000CC"/>
                </a:solidFill>
              </a:rPr>
              <a:t>만을 가진다</a:t>
            </a:r>
            <a:r>
              <a:rPr lang="en-US" altLang="ko-KR" sz="2400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8. </a:t>
            </a:r>
            <a:r>
              <a:rPr lang="en-US" altLang="ko-KR" sz="3200" dirty="0"/>
              <a:t>while </a:t>
            </a:r>
            <a:r>
              <a:rPr lang="en-US" altLang="ko-KR" dirty="0"/>
              <a:t>(T</a:t>
            </a:r>
            <a:r>
              <a:rPr lang="ko-KR" altLang="en-US" dirty="0"/>
              <a:t>에 있는 점의 수 </a:t>
            </a:r>
            <a:r>
              <a:rPr lang="en-US" altLang="ko-KR" dirty="0"/>
              <a:t>&lt; n) {</a:t>
            </a:r>
            <a:endParaRPr lang="ko-KR" altLang="en-US" dirty="0"/>
          </a:p>
          <a:p>
            <a:pPr marL="725488" indent="-725488" fontAlgn="base" latinLnBrk="1">
              <a:buNone/>
            </a:pPr>
            <a:r>
              <a:rPr lang="en-US" altLang="ko-KR" dirty="0"/>
              <a:t>9. </a:t>
            </a:r>
            <a:r>
              <a:rPr lang="en-US" altLang="ko-KR" dirty="0" smtClean="0"/>
              <a:t>    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과 연결된 선분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u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에 속한 점이고</a:t>
            </a:r>
            <a:r>
              <a:rPr lang="en-US" altLang="ko-KR" dirty="0"/>
              <a:t>, </a:t>
            </a:r>
            <a:r>
              <a:rPr lang="ko-KR" altLang="en-US" dirty="0" smtClean="0"/>
              <a:t>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도 </a:t>
            </a:r>
            <a:r>
              <a:rPr lang="en-US" altLang="ko-KR" dirty="0"/>
              <a:t>T</a:t>
            </a:r>
            <a:r>
              <a:rPr lang="ko-KR" altLang="en-US" dirty="0"/>
              <a:t>에 추가된다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>
                <a:solidFill>
                  <a:srgbClr val="006600"/>
                </a:solidFill>
              </a:rPr>
              <a:t>10.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6600"/>
                </a:solidFill>
              </a:rPr>
              <a:t>for </a:t>
            </a:r>
            <a:r>
              <a:rPr lang="en-US" altLang="ko-KR" dirty="0">
                <a:solidFill>
                  <a:srgbClr val="006600"/>
                </a:solidFill>
              </a:rPr>
              <a:t>(T</a:t>
            </a:r>
            <a:r>
              <a:rPr lang="ko-KR" altLang="en-US" dirty="0">
                <a:solidFill>
                  <a:srgbClr val="006600"/>
                </a:solidFill>
              </a:rPr>
              <a:t>에 속하지 않은 각 점 </a:t>
            </a:r>
            <a:r>
              <a:rPr lang="en-US" altLang="ko-KR" dirty="0">
                <a:solidFill>
                  <a:srgbClr val="006600"/>
                </a:solidFill>
              </a:rPr>
              <a:t>w</a:t>
            </a:r>
            <a:r>
              <a:rPr lang="ko-KR" altLang="en-US" dirty="0">
                <a:solidFill>
                  <a:srgbClr val="006600"/>
                </a:solidFill>
              </a:rPr>
              <a:t>에 대해서</a:t>
            </a:r>
            <a:r>
              <a:rPr lang="en-US" altLang="ko-KR" dirty="0">
                <a:solidFill>
                  <a:srgbClr val="006600"/>
                </a:solidFill>
              </a:rPr>
              <a:t>) { </a:t>
            </a:r>
            <a:endParaRPr lang="ko-KR" altLang="en-US" dirty="0">
              <a:solidFill>
                <a:srgbClr val="006600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>
                <a:solidFill>
                  <a:srgbClr val="006600"/>
                </a:solidFill>
              </a:rPr>
              <a:t>11</a:t>
            </a:r>
            <a:r>
              <a:rPr lang="en-US" altLang="ko-KR" dirty="0" smtClean="0">
                <a:solidFill>
                  <a:srgbClr val="006600"/>
                </a:solidFill>
              </a:rPr>
              <a:t>.         if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ko-KR" altLang="en-US" sz="2400" dirty="0">
                <a:solidFill>
                  <a:srgbClr val="006600"/>
                </a:solidFill>
              </a:rPr>
              <a:t>선분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en-US" altLang="ko-KR" dirty="0" err="1">
                <a:solidFill>
                  <a:srgbClr val="006600"/>
                </a:solidFill>
              </a:rPr>
              <a:t>v</a:t>
            </a:r>
            <a:r>
              <a:rPr lang="en-US" altLang="ko-KR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dirty="0" err="1">
                <a:solidFill>
                  <a:srgbClr val="006600"/>
                </a:solidFill>
              </a:rPr>
              <a:t>,w</a:t>
            </a:r>
            <a:r>
              <a:rPr lang="en-US" altLang="ko-KR" dirty="0">
                <a:solidFill>
                  <a:srgbClr val="006600"/>
                </a:solidFill>
              </a:rPr>
              <a:t>)</a:t>
            </a:r>
            <a:r>
              <a:rPr lang="ko-KR" altLang="en-US" dirty="0">
                <a:solidFill>
                  <a:srgbClr val="006600"/>
                </a:solidFill>
              </a:rPr>
              <a:t>의 가중치 </a:t>
            </a:r>
            <a:r>
              <a:rPr lang="en-US" altLang="ko-KR" dirty="0">
                <a:solidFill>
                  <a:srgbClr val="006600"/>
                </a:solidFill>
              </a:rPr>
              <a:t>&lt; D[w])</a:t>
            </a:r>
            <a:endParaRPr lang="ko-KR" altLang="en-US" dirty="0">
              <a:solidFill>
                <a:srgbClr val="006600"/>
              </a:solidFill>
            </a:endParaRPr>
          </a:p>
          <a:p>
            <a:pPr marL="514350" indent="-514350" fontAlgn="base" latinLnBrk="1">
              <a:buAutoNum type="arabicPeriod" startAt="12"/>
            </a:pPr>
            <a:r>
              <a:rPr lang="en-US" altLang="ko-KR" dirty="0" smtClean="0">
                <a:solidFill>
                  <a:srgbClr val="006600"/>
                </a:solidFill>
              </a:rPr>
              <a:t>               D[w</a:t>
            </a:r>
            <a:r>
              <a:rPr lang="en-US" altLang="ko-KR" dirty="0">
                <a:solidFill>
                  <a:srgbClr val="006600"/>
                </a:solidFill>
              </a:rPr>
              <a:t>] = </a:t>
            </a:r>
            <a:r>
              <a:rPr lang="ko-KR" altLang="en-US" sz="2400" dirty="0">
                <a:solidFill>
                  <a:srgbClr val="006600"/>
                </a:solidFill>
              </a:rPr>
              <a:t>선분</a:t>
            </a:r>
            <a:r>
              <a:rPr lang="ko-KR" altLang="en-US" dirty="0">
                <a:solidFill>
                  <a:srgbClr val="006600"/>
                </a:solidFill>
              </a:rPr>
              <a:t>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en-US" altLang="ko-KR" dirty="0" err="1">
                <a:solidFill>
                  <a:srgbClr val="006600"/>
                </a:solidFill>
              </a:rPr>
              <a:t>v</a:t>
            </a:r>
            <a:r>
              <a:rPr lang="en-US" altLang="ko-KR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dirty="0" err="1">
                <a:solidFill>
                  <a:srgbClr val="006600"/>
                </a:solidFill>
              </a:rPr>
              <a:t>,w</a:t>
            </a:r>
            <a:r>
              <a:rPr lang="en-US" altLang="ko-KR" dirty="0">
                <a:solidFill>
                  <a:srgbClr val="006600"/>
                </a:solidFill>
              </a:rPr>
              <a:t>)</a:t>
            </a:r>
            <a:r>
              <a:rPr lang="ko-KR" altLang="en-US" dirty="0">
                <a:solidFill>
                  <a:srgbClr val="006600"/>
                </a:solidFill>
              </a:rPr>
              <a:t>의 가중치 </a:t>
            </a:r>
            <a:r>
              <a:rPr lang="en-US" altLang="ko-KR" sz="2400" dirty="0" smtClean="0">
                <a:solidFill>
                  <a:srgbClr val="0000CC"/>
                </a:solidFill>
              </a:rPr>
              <a:t>// </a:t>
            </a:r>
            <a:r>
              <a:rPr lang="en-US" altLang="ko-KR" sz="2400" dirty="0">
                <a:solidFill>
                  <a:srgbClr val="0000CC"/>
                </a:solidFill>
              </a:rPr>
              <a:t>D[w]</a:t>
            </a:r>
            <a:r>
              <a:rPr lang="ko-KR" altLang="en-US" sz="2400" dirty="0">
                <a:solidFill>
                  <a:srgbClr val="0000CC"/>
                </a:solidFill>
              </a:rPr>
              <a:t>를 </a:t>
            </a:r>
            <a:r>
              <a:rPr lang="ko-KR" altLang="en-US" sz="2400" dirty="0" smtClean="0">
                <a:solidFill>
                  <a:srgbClr val="0000CC"/>
                </a:solidFill>
              </a:rPr>
              <a:t>갱신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006600"/>
                </a:solidFill>
              </a:rPr>
              <a:t>           }</a:t>
            </a:r>
            <a:endParaRPr lang="ko-KR" altLang="en-US" dirty="0">
              <a:solidFill>
                <a:srgbClr val="006600"/>
              </a:solidFill>
            </a:endParaRPr>
          </a:p>
          <a:p>
            <a:pPr marL="0" indent="0" fontAlgn="base" latinLnBrk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 smtClean="0"/>
              <a:t>       }</a:t>
            </a:r>
            <a:endParaRPr lang="ko-KR" altLang="en-US" dirty="0"/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altLang="ko-KR" dirty="0"/>
              <a:t>13. return 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00CC"/>
                </a:solidFill>
              </a:rPr>
              <a:t>// T</a:t>
            </a:r>
            <a:r>
              <a:rPr lang="ko-KR" altLang="en-US" sz="2400" dirty="0">
                <a:solidFill>
                  <a:srgbClr val="0000CC"/>
                </a:solidFill>
              </a:rPr>
              <a:t>는 최소 신장 </a:t>
            </a:r>
            <a:r>
              <a:rPr lang="ko-KR" altLang="en-US" sz="2400" dirty="0" err="1">
                <a:solidFill>
                  <a:srgbClr val="0000CC"/>
                </a:solidFill>
              </a:rPr>
              <a:t>트리이다</a:t>
            </a:r>
            <a:r>
              <a:rPr lang="en-US" altLang="ko-KR" sz="2400" dirty="0" smtClean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smtClean="0"/>
              <a:t>Line 1:</a:t>
            </a:r>
            <a:r>
              <a:rPr lang="ko-KR" altLang="en-US" dirty="0" smtClean="0"/>
              <a:t> 임의로 점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>, D[p]=0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배열 </a:t>
            </a:r>
            <a:r>
              <a:rPr lang="en-US" altLang="ko-KR" dirty="0" smtClean="0"/>
              <a:t>D[v]</a:t>
            </a:r>
            <a:r>
              <a:rPr lang="ko-KR" altLang="en-US" dirty="0" smtClean="0"/>
              <a:t>에는 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속한 점들을 연결하는 선분들 중에서 최소 가중치를 가진 선분의 가중치를 저장한다</a:t>
            </a:r>
            <a:r>
              <a:rPr lang="en-US" altLang="ko-KR" dirty="0" smtClean="0"/>
              <a:t>. </a:t>
            </a:r>
            <a:endParaRPr lang="en-US" dirty="0"/>
          </a:p>
          <a:p>
            <a:pPr lvl="0"/>
            <a:r>
              <a:rPr lang="ko-KR" altLang="en-US" dirty="0" smtClean="0"/>
              <a:t>다음그림에서 </a:t>
            </a:r>
            <a:r>
              <a:rPr lang="en-US" altLang="ko-KR" dirty="0" smtClean="0"/>
              <a:t>D[v]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10, 7, 15 </a:t>
            </a:r>
            <a:r>
              <a:rPr lang="ko-KR" altLang="en-US" dirty="0" smtClean="0"/>
              <a:t>중에서 최소 가중치인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7</a:t>
            </a:r>
            <a:r>
              <a:rPr lang="ko-KR" altLang="en-US" dirty="0" smtClean="0"/>
              <a:t>이 저장된다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255023" y="3960044"/>
            <a:ext cx="3996607" cy="2224503"/>
            <a:chOff x="1151457" y="1387878"/>
            <a:chExt cx="3996607" cy="2224503"/>
          </a:xfrm>
        </p:grpSpPr>
        <p:sp>
          <p:nvSpPr>
            <p:cNvPr id="5" name="자유형 4"/>
            <p:cNvSpPr/>
            <p:nvPr/>
          </p:nvSpPr>
          <p:spPr>
            <a:xfrm>
              <a:off x="1151457" y="1387878"/>
              <a:ext cx="1866518" cy="2116503"/>
            </a:xfrm>
            <a:custGeom>
              <a:avLst/>
              <a:gdLst>
                <a:gd name="connsiteX0" fmla="*/ 71805 w 1866518"/>
                <a:gd name="connsiteY0" fmla="*/ 2092288 h 2116503"/>
                <a:gd name="connsiteX1" fmla="*/ 501013 w 1866518"/>
                <a:gd name="connsiteY1" fmla="*/ 20892 h 2116503"/>
                <a:gd name="connsiteX2" fmla="*/ 1863283 w 1866518"/>
                <a:gd name="connsiteY2" fmla="*/ 1084582 h 2116503"/>
                <a:gd name="connsiteX3" fmla="*/ 71805 w 1866518"/>
                <a:gd name="connsiteY3" fmla="*/ 2092288 h 211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518" h="2116503">
                  <a:moveTo>
                    <a:pt x="71805" y="2092288"/>
                  </a:moveTo>
                  <a:cubicBezTo>
                    <a:pt x="-155240" y="1915006"/>
                    <a:pt x="202433" y="188843"/>
                    <a:pt x="501013" y="20892"/>
                  </a:cubicBezTo>
                  <a:cubicBezTo>
                    <a:pt x="799593" y="-147059"/>
                    <a:pt x="1934818" y="742459"/>
                    <a:pt x="1863283" y="1084582"/>
                  </a:cubicBezTo>
                  <a:cubicBezTo>
                    <a:pt x="1791748" y="1426704"/>
                    <a:pt x="298850" y="2269570"/>
                    <a:pt x="71805" y="2092288"/>
                  </a:cubicBezTo>
                  <a:close/>
                </a:path>
              </a:pathLst>
            </a:custGeom>
            <a:solidFill>
              <a:srgbClr val="DBEEF4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754380" y="17370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39602" y="241976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49580" y="30324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013043" y="2858514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0" name="AutoShape 10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1846564" y="1829232"/>
              <a:ext cx="508854" cy="6063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1541764" y="2511953"/>
              <a:ext cx="813654" cy="536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2447602" y="2473769"/>
              <a:ext cx="1565441" cy="438745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4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 flipV="1">
              <a:off x="1557580" y="2912514"/>
              <a:ext cx="2455463" cy="17393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065182" y="138787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2482" y="2077976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latin typeface="바탕" pitchFamily="18" charset="-127"/>
                  <a:ea typeface="바탕" pitchFamily="18" charset="-127"/>
                </a:rPr>
                <a:t>T</a:t>
              </a:r>
              <a:endParaRPr lang="en-US" sz="2400" b="1">
                <a:latin typeface="바탕" pitchFamily="18" charset="-127"/>
                <a:ea typeface="바탕" pitchFamily="18" charset="-127"/>
              </a:endParaRPr>
            </a:p>
          </p:txBody>
        </p:sp>
        <p:cxnSp>
          <p:nvCxnSpPr>
            <p:cNvPr id="16" name="직선 연결선 15"/>
            <p:cNvCxnSpPr>
              <a:stCxn id="6" idx="6"/>
              <a:endCxn id="9" idx="2"/>
            </p:cNvCxnSpPr>
            <p:nvPr/>
          </p:nvCxnSpPr>
          <p:spPr>
            <a:xfrm>
              <a:off x="1862380" y="1791048"/>
              <a:ext cx="2150663" cy="112146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307764" y="2678472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8" name="AutoShape 10"/>
            <p:cNvCxnSpPr>
              <a:cxnSpLocks noChangeShapeType="1"/>
              <a:endCxn id="8" idx="1"/>
            </p:cNvCxnSpPr>
            <p:nvPr/>
          </p:nvCxnSpPr>
          <p:spPr bwMode="auto">
            <a:xfrm>
              <a:off x="1361764" y="2796897"/>
              <a:ext cx="103632" cy="2513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3119182" y="2203115"/>
              <a:ext cx="5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10</a:t>
              </a:r>
              <a:endParaRPr 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3482" y="2956882"/>
              <a:ext cx="5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15</a:t>
              </a:r>
              <a:endParaRPr 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39414" y="2596842"/>
              <a:ext cx="5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CC"/>
                  </a:solidFill>
                  <a:ea typeface="바탕" pitchFamily="18" charset="-127"/>
                </a:rPr>
                <a:t>7</a:t>
              </a:r>
              <a:endParaRPr lang="en-US" sz="2000" b="1" dirty="0">
                <a:solidFill>
                  <a:srgbClr val="0000CC"/>
                </a:solidFill>
                <a:ea typeface="바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5990" y="3058808"/>
              <a:ext cx="1292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CC"/>
                  </a:solidFill>
                  <a:ea typeface="바탕" pitchFamily="18" charset="-127"/>
                </a:rPr>
                <a:t>D[v] = 7</a:t>
              </a:r>
              <a:endParaRPr lang="en-US" sz="2000" b="1" dirty="0">
                <a:solidFill>
                  <a:srgbClr val="0000CC"/>
                </a:solidFill>
                <a:ea typeface="바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1582" y="2443870"/>
              <a:ext cx="323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바탕" pitchFamily="18" charset="-127"/>
                  <a:ea typeface="바탕" pitchFamily="18" charset="-127"/>
                </a:rPr>
                <a:t>v</a:t>
              </a:r>
              <a:endParaRPr lang="en-US" sz="2000" b="1"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3855990" y="1901300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4585605" y="163013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4713123" y="2338596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3355411" y="3504381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4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2~6:</a:t>
            </a:r>
            <a:r>
              <a:rPr lang="ko-KR" altLang="en-US" dirty="0" smtClean="0"/>
              <a:t> </a:t>
            </a:r>
            <a:r>
              <a:rPr lang="ko-KR" altLang="en-US" dirty="0"/>
              <a:t>시작점 </a:t>
            </a:r>
            <a:r>
              <a:rPr lang="en-US" altLang="ko-KR" dirty="0"/>
              <a:t>p</a:t>
            </a:r>
            <a:r>
              <a:rPr lang="ko-KR" altLang="en-US" dirty="0"/>
              <a:t>와 선분으로 연결된 점 </a:t>
            </a:r>
            <a:r>
              <a:rPr lang="en-US" altLang="ko-KR" dirty="0"/>
              <a:t>v</a:t>
            </a:r>
            <a:r>
              <a:rPr lang="ko-KR" altLang="en-US" dirty="0"/>
              <a:t>의 </a:t>
            </a:r>
            <a:r>
              <a:rPr lang="en-US" altLang="ko-KR" dirty="0"/>
              <a:t>D[v]</a:t>
            </a:r>
            <a:r>
              <a:rPr lang="ko-KR" altLang="en-US" dirty="0"/>
              <a:t>를 선분 </a:t>
            </a:r>
            <a:r>
              <a:rPr lang="en-US" altLang="ko-KR" dirty="0"/>
              <a:t>(</a:t>
            </a:r>
            <a:r>
              <a:rPr lang="en-US" altLang="ko-KR" dirty="0" err="1"/>
              <a:t>p,v</a:t>
            </a:r>
            <a:r>
              <a:rPr lang="en-US" altLang="ko-KR" dirty="0"/>
              <a:t>)</a:t>
            </a:r>
            <a:r>
              <a:rPr lang="ko-KR" altLang="en-US" dirty="0"/>
              <a:t>의 가중치로 초기화시키고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와 선분으로 연결되지 않은 점 </a:t>
            </a:r>
            <a:r>
              <a:rPr lang="en-US" altLang="ko-KR" dirty="0"/>
              <a:t>v</a:t>
            </a:r>
            <a:r>
              <a:rPr lang="ko-KR" altLang="en-US" dirty="0"/>
              <a:t>에 대해서 </a:t>
            </a:r>
            <a:r>
              <a:rPr lang="en-US" altLang="ko-KR" dirty="0"/>
              <a:t>D[v]=</a:t>
            </a:r>
            <a:r>
              <a:rPr lang="ko-KR" altLang="en-US" dirty="0"/>
              <a:t>∞로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7:</a:t>
            </a:r>
            <a:r>
              <a:rPr lang="ko-KR" altLang="en-US" dirty="0" smtClean="0"/>
              <a:t> </a:t>
            </a:r>
            <a:r>
              <a:rPr lang="en-US" altLang="ko-KR" dirty="0"/>
              <a:t>T = {p}</a:t>
            </a:r>
            <a:r>
              <a:rPr lang="ko-KR" altLang="en-US" dirty="0"/>
              <a:t>로 초기화시킨다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8~12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T</a:t>
            </a:r>
            <a:r>
              <a:rPr lang="ko-KR" altLang="en-US" dirty="0"/>
              <a:t>의 점의 수가 </a:t>
            </a:r>
            <a:r>
              <a:rPr lang="en-US" altLang="ko-KR" dirty="0"/>
              <a:t>n</a:t>
            </a:r>
            <a:r>
              <a:rPr lang="ko-KR" altLang="en-US" dirty="0"/>
              <a:t>이 될 때까지 수행된다</a:t>
            </a:r>
            <a:r>
              <a:rPr lang="en-US" altLang="ko-KR" dirty="0"/>
              <a:t>. T</a:t>
            </a:r>
            <a:r>
              <a:rPr lang="ko-KR" altLang="en-US" dirty="0"/>
              <a:t>에 속한 점의 수가 </a:t>
            </a:r>
            <a:r>
              <a:rPr lang="en-US" altLang="ko-KR" dirty="0"/>
              <a:t>n</a:t>
            </a:r>
            <a:r>
              <a:rPr lang="ko-KR" altLang="en-US" dirty="0"/>
              <a:t>이 되면</a:t>
            </a:r>
            <a:r>
              <a:rPr lang="en-US" altLang="ko-KR" dirty="0"/>
              <a:t>, T</a:t>
            </a:r>
            <a:r>
              <a:rPr lang="ko-KR" altLang="en-US" dirty="0"/>
              <a:t>는 신장 </a:t>
            </a:r>
            <a:r>
              <a:rPr lang="ko-KR" altLang="en-US" dirty="0" err="1"/>
              <a:t>트리이다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9:</a:t>
            </a:r>
            <a:r>
              <a:rPr lang="ko-KR" altLang="en-US" dirty="0" smtClean="0"/>
              <a:t>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찾는다</a:t>
            </a:r>
            <a:r>
              <a:rPr lang="en-US" altLang="ko-KR" dirty="0"/>
              <a:t>. </a:t>
            </a:r>
            <a:r>
              <a:rPr lang="ko-KR" altLang="en-US" dirty="0"/>
              <a:t>그리고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과 연결된 선분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u</a:t>
            </a:r>
            <a:r>
              <a:rPr lang="ko-KR" altLang="en-US" sz="2400" dirty="0"/>
              <a:t>는 </a:t>
            </a:r>
            <a:r>
              <a:rPr lang="en-US" altLang="ko-KR" sz="2400" dirty="0"/>
              <a:t>T</a:t>
            </a:r>
            <a:r>
              <a:rPr lang="ko-KR" altLang="en-US" sz="2400" dirty="0"/>
              <a:t>에 속한 점이고</a:t>
            </a:r>
            <a:r>
              <a:rPr lang="en-US" altLang="ko-KR" sz="2400" dirty="0"/>
              <a:t>, </a:t>
            </a:r>
            <a:r>
              <a:rPr lang="ko-KR" altLang="en-US" sz="2400" dirty="0"/>
              <a:t>선분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u,v</a:t>
            </a:r>
            <a:r>
              <a:rPr lang="en-US" altLang="ko-KR" sz="2400" baseline="-25000" dirty="0" err="1"/>
              <a:t>min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en-US" altLang="ko-KR" sz="2400" dirty="0"/>
              <a:t>T</a:t>
            </a:r>
            <a:r>
              <a:rPr lang="ko-KR" altLang="en-US" sz="2400" dirty="0"/>
              <a:t>에 추가된다는 것은 점 </a:t>
            </a:r>
            <a:r>
              <a:rPr lang="en-US" altLang="ko-KR" sz="2400" dirty="0" err="1"/>
              <a:t>v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도 </a:t>
            </a:r>
            <a:r>
              <a:rPr lang="en-US" altLang="ko-KR" sz="2400" dirty="0"/>
              <a:t>T</a:t>
            </a:r>
            <a:r>
              <a:rPr lang="ko-KR" altLang="en-US" sz="2400" dirty="0"/>
              <a:t>에 추가되는 것이다</a:t>
            </a:r>
            <a:r>
              <a:rPr lang="en-US" altLang="ko-KR" sz="24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1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10~12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루프에서는 </a:t>
            </a:r>
            <a:r>
              <a:rPr lang="en-US" altLang="ko-KR" dirty="0"/>
              <a:t>line 9</a:t>
            </a:r>
            <a:r>
              <a:rPr lang="ko-KR" altLang="en-US" dirty="0"/>
              <a:t>에서 새로이 추가된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에 연결되어 있으면서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w</a:t>
            </a:r>
            <a:r>
              <a:rPr lang="ko-KR" altLang="en-US" dirty="0"/>
              <a:t>의 </a:t>
            </a:r>
            <a:r>
              <a:rPr lang="en-US" altLang="ko-KR" dirty="0"/>
              <a:t>D[w]</a:t>
            </a:r>
            <a:r>
              <a:rPr lang="ko-KR" altLang="en-US" dirty="0"/>
              <a:t>를 선분 </a:t>
            </a:r>
            <a:r>
              <a:rPr lang="en-US" altLang="ko-KR" dirty="0"/>
              <a:t>(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 err="1" smtClean="0"/>
              <a:t>,w</a:t>
            </a:r>
            <a:r>
              <a:rPr lang="en-US" altLang="ko-KR" dirty="0"/>
              <a:t>)</a:t>
            </a:r>
            <a:r>
              <a:rPr lang="ko-KR" altLang="en-US" dirty="0"/>
              <a:t>의 가중치가 </a:t>
            </a:r>
            <a:r>
              <a:rPr lang="en-US" altLang="ko-KR" dirty="0"/>
              <a:t>D[w]</a:t>
            </a:r>
            <a:r>
              <a:rPr lang="ko-KR" altLang="en-US" dirty="0"/>
              <a:t>보다 작으면 </a:t>
            </a:r>
            <a:r>
              <a:rPr lang="en-US" altLang="ko-KR" dirty="0"/>
              <a:t>(if-</a:t>
            </a:r>
            <a:r>
              <a:rPr lang="ko-KR" altLang="en-US" dirty="0"/>
              <a:t>조건</a:t>
            </a:r>
            <a:r>
              <a:rPr lang="en-US" altLang="ko-KR" dirty="0"/>
              <a:t>), D[w]</a:t>
            </a:r>
            <a:r>
              <a:rPr lang="ko-KR" altLang="en-US" dirty="0"/>
              <a:t>를 선분 </a:t>
            </a:r>
            <a:r>
              <a:rPr lang="en-US" altLang="ko-KR" dirty="0"/>
              <a:t>(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 err="1" smtClean="0"/>
              <a:t>,w</a:t>
            </a:r>
            <a:r>
              <a:rPr lang="en-US" altLang="ko-KR" dirty="0"/>
              <a:t>)</a:t>
            </a:r>
            <a:r>
              <a:rPr lang="ko-KR" altLang="en-US" dirty="0"/>
              <a:t>의 가중치로 갱신한다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마지막으로 </a:t>
            </a:r>
            <a:r>
              <a:rPr lang="en-US" altLang="ko-KR" dirty="0"/>
              <a:t>line 13</a:t>
            </a:r>
            <a:r>
              <a:rPr lang="ko-KR" altLang="en-US" dirty="0"/>
              <a:t>에서는 최소 신장 트리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 err="1" smtClean="0">
                <a:solidFill>
                  <a:srgbClr val="FF0000"/>
                </a:solidFill>
              </a:rPr>
              <a:t>PrimMST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알고리즘 수행 과정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 fontAlgn="base" latinLnBrk="1"/>
            <a:r>
              <a:rPr lang="en-US" altLang="ko-KR" dirty="0" smtClean="0"/>
              <a:t>Line 1:</a:t>
            </a:r>
            <a:r>
              <a:rPr lang="ko-KR" altLang="en-US" dirty="0" smtClean="0"/>
              <a:t> </a:t>
            </a:r>
            <a:r>
              <a:rPr lang="ko-KR" altLang="en-US" dirty="0"/>
              <a:t>임의의 시작점으로 </a:t>
            </a:r>
            <a:r>
              <a:rPr lang="ko-KR" altLang="en-US" dirty="0">
                <a:solidFill>
                  <a:srgbClr val="0000CC"/>
                </a:solidFill>
              </a:rPr>
              <a:t>점 </a:t>
            </a:r>
            <a:r>
              <a:rPr lang="en-US" altLang="ko-KR" sz="3200" dirty="0">
                <a:solidFill>
                  <a:srgbClr val="0000CC"/>
                </a:solidFill>
              </a:rPr>
              <a:t>c</a:t>
            </a:r>
            <a:r>
              <a:rPr lang="ko-KR" altLang="en-US" dirty="0"/>
              <a:t>가 선택되었다고 가정하자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D[c]=0</a:t>
            </a:r>
            <a:r>
              <a:rPr lang="ko-KR" altLang="en-US" dirty="0"/>
              <a:t>으로 초기화시킨다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38148" y="234044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19349" y="2221621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23948" y="295004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33348" y="363584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505147" y="2919090"/>
            <a:ext cx="180000" cy="180000"/>
          </a:xfrm>
          <a:prstGeom prst="ellipse">
            <a:avLst/>
          </a:prstGeom>
          <a:solidFill>
            <a:srgbClr val="0000CC"/>
          </a:solidFill>
          <a:ln w="19050">
            <a:solidFill>
              <a:srgbClr val="00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096811" y="3635846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10" name="AutoShape 10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2991788" y="2494086"/>
            <a:ext cx="558520" cy="482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2686988" y="3103686"/>
            <a:ext cx="863320" cy="558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4" idx="3"/>
            <a:endCxn id="7" idx="0"/>
          </p:cNvCxnSpPr>
          <p:nvPr/>
        </p:nvCxnSpPr>
        <p:spPr bwMode="auto">
          <a:xfrm flipH="1">
            <a:off x="2623348" y="2494086"/>
            <a:ext cx="241160" cy="1141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6" idx="6"/>
            <a:endCxn id="9" idx="1"/>
          </p:cNvCxnSpPr>
          <p:nvPr/>
        </p:nvCxnSpPr>
        <p:spPr bwMode="auto">
          <a:xfrm>
            <a:off x="3703948" y="3040046"/>
            <a:ext cx="1419223" cy="6221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2713348" y="3725846"/>
            <a:ext cx="23834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3018148" y="2311621"/>
            <a:ext cx="1801201" cy="11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6" idx="7"/>
            <a:endCxn id="5" idx="3"/>
          </p:cNvCxnSpPr>
          <p:nvPr/>
        </p:nvCxnSpPr>
        <p:spPr bwMode="auto">
          <a:xfrm flipV="1">
            <a:off x="3677588" y="2375261"/>
            <a:ext cx="1168121" cy="601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8" idx="1"/>
            <a:endCxn id="5" idx="5"/>
          </p:cNvCxnSpPr>
          <p:nvPr/>
        </p:nvCxnSpPr>
        <p:spPr bwMode="auto">
          <a:xfrm flipH="1" flipV="1">
            <a:off x="4972989" y="2375261"/>
            <a:ext cx="558518" cy="570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/>
          <p:cNvCxnSpPr>
            <a:cxnSpLocks noChangeShapeType="1"/>
            <a:stCxn id="9" idx="7"/>
            <a:endCxn id="8" idx="3"/>
          </p:cNvCxnSpPr>
          <p:nvPr/>
        </p:nvCxnSpPr>
        <p:spPr bwMode="auto">
          <a:xfrm flipV="1">
            <a:off x="5250451" y="3072730"/>
            <a:ext cx="281056" cy="5894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707601" y="2051556"/>
            <a:ext cx="3113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smtClean="0">
                <a:ea typeface="굴림" pitchFamily="50" charset="-127"/>
              </a:rPr>
              <a:t>3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76811" y="2359242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1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465086" y="2823046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4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3586" y="3040534"/>
            <a:ext cx="309562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7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043052" y="2687483"/>
            <a:ext cx="309562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2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60415" y="371036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9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40126" y="3255247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1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285948" y="258333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4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87544" y="3253240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smtClean="0">
                <a:ea typeface="굴림" pitchFamily="50" charset="-127"/>
              </a:rPr>
              <a:t>5</a:t>
            </a:r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28" name="직선 연결선 27"/>
          <p:cNvCxnSpPr>
            <a:stCxn id="5" idx="4"/>
            <a:endCxn id="9" idx="0"/>
          </p:cNvCxnSpPr>
          <p:nvPr/>
        </p:nvCxnSpPr>
        <p:spPr>
          <a:xfrm>
            <a:off x="4909349" y="2401621"/>
            <a:ext cx="277462" cy="123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031159" y="2760714"/>
            <a:ext cx="3113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2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2624774" y="2017840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a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721597" y="1893304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b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649688" y="2739050"/>
            <a:ext cx="30328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0000CC"/>
                </a:solidFill>
                <a:ea typeface="굴림" pitchFamily="50" charset="-127"/>
              </a:rPr>
              <a:t>c</a:t>
            </a:r>
            <a:endParaRPr lang="en-US" altLang="ko-KR" sz="2000" dirty="0">
              <a:solidFill>
                <a:srgbClr val="0000CC"/>
              </a:solidFill>
              <a:ea typeface="굴림" pitchFamily="50" charset="-127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487253" y="2561669"/>
            <a:ext cx="312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d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 flipH="1">
            <a:off x="2285781" y="3671498"/>
            <a:ext cx="312088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e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06978" y="3707740"/>
            <a:ext cx="2584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f</a:t>
            </a:r>
            <a:endParaRPr lang="en-US" altLang="ko-KR" sz="1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en-US" altLang="ko-KR" dirty="0"/>
              <a:t>Line </a:t>
            </a:r>
            <a:r>
              <a:rPr lang="en-US" altLang="ko-KR" dirty="0" smtClean="0"/>
              <a:t>2~6:</a:t>
            </a:r>
            <a:r>
              <a:rPr lang="ko-KR" altLang="en-US" dirty="0" smtClean="0"/>
              <a:t> </a:t>
            </a:r>
            <a:r>
              <a:rPr lang="ko-KR" altLang="en-US" dirty="0"/>
              <a:t>시작점 </a:t>
            </a:r>
            <a:r>
              <a:rPr lang="en-US" altLang="ko-KR" dirty="0"/>
              <a:t>c</a:t>
            </a:r>
            <a:r>
              <a:rPr lang="ko-KR" altLang="en-US" dirty="0"/>
              <a:t>와 선분으로 연결된 각 점 </a:t>
            </a:r>
            <a:r>
              <a:rPr lang="en-US" altLang="ko-KR" dirty="0"/>
              <a:t>v</a:t>
            </a:r>
            <a:r>
              <a:rPr lang="ko-KR" altLang="en-US" dirty="0"/>
              <a:t>에 대해서</a:t>
            </a:r>
            <a:r>
              <a:rPr lang="en-US" altLang="ko-KR" dirty="0"/>
              <a:t>, D[v]</a:t>
            </a:r>
            <a:r>
              <a:rPr lang="ko-KR" altLang="en-US" dirty="0"/>
              <a:t>를 각 선분의 가중치로 초기화시키고</a:t>
            </a:r>
            <a:r>
              <a:rPr lang="en-US" altLang="ko-KR" dirty="0"/>
              <a:t>, </a:t>
            </a:r>
            <a:r>
              <a:rPr lang="ko-KR" altLang="en-US" dirty="0"/>
              <a:t>나머지 각 점 </a:t>
            </a:r>
            <a:r>
              <a:rPr lang="en-US" altLang="ko-KR" dirty="0"/>
              <a:t>w</a:t>
            </a:r>
            <a:r>
              <a:rPr lang="ko-KR" altLang="en-US" dirty="0"/>
              <a:t>에 대해서</a:t>
            </a:r>
            <a:r>
              <a:rPr lang="en-US" altLang="ko-KR" dirty="0"/>
              <a:t>, D[w]</a:t>
            </a:r>
            <a:r>
              <a:rPr lang="ko-KR" altLang="en-US" dirty="0"/>
              <a:t>는 ∞로 초기화시킨다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타원 3"/>
          <p:cNvSpPr/>
          <p:nvPr/>
        </p:nvSpPr>
        <p:spPr>
          <a:xfrm>
            <a:off x="5390151" y="3609410"/>
            <a:ext cx="646030" cy="854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569" y="2996952"/>
            <a:ext cx="28144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∞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59794" y="3068960"/>
            <a:ext cx="27098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5858" y="4037002"/>
            <a:ext cx="21303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778" y="4685074"/>
            <a:ext cx="2350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7369" y="4067780"/>
            <a:ext cx="3167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/>
                <a:cs typeface="Times New Roman"/>
              </a:rPr>
              <a:t>∞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293096"/>
            <a:ext cx="24756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∞</a:t>
            </a:r>
            <a:endParaRPr 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39752" y="2880594"/>
            <a:ext cx="3654371" cy="2183768"/>
            <a:chOff x="5098720" y="498881"/>
            <a:chExt cx="3654371" cy="2183768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5651087" y="9460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8" name="AutoShape 10"/>
            <p:cNvCxnSpPr>
              <a:cxnSpLocks noChangeShapeType="1"/>
              <a:stCxn id="12" idx="5"/>
              <a:endCxn id="14" idx="1"/>
            </p:cNvCxnSpPr>
            <p:nvPr/>
          </p:nvCxnSpPr>
          <p:spPr bwMode="auto">
            <a:xfrm>
              <a:off x="5804727" y="1099663"/>
              <a:ext cx="558520" cy="4823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2"/>
            <p:cNvCxnSpPr>
              <a:cxnSpLocks noChangeShapeType="1"/>
              <a:stCxn id="12" idx="3"/>
              <a:endCxn id="15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3"/>
            <p:cNvCxnSpPr>
              <a:cxnSpLocks noChangeShapeType="1"/>
              <a:stCxn id="14" idx="6"/>
              <a:endCxn id="17" idx="1"/>
            </p:cNvCxnSpPr>
            <p:nvPr/>
          </p:nvCxnSpPr>
          <p:spPr bwMode="auto">
            <a:xfrm>
              <a:off x="6516887" y="1645623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4"/>
            <p:cNvCxnSpPr>
              <a:cxnSpLocks noChangeShapeType="1"/>
              <a:stCxn id="15" idx="6"/>
              <a:endCxn id="17" idx="2"/>
            </p:cNvCxnSpPr>
            <p:nvPr/>
          </p:nvCxnSpPr>
          <p:spPr bwMode="auto">
            <a:xfrm>
              <a:off x="5526287" y="2331423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5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6"/>
            <p:cNvCxnSpPr>
              <a:cxnSpLocks noChangeShapeType="1"/>
              <a:stCxn id="14" idx="7"/>
              <a:endCxn id="13" idx="3"/>
            </p:cNvCxnSpPr>
            <p:nvPr/>
          </p:nvCxnSpPr>
          <p:spPr bwMode="auto">
            <a:xfrm flipV="1">
              <a:off x="6490527" y="980838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7"/>
            <p:cNvCxnSpPr>
              <a:cxnSpLocks noChangeShapeType="1"/>
              <a:stCxn id="16" idx="1"/>
              <a:endCxn id="13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8"/>
            <p:cNvCxnSpPr>
              <a:cxnSpLocks noChangeShapeType="1"/>
              <a:stCxn id="17" idx="7"/>
              <a:endCxn id="16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직선 연결선 26"/>
            <p:cNvCxnSpPr>
              <a:stCxn id="13" idx="4"/>
              <a:endCxn id="17" idx="0"/>
            </p:cNvCxnSpPr>
            <p:nvPr/>
          </p:nvCxnSpPr>
          <p:spPr>
            <a:xfrm>
              <a:off x="7722288" y="1007198"/>
              <a:ext cx="277462" cy="123422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8462627" y="1344627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8019917" y="2313317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03659" y="3141010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1430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7:</a:t>
            </a:r>
            <a:r>
              <a:rPr lang="ko-KR" altLang="en-US" dirty="0" smtClean="0"/>
              <a:t> </a:t>
            </a:r>
            <a:r>
              <a:rPr lang="en-US" altLang="ko-KR" dirty="0"/>
              <a:t>T={c}</a:t>
            </a:r>
            <a:r>
              <a:rPr lang="ko-KR" altLang="en-US" dirty="0"/>
              <a:t>로 </a:t>
            </a:r>
            <a:r>
              <a:rPr lang="ko-KR" altLang="en-US" dirty="0" smtClean="0"/>
              <a:t>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8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루프의 조건이 ‘참’이다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T</a:t>
            </a:r>
            <a:r>
              <a:rPr lang="ko-KR" altLang="en-US" dirty="0"/>
              <a:t>에는 점 </a:t>
            </a:r>
            <a:r>
              <a:rPr lang="en-US" altLang="ko-KR" dirty="0"/>
              <a:t>c</a:t>
            </a:r>
            <a:r>
              <a:rPr lang="ko-KR" altLang="en-US" dirty="0"/>
              <a:t>만이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line 9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선택한다</a:t>
            </a:r>
            <a:r>
              <a:rPr lang="en-US" altLang="ko-KR" dirty="0"/>
              <a:t>. D[b]=D[f]=1</a:t>
            </a:r>
            <a:r>
              <a:rPr lang="ko-KR" altLang="en-US" dirty="0"/>
              <a:t>로서 최소값이므로 점 </a:t>
            </a:r>
            <a:r>
              <a:rPr lang="en-US" altLang="ko-KR" dirty="0"/>
              <a:t>b</a:t>
            </a:r>
            <a:r>
              <a:rPr lang="ko-KR" altLang="en-US" dirty="0"/>
              <a:t>나 점 </a:t>
            </a:r>
            <a:r>
              <a:rPr lang="en-US" altLang="ko-KR" dirty="0"/>
              <a:t>f </a:t>
            </a:r>
            <a:r>
              <a:rPr lang="ko-KR" altLang="en-US" dirty="0" smtClean="0"/>
              <a:t>중 택일</a:t>
            </a:r>
            <a:r>
              <a:rPr lang="en-US" altLang="ko-KR" dirty="0" smtClean="0"/>
              <a:t>. </a:t>
            </a:r>
            <a:r>
              <a:rPr lang="ko-KR" altLang="en-US" dirty="0"/>
              <a:t>여기서는 점 </a:t>
            </a:r>
            <a:r>
              <a:rPr lang="en-US" altLang="ko-KR" dirty="0"/>
              <a:t>b</a:t>
            </a:r>
            <a:r>
              <a:rPr lang="ko-KR" altLang="en-US" dirty="0"/>
              <a:t>를 선택하자</a:t>
            </a:r>
            <a:r>
              <a:rPr lang="en-US" altLang="ko-KR" dirty="0"/>
              <a:t>. </a:t>
            </a:r>
            <a:r>
              <a:rPr lang="ko-KR" altLang="en-US" dirty="0"/>
              <a:t>따라서 점 </a:t>
            </a:r>
            <a:r>
              <a:rPr lang="en-US" altLang="ko-KR" dirty="0"/>
              <a:t>b</a:t>
            </a:r>
            <a:r>
              <a:rPr lang="ko-KR" altLang="en-US" dirty="0"/>
              <a:t>와 선분 </a:t>
            </a:r>
            <a:r>
              <a:rPr lang="en-US" altLang="ko-KR" dirty="0"/>
              <a:t>(</a:t>
            </a:r>
            <a:r>
              <a:rPr lang="en-US" altLang="ko-KR" dirty="0" err="1"/>
              <a:t>c,b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에 추가된다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타원 3"/>
          <p:cNvSpPr/>
          <p:nvPr/>
        </p:nvSpPr>
        <p:spPr>
          <a:xfrm rot="2488186">
            <a:off x="4806617" y="4397220"/>
            <a:ext cx="1845754" cy="823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3382" y="5979030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62138" y="5306134"/>
            <a:ext cx="19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/>
                <a:cs typeface="Times New Roman"/>
              </a:rPr>
              <a:t>∞</a:t>
            </a:r>
            <a:endParaRPr lang="en-US" altLang="ko-KR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12352" y="4067780"/>
            <a:ext cx="3659848" cy="2144907"/>
            <a:chOff x="5098720" y="498881"/>
            <a:chExt cx="3659848" cy="2144907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3" name="AutoShape 11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endCxn id="10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9" idx="6"/>
              <a:endCxn id="12" idx="1"/>
            </p:cNvCxnSpPr>
            <p:nvPr/>
          </p:nvCxnSpPr>
          <p:spPr bwMode="auto">
            <a:xfrm>
              <a:off x="6516887" y="1645623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0" idx="6"/>
              <a:endCxn id="12" idx="2"/>
            </p:cNvCxnSpPr>
            <p:nvPr/>
          </p:nvCxnSpPr>
          <p:spPr bwMode="auto">
            <a:xfrm>
              <a:off x="5526287" y="2331423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endCxn id="8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9" idx="7"/>
              <a:endCxn id="8" idx="3"/>
            </p:cNvCxnSpPr>
            <p:nvPr/>
          </p:nvCxnSpPr>
          <p:spPr bwMode="auto">
            <a:xfrm flipV="1">
              <a:off x="6490527" y="980838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1"/>
              <a:endCxn id="8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2" idx="7"/>
              <a:endCxn id="11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연결선 20"/>
            <p:cNvCxnSpPr>
              <a:stCxn id="8" idx="4"/>
              <a:endCxn id="12" idx="0"/>
            </p:cNvCxnSpPr>
            <p:nvPr/>
          </p:nvCxnSpPr>
          <p:spPr>
            <a:xfrm>
              <a:off x="7722288" y="1007198"/>
              <a:ext cx="277462" cy="123422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8215244" y="2201517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270907" y="4557765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29" name="AutoShape 13"/>
          <p:cNvCxnSpPr>
            <a:cxnSpLocks noChangeShapeType="1"/>
            <a:endCxn id="9" idx="1"/>
          </p:cNvCxnSpPr>
          <p:nvPr/>
        </p:nvCxnSpPr>
        <p:spPr bwMode="auto">
          <a:xfrm>
            <a:off x="3450907" y="4719034"/>
            <a:ext cx="525972" cy="431848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068619" y="5103907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99792" y="5542985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/>
                <a:cs typeface="Times New Roman"/>
              </a:rPr>
              <a:t>∞</a:t>
            </a:r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3347864" y="4204812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/>
                <a:cs typeface="Times New Roman"/>
              </a:rPr>
              <a:t>∞</a:t>
            </a:r>
            <a:endParaRPr lang="en-US" sz="2000"/>
          </a:p>
        </p:txBody>
      </p:sp>
      <p:sp>
        <p:nvSpPr>
          <p:cNvPr id="33" name="TextBox 32"/>
          <p:cNvSpPr txBox="1"/>
          <p:nvPr/>
        </p:nvSpPr>
        <p:spPr>
          <a:xfrm>
            <a:off x="5496636" y="4214285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11981" y="6084004"/>
            <a:ext cx="25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= min{</a:t>
            </a:r>
            <a:r>
              <a:rPr lang="en-US" altLang="ko-KR" dirty="0">
                <a:latin typeface="Times New Roman"/>
                <a:cs typeface="Times New Roman"/>
              </a:rPr>
              <a:t>∞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∞, ∞,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92907" y="4214285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10~12:</a:t>
            </a:r>
            <a:r>
              <a:rPr lang="ko-KR" altLang="en-US" dirty="0" smtClean="0"/>
              <a:t> </a:t>
            </a:r>
            <a:r>
              <a:rPr lang="ko-KR" altLang="en-US" dirty="0"/>
              <a:t>점 </a:t>
            </a:r>
            <a:r>
              <a:rPr lang="en-US" altLang="ko-KR" dirty="0"/>
              <a:t>b</a:t>
            </a:r>
            <a:r>
              <a:rPr lang="ko-KR" altLang="en-US" dirty="0"/>
              <a:t>에 연결된 점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en-US" altLang="ko-KR" dirty="0"/>
              <a:t>D[a]</a:t>
            </a:r>
            <a:r>
              <a:rPr lang="ko-KR" altLang="en-US" dirty="0"/>
              <a:t>와 </a:t>
            </a:r>
            <a:r>
              <a:rPr lang="en-US" altLang="ko-KR" dirty="0"/>
              <a:t>D[b]</a:t>
            </a:r>
            <a:r>
              <a:rPr lang="ko-KR" altLang="en-US" dirty="0"/>
              <a:t>를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로 갱신한다</a:t>
            </a:r>
            <a:r>
              <a:rPr lang="en-US" altLang="ko-KR" dirty="0"/>
              <a:t>. </a:t>
            </a:r>
            <a:r>
              <a:rPr lang="ko-KR" altLang="en-US" dirty="0"/>
              <a:t>점 </a:t>
            </a:r>
            <a:r>
              <a:rPr lang="en-US" altLang="ko-KR" dirty="0"/>
              <a:t>f</a:t>
            </a:r>
            <a:r>
              <a:rPr lang="ko-KR" altLang="en-US" dirty="0"/>
              <a:t>는 점 </a:t>
            </a:r>
            <a:r>
              <a:rPr lang="en-US" altLang="ko-KR" dirty="0"/>
              <a:t>b</a:t>
            </a:r>
            <a:r>
              <a:rPr lang="ko-KR" altLang="en-US" dirty="0"/>
              <a:t>와 선분으로 연결은 되어있으나</a:t>
            </a:r>
            <a:r>
              <a:rPr lang="en-US" altLang="ko-KR" dirty="0"/>
              <a:t>, 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b,f</a:t>
            </a:r>
            <a:r>
              <a:rPr lang="en-US" altLang="ko-KR" dirty="0"/>
              <a:t>)</a:t>
            </a:r>
            <a:r>
              <a:rPr lang="ko-KR" altLang="en-US" dirty="0"/>
              <a:t>의 가중치인 </a:t>
            </a:r>
            <a:r>
              <a:rPr lang="en-US" altLang="ko-KR" dirty="0"/>
              <a:t>2</a:t>
            </a:r>
            <a:r>
              <a:rPr lang="ko-KR" altLang="en-US" dirty="0"/>
              <a:t>가 현재 </a:t>
            </a:r>
            <a:r>
              <a:rPr lang="en-US" altLang="ko-KR" dirty="0"/>
              <a:t>D[f]</a:t>
            </a:r>
            <a:r>
              <a:rPr lang="ko-KR" altLang="en-US" dirty="0"/>
              <a:t>보다 크므로 </a:t>
            </a:r>
            <a:r>
              <a:rPr lang="en-US" altLang="ko-KR" dirty="0"/>
              <a:t>D[f]</a:t>
            </a:r>
            <a:r>
              <a:rPr lang="ko-KR" altLang="en-US" dirty="0"/>
              <a:t>를 </a:t>
            </a:r>
            <a:r>
              <a:rPr lang="ko-KR" altLang="en-US" dirty="0" err="1" smtClean="0"/>
              <a:t>갱신안됨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601668"/>
            <a:ext cx="281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 rot="2488186">
            <a:off x="4654371" y="3720886"/>
            <a:ext cx="1845754" cy="823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06811" y="5067275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90130" y="4702990"/>
            <a:ext cx="1925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lang="en-US" altLang="ko-KR" sz="2400" dirty="0">
              <a:solidFill>
                <a:srgbClr val="0000CC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40344" y="3464636"/>
            <a:ext cx="3659848" cy="2239050"/>
            <a:chOff x="5284286" y="1368426"/>
            <a:chExt cx="3659848" cy="2239050"/>
          </a:xfrm>
        </p:grpSpPr>
        <p:grpSp>
          <p:nvGrpSpPr>
            <p:cNvPr id="9" name="그룹 8"/>
            <p:cNvGrpSpPr/>
            <p:nvPr/>
          </p:nvGrpSpPr>
          <p:grpSpPr>
            <a:xfrm>
              <a:off x="5284286" y="1368426"/>
              <a:ext cx="3659848" cy="2239050"/>
              <a:chOff x="5098720" y="498881"/>
              <a:chExt cx="3659848" cy="2239050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5346287" y="2241423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cxnSp>
            <p:nvCxnSpPr>
              <p:cNvPr id="16" name="AutoShape 11"/>
              <p:cNvCxnSpPr>
                <a:cxnSpLocks noChangeShapeType="1"/>
                <a:stCxn id="12" idx="3"/>
                <a:endCxn id="13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2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3"/>
              <p:cNvCxnSpPr>
                <a:cxnSpLocks noChangeShapeType="1"/>
                <a:stCxn id="12" idx="6"/>
                <a:endCxn id="15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4"/>
              <p:cNvCxnSpPr>
                <a:cxnSpLocks noChangeShapeType="1"/>
                <a:stCxn id="13" idx="6"/>
                <a:endCxn id="15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5"/>
              <p:cNvCxnSpPr>
                <a:cxnSpLocks noChangeShapeType="1"/>
                <a:endCxn id="11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6"/>
              <p:cNvCxnSpPr>
                <a:cxnSpLocks noChangeShapeType="1"/>
                <a:stCxn id="12" idx="7"/>
                <a:endCxn id="11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7"/>
              <p:cNvCxnSpPr>
                <a:cxnSpLocks noChangeShapeType="1"/>
                <a:stCxn id="14" idx="1"/>
                <a:endCxn id="11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8"/>
              <p:cNvCxnSpPr>
                <a:cxnSpLocks noChangeShapeType="1"/>
                <a:stCxn id="15" idx="7"/>
                <a:endCxn id="14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직선 연결선 23"/>
              <p:cNvCxnSpPr>
                <a:stCxn id="11" idx="4"/>
                <a:endCxn id="15" idx="0"/>
              </p:cNvCxnSpPr>
              <p:nvPr/>
            </p:nvCxnSpPr>
            <p:spPr>
              <a:xfrm>
                <a:off x="7722288" y="1007198"/>
                <a:ext cx="277462" cy="1234225"/>
              </a:xfrm>
              <a:prstGeom prst="line">
                <a:avLst/>
              </a:prstGeom>
              <a:ln w="190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a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b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c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d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e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30" name="Text Box 21"/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f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6650226" y="156090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600" dirty="0" smtClean="0">
                  <a:ea typeface="굴림" pitchFamily="50" charset="-127"/>
                </a:rPr>
                <a:t>3</a:t>
              </a:r>
              <a:endParaRPr lang="en-US" altLang="ko-KR" sz="1600" dirty="0">
                <a:ea typeface="굴림" pitchFamily="50" charset="-127"/>
              </a:endParaRPr>
            </a:p>
          </p:txBody>
        </p:sp>
      </p:grp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198899" y="3954621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32" name="AutoShape 13"/>
          <p:cNvCxnSpPr>
            <a:cxnSpLocks noChangeShapeType="1"/>
            <a:endCxn id="12" idx="1"/>
          </p:cNvCxnSpPr>
          <p:nvPr/>
        </p:nvCxnSpPr>
        <p:spPr bwMode="auto">
          <a:xfrm>
            <a:off x="3378899" y="4115890"/>
            <a:ext cx="525972" cy="431848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996611" y="4500763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27784" y="4939841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/>
                <a:cs typeface="Times New Roman"/>
              </a:rPr>
              <a:t>∞</a:t>
            </a:r>
            <a:endParaRPr 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5424628" y="3611141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422002" y="4229677"/>
            <a:ext cx="296876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600" dirty="0" smtClean="0">
                <a:ea typeface="굴림" pitchFamily="50" charset="-127"/>
              </a:rPr>
              <a:t>4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182439" y="4558508"/>
            <a:ext cx="296876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600" dirty="0" smtClean="0">
                <a:ea typeface="굴림" pitchFamily="50" charset="-127"/>
              </a:rPr>
              <a:t>2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3919" y="3618589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1519" y="5075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갱신 안됨</a:t>
            </a:r>
            <a:endParaRPr lang="en-US" dirty="0"/>
          </a:p>
        </p:txBody>
      </p:sp>
      <p:cxnSp>
        <p:nvCxnSpPr>
          <p:cNvPr id="40" name="직선 화살표 연결선 39"/>
          <p:cNvCxnSpPr>
            <a:stCxn id="2" idx="1"/>
            <a:endCxn id="6" idx="3"/>
          </p:cNvCxnSpPr>
          <p:nvPr/>
        </p:nvCxnSpPr>
        <p:spPr>
          <a:xfrm flipH="1">
            <a:off x="5888150" y="5260558"/>
            <a:ext cx="593369" cy="6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en-US" altLang="ko-KR" dirty="0"/>
              <a:t>Line 8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루프의 조건이 ‘참’이므로</a:t>
            </a:r>
            <a:r>
              <a:rPr lang="en-US" altLang="ko-KR" dirty="0"/>
              <a:t>, line 9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인 점 </a:t>
            </a:r>
            <a:r>
              <a:rPr lang="en-US" altLang="ko-KR" dirty="0"/>
              <a:t>f</a:t>
            </a:r>
            <a:r>
              <a:rPr lang="ko-KR" altLang="en-US" dirty="0"/>
              <a:t>를 찾고</a:t>
            </a:r>
            <a:r>
              <a:rPr lang="en-US" altLang="ko-KR" dirty="0"/>
              <a:t>,</a:t>
            </a:r>
            <a:r>
              <a:rPr lang="ko-KR" altLang="en-US" dirty="0"/>
              <a:t> 점 </a:t>
            </a:r>
            <a:r>
              <a:rPr lang="en-US" altLang="ko-KR" dirty="0"/>
              <a:t>f</a:t>
            </a:r>
            <a:r>
              <a:rPr lang="ko-KR" altLang="en-US" dirty="0"/>
              <a:t>와 선분 </a:t>
            </a:r>
            <a:r>
              <a:rPr lang="en-US" altLang="ko-KR" dirty="0"/>
              <a:t>(</a:t>
            </a:r>
            <a:r>
              <a:rPr lang="en-US" altLang="ko-KR" dirty="0" err="1"/>
              <a:t>c,f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자유형 3"/>
          <p:cNvSpPr/>
          <p:nvPr/>
        </p:nvSpPr>
        <p:spPr>
          <a:xfrm rot="15633597">
            <a:off x="4239401" y="3351185"/>
            <a:ext cx="2279347" cy="1342550"/>
          </a:xfrm>
          <a:custGeom>
            <a:avLst/>
            <a:gdLst>
              <a:gd name="connsiteX0" fmla="*/ 12142 w 2903559"/>
              <a:gd name="connsiteY0" fmla="*/ 294407 h 1516806"/>
              <a:gd name="connsiteX1" fmla="*/ 1971571 w 2903559"/>
              <a:gd name="connsiteY1" fmla="*/ 5158 h 1516806"/>
              <a:gd name="connsiteX2" fmla="*/ 2885971 w 2903559"/>
              <a:gd name="connsiteY2" fmla="*/ 229093 h 1516806"/>
              <a:gd name="connsiteX3" fmla="*/ 1225122 w 2903559"/>
              <a:gd name="connsiteY3" fmla="*/ 1516717 h 1516806"/>
              <a:gd name="connsiteX4" fmla="*/ 12142 w 2903559"/>
              <a:gd name="connsiteY4" fmla="*/ 294407 h 15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559" h="1516806">
                <a:moveTo>
                  <a:pt x="12142" y="294407"/>
                </a:moveTo>
                <a:cubicBezTo>
                  <a:pt x="136550" y="42480"/>
                  <a:pt x="1492600" y="16044"/>
                  <a:pt x="1971571" y="5158"/>
                </a:cubicBezTo>
                <a:cubicBezTo>
                  <a:pt x="2450542" y="-5728"/>
                  <a:pt x="3010379" y="-22834"/>
                  <a:pt x="2885971" y="229093"/>
                </a:cubicBezTo>
                <a:cubicBezTo>
                  <a:pt x="2761563" y="481020"/>
                  <a:pt x="1700983" y="1505831"/>
                  <a:pt x="1225122" y="1516717"/>
                </a:cubicBezTo>
                <a:cubicBezTo>
                  <a:pt x="749261" y="1527603"/>
                  <a:pt x="-112266" y="546334"/>
                  <a:pt x="12142" y="294407"/>
                </a:cubicBezTo>
                <a:close/>
              </a:path>
            </a:pathLst>
          </a:cu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9999" y="3137995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60954" y="4603602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44273" y="4239317"/>
            <a:ext cx="19252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/>
                <a:cs typeface="Times New Roman"/>
              </a:rPr>
              <a:t>4</a:t>
            </a:r>
            <a:endParaRPr lang="en-US" altLang="ko-KR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194487" y="3000963"/>
            <a:ext cx="3659848" cy="2239050"/>
            <a:chOff x="5098720" y="498881"/>
            <a:chExt cx="3659848" cy="223905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4" name="AutoShape 11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endCxn id="11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0" idx="6"/>
              <a:endCxn id="13" idx="1"/>
            </p:cNvCxnSpPr>
            <p:nvPr/>
          </p:nvCxnSpPr>
          <p:spPr bwMode="auto">
            <a:xfrm>
              <a:off x="6516887" y="1645623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526287" y="2331423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endCxn id="9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0" idx="7"/>
              <a:endCxn id="9" idx="3"/>
            </p:cNvCxnSpPr>
            <p:nvPr/>
          </p:nvCxnSpPr>
          <p:spPr bwMode="auto">
            <a:xfrm flipV="1">
              <a:off x="6490527" y="980838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1"/>
              <a:endCxn id="9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3" idx="7"/>
              <a:endCxn id="12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753042" y="34909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29" name="AutoShape 13"/>
          <p:cNvCxnSpPr>
            <a:cxnSpLocks noChangeShapeType="1"/>
            <a:endCxn id="10" idx="1"/>
          </p:cNvCxnSpPr>
          <p:nvPr/>
        </p:nvCxnSpPr>
        <p:spPr bwMode="auto">
          <a:xfrm>
            <a:off x="2933042" y="3652217"/>
            <a:ext cx="525972" cy="431848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550754" y="4037090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81927" y="4476168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/>
                <a:cs typeface="Times New Roman"/>
              </a:rPr>
              <a:t>∞</a:t>
            </a:r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4978771" y="3147468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06575" y="5003884"/>
            <a:ext cx="25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= min{</a:t>
            </a:r>
            <a:r>
              <a:rPr lang="en-US" altLang="ko-KR" dirty="0" smtClean="0">
                <a:latin typeface="Times New Roman"/>
                <a:cs typeface="Times New Roman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Times New Roman"/>
                <a:cs typeface="Times New Roman"/>
              </a:rPr>
              <a:t>4, </a:t>
            </a:r>
            <a:r>
              <a:rPr lang="en-US" dirty="0">
                <a:latin typeface="Times New Roman"/>
                <a:cs typeface="Times New Roman"/>
              </a:rPr>
              <a:t>∞, </a:t>
            </a:r>
            <a:r>
              <a:rPr lang="en-US" dirty="0" smtClean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7038" y="3247859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173" y="586982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10~12:</a:t>
            </a:r>
            <a:r>
              <a:rPr lang="ko-KR" altLang="en-US" dirty="0" smtClean="0"/>
              <a:t> </a:t>
            </a:r>
            <a:r>
              <a:rPr lang="ko-KR" altLang="en-US" dirty="0"/>
              <a:t>점 </a:t>
            </a:r>
            <a:r>
              <a:rPr lang="en-US" altLang="ko-KR" dirty="0"/>
              <a:t>f</a:t>
            </a:r>
            <a:r>
              <a:rPr lang="ko-KR" altLang="en-US" dirty="0"/>
              <a:t>에 연결된 점 </a:t>
            </a:r>
            <a:r>
              <a:rPr lang="en-US" altLang="ko-KR" dirty="0"/>
              <a:t>e</a:t>
            </a:r>
            <a:r>
              <a:rPr lang="ko-KR" altLang="en-US" dirty="0"/>
              <a:t>의 </a:t>
            </a:r>
            <a:r>
              <a:rPr lang="en-US" altLang="ko-KR" dirty="0"/>
              <a:t>D[e]</a:t>
            </a:r>
            <a:r>
              <a:rPr lang="ko-KR" altLang="en-US" dirty="0"/>
              <a:t>를 </a:t>
            </a:r>
            <a:r>
              <a:rPr lang="en-US" altLang="ko-KR" dirty="0"/>
              <a:t>9</a:t>
            </a:r>
            <a:r>
              <a:rPr lang="ko-KR" altLang="en-US" dirty="0"/>
              <a:t>로 갱신한다</a:t>
            </a:r>
            <a:r>
              <a:rPr lang="en-US" altLang="ko-KR" dirty="0"/>
              <a:t>. D[d]</a:t>
            </a:r>
            <a:r>
              <a:rPr lang="ko-KR" altLang="en-US" dirty="0"/>
              <a:t>는 선분 </a:t>
            </a:r>
            <a:r>
              <a:rPr lang="en-US" altLang="ko-KR" dirty="0"/>
              <a:t>(</a:t>
            </a:r>
            <a:r>
              <a:rPr lang="en-US" altLang="ko-KR" dirty="0" err="1"/>
              <a:t>f,d</a:t>
            </a:r>
            <a:r>
              <a:rPr lang="en-US" altLang="ko-KR" dirty="0"/>
              <a:t>)</a:t>
            </a:r>
            <a:r>
              <a:rPr lang="ko-KR" altLang="en-US" dirty="0"/>
              <a:t>의 가중치인 </a:t>
            </a:r>
            <a:r>
              <a:rPr lang="en-US" altLang="ko-KR" dirty="0"/>
              <a:t>7</a:t>
            </a:r>
            <a:r>
              <a:rPr lang="ko-KR" altLang="en-US" dirty="0"/>
              <a:t>보다 작기 때문에 </a:t>
            </a:r>
            <a:r>
              <a:rPr lang="ko-KR" altLang="en-US" dirty="0" err="1" smtClean="0"/>
              <a:t>갱신안됨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3935" y="4108936"/>
            <a:ext cx="281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 rot="15633597">
            <a:off x="4311409" y="2983953"/>
            <a:ext cx="2279347" cy="1342550"/>
          </a:xfrm>
          <a:custGeom>
            <a:avLst/>
            <a:gdLst>
              <a:gd name="connsiteX0" fmla="*/ 12142 w 2903559"/>
              <a:gd name="connsiteY0" fmla="*/ 294407 h 1516806"/>
              <a:gd name="connsiteX1" fmla="*/ 1971571 w 2903559"/>
              <a:gd name="connsiteY1" fmla="*/ 5158 h 1516806"/>
              <a:gd name="connsiteX2" fmla="*/ 2885971 w 2903559"/>
              <a:gd name="connsiteY2" fmla="*/ 229093 h 1516806"/>
              <a:gd name="connsiteX3" fmla="*/ 1225122 w 2903559"/>
              <a:gd name="connsiteY3" fmla="*/ 1516717 h 1516806"/>
              <a:gd name="connsiteX4" fmla="*/ 12142 w 2903559"/>
              <a:gd name="connsiteY4" fmla="*/ 294407 h 15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559" h="1516806">
                <a:moveTo>
                  <a:pt x="12142" y="294407"/>
                </a:moveTo>
                <a:cubicBezTo>
                  <a:pt x="136550" y="42480"/>
                  <a:pt x="1492600" y="16044"/>
                  <a:pt x="1971571" y="5158"/>
                </a:cubicBezTo>
                <a:cubicBezTo>
                  <a:pt x="2450542" y="-5728"/>
                  <a:pt x="3010379" y="-22834"/>
                  <a:pt x="2885971" y="229093"/>
                </a:cubicBezTo>
                <a:cubicBezTo>
                  <a:pt x="2761563" y="481020"/>
                  <a:pt x="1700983" y="1505831"/>
                  <a:pt x="1225122" y="1516717"/>
                </a:cubicBezTo>
                <a:cubicBezTo>
                  <a:pt x="749261" y="1527603"/>
                  <a:pt x="-112266" y="546334"/>
                  <a:pt x="12142" y="294407"/>
                </a:cubicBezTo>
                <a:close/>
              </a:path>
            </a:pathLst>
          </a:cu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2007" y="2770763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32962" y="4236370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16281" y="3872085"/>
            <a:ext cx="19252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/>
                <a:cs typeface="Times New Roman"/>
              </a:rPr>
              <a:t>4</a:t>
            </a:r>
            <a:endParaRPr lang="en-US" altLang="ko-KR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266495" y="2633731"/>
            <a:ext cx="3659848" cy="2239050"/>
            <a:chOff x="5098720" y="498881"/>
            <a:chExt cx="3659848" cy="22390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5" name="AutoShape 11"/>
            <p:cNvCxnSpPr>
              <a:cxnSpLocks noChangeShapeType="1"/>
              <a:stCxn id="11" idx="3"/>
              <a:endCxn id="12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1" idx="6"/>
              <a:endCxn id="14" idx="1"/>
            </p:cNvCxnSpPr>
            <p:nvPr/>
          </p:nvCxnSpPr>
          <p:spPr bwMode="auto">
            <a:xfrm>
              <a:off x="6516887" y="1645623"/>
              <a:ext cx="1419223" cy="622160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4"/>
            <p:cNvCxnSpPr>
              <a:cxnSpLocks noChangeShapeType="1"/>
              <a:stCxn id="12" idx="6"/>
              <a:endCxn id="14" idx="2"/>
            </p:cNvCxnSpPr>
            <p:nvPr/>
          </p:nvCxnSpPr>
          <p:spPr bwMode="auto">
            <a:xfrm>
              <a:off x="5526287" y="2331423"/>
              <a:ext cx="2383463" cy="0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5"/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1" idx="7"/>
              <a:endCxn id="10" idx="3"/>
            </p:cNvCxnSpPr>
            <p:nvPr/>
          </p:nvCxnSpPr>
          <p:spPr bwMode="auto">
            <a:xfrm flipV="1">
              <a:off x="6490527" y="980838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7"/>
            <p:cNvCxnSpPr>
              <a:cxnSpLocks noChangeShapeType="1"/>
              <a:stCxn id="13" idx="1"/>
              <a:endCxn id="10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8"/>
            <p:cNvCxnSpPr>
              <a:cxnSpLocks noChangeShapeType="1"/>
              <a:stCxn id="14" idx="7"/>
              <a:endCxn id="13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2825050" y="312371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30" name="AutoShape 13"/>
          <p:cNvCxnSpPr>
            <a:cxnSpLocks noChangeShapeType="1"/>
            <a:endCxn id="11" idx="1"/>
          </p:cNvCxnSpPr>
          <p:nvPr/>
        </p:nvCxnSpPr>
        <p:spPr bwMode="auto">
          <a:xfrm>
            <a:off x="3005050" y="3284985"/>
            <a:ext cx="525972" cy="431848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622762" y="3669858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050779" y="2780236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9046" y="2880627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3777247" y="4160117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9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292410" y="372509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7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586" y="34190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갱신 안됨</a:t>
            </a:r>
            <a:endParaRPr lang="en-US" dirty="0"/>
          </a:p>
        </p:txBody>
      </p:sp>
      <p:cxnSp>
        <p:nvCxnSpPr>
          <p:cNvPr id="37" name="직선 화살표 연결선 36"/>
          <p:cNvCxnSpPr>
            <a:endCxn id="8" idx="1"/>
          </p:cNvCxnSpPr>
          <p:nvPr/>
        </p:nvCxnSpPr>
        <p:spPr>
          <a:xfrm>
            <a:off x="1835696" y="3621177"/>
            <a:ext cx="1680585" cy="450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dirty="0" smtClean="0"/>
              <a:t>그리디 </a:t>
            </a:r>
            <a:r>
              <a:rPr lang="ko-KR" altLang="en-US" dirty="0"/>
              <a:t>알고리즘은 일단 한번 선택하면</a:t>
            </a:r>
            <a:r>
              <a:rPr lang="en-US" altLang="ko-KR" dirty="0"/>
              <a:t>, </a:t>
            </a:r>
            <a:r>
              <a:rPr lang="ko-KR" altLang="en-US" dirty="0"/>
              <a:t>이를 절대로 번복하지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선택한 데이터를 버리고 다른 것을 취하지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이러한 </a:t>
            </a:r>
            <a:r>
              <a:rPr lang="ko-KR" altLang="en-US" dirty="0"/>
              <a:t>특성 때문에 대부분의 그리디 알고리즘들은 매우 단순하며</a:t>
            </a:r>
            <a:r>
              <a:rPr lang="en-US" altLang="ko-KR" dirty="0"/>
              <a:t>, </a:t>
            </a:r>
            <a:r>
              <a:rPr lang="ko-KR" altLang="en-US" dirty="0"/>
              <a:t>또한 제한적인 문제들만이 그리디 알고리즘으로 해결된다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en-US" altLang="ko-KR" dirty="0" smtClean="0"/>
              <a:t>8</a:t>
            </a:r>
            <a:r>
              <a:rPr lang="ko-KR" altLang="en-US" dirty="0"/>
              <a:t>장에서 다루는 대부분의 근사 알고리즘들은 그리디 알고리즘들이고</a:t>
            </a:r>
            <a:r>
              <a:rPr lang="en-US" altLang="ko-KR" dirty="0"/>
              <a:t>, 9</a:t>
            </a:r>
            <a:r>
              <a:rPr lang="ko-KR" altLang="en-US" dirty="0"/>
              <a:t>장의 해를 탐색하는 기법들 중의 하나인 분기 한정 기법도 그리디 알고리즘의 일종이다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/>
              <a:t>그 다음부터는 점 </a:t>
            </a:r>
            <a:r>
              <a:rPr lang="en-US" altLang="ko-KR" dirty="0"/>
              <a:t>a</a:t>
            </a:r>
            <a:r>
              <a:rPr lang="ko-KR" altLang="en-US" dirty="0"/>
              <a:t>와 선분 </a:t>
            </a:r>
            <a:r>
              <a:rPr lang="en-US" altLang="ko-KR" dirty="0"/>
              <a:t>(</a:t>
            </a:r>
            <a:r>
              <a:rPr lang="en-US" altLang="ko-KR" dirty="0" err="1"/>
              <a:t>b,a</a:t>
            </a:r>
            <a:r>
              <a:rPr lang="en-US" altLang="ko-KR" dirty="0"/>
              <a:t>), </a:t>
            </a:r>
            <a:r>
              <a:rPr lang="ko-KR" altLang="en-US" dirty="0"/>
              <a:t>점 </a:t>
            </a:r>
            <a:r>
              <a:rPr lang="en-US" altLang="ko-KR" dirty="0"/>
              <a:t>d</a:t>
            </a:r>
            <a:r>
              <a:rPr lang="ko-KR" altLang="en-US" dirty="0"/>
              <a:t>와 선분 </a:t>
            </a:r>
            <a:r>
              <a:rPr lang="en-US" altLang="ko-KR" dirty="0"/>
              <a:t>(</a:t>
            </a:r>
            <a:r>
              <a:rPr lang="en-US" altLang="ko-KR" dirty="0" err="1"/>
              <a:t>a,d</a:t>
            </a:r>
            <a:r>
              <a:rPr lang="en-US" altLang="ko-KR" dirty="0"/>
              <a:t>)</a:t>
            </a:r>
            <a:r>
              <a:rPr lang="ko-KR" altLang="en-US" dirty="0"/>
              <a:t>가 차례로 </a:t>
            </a:r>
            <a:r>
              <a:rPr lang="en-US" altLang="ko-KR" dirty="0"/>
              <a:t>T</a:t>
            </a:r>
            <a:r>
              <a:rPr lang="ko-KR" altLang="en-US" dirty="0"/>
              <a:t>에 추가되고</a:t>
            </a:r>
            <a:r>
              <a:rPr lang="en-US" altLang="ko-KR" dirty="0"/>
              <a:t>, </a:t>
            </a:r>
            <a:r>
              <a:rPr lang="ko-KR" altLang="en-US" dirty="0"/>
              <a:t>최종적으로 점 </a:t>
            </a:r>
            <a:r>
              <a:rPr lang="en-US" altLang="ko-KR" dirty="0"/>
              <a:t>e</a:t>
            </a:r>
            <a:r>
              <a:rPr lang="ko-KR" altLang="en-US" dirty="0"/>
              <a:t>와 선분 </a:t>
            </a:r>
            <a:r>
              <a:rPr lang="en-US" altLang="ko-KR" dirty="0"/>
              <a:t>(</a:t>
            </a:r>
            <a:r>
              <a:rPr lang="en-US" altLang="ko-KR" dirty="0" err="1"/>
              <a:t>a,e</a:t>
            </a:r>
            <a:r>
              <a:rPr lang="en-US" altLang="ko-KR" dirty="0"/>
              <a:t>)</a:t>
            </a:r>
            <a:r>
              <a:rPr lang="ko-KR" altLang="en-US" dirty="0"/>
              <a:t>가 추가되면서</a:t>
            </a:r>
            <a:r>
              <a:rPr lang="en-US" altLang="ko-KR" dirty="0"/>
              <a:t>, </a:t>
            </a: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  <a:r>
              <a:rPr lang="ko-KR" altLang="en-US" dirty="0"/>
              <a:t>가 완성된다</a:t>
            </a:r>
            <a:r>
              <a:rPr lang="en-US" altLang="ko-KR" dirty="0"/>
              <a:t>. Line 13</a:t>
            </a:r>
            <a:r>
              <a:rPr lang="ko-KR" altLang="en-US" dirty="0"/>
              <a:t>에서는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리턴하고</a:t>
            </a:r>
            <a:r>
              <a:rPr lang="en-US" altLang="ko-KR" dirty="0"/>
              <a:t>, </a:t>
            </a:r>
            <a:r>
              <a:rPr lang="ko-KR" altLang="en-US" dirty="0"/>
              <a:t>알고리즘을 마친다</a:t>
            </a:r>
            <a:r>
              <a:rPr lang="en-US" altLang="ko-KR" dirty="0"/>
              <a:t>. </a:t>
            </a:r>
            <a:r>
              <a:rPr lang="ko-KR" altLang="en-US" dirty="0"/>
              <a:t>다음의 그림들이 위의 과정을 차례로 보여준다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자유형 3"/>
          <p:cNvSpPr/>
          <p:nvPr/>
        </p:nvSpPr>
        <p:spPr>
          <a:xfrm>
            <a:off x="680220" y="3704454"/>
            <a:ext cx="3643821" cy="2585229"/>
          </a:xfrm>
          <a:custGeom>
            <a:avLst/>
            <a:gdLst>
              <a:gd name="connsiteX0" fmla="*/ 48894 w 3910228"/>
              <a:gd name="connsiteY0" fmla="*/ 797294 h 2585229"/>
              <a:gd name="connsiteX1" fmla="*/ 412451 w 3910228"/>
              <a:gd name="connsiteY1" fmla="*/ 180350 h 2585229"/>
              <a:gd name="connsiteX2" fmla="*/ 2781078 w 3910228"/>
              <a:gd name="connsiteY2" fmla="*/ 92215 h 2585229"/>
              <a:gd name="connsiteX3" fmla="*/ 3904798 w 3910228"/>
              <a:gd name="connsiteY3" fmla="*/ 1381188 h 2585229"/>
              <a:gd name="connsiteX4" fmla="*/ 3177685 w 3910228"/>
              <a:gd name="connsiteY4" fmla="*/ 2559993 h 2585229"/>
              <a:gd name="connsiteX5" fmla="*/ 2472605 w 3910228"/>
              <a:gd name="connsiteY5" fmla="*/ 2086268 h 2585229"/>
              <a:gd name="connsiteX6" fmla="*/ 2373453 w 3910228"/>
              <a:gd name="connsiteY6" fmla="*/ 907463 h 2585229"/>
              <a:gd name="connsiteX7" fmla="*/ 974311 w 3910228"/>
              <a:gd name="connsiteY7" fmla="*/ 1039666 h 2585229"/>
              <a:gd name="connsiteX8" fmla="*/ 48894 w 3910228"/>
              <a:gd name="connsiteY8" fmla="*/ 797294 h 25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0228" h="2585229">
                <a:moveTo>
                  <a:pt x="48894" y="797294"/>
                </a:moveTo>
                <a:cubicBezTo>
                  <a:pt x="-44749" y="654075"/>
                  <a:pt x="-42913" y="297863"/>
                  <a:pt x="412451" y="180350"/>
                </a:cubicBezTo>
                <a:cubicBezTo>
                  <a:pt x="867815" y="62837"/>
                  <a:pt x="2199020" y="-107925"/>
                  <a:pt x="2781078" y="92215"/>
                </a:cubicBezTo>
                <a:cubicBezTo>
                  <a:pt x="3363136" y="292355"/>
                  <a:pt x="3838697" y="969892"/>
                  <a:pt x="3904798" y="1381188"/>
                </a:cubicBezTo>
                <a:cubicBezTo>
                  <a:pt x="3970899" y="1792484"/>
                  <a:pt x="3416384" y="2442480"/>
                  <a:pt x="3177685" y="2559993"/>
                </a:cubicBezTo>
                <a:cubicBezTo>
                  <a:pt x="2938986" y="2677506"/>
                  <a:pt x="2606644" y="2361690"/>
                  <a:pt x="2472605" y="2086268"/>
                </a:cubicBezTo>
                <a:cubicBezTo>
                  <a:pt x="2338566" y="1810846"/>
                  <a:pt x="2623169" y="1081897"/>
                  <a:pt x="2373453" y="907463"/>
                </a:cubicBezTo>
                <a:cubicBezTo>
                  <a:pt x="2123737" y="733029"/>
                  <a:pt x="1365410" y="1061700"/>
                  <a:pt x="974311" y="1039666"/>
                </a:cubicBezTo>
                <a:cubicBezTo>
                  <a:pt x="583212" y="1017632"/>
                  <a:pt x="142537" y="940513"/>
                  <a:pt x="48894" y="797294"/>
                </a:cubicBezTo>
                <a:close/>
              </a:path>
            </a:pathLst>
          </a:cu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5380275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9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42102"/>
            <a:ext cx="281339" cy="400110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18579" y="5507709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01898" y="5143424"/>
            <a:ext cx="19252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/>
                <a:cs typeface="Times New Roman"/>
              </a:rPr>
              <a:t>4</a:t>
            </a:r>
            <a:endParaRPr lang="en-US" altLang="ko-KR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52112" y="3905070"/>
            <a:ext cx="3659848" cy="2239050"/>
            <a:chOff x="5098720" y="498881"/>
            <a:chExt cx="3659848" cy="22390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5" name="AutoShape 11"/>
            <p:cNvCxnSpPr>
              <a:cxnSpLocks noChangeShapeType="1"/>
              <a:stCxn id="11" idx="3"/>
              <a:endCxn id="12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2" idx="6"/>
              <a:endCxn id="14" idx="2"/>
            </p:cNvCxnSpPr>
            <p:nvPr/>
          </p:nvCxnSpPr>
          <p:spPr bwMode="auto">
            <a:xfrm>
              <a:off x="5526287" y="2331423"/>
              <a:ext cx="238346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1" idx="7"/>
              <a:endCxn id="10" idx="3"/>
            </p:cNvCxnSpPr>
            <p:nvPr/>
          </p:nvCxnSpPr>
          <p:spPr bwMode="auto">
            <a:xfrm flipV="1">
              <a:off x="6490527" y="980838"/>
              <a:ext cx="1168121" cy="60114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3" idx="1"/>
              <a:endCxn id="10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4" idx="7"/>
              <a:endCxn id="13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10667" y="4395055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29" name="AutoShape 13"/>
          <p:cNvCxnSpPr>
            <a:cxnSpLocks noChangeShapeType="1"/>
            <a:endCxn id="11" idx="1"/>
          </p:cNvCxnSpPr>
          <p:nvPr/>
        </p:nvCxnSpPr>
        <p:spPr bwMode="auto">
          <a:xfrm>
            <a:off x="1290667" y="4556324"/>
            <a:ext cx="525972" cy="431848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908379" y="4941197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36396" y="4051575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64200" y="5907991"/>
            <a:ext cx="25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= min{</a:t>
            </a:r>
            <a:r>
              <a:rPr lang="en-US" altLang="ko-KR" dirty="0" smtClean="0">
                <a:latin typeface="Times New Roman"/>
                <a:cs typeface="Times New Roman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Times New Roman"/>
                <a:cs typeface="Times New Roman"/>
              </a:rPr>
              <a:t>4, 9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24549" y="3820742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5824724" y="4704427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2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5232754" y="487905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4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5176651" y="3724091"/>
            <a:ext cx="3643821" cy="2585229"/>
          </a:xfrm>
          <a:custGeom>
            <a:avLst/>
            <a:gdLst>
              <a:gd name="connsiteX0" fmla="*/ 48894 w 3910228"/>
              <a:gd name="connsiteY0" fmla="*/ 797294 h 2585229"/>
              <a:gd name="connsiteX1" fmla="*/ 412451 w 3910228"/>
              <a:gd name="connsiteY1" fmla="*/ 180350 h 2585229"/>
              <a:gd name="connsiteX2" fmla="*/ 2781078 w 3910228"/>
              <a:gd name="connsiteY2" fmla="*/ 92215 h 2585229"/>
              <a:gd name="connsiteX3" fmla="*/ 3904798 w 3910228"/>
              <a:gd name="connsiteY3" fmla="*/ 1381188 h 2585229"/>
              <a:gd name="connsiteX4" fmla="*/ 3177685 w 3910228"/>
              <a:gd name="connsiteY4" fmla="*/ 2559993 h 2585229"/>
              <a:gd name="connsiteX5" fmla="*/ 2472605 w 3910228"/>
              <a:gd name="connsiteY5" fmla="*/ 2086268 h 2585229"/>
              <a:gd name="connsiteX6" fmla="*/ 2373453 w 3910228"/>
              <a:gd name="connsiteY6" fmla="*/ 907463 h 2585229"/>
              <a:gd name="connsiteX7" fmla="*/ 974311 w 3910228"/>
              <a:gd name="connsiteY7" fmla="*/ 1039666 h 2585229"/>
              <a:gd name="connsiteX8" fmla="*/ 48894 w 3910228"/>
              <a:gd name="connsiteY8" fmla="*/ 797294 h 25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0228" h="2585229">
                <a:moveTo>
                  <a:pt x="48894" y="797294"/>
                </a:moveTo>
                <a:cubicBezTo>
                  <a:pt x="-44749" y="654075"/>
                  <a:pt x="-42913" y="297863"/>
                  <a:pt x="412451" y="180350"/>
                </a:cubicBezTo>
                <a:cubicBezTo>
                  <a:pt x="867815" y="62837"/>
                  <a:pt x="2199020" y="-107925"/>
                  <a:pt x="2781078" y="92215"/>
                </a:cubicBezTo>
                <a:cubicBezTo>
                  <a:pt x="3363136" y="292355"/>
                  <a:pt x="3838697" y="969892"/>
                  <a:pt x="3904798" y="1381188"/>
                </a:cubicBezTo>
                <a:cubicBezTo>
                  <a:pt x="3970899" y="1792484"/>
                  <a:pt x="3416384" y="2442480"/>
                  <a:pt x="3177685" y="2559993"/>
                </a:cubicBezTo>
                <a:cubicBezTo>
                  <a:pt x="2938986" y="2677506"/>
                  <a:pt x="2606644" y="2361690"/>
                  <a:pt x="2472605" y="2086268"/>
                </a:cubicBezTo>
                <a:cubicBezTo>
                  <a:pt x="2338566" y="1810846"/>
                  <a:pt x="2623169" y="1081897"/>
                  <a:pt x="2373453" y="907463"/>
                </a:cubicBezTo>
                <a:cubicBezTo>
                  <a:pt x="2123737" y="733029"/>
                  <a:pt x="1365410" y="1061700"/>
                  <a:pt x="974311" y="1039666"/>
                </a:cubicBezTo>
                <a:cubicBezTo>
                  <a:pt x="583212" y="1017632"/>
                  <a:pt x="142537" y="940513"/>
                  <a:pt x="48894" y="797294"/>
                </a:cubicBezTo>
                <a:close/>
              </a:path>
            </a:pathLst>
          </a:cu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35983" y="5399912"/>
            <a:ext cx="281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4055" y="4061739"/>
            <a:ext cx="281339" cy="400110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15010" y="5527346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298329" y="5163061"/>
            <a:ext cx="1925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lang="en-US" altLang="ko-KR" sz="2400" dirty="0">
              <a:solidFill>
                <a:srgbClr val="0000CC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048543" y="3924707"/>
            <a:ext cx="3659848" cy="2239050"/>
            <a:chOff x="5098720" y="498881"/>
            <a:chExt cx="3659848" cy="223905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47" name="AutoShape 11"/>
            <p:cNvCxnSpPr>
              <a:cxnSpLocks noChangeShapeType="1"/>
              <a:stCxn id="43" idx="3"/>
              <a:endCxn id="44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"/>
            <p:cNvCxnSpPr>
              <a:cxnSpLocks noChangeShapeType="1"/>
              <a:endCxn id="44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/>
            <p:cNvCxnSpPr>
              <a:cxnSpLocks noChangeShapeType="1"/>
              <a:endCxn id="42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7"/>
            <p:cNvCxnSpPr>
              <a:cxnSpLocks noChangeShapeType="1"/>
              <a:stCxn id="45" idx="1"/>
              <a:endCxn id="42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8"/>
            <p:cNvCxnSpPr>
              <a:cxnSpLocks noChangeShapeType="1"/>
              <a:stCxn id="46" idx="7"/>
              <a:endCxn id="45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5607098" y="4414692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59" name="AutoShape 13"/>
          <p:cNvCxnSpPr>
            <a:cxnSpLocks noChangeShapeType="1"/>
            <a:endCxn id="43" idx="1"/>
          </p:cNvCxnSpPr>
          <p:nvPr/>
        </p:nvCxnSpPr>
        <p:spPr bwMode="auto">
          <a:xfrm>
            <a:off x="5787098" y="4575961"/>
            <a:ext cx="525972" cy="431848"/>
          </a:xfrm>
          <a:prstGeom prst="straightConnector1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8404810" y="4960834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832827" y="4071212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320980" y="3840379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640148" y="803645"/>
            <a:ext cx="3683893" cy="2239050"/>
          </a:xfrm>
          <a:custGeom>
            <a:avLst/>
            <a:gdLst>
              <a:gd name="connsiteX0" fmla="*/ 200507 w 3891631"/>
              <a:gd name="connsiteY0" fmla="*/ 198379 h 2583897"/>
              <a:gd name="connsiteX1" fmla="*/ 2635235 w 3891631"/>
              <a:gd name="connsiteY1" fmla="*/ 88211 h 2583897"/>
              <a:gd name="connsiteX2" fmla="*/ 3880141 w 3891631"/>
              <a:gd name="connsiteY2" fmla="*/ 1377184 h 2583897"/>
              <a:gd name="connsiteX3" fmla="*/ 3142011 w 3891631"/>
              <a:gd name="connsiteY3" fmla="*/ 2578023 h 2583897"/>
              <a:gd name="connsiteX4" fmla="*/ 1313211 w 3891631"/>
              <a:gd name="connsiteY4" fmla="*/ 1795825 h 2583897"/>
              <a:gd name="connsiteX5" fmla="*/ 266609 w 3891631"/>
              <a:gd name="connsiteY5" fmla="*/ 881425 h 2583897"/>
              <a:gd name="connsiteX6" fmla="*/ 200507 w 3891631"/>
              <a:gd name="connsiteY6" fmla="*/ 198379 h 258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1631" h="2583897">
                <a:moveTo>
                  <a:pt x="200507" y="198379"/>
                </a:moveTo>
                <a:cubicBezTo>
                  <a:pt x="595278" y="66177"/>
                  <a:pt x="2021963" y="-108257"/>
                  <a:pt x="2635235" y="88211"/>
                </a:cubicBezTo>
                <a:cubicBezTo>
                  <a:pt x="3248507" y="284679"/>
                  <a:pt x="3795678" y="962215"/>
                  <a:pt x="3880141" y="1377184"/>
                </a:cubicBezTo>
                <a:cubicBezTo>
                  <a:pt x="3964604" y="1792153"/>
                  <a:pt x="3569833" y="2508250"/>
                  <a:pt x="3142011" y="2578023"/>
                </a:cubicBezTo>
                <a:cubicBezTo>
                  <a:pt x="2714189" y="2647797"/>
                  <a:pt x="1792444" y="2078591"/>
                  <a:pt x="1313211" y="1795825"/>
                </a:cubicBezTo>
                <a:cubicBezTo>
                  <a:pt x="833978" y="1513059"/>
                  <a:pt x="448387" y="1151338"/>
                  <a:pt x="266609" y="881425"/>
                </a:cubicBezTo>
                <a:cubicBezTo>
                  <a:pt x="84831" y="611512"/>
                  <a:pt x="-194264" y="330581"/>
                  <a:pt x="200507" y="198379"/>
                </a:cubicBezTo>
                <a:close/>
              </a:path>
            </a:pathLst>
          </a:cu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288220" y="1583364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2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96250" y="1757991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4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79" y="2278849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7551" y="940676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78506" y="2406283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1892113"/>
            <a:ext cx="19252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/>
                <a:cs typeface="Times New Roman"/>
              </a:rPr>
              <a:t>2</a:t>
            </a:r>
            <a:endParaRPr lang="en-US" altLang="ko-KR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12039" y="803644"/>
            <a:ext cx="3659848" cy="2239050"/>
            <a:chOff x="5098720" y="498881"/>
            <a:chExt cx="3659848" cy="2239050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7" name="AutoShape 11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2"/>
            <p:cNvCxnSpPr>
              <a:cxnSpLocks noChangeShapeType="1"/>
              <a:endCxn id="14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5"/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5" idx="1"/>
              <a:endCxn id="12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6" idx="7"/>
              <a:endCxn id="15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070594" y="1293629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29" name="AutoShape 13"/>
          <p:cNvCxnSpPr>
            <a:cxnSpLocks noChangeShapeType="1"/>
            <a:endCxn id="13" idx="1"/>
          </p:cNvCxnSpPr>
          <p:nvPr/>
        </p:nvCxnSpPr>
        <p:spPr bwMode="auto">
          <a:xfrm>
            <a:off x="1250594" y="1454898"/>
            <a:ext cx="525972" cy="43184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868306" y="1839771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6323" y="950149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4476" y="719316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14" y="2699628"/>
            <a:ext cx="25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= min{ </a:t>
            </a:r>
            <a:r>
              <a:rPr lang="en-US" dirty="0" smtClean="0">
                <a:latin typeface="Times New Roman"/>
                <a:cs typeface="Times New Roman"/>
              </a:rPr>
              <a:t>4, 2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4" name="자유형 33"/>
          <p:cNvSpPr/>
          <p:nvPr/>
        </p:nvSpPr>
        <p:spPr>
          <a:xfrm>
            <a:off x="5136579" y="824314"/>
            <a:ext cx="3683893" cy="2239050"/>
          </a:xfrm>
          <a:custGeom>
            <a:avLst/>
            <a:gdLst>
              <a:gd name="connsiteX0" fmla="*/ 200507 w 3891631"/>
              <a:gd name="connsiteY0" fmla="*/ 198379 h 2583897"/>
              <a:gd name="connsiteX1" fmla="*/ 2635235 w 3891631"/>
              <a:gd name="connsiteY1" fmla="*/ 88211 h 2583897"/>
              <a:gd name="connsiteX2" fmla="*/ 3880141 w 3891631"/>
              <a:gd name="connsiteY2" fmla="*/ 1377184 h 2583897"/>
              <a:gd name="connsiteX3" fmla="*/ 3142011 w 3891631"/>
              <a:gd name="connsiteY3" fmla="*/ 2578023 h 2583897"/>
              <a:gd name="connsiteX4" fmla="*/ 1313211 w 3891631"/>
              <a:gd name="connsiteY4" fmla="*/ 1795825 h 2583897"/>
              <a:gd name="connsiteX5" fmla="*/ 266609 w 3891631"/>
              <a:gd name="connsiteY5" fmla="*/ 881425 h 2583897"/>
              <a:gd name="connsiteX6" fmla="*/ 200507 w 3891631"/>
              <a:gd name="connsiteY6" fmla="*/ 198379 h 258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1631" h="2583897">
                <a:moveTo>
                  <a:pt x="200507" y="198379"/>
                </a:moveTo>
                <a:cubicBezTo>
                  <a:pt x="595278" y="66177"/>
                  <a:pt x="2021963" y="-108257"/>
                  <a:pt x="2635235" y="88211"/>
                </a:cubicBezTo>
                <a:cubicBezTo>
                  <a:pt x="3248507" y="284679"/>
                  <a:pt x="3795678" y="962215"/>
                  <a:pt x="3880141" y="1377184"/>
                </a:cubicBezTo>
                <a:cubicBezTo>
                  <a:pt x="3964604" y="1792153"/>
                  <a:pt x="3569833" y="2508250"/>
                  <a:pt x="3142011" y="2578023"/>
                </a:cubicBezTo>
                <a:cubicBezTo>
                  <a:pt x="2714189" y="2647797"/>
                  <a:pt x="1792444" y="2078591"/>
                  <a:pt x="1313211" y="1795825"/>
                </a:cubicBezTo>
                <a:cubicBezTo>
                  <a:pt x="833978" y="1513059"/>
                  <a:pt x="448387" y="1151338"/>
                  <a:pt x="266609" y="881425"/>
                </a:cubicBezTo>
                <a:cubicBezTo>
                  <a:pt x="84831" y="611512"/>
                  <a:pt x="-194264" y="330581"/>
                  <a:pt x="200507" y="198379"/>
                </a:cubicBezTo>
                <a:close/>
              </a:path>
            </a:pathLst>
          </a:cu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5192681" y="1778660"/>
            <a:ext cx="3095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4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5910" y="2299518"/>
            <a:ext cx="2813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4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43982" y="961345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3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974937" y="2426952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6620" y="1886746"/>
            <a:ext cx="23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/>
                <a:cs typeface="Times New Roman"/>
              </a:rPr>
              <a:t>2</a:t>
            </a:r>
            <a:endParaRPr lang="en-US" altLang="ko-KR" sz="20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008470" y="824313"/>
            <a:ext cx="3659848" cy="2239050"/>
            <a:chOff x="5098720" y="498881"/>
            <a:chExt cx="3659848" cy="2239050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7632288" y="827198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336887" y="1555623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5346287" y="2241423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8318086" y="152466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909750" y="2241423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46" name="AutoShape 11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5499927" y="1709263"/>
              <a:ext cx="863320" cy="558520"/>
            </a:xfrm>
            <a:prstGeom prst="straightConnector1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"/>
            <p:cNvCxnSpPr>
              <a:cxnSpLocks noChangeShapeType="1"/>
              <a:endCxn id="43" idx="0"/>
            </p:cNvCxnSpPr>
            <p:nvPr/>
          </p:nvCxnSpPr>
          <p:spPr bwMode="auto">
            <a:xfrm flipH="1">
              <a:off x="5436287" y="1099663"/>
              <a:ext cx="241160" cy="11417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/>
            <p:cNvCxnSpPr>
              <a:cxnSpLocks noChangeShapeType="1"/>
              <a:endCxn id="41" idx="2"/>
            </p:cNvCxnSpPr>
            <p:nvPr/>
          </p:nvCxnSpPr>
          <p:spPr bwMode="auto">
            <a:xfrm flipV="1">
              <a:off x="5831087" y="917198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7"/>
            <p:cNvCxnSpPr>
              <a:cxnSpLocks noChangeShapeType="1"/>
              <a:stCxn id="44" idx="1"/>
              <a:endCxn id="41" idx="5"/>
            </p:cNvCxnSpPr>
            <p:nvPr/>
          </p:nvCxnSpPr>
          <p:spPr bwMode="auto">
            <a:xfrm flipH="1" flipV="1">
              <a:off x="7785928" y="980838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8"/>
            <p:cNvCxnSpPr>
              <a:cxnSpLocks noChangeShapeType="1"/>
              <a:stCxn id="45" idx="7"/>
              <a:endCxn id="44" idx="3"/>
            </p:cNvCxnSpPr>
            <p:nvPr/>
          </p:nvCxnSpPr>
          <p:spPr bwMode="auto">
            <a:xfrm flipV="1">
              <a:off x="8063390" y="1678307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5437713" y="623417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7534536" y="498881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8468104" y="1301661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300192" y="116724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 flipH="1">
              <a:off x="5098720" y="2277075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7950060" y="2368599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5567025" y="1314298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58" name="AutoShape 13"/>
          <p:cNvCxnSpPr>
            <a:cxnSpLocks noChangeShapeType="1"/>
            <a:endCxn id="42" idx="1"/>
          </p:cNvCxnSpPr>
          <p:nvPr/>
        </p:nvCxnSpPr>
        <p:spPr bwMode="auto">
          <a:xfrm>
            <a:off x="5747025" y="1475567"/>
            <a:ext cx="525972" cy="43184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8364737" y="1860440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0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792754" y="970818"/>
            <a:ext cx="28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1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8280907" y="739985"/>
            <a:ext cx="49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5740522" y="2279930"/>
            <a:ext cx="30956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800" dirty="0" smtClean="0">
                <a:ea typeface="굴림" pitchFamily="50" charset="-127"/>
              </a:rPr>
              <a:t>5</a:t>
            </a:r>
            <a:endParaRPr lang="en-US" altLang="ko-KR" sz="1800" dirty="0">
              <a:ea typeface="굴림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59291" y="3839894"/>
            <a:ext cx="3824562" cy="2335908"/>
            <a:chOff x="467544" y="1184431"/>
            <a:chExt cx="3824562" cy="2335908"/>
          </a:xfrm>
        </p:grpSpPr>
        <p:sp>
          <p:nvSpPr>
            <p:cNvPr id="123" name="자유형 122"/>
            <p:cNvSpPr/>
            <p:nvPr/>
          </p:nvSpPr>
          <p:spPr>
            <a:xfrm>
              <a:off x="608213" y="1268760"/>
              <a:ext cx="3683893" cy="2239050"/>
            </a:xfrm>
            <a:custGeom>
              <a:avLst/>
              <a:gdLst>
                <a:gd name="connsiteX0" fmla="*/ 200507 w 3891631"/>
                <a:gd name="connsiteY0" fmla="*/ 198379 h 2583897"/>
                <a:gd name="connsiteX1" fmla="*/ 2635235 w 3891631"/>
                <a:gd name="connsiteY1" fmla="*/ 88211 h 2583897"/>
                <a:gd name="connsiteX2" fmla="*/ 3880141 w 3891631"/>
                <a:gd name="connsiteY2" fmla="*/ 1377184 h 2583897"/>
                <a:gd name="connsiteX3" fmla="*/ 3142011 w 3891631"/>
                <a:gd name="connsiteY3" fmla="*/ 2578023 h 2583897"/>
                <a:gd name="connsiteX4" fmla="*/ 1313211 w 3891631"/>
                <a:gd name="connsiteY4" fmla="*/ 1795825 h 2583897"/>
                <a:gd name="connsiteX5" fmla="*/ 266609 w 3891631"/>
                <a:gd name="connsiteY5" fmla="*/ 881425 h 2583897"/>
                <a:gd name="connsiteX6" fmla="*/ 200507 w 3891631"/>
                <a:gd name="connsiteY6" fmla="*/ 198379 h 258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1631" h="2583897">
                  <a:moveTo>
                    <a:pt x="200507" y="198379"/>
                  </a:moveTo>
                  <a:cubicBezTo>
                    <a:pt x="595278" y="66177"/>
                    <a:pt x="2021963" y="-108257"/>
                    <a:pt x="2635235" y="88211"/>
                  </a:cubicBezTo>
                  <a:cubicBezTo>
                    <a:pt x="3248507" y="284679"/>
                    <a:pt x="3795678" y="962215"/>
                    <a:pt x="3880141" y="1377184"/>
                  </a:cubicBezTo>
                  <a:cubicBezTo>
                    <a:pt x="3964604" y="1792153"/>
                    <a:pt x="3569833" y="2508250"/>
                    <a:pt x="3142011" y="2578023"/>
                  </a:cubicBezTo>
                  <a:cubicBezTo>
                    <a:pt x="2714189" y="2647797"/>
                    <a:pt x="1792444" y="2078591"/>
                    <a:pt x="1313211" y="1795825"/>
                  </a:cubicBezTo>
                  <a:cubicBezTo>
                    <a:pt x="833978" y="1513059"/>
                    <a:pt x="448387" y="1151338"/>
                    <a:pt x="266609" y="881425"/>
                  </a:cubicBezTo>
                  <a:cubicBezTo>
                    <a:pt x="84831" y="611512"/>
                    <a:pt x="-194264" y="330581"/>
                    <a:pt x="200507" y="198379"/>
                  </a:cubicBezTo>
                  <a:close/>
                </a:path>
              </a:pathLst>
            </a:cu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664315" y="2223106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4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7544" y="2743964"/>
              <a:ext cx="281339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4</a:t>
              </a:r>
              <a:endParaRPr lang="en-US" sz="2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616" y="1405791"/>
              <a:ext cx="28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3</a:t>
              </a:r>
              <a:endParaRPr lang="en-US" sz="2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446571" y="2871398"/>
              <a:ext cx="28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20543" y="2430168"/>
              <a:ext cx="192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Times New Roman"/>
                  <a:cs typeface="Times New Roman"/>
                </a:rPr>
                <a:t>2</a:t>
              </a:r>
              <a:endParaRPr lang="en-US" altLang="ko-KR" sz="2000" dirty="0"/>
            </a:p>
          </p:txBody>
        </p:sp>
        <p:sp>
          <p:nvSpPr>
            <p:cNvPr id="129" name="Oval 5"/>
            <p:cNvSpPr>
              <a:spLocks noChangeArrowheads="1"/>
            </p:cNvSpPr>
            <p:nvPr/>
          </p:nvSpPr>
          <p:spPr bwMode="auto">
            <a:xfrm>
              <a:off x="3013672" y="1597076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0" name="Oval 6"/>
            <p:cNvSpPr>
              <a:spLocks noChangeArrowheads="1"/>
            </p:cNvSpPr>
            <p:nvPr/>
          </p:nvSpPr>
          <p:spPr bwMode="auto">
            <a:xfrm>
              <a:off x="1718271" y="2325501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727671" y="3011301"/>
              <a:ext cx="180000" cy="180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2" name="Oval 8"/>
            <p:cNvSpPr>
              <a:spLocks noChangeArrowheads="1"/>
            </p:cNvSpPr>
            <p:nvPr/>
          </p:nvSpPr>
          <p:spPr bwMode="auto">
            <a:xfrm>
              <a:off x="3699470" y="2294545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3" name="Oval 9"/>
            <p:cNvSpPr>
              <a:spLocks noChangeArrowheads="1"/>
            </p:cNvSpPr>
            <p:nvPr/>
          </p:nvSpPr>
          <p:spPr bwMode="auto">
            <a:xfrm>
              <a:off x="3291134" y="3011301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34" name="AutoShape 12"/>
            <p:cNvCxnSpPr>
              <a:cxnSpLocks noChangeShapeType="1"/>
              <a:endCxn id="131" idx="0"/>
            </p:cNvCxnSpPr>
            <p:nvPr/>
          </p:nvCxnSpPr>
          <p:spPr bwMode="auto">
            <a:xfrm flipH="1">
              <a:off x="817671" y="1869541"/>
              <a:ext cx="241160" cy="11417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5"/>
            <p:cNvCxnSpPr>
              <a:cxnSpLocks noChangeShapeType="1"/>
              <a:endCxn id="129" idx="2"/>
            </p:cNvCxnSpPr>
            <p:nvPr/>
          </p:nvCxnSpPr>
          <p:spPr bwMode="auto">
            <a:xfrm flipV="1">
              <a:off x="1212471" y="1687076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7"/>
            <p:cNvCxnSpPr>
              <a:cxnSpLocks noChangeShapeType="1"/>
              <a:stCxn id="132" idx="1"/>
              <a:endCxn id="129" idx="5"/>
            </p:cNvCxnSpPr>
            <p:nvPr/>
          </p:nvCxnSpPr>
          <p:spPr bwMode="auto">
            <a:xfrm flipH="1" flipV="1">
              <a:off x="3167312" y="1750716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8"/>
            <p:cNvCxnSpPr>
              <a:cxnSpLocks noChangeShapeType="1"/>
              <a:stCxn id="133" idx="7"/>
              <a:endCxn id="132" idx="3"/>
            </p:cNvCxnSpPr>
            <p:nvPr/>
          </p:nvCxnSpPr>
          <p:spPr bwMode="auto">
            <a:xfrm flipV="1">
              <a:off x="3444774" y="2448185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8" name="Text Box 21"/>
            <p:cNvSpPr txBox="1">
              <a:spLocks noChangeArrowheads="1"/>
            </p:cNvSpPr>
            <p:nvPr/>
          </p:nvSpPr>
          <p:spPr bwMode="auto">
            <a:xfrm>
              <a:off x="819097" y="1393295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a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39" name="Text Box 21"/>
            <p:cNvSpPr txBox="1">
              <a:spLocks noChangeArrowheads="1"/>
            </p:cNvSpPr>
            <p:nvPr/>
          </p:nvSpPr>
          <p:spPr bwMode="auto">
            <a:xfrm>
              <a:off x="2915920" y="1268759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b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0" name="Text Box 21"/>
            <p:cNvSpPr txBox="1">
              <a:spLocks noChangeArrowheads="1"/>
            </p:cNvSpPr>
            <p:nvPr/>
          </p:nvSpPr>
          <p:spPr bwMode="auto">
            <a:xfrm>
              <a:off x="3849488" y="2071539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c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1" name="Text Box 21"/>
            <p:cNvSpPr txBox="1">
              <a:spLocks noChangeArrowheads="1"/>
            </p:cNvSpPr>
            <p:nvPr/>
          </p:nvSpPr>
          <p:spPr bwMode="auto">
            <a:xfrm>
              <a:off x="1681576" y="1937124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d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2" name="Text Box 21"/>
            <p:cNvSpPr txBox="1">
              <a:spLocks noChangeArrowheads="1"/>
            </p:cNvSpPr>
            <p:nvPr/>
          </p:nvSpPr>
          <p:spPr bwMode="auto">
            <a:xfrm flipH="1">
              <a:off x="480104" y="3046953"/>
              <a:ext cx="3120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e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3" name="Text Box 21"/>
            <p:cNvSpPr txBox="1">
              <a:spLocks noChangeArrowheads="1"/>
            </p:cNvSpPr>
            <p:nvPr/>
          </p:nvSpPr>
          <p:spPr bwMode="auto">
            <a:xfrm>
              <a:off x="3331444" y="3138477"/>
              <a:ext cx="258404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f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44" name="Oval 5"/>
            <p:cNvSpPr>
              <a:spLocks noChangeArrowheads="1"/>
            </p:cNvSpPr>
            <p:nvPr/>
          </p:nvSpPr>
          <p:spPr bwMode="auto">
            <a:xfrm>
              <a:off x="1038659" y="175874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45" name="AutoShape 13"/>
            <p:cNvCxnSpPr>
              <a:cxnSpLocks noChangeShapeType="1"/>
              <a:endCxn id="130" idx="1"/>
            </p:cNvCxnSpPr>
            <p:nvPr/>
          </p:nvCxnSpPr>
          <p:spPr bwMode="auto">
            <a:xfrm>
              <a:off x="1218659" y="1920013"/>
              <a:ext cx="525972" cy="4318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TextBox 145"/>
            <p:cNvSpPr txBox="1"/>
            <p:nvPr/>
          </p:nvSpPr>
          <p:spPr>
            <a:xfrm>
              <a:off x="3836371" y="2304886"/>
              <a:ext cx="28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0</a:t>
              </a:r>
              <a:endParaRPr lang="en-US" sz="2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64388" y="1415264"/>
              <a:ext cx="28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52541" y="1184431"/>
              <a:ext cx="499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1061" y="3120229"/>
              <a:ext cx="2534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dirty="0" smtClean="0"/>
                <a:t>= min{ </a:t>
              </a:r>
              <a:r>
                <a:rPr lang="en-US" dirty="0" smtClean="0">
                  <a:latin typeface="Times New Roman"/>
                  <a:cs typeface="Times New Roman"/>
                </a:rPr>
                <a:t>4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5155493" y="3773988"/>
            <a:ext cx="3736987" cy="2535332"/>
            <a:chOff x="5163746" y="908720"/>
            <a:chExt cx="3736987" cy="2535332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163746" y="1129104"/>
              <a:ext cx="3736987" cy="2314948"/>
              <a:chOff x="5021581" y="498881"/>
              <a:chExt cx="3736987" cy="2314948"/>
            </a:xfrm>
          </p:grpSpPr>
          <p:sp>
            <p:nvSpPr>
              <p:cNvPr id="161" name="Oval 5"/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62" name="Oval 6"/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63" name="Oval 7"/>
              <p:cNvSpPr>
                <a:spLocks noChangeArrowheads="1"/>
              </p:cNvSpPr>
              <p:nvPr/>
            </p:nvSpPr>
            <p:spPr bwMode="auto">
              <a:xfrm>
                <a:off x="5346287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64" name="Oval 8"/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65" name="Oval 9"/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altLang="ko-KR" sz="1800" dirty="0">
                  <a:ea typeface="굴림" pitchFamily="50" charset="-127"/>
                </a:endParaRPr>
              </a:p>
            </p:txBody>
          </p:sp>
          <p:cxnSp>
            <p:nvCxnSpPr>
              <p:cNvPr id="166" name="AutoShape 12"/>
              <p:cNvCxnSpPr>
                <a:cxnSpLocks noChangeShapeType="1"/>
                <a:endCxn id="163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AutoShape 15"/>
              <p:cNvCxnSpPr>
                <a:cxnSpLocks noChangeShapeType="1"/>
                <a:endCxn id="161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AutoShape 17"/>
              <p:cNvCxnSpPr>
                <a:cxnSpLocks noChangeShapeType="1"/>
                <a:stCxn id="164" idx="1"/>
                <a:endCxn id="161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18"/>
              <p:cNvCxnSpPr>
                <a:cxnSpLocks noChangeShapeType="1"/>
                <a:stCxn id="165" idx="7"/>
                <a:endCxn id="164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Text Box 21"/>
              <p:cNvSpPr txBox="1">
                <a:spLocks noChangeArrowheads="1"/>
              </p:cNvSpPr>
              <p:nvPr/>
            </p:nvSpPr>
            <p:spPr bwMode="auto">
              <a:xfrm>
                <a:off x="5374192" y="66931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a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71" name="Text Box 21"/>
              <p:cNvSpPr txBox="1">
                <a:spLocks noChangeArrowheads="1"/>
              </p:cNvSpPr>
              <p:nvPr/>
            </p:nvSpPr>
            <p:spPr bwMode="auto">
              <a:xfrm>
                <a:off x="739041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b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72" name="Text Box 21"/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c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73" name="Text Box 21"/>
              <p:cNvSpPr txBox="1">
                <a:spLocks noChangeArrowheads="1"/>
              </p:cNvSpPr>
              <p:nvPr/>
            </p:nvSpPr>
            <p:spPr bwMode="auto">
              <a:xfrm>
                <a:off x="6467435" y="1567929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d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74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5021581" y="2125820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e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  <p:sp>
            <p:nvSpPr>
              <p:cNvPr id="175" name="Text Box 21"/>
              <p:cNvSpPr txBox="1">
                <a:spLocks noChangeArrowheads="1"/>
              </p:cNvSpPr>
              <p:nvPr/>
            </p:nvSpPr>
            <p:spPr bwMode="auto">
              <a:xfrm>
                <a:off x="7894472" y="244449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sz="1800" dirty="0" smtClean="0">
                    <a:ea typeface="굴림" pitchFamily="50" charset="-127"/>
                  </a:rPr>
                  <a:t>f</a:t>
                </a:r>
                <a:endParaRPr lang="en-US" altLang="ko-KR" sz="1800" dirty="0">
                  <a:ea typeface="굴림" pitchFamily="50" charset="-127"/>
                </a:endParaRP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5516357" y="2980987"/>
              <a:ext cx="231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CC"/>
                  </a:solidFill>
                  <a:latin typeface="Times New Roman"/>
                  <a:cs typeface="Times New Roman"/>
                </a:rPr>
                <a:t>4</a:t>
              </a:r>
              <a:endParaRPr lang="en-US" sz="2000">
                <a:solidFill>
                  <a:srgbClr val="0000CC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5799440" y="1619089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154" name="AutoShape 13"/>
            <p:cNvCxnSpPr>
              <a:cxnSpLocks noChangeShapeType="1"/>
              <a:stCxn id="153" idx="5"/>
              <a:endCxn id="162" idx="1"/>
            </p:cNvCxnSpPr>
            <p:nvPr/>
          </p:nvCxnSpPr>
          <p:spPr bwMode="auto">
            <a:xfrm>
              <a:off x="5953080" y="1772729"/>
              <a:ext cx="552332" cy="439477"/>
            </a:xfrm>
            <a:prstGeom prst="straightConnector1">
              <a:avLst/>
            </a:prstGeom>
            <a:noFill/>
            <a:ln w="38100">
              <a:solidFill>
                <a:srgbClr val="0000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TextBox 154"/>
            <p:cNvSpPr txBox="1"/>
            <p:nvPr/>
          </p:nvSpPr>
          <p:spPr>
            <a:xfrm>
              <a:off x="6591536" y="908720"/>
              <a:ext cx="499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 Box 23"/>
            <p:cNvSpPr txBox="1">
              <a:spLocks noChangeArrowheads="1"/>
            </p:cNvSpPr>
            <p:nvPr/>
          </p:nvSpPr>
          <p:spPr bwMode="auto">
            <a:xfrm>
              <a:off x="5380397" y="213925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600" dirty="0" smtClean="0">
                  <a:ea typeface="굴림" pitchFamily="50" charset="-127"/>
                </a:rPr>
                <a:t>4</a:t>
              </a:r>
              <a:endParaRPr lang="en-US" altLang="ko-KR" sz="1600" dirty="0">
                <a:ea typeface="굴림" pitchFamily="50" charset="-127"/>
              </a:endParaRPr>
            </a:p>
          </p:txBody>
        </p:sp>
        <p:sp>
          <p:nvSpPr>
            <p:cNvPr id="157" name="Text Box 23"/>
            <p:cNvSpPr txBox="1">
              <a:spLocks noChangeArrowheads="1"/>
            </p:cNvSpPr>
            <p:nvPr/>
          </p:nvSpPr>
          <p:spPr bwMode="auto">
            <a:xfrm>
              <a:off x="5955834" y="1952960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dirty="0" smtClean="0">
                  <a:ea typeface="굴림" pitchFamily="50" charset="-127"/>
                </a:rPr>
                <a:t>2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58" name="Text Box 23"/>
            <p:cNvSpPr txBox="1">
              <a:spLocks noChangeArrowheads="1"/>
            </p:cNvSpPr>
            <p:nvPr/>
          </p:nvSpPr>
          <p:spPr bwMode="auto">
            <a:xfrm>
              <a:off x="8310568" y="2477807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smtClean="0">
                  <a:ea typeface="굴림" pitchFamily="50" charset="-127"/>
                </a:rPr>
                <a:t>1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59" name="Text Box 23"/>
            <p:cNvSpPr txBox="1">
              <a:spLocks noChangeArrowheads="1"/>
            </p:cNvSpPr>
            <p:nvPr/>
          </p:nvSpPr>
          <p:spPr bwMode="auto">
            <a:xfrm>
              <a:off x="8276351" y="1614113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smtClean="0">
                  <a:ea typeface="굴림" pitchFamily="50" charset="-127"/>
                </a:rPr>
                <a:t>1</a:t>
              </a:r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160" name="Text Box 23"/>
            <p:cNvSpPr txBox="1">
              <a:spLocks noChangeArrowheads="1"/>
            </p:cNvSpPr>
            <p:nvPr/>
          </p:nvSpPr>
          <p:spPr bwMode="auto">
            <a:xfrm>
              <a:off x="6870008" y="1606833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1800" smtClean="0">
                  <a:ea typeface="굴림" pitchFamily="50" charset="-127"/>
                </a:rPr>
                <a:t>3</a:t>
              </a:r>
              <a:endParaRPr lang="en-US" altLang="ko-KR" sz="1800" dirty="0">
                <a:ea typeface="굴림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04037" y="5563107"/>
            <a:ext cx="145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최종해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55744"/>
            <a:ext cx="8784976" cy="3528392"/>
          </a:xfrm>
        </p:spPr>
        <p:txBody>
          <a:bodyPr/>
          <a:lstStyle/>
          <a:p>
            <a:r>
              <a:rPr lang="en-US" altLang="ko-KR" dirty="0" err="1"/>
              <a:t>PrimMST</a:t>
            </a:r>
            <a:r>
              <a:rPr lang="en-US" altLang="ko-KR" dirty="0"/>
              <a:t> </a:t>
            </a:r>
            <a:r>
              <a:rPr lang="ko-KR" altLang="en-US" dirty="0"/>
              <a:t>알고리즘이 최종적으로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에는 왜 사이클이 없을까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T </a:t>
            </a:r>
            <a:r>
              <a:rPr lang="ko-KR" altLang="en-US" dirty="0"/>
              <a:t>밖에 있는 점을 항상 추가하므로 사이클이 안 만들어진다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자유형 3"/>
          <p:cNvSpPr/>
          <p:nvPr/>
        </p:nvSpPr>
        <p:spPr>
          <a:xfrm>
            <a:off x="4967881" y="3227138"/>
            <a:ext cx="1866518" cy="2116503"/>
          </a:xfrm>
          <a:custGeom>
            <a:avLst/>
            <a:gdLst>
              <a:gd name="connsiteX0" fmla="*/ 71805 w 1866518"/>
              <a:gd name="connsiteY0" fmla="*/ 2092288 h 2116503"/>
              <a:gd name="connsiteX1" fmla="*/ 501013 w 1866518"/>
              <a:gd name="connsiteY1" fmla="*/ 20892 h 2116503"/>
              <a:gd name="connsiteX2" fmla="*/ 1863283 w 1866518"/>
              <a:gd name="connsiteY2" fmla="*/ 1084582 h 2116503"/>
              <a:gd name="connsiteX3" fmla="*/ 71805 w 1866518"/>
              <a:gd name="connsiteY3" fmla="*/ 2092288 h 211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518" h="2116503">
                <a:moveTo>
                  <a:pt x="71805" y="2092288"/>
                </a:moveTo>
                <a:cubicBezTo>
                  <a:pt x="-155240" y="1915006"/>
                  <a:pt x="202433" y="188843"/>
                  <a:pt x="501013" y="20892"/>
                </a:cubicBezTo>
                <a:cubicBezTo>
                  <a:pt x="799593" y="-147059"/>
                  <a:pt x="1934818" y="742459"/>
                  <a:pt x="1863283" y="1084582"/>
                </a:cubicBezTo>
                <a:cubicBezTo>
                  <a:pt x="1791748" y="1426704"/>
                  <a:pt x="298850" y="2269570"/>
                  <a:pt x="71805" y="2092288"/>
                </a:cubicBezTo>
                <a:close/>
              </a:path>
            </a:pathLst>
          </a:custGeom>
          <a:solidFill>
            <a:srgbClr val="DBEEF4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70804" y="358712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52005" y="3468295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56604" y="419672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66004" y="4882520"/>
            <a:ext cx="180000" cy="18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29467" y="4882520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10" name="AutoShape 10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5724444" y="3740760"/>
            <a:ext cx="558520" cy="48232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5419644" y="4350360"/>
            <a:ext cx="863320" cy="55852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6436604" y="4286720"/>
            <a:ext cx="1419223" cy="62216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446004" y="4972520"/>
            <a:ext cx="23834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6"/>
            <a:endCxn id="6" idx="2"/>
          </p:cNvCxnSpPr>
          <p:nvPr/>
        </p:nvCxnSpPr>
        <p:spPr bwMode="auto">
          <a:xfrm flipV="1">
            <a:off x="5750804" y="3558295"/>
            <a:ext cx="1801201" cy="118825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</p:cNvCxnSpPr>
          <p:nvPr/>
        </p:nvCxnSpPr>
        <p:spPr bwMode="auto">
          <a:xfrm flipV="1">
            <a:off x="5750804" y="3151284"/>
            <a:ext cx="927696" cy="470651"/>
          </a:xfrm>
          <a:prstGeom prst="straightConnector1">
            <a:avLst/>
          </a:prstGeom>
          <a:noFill/>
          <a:ln w="38100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>
            <a:stCxn id="8" idx="5"/>
            <a:endCxn id="19" idx="1"/>
          </p:cNvCxnSpPr>
          <p:nvPr/>
        </p:nvCxnSpPr>
        <p:spPr>
          <a:xfrm>
            <a:off x="5419644" y="5036160"/>
            <a:ext cx="1124908" cy="3446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8189591" y="4158020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cxnSp>
        <p:nvCxnSpPr>
          <p:cNvPr id="18" name="AutoShape 18"/>
          <p:cNvCxnSpPr>
            <a:cxnSpLocks noChangeShapeType="1"/>
            <a:stCxn id="7" idx="6"/>
          </p:cNvCxnSpPr>
          <p:nvPr/>
        </p:nvCxnSpPr>
        <p:spPr bwMode="auto">
          <a:xfrm flipV="1">
            <a:off x="6436604" y="3607244"/>
            <a:ext cx="1119258" cy="679476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6518192" y="5354453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6654399" y="2995962"/>
            <a:ext cx="180000" cy="180000"/>
          </a:xfrm>
          <a:prstGeom prst="ellipse">
            <a:avLst/>
          </a:prstGeom>
          <a:solidFill>
            <a:srgbClr val="0000CC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8478070" y="502305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7573204" y="4133080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8496456" y="349540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3600" y="394012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바탕" pitchFamily="18" charset="-127"/>
                <a:ea typeface="바탕" pitchFamily="18" charset="-127"/>
              </a:rPr>
              <a:t>T</a:t>
            </a:r>
            <a:endParaRPr lang="en-US" sz="2400" b="1"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4172" y="3132539"/>
            <a:ext cx="3708575" cy="2538491"/>
            <a:chOff x="2428799" y="1052736"/>
            <a:chExt cx="3708575" cy="2538491"/>
          </a:xfrm>
        </p:grpSpPr>
        <p:sp>
          <p:nvSpPr>
            <p:cNvPr id="26" name="자유형 25"/>
            <p:cNvSpPr/>
            <p:nvPr/>
          </p:nvSpPr>
          <p:spPr>
            <a:xfrm>
              <a:off x="2428799" y="1294724"/>
              <a:ext cx="1866518" cy="2116503"/>
            </a:xfrm>
            <a:custGeom>
              <a:avLst/>
              <a:gdLst>
                <a:gd name="connsiteX0" fmla="*/ 71805 w 1866518"/>
                <a:gd name="connsiteY0" fmla="*/ 2092288 h 2116503"/>
                <a:gd name="connsiteX1" fmla="*/ 501013 w 1866518"/>
                <a:gd name="connsiteY1" fmla="*/ 20892 h 2116503"/>
                <a:gd name="connsiteX2" fmla="*/ 1863283 w 1866518"/>
                <a:gd name="connsiteY2" fmla="*/ 1084582 h 2116503"/>
                <a:gd name="connsiteX3" fmla="*/ 71805 w 1866518"/>
                <a:gd name="connsiteY3" fmla="*/ 2092288 h 211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518" h="2116503">
                  <a:moveTo>
                    <a:pt x="71805" y="2092288"/>
                  </a:moveTo>
                  <a:cubicBezTo>
                    <a:pt x="-155240" y="1915006"/>
                    <a:pt x="202433" y="188843"/>
                    <a:pt x="501013" y="20892"/>
                  </a:cubicBezTo>
                  <a:cubicBezTo>
                    <a:pt x="799593" y="-147059"/>
                    <a:pt x="1934818" y="742459"/>
                    <a:pt x="1863283" y="1084582"/>
                  </a:cubicBezTo>
                  <a:cubicBezTo>
                    <a:pt x="1791748" y="1426704"/>
                    <a:pt x="298850" y="2269570"/>
                    <a:pt x="71805" y="2092288"/>
                  </a:cubicBezTo>
                  <a:close/>
                </a:path>
              </a:pathLst>
            </a:custGeom>
            <a:solidFill>
              <a:srgbClr val="DBEEF4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3031722" y="164389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012923" y="1525069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3717522" y="225349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726922" y="293929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290385" y="2939294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32" name="AutoShape 10"/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3185362" y="1797534"/>
              <a:ext cx="558520" cy="4823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1"/>
            <p:cNvCxnSpPr>
              <a:cxnSpLocks noChangeShapeType="1"/>
              <a:stCxn id="29" idx="3"/>
              <a:endCxn id="30" idx="7"/>
            </p:cNvCxnSpPr>
            <p:nvPr/>
          </p:nvCxnSpPr>
          <p:spPr bwMode="auto">
            <a:xfrm flipH="1">
              <a:off x="2880562" y="2407134"/>
              <a:ext cx="863320" cy="5585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3"/>
            <p:cNvCxnSpPr>
              <a:cxnSpLocks noChangeShapeType="1"/>
              <a:stCxn id="29" idx="6"/>
              <a:endCxn id="31" idx="1"/>
            </p:cNvCxnSpPr>
            <p:nvPr/>
          </p:nvCxnSpPr>
          <p:spPr bwMode="auto">
            <a:xfrm>
              <a:off x="3897522" y="2343494"/>
              <a:ext cx="1419223" cy="62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4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2906922" y="3029294"/>
              <a:ext cx="2383463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5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 flipV="1">
              <a:off x="3211722" y="1615069"/>
              <a:ext cx="1801201" cy="11882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flipV="1">
              <a:off x="3211722" y="1208058"/>
              <a:ext cx="927696" cy="47065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직선 연결선 37"/>
            <p:cNvCxnSpPr>
              <a:stCxn id="30" idx="5"/>
              <a:endCxn id="41" idx="1"/>
            </p:cNvCxnSpPr>
            <p:nvPr/>
          </p:nvCxnSpPr>
          <p:spPr>
            <a:xfrm>
              <a:off x="2880562" y="3092934"/>
              <a:ext cx="1124908" cy="34465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5650509" y="2214794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cxnSp>
          <p:nvCxnSpPr>
            <p:cNvPr id="40" name="AutoShape 18"/>
            <p:cNvCxnSpPr>
              <a:cxnSpLocks noChangeShapeType="1"/>
              <a:stCxn id="29" idx="6"/>
            </p:cNvCxnSpPr>
            <p:nvPr/>
          </p:nvCxnSpPr>
          <p:spPr bwMode="auto">
            <a:xfrm flipV="1">
              <a:off x="3897522" y="1664018"/>
              <a:ext cx="1119258" cy="67947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979110" y="3411227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115317" y="105273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5938988" y="3079826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5034122" y="2189854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5957374" y="1552180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altLang="ko-KR" sz="1800" dirty="0">
                <a:ea typeface="굴림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84518" y="1996894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latin typeface="바탕" pitchFamily="18" charset="-127"/>
                  <a:ea typeface="바탕" pitchFamily="18" charset="-127"/>
                </a:rPr>
                <a:t>T</a:t>
              </a:r>
              <a:endParaRPr lang="en-US" sz="2400" b="1">
                <a:latin typeface="바탕" pitchFamily="18" charset="-127"/>
                <a:ea typeface="바탕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19644" y="318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u</a:t>
            </a:r>
            <a:endParaRPr 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22496" y="292494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CC"/>
                </a:solidFill>
              </a:rPr>
              <a:t>v</a:t>
            </a: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>
              <a:spcAft>
                <a:spcPts val="1800"/>
              </a:spcAft>
            </a:pPr>
            <a:r>
              <a:rPr lang="en-US" altLang="ko-KR" dirty="0" smtClean="0"/>
              <a:t>while-</a:t>
            </a:r>
            <a:r>
              <a:rPr lang="ko-KR" altLang="en-US" dirty="0"/>
              <a:t>루프가 </a:t>
            </a:r>
            <a:r>
              <a:rPr lang="en-US" altLang="ko-KR" dirty="0"/>
              <a:t>(n-1)</a:t>
            </a:r>
            <a:r>
              <a:rPr lang="ko-KR" altLang="en-US" dirty="0"/>
              <a:t>번 반복되고</a:t>
            </a:r>
            <a:r>
              <a:rPr lang="en-US" altLang="ko-KR" dirty="0"/>
              <a:t>, 1</a:t>
            </a:r>
            <a:r>
              <a:rPr lang="ko-KR" altLang="en-US" dirty="0"/>
              <a:t>회 반복될 때 </a:t>
            </a:r>
            <a:r>
              <a:rPr lang="en-US" altLang="ko-KR" dirty="0"/>
              <a:t>line 9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찾는데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왜냐하면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sz="2400" dirty="0"/>
              <a:t>(</a:t>
            </a:r>
            <a:r>
              <a:rPr lang="ko-KR" altLang="en-US" sz="2400" dirty="0"/>
              <a:t>현재 </a:t>
            </a:r>
            <a:r>
              <a:rPr lang="en-US" altLang="ko-KR" sz="2400" dirty="0"/>
              <a:t>T</a:t>
            </a:r>
            <a:r>
              <a:rPr lang="ko-KR" altLang="en-US" sz="2400" dirty="0"/>
              <a:t>에 속하지 않은 점들에 대해서</a:t>
            </a:r>
            <a:r>
              <a:rPr lang="en-US" altLang="ko-KR" sz="2400" dirty="0"/>
              <a:t>) </a:t>
            </a:r>
            <a:r>
              <a:rPr lang="ko-KR" altLang="en-US" dirty="0" smtClean="0"/>
              <a:t>최솟값을 </a:t>
            </a:r>
            <a:r>
              <a:rPr lang="ko-KR" altLang="en-US" dirty="0"/>
              <a:t>찾는 것이고</a:t>
            </a:r>
            <a:r>
              <a:rPr lang="en-US" altLang="ko-KR" dirty="0"/>
              <a:t>, </a:t>
            </a:r>
            <a:r>
              <a:rPr lang="ko-KR" altLang="en-US" dirty="0"/>
              <a:t>배열의 크기는 그래프의 점의 수인 </a:t>
            </a:r>
            <a:r>
              <a:rPr lang="en-US" altLang="ko-KR" dirty="0"/>
              <a:t>n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r>
              <a:rPr lang="ko-KR" altLang="en-US" dirty="0"/>
              <a:t>알고리즘의 </a:t>
            </a:r>
            <a:r>
              <a:rPr lang="ko-KR" altLang="en-US" dirty="0" smtClean="0"/>
              <a:t>시간복잡도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(n-1)</a:t>
            </a:r>
            <a:r>
              <a:rPr lang="en-US" altLang="ko-KR" dirty="0" err="1"/>
              <a:t>xO</a:t>
            </a:r>
            <a:r>
              <a:rPr lang="en-US" altLang="ko-KR" dirty="0"/>
              <a:t>(n) 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 fontAlgn="base" latinLnBrk="1">
              <a:spcAft>
                <a:spcPts val="2400"/>
              </a:spcAft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크러스컬과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프림</a:t>
            </a:r>
            <a:r>
              <a:rPr lang="ko-KR" altLang="en-US" dirty="0">
                <a:solidFill>
                  <a:srgbClr val="FF0000"/>
                </a:solidFill>
              </a:rPr>
              <a:t> 알고리즘의 수행 과정 </a:t>
            </a:r>
            <a:r>
              <a:rPr lang="ko-KR" altLang="en-US" dirty="0" smtClean="0">
                <a:solidFill>
                  <a:srgbClr val="FF0000"/>
                </a:solidFill>
              </a:rPr>
              <a:t>비교</a:t>
            </a:r>
            <a:endParaRPr lang="ko-KR" altLang="en-US" dirty="0">
              <a:solidFill>
                <a:srgbClr val="FF0000"/>
              </a:solidFill>
            </a:endParaRPr>
          </a:p>
          <a:p>
            <a:pPr lvl="0" fontAlgn="base" latinLnBrk="1"/>
            <a:r>
              <a:rPr lang="ko-KR" altLang="en-US" dirty="0" err="1"/>
              <a:t>크러스컬</a:t>
            </a:r>
            <a:r>
              <a:rPr lang="ko-KR" altLang="en-US" dirty="0"/>
              <a:t> 알고리즘에서는 선분이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</a:t>
            </a:r>
            <a:r>
              <a:rPr lang="en-US" altLang="ko-KR" dirty="0"/>
              <a:t>T</a:t>
            </a:r>
            <a:r>
              <a:rPr lang="ko-KR" altLang="en-US" dirty="0"/>
              <a:t>에 추가되는데</a:t>
            </a:r>
            <a:r>
              <a:rPr lang="en-US" altLang="ko-KR" dirty="0"/>
              <a:t>, </a:t>
            </a:r>
            <a:r>
              <a:rPr lang="ko-KR" altLang="en-US" dirty="0"/>
              <a:t>이는 마치 </a:t>
            </a:r>
            <a:r>
              <a:rPr lang="en-US" altLang="ko-KR" dirty="0"/>
              <a:t>n</a:t>
            </a:r>
            <a:r>
              <a:rPr lang="ko-KR" altLang="en-US" dirty="0"/>
              <a:t>개의 점들이 각각의 </a:t>
            </a:r>
            <a:r>
              <a:rPr lang="ko-KR" altLang="en-US" dirty="0" err="1"/>
              <a:t>트리인</a:t>
            </a:r>
            <a:r>
              <a:rPr lang="ko-KR" altLang="en-US" dirty="0"/>
              <a:t> 상태에서 선분이 추가되면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트리가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트리로</a:t>
            </a:r>
            <a:r>
              <a:rPr lang="ko-KR" altLang="en-US" dirty="0"/>
              <a:t> 합쳐지는 것과 같다</a:t>
            </a:r>
            <a:r>
              <a:rPr lang="en-US" altLang="ko-KR" dirty="0"/>
              <a:t>. </a:t>
            </a:r>
            <a:r>
              <a:rPr lang="ko-KR" altLang="en-US" dirty="0" err="1"/>
              <a:t>크러스컬</a:t>
            </a:r>
            <a:r>
              <a:rPr lang="ko-KR" altLang="en-US" dirty="0"/>
              <a:t> 알고리즘은 이를 반복하여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트리인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u="sng" dirty="0">
                <a:solidFill>
                  <a:srgbClr val="0000CC"/>
                </a:solidFill>
              </a:rPr>
              <a:t>n</a:t>
            </a:r>
            <a:r>
              <a:rPr lang="ko-KR" altLang="en-US" u="sng" dirty="0">
                <a:solidFill>
                  <a:srgbClr val="0000CC"/>
                </a:solidFill>
              </a:rPr>
              <a:t>개의 </a:t>
            </a:r>
            <a:r>
              <a:rPr lang="ko-KR" altLang="en-US" u="sng" dirty="0" err="1">
                <a:solidFill>
                  <a:srgbClr val="0000CC"/>
                </a:solidFill>
              </a:rPr>
              <a:t>트리들이</a:t>
            </a:r>
            <a:r>
              <a:rPr lang="ko-KR" altLang="en-US" u="sng" dirty="0">
                <a:solidFill>
                  <a:srgbClr val="0000CC"/>
                </a:solidFill>
              </a:rPr>
              <a:t> 점차 합쳐져서 </a:t>
            </a:r>
            <a:r>
              <a:rPr lang="en-US" altLang="ko-KR" u="sng" dirty="0">
                <a:solidFill>
                  <a:srgbClr val="0000CC"/>
                </a:solidFill>
              </a:rPr>
              <a:t>1</a:t>
            </a:r>
            <a:r>
              <a:rPr lang="ko-KR" altLang="en-US" u="sng" dirty="0">
                <a:solidFill>
                  <a:srgbClr val="0000CC"/>
                </a:solidFill>
              </a:rPr>
              <a:t>개의 신장 </a:t>
            </a:r>
            <a:r>
              <a:rPr lang="ko-KR" altLang="en-US" u="sng" dirty="0" err="1">
                <a:solidFill>
                  <a:srgbClr val="0000CC"/>
                </a:solidFill>
              </a:rPr>
              <a:t>트리가</a:t>
            </a:r>
            <a:r>
              <a:rPr lang="ko-KR" altLang="en-US" dirty="0"/>
              <a:t> 만들어진다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 err="1"/>
              <a:t>프림</a:t>
            </a:r>
            <a:r>
              <a:rPr lang="ko-KR" altLang="en-US" dirty="0"/>
              <a:t> 알고리즘에서는 </a:t>
            </a:r>
            <a:r>
              <a:rPr lang="en-US" altLang="ko-KR" dirty="0"/>
              <a:t>T</a:t>
            </a:r>
            <a:r>
              <a:rPr lang="ko-KR" altLang="en-US" dirty="0"/>
              <a:t>가 점 </a:t>
            </a:r>
            <a:r>
              <a:rPr lang="en-US" altLang="ko-KR" dirty="0"/>
              <a:t>1</a:t>
            </a:r>
            <a:r>
              <a:rPr lang="ko-KR" altLang="en-US" dirty="0"/>
              <a:t>개인 </a:t>
            </a:r>
            <a:r>
              <a:rPr lang="ko-KR" altLang="en-US" dirty="0" err="1"/>
              <a:t>트리에서</a:t>
            </a:r>
            <a:r>
              <a:rPr lang="ko-KR" altLang="en-US" dirty="0"/>
              <a:t> 시작되어 선분을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</a:t>
            </a:r>
            <a:r>
              <a:rPr lang="ko-KR" altLang="en-US" dirty="0"/>
              <a:t>추가시킨다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u="sng" dirty="0">
                <a:solidFill>
                  <a:srgbClr val="0000CC"/>
                </a:solidFill>
              </a:rPr>
              <a:t>1</a:t>
            </a:r>
            <a:r>
              <a:rPr lang="ko-KR" altLang="en-US" u="sng" dirty="0">
                <a:solidFill>
                  <a:srgbClr val="0000CC"/>
                </a:solidFill>
              </a:rPr>
              <a:t>개의 </a:t>
            </a:r>
            <a:r>
              <a:rPr lang="ko-KR" altLang="en-US" u="sng" dirty="0" err="1">
                <a:solidFill>
                  <a:srgbClr val="0000CC"/>
                </a:solidFill>
              </a:rPr>
              <a:t>트리가</a:t>
            </a:r>
            <a:r>
              <a:rPr lang="ko-KR" altLang="en-US" u="sng" dirty="0">
                <a:solidFill>
                  <a:srgbClr val="0000CC"/>
                </a:solidFill>
              </a:rPr>
              <a:t> 자라나서 신장 </a:t>
            </a:r>
            <a:r>
              <a:rPr lang="ko-KR" altLang="en-US" u="sng" dirty="0" err="1">
                <a:solidFill>
                  <a:srgbClr val="0000CC"/>
                </a:solidFill>
              </a:rPr>
              <a:t>트리가</a:t>
            </a:r>
            <a:r>
              <a:rPr lang="ko-KR" altLang="en-US" u="sng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1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최소 </a:t>
            </a:r>
            <a:r>
              <a:rPr lang="ko-KR" altLang="en-US" dirty="0"/>
              <a:t>비용으로 선로 또는 파이프 네트워크 </a:t>
            </a:r>
            <a:r>
              <a:rPr lang="en-US" altLang="ko-KR" dirty="0"/>
              <a:t>(</a:t>
            </a:r>
            <a:r>
              <a:rPr lang="ko-KR" altLang="en-US" dirty="0"/>
              <a:t>인터넷 광 케이블 선로</a:t>
            </a:r>
            <a:r>
              <a:rPr lang="en-US" altLang="ko-KR" dirty="0"/>
              <a:t>, </a:t>
            </a:r>
            <a:r>
              <a:rPr lang="ko-KR" altLang="en-US" dirty="0"/>
              <a:t>케이블 </a:t>
            </a:r>
            <a:r>
              <a:rPr lang="en-US" altLang="ko-KR" dirty="0"/>
              <a:t>TV</a:t>
            </a:r>
            <a:r>
              <a:rPr lang="ko-KR" altLang="en-US" dirty="0"/>
              <a:t>선로</a:t>
            </a:r>
            <a:r>
              <a:rPr lang="en-US" altLang="ko-KR" dirty="0"/>
              <a:t>, </a:t>
            </a:r>
            <a:r>
              <a:rPr lang="ko-KR" altLang="en-US" dirty="0"/>
              <a:t>전화선로</a:t>
            </a:r>
            <a:r>
              <a:rPr lang="en-US" altLang="ko-KR" dirty="0"/>
              <a:t>, </a:t>
            </a:r>
            <a:r>
              <a:rPr lang="ko-KR" altLang="en-US" dirty="0" err="1"/>
              <a:t>송유관로</a:t>
            </a:r>
            <a:r>
              <a:rPr lang="en-US" altLang="ko-KR" dirty="0"/>
              <a:t>, </a:t>
            </a:r>
            <a:r>
              <a:rPr lang="ko-KR" altLang="en-US" dirty="0" err="1"/>
              <a:t>가스관로</a:t>
            </a:r>
            <a:r>
              <a:rPr lang="en-US" altLang="ko-KR" dirty="0"/>
              <a:t>, </a:t>
            </a:r>
            <a:r>
              <a:rPr lang="ko-KR" altLang="en-US" dirty="0"/>
              <a:t>배수로 등</a:t>
            </a:r>
            <a:r>
              <a:rPr lang="en-US" altLang="ko-KR" dirty="0"/>
              <a:t>)</a:t>
            </a:r>
            <a:r>
              <a:rPr lang="ko-KR" altLang="en-US" dirty="0"/>
              <a:t>를 설치하는데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여행자 </a:t>
            </a:r>
            <a:r>
              <a:rPr lang="ko-KR" altLang="en-US" dirty="0"/>
              <a:t>문제 </a:t>
            </a:r>
            <a:r>
              <a:rPr lang="en-US" altLang="ko-KR" dirty="0"/>
              <a:t>(Traveling Salesman Problem)</a:t>
            </a:r>
            <a:r>
              <a:rPr lang="ko-KR" altLang="en-US" dirty="0"/>
              <a:t>를 근사적으로 해결하는데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b="1" dirty="0"/>
              <a:t>4.3 </a:t>
            </a:r>
            <a:r>
              <a:rPr lang="ko-KR" altLang="en-US" b="1" dirty="0"/>
              <a:t>최단 경로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최단 경로 </a:t>
            </a:r>
            <a:r>
              <a:rPr lang="en-US" altLang="ko-KR" dirty="0"/>
              <a:t>(Shortest Path) </a:t>
            </a:r>
            <a:r>
              <a:rPr lang="ko-KR" altLang="en-US" dirty="0"/>
              <a:t>문제는 주어진 가중치 그래프에서 어느 한 출발점에서 또 다른 도착점까지의 최단 경로를 찾는 문제이다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최단 </a:t>
            </a:r>
            <a:r>
              <a:rPr lang="ko-KR" altLang="en-US" dirty="0"/>
              <a:t>경로를 찾는 가장 대표적인 알고리즘은 </a:t>
            </a:r>
            <a:r>
              <a:rPr lang="ko-KR" altLang="en-US" dirty="0" err="1"/>
              <a:t>다익스트라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Dijkstra</a:t>
            </a:r>
            <a:r>
              <a:rPr lang="en-US" altLang="ko-KR" dirty="0"/>
              <a:t>) </a:t>
            </a:r>
            <a:r>
              <a:rPr lang="ko-KR" altLang="en-US" dirty="0"/>
              <a:t>최단 경로 알고리즘이며</a:t>
            </a:r>
            <a:r>
              <a:rPr lang="en-US" altLang="ko-KR" dirty="0"/>
              <a:t>, </a:t>
            </a:r>
            <a:r>
              <a:rPr lang="ko-KR" altLang="en-US" dirty="0"/>
              <a:t>이 또한 그리디 알고리즘이다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ko-KR" altLang="en-US" dirty="0" err="1"/>
              <a:t>프림의</a:t>
            </a:r>
            <a:r>
              <a:rPr lang="ko-KR" altLang="en-US" dirty="0"/>
              <a:t> 최소 신장 트리 알고리즘과 거의 흡사한 과정으로 진행된다</a:t>
            </a:r>
            <a:r>
              <a:rPr lang="en-US" altLang="ko-KR" dirty="0"/>
              <a:t>. 2</a:t>
            </a:r>
            <a:r>
              <a:rPr lang="ko-KR" altLang="en-US" dirty="0"/>
              <a:t>가지 </a:t>
            </a:r>
            <a:r>
              <a:rPr lang="ko-KR" altLang="en-US" dirty="0" smtClean="0"/>
              <a:t>차이점</a:t>
            </a:r>
            <a:r>
              <a:rPr lang="en-US" altLang="ko-K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r>
              <a:rPr lang="ko-KR" altLang="en-US" dirty="0"/>
              <a:t>알고리즘은 임의의 점에서 시작하나</a:t>
            </a:r>
            <a:r>
              <a:rPr lang="en-US" altLang="ko-KR" dirty="0"/>
              <a:t>,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알고리즘은 주어진 출발점에서 </a:t>
            </a:r>
            <a:r>
              <a:rPr lang="ko-KR" altLang="en-US" dirty="0" smtClean="0"/>
              <a:t>시작한다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프림</a:t>
            </a:r>
            <a:r>
              <a:rPr lang="ko-KR" altLang="en-US" dirty="0" smtClean="0"/>
              <a:t> </a:t>
            </a:r>
            <a:r>
              <a:rPr lang="ko-KR" altLang="en-US" dirty="0"/>
              <a:t>알고리즘은 </a:t>
            </a:r>
            <a:r>
              <a:rPr lang="ko-KR" altLang="en-US" dirty="0" err="1"/>
              <a:t>트리에</a:t>
            </a:r>
            <a:r>
              <a:rPr lang="ko-KR" altLang="en-US" dirty="0"/>
              <a:t> 하나의 점 </a:t>
            </a:r>
            <a:r>
              <a:rPr lang="en-US" altLang="ko-KR" dirty="0"/>
              <a:t>(</a:t>
            </a:r>
            <a:r>
              <a:rPr lang="ko-KR" altLang="en-US" dirty="0"/>
              <a:t>선분</a:t>
            </a:r>
            <a:r>
              <a:rPr lang="en-US" altLang="ko-KR" dirty="0"/>
              <a:t>)</a:t>
            </a:r>
            <a:r>
              <a:rPr lang="ko-KR" altLang="en-US" dirty="0"/>
              <a:t>을 추가시킬 때 현재 상태의 </a:t>
            </a:r>
            <a:r>
              <a:rPr lang="ko-KR" altLang="en-US" dirty="0" err="1"/>
              <a:t>트리에서</a:t>
            </a:r>
            <a:r>
              <a:rPr lang="ko-KR" altLang="en-US" dirty="0"/>
              <a:t> 가장 가까운 점을 추가시킨다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다익스트라의</a:t>
            </a:r>
            <a:r>
              <a:rPr lang="ko-KR" altLang="en-US" dirty="0"/>
              <a:t> 알고리즘은 </a:t>
            </a:r>
            <a:r>
              <a:rPr lang="ko-KR" altLang="en-US" dirty="0">
                <a:solidFill>
                  <a:srgbClr val="0000CC"/>
                </a:solidFill>
              </a:rPr>
              <a:t>출발점으로부터 최단 거리가 확정되지 않은 점들 중에서 출발점으로부터 가장 가까운 점을 추가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 점의 최단 거리를 확정한다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7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 marL="0" indent="0" fontAlgn="base" latinLnBrk="1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ShortestPath</a:t>
            </a:r>
            <a:r>
              <a:rPr lang="en-US" altLang="ko-KR" dirty="0"/>
              <a:t>(G, s)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가중치 그래프 </a:t>
            </a:r>
            <a:r>
              <a:rPr lang="en-US" altLang="ko-KR" sz="2400" dirty="0"/>
              <a:t>G=(V,E), |V|=n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|E|=</a:t>
            </a:r>
            <a:r>
              <a:rPr lang="en-US" altLang="ko-KR" sz="2400" dirty="0" smtClean="0"/>
              <a:t>m</a:t>
            </a:r>
            <a:endParaRPr lang="ko-KR" altLang="en-US" sz="2400" dirty="0"/>
          </a:p>
          <a:p>
            <a:pPr marL="803275" indent="-803275" fontAlgn="base" latinLnBrk="1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출발점 </a:t>
            </a:r>
            <a:r>
              <a:rPr lang="en-US" altLang="ko-KR" sz="2400" dirty="0"/>
              <a:t>s</a:t>
            </a:r>
            <a:r>
              <a:rPr lang="ko-KR" altLang="en-US" sz="2400" dirty="0"/>
              <a:t>로부터 </a:t>
            </a:r>
            <a:r>
              <a:rPr lang="en-US" altLang="ko-KR" sz="2400" dirty="0"/>
              <a:t>(n-1)</a:t>
            </a:r>
            <a:r>
              <a:rPr lang="ko-KR" altLang="en-US" sz="2400" dirty="0"/>
              <a:t>개의 점까지 각각 최단 거리를 저장한 배열 </a:t>
            </a:r>
            <a:r>
              <a:rPr lang="en-US" altLang="ko-KR" sz="2400" dirty="0"/>
              <a:t>D</a:t>
            </a:r>
            <a:endParaRPr lang="ko-KR" altLang="en-US" sz="2400" dirty="0"/>
          </a:p>
          <a:p>
            <a:pPr marL="0" indent="0" fontAlgn="base" latinLnBrk="1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배열 </a:t>
            </a:r>
            <a:r>
              <a:rPr lang="en-US" altLang="ko-KR" sz="2400" dirty="0"/>
              <a:t>D</a:t>
            </a:r>
            <a:r>
              <a:rPr lang="ko-KR" altLang="en-US" sz="2400" dirty="0"/>
              <a:t>를 ∞로 초기화시킨다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D[s]=0</a:t>
            </a:r>
            <a:r>
              <a:rPr lang="ko-KR" altLang="en-US" sz="2400" dirty="0"/>
              <a:t>으로 초기화한다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 latinLnBrk="1">
              <a:buNone/>
            </a:pPr>
            <a:r>
              <a:rPr lang="en-US" altLang="ko-KR" sz="2000" dirty="0" smtClean="0">
                <a:solidFill>
                  <a:srgbClr val="0000CC"/>
                </a:solidFill>
              </a:rPr>
              <a:t>          // </a:t>
            </a:r>
            <a:r>
              <a:rPr lang="ko-KR" altLang="en-US" sz="2000" dirty="0">
                <a:solidFill>
                  <a:srgbClr val="0000CC"/>
                </a:solidFill>
              </a:rPr>
              <a:t>배열 </a:t>
            </a:r>
            <a:r>
              <a:rPr lang="en-US" altLang="ko-KR" sz="2000" dirty="0">
                <a:solidFill>
                  <a:srgbClr val="0000CC"/>
                </a:solidFill>
              </a:rPr>
              <a:t>D[v]</a:t>
            </a:r>
            <a:r>
              <a:rPr lang="ko-KR" altLang="en-US" sz="2000" dirty="0">
                <a:solidFill>
                  <a:srgbClr val="0000CC"/>
                </a:solidFill>
              </a:rPr>
              <a:t>에는 출발점 </a:t>
            </a:r>
            <a:r>
              <a:rPr lang="en-US" altLang="ko-KR" sz="2000" dirty="0">
                <a:solidFill>
                  <a:srgbClr val="0000CC"/>
                </a:solidFill>
              </a:rPr>
              <a:t>s</a:t>
            </a:r>
            <a:r>
              <a:rPr lang="ko-KR" altLang="en-US" sz="2000" dirty="0">
                <a:solidFill>
                  <a:srgbClr val="0000CC"/>
                </a:solidFill>
              </a:rPr>
              <a:t>로부터 점 </a:t>
            </a:r>
            <a:r>
              <a:rPr lang="en-US" altLang="ko-KR" sz="2000" dirty="0">
                <a:solidFill>
                  <a:srgbClr val="0000CC"/>
                </a:solidFill>
              </a:rPr>
              <a:t>v</a:t>
            </a:r>
            <a:r>
              <a:rPr lang="ko-KR" altLang="en-US" sz="2000" dirty="0">
                <a:solidFill>
                  <a:srgbClr val="0000CC"/>
                </a:solidFill>
              </a:rPr>
              <a:t>까지의 거리가 저장된다</a:t>
            </a:r>
            <a:r>
              <a:rPr lang="en-US" altLang="ko-KR" sz="2000" dirty="0">
                <a:solidFill>
                  <a:srgbClr val="0000CC"/>
                </a:solidFill>
              </a:rPr>
              <a:t>.</a:t>
            </a:r>
            <a:endParaRPr lang="ko-KR" altLang="en-US" sz="2000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sz="2400" dirty="0"/>
              <a:t>2. while (s</a:t>
            </a:r>
            <a:r>
              <a:rPr lang="ko-KR" altLang="en-US" sz="2400" dirty="0"/>
              <a:t>로부터의 최단 거리가 확정되지 않은 점이 있으면</a:t>
            </a:r>
            <a:r>
              <a:rPr lang="en-US" altLang="ko-KR" sz="2400" dirty="0"/>
              <a:t>) {</a:t>
            </a:r>
            <a:endParaRPr lang="ko-KR" altLang="en-US" sz="2400" dirty="0"/>
          </a:p>
          <a:p>
            <a:pPr marL="630238" indent="-630238" fontAlgn="base" latinLnBrk="1">
              <a:buNone/>
            </a:pPr>
            <a:r>
              <a:rPr lang="en-US" altLang="ko-KR" sz="2400" dirty="0"/>
              <a:t>3.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현재까지 </a:t>
            </a:r>
            <a:r>
              <a:rPr lang="en-US" altLang="ko-KR" sz="2400" dirty="0"/>
              <a:t>s</a:t>
            </a:r>
            <a:r>
              <a:rPr lang="ko-KR" altLang="en-US" sz="2400" dirty="0"/>
              <a:t>로부터 최단 거리가 확정되지 않은 각 점 </a:t>
            </a:r>
            <a:r>
              <a:rPr lang="en-US" altLang="ko-KR" sz="2400" dirty="0"/>
              <a:t>v</a:t>
            </a:r>
            <a:r>
              <a:rPr lang="ko-KR" altLang="en-US" sz="2400" dirty="0"/>
              <a:t>에 대해서 최소의 </a:t>
            </a:r>
            <a:r>
              <a:rPr lang="en-US" altLang="ko-KR" sz="2400" dirty="0"/>
              <a:t>D[v]</a:t>
            </a:r>
            <a:r>
              <a:rPr lang="ko-KR" altLang="en-US" sz="2400" dirty="0"/>
              <a:t>의 값을 가진 점 </a:t>
            </a:r>
            <a:r>
              <a:rPr lang="en-US" altLang="ko-KR" sz="2400" dirty="0" err="1"/>
              <a:t>v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을 선택하고</a:t>
            </a:r>
            <a:r>
              <a:rPr lang="en-US" altLang="ko-KR" sz="2400" dirty="0"/>
              <a:t>, </a:t>
            </a:r>
            <a:r>
              <a:rPr lang="ko-KR" altLang="en-US" sz="2400" dirty="0"/>
              <a:t>출발점 </a:t>
            </a:r>
            <a:r>
              <a:rPr lang="en-US" altLang="ko-KR" sz="2400" dirty="0"/>
              <a:t>s</a:t>
            </a:r>
            <a:r>
              <a:rPr lang="ko-KR" altLang="en-US" sz="2400" dirty="0"/>
              <a:t>로부터 점 </a:t>
            </a:r>
            <a:r>
              <a:rPr lang="en-US" altLang="ko-KR" sz="2400" dirty="0" err="1"/>
              <a:t>v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까지의 최단 거리 </a:t>
            </a:r>
            <a:r>
              <a:rPr lang="en-US" altLang="ko-KR" sz="2400" dirty="0"/>
              <a:t>D[</a:t>
            </a:r>
            <a:r>
              <a:rPr lang="en-US" altLang="ko-KR" sz="2400" dirty="0" err="1"/>
              <a:t>v</a:t>
            </a:r>
            <a:r>
              <a:rPr lang="en-US" altLang="ko-KR" sz="2400" baseline="-25000" dirty="0" err="1"/>
              <a:t>min</a:t>
            </a:r>
            <a:r>
              <a:rPr lang="en-US" altLang="ko-KR" sz="2400" dirty="0"/>
              <a:t>]</a:t>
            </a:r>
            <a:r>
              <a:rPr lang="ko-KR" altLang="en-US" sz="2400" dirty="0"/>
              <a:t>을 확정시킨다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630238" indent="-630238" fontAlgn="base" latinLnBrk="1">
              <a:buNone/>
            </a:pPr>
            <a:r>
              <a:rPr lang="en-US" altLang="ko-KR" sz="2400" dirty="0"/>
              <a:t>4. </a:t>
            </a:r>
            <a:r>
              <a:rPr lang="en-US" altLang="ko-KR" sz="2400" dirty="0" smtClean="0"/>
              <a:t>    s</a:t>
            </a:r>
            <a:r>
              <a:rPr lang="ko-KR" altLang="en-US" sz="2400" dirty="0"/>
              <a:t>로부터 현재보다 짧은 거리로 점 </a:t>
            </a:r>
            <a:r>
              <a:rPr lang="en-US" altLang="ko-KR" sz="2400" dirty="0" err="1"/>
              <a:t>v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을 통해 우회 가능한 각 점 </a:t>
            </a:r>
            <a:r>
              <a:rPr lang="en-US" altLang="ko-KR" sz="2400" dirty="0"/>
              <a:t>w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D[w]</a:t>
            </a:r>
            <a:r>
              <a:rPr lang="ko-KR" altLang="en-US" sz="2400" dirty="0"/>
              <a:t>를 갱신한다</a:t>
            </a:r>
            <a:r>
              <a:rPr lang="en-US" altLang="ko-KR" sz="2400" dirty="0" smtClean="0"/>
              <a:t>. }</a:t>
            </a:r>
          </a:p>
          <a:p>
            <a:pPr marL="0" indent="0" fontAlgn="base" latinLnBrk="1">
              <a:buNone/>
            </a:pPr>
            <a:r>
              <a:rPr lang="en-US" sz="2400" dirty="0"/>
              <a:t>5. return </a:t>
            </a:r>
            <a:r>
              <a:rPr lang="en-US" sz="2400" dirty="0" smtClean="0"/>
              <a:t>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lvl="0" fontAlgn="base" latinLnBrk="1"/>
            <a:r>
              <a:rPr lang="ko-KR" altLang="en-US" dirty="0" smtClean="0"/>
              <a:t>알고리즘에서 </a:t>
            </a:r>
            <a:r>
              <a:rPr lang="ko-KR" altLang="en-US" dirty="0"/>
              <a:t>배열 </a:t>
            </a:r>
            <a:r>
              <a:rPr lang="en-US" altLang="ko-KR" dirty="0"/>
              <a:t>D[v]</a:t>
            </a:r>
            <a:r>
              <a:rPr lang="ko-KR" altLang="en-US" dirty="0"/>
              <a:t>는 출발점 </a:t>
            </a:r>
            <a:r>
              <a:rPr lang="en-US" altLang="ko-KR" dirty="0"/>
              <a:t>s</a:t>
            </a:r>
            <a:r>
              <a:rPr lang="ko-KR" altLang="en-US" dirty="0"/>
              <a:t>로부터 점 </a:t>
            </a:r>
            <a:r>
              <a:rPr lang="en-US" altLang="ko-KR" dirty="0"/>
              <a:t>v</a:t>
            </a:r>
            <a:r>
              <a:rPr lang="ko-KR" altLang="en-US" dirty="0"/>
              <a:t>까지의 거리를 저장하는데 사용하고</a:t>
            </a:r>
            <a:r>
              <a:rPr lang="en-US" altLang="ko-KR" dirty="0"/>
              <a:t>, </a:t>
            </a:r>
            <a:r>
              <a:rPr lang="ko-KR" altLang="en-US" dirty="0"/>
              <a:t>최종적으로는 출발점 </a:t>
            </a:r>
            <a:r>
              <a:rPr lang="en-US" altLang="ko-KR" dirty="0"/>
              <a:t>s</a:t>
            </a:r>
            <a:r>
              <a:rPr lang="ko-KR" altLang="en-US" dirty="0"/>
              <a:t>로부터 점 </a:t>
            </a:r>
            <a:r>
              <a:rPr lang="en-US" altLang="ko-KR" dirty="0"/>
              <a:t>v</a:t>
            </a:r>
            <a:r>
              <a:rPr lang="ko-KR" altLang="en-US" dirty="0"/>
              <a:t>까지의 최단 거리를 저장하게 된다</a:t>
            </a:r>
            <a:r>
              <a:rPr lang="en-US" altLang="ko-KR" dirty="0"/>
              <a:t>. Line 1</a:t>
            </a:r>
            <a:r>
              <a:rPr lang="ko-KR" altLang="en-US" dirty="0"/>
              <a:t>에서는 출발점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D[s]=0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또 다른 각 점 </a:t>
            </a:r>
            <a:r>
              <a:rPr lang="en-US" altLang="ko-KR" dirty="0"/>
              <a:t>v</a:t>
            </a:r>
            <a:r>
              <a:rPr lang="ko-KR" altLang="en-US" dirty="0"/>
              <a:t>에 대해서 </a:t>
            </a:r>
            <a:r>
              <a:rPr lang="en-US" altLang="ko-KR" dirty="0"/>
              <a:t>D[v]=</a:t>
            </a:r>
            <a:r>
              <a:rPr lang="ko-KR" altLang="en-US" dirty="0"/>
              <a:t>∞로 초기화시킨다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2~4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회 수행된다</a:t>
            </a:r>
            <a:r>
              <a:rPr lang="en-US" altLang="ko-KR" dirty="0"/>
              <a:t>. </a:t>
            </a:r>
            <a:r>
              <a:rPr lang="ko-KR" altLang="en-US" dirty="0"/>
              <a:t>현재까지 </a:t>
            </a:r>
            <a:r>
              <a:rPr lang="en-US" altLang="ko-KR" dirty="0"/>
              <a:t>s</a:t>
            </a:r>
            <a:r>
              <a:rPr lang="ko-KR" altLang="en-US" dirty="0"/>
              <a:t>로부터 최단 거리가 확정된 점들의 집합을 </a:t>
            </a:r>
            <a:r>
              <a:rPr lang="en-US" altLang="ko-KR" dirty="0"/>
              <a:t>T</a:t>
            </a:r>
            <a:r>
              <a:rPr lang="ko-KR" altLang="en-US" dirty="0"/>
              <a:t>라고 놓으면</a:t>
            </a:r>
            <a:r>
              <a:rPr lang="en-US" altLang="ko-KR" dirty="0"/>
              <a:t>, V-T</a:t>
            </a:r>
            <a:r>
              <a:rPr lang="ko-KR" altLang="en-US" dirty="0"/>
              <a:t>는 현재까지 </a:t>
            </a:r>
            <a:r>
              <a:rPr lang="en-US" altLang="ko-KR" dirty="0"/>
              <a:t>s</a:t>
            </a:r>
            <a:r>
              <a:rPr lang="ko-KR" altLang="en-US" dirty="0"/>
              <a:t>로부터 최단 거리가 확정되지 않은 점들의 집합이다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V-T</a:t>
            </a:r>
            <a:r>
              <a:rPr lang="ko-KR" altLang="en-US" dirty="0"/>
              <a:t>에 속한 각 점 </a:t>
            </a:r>
            <a:r>
              <a:rPr lang="en-US" altLang="ko-KR" dirty="0"/>
              <a:t>v</a:t>
            </a:r>
            <a:r>
              <a:rPr lang="ko-KR" altLang="en-US" dirty="0"/>
              <a:t>에 대해서 </a:t>
            </a:r>
            <a:r>
              <a:rPr lang="en-US" altLang="ko-KR" dirty="0"/>
              <a:t>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의 최단 거리를 확정시킨다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 </a:t>
            </a:r>
            <a:r>
              <a:rPr lang="ko-KR" altLang="en-US" dirty="0"/>
              <a:t>≤ </a:t>
            </a:r>
            <a:r>
              <a:rPr lang="en-US" altLang="ko-KR" dirty="0"/>
              <a:t>D[v], v</a:t>
            </a:r>
            <a:r>
              <a:rPr lang="ko-KR" altLang="en-US" dirty="0"/>
              <a:t>∈</a:t>
            </a:r>
            <a:r>
              <a:rPr lang="en-US" altLang="ko-KR" dirty="0"/>
              <a:t>V-T</a:t>
            </a:r>
            <a:r>
              <a:rPr lang="ko-KR" altLang="en-US" dirty="0"/>
              <a:t>이다</a:t>
            </a:r>
            <a:r>
              <a:rPr lang="en-US" altLang="ko-KR" dirty="0"/>
              <a:t>. ‘</a:t>
            </a:r>
            <a:r>
              <a:rPr lang="ko-KR" altLang="en-US" dirty="0"/>
              <a:t>확정한다는 것’은 </a:t>
            </a:r>
            <a:r>
              <a:rPr lang="en-US" altLang="ko-KR" dirty="0"/>
              <a:t>2</a:t>
            </a:r>
            <a:r>
              <a:rPr lang="ko-KR" altLang="en-US" dirty="0"/>
              <a:t>가지의 의미를 갖는다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 latinLnBrk="1"/>
            <a:r>
              <a:rPr lang="en-US" altLang="ko-KR" dirty="0"/>
              <a:t>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</a:t>
            </a:r>
            <a:r>
              <a:rPr lang="ko-KR" altLang="en-US" dirty="0"/>
              <a:t>이 확정된 후에는 다시 변하지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이 </a:t>
            </a:r>
            <a:r>
              <a:rPr lang="en-US" altLang="ko-KR" dirty="0"/>
              <a:t>T</a:t>
            </a:r>
            <a:r>
              <a:rPr lang="ko-KR" altLang="en-US" dirty="0"/>
              <a:t>에 포함된다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동전 </a:t>
            </a:r>
            <a:r>
              <a:rPr lang="ko-KR" altLang="en-US" b="1" dirty="0" smtClean="0"/>
              <a:t>거스름돈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</a:t>
            </a:r>
            <a:r>
              <a:rPr lang="ko-KR" altLang="en-US" dirty="0" smtClean="0"/>
              <a:t>전 거스름돈 </a:t>
            </a:r>
            <a:r>
              <a:rPr lang="en-US" altLang="ko-KR" dirty="0"/>
              <a:t>(Coin Change)</a:t>
            </a:r>
            <a:r>
              <a:rPr lang="ko-KR" altLang="en-US" dirty="0" smtClean="0"/>
              <a:t> </a:t>
            </a:r>
            <a:r>
              <a:rPr lang="ko-KR" altLang="en-US" dirty="0"/>
              <a:t>문제를 해결하는 가장 간단하고 효율적인 방법은 남은 액수를 초과하지 않는 조건하에 ‘</a:t>
            </a:r>
            <a:r>
              <a:rPr lang="ko-KR" altLang="en-US" dirty="0" err="1"/>
              <a:t>욕심내어</a:t>
            </a:r>
            <a:r>
              <a:rPr lang="ko-KR" altLang="en-US" dirty="0"/>
              <a:t>’ </a:t>
            </a:r>
            <a:r>
              <a:rPr lang="ko-KR" altLang="en-US" dirty="0">
                <a:solidFill>
                  <a:srgbClr val="FF0000"/>
                </a:solidFill>
              </a:rPr>
              <a:t>가장 큰 액면의 동전을 취하는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ko-KR" altLang="en-US" dirty="0"/>
              <a:t>동전 거스름돈 문제의 최소 동전 수를 찾는 그리디 알고리즘이다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동전의 액면은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, 1</a:t>
            </a:r>
            <a:r>
              <a:rPr lang="ko-KR" altLang="en-US" dirty="0"/>
              <a:t>원이다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/>
              <a:t>V-T</a:t>
            </a:r>
            <a:r>
              <a:rPr lang="ko-KR" altLang="en-US" dirty="0"/>
              <a:t>에 속한 점들 중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거쳐 감 </a:t>
            </a:r>
            <a:r>
              <a:rPr lang="en-US" altLang="ko-KR" dirty="0"/>
              <a:t>(</a:t>
            </a:r>
            <a:r>
              <a:rPr lang="ko-KR" altLang="en-US" dirty="0"/>
              <a:t>경유함</a:t>
            </a:r>
            <a:r>
              <a:rPr lang="en-US" altLang="ko-KR" dirty="0"/>
              <a:t>)</a:t>
            </a:r>
            <a:r>
              <a:rPr lang="ko-KR" altLang="en-US" dirty="0"/>
              <a:t>으로서 </a:t>
            </a:r>
            <a:r>
              <a:rPr lang="en-US" altLang="ko-KR" dirty="0"/>
              <a:t>s</a:t>
            </a:r>
            <a:r>
              <a:rPr lang="ko-KR" altLang="en-US" dirty="0"/>
              <a:t>로부터의 거리가 현재보다 더 짧아지는 점 </a:t>
            </a:r>
            <a:r>
              <a:rPr lang="en-US" altLang="ko-KR" dirty="0"/>
              <a:t>w</a:t>
            </a:r>
            <a:r>
              <a:rPr lang="ko-KR" altLang="en-US" dirty="0"/>
              <a:t>가 있으면</a:t>
            </a:r>
            <a:r>
              <a:rPr lang="en-US" altLang="ko-KR" dirty="0"/>
              <a:t>, </a:t>
            </a:r>
            <a:r>
              <a:rPr lang="ko-KR" altLang="en-US" dirty="0"/>
              <a:t>그 점의 </a:t>
            </a:r>
            <a:r>
              <a:rPr lang="en-US" altLang="ko-KR" dirty="0"/>
              <a:t>D[w]</a:t>
            </a:r>
            <a:r>
              <a:rPr lang="ko-KR" altLang="en-US" dirty="0"/>
              <a:t>를 갱신한다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다음 그림은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min</a:t>
            </a:r>
            <a:r>
              <a:rPr lang="ko-KR" altLang="en-US" dirty="0"/>
              <a:t>이 </a:t>
            </a:r>
            <a:r>
              <a:rPr lang="en-US" altLang="ko-KR" dirty="0"/>
              <a:t>T</a:t>
            </a:r>
            <a:r>
              <a:rPr lang="ko-KR" altLang="en-US" dirty="0"/>
              <a:t>에 포함된 상태를 보이고 있는데</a:t>
            </a:r>
            <a:r>
              <a:rPr lang="en-US" altLang="ko-KR" dirty="0"/>
              <a:t>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에 인접한 점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, w</a:t>
            </a:r>
            <a:r>
              <a:rPr lang="en-US" altLang="ko-KR" baseline="-25000" dirty="0"/>
              <a:t>2</a:t>
            </a:r>
            <a:r>
              <a:rPr lang="en-US" altLang="ko-KR" dirty="0"/>
              <a:t>, w</a:t>
            </a:r>
            <a:r>
              <a:rPr lang="en-US" altLang="ko-KR" baseline="-25000" dirty="0"/>
              <a:t>3</a:t>
            </a:r>
            <a:r>
              <a:rPr lang="ko-KR" altLang="en-US" dirty="0"/>
              <a:t> 각각에 대해서 만일 </a:t>
            </a:r>
            <a:r>
              <a:rPr lang="en-US" altLang="ko-KR" dirty="0"/>
              <a:t>(D[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]+</a:t>
            </a:r>
            <a:r>
              <a:rPr lang="ko-KR" altLang="en-US" dirty="0"/>
              <a:t>선분 </a:t>
            </a:r>
            <a:r>
              <a:rPr lang="en-US" altLang="ko-KR" dirty="0"/>
              <a:t>(</a:t>
            </a:r>
            <a:r>
              <a:rPr lang="en-US" altLang="ko-KR" dirty="0" err="1"/>
              <a:t>v,w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가중치</a:t>
            </a:r>
            <a:r>
              <a:rPr lang="en-US" altLang="ko-KR" dirty="0"/>
              <a:t>)&lt;D[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이면</a:t>
            </a:r>
            <a:r>
              <a:rPr lang="en-US" altLang="ko-KR" dirty="0"/>
              <a:t>, D[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en-US" altLang="ko-KR" dirty="0"/>
              <a:t>] = (D[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/>
              <a:t>]+</a:t>
            </a:r>
            <a:r>
              <a:rPr lang="ko-KR" altLang="en-US" dirty="0"/>
              <a:t>선분</a:t>
            </a:r>
            <a:r>
              <a:rPr lang="en-US" altLang="ko-KR" dirty="0"/>
              <a:t>(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en-US" altLang="ko-KR" dirty="0" err="1"/>
              <a:t>,w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가중치</a:t>
            </a:r>
            <a:r>
              <a:rPr lang="en-US" altLang="ko-KR" dirty="0"/>
              <a:t>)</a:t>
            </a:r>
            <a:r>
              <a:rPr lang="ko-KR" altLang="en-US" dirty="0"/>
              <a:t>로 갱신한다</a:t>
            </a:r>
            <a:r>
              <a:rPr lang="en-US" altLang="ko-KR" dirty="0" smtClean="0"/>
              <a:t>.</a:t>
            </a:r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fontAlgn="base" latinLnBrk="1"/>
            <a:r>
              <a:rPr lang="ko-KR" altLang="en-US" dirty="0"/>
              <a:t>마지막으로 </a:t>
            </a:r>
            <a:r>
              <a:rPr lang="en-US" altLang="ko-KR" dirty="0"/>
              <a:t>line 5</a:t>
            </a:r>
            <a:r>
              <a:rPr lang="ko-KR" altLang="en-US" dirty="0"/>
              <a:t>에서 배열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193728104" descr="EMB0000074c4c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6992"/>
            <a:ext cx="2520280" cy="1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ShortestPath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알고리즘의 수행 과정</a:t>
            </a:r>
            <a:r>
              <a:rPr lang="en-US" altLang="ko-KR" dirty="0" smtClean="0"/>
              <a:t> </a:t>
            </a:r>
          </a:p>
          <a:p>
            <a:r>
              <a:rPr lang="ko-KR" altLang="en-US" sz="2400" dirty="0" smtClean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출발점은 서울이다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070970" cy="39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  <a:endCxn id="16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0"/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24822" y="52074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202896" y="21642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60021" y="1670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036661" y="355443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55126" y="135958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678994" y="1390333"/>
            <a:ext cx="15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0+15=15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78824" y="295664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63688" y="247721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0+12=12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9925" y="386104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83516" y="1764665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0000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  <a:endCxn id="16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0"/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166034" y="1970655"/>
            <a:ext cx="11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천안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60021" y="1670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78824" y="295664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9925" y="386104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0000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  <a:endCxn id="16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0"/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166034" y="1970655"/>
            <a:ext cx="11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천안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60021" y="1670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40463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D=12+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4=16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79912" y="2924944"/>
            <a:ext cx="14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D=12+10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=22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  <a:endCxn id="16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0"/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원주 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2433" y="130129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2924944"/>
            <a:ext cx="14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63688" y="3861048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0648" y="4487143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563888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  <a:endCxn id="16" idx="5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6" idx="0"/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94884" y="35683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799981" y="31702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원주 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74501" y="361185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81801" y="2962443"/>
            <a:ext cx="14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63688" y="3861048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1302" y="1174388"/>
            <a:ext cx="14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15+21=36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45106" y="4487143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15+7=22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1303" y="1174388"/>
            <a:ext cx="8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70292" y="3188697"/>
            <a:ext cx="7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cs typeface="Times New Roman"/>
              </a:rPr>
              <a:t>22</a:t>
            </a:r>
            <a:endParaRPr lang="en-US" altLang="ko-KR" dirty="0" smtClean="0">
              <a:solidFill>
                <a:srgbClr val="0000CC"/>
              </a:solidFill>
              <a:cs typeface="Times New Roman"/>
              <a:sym typeface="Wingdings 3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47665" y="3861048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398" y="47494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6911" y="4436031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5" name="타원 64"/>
          <p:cNvSpPr/>
          <p:nvPr/>
        </p:nvSpPr>
        <p:spPr>
          <a:xfrm>
            <a:off x="3573172" y="33259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논산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46080" y="1175104"/>
            <a:ext cx="14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4687" y="2985730"/>
            <a:ext cx="161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cs typeface="Times New Roman"/>
              </a:rPr>
              <a:t>22</a:t>
            </a:r>
            <a:r>
              <a:rPr lang="en-US" altLang="ko-KR" dirty="0" smtClean="0">
                <a:solidFill>
                  <a:srgbClr val="0000CC"/>
                </a:solidFill>
                <a:cs typeface="Times New Roman"/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  <a:cs typeface="Times New Roman"/>
                <a:sym typeface="Wingdings 3"/>
              </a:rPr>
              <a:t></a:t>
            </a:r>
          </a:p>
          <a:p>
            <a:r>
              <a:rPr lang="en-US" dirty="0" smtClean="0">
                <a:solidFill>
                  <a:srgbClr val="C00000"/>
                </a:solidFill>
                <a:cs typeface="Times New Roman"/>
                <a:sym typeface="Wingdings 3"/>
              </a:rPr>
              <a:t>D=16+3=19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89401" y="3861048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2060" y="4477484"/>
            <a:ext cx="99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" name="자유형 1"/>
          <p:cNvSpPr/>
          <p:nvPr/>
        </p:nvSpPr>
        <p:spPr>
          <a:xfrm>
            <a:off x="3033809" y="2855167"/>
            <a:ext cx="418518" cy="641737"/>
          </a:xfrm>
          <a:custGeom>
            <a:avLst/>
            <a:gdLst>
              <a:gd name="connsiteX0" fmla="*/ 110607 w 418518"/>
              <a:gd name="connsiteY0" fmla="*/ 0 h 641737"/>
              <a:gd name="connsiteX1" fmla="*/ 17301 w 418518"/>
              <a:gd name="connsiteY1" fmla="*/ 606490 h 641737"/>
              <a:gd name="connsiteX2" fmla="*/ 418518 w 418518"/>
              <a:gd name="connsiteY2" fmla="*/ 569168 h 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18" h="641737">
                <a:moveTo>
                  <a:pt x="110607" y="0"/>
                </a:moveTo>
                <a:cubicBezTo>
                  <a:pt x="38295" y="255814"/>
                  <a:pt x="-34017" y="511629"/>
                  <a:pt x="17301" y="606490"/>
                </a:cubicBezTo>
                <a:cubicBezTo>
                  <a:pt x="68619" y="701351"/>
                  <a:pt x="351649" y="575388"/>
                  <a:pt x="418518" y="56916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웃는 얼굴 4"/>
          <p:cNvSpPr/>
          <p:nvPr/>
        </p:nvSpPr>
        <p:spPr>
          <a:xfrm>
            <a:off x="3541038" y="3309513"/>
            <a:ext cx="258942" cy="2524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89511" y="4834079"/>
            <a:ext cx="14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16+13=29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ko-KR" alt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1303" y="1174388"/>
            <a:ext cx="8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dirty="0" smtClean="0">
                <a:solidFill>
                  <a:srgbClr val="C00000"/>
                </a:solidFill>
                <a:cs typeface="Times New Roman"/>
                <a:sym typeface="Wingdings 3"/>
              </a:rPr>
              <a:t>19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4848596"/>
            <a:ext cx="14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9451" y="4526793"/>
            <a:ext cx="154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77500" lnSpcReduction="20000"/>
          </a:bodyPr>
          <a:lstStyle/>
          <a:p>
            <a:pPr marL="0" indent="0" fontAlgn="base" latinLnBrk="1">
              <a:spcAft>
                <a:spcPts val="600"/>
              </a:spcAft>
              <a:buNone/>
            </a:pPr>
            <a:r>
              <a:rPr lang="en-US" sz="3600" dirty="0" err="1">
                <a:solidFill>
                  <a:srgbClr val="FF0000"/>
                </a:solidFill>
              </a:rPr>
              <a:t>CoinChange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거스름돈 액수 </a:t>
            </a:r>
            <a:r>
              <a:rPr lang="en-US" dirty="0"/>
              <a:t>W</a:t>
            </a:r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거스름돈 액수에 대한 최소 동전 수</a:t>
            </a:r>
          </a:p>
          <a:p>
            <a:pPr marL="0" indent="0" fontAlgn="base" latinLnBrk="1">
              <a:buNone/>
            </a:pPr>
            <a:r>
              <a:rPr lang="en-US" altLang="ko-KR" dirty="0"/>
              <a:t>1. </a:t>
            </a:r>
            <a:r>
              <a:rPr lang="en-US" dirty="0"/>
              <a:t>change=W, n500=n100=n50=n10=n1=0</a:t>
            </a:r>
          </a:p>
          <a:p>
            <a:pPr marL="0" indent="0" fontAlgn="base" latinLnBrk="1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               // </a:t>
            </a:r>
            <a:r>
              <a:rPr lang="en-US" dirty="0">
                <a:solidFill>
                  <a:srgbClr val="0000CC"/>
                </a:solidFill>
              </a:rPr>
              <a:t>n500, n100, n50, n10, n1</a:t>
            </a:r>
            <a:r>
              <a:rPr lang="ko-KR" altLang="en-US" dirty="0">
                <a:solidFill>
                  <a:srgbClr val="0000CC"/>
                </a:solidFill>
              </a:rPr>
              <a:t>은 각각의 동전 </a:t>
            </a:r>
            <a:r>
              <a:rPr lang="ko-KR" altLang="en-US" dirty="0" smtClean="0">
                <a:solidFill>
                  <a:srgbClr val="0000CC"/>
                </a:solidFill>
              </a:rPr>
              <a:t>카운트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2. </a:t>
            </a:r>
            <a:r>
              <a:rPr lang="en-US" dirty="0"/>
              <a:t>while ( change ≥ 500 )</a:t>
            </a:r>
          </a:p>
          <a:p>
            <a:pPr marL="0" indent="0" fontAlgn="base" latinLnBrk="1">
              <a:buNone/>
            </a:pPr>
            <a:r>
              <a:rPr lang="en-US" dirty="0" smtClean="0"/>
              <a:t>       change </a:t>
            </a:r>
            <a:r>
              <a:rPr lang="en-US" dirty="0"/>
              <a:t>= change-500, n500</a:t>
            </a:r>
            <a:r>
              <a:rPr lang="en-US" dirty="0" smtClean="0"/>
              <a:t>++    </a:t>
            </a:r>
            <a:r>
              <a:rPr lang="en-US" dirty="0" smtClean="0">
                <a:solidFill>
                  <a:srgbClr val="0000CC"/>
                </a:solidFill>
              </a:rPr>
              <a:t>  </a:t>
            </a:r>
            <a:r>
              <a:rPr lang="en-US" dirty="0">
                <a:solidFill>
                  <a:srgbClr val="0000CC"/>
                </a:solidFill>
              </a:rPr>
              <a:t>// 500</a:t>
            </a:r>
            <a:r>
              <a:rPr lang="ko-KR" altLang="en-US" dirty="0">
                <a:solidFill>
                  <a:srgbClr val="0000CC"/>
                </a:solidFill>
              </a:rPr>
              <a:t>원짜리 동전 수를 </a:t>
            </a:r>
            <a:r>
              <a:rPr lang="en-US" altLang="ko-KR" dirty="0">
                <a:solidFill>
                  <a:srgbClr val="0000CC"/>
                </a:solidFill>
              </a:rPr>
              <a:t>1 </a:t>
            </a:r>
            <a:r>
              <a:rPr lang="ko-KR" altLang="en-US" dirty="0">
                <a:solidFill>
                  <a:srgbClr val="0000CC"/>
                </a:solidFill>
              </a:rPr>
              <a:t>증가</a:t>
            </a:r>
          </a:p>
          <a:p>
            <a:pPr marL="0" indent="0" fontAlgn="base" latinLnBrk="1">
              <a:buNone/>
            </a:pPr>
            <a:r>
              <a:rPr lang="en-US" altLang="ko-KR" dirty="0"/>
              <a:t>3. </a:t>
            </a:r>
            <a:r>
              <a:rPr lang="en-US" dirty="0"/>
              <a:t>while ( change ≥ 100 )</a:t>
            </a:r>
          </a:p>
          <a:p>
            <a:pPr marL="0" indent="0" fontAlgn="base" latinLnBrk="1">
              <a:buNone/>
            </a:pPr>
            <a:r>
              <a:rPr lang="en-US" dirty="0" smtClean="0"/>
              <a:t>       change </a:t>
            </a:r>
            <a:r>
              <a:rPr lang="en-US" dirty="0"/>
              <a:t>= change-100, n100++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CC"/>
                </a:solidFill>
              </a:rPr>
              <a:t> // </a:t>
            </a:r>
            <a:r>
              <a:rPr lang="en-US" dirty="0">
                <a:solidFill>
                  <a:srgbClr val="0000CC"/>
                </a:solidFill>
              </a:rPr>
              <a:t>100</a:t>
            </a:r>
            <a:r>
              <a:rPr lang="ko-KR" altLang="en-US" dirty="0">
                <a:solidFill>
                  <a:srgbClr val="0000CC"/>
                </a:solidFill>
              </a:rPr>
              <a:t>원짜리 동전 수를 </a:t>
            </a:r>
            <a:r>
              <a:rPr lang="en-US" altLang="ko-KR" dirty="0">
                <a:solidFill>
                  <a:srgbClr val="0000CC"/>
                </a:solidFill>
              </a:rPr>
              <a:t>1 </a:t>
            </a:r>
            <a:r>
              <a:rPr lang="ko-KR" altLang="en-US" dirty="0">
                <a:solidFill>
                  <a:srgbClr val="0000CC"/>
                </a:solidFill>
              </a:rPr>
              <a:t>증가</a:t>
            </a:r>
          </a:p>
          <a:p>
            <a:pPr marL="0" indent="0" fontAlgn="base" latinLnBrk="1">
              <a:buNone/>
            </a:pPr>
            <a:r>
              <a:rPr lang="en-US" altLang="ko-KR" dirty="0"/>
              <a:t>4. </a:t>
            </a:r>
            <a:r>
              <a:rPr lang="en-US" dirty="0"/>
              <a:t>while ( change ≥ 50 )</a:t>
            </a:r>
          </a:p>
          <a:p>
            <a:pPr marL="0" indent="0" fontAlgn="base" latinLnBrk="1">
              <a:buNone/>
            </a:pPr>
            <a:r>
              <a:rPr lang="en-US" dirty="0" smtClean="0"/>
              <a:t>       change </a:t>
            </a:r>
            <a:r>
              <a:rPr lang="en-US" dirty="0"/>
              <a:t>= change-50, n50++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// </a:t>
            </a:r>
            <a:r>
              <a:rPr lang="en-US" dirty="0">
                <a:solidFill>
                  <a:srgbClr val="0000CC"/>
                </a:solidFill>
              </a:rPr>
              <a:t>50</a:t>
            </a:r>
            <a:r>
              <a:rPr lang="ko-KR" altLang="en-US" dirty="0">
                <a:solidFill>
                  <a:srgbClr val="0000CC"/>
                </a:solidFill>
              </a:rPr>
              <a:t>원짜리 동전 수를 </a:t>
            </a:r>
            <a:r>
              <a:rPr lang="en-US" altLang="ko-KR" dirty="0">
                <a:solidFill>
                  <a:srgbClr val="0000CC"/>
                </a:solidFill>
              </a:rPr>
              <a:t>1 </a:t>
            </a:r>
            <a:r>
              <a:rPr lang="ko-KR" altLang="en-US" dirty="0">
                <a:solidFill>
                  <a:srgbClr val="0000CC"/>
                </a:solidFill>
              </a:rPr>
              <a:t>증가</a:t>
            </a:r>
          </a:p>
          <a:p>
            <a:pPr marL="0" indent="0" fontAlgn="base" latinLnBrk="1">
              <a:buNone/>
            </a:pPr>
            <a:r>
              <a:rPr lang="en-US" altLang="ko-KR" dirty="0"/>
              <a:t>5. </a:t>
            </a:r>
            <a:r>
              <a:rPr lang="en-US" dirty="0"/>
              <a:t>while ( change ≥ 10 )</a:t>
            </a:r>
          </a:p>
          <a:p>
            <a:pPr marL="0" indent="0" fontAlgn="base" latinLnBrk="1">
              <a:buNone/>
            </a:pPr>
            <a:r>
              <a:rPr lang="en-US" dirty="0" smtClean="0"/>
              <a:t>       change </a:t>
            </a:r>
            <a:r>
              <a:rPr lang="en-US" dirty="0"/>
              <a:t>= change-10, n10++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// </a:t>
            </a:r>
            <a:r>
              <a:rPr lang="en-US" dirty="0">
                <a:solidFill>
                  <a:srgbClr val="0000CC"/>
                </a:solidFill>
              </a:rPr>
              <a:t>10</a:t>
            </a:r>
            <a:r>
              <a:rPr lang="ko-KR" altLang="en-US" dirty="0">
                <a:solidFill>
                  <a:srgbClr val="0000CC"/>
                </a:solidFill>
              </a:rPr>
              <a:t>원짜리 동전 수를 </a:t>
            </a:r>
            <a:r>
              <a:rPr lang="en-US" altLang="ko-KR" dirty="0">
                <a:solidFill>
                  <a:srgbClr val="0000CC"/>
                </a:solidFill>
              </a:rPr>
              <a:t>1 </a:t>
            </a:r>
            <a:r>
              <a:rPr lang="ko-KR" altLang="en-US" dirty="0">
                <a:solidFill>
                  <a:srgbClr val="0000CC"/>
                </a:solidFill>
              </a:rPr>
              <a:t>증가</a:t>
            </a:r>
          </a:p>
          <a:p>
            <a:pPr marL="0" indent="0" fontAlgn="base" latinLnBrk="1">
              <a:buNone/>
            </a:pPr>
            <a:r>
              <a:rPr lang="en-US" altLang="ko-KR" dirty="0"/>
              <a:t>6. </a:t>
            </a:r>
            <a:r>
              <a:rPr lang="en-US" dirty="0"/>
              <a:t>while ( change ≥ 1 )</a:t>
            </a:r>
          </a:p>
          <a:p>
            <a:pPr marL="0" indent="0" fontAlgn="base" latinLnBrk="1">
              <a:buNone/>
            </a:pPr>
            <a:r>
              <a:rPr lang="en-US" dirty="0" smtClean="0"/>
              <a:t>       change </a:t>
            </a:r>
            <a:r>
              <a:rPr lang="en-US" dirty="0"/>
              <a:t>= change-1, n1</a:t>
            </a:r>
            <a:r>
              <a:rPr lang="en-US" dirty="0" smtClean="0"/>
              <a:t>++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// 1</a:t>
            </a:r>
            <a:r>
              <a:rPr lang="ko-KR" altLang="en-US" dirty="0">
                <a:solidFill>
                  <a:srgbClr val="0000CC"/>
                </a:solidFill>
              </a:rPr>
              <a:t>원짜리 동전 수를 </a:t>
            </a:r>
            <a:r>
              <a:rPr lang="en-US" altLang="ko-KR" dirty="0">
                <a:solidFill>
                  <a:srgbClr val="0000CC"/>
                </a:solidFill>
              </a:rPr>
              <a:t>1 </a:t>
            </a:r>
            <a:r>
              <a:rPr lang="ko-KR" altLang="en-US" dirty="0">
                <a:solidFill>
                  <a:srgbClr val="0000CC"/>
                </a:solidFill>
              </a:rPr>
              <a:t>증가</a:t>
            </a:r>
          </a:p>
          <a:p>
            <a:pPr marL="0" indent="0" fontAlgn="base" latinLnBrk="1">
              <a:buNone/>
            </a:pPr>
            <a:r>
              <a:rPr lang="en-US" altLang="ko-KR" dirty="0"/>
              <a:t>7. </a:t>
            </a:r>
            <a:r>
              <a:rPr lang="en-US" dirty="0"/>
              <a:t>return (n500+n100+n50+n10+n1)</a:t>
            </a:r>
            <a:r>
              <a:rPr lang="en-US" dirty="0">
                <a:solidFill>
                  <a:srgbClr val="0000CC"/>
                </a:solidFill>
              </a:rPr>
              <a:t> // </a:t>
            </a:r>
            <a:r>
              <a:rPr lang="ko-KR" altLang="en-US" dirty="0">
                <a:solidFill>
                  <a:srgbClr val="0000CC"/>
                </a:solidFill>
              </a:rPr>
              <a:t>총 동전 수를 </a:t>
            </a:r>
            <a:r>
              <a:rPr lang="ko-KR" altLang="en-US" dirty="0" err="1">
                <a:solidFill>
                  <a:srgbClr val="0000CC"/>
                </a:solidFill>
              </a:rPr>
              <a:t>리턴한다</a:t>
            </a:r>
            <a:r>
              <a:rPr lang="en-US" altLang="ko-KR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/>
              <a:t>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1303" y="1174388"/>
            <a:ext cx="93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 = 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/>
                <a:cs typeface="Times New Roman"/>
              </a:rPr>
              <a:t> &lt; (19+10)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/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1303" y="1174388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 = 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28081" y="3533239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6080" y="529191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CC"/>
                </a:solidFill>
              </a:rPr>
              <a:t>D=</a:t>
            </a:r>
            <a:r>
              <a:rPr lang="en-US" altLang="ko-KR" dirty="0" smtClean="0">
                <a:solidFill>
                  <a:srgbClr val="0000CC"/>
                </a:solidFill>
                <a:latin typeface="Times New Roman"/>
                <a:cs typeface="Times New Roman"/>
              </a:rPr>
              <a:t>∞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447764" y="5420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</a:t>
            </a:r>
            <a:r>
              <a:rPr lang="ko-KR" altLang="en-US" dirty="0" smtClean="0"/>
              <a:t>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/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1303" y="1174388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00089" y="3401129"/>
            <a:ext cx="104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22+19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661303" y="5170428"/>
            <a:ext cx="104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22+9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부산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29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97656" y="3569751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20272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8" idx="2"/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8" idx="0"/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  <a:endCxn id="18" idx="4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97656" y="3569751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40388" y="3371472"/>
            <a:ext cx="14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cs typeface="Times New Roman"/>
              </a:rPr>
              <a:t>41 </a:t>
            </a:r>
            <a:r>
              <a:rPr lang="en-US" altLang="ko-KR" dirty="0" smtClean="0">
                <a:solidFill>
                  <a:srgbClr val="C00000"/>
                </a:solidFill>
                <a:cs typeface="Times New Roman"/>
                <a:sym typeface="Wingdings 3"/>
              </a:rPr>
              <a:t></a:t>
            </a:r>
          </a:p>
          <a:p>
            <a:r>
              <a:rPr lang="en-US" dirty="0" smtClean="0">
                <a:solidFill>
                  <a:srgbClr val="C00000"/>
                </a:solidFill>
                <a:cs typeface="Times New Roman"/>
                <a:sym typeface="Wingdings 3"/>
              </a:rPr>
              <a:t>D=31+5=36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31</a:t>
            </a:r>
            <a:endParaRPr lang="en-US" dirty="0"/>
          </a:p>
        </p:txBody>
      </p:sp>
      <p:sp>
        <p:nvSpPr>
          <p:cNvPr id="62" name="웃는 얼굴 61"/>
          <p:cNvSpPr/>
          <p:nvPr/>
        </p:nvSpPr>
        <p:spPr>
          <a:xfrm>
            <a:off x="6991993" y="3842813"/>
            <a:ext cx="258942" cy="2524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자유형 1"/>
          <p:cNvSpPr/>
          <p:nvPr/>
        </p:nvSpPr>
        <p:spPr>
          <a:xfrm>
            <a:off x="6344816" y="4208106"/>
            <a:ext cx="625151" cy="1187966"/>
          </a:xfrm>
          <a:custGeom>
            <a:avLst/>
            <a:gdLst>
              <a:gd name="connsiteX0" fmla="*/ 0 w 625151"/>
              <a:gd name="connsiteY0" fmla="*/ 877078 h 1187966"/>
              <a:gd name="connsiteX1" fmla="*/ 167951 w 625151"/>
              <a:gd name="connsiteY1" fmla="*/ 1138335 h 1187966"/>
              <a:gd name="connsiteX2" fmla="*/ 625151 w 625151"/>
              <a:gd name="connsiteY2" fmla="*/ 0 h 118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151" h="1187966">
                <a:moveTo>
                  <a:pt x="0" y="877078"/>
                </a:moveTo>
                <a:cubicBezTo>
                  <a:pt x="31879" y="1080796"/>
                  <a:pt x="63759" y="1284515"/>
                  <a:pt x="167951" y="1138335"/>
                </a:cubicBezTo>
                <a:cubicBezTo>
                  <a:pt x="272143" y="992155"/>
                  <a:pt x="448647" y="496077"/>
                  <a:pt x="625151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9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 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altLang="ko-KR" dirty="0" smtClean="0">
                <a:solidFill>
                  <a:srgbClr val="C00000"/>
                </a:solidFill>
                <a:latin typeface="Times New Roman"/>
                <a:cs typeface="Times New Roman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1358" y="3586404"/>
            <a:ext cx="14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dirty="0" smtClean="0">
                <a:solidFill>
                  <a:srgbClr val="C00000"/>
                </a:solidFill>
                <a:cs typeface="Times New Roman"/>
                <a:sym typeface="Wingdings 3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31</a:t>
            </a:r>
            <a:endParaRPr lang="en-US" dirty="0"/>
          </a:p>
        </p:txBody>
      </p:sp>
      <p:sp>
        <p:nvSpPr>
          <p:cNvPr id="63" name="타원 62"/>
          <p:cNvSpPr/>
          <p:nvPr/>
        </p:nvSpPr>
        <p:spPr>
          <a:xfrm>
            <a:off x="7020272" y="38477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 </a:t>
            </a:r>
            <a:r>
              <a: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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9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1358" y="3586404"/>
            <a:ext cx="14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D=</a:t>
            </a:r>
            <a:r>
              <a:rPr lang="en-US" dirty="0" smtClean="0">
                <a:solidFill>
                  <a:srgbClr val="C00000"/>
                </a:solidFill>
                <a:cs typeface="Times New Roman"/>
                <a:sym typeface="Wingdings 3"/>
              </a:rPr>
              <a:t>36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31</a:t>
            </a:r>
            <a:endParaRPr lang="en-US" dirty="0"/>
          </a:p>
        </p:txBody>
      </p:sp>
      <p:sp>
        <p:nvSpPr>
          <p:cNvPr id="63" name="타원 62"/>
          <p:cNvSpPr/>
          <p:nvPr/>
        </p:nvSpPr>
        <p:spPr>
          <a:xfrm>
            <a:off x="7020272" y="384772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6208" y="234888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6439151" y="1477147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3573172" y="59740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362775" y="56612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814964" y="36450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2721374" y="51099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741937" y="429309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5004048" y="17646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연결선 21"/>
          <p:cNvCxnSpPr>
            <a:stCxn id="8" idx="4"/>
            <a:endCxn id="4" idx="0"/>
          </p:cNvCxnSpPr>
          <p:nvPr/>
        </p:nvCxnSpPr>
        <p:spPr>
          <a:xfrm flipH="1">
            <a:off x="3104220" y="813426"/>
            <a:ext cx="576964" cy="1535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7" idx="2"/>
          </p:cNvCxnSpPr>
          <p:nvPr/>
        </p:nvCxnSpPr>
        <p:spPr>
          <a:xfrm flipH="1" flipV="1">
            <a:off x="3748276" y="3510364"/>
            <a:ext cx="1993661" cy="890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19" idx="5"/>
          </p:cNvCxnSpPr>
          <p:nvPr/>
        </p:nvCxnSpPr>
        <p:spPr>
          <a:xfrm flipH="1" flipV="1">
            <a:off x="5188436" y="1949053"/>
            <a:ext cx="661513" cy="2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7" idx="6"/>
          </p:cNvCxnSpPr>
          <p:nvPr/>
        </p:nvCxnSpPr>
        <p:spPr>
          <a:xfrm flipH="1">
            <a:off x="5957961" y="3969060"/>
            <a:ext cx="106231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9" idx="0"/>
            <a:endCxn id="17" idx="5"/>
          </p:cNvCxnSpPr>
          <p:nvPr/>
        </p:nvCxnSpPr>
        <p:spPr>
          <a:xfrm flipH="1" flipV="1">
            <a:off x="5926325" y="4477484"/>
            <a:ext cx="544462" cy="1183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13" idx="6"/>
          </p:cNvCxnSpPr>
          <p:nvPr/>
        </p:nvCxnSpPr>
        <p:spPr>
          <a:xfrm flipH="1" flipV="1">
            <a:off x="2937398" y="5217928"/>
            <a:ext cx="3425377" cy="55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" idx="5"/>
          </p:cNvCxnSpPr>
          <p:nvPr/>
        </p:nvCxnSpPr>
        <p:spPr>
          <a:xfrm flipH="1" flipV="1">
            <a:off x="3180596" y="2533268"/>
            <a:ext cx="491304" cy="79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1" idx="7"/>
          </p:cNvCxnSpPr>
          <p:nvPr/>
        </p:nvCxnSpPr>
        <p:spPr>
          <a:xfrm flipH="1">
            <a:off x="2999352" y="3510364"/>
            <a:ext cx="596172" cy="166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0"/>
            <a:endCxn id="11" idx="4"/>
          </p:cNvCxnSpPr>
          <p:nvPr/>
        </p:nvCxnSpPr>
        <p:spPr>
          <a:xfrm flipV="1">
            <a:off x="2829386" y="3861048"/>
            <a:ext cx="93590" cy="1248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" idx="2"/>
            <a:endCxn id="19" idx="6"/>
          </p:cNvCxnSpPr>
          <p:nvPr/>
        </p:nvCxnSpPr>
        <p:spPr>
          <a:xfrm flipH="1">
            <a:off x="5220072" y="1585159"/>
            <a:ext cx="1219079" cy="28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0"/>
            <a:endCxn id="4" idx="4"/>
          </p:cNvCxnSpPr>
          <p:nvPr/>
        </p:nvCxnSpPr>
        <p:spPr>
          <a:xfrm flipV="1">
            <a:off x="2922976" y="2564904"/>
            <a:ext cx="18124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9" idx="1"/>
            <a:endCxn id="8" idx="5"/>
          </p:cNvCxnSpPr>
          <p:nvPr/>
        </p:nvCxnSpPr>
        <p:spPr>
          <a:xfrm flipH="1" flipV="1">
            <a:off x="3757560" y="781790"/>
            <a:ext cx="1278124" cy="1014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7" idx="4"/>
          </p:cNvCxnSpPr>
          <p:nvPr/>
        </p:nvCxnSpPr>
        <p:spPr>
          <a:xfrm flipH="1" flipV="1">
            <a:off x="6547163" y="1693171"/>
            <a:ext cx="581121" cy="2167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" idx="7"/>
          </p:cNvCxnSpPr>
          <p:nvPr/>
        </p:nvCxnSpPr>
        <p:spPr>
          <a:xfrm flipV="1">
            <a:off x="6547163" y="4077072"/>
            <a:ext cx="581121" cy="161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95602" y="4477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602280" y="5645547"/>
            <a:ext cx="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269322" y="5328882"/>
            <a:ext cx="1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광주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7704" y="3568370"/>
            <a:ext cx="9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논산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5834" y="43247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대구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128284" y="39237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포항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439940" y="361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대전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9454" y="1970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천안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19118" y="1043823"/>
            <a:ext cx="9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강릉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290046" y="1685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원주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2541" y="505154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4415" y="389240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3438" y="49252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837723" y="255075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369454" y="43008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123922" y="353962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19192" y="292962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75654" y="1034283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88689" y="1228489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3120" y="2735416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0606" y="2920082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67064" y="4747778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9505" y="3796524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1225" y="1359586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33573" y="1289045"/>
            <a:ext cx="9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3254" y="3220097"/>
            <a:ext cx="7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19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6670" y="2302588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30186" y="3815752"/>
            <a:ext cx="1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13598" y="4834079"/>
            <a:ext cx="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29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2040" y="4387515"/>
            <a:ext cx="13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</a:t>
            </a:r>
            <a:r>
              <a:rPr lang="en-US" altLang="ko-KR" dirty="0" smtClean="0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1358" y="3586404"/>
            <a:ext cx="14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</a:t>
            </a:r>
            <a:r>
              <a:rPr lang="en-US" dirty="0" smtClean="0">
                <a:cs typeface="Times New Roman"/>
                <a:sym typeface="Wingdings 3"/>
              </a:rPr>
              <a:t>36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2182" y="444094"/>
            <a:ext cx="6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D=</a:t>
            </a:r>
            <a:r>
              <a:rPr lang="en-US" altLang="ko-KR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30893" y="1359770"/>
            <a:ext cx="5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타원 60"/>
          <p:cNvSpPr/>
          <p:nvPr/>
        </p:nvSpPr>
        <p:spPr>
          <a:xfrm>
            <a:off x="3577813" y="332597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13282" y="5323552"/>
            <a:ext cx="104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D=</a:t>
            </a:r>
            <a:r>
              <a:rPr lang="en-US" altLang="ko-KR" dirty="0" smtClean="0">
                <a:latin typeface="Times New Roman"/>
                <a:cs typeface="Times New Roman"/>
              </a:rPr>
              <a:t>31</a:t>
            </a:r>
            <a:endParaRPr lang="en-US" dirty="0"/>
          </a:p>
        </p:txBody>
      </p:sp>
      <p:sp>
        <p:nvSpPr>
          <p:cNvPr id="63" name="타원 62"/>
          <p:cNvSpPr/>
          <p:nvPr/>
        </p:nvSpPr>
        <p:spPr>
          <a:xfrm>
            <a:off x="7020272" y="3847724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while-</a:t>
            </a:r>
            <a:r>
              <a:rPr lang="ko-KR" altLang="en-US" dirty="0"/>
              <a:t>루프가 </a:t>
            </a:r>
            <a:r>
              <a:rPr lang="en-US" altLang="ko-KR" dirty="0"/>
              <a:t>(n-1)</a:t>
            </a:r>
            <a:r>
              <a:rPr lang="ko-KR" altLang="en-US" dirty="0"/>
              <a:t>번 반복되고</a:t>
            </a:r>
            <a:r>
              <a:rPr lang="en-US" altLang="ko-KR" dirty="0"/>
              <a:t>, 1</a:t>
            </a:r>
            <a:r>
              <a:rPr lang="ko-KR" altLang="en-US" dirty="0"/>
              <a:t>회 반복될 때 </a:t>
            </a:r>
            <a:r>
              <a:rPr lang="en-US" altLang="ko-KR" dirty="0"/>
              <a:t>line 3</a:t>
            </a:r>
            <a:r>
              <a:rPr lang="ko-KR" altLang="en-US" dirty="0"/>
              <a:t>에서 최소의 </a:t>
            </a:r>
            <a:r>
              <a:rPr lang="en-US" altLang="ko-KR" dirty="0"/>
              <a:t>D[v]</a:t>
            </a:r>
            <a:r>
              <a:rPr lang="ko-KR" altLang="en-US" dirty="0"/>
              <a:t>를 가진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찾는데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왜냐하면 </a:t>
            </a:r>
            <a:r>
              <a:rPr lang="ko-KR" altLang="en-US" dirty="0"/>
              <a:t>배열 </a:t>
            </a:r>
            <a:r>
              <a:rPr lang="en-US" altLang="ko-KR" dirty="0"/>
              <a:t>D</a:t>
            </a:r>
            <a:r>
              <a:rPr lang="ko-KR" altLang="en-US" dirty="0"/>
              <a:t>에서 최소값을 찾는 것이기 때문이다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line 4</a:t>
            </a:r>
            <a:r>
              <a:rPr lang="ko-KR" altLang="en-US" dirty="0"/>
              <a:t>에서도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에 연결된 점의 수가 최대 </a:t>
            </a:r>
            <a:r>
              <a:rPr lang="en-US" altLang="ko-KR" dirty="0"/>
              <a:t>(n-1)</a:t>
            </a:r>
            <a:r>
              <a:rPr lang="ko-KR" altLang="en-US" dirty="0"/>
              <a:t>개이므로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D[w]</a:t>
            </a:r>
            <a:r>
              <a:rPr lang="ko-KR" altLang="en-US" dirty="0"/>
              <a:t>를 갱신하는데 걸리는 시간은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따라서 시간복잡도는 </a:t>
            </a:r>
            <a:r>
              <a:rPr lang="en-US" altLang="ko-KR" dirty="0"/>
              <a:t>(n-1)x{O(n)+O(n)} =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를 입력인 거스름돈 액수 </a:t>
            </a:r>
            <a:r>
              <a:rPr lang="en-US" altLang="ko-KR" dirty="0"/>
              <a:t>W</a:t>
            </a:r>
            <a:r>
              <a:rPr lang="ko-KR" altLang="en-US" dirty="0"/>
              <a:t>로 놓고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smtClean="0"/>
              <a:t>동전 카운트를 </a:t>
            </a:r>
            <a:r>
              <a:rPr lang="en-US" altLang="ko-KR" dirty="0"/>
              <a:t>n500 = n100 = n50 = n10 = n1 = 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2~6:</a:t>
            </a:r>
            <a:r>
              <a:rPr lang="ko-KR" altLang="en-US" dirty="0" smtClean="0"/>
              <a:t> </a:t>
            </a:r>
            <a:r>
              <a:rPr lang="ko-KR" altLang="en-US" dirty="0"/>
              <a:t>차례로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, 1</a:t>
            </a:r>
            <a:r>
              <a:rPr lang="ko-KR" altLang="en-US" dirty="0"/>
              <a:t>원짜리 동전을 각각의 </a:t>
            </a:r>
            <a:r>
              <a:rPr lang="en-US" altLang="ko-KR" dirty="0"/>
              <a:t>while-</a:t>
            </a:r>
            <a:r>
              <a:rPr lang="ko-KR" altLang="en-US" dirty="0"/>
              <a:t>루프를 통해 </a:t>
            </a:r>
            <a:r>
              <a:rPr lang="ko-KR" altLang="en-US" dirty="0">
                <a:solidFill>
                  <a:srgbClr val="FF0000"/>
                </a:solidFill>
              </a:rPr>
              <a:t>현재 남은 거스름돈 액수인 </a:t>
            </a:r>
            <a:r>
              <a:rPr lang="en-US" altLang="ko-KR" dirty="0">
                <a:solidFill>
                  <a:srgbClr val="FF0000"/>
                </a:solidFill>
              </a:rPr>
              <a:t>change</a:t>
            </a:r>
            <a:r>
              <a:rPr lang="ko-KR" altLang="en-US" dirty="0">
                <a:solidFill>
                  <a:srgbClr val="FF0000"/>
                </a:solidFill>
              </a:rPr>
              <a:t>를 넘지 않는 한 계속해서 같은 동전으로 거슬러 주고</a:t>
            </a:r>
            <a:r>
              <a:rPr lang="en-US" altLang="ko-KR" dirty="0"/>
              <a:t>, </a:t>
            </a:r>
            <a:r>
              <a:rPr lang="ko-KR" altLang="en-US" dirty="0"/>
              <a:t>그 때마다 각각의 동전 카운트를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7</a:t>
            </a:r>
            <a:r>
              <a:rPr lang="ko-KR" altLang="en-US" dirty="0"/>
              <a:t>에서는 동전 카운트들의 합을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맵퀘스트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Mapquest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(Google) </a:t>
            </a:r>
            <a:r>
              <a:rPr lang="ko-KR" altLang="en-US" dirty="0"/>
              <a:t>웹사이트의 지도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자동차 </a:t>
            </a:r>
            <a:r>
              <a:rPr lang="ko-KR" altLang="en-US" dirty="0" err="1" smtClean="0"/>
              <a:t>네비게이션</a:t>
            </a:r>
            <a:endParaRPr lang="en-US" altLang="ko-KR" dirty="0"/>
          </a:p>
          <a:p>
            <a:r>
              <a:rPr lang="ko-KR" altLang="en-US" dirty="0" smtClean="0"/>
              <a:t>네트워크와 </a:t>
            </a:r>
            <a:r>
              <a:rPr lang="ko-KR" altLang="en-US" dirty="0"/>
              <a:t>통신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네트워크</a:t>
            </a:r>
            <a:endParaRPr lang="en-US" altLang="ko-KR" dirty="0" smtClean="0"/>
          </a:p>
          <a:p>
            <a:r>
              <a:rPr lang="ko-KR" altLang="en-US" dirty="0" smtClean="0"/>
              <a:t>산업 공학</a:t>
            </a:r>
            <a:endParaRPr lang="en-US" altLang="ko-KR" dirty="0" smtClean="0"/>
          </a:p>
          <a:p>
            <a:r>
              <a:rPr lang="ko-KR" altLang="en-US" dirty="0" smtClean="0"/>
              <a:t>경영 </a:t>
            </a:r>
            <a:r>
              <a:rPr lang="ko-KR" altLang="en-US" dirty="0"/>
              <a:t>공학의 운영 연구 </a:t>
            </a:r>
            <a:r>
              <a:rPr lang="en-US" altLang="ko-KR" dirty="0"/>
              <a:t>(Operation Research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로봇 공학</a:t>
            </a:r>
            <a:endParaRPr lang="en-US" altLang="ko-KR" dirty="0" smtClean="0"/>
          </a:p>
          <a:p>
            <a:r>
              <a:rPr lang="ko-KR" altLang="en-US" dirty="0" smtClean="0"/>
              <a:t>교통 공학</a:t>
            </a:r>
            <a:endParaRPr lang="en-US" altLang="ko-KR" dirty="0" smtClean="0"/>
          </a:p>
          <a:p>
            <a:r>
              <a:rPr lang="en-US" altLang="ko-KR" dirty="0" smtClean="0"/>
              <a:t>VLSI </a:t>
            </a:r>
            <a:r>
              <a:rPr lang="ko-KR" altLang="en-US" dirty="0"/>
              <a:t>디자인 분야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b="1" dirty="0"/>
              <a:t>4.4 </a:t>
            </a:r>
            <a:r>
              <a:rPr lang="ko-KR" altLang="en-US" b="1" dirty="0"/>
              <a:t>부분 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배낭 </a:t>
            </a:r>
            <a:r>
              <a:rPr lang="en-US" altLang="ko-KR" dirty="0"/>
              <a:t>(Knapsack)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물건이 있고</a:t>
            </a:r>
            <a:r>
              <a:rPr lang="en-US" altLang="ko-KR" dirty="0"/>
              <a:t>, </a:t>
            </a:r>
            <a:r>
              <a:rPr lang="ko-KR" altLang="en-US" dirty="0"/>
              <a:t>각 물건은 무게와 가치를 가지고 있으며</a:t>
            </a:r>
            <a:r>
              <a:rPr lang="en-US" altLang="ko-KR" dirty="0"/>
              <a:t>, </a:t>
            </a:r>
            <a:r>
              <a:rPr lang="ko-KR" altLang="en-US" dirty="0"/>
              <a:t>배낭이 한정된 무게의 물건들을 담을 수 있을 때</a:t>
            </a:r>
            <a:r>
              <a:rPr lang="en-US" altLang="ko-KR" dirty="0"/>
              <a:t>, </a:t>
            </a:r>
            <a:r>
              <a:rPr lang="ko-KR" altLang="en-US" dirty="0"/>
              <a:t>최대의 가치를 갖도록 배낭에 넣을 물건들을 정하는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ko-KR" altLang="en-US" dirty="0" smtClean="0"/>
              <a:t>원래 </a:t>
            </a:r>
            <a:r>
              <a:rPr lang="ko-KR" altLang="en-US" dirty="0"/>
              <a:t>배낭 문제는 물건을 통째로 배낭에 넣어야 되지만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부분 배낭 </a:t>
            </a:r>
            <a:r>
              <a:rPr lang="en-US" altLang="ko-KR" dirty="0">
                <a:solidFill>
                  <a:srgbClr val="FF0000"/>
                </a:solidFill>
              </a:rPr>
              <a:t>(Fractional Knapsack) </a:t>
            </a:r>
            <a:r>
              <a:rPr lang="ko-KR" altLang="en-US" dirty="0">
                <a:solidFill>
                  <a:srgbClr val="FF0000"/>
                </a:solidFill>
              </a:rPr>
              <a:t>문제</a:t>
            </a:r>
            <a:r>
              <a:rPr lang="ko-KR" altLang="en-US" dirty="0"/>
              <a:t>는 물건을 </a:t>
            </a:r>
            <a:r>
              <a:rPr lang="ko-KR" altLang="en-US" dirty="0">
                <a:solidFill>
                  <a:srgbClr val="0000CC"/>
                </a:solidFill>
              </a:rPr>
              <a:t>부분적으로 담는 </a:t>
            </a:r>
            <a:r>
              <a:rPr lang="ko-KR" altLang="en-US" dirty="0" smtClean="0">
                <a:solidFill>
                  <a:srgbClr val="0000CC"/>
                </a:solidFill>
              </a:rPr>
              <a:t>것을 허용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부분 배낭 문제에서는 물건을 부분적으로 배낭에 담을 수 있으므로</a:t>
            </a:r>
            <a:r>
              <a:rPr lang="en-US" altLang="ko-KR" dirty="0"/>
              <a:t>, </a:t>
            </a:r>
            <a:r>
              <a:rPr lang="ko-KR" altLang="en-US" dirty="0" err="1"/>
              <a:t>최적해를</a:t>
            </a:r>
            <a:r>
              <a:rPr lang="ko-KR" altLang="en-US" dirty="0"/>
              <a:t> 위해서 ‘욕심을 내어’ 단위 무게 당 가장 값나가는 물건을 배낭에 넣고</a:t>
            </a:r>
            <a:r>
              <a:rPr lang="en-US" altLang="ko-KR" dirty="0"/>
              <a:t>, </a:t>
            </a:r>
            <a:r>
              <a:rPr lang="ko-KR" altLang="en-US" dirty="0"/>
              <a:t>계속해서 그 다음으로 값나가는 물건을 넣는다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만일 그 다음으로 값나가는 물건을 ‘통째로’ 배낭에 넣을 수 없게 되면</a:t>
            </a:r>
            <a:r>
              <a:rPr lang="en-US" altLang="ko-KR" dirty="0"/>
              <a:t>, </a:t>
            </a:r>
            <a:r>
              <a:rPr lang="ko-KR" altLang="en-US" dirty="0"/>
              <a:t>배낭에 넣을 수 있을 만큼만 물건을 부분적으로 배낭에 담는다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 fontAlgn="base" latinLnBrk="1">
              <a:buNone/>
            </a:pPr>
            <a:r>
              <a:rPr lang="en-US" altLang="ko-KR" sz="3500" dirty="0" err="1">
                <a:solidFill>
                  <a:srgbClr val="FF0000"/>
                </a:solidFill>
              </a:rPr>
              <a:t>FractionalKnapsack</a:t>
            </a:r>
            <a:endParaRPr lang="ko-KR" altLang="en-US" sz="35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n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물건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각 물건의 무게와 가치</a:t>
            </a:r>
            <a:r>
              <a:rPr lang="en-US" altLang="ko-KR" sz="2400" dirty="0"/>
              <a:t>, </a:t>
            </a:r>
            <a:r>
              <a:rPr lang="ko-KR" altLang="en-US" sz="2400" dirty="0"/>
              <a:t>배낭의 용량 </a:t>
            </a:r>
            <a:r>
              <a:rPr lang="en-US" altLang="ko-KR" sz="2400" dirty="0"/>
              <a:t>C</a:t>
            </a:r>
            <a:endParaRPr lang="ko-KR" altLang="en-US" sz="2400" dirty="0"/>
          </a:p>
          <a:p>
            <a:pPr marL="803275" indent="-803275" fontAlgn="base" latinLnBrk="1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배낭에 담은 물건 리스트 </a:t>
            </a:r>
            <a:r>
              <a:rPr lang="en-US" altLang="ko-KR" sz="2400" dirty="0"/>
              <a:t>L</a:t>
            </a:r>
            <a:r>
              <a:rPr lang="ko-KR" altLang="en-US" sz="2400" dirty="0"/>
              <a:t>과 배낭에 담은 물건의 가치 합 </a:t>
            </a:r>
            <a:r>
              <a:rPr lang="en-US" altLang="ko-KR" sz="2400" dirty="0"/>
              <a:t>v</a:t>
            </a:r>
            <a:endParaRPr lang="ko-KR" altLang="en-US" sz="2400" dirty="0"/>
          </a:p>
          <a:p>
            <a:pPr marL="0" indent="0" fontAlgn="base" latinLnBrk="1">
              <a:buNone/>
            </a:pPr>
            <a:r>
              <a:rPr lang="en-US" altLang="ko-KR" dirty="0"/>
              <a:t>1. </a:t>
            </a:r>
            <a:r>
              <a:rPr lang="ko-KR" altLang="en-US" dirty="0"/>
              <a:t>각 물건에 대해 단위 무게 당 가치를 계산한다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1950" indent="-361950" fontAlgn="base" latinLnBrk="1">
              <a:buNone/>
            </a:pPr>
            <a:r>
              <a:rPr lang="en-US" altLang="ko-KR" dirty="0"/>
              <a:t>2. </a:t>
            </a:r>
            <a:r>
              <a:rPr lang="ko-KR" altLang="en-US" dirty="0"/>
              <a:t>물건들을 단위 무게 당 가치를 기준으로 내림차순으로 정렬하고</a:t>
            </a:r>
            <a:r>
              <a:rPr lang="en-US" altLang="ko-KR" dirty="0"/>
              <a:t>, </a:t>
            </a:r>
            <a:r>
              <a:rPr lang="ko-KR" altLang="en-US" dirty="0"/>
              <a:t>정렬된 물건 리스트를 </a:t>
            </a:r>
            <a:r>
              <a:rPr lang="en-US" altLang="ko-KR" dirty="0"/>
              <a:t>S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3. L=</a:t>
            </a:r>
            <a:r>
              <a:rPr lang="ko-KR" altLang="en-US" dirty="0"/>
              <a:t>∅</a:t>
            </a:r>
            <a:r>
              <a:rPr lang="en-US" altLang="ko-KR" dirty="0"/>
              <a:t>, w=0, v=0 </a:t>
            </a:r>
            <a:endParaRPr lang="ko-KR" altLang="en-US" dirty="0"/>
          </a:p>
          <a:p>
            <a:pPr marL="717550" indent="-355600" fontAlgn="base" latinLnBrk="1">
              <a:buNone/>
            </a:pPr>
            <a:r>
              <a:rPr lang="en-US" altLang="ko-KR" sz="2600" dirty="0">
                <a:solidFill>
                  <a:srgbClr val="0000CC"/>
                </a:solidFill>
              </a:rPr>
              <a:t>// L</a:t>
            </a:r>
            <a:r>
              <a:rPr lang="ko-KR" altLang="en-US" sz="2600" dirty="0">
                <a:solidFill>
                  <a:srgbClr val="0000CC"/>
                </a:solidFill>
              </a:rPr>
              <a:t>은 배낭에 담을 물건 리스트</a:t>
            </a:r>
            <a:r>
              <a:rPr lang="en-US" altLang="ko-KR" sz="2600" dirty="0">
                <a:solidFill>
                  <a:srgbClr val="0000CC"/>
                </a:solidFill>
              </a:rPr>
              <a:t>, w</a:t>
            </a:r>
            <a:r>
              <a:rPr lang="ko-KR" altLang="en-US" sz="2600" dirty="0">
                <a:solidFill>
                  <a:srgbClr val="0000CC"/>
                </a:solidFill>
              </a:rPr>
              <a:t>는 배낭에 담긴 물건들의 무게의 합</a:t>
            </a:r>
            <a:r>
              <a:rPr lang="en-US" altLang="ko-KR" sz="2600" dirty="0">
                <a:solidFill>
                  <a:srgbClr val="0000CC"/>
                </a:solidFill>
              </a:rPr>
              <a:t>, v</a:t>
            </a:r>
            <a:r>
              <a:rPr lang="ko-KR" altLang="en-US" sz="2600" dirty="0">
                <a:solidFill>
                  <a:srgbClr val="0000CC"/>
                </a:solidFill>
              </a:rPr>
              <a:t>는 배낭에 담긴 물건들의 가치의 합이다</a:t>
            </a:r>
            <a:r>
              <a:rPr lang="en-US" altLang="ko-KR" sz="2600" dirty="0">
                <a:solidFill>
                  <a:srgbClr val="0000CC"/>
                </a:solidFill>
              </a:rPr>
              <a:t>.</a:t>
            </a:r>
            <a:endParaRPr lang="ko-KR" altLang="en-US" sz="2600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4. S</a:t>
            </a:r>
            <a:r>
              <a:rPr lang="ko-KR" altLang="en-US" dirty="0"/>
              <a:t>에서 단위 무게 당 가치가 가장 큰 물건 </a:t>
            </a:r>
            <a:r>
              <a:rPr lang="en-US" altLang="ko-KR" dirty="0"/>
              <a:t>x</a:t>
            </a:r>
            <a:r>
              <a:rPr lang="ko-KR" altLang="en-US" dirty="0"/>
              <a:t>를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marL="0" indent="0" fontAlgn="base" latinLnBrk="1">
              <a:buNone/>
            </a:pPr>
            <a:r>
              <a:rPr lang="en-US" altLang="ko-KR" dirty="0"/>
              <a:t>5. while ( (</a:t>
            </a:r>
            <a:r>
              <a:rPr lang="en-US" altLang="ko-KR" dirty="0" err="1"/>
              <a:t>w+x</a:t>
            </a:r>
            <a:r>
              <a:rPr lang="ko-KR" altLang="en-US" dirty="0"/>
              <a:t>의 무게</a:t>
            </a:r>
            <a:r>
              <a:rPr lang="en-US" altLang="ko-KR" dirty="0"/>
              <a:t>) </a:t>
            </a:r>
            <a:r>
              <a:rPr lang="ko-KR" altLang="en-US" dirty="0"/>
              <a:t>≤ </a:t>
            </a:r>
            <a:r>
              <a:rPr lang="en-US" altLang="ko-KR" dirty="0"/>
              <a:t>C ) {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     	x</a:t>
            </a:r>
            <a:r>
              <a:rPr lang="ko-KR" altLang="en-US" dirty="0"/>
              <a:t>를 </a:t>
            </a:r>
            <a:r>
              <a:rPr lang="en-US" altLang="ko-KR" dirty="0"/>
              <a:t>L</a:t>
            </a:r>
            <a:r>
              <a:rPr lang="ko-KR" altLang="en-US" dirty="0"/>
              <a:t>에 추가시킨다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.       	w </a:t>
            </a:r>
            <a:r>
              <a:rPr lang="en-US" altLang="ko-KR" dirty="0"/>
              <a:t>= w +x</a:t>
            </a:r>
            <a:r>
              <a:rPr lang="ko-KR" altLang="en-US" dirty="0"/>
              <a:t>의 무게</a:t>
            </a:r>
          </a:p>
          <a:p>
            <a:pPr marL="0" indent="0" fontAlgn="base" latinLnBrk="1">
              <a:buNone/>
            </a:pPr>
            <a:r>
              <a:rPr lang="en-US" altLang="ko-KR" dirty="0"/>
              <a:t>8. </a:t>
            </a:r>
            <a:r>
              <a:rPr lang="en-US" altLang="ko-KR" dirty="0" smtClean="0"/>
              <a:t>       	v </a:t>
            </a:r>
            <a:r>
              <a:rPr lang="en-US" altLang="ko-KR" dirty="0"/>
              <a:t>= v +x</a:t>
            </a:r>
            <a:r>
              <a:rPr lang="ko-KR" altLang="en-US" dirty="0"/>
              <a:t>의 가치</a:t>
            </a:r>
          </a:p>
          <a:p>
            <a:pPr marL="0" indent="0" fontAlgn="base" latinLnBrk="1">
              <a:buNone/>
            </a:pPr>
            <a:r>
              <a:rPr lang="en-US" altLang="ko-KR" dirty="0"/>
              <a:t>9. </a:t>
            </a:r>
            <a:r>
              <a:rPr lang="ko-KR" altLang="en-US" dirty="0"/>
              <a:t>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x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에서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98525" indent="-898525" fontAlgn="base" latinLnBrk="1">
              <a:buNone/>
            </a:pPr>
            <a:r>
              <a:rPr lang="en-US" altLang="ko-KR" dirty="0"/>
              <a:t>10</a:t>
            </a:r>
            <a:r>
              <a:rPr lang="en-US" altLang="ko-KR" dirty="0" smtClean="0"/>
              <a:t>.	S</a:t>
            </a:r>
            <a:r>
              <a:rPr lang="ko-KR" altLang="en-US" dirty="0"/>
              <a:t>에서 단위 무게 당 가치가 가장 큰 물건 </a:t>
            </a:r>
            <a:r>
              <a:rPr lang="en-US" altLang="ko-KR" dirty="0"/>
              <a:t>x</a:t>
            </a:r>
            <a:r>
              <a:rPr lang="ko-KR" altLang="en-US" dirty="0"/>
              <a:t>를 가져온다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 }</a:t>
            </a:r>
            <a:endParaRPr lang="ko-KR" altLang="en-US" dirty="0"/>
          </a:p>
          <a:p>
            <a:pPr marL="2695575" indent="-2695575" fontAlgn="base" latinLnBrk="1">
              <a:buNone/>
            </a:pPr>
            <a:r>
              <a:rPr lang="en-US" altLang="ko-KR" dirty="0"/>
              <a:t>11. if ((C-w) &gt; 0) {</a:t>
            </a:r>
            <a:r>
              <a:rPr lang="en-US" altLang="ko-KR" sz="2600" dirty="0">
                <a:solidFill>
                  <a:srgbClr val="0000CC"/>
                </a:solidFill>
              </a:rPr>
              <a:t> </a:t>
            </a:r>
            <a:r>
              <a:rPr lang="en-US" altLang="ko-KR" sz="2200" dirty="0">
                <a:solidFill>
                  <a:srgbClr val="0000CC"/>
                </a:solidFill>
              </a:rPr>
              <a:t>// </a:t>
            </a:r>
            <a:r>
              <a:rPr lang="ko-KR" altLang="en-US" sz="2200" dirty="0">
                <a:solidFill>
                  <a:srgbClr val="0000CC"/>
                </a:solidFill>
              </a:rPr>
              <a:t>배낭에 물건을 부분적으로 </a:t>
            </a:r>
            <a:r>
              <a:rPr lang="ko-KR" altLang="en-US" sz="2200" dirty="0" smtClean="0">
                <a:solidFill>
                  <a:srgbClr val="0000CC"/>
                </a:solidFill>
              </a:rPr>
              <a:t>담을 </a:t>
            </a:r>
            <a:r>
              <a:rPr lang="ko-KR" altLang="en-US" sz="2200" dirty="0">
                <a:solidFill>
                  <a:srgbClr val="0000CC"/>
                </a:solidFill>
              </a:rPr>
              <a:t>여유가 있으면 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12. </a:t>
            </a:r>
            <a:r>
              <a:rPr lang="en-US" altLang="ko-KR" dirty="0" smtClean="0"/>
              <a:t>	</a:t>
            </a:r>
            <a:r>
              <a:rPr lang="ko-KR" altLang="en-US" dirty="0" smtClean="0"/>
              <a:t>물건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(C-w)</a:t>
            </a:r>
            <a:r>
              <a:rPr lang="ko-KR" altLang="en-US" dirty="0"/>
              <a:t>만큼만 </a:t>
            </a:r>
            <a:r>
              <a:rPr lang="en-US" altLang="ko-KR" dirty="0"/>
              <a:t>L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13. </a:t>
            </a:r>
            <a:r>
              <a:rPr lang="en-US" altLang="ko-KR" dirty="0" smtClean="0"/>
              <a:t>	v </a:t>
            </a:r>
            <a:r>
              <a:rPr lang="en-US" altLang="ko-KR" dirty="0"/>
              <a:t>= v +(C-w)</a:t>
            </a:r>
            <a:r>
              <a:rPr lang="ko-KR" altLang="en-US" dirty="0"/>
              <a:t>만큼의 </a:t>
            </a:r>
            <a:r>
              <a:rPr lang="en-US" altLang="ko-KR" dirty="0"/>
              <a:t>x</a:t>
            </a:r>
            <a:r>
              <a:rPr lang="ko-KR" altLang="en-US" dirty="0"/>
              <a:t>의 가치</a:t>
            </a:r>
          </a:p>
          <a:p>
            <a:pPr marL="0" indent="0" fontAlgn="base" latinLnBrk="1">
              <a:buNone/>
            </a:pPr>
            <a:r>
              <a:rPr lang="en-US" altLang="ko-KR" dirty="0" smtClean="0"/>
              <a:t>      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14. return L, v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1~2:</a:t>
            </a:r>
            <a:r>
              <a:rPr lang="ko-KR" altLang="en-US" dirty="0" smtClean="0"/>
              <a:t> </a:t>
            </a:r>
            <a:r>
              <a:rPr lang="ko-KR" altLang="en-US" dirty="0"/>
              <a:t>각 물건의 단위 무게 당 가치를 계산하여</a:t>
            </a:r>
            <a:r>
              <a:rPr lang="en-US" altLang="ko-KR" dirty="0"/>
              <a:t>, </a:t>
            </a:r>
            <a:r>
              <a:rPr lang="ko-KR" altLang="en-US" dirty="0"/>
              <a:t>이를 기준으로 물건들을 내림차순으로 </a:t>
            </a:r>
            <a:r>
              <a:rPr lang="ko-KR" altLang="en-US" dirty="0">
                <a:solidFill>
                  <a:srgbClr val="0000CC"/>
                </a:solidFill>
              </a:rPr>
              <a:t>정렬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5~10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루프를 통해서 다음으로 단위 무게 당 값나가는 물건을 가져다 배낭에 담고</a:t>
            </a:r>
            <a:r>
              <a:rPr lang="en-US" altLang="ko-KR" dirty="0"/>
              <a:t>, </a:t>
            </a:r>
            <a:r>
              <a:rPr lang="ko-KR" altLang="en-US" dirty="0"/>
              <a:t>만일 가져온 물건을 배낭에 담을 경우 배낭의 용량이 초과되면</a:t>
            </a:r>
            <a:r>
              <a:rPr lang="en-US" altLang="ko-KR" dirty="0"/>
              <a:t>, (</a:t>
            </a:r>
            <a:r>
              <a:rPr lang="ko-KR" altLang="en-US" dirty="0"/>
              <a:t>즉</a:t>
            </a:r>
            <a:r>
              <a:rPr lang="en-US" altLang="ko-KR" dirty="0"/>
              <a:t>, while-</a:t>
            </a:r>
            <a:r>
              <a:rPr lang="ko-KR" altLang="en-US" dirty="0"/>
              <a:t>루프의 조건이 ‘거짓’이 되면</a:t>
            </a:r>
            <a:r>
              <a:rPr lang="en-US" altLang="ko-KR" dirty="0"/>
              <a:t>) </a:t>
            </a:r>
            <a:r>
              <a:rPr lang="ko-KR" altLang="en-US" dirty="0"/>
              <a:t>가져온 물건을 ‘통째로’ 담을 수 없게 되어 루프를 종료한다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11:</a:t>
            </a:r>
            <a:r>
              <a:rPr lang="ko-KR" altLang="en-US" dirty="0" smtClean="0"/>
              <a:t> </a:t>
            </a:r>
            <a:r>
              <a:rPr lang="ko-KR" altLang="en-US" dirty="0"/>
              <a:t>현재까지 배낭에 담은 물건들의 무게 </a:t>
            </a:r>
            <a:r>
              <a:rPr lang="en-US" altLang="ko-KR" dirty="0"/>
              <a:t>w</a:t>
            </a:r>
            <a:r>
              <a:rPr lang="ko-KR" altLang="en-US" dirty="0"/>
              <a:t>가 배낭의 용량 </a:t>
            </a:r>
            <a:r>
              <a:rPr lang="en-US" altLang="ko-KR" dirty="0"/>
              <a:t>C </a:t>
            </a:r>
            <a:r>
              <a:rPr lang="ko-KR" altLang="en-US" dirty="0"/>
              <a:t>보다 작으면</a:t>
            </a:r>
            <a:r>
              <a:rPr lang="en-US" altLang="ko-KR" dirty="0"/>
              <a:t>, (</a:t>
            </a:r>
            <a:r>
              <a:rPr lang="ko-KR" altLang="en-US" dirty="0"/>
              <a:t>즉</a:t>
            </a:r>
            <a:r>
              <a:rPr lang="en-US" altLang="ko-KR" dirty="0"/>
              <a:t>, if-</a:t>
            </a:r>
            <a:r>
              <a:rPr lang="ko-KR" altLang="en-US" dirty="0"/>
              <a:t>조건이 ‘참’이면</a:t>
            </a:r>
            <a:r>
              <a:rPr lang="en-US" altLang="ko-KR" dirty="0"/>
              <a:t>) line 12~13</a:t>
            </a:r>
            <a:r>
              <a:rPr lang="ko-KR" altLang="en-US" dirty="0"/>
              <a:t>에서 해당 물건을 </a:t>
            </a:r>
            <a:r>
              <a:rPr lang="en-US" altLang="ko-KR" dirty="0"/>
              <a:t>(C-w)</a:t>
            </a:r>
            <a:r>
              <a:rPr lang="ko-KR" altLang="en-US" dirty="0"/>
              <a:t>만큼만 배낭에 담고</a:t>
            </a:r>
            <a:r>
              <a:rPr lang="en-US" altLang="ko-KR" dirty="0"/>
              <a:t>, (C-w)</a:t>
            </a:r>
            <a:r>
              <a:rPr lang="ko-KR" altLang="en-US" dirty="0"/>
              <a:t>만큼의 </a:t>
            </a:r>
            <a:r>
              <a:rPr lang="en-US" altLang="ko-KR" dirty="0"/>
              <a:t>x</a:t>
            </a:r>
            <a:r>
              <a:rPr lang="ko-KR" altLang="en-US" dirty="0"/>
              <a:t>의 가치를 증가시킨다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6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14:</a:t>
            </a:r>
            <a:r>
              <a:rPr lang="ko-KR" altLang="en-US" dirty="0" smtClean="0"/>
              <a:t> </a:t>
            </a:r>
            <a:r>
              <a:rPr lang="ko-KR" altLang="en-US" dirty="0"/>
              <a:t>최종적으로 배낭에 담긴 물건들의 리스트 </a:t>
            </a:r>
            <a:r>
              <a:rPr lang="en-US" altLang="ko-KR" dirty="0"/>
              <a:t>L</a:t>
            </a:r>
            <a:r>
              <a:rPr lang="ko-KR" altLang="en-US" dirty="0"/>
              <a:t>과 배낭에 담긴 물건들의 가치 합 </a:t>
            </a:r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금속 분말이 다음의 그림과 같이 있다</a:t>
            </a:r>
            <a:r>
              <a:rPr lang="en-US" altLang="ko-KR" dirty="0"/>
              <a:t>. </a:t>
            </a:r>
            <a:r>
              <a:rPr lang="ko-KR" altLang="en-US" dirty="0"/>
              <a:t>배낭의 최대 용량이 </a:t>
            </a:r>
            <a:r>
              <a:rPr lang="en-US" altLang="ko-KR" dirty="0"/>
              <a:t>40</a:t>
            </a:r>
            <a:r>
              <a:rPr lang="ko-KR" altLang="en-US" dirty="0"/>
              <a:t>그램일 때</a:t>
            </a:r>
            <a:r>
              <a:rPr lang="en-US" altLang="ko-KR" dirty="0"/>
              <a:t>, </a:t>
            </a:r>
            <a:r>
              <a:rPr lang="en-US" altLang="ko-KR" dirty="0" err="1"/>
              <a:t>FractionalKnapsack</a:t>
            </a:r>
            <a:r>
              <a:rPr lang="en-US" altLang="ko-KR" dirty="0"/>
              <a:t> </a:t>
            </a:r>
            <a:r>
              <a:rPr lang="ko-KR" altLang="en-US" dirty="0" smtClean="0"/>
              <a:t>알고리즘의 수행 과정</a:t>
            </a:r>
            <a:endParaRPr lang="ko-KR" altLang="en-US" dirty="0"/>
          </a:p>
          <a:p>
            <a:pPr lvl="0" fontAlgn="base" latinLnBrk="1"/>
            <a:r>
              <a:rPr lang="en-US" altLang="ko-KR" dirty="0" smtClean="0"/>
              <a:t>Line </a:t>
            </a:r>
            <a:r>
              <a:rPr lang="en-US" altLang="ko-KR" dirty="0"/>
              <a:t>1~2</a:t>
            </a:r>
            <a:r>
              <a:rPr lang="ko-KR" altLang="en-US" dirty="0"/>
              <a:t>의 결과</a:t>
            </a:r>
            <a:r>
              <a:rPr lang="en-US" altLang="ko-KR" dirty="0"/>
              <a:t>: S=[</a:t>
            </a:r>
            <a:r>
              <a:rPr lang="ko-KR" altLang="en-US" dirty="0"/>
              <a:t>백금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</a:t>
            </a:r>
            <a:r>
              <a:rPr lang="ko-KR" altLang="en-US" u="sng" dirty="0"/>
              <a:t>물건</a:t>
            </a:r>
            <a:r>
              <a:rPr lang="ko-KR" altLang="en-US" dirty="0"/>
              <a:t>		</a:t>
            </a:r>
            <a:r>
              <a:rPr lang="ko-KR" altLang="en-US" u="sng" dirty="0"/>
              <a:t>단위 그램당 가치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백금			</a:t>
            </a:r>
            <a:r>
              <a:rPr lang="en-US" altLang="ko-KR" dirty="0"/>
              <a:t>6</a:t>
            </a:r>
            <a:r>
              <a:rPr lang="ko-KR" altLang="en-US" dirty="0"/>
              <a:t>만원</a:t>
            </a:r>
          </a:p>
          <a:p>
            <a:pPr marL="0" indent="0" fontAlgn="base" latinLnBrk="1">
              <a:buNone/>
            </a:pPr>
            <a:r>
              <a:rPr lang="ko-KR" altLang="en-US" dirty="0"/>
              <a:t>	금			</a:t>
            </a:r>
            <a:r>
              <a:rPr lang="en-US" altLang="ko-KR" dirty="0"/>
              <a:t>5</a:t>
            </a:r>
            <a:r>
              <a:rPr lang="ko-KR" altLang="en-US" dirty="0"/>
              <a:t>만원</a:t>
            </a:r>
          </a:p>
          <a:p>
            <a:pPr marL="0" indent="0" fontAlgn="base" latinLnBrk="1">
              <a:buNone/>
            </a:pPr>
            <a:r>
              <a:rPr lang="ko-KR" altLang="en-US" dirty="0"/>
              <a:t>	은			</a:t>
            </a:r>
            <a:r>
              <a:rPr lang="en-US" altLang="ko-KR" dirty="0"/>
              <a:t>4</a:t>
            </a:r>
            <a:r>
              <a:rPr lang="ko-KR" altLang="en-US" dirty="0"/>
              <a:t>천원</a:t>
            </a:r>
          </a:p>
          <a:p>
            <a:pPr marL="0" indent="0" fontAlgn="base" latinLnBrk="1">
              <a:buNone/>
            </a:pPr>
            <a:r>
              <a:rPr lang="ko-KR" altLang="en-US" dirty="0"/>
              <a:t>	주석			</a:t>
            </a:r>
            <a:r>
              <a:rPr lang="en-US" altLang="ko-KR" dirty="0"/>
              <a:t>1</a:t>
            </a:r>
            <a:r>
              <a:rPr lang="ko-KR" altLang="en-US" dirty="0"/>
              <a:t>천원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203627992" descr="EMB000016e059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324454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3: L=</a:t>
            </a:r>
            <a:r>
              <a:rPr lang="ko-KR" altLang="en-US" dirty="0"/>
              <a:t>∅</a:t>
            </a:r>
            <a:r>
              <a:rPr lang="en-US" altLang="ko-KR" dirty="0"/>
              <a:t>, w=0, v=0</a:t>
            </a:r>
            <a:r>
              <a:rPr lang="ko-KR" altLang="en-US" dirty="0"/>
              <a:t>로 각각 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4: S=[</a:t>
            </a:r>
            <a:r>
              <a:rPr lang="ko-KR" altLang="en-US" dirty="0"/>
              <a:t>백금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]</a:t>
            </a:r>
            <a:r>
              <a:rPr lang="ko-KR" altLang="en-US" dirty="0"/>
              <a:t>로부터 </a:t>
            </a:r>
            <a:r>
              <a:rPr lang="ko-KR" altLang="en-US" b="1" dirty="0">
                <a:solidFill>
                  <a:srgbClr val="0000CC"/>
                </a:solidFill>
              </a:rPr>
              <a:t>백금</a:t>
            </a:r>
            <a:r>
              <a:rPr lang="ko-KR" altLang="en-US" dirty="0"/>
              <a:t>을 가져온다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5: while-</a:t>
            </a:r>
            <a:r>
              <a:rPr lang="ko-KR" altLang="en-US" dirty="0"/>
              <a:t>루프의 조건 </a:t>
            </a:r>
            <a:r>
              <a:rPr lang="en-US" altLang="ko-KR" dirty="0"/>
              <a:t>((w+</a:t>
            </a:r>
            <a:r>
              <a:rPr lang="ko-KR" altLang="en-US" dirty="0"/>
              <a:t>백금의 무게</a:t>
            </a:r>
            <a:r>
              <a:rPr lang="en-US" altLang="ko-KR" dirty="0"/>
              <a:t>) </a:t>
            </a:r>
            <a:r>
              <a:rPr lang="ko-KR" altLang="en-US" dirty="0"/>
              <a:t>≤ </a:t>
            </a:r>
            <a:r>
              <a:rPr lang="en-US" altLang="ko-KR" dirty="0"/>
              <a:t>C) = ((0+10)&lt;40)</a:t>
            </a:r>
            <a:r>
              <a:rPr lang="ko-KR" altLang="en-US" dirty="0"/>
              <a:t>이 ‘참’이다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6: </a:t>
            </a:r>
            <a:r>
              <a:rPr lang="ko-KR" altLang="en-US" dirty="0"/>
              <a:t>백금을 배낭 </a:t>
            </a:r>
            <a:r>
              <a:rPr lang="en-US" altLang="ko-KR" dirty="0"/>
              <a:t>L</a:t>
            </a:r>
            <a:r>
              <a:rPr lang="ko-KR" altLang="en-US" dirty="0"/>
              <a:t>에 추가시킨다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L=[</a:t>
            </a:r>
            <a:r>
              <a:rPr lang="ko-KR" altLang="en-US" dirty="0">
                <a:solidFill>
                  <a:srgbClr val="0000CC"/>
                </a:solidFill>
              </a:rPr>
              <a:t>백금</a:t>
            </a:r>
            <a:r>
              <a:rPr lang="en-US" altLang="ko-KR" dirty="0"/>
              <a:t>]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7: w = w(</a:t>
            </a:r>
            <a:r>
              <a:rPr lang="ko-KR" altLang="en-US" dirty="0"/>
              <a:t>백금의 무게</a:t>
            </a:r>
            <a:r>
              <a:rPr lang="en-US" altLang="ko-KR" dirty="0"/>
              <a:t>) = 0+10g = 10g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8: v = v(</a:t>
            </a:r>
            <a:r>
              <a:rPr lang="ko-KR" altLang="en-US" dirty="0"/>
              <a:t>백금의 가치</a:t>
            </a:r>
            <a:r>
              <a:rPr lang="en-US" altLang="ko-KR" dirty="0"/>
              <a:t>) = 0+60</a:t>
            </a:r>
            <a:r>
              <a:rPr lang="ko-KR" altLang="en-US" dirty="0"/>
              <a:t>만원 </a:t>
            </a:r>
            <a:r>
              <a:rPr lang="en-US" altLang="ko-KR" dirty="0"/>
              <a:t>= 60</a:t>
            </a:r>
            <a:r>
              <a:rPr lang="ko-KR" altLang="en-US" dirty="0"/>
              <a:t>만원</a:t>
            </a:r>
          </a:p>
          <a:p>
            <a:pPr lvl="0" fontAlgn="base" latinLnBrk="1"/>
            <a:r>
              <a:rPr lang="en-US" altLang="ko-KR" dirty="0"/>
              <a:t>Line 9: S</a:t>
            </a:r>
            <a:r>
              <a:rPr lang="ko-KR" altLang="en-US" dirty="0"/>
              <a:t>에서 백금을 제거한다</a:t>
            </a:r>
            <a:r>
              <a:rPr lang="en-US" altLang="ko-KR" dirty="0"/>
              <a:t>. S=[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]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10: S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00CC"/>
                </a:solidFill>
              </a:rPr>
              <a:t>금</a:t>
            </a:r>
            <a:r>
              <a:rPr lang="ko-KR" altLang="en-US" dirty="0"/>
              <a:t>을 가져온다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5: while-</a:t>
            </a:r>
            <a:r>
              <a:rPr lang="ko-KR" altLang="en-US" dirty="0"/>
              <a:t>루프의 조건 </a:t>
            </a:r>
            <a:r>
              <a:rPr lang="en-US" altLang="ko-KR" dirty="0"/>
              <a:t>((w+</a:t>
            </a:r>
            <a:r>
              <a:rPr lang="ko-KR" altLang="en-US" dirty="0"/>
              <a:t>금의 무게</a:t>
            </a:r>
            <a:r>
              <a:rPr lang="en-US" altLang="ko-KR" dirty="0"/>
              <a:t>) </a:t>
            </a:r>
            <a:r>
              <a:rPr lang="ko-KR" altLang="en-US" dirty="0"/>
              <a:t>≤ </a:t>
            </a:r>
            <a:r>
              <a:rPr lang="en-US" altLang="ko-KR" dirty="0"/>
              <a:t>C) = ((10+15)&lt;40)</a:t>
            </a:r>
            <a:r>
              <a:rPr lang="ko-KR" altLang="en-US" dirty="0"/>
              <a:t>이 ‘참’이다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6: </a:t>
            </a:r>
            <a:r>
              <a:rPr lang="ko-KR" altLang="en-US" dirty="0"/>
              <a:t>금을 배낭 </a:t>
            </a:r>
            <a:r>
              <a:rPr lang="en-US" altLang="ko-KR" dirty="0"/>
              <a:t>L</a:t>
            </a:r>
            <a:r>
              <a:rPr lang="ko-KR" altLang="en-US" dirty="0"/>
              <a:t>에 추가시킨다</a:t>
            </a:r>
            <a:r>
              <a:rPr lang="en-US" altLang="ko-KR" dirty="0"/>
              <a:t>. L=[</a:t>
            </a:r>
            <a:r>
              <a:rPr lang="ko-KR" altLang="en-US" dirty="0"/>
              <a:t>백금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]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7: w = w+(</a:t>
            </a:r>
            <a:r>
              <a:rPr lang="ko-KR" altLang="en-US" dirty="0"/>
              <a:t>금의 무게</a:t>
            </a:r>
            <a:r>
              <a:rPr lang="en-US" altLang="ko-KR" dirty="0"/>
              <a:t>) = 10g+15g = 25g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8: v = v+(</a:t>
            </a:r>
            <a:r>
              <a:rPr lang="ko-KR" altLang="en-US" dirty="0"/>
              <a:t>금의 가치</a:t>
            </a:r>
            <a:r>
              <a:rPr lang="en-US" altLang="ko-KR" dirty="0"/>
              <a:t>) = 60</a:t>
            </a:r>
            <a:r>
              <a:rPr lang="ko-KR" altLang="en-US" dirty="0"/>
              <a:t>만원</a:t>
            </a:r>
            <a:r>
              <a:rPr lang="en-US" altLang="ko-KR" dirty="0"/>
              <a:t>+75</a:t>
            </a:r>
            <a:r>
              <a:rPr lang="ko-KR" altLang="en-US" dirty="0"/>
              <a:t>만원 </a:t>
            </a:r>
            <a:r>
              <a:rPr lang="en-US" altLang="ko-KR" dirty="0"/>
              <a:t>= 135</a:t>
            </a:r>
            <a:r>
              <a:rPr lang="ko-KR" altLang="en-US" dirty="0"/>
              <a:t>만원</a:t>
            </a:r>
          </a:p>
          <a:p>
            <a:pPr lvl="0" fontAlgn="base" latinLnBrk="1"/>
            <a:r>
              <a:rPr lang="en-US" altLang="ko-KR" dirty="0"/>
              <a:t>Line 9: S</a:t>
            </a:r>
            <a:r>
              <a:rPr lang="ko-KR" altLang="en-US" dirty="0"/>
              <a:t>에서 금을 제거한다</a:t>
            </a:r>
            <a:r>
              <a:rPr lang="en-US" altLang="ko-KR" dirty="0"/>
              <a:t>. S=[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]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10: S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00CC"/>
                </a:solidFill>
              </a:rPr>
              <a:t>은</a:t>
            </a:r>
            <a:r>
              <a:rPr lang="ko-KR" altLang="en-US" dirty="0"/>
              <a:t>을 가져온다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5: while-</a:t>
            </a:r>
            <a:r>
              <a:rPr lang="ko-KR" altLang="en-US" dirty="0"/>
              <a:t>루프의 조건 </a:t>
            </a:r>
            <a:r>
              <a:rPr lang="en-US" altLang="ko-KR" dirty="0"/>
              <a:t>((w+</a:t>
            </a:r>
            <a:r>
              <a:rPr lang="ko-KR" altLang="en-US" dirty="0"/>
              <a:t>은의 무게</a:t>
            </a:r>
            <a:r>
              <a:rPr lang="en-US" altLang="ko-KR" dirty="0"/>
              <a:t>) </a:t>
            </a:r>
            <a:r>
              <a:rPr lang="ko-KR" altLang="en-US" dirty="0"/>
              <a:t>≤ </a:t>
            </a:r>
            <a:r>
              <a:rPr lang="en-US" altLang="ko-KR" dirty="0"/>
              <a:t>C) = ((25+25)&lt;40)</a:t>
            </a:r>
            <a:r>
              <a:rPr lang="ko-KR" altLang="en-US" dirty="0"/>
              <a:t>이 ‘거짓’이므로 루프를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6213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11: if-</a:t>
            </a:r>
            <a:r>
              <a:rPr lang="ko-KR" altLang="en-US" dirty="0"/>
              <a:t>조건 </a:t>
            </a:r>
            <a:r>
              <a:rPr lang="en-US" altLang="ko-KR" dirty="0"/>
              <a:t>((C-w) &gt;0)</a:t>
            </a:r>
            <a:r>
              <a:rPr lang="ko-KR" altLang="en-US" dirty="0"/>
              <a:t>이 ‘참’이다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40-25 = 15 &gt; 0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12: </a:t>
            </a:r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0000CC"/>
                </a:solidFill>
              </a:rPr>
              <a:t>은을 </a:t>
            </a:r>
            <a:r>
              <a:rPr lang="en-US" altLang="ko-KR" b="1" dirty="0">
                <a:solidFill>
                  <a:srgbClr val="0000CC"/>
                </a:solidFill>
              </a:rPr>
              <a:t>C-w=(40-25)=15g</a:t>
            </a:r>
            <a:r>
              <a:rPr lang="ko-KR" altLang="en-US" b="1" dirty="0">
                <a:solidFill>
                  <a:srgbClr val="0000CC"/>
                </a:solidFill>
              </a:rPr>
              <a:t>만큼만</a:t>
            </a:r>
            <a:r>
              <a:rPr lang="ko-KR" altLang="en-US" dirty="0"/>
              <a:t> 배낭 </a:t>
            </a:r>
            <a:r>
              <a:rPr lang="en-US" altLang="ko-KR" dirty="0"/>
              <a:t>L</a:t>
            </a:r>
            <a:r>
              <a:rPr lang="ko-KR" altLang="en-US" dirty="0"/>
              <a:t>에 추가시킨다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13: v = v+(15g x 4</a:t>
            </a:r>
            <a:r>
              <a:rPr lang="ko-KR" altLang="en-US" dirty="0"/>
              <a:t>천원</a:t>
            </a:r>
            <a:r>
              <a:rPr lang="en-US" altLang="ko-KR" dirty="0"/>
              <a:t>/g) = 135</a:t>
            </a:r>
            <a:r>
              <a:rPr lang="ko-KR" altLang="en-US" dirty="0"/>
              <a:t>만원</a:t>
            </a:r>
            <a:r>
              <a:rPr lang="en-US" altLang="ko-KR" dirty="0"/>
              <a:t>+6</a:t>
            </a:r>
            <a:r>
              <a:rPr lang="ko-KR" altLang="en-US" dirty="0"/>
              <a:t>만원 </a:t>
            </a:r>
            <a:r>
              <a:rPr lang="en-US" altLang="ko-KR" dirty="0"/>
              <a:t>= 141</a:t>
            </a:r>
            <a:r>
              <a:rPr lang="ko-KR" altLang="en-US" dirty="0"/>
              <a:t>만원</a:t>
            </a:r>
          </a:p>
          <a:p>
            <a:pPr lvl="0" fontAlgn="base" latinLnBrk="1"/>
            <a:r>
              <a:rPr lang="en-US" altLang="ko-KR" dirty="0"/>
              <a:t>Line 14: </a:t>
            </a:r>
            <a:r>
              <a:rPr lang="ko-KR" altLang="en-US" dirty="0"/>
              <a:t>배낭 </a:t>
            </a:r>
            <a:r>
              <a:rPr lang="en-US" altLang="ko-KR" dirty="0"/>
              <a:t>L=[</a:t>
            </a:r>
            <a:r>
              <a:rPr lang="ko-KR" altLang="en-US" b="1" dirty="0">
                <a:solidFill>
                  <a:srgbClr val="0000CC"/>
                </a:solidFill>
              </a:rPr>
              <a:t>백금 </a:t>
            </a:r>
            <a:r>
              <a:rPr lang="en-US" altLang="ko-KR" b="1" dirty="0">
                <a:solidFill>
                  <a:srgbClr val="0000CC"/>
                </a:solidFill>
              </a:rPr>
              <a:t>10g, </a:t>
            </a:r>
            <a:r>
              <a:rPr lang="ko-KR" altLang="en-US" b="1" dirty="0">
                <a:solidFill>
                  <a:srgbClr val="0000CC"/>
                </a:solidFill>
              </a:rPr>
              <a:t>금 </a:t>
            </a:r>
            <a:r>
              <a:rPr lang="en-US" altLang="ko-KR" b="1" dirty="0">
                <a:solidFill>
                  <a:srgbClr val="0000CC"/>
                </a:solidFill>
              </a:rPr>
              <a:t>15g, </a:t>
            </a:r>
            <a:r>
              <a:rPr lang="ko-KR" altLang="en-US" b="1" dirty="0">
                <a:solidFill>
                  <a:srgbClr val="0000CC"/>
                </a:solidFill>
              </a:rPr>
              <a:t>은 </a:t>
            </a:r>
            <a:r>
              <a:rPr lang="en-US" altLang="ko-KR" b="1" dirty="0">
                <a:solidFill>
                  <a:srgbClr val="0000CC"/>
                </a:solidFill>
              </a:rPr>
              <a:t>15g</a:t>
            </a:r>
            <a:r>
              <a:rPr lang="en-US" altLang="ko-KR" dirty="0"/>
              <a:t>]</a:t>
            </a:r>
            <a:r>
              <a:rPr lang="ko-KR" altLang="en-US" dirty="0"/>
              <a:t>과 가치의 합 </a:t>
            </a:r>
            <a:r>
              <a:rPr lang="en-US" altLang="ko-KR" dirty="0"/>
              <a:t>v = 141</a:t>
            </a:r>
            <a:r>
              <a:rPr lang="ko-KR" altLang="en-US" dirty="0"/>
              <a:t>만원을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203626552" descr="EMB000016e059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37111"/>
            <a:ext cx="2232248" cy="21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알고리즘은 남아있는 거스름돈인 </a:t>
            </a:r>
            <a:r>
              <a:rPr lang="en-US" altLang="ko-KR" dirty="0"/>
              <a:t>change</a:t>
            </a:r>
            <a:r>
              <a:rPr lang="ko-KR" altLang="en-US" dirty="0"/>
              <a:t>에 대해 가장 높은 액면의 동전을 거스르며</a:t>
            </a:r>
            <a:r>
              <a:rPr lang="en-US" altLang="ko-KR" dirty="0"/>
              <a:t>, 500</a:t>
            </a:r>
            <a:r>
              <a:rPr lang="ko-KR" altLang="en-US" dirty="0"/>
              <a:t>원짜리 동전을 처리하는 </a:t>
            </a:r>
            <a:r>
              <a:rPr lang="en-US" altLang="ko-KR" dirty="0">
                <a:solidFill>
                  <a:srgbClr val="FF0000"/>
                </a:solidFill>
              </a:rPr>
              <a:t>line 2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rgbClr val="FF0000"/>
                </a:solidFill>
              </a:rPr>
              <a:t>원짜리</a:t>
            </a:r>
            <a:r>
              <a:rPr lang="en-US" altLang="ko-KR" dirty="0">
                <a:solidFill>
                  <a:srgbClr val="FF0000"/>
                </a:solidFill>
              </a:rPr>
              <a:t>, 50</a:t>
            </a:r>
            <a:r>
              <a:rPr lang="ko-KR" altLang="en-US" dirty="0">
                <a:solidFill>
                  <a:srgbClr val="FF0000"/>
                </a:solidFill>
              </a:rPr>
              <a:t>원짜리</a:t>
            </a:r>
            <a:r>
              <a:rPr lang="en-US" altLang="ko-KR" dirty="0">
                <a:solidFill>
                  <a:srgbClr val="FF0000"/>
                </a:solidFill>
              </a:rPr>
              <a:t>, 10</a:t>
            </a:r>
            <a:r>
              <a:rPr lang="ko-KR" altLang="en-US" dirty="0">
                <a:solidFill>
                  <a:srgbClr val="FF0000"/>
                </a:solidFill>
              </a:rPr>
              <a:t>원짜리</a:t>
            </a:r>
            <a:r>
              <a:rPr lang="en-US" altLang="ko-KR" dirty="0">
                <a:solidFill>
                  <a:srgbClr val="FF0000"/>
                </a:solidFill>
              </a:rPr>
              <a:t>, 1</a:t>
            </a:r>
            <a:r>
              <a:rPr lang="ko-KR" altLang="en-US" dirty="0">
                <a:solidFill>
                  <a:srgbClr val="FF0000"/>
                </a:solidFill>
              </a:rPr>
              <a:t>원짜리 동전을 몇 개씩 거슬러 </a:t>
            </a:r>
            <a:r>
              <a:rPr lang="ko-KR" altLang="en-US" dirty="0" smtClean="0">
                <a:solidFill>
                  <a:srgbClr val="FF0000"/>
                </a:solidFill>
              </a:rPr>
              <a:t>주어야 할 </a:t>
            </a:r>
            <a:r>
              <a:rPr lang="ko-KR" altLang="en-US" dirty="0">
                <a:solidFill>
                  <a:srgbClr val="FF0000"/>
                </a:solidFill>
              </a:rPr>
              <a:t>것인지에 대해서는 </a:t>
            </a:r>
            <a:r>
              <a:rPr lang="ko-KR" altLang="en-US" u="sng" dirty="0">
                <a:solidFill>
                  <a:srgbClr val="FF0000"/>
                </a:solidFill>
              </a:rPr>
              <a:t>전혀 고려하지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이것이 </a:t>
            </a:r>
            <a:r>
              <a:rPr lang="ko-KR" altLang="en-US" dirty="0"/>
              <a:t>바로 그리디 알고리즘의 </a:t>
            </a:r>
            <a:r>
              <a:rPr lang="ko-KR" altLang="en-US" u="sng" dirty="0">
                <a:solidFill>
                  <a:srgbClr val="FF0000"/>
                </a:solidFill>
              </a:rPr>
              <a:t>근시안적</a:t>
            </a:r>
            <a:r>
              <a:rPr lang="ko-KR" altLang="en-US" dirty="0"/>
              <a:t>인 특성이다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 1:</a:t>
            </a:r>
            <a:r>
              <a:rPr lang="ko-KR" altLang="en-US" dirty="0" smtClean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물건 각각의 단위 무게 당 가치를 계산하는 데는 </a:t>
            </a:r>
            <a:r>
              <a:rPr lang="en-US" altLang="ko-KR" dirty="0"/>
              <a:t>O(n) </a:t>
            </a:r>
            <a:r>
              <a:rPr lang="ko-KR" altLang="en-US" dirty="0"/>
              <a:t>시간 걸리고</a:t>
            </a:r>
            <a:r>
              <a:rPr lang="en-US" altLang="ko-KR" dirty="0"/>
              <a:t>, line 2</a:t>
            </a:r>
            <a:r>
              <a:rPr lang="ko-KR" altLang="en-US" dirty="0"/>
              <a:t>에서 물건의 단위 무게 당 가치에 대해서 내림차순으로 정렬하기 위해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Line </a:t>
            </a:r>
            <a:r>
              <a:rPr lang="en-US" altLang="ko-KR" dirty="0"/>
              <a:t>5~10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루프의 수행은 </a:t>
            </a:r>
            <a:r>
              <a:rPr lang="en-US" altLang="ko-KR" dirty="0"/>
              <a:t>n</a:t>
            </a:r>
            <a:r>
              <a:rPr lang="ko-KR" altLang="en-US" dirty="0"/>
              <a:t>번을 넘지 않으며</a:t>
            </a:r>
            <a:r>
              <a:rPr lang="en-US" altLang="ko-KR" dirty="0"/>
              <a:t>, </a:t>
            </a:r>
            <a:r>
              <a:rPr lang="ko-KR" altLang="en-US" dirty="0"/>
              <a:t>루프 내부의 수행은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line 11~14</a:t>
            </a:r>
            <a:r>
              <a:rPr lang="ko-KR" altLang="en-US" dirty="0"/>
              <a:t>도 각각 </a:t>
            </a:r>
            <a:r>
              <a:rPr lang="en-US" altLang="ko-KR" dirty="0"/>
              <a:t>O(1) </a:t>
            </a:r>
            <a:r>
              <a:rPr lang="ko-KR" altLang="en-US" dirty="0"/>
              <a:t>시간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/>
              <a:t>알고리즘의 시간복잡도는 </a:t>
            </a:r>
            <a:r>
              <a:rPr lang="en-US" altLang="ko-KR" dirty="0"/>
              <a:t>O(n)+O(</a:t>
            </a:r>
            <a:r>
              <a:rPr lang="en-US" altLang="ko-KR" dirty="0" err="1"/>
              <a:t>nlogn</a:t>
            </a:r>
            <a:r>
              <a:rPr lang="en-US" altLang="ko-KR" dirty="0"/>
              <a:t>)+</a:t>
            </a:r>
            <a:r>
              <a:rPr lang="en-US" altLang="ko-KR" dirty="0" err="1"/>
              <a:t>nxO</a:t>
            </a:r>
            <a:r>
              <a:rPr lang="en-US" altLang="ko-KR" dirty="0"/>
              <a:t>(1)+O(1) =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nlogn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4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0-1 </a:t>
            </a:r>
            <a:r>
              <a:rPr lang="ko-KR" altLang="en-US" dirty="0"/>
              <a:t>배낭 문제는 최소의 비용으로 자원을 할당하는 문제로서</a:t>
            </a:r>
            <a:r>
              <a:rPr lang="en-US" altLang="ko-KR" dirty="0"/>
              <a:t>, </a:t>
            </a:r>
            <a:r>
              <a:rPr lang="ko-KR" altLang="en-US" dirty="0" err="1"/>
              <a:t>조합론</a:t>
            </a:r>
            <a:r>
              <a:rPr lang="en-US" altLang="ko-KR" dirty="0"/>
              <a:t>, </a:t>
            </a:r>
            <a:r>
              <a:rPr lang="ko-KR" altLang="en-US" dirty="0"/>
              <a:t>계산이론</a:t>
            </a:r>
            <a:r>
              <a:rPr lang="en-US" altLang="ko-KR" dirty="0"/>
              <a:t>, </a:t>
            </a:r>
            <a:r>
              <a:rPr lang="ko-KR" altLang="en-US" dirty="0" err="1"/>
              <a:t>암호학</a:t>
            </a:r>
            <a:r>
              <a:rPr lang="en-US" altLang="ko-KR" dirty="0"/>
              <a:t>, </a:t>
            </a:r>
            <a:r>
              <a:rPr lang="ko-KR" altLang="en-US" dirty="0"/>
              <a:t>응용수학 분야에서 기본적인 문제로 다루어진다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응용 </a:t>
            </a:r>
            <a:r>
              <a:rPr lang="ko-KR" altLang="en-US" dirty="0"/>
              <a:t>사례로는 ‘버리는 부분 최소화시키는’ 원자재 자르기 </a:t>
            </a:r>
            <a:r>
              <a:rPr lang="en-US" altLang="ko-KR" dirty="0"/>
              <a:t>(Raw Material Cutting), </a:t>
            </a:r>
            <a:endParaRPr lang="en-US" altLang="ko-KR" dirty="0" smtClean="0"/>
          </a:p>
          <a:p>
            <a:r>
              <a:rPr lang="ko-KR" altLang="en-US" dirty="0" smtClean="0"/>
              <a:t>자산투자 </a:t>
            </a:r>
            <a:r>
              <a:rPr lang="ko-KR" altLang="en-US" dirty="0"/>
              <a:t>및 금융 포트폴리오 </a:t>
            </a:r>
            <a:r>
              <a:rPr lang="en-US" altLang="ko-KR" dirty="0"/>
              <a:t>(Financial Portfolio)</a:t>
            </a:r>
            <a:r>
              <a:rPr lang="ko-KR" altLang="en-US" dirty="0"/>
              <a:t>에서의 최선의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err="1" smtClean="0"/>
              <a:t>Merkle</a:t>
            </a:r>
            <a:r>
              <a:rPr lang="en-US" altLang="ko-KR" dirty="0" smtClean="0"/>
              <a:t>–Hellman </a:t>
            </a:r>
            <a:r>
              <a:rPr lang="ko-KR" altLang="en-US" dirty="0"/>
              <a:t>배낭 암호 시스템의 키 </a:t>
            </a:r>
            <a:r>
              <a:rPr lang="en-US" altLang="ko-KR" dirty="0"/>
              <a:t>(Key) </a:t>
            </a:r>
            <a:r>
              <a:rPr lang="ko-KR" altLang="en-US" dirty="0"/>
              <a:t>생성에도 활용된다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5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4.5 </a:t>
            </a:r>
            <a:r>
              <a:rPr lang="ko-KR" altLang="en-US" b="1"/>
              <a:t>집합 커버 </a:t>
            </a:r>
            <a:r>
              <a:rPr lang="ko-KR" altLang="en-US" b="1" smtClean="0"/>
              <a:t>문제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/>
              <a:t>원소를 가진 집합인 </a:t>
            </a:r>
            <a:r>
              <a:rPr lang="en-US" altLang="ko-KR" dirty="0"/>
              <a:t>U</a:t>
            </a:r>
            <a:r>
              <a:rPr lang="ko-KR" altLang="en-US" dirty="0"/>
              <a:t>가 있고</a:t>
            </a:r>
            <a:r>
              <a:rPr lang="en-US" altLang="ko-KR" dirty="0"/>
              <a:t>, U</a:t>
            </a:r>
            <a:r>
              <a:rPr lang="ko-KR" altLang="en-US" dirty="0"/>
              <a:t>의 부분 집합들을 원소로 하는 집합 </a:t>
            </a:r>
            <a:r>
              <a:rPr lang="en-US" altLang="ko-KR" dirty="0"/>
              <a:t>F</a:t>
            </a:r>
            <a:r>
              <a:rPr lang="ko-KR" altLang="en-US" dirty="0"/>
              <a:t>가 주어질 때</a:t>
            </a:r>
            <a:r>
              <a:rPr lang="en-US" altLang="ko-KR" dirty="0"/>
              <a:t>, F</a:t>
            </a:r>
            <a:r>
              <a:rPr lang="ko-KR" altLang="en-US" dirty="0"/>
              <a:t>의 원소들인 집합들 중에서 어떤 집합들을 선택하여 </a:t>
            </a:r>
            <a:r>
              <a:rPr lang="ko-KR" altLang="en-US" dirty="0" err="1"/>
              <a:t>합집합하면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와 같게 되는가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r>
              <a:rPr lang="ko-KR" altLang="en-US" dirty="0" smtClean="0"/>
              <a:t>집합 </a:t>
            </a:r>
            <a:r>
              <a:rPr lang="ko-KR" altLang="en-US" dirty="0"/>
              <a:t>커버 </a:t>
            </a:r>
            <a:r>
              <a:rPr lang="en-US" altLang="ko-KR" dirty="0"/>
              <a:t>(cover) </a:t>
            </a:r>
            <a:r>
              <a:rPr lang="ko-KR" altLang="en-US" dirty="0"/>
              <a:t>문제는 </a:t>
            </a:r>
            <a:r>
              <a:rPr lang="en-US" altLang="ko-KR" dirty="0"/>
              <a:t>F</a:t>
            </a:r>
            <a:r>
              <a:rPr lang="ko-KR" altLang="en-US" dirty="0"/>
              <a:t>에서 선택하는 집합들의 수를 최소화하는 문제이다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3154090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신도시 계획 학교 배치</a:t>
            </a:r>
            <a:endParaRPr lang="en-US" altLang="ko-KR" dirty="0" smtClean="0"/>
          </a:p>
          <a:p>
            <a:pPr fontAlgn="base" latinLnBrk="1"/>
            <a:r>
              <a:rPr lang="en-US" altLang="ko-KR" dirty="0" smtClean="0"/>
              <a:t>10</a:t>
            </a:r>
            <a:r>
              <a:rPr lang="ko-KR" altLang="en-US" dirty="0"/>
              <a:t>개의 마을이 </a:t>
            </a:r>
            <a:r>
              <a:rPr lang="ko-KR" altLang="en-US" dirty="0" smtClean="0"/>
              <a:t>신도시에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이때 </a:t>
            </a:r>
            <a:r>
              <a:rPr lang="ko-KR" altLang="en-US" dirty="0"/>
              <a:t>아래의 </a:t>
            </a:r>
            <a:r>
              <a:rPr lang="en-US" altLang="ko-KR" dirty="0"/>
              <a:t>2</a:t>
            </a:r>
            <a:r>
              <a:rPr lang="ko-KR" altLang="en-US" dirty="0"/>
              <a:t>가지 조건이 만족되도록 학교의 위치를 선정하여야 한다고 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학교는 마을에 위치해야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등교 거리는 걸어서 </a:t>
            </a:r>
            <a:r>
              <a:rPr lang="en-US" altLang="ko-KR" dirty="0"/>
              <a:t>15</a:t>
            </a:r>
            <a:r>
              <a:rPr lang="ko-KR" altLang="en-US" dirty="0"/>
              <a:t>분 이내이어야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199739432" descr="EMB000015589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2" y="4077072"/>
            <a:ext cx="348243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_x199739352" descr="EMB000015589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79" y="4005064"/>
            <a:ext cx="3437337" cy="20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1999" y="6215963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/>
              <a:t>등교 거리가 </a:t>
            </a:r>
            <a:r>
              <a:rPr lang="en-US" altLang="ko-KR" dirty="0"/>
              <a:t>15</a:t>
            </a:r>
            <a:r>
              <a:rPr lang="ko-KR" altLang="en-US" dirty="0"/>
              <a:t>분 이내인 마을 간의 관계</a:t>
            </a:r>
          </a:p>
        </p:txBody>
      </p:sp>
    </p:spTree>
    <p:extLst>
      <p:ext uri="{BB962C8B-B14F-4D97-AF65-F5344CB8AC3E}">
        <p14:creationId xmlns:p14="http://schemas.microsoft.com/office/powerpoint/2010/main" val="6840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어느 </a:t>
            </a:r>
            <a:r>
              <a:rPr lang="ko-KR" altLang="en-US" dirty="0"/>
              <a:t>마을에 학교를 신설해야 학교의 수가 최소로 되는가</a:t>
            </a:r>
            <a:r>
              <a:rPr lang="en-US" altLang="ko-KR" dirty="0"/>
              <a:t>?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/>
              <a:t>마을에 학교를 만들면 마을 </a:t>
            </a:r>
            <a:r>
              <a:rPr lang="en-US" altLang="ko-KR" dirty="0"/>
              <a:t>1, 2, 3, 4, 8</a:t>
            </a:r>
            <a:r>
              <a:rPr lang="ko-KR" altLang="en-US" dirty="0"/>
              <a:t>의 학생들이 </a:t>
            </a:r>
            <a:r>
              <a:rPr lang="en-US" altLang="ko-KR" dirty="0"/>
              <a:t>15</a:t>
            </a:r>
            <a:r>
              <a:rPr lang="ko-KR" altLang="en-US" dirty="0"/>
              <a:t>분 이내에 등교할 수 있고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마을 </a:t>
            </a:r>
            <a:r>
              <a:rPr lang="en-US" altLang="ko-KR" dirty="0"/>
              <a:t>1, 2, 3, 4, 8</a:t>
            </a:r>
            <a:r>
              <a:rPr lang="ko-KR" altLang="en-US" dirty="0"/>
              <a:t>이 ‘</a:t>
            </a:r>
            <a:r>
              <a:rPr lang="ko-KR" altLang="en-US" dirty="0">
                <a:solidFill>
                  <a:srgbClr val="0000CC"/>
                </a:solidFill>
              </a:rPr>
              <a:t>커버</a:t>
            </a:r>
            <a:r>
              <a:rPr lang="ko-KR" altLang="en-US" dirty="0"/>
              <a:t>’되고</a:t>
            </a:r>
            <a:r>
              <a:rPr lang="en-US" altLang="ko-KR" dirty="0"/>
              <a:t>), 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/>
              <a:t>번 마을에 학교를 만들면 마을 </a:t>
            </a:r>
            <a:r>
              <a:rPr lang="en-US" altLang="ko-KR" dirty="0"/>
              <a:t>5, 6, 7, 9, 10</a:t>
            </a:r>
            <a:r>
              <a:rPr lang="ko-KR" altLang="en-US" dirty="0"/>
              <a:t>이 커버된다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/>
              <a:t>, 2</a:t>
            </a:r>
            <a:r>
              <a:rPr lang="ko-KR" altLang="en-US" dirty="0"/>
              <a:t>번과 </a:t>
            </a:r>
            <a:r>
              <a:rPr lang="en-US" altLang="ko-KR" dirty="0"/>
              <a:t>6</a:t>
            </a:r>
            <a:r>
              <a:rPr lang="ko-KR" altLang="en-US" dirty="0" smtClean="0"/>
              <a:t>번이 최소이다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5" name="_x199738792" descr="EMB000015589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59295"/>
            <a:ext cx="3672408" cy="21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신도시 계획 문제를 집합 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 </a:t>
            </a:r>
            <a:r>
              <a:rPr lang="ko-KR" altLang="en-US" dirty="0"/>
              <a:t>문제로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:</a:t>
            </a:r>
          </a:p>
          <a:p>
            <a:r>
              <a:rPr lang="ko-KR" altLang="en-US" sz="2400" dirty="0" smtClean="0"/>
              <a:t>여기서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i</a:t>
            </a:r>
            <a:r>
              <a:rPr lang="ko-KR" altLang="en-US" sz="2400" dirty="0"/>
              <a:t>는 마을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 학교를 배치했을 때 커버되는 마을의 집합이다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61950" indent="0" fontAlgn="base" latinLnBrk="1">
              <a:buNone/>
            </a:pPr>
            <a:r>
              <a:rPr lang="en-US" dirty="0"/>
              <a:t>U={1, 2, 3, 4, 5, 6, 7, 8, 9, 10} </a:t>
            </a:r>
            <a:r>
              <a:rPr lang="en-US" sz="2400" dirty="0">
                <a:solidFill>
                  <a:srgbClr val="0000CC"/>
                </a:solidFill>
              </a:rPr>
              <a:t>// </a:t>
            </a:r>
            <a:r>
              <a:rPr lang="ko-KR" altLang="en-US" sz="2400" dirty="0">
                <a:solidFill>
                  <a:srgbClr val="0000CC"/>
                </a:solidFill>
              </a:rPr>
              <a:t>신도시의 마을 </a:t>
            </a:r>
            <a:r>
              <a:rPr lang="en-US" altLang="ko-KR" sz="2400" dirty="0">
                <a:solidFill>
                  <a:srgbClr val="0000CC"/>
                </a:solidFill>
              </a:rPr>
              <a:t>10</a:t>
            </a:r>
            <a:r>
              <a:rPr lang="ko-KR" altLang="en-US" sz="2400" dirty="0">
                <a:solidFill>
                  <a:srgbClr val="0000CC"/>
                </a:solidFill>
              </a:rPr>
              <a:t>개</a:t>
            </a:r>
            <a:endParaRPr lang="ko-KR" altLang="en-US" dirty="0">
              <a:solidFill>
                <a:srgbClr val="0000CC"/>
              </a:solidFill>
            </a:endParaRPr>
          </a:p>
          <a:p>
            <a:pPr marL="361950" indent="0" fontAlgn="base" latinLnBrk="1">
              <a:buNone/>
            </a:pPr>
            <a:r>
              <a:rPr lang="en-US" dirty="0"/>
              <a:t>F={S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 smtClean="0"/>
              <a:t>} </a:t>
            </a:r>
            <a:endParaRPr lang="en-US" dirty="0"/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={1, 2, 3, 8}	</a:t>
            </a:r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/>
              <a:t>={4, 5, 6, 7</a:t>
            </a:r>
            <a:r>
              <a:rPr lang="en-US" dirty="0" smtClean="0"/>
              <a:t>}</a:t>
            </a:r>
            <a:r>
              <a:rPr lang="en-US" dirty="0"/>
              <a:t>	S</a:t>
            </a:r>
            <a:r>
              <a:rPr lang="en-US" baseline="-25000" dirty="0"/>
              <a:t>9</a:t>
            </a:r>
            <a:r>
              <a:rPr lang="en-US" dirty="0"/>
              <a:t>={6, 9}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={1, 2, 3, 4, 8} 	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/>
              <a:t>={5, 6, 7, 9, 10}	</a:t>
            </a:r>
            <a:r>
              <a:rPr lang="en-US" dirty="0" smtClean="0"/>
              <a:t>S</a:t>
            </a:r>
            <a:r>
              <a:rPr lang="en-US" baseline="-25000" dirty="0" smtClean="0"/>
              <a:t>10</a:t>
            </a:r>
            <a:r>
              <a:rPr lang="en-US" dirty="0"/>
              <a:t>={6, 10}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={1, 2, 3, 4}	</a:t>
            </a:r>
            <a:r>
              <a:rPr lang="en-US" dirty="0" smtClean="0"/>
              <a:t>S</a:t>
            </a:r>
            <a:r>
              <a:rPr lang="en-US" baseline="-25000" dirty="0" smtClean="0"/>
              <a:t>7</a:t>
            </a:r>
            <a:r>
              <a:rPr lang="en-US" dirty="0"/>
              <a:t>={4, 5, 6, 7}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en-US" dirty="0"/>
              <a:t>={2, 3, 4, 5, 7, 8} 	S</a:t>
            </a:r>
            <a:r>
              <a:rPr lang="en-US" baseline="-25000" dirty="0"/>
              <a:t>8</a:t>
            </a:r>
            <a:r>
              <a:rPr lang="en-US" dirty="0"/>
              <a:t>={1, 2, 4, 8}</a:t>
            </a:r>
          </a:p>
          <a:p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 집합들 중에서 어떤 집합들을 선택하여야 그들의 합집합이 </a:t>
            </a:r>
            <a:r>
              <a:rPr lang="en-US" altLang="ko-KR" dirty="0"/>
              <a:t>U</a:t>
            </a:r>
            <a:r>
              <a:rPr lang="ko-KR" altLang="en-US" dirty="0"/>
              <a:t>와 같은가</a:t>
            </a:r>
            <a:r>
              <a:rPr lang="en-US" altLang="ko-KR" dirty="0"/>
              <a:t>?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선택된 집합의 수는 최소이어야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이 문제의 답은</a:t>
            </a:r>
            <a:r>
              <a:rPr lang="ko-KR" altLang="en-US" sz="3200" dirty="0"/>
              <a:t> </a:t>
            </a:r>
            <a:r>
              <a:rPr lang="en-US" altLang="ko-KR" sz="3200" dirty="0"/>
              <a:t>S</a:t>
            </a:r>
            <a:r>
              <a:rPr lang="en-US" altLang="ko-KR" sz="3200" baseline="-25000" dirty="0"/>
              <a:t>2</a:t>
            </a:r>
            <a:r>
              <a:rPr lang="ko-KR" altLang="en-US" dirty="0"/>
              <a:t>∪</a:t>
            </a:r>
            <a:r>
              <a:rPr lang="en-US" altLang="ko-KR" sz="3200" dirty="0"/>
              <a:t>S</a:t>
            </a:r>
            <a:r>
              <a:rPr lang="en-US" altLang="ko-KR" sz="3200" baseline="-25000" dirty="0"/>
              <a:t>6</a:t>
            </a:r>
            <a:r>
              <a:rPr lang="ko-KR" altLang="en-US" baseline="-25000" dirty="0"/>
              <a:t> </a:t>
            </a:r>
            <a:r>
              <a:rPr lang="en-US" altLang="ko-KR" dirty="0"/>
              <a:t>= {1, 2, 3, 4, 8}</a:t>
            </a:r>
            <a:r>
              <a:rPr lang="ko-KR" altLang="en-US" dirty="0"/>
              <a:t>∪</a:t>
            </a:r>
            <a:r>
              <a:rPr lang="en-US" altLang="ko-KR" dirty="0"/>
              <a:t>{5, 6, 7, 9, 10} = {1, 2, 3, 4, 5, 6, 7, </a:t>
            </a:r>
            <a:r>
              <a:rPr lang="en-US" altLang="ko-KR" dirty="0" smtClean="0"/>
              <a:t>8</a:t>
            </a:r>
            <a:r>
              <a:rPr lang="en-US" altLang="ko-KR" dirty="0" smtClean="0">
                <a:solidFill>
                  <a:srgbClr val="0000CC"/>
                </a:solidFill>
              </a:rPr>
              <a:t>, </a:t>
            </a:r>
            <a:r>
              <a:rPr lang="en-US" altLang="ko-KR" smtClean="0">
                <a:solidFill>
                  <a:srgbClr val="0000CC"/>
                </a:solidFill>
              </a:rPr>
              <a:t>9, 10</a:t>
            </a:r>
            <a:r>
              <a:rPr lang="en-US" altLang="ko-KR" dirty="0" smtClean="0"/>
              <a:t>} </a:t>
            </a:r>
            <a:r>
              <a:rPr lang="en-US" altLang="ko-KR" dirty="0"/>
              <a:t>= U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199738792" descr="EMB000015589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3672408" cy="21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fontAlgn="base" latinLnBrk="1"/>
            <a:r>
              <a:rPr lang="ko-KR" altLang="en-US" dirty="0"/>
              <a:t>집합 커버 문제의 최적해는 어떻게 </a:t>
            </a:r>
            <a:r>
              <a:rPr lang="ko-KR" altLang="en-US" dirty="0" smtClean="0"/>
              <a:t>찾아야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 latinLnBrk="1"/>
            <a:r>
              <a:rPr lang="en-US" altLang="ko-KR" dirty="0" smtClean="0"/>
              <a:t>F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집합들이 있다고 가정해보자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가장 </a:t>
            </a:r>
            <a:r>
              <a:rPr lang="ko-KR" altLang="en-US" dirty="0"/>
              <a:t>단순한 방법은 </a:t>
            </a:r>
            <a:r>
              <a:rPr lang="en-US" altLang="ko-KR" dirty="0"/>
              <a:t>F</a:t>
            </a:r>
            <a:r>
              <a:rPr lang="ko-KR" altLang="en-US" dirty="0"/>
              <a:t>에 있는 집합들의 </a:t>
            </a:r>
            <a:r>
              <a:rPr lang="ko-KR" altLang="en-US" dirty="0">
                <a:solidFill>
                  <a:srgbClr val="FF0000"/>
                </a:solidFill>
              </a:rPr>
              <a:t>모든 조합을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개씩 </a:t>
            </a:r>
            <a:r>
              <a:rPr lang="ko-KR" altLang="en-US" dirty="0" err="1">
                <a:solidFill>
                  <a:srgbClr val="FF0000"/>
                </a:solidFill>
              </a:rPr>
              <a:t>합집합하여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되는지 확인하고</a:t>
            </a:r>
            <a:r>
              <a:rPr lang="en-US" altLang="ko-KR" dirty="0">
                <a:solidFill>
                  <a:srgbClr val="FF0000"/>
                </a:solidFill>
              </a:rPr>
              <a:t>, U</a:t>
            </a:r>
            <a:r>
              <a:rPr lang="ko-KR" altLang="en-US" dirty="0">
                <a:solidFill>
                  <a:srgbClr val="FF0000"/>
                </a:solidFill>
              </a:rPr>
              <a:t>가 되는 조합의 집합 수가 최소인 것을 찾는 것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예를 들면</a:t>
            </a:r>
            <a:r>
              <a:rPr lang="en-US" altLang="ko-KR" dirty="0"/>
              <a:t>, F={S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}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모든 조합이란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/>
            <a:r>
              <a:rPr lang="ko-KR" altLang="en-US" dirty="0" smtClean="0"/>
              <a:t>집합이 </a:t>
            </a:r>
            <a:r>
              <a:rPr lang="en-US" altLang="ko-KR" dirty="0"/>
              <a:t>1</a:t>
            </a:r>
            <a:r>
              <a:rPr lang="ko-KR" altLang="en-US" dirty="0"/>
              <a:t>개인 경우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5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fontAlgn="base" latinLnBrk="1"/>
            <a:r>
              <a:rPr lang="ko-KR" altLang="en-US" dirty="0" smtClean="0"/>
              <a:t>집합이 </a:t>
            </a:r>
            <a:r>
              <a:rPr lang="en-US" altLang="ko-KR" dirty="0"/>
              <a:t>2</a:t>
            </a:r>
            <a:r>
              <a:rPr lang="ko-KR" altLang="en-US" dirty="0"/>
              <a:t>개인 경우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3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fontAlgn="base" latinLnBrk="1"/>
            <a:r>
              <a:rPr lang="ko-KR" altLang="en-US" dirty="0" smtClean="0"/>
              <a:t>집합이 </a:t>
            </a:r>
            <a:r>
              <a:rPr lang="en-US" altLang="ko-KR" dirty="0"/>
              <a:t>3</a:t>
            </a:r>
            <a:r>
              <a:rPr lang="ko-KR" altLang="en-US" dirty="0"/>
              <a:t>개인 경우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3</a:t>
            </a:r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/>
            <a:r>
              <a:rPr lang="ko-KR" altLang="en-US" dirty="0" smtClean="0"/>
              <a:t>총합은 </a:t>
            </a:r>
            <a:r>
              <a:rPr lang="en-US" altLang="ko-KR" dirty="0"/>
              <a:t>3+3+1= 7 = 2</a:t>
            </a:r>
            <a:r>
              <a:rPr lang="en-US" altLang="ko-KR" baseline="30000" dirty="0"/>
              <a:t>3</a:t>
            </a:r>
            <a:r>
              <a:rPr lang="en-US" altLang="ko-KR" dirty="0"/>
              <a:t>-1 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2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원소가 있으면 </a:t>
            </a:r>
            <a:r>
              <a:rPr lang="en-US" altLang="ko-KR" dirty="0"/>
              <a:t>(2</a:t>
            </a:r>
            <a:r>
              <a:rPr lang="en-US" altLang="ko-KR" baseline="30000" dirty="0"/>
              <a:t>n</a:t>
            </a:r>
            <a:r>
              <a:rPr lang="en-US" altLang="ko-KR" dirty="0"/>
              <a:t>-1)</a:t>
            </a:r>
            <a:r>
              <a:rPr lang="ko-KR" altLang="en-US" dirty="0"/>
              <a:t>개를 다 검사하여야 하고</a:t>
            </a:r>
            <a:r>
              <a:rPr lang="en-US" altLang="ko-KR" dirty="0"/>
              <a:t>, n</a:t>
            </a:r>
            <a:r>
              <a:rPr lang="ko-KR" altLang="en-US" dirty="0"/>
              <a:t>이 커지면 </a:t>
            </a:r>
            <a:r>
              <a:rPr lang="ko-KR" altLang="en-US" dirty="0" err="1"/>
              <a:t>최적해를</a:t>
            </a:r>
            <a:r>
              <a:rPr lang="ko-KR" altLang="en-US" dirty="0"/>
              <a:t> 찾는 것은 실질적으로 불가능하다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이를 극복하기 위해서는 </a:t>
            </a:r>
            <a:r>
              <a:rPr lang="ko-KR" altLang="en-US" dirty="0" err="1"/>
              <a:t>최적해를</a:t>
            </a:r>
            <a:r>
              <a:rPr lang="ko-KR" altLang="en-US" dirty="0"/>
              <a:t> 찾는 대신에 </a:t>
            </a:r>
            <a:r>
              <a:rPr lang="ko-KR" altLang="en-US" dirty="0" err="1"/>
              <a:t>최적해에</a:t>
            </a:r>
            <a:r>
              <a:rPr lang="ko-KR" altLang="en-US" dirty="0"/>
              <a:t> 근접한 </a:t>
            </a:r>
            <a:r>
              <a:rPr lang="ko-KR" altLang="en-US" dirty="0">
                <a:solidFill>
                  <a:srgbClr val="FF0000"/>
                </a:solidFill>
              </a:rPr>
              <a:t>근사해 </a:t>
            </a:r>
            <a:r>
              <a:rPr lang="en-US" altLang="ko-KR" dirty="0">
                <a:solidFill>
                  <a:srgbClr val="FF0000"/>
                </a:solidFill>
              </a:rPr>
              <a:t>(approximation solution)</a:t>
            </a:r>
            <a:r>
              <a:rPr lang="ko-KR" altLang="en-US" dirty="0"/>
              <a:t>를 찾는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 커버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 fontAlgn="base" latinLnBrk="1">
              <a:buNone/>
            </a:pPr>
            <a:r>
              <a:rPr lang="en-US" sz="3000" dirty="0" err="1">
                <a:solidFill>
                  <a:srgbClr val="FF0000"/>
                </a:solidFill>
              </a:rPr>
              <a:t>SetCover</a:t>
            </a:r>
            <a:r>
              <a:rPr lang="en-US" sz="3000" dirty="0"/>
              <a:t> </a:t>
            </a: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dirty="0"/>
              <a:t>U, F={S</a:t>
            </a:r>
            <a:r>
              <a:rPr lang="en-US" baseline="-25000" dirty="0"/>
              <a:t>i</a:t>
            </a:r>
            <a:r>
              <a:rPr lang="en-US" dirty="0"/>
              <a:t>}, </a:t>
            </a:r>
            <a:r>
              <a:rPr lang="en-US" dirty="0" err="1"/>
              <a:t>i</a:t>
            </a:r>
            <a:r>
              <a:rPr lang="en-US" dirty="0"/>
              <a:t>=1,⋯,n</a:t>
            </a:r>
          </a:p>
          <a:p>
            <a:pPr marL="0" indent="0" fontAlgn="base" latinLnBrk="1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집합 커버 </a:t>
            </a:r>
            <a:r>
              <a:rPr lang="en-US" altLang="ko-KR" dirty="0"/>
              <a:t>C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1. C=</a:t>
            </a:r>
            <a:r>
              <a:rPr lang="ko-KR" altLang="en-US" dirty="0"/>
              <a:t>∅</a:t>
            </a:r>
          </a:p>
          <a:p>
            <a:pPr marL="0" indent="0" fontAlgn="base" latinLnBrk="1">
              <a:buNone/>
            </a:pPr>
            <a:r>
              <a:rPr lang="en-US" altLang="ko-KR" dirty="0"/>
              <a:t>2. while (U</a:t>
            </a:r>
            <a:r>
              <a:rPr lang="ko-KR" altLang="en-US" dirty="0"/>
              <a:t>≠∅</a:t>
            </a:r>
            <a:r>
              <a:rPr lang="en-US" altLang="ko-KR" dirty="0"/>
              <a:t>) do {</a:t>
            </a:r>
            <a:endParaRPr lang="ko-KR" altLang="en-US" dirty="0"/>
          </a:p>
          <a:p>
            <a:pPr marL="725488" indent="-725488" fontAlgn="base" latinLnBrk="1">
              <a:buNone/>
            </a:pPr>
            <a:r>
              <a:rPr lang="en-US" altLang="ko-KR" dirty="0"/>
              <a:t>3. </a:t>
            </a:r>
            <a:r>
              <a:rPr lang="en-US" altLang="ko-KR" dirty="0" smtClean="0"/>
              <a:t>     U</a:t>
            </a:r>
            <a:r>
              <a:rPr lang="ko-KR" altLang="en-US" dirty="0"/>
              <a:t>의 원소들을 </a:t>
            </a:r>
            <a:r>
              <a:rPr lang="ko-KR" altLang="en-US" u="sng" dirty="0"/>
              <a:t>가장 많이 포함하고 있는</a:t>
            </a:r>
            <a:r>
              <a:rPr lang="ko-KR" altLang="en-US" dirty="0"/>
              <a:t> 집합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     U=U-S</a:t>
            </a:r>
            <a:r>
              <a:rPr lang="en-US" altLang="ko-KR" baseline="-25000" dirty="0" smtClean="0"/>
              <a:t>i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5. </a:t>
            </a:r>
            <a:r>
              <a:rPr lang="en-US" altLang="ko-KR" dirty="0" smtClean="0"/>
              <a:t>     S</a:t>
            </a:r>
            <a:r>
              <a:rPr lang="en-US" altLang="ko-KR" baseline="-25000" dirty="0" smtClean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6. return C 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760</a:t>
            </a:r>
            <a:r>
              <a:rPr lang="ko-KR" altLang="en-US" dirty="0"/>
              <a:t>원에 대해 </a:t>
            </a:r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알고리즘이 수행되는 과정을 살펴보자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change = 760, n500 = n100 = n50= n10 = n1 = 0</a:t>
            </a:r>
            <a:r>
              <a:rPr lang="ko-KR" altLang="en-US" dirty="0"/>
              <a:t>으로 초기화된다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보다 크므로 </a:t>
            </a:r>
            <a:r>
              <a:rPr lang="en-US" altLang="ko-KR" dirty="0"/>
              <a:t>while-</a:t>
            </a:r>
            <a:r>
              <a:rPr lang="ko-KR" altLang="en-US" dirty="0"/>
              <a:t>조건이 ‘참’이어서 </a:t>
            </a:r>
            <a:r>
              <a:rPr lang="en-US" altLang="ko-KR" dirty="0"/>
              <a:t>change = change-500 = 760-500 = 260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n500=1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다음은 </a:t>
            </a:r>
            <a:r>
              <a:rPr lang="en-US" altLang="ko-KR" dirty="0"/>
              <a:t>change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보다 작으므로 </a:t>
            </a:r>
            <a:r>
              <a:rPr lang="en-US" altLang="ko-KR" dirty="0"/>
              <a:t>line 2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루프는 더 이상 수행되지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61650"/>
            <a:ext cx="12096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4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 smtClean="0"/>
              <a:t>Line 1:</a:t>
            </a:r>
            <a:r>
              <a:rPr lang="ko-KR" altLang="en-US" dirty="0" smtClean="0"/>
              <a:t> </a:t>
            </a:r>
            <a:r>
              <a:rPr lang="en-US" altLang="ko-KR" dirty="0"/>
              <a:t>C</a:t>
            </a:r>
            <a:r>
              <a:rPr lang="ko-KR" altLang="en-US" dirty="0"/>
              <a:t>를 공집합으로 초기화시킨다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2~5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루프에서는 집합 </a:t>
            </a:r>
            <a:r>
              <a:rPr lang="en-US" altLang="ko-KR" dirty="0"/>
              <a:t>U</a:t>
            </a:r>
            <a:r>
              <a:rPr lang="ko-KR" altLang="en-US" dirty="0"/>
              <a:t>가 공집합이 될 때까지 수행된다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3:</a:t>
            </a:r>
            <a:r>
              <a:rPr lang="ko-KR" altLang="en-US" dirty="0" smtClean="0"/>
              <a:t> </a:t>
            </a:r>
            <a:r>
              <a:rPr lang="ko-KR" altLang="en-US" dirty="0"/>
              <a:t>‘그리디’하게 </a:t>
            </a:r>
            <a:r>
              <a:rPr lang="en-US" altLang="ko-KR" dirty="0"/>
              <a:t>U</a:t>
            </a:r>
            <a:r>
              <a:rPr lang="ko-KR" altLang="en-US" dirty="0"/>
              <a:t>와 가장 많은 수의 원소들을 공유하는 집합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4: S</a:t>
            </a:r>
            <a:r>
              <a:rPr lang="en-US" altLang="ko-KR" baseline="-25000" dirty="0" smtClean="0"/>
              <a:t>i</a:t>
            </a:r>
            <a:r>
              <a:rPr lang="ko-KR" altLang="en-US" dirty="0"/>
              <a:t>의 원소들을 </a:t>
            </a:r>
            <a:r>
              <a:rPr lang="en-US" altLang="ko-KR" dirty="0"/>
              <a:t>U</a:t>
            </a:r>
            <a:r>
              <a:rPr lang="ko-KR" altLang="en-US" dirty="0"/>
              <a:t>에서 제거한다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의 원소들은 커버된 것이기 때문이다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U</a:t>
            </a:r>
            <a:r>
              <a:rPr lang="ko-KR" altLang="en-US" dirty="0"/>
              <a:t>는 아직 커버되지 않은 원소들의 집합이다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로부터 제거하여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line 3</a:t>
            </a:r>
            <a:r>
              <a:rPr lang="ko-KR" altLang="en-US" dirty="0"/>
              <a:t>에서 더 이상 고려되지 않도록 하며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를 집합 커버 </a:t>
            </a:r>
            <a:r>
              <a:rPr lang="en-US" altLang="ko-KR" dirty="0"/>
              <a:t>C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6:</a:t>
            </a:r>
            <a:r>
              <a:rPr lang="ko-KR" altLang="en-US" dirty="0" smtClean="0"/>
              <a:t>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6514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altLang="ko-KR" sz="3200" dirty="0" err="1" smtClean="0">
                <a:solidFill>
                  <a:srgbClr val="FF0000"/>
                </a:solidFill>
              </a:rPr>
              <a:t>SetCover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알고리즘의 수행 과정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361950" indent="0" fontAlgn="base" latinLnBrk="1">
              <a:buNone/>
            </a:pPr>
            <a:r>
              <a:rPr lang="en-US" dirty="0"/>
              <a:t>U={1, 2, 3, 4, 5, 6, 7, 8, 9, 10} </a:t>
            </a:r>
          </a:p>
          <a:p>
            <a:pPr marL="361950" indent="0" fontAlgn="base" latinLnBrk="1">
              <a:buNone/>
            </a:pPr>
            <a:r>
              <a:rPr lang="en-US" dirty="0"/>
              <a:t>F={S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6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 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={1, 2, 3, 8}	 </a:t>
            </a:r>
            <a:r>
              <a:rPr lang="en-US" dirty="0" smtClean="0"/>
              <a:t>     S</a:t>
            </a:r>
            <a:r>
              <a:rPr lang="en-US" baseline="-25000" dirty="0" smtClean="0"/>
              <a:t>6</a:t>
            </a:r>
            <a:r>
              <a:rPr lang="en-US" dirty="0"/>
              <a:t>={5, 6, 7, 9, 10}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={1, 2, 3, 4, 8} 	 </a:t>
            </a:r>
            <a:r>
              <a:rPr lang="en-US" dirty="0" smtClean="0"/>
              <a:t>     S</a:t>
            </a:r>
            <a:r>
              <a:rPr lang="en-US" baseline="-25000" dirty="0" smtClean="0"/>
              <a:t>7</a:t>
            </a:r>
            <a:r>
              <a:rPr lang="en-US" dirty="0"/>
              <a:t>={4, 5, 6, 7}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={1, 2, 3, 4}	 </a:t>
            </a:r>
            <a:r>
              <a:rPr lang="en-US" dirty="0" smtClean="0"/>
              <a:t>     S</a:t>
            </a:r>
            <a:r>
              <a:rPr lang="en-US" baseline="-25000" dirty="0" smtClean="0"/>
              <a:t>8</a:t>
            </a:r>
            <a:r>
              <a:rPr lang="en-US" dirty="0"/>
              <a:t>={1, 2, 4, 8}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en-US" dirty="0"/>
              <a:t>={2, 3, 4, 5, 7, 8} </a:t>
            </a:r>
            <a:r>
              <a:rPr lang="en-US" dirty="0" smtClean="0"/>
              <a:t>  S</a:t>
            </a:r>
            <a:r>
              <a:rPr lang="en-US" baseline="-25000" dirty="0" smtClean="0"/>
              <a:t>9</a:t>
            </a:r>
            <a:r>
              <a:rPr lang="en-US" dirty="0"/>
              <a:t>={6, 9}</a:t>
            </a:r>
          </a:p>
          <a:p>
            <a:pPr marL="361950" indent="0" fontAlgn="base" latinLnBrk="1">
              <a:buNone/>
            </a:pPr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={4, 5, 6, 7}	 </a:t>
            </a:r>
            <a:r>
              <a:rPr lang="en-US" dirty="0" smtClean="0"/>
              <a:t>     S</a:t>
            </a:r>
            <a:r>
              <a:rPr lang="en-US" baseline="-25000" dirty="0" smtClean="0"/>
              <a:t>10</a:t>
            </a:r>
            <a:r>
              <a:rPr lang="en-US" dirty="0"/>
              <a:t>={6, 10}</a:t>
            </a:r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035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lvl="0" fontAlgn="base" latinLnBrk="1">
              <a:spcAft>
                <a:spcPts val="1800"/>
              </a:spcAft>
            </a:pPr>
            <a:r>
              <a:rPr lang="en-US" dirty="0"/>
              <a:t>Line 1: C=∅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2: while-</a:t>
            </a:r>
            <a:r>
              <a:rPr lang="ko-KR" altLang="en-US" dirty="0"/>
              <a:t>조건 </a:t>
            </a:r>
            <a:r>
              <a:rPr lang="en-US" altLang="ko-KR" dirty="0"/>
              <a:t>(</a:t>
            </a:r>
            <a:r>
              <a:rPr lang="en-US" dirty="0"/>
              <a:t>U≠∅)=({1, 2, 3, 4, 5, 6, 7, 8, 9, 10} ≠ ∅)</a:t>
            </a:r>
            <a:r>
              <a:rPr lang="ko-KR" altLang="en-US" dirty="0"/>
              <a:t>이 ‘참’이다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3: U</a:t>
            </a:r>
            <a:r>
              <a:rPr lang="ko-KR" altLang="en-US" dirty="0"/>
              <a:t>의 </a:t>
            </a:r>
            <a:r>
              <a:rPr lang="ko-KR" altLang="en-US" dirty="0" smtClean="0"/>
              <a:t>원소를 </a:t>
            </a:r>
            <a:r>
              <a:rPr lang="ko-KR" altLang="en-US" dirty="0"/>
              <a:t>가장 많이 커버하는 집합인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/>
              <a:t>={2, 3, 4, 5, 7, 8}</a:t>
            </a:r>
            <a:r>
              <a:rPr lang="ko-KR" altLang="en-US" dirty="0"/>
              <a:t>을 </a:t>
            </a:r>
            <a:r>
              <a:rPr lang="en-US" dirty="0"/>
              <a:t>F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4: U = U - S</a:t>
            </a:r>
            <a:r>
              <a:rPr lang="en-US" baseline="-25000" dirty="0"/>
              <a:t>4 </a:t>
            </a:r>
            <a:r>
              <a:rPr lang="en-US" dirty="0"/>
              <a:t>= {1, 2, 3, 4, 5, 6, 7, 8, 9, 10} - {2, 3, 4, 5, 7, 8} = {1, 6, 9, 10}</a:t>
            </a:r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5: S</a:t>
            </a:r>
            <a:r>
              <a:rPr lang="en-US" baseline="-25000" dirty="0"/>
              <a:t>4</a:t>
            </a:r>
            <a:r>
              <a:rPr lang="ko-KR" altLang="en-US" dirty="0"/>
              <a:t>를 </a:t>
            </a:r>
            <a:r>
              <a:rPr lang="en-US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en-US" altLang="ko-KR" dirty="0"/>
              <a:t> </a:t>
            </a:r>
            <a:r>
              <a:rPr lang="en-US" dirty="0"/>
              <a:t>F ={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6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 - {S</a:t>
            </a:r>
            <a:r>
              <a:rPr lang="en-US" baseline="-25000" dirty="0"/>
              <a:t>4</a:t>
            </a:r>
            <a:r>
              <a:rPr lang="en-US" dirty="0"/>
              <a:t>} = 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6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ko-KR" altLang="en-US" dirty="0"/>
              <a:t>를 </a:t>
            </a:r>
            <a:r>
              <a:rPr lang="en-US" dirty="0"/>
              <a:t>C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dirty="0">
                <a:solidFill>
                  <a:srgbClr val="FF0000"/>
                </a:solidFill>
              </a:rPr>
              <a:t>C = {S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6817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en-US" dirty="0"/>
              <a:t>Line 2: while-</a:t>
            </a:r>
            <a:r>
              <a:rPr lang="ko-KR" altLang="en-US" dirty="0"/>
              <a:t>조건 </a:t>
            </a:r>
            <a:r>
              <a:rPr lang="en-US" altLang="ko-KR" dirty="0"/>
              <a:t>(</a:t>
            </a:r>
            <a:r>
              <a:rPr lang="en-US" dirty="0"/>
              <a:t>U≠∅) = ({1, 6, 9, 10} ≠ ∅)</a:t>
            </a:r>
            <a:r>
              <a:rPr lang="ko-KR" altLang="en-US" dirty="0"/>
              <a:t>이 ‘참’이다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3: U</a:t>
            </a:r>
            <a:r>
              <a:rPr lang="ko-KR" altLang="en-US" dirty="0"/>
              <a:t>의 </a:t>
            </a:r>
            <a:r>
              <a:rPr lang="ko-KR" altLang="en-US" dirty="0" smtClean="0"/>
              <a:t>원소를 </a:t>
            </a:r>
            <a:r>
              <a:rPr lang="ko-KR" altLang="en-US" dirty="0"/>
              <a:t>가장 많이 커버하는 집합인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/>
              <a:t>={5, 6, 7, 9, 10}</a:t>
            </a:r>
            <a:r>
              <a:rPr lang="ko-KR" altLang="en-US" dirty="0"/>
              <a:t>을 </a:t>
            </a:r>
            <a:r>
              <a:rPr lang="en-US" dirty="0"/>
              <a:t>F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4: U = U - S</a:t>
            </a:r>
            <a:r>
              <a:rPr lang="en-US" baseline="-25000" dirty="0"/>
              <a:t>4 </a:t>
            </a:r>
            <a:r>
              <a:rPr lang="en-US" dirty="0"/>
              <a:t>= {1, 6, 9, 10} - {5, 6, 7, 9, 10} = {1}</a:t>
            </a:r>
          </a:p>
          <a:p>
            <a:pPr lvl="0" fontAlgn="base" latinLnBrk="1">
              <a:spcAft>
                <a:spcPts val="1800"/>
              </a:spcAft>
            </a:pPr>
            <a:r>
              <a:rPr lang="en-US" dirty="0"/>
              <a:t>Line 5: S</a:t>
            </a:r>
            <a:r>
              <a:rPr lang="en-US" baseline="-25000" dirty="0"/>
              <a:t>6</a:t>
            </a:r>
            <a:r>
              <a:rPr lang="ko-KR" altLang="en-US" dirty="0"/>
              <a:t>을 </a:t>
            </a:r>
            <a:r>
              <a:rPr lang="en-US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dirty="0"/>
              <a:t>F={S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6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 - {S</a:t>
            </a:r>
            <a:r>
              <a:rPr lang="en-US" baseline="-25000" dirty="0"/>
              <a:t>6</a:t>
            </a:r>
            <a:r>
              <a:rPr lang="en-US" dirty="0"/>
              <a:t>} = 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dirty="0"/>
              <a:t>S</a:t>
            </a:r>
            <a:r>
              <a:rPr lang="en-US" baseline="-25000" dirty="0"/>
              <a:t>6</a:t>
            </a:r>
            <a:r>
              <a:rPr lang="ko-KR" altLang="en-US" dirty="0"/>
              <a:t>을 </a:t>
            </a:r>
            <a:r>
              <a:rPr lang="en-US" dirty="0"/>
              <a:t>C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 = {S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S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635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lvl="0" fontAlgn="base" latinLnBrk="1"/>
            <a:r>
              <a:rPr lang="en-US" dirty="0" smtClean="0"/>
              <a:t>Line </a:t>
            </a:r>
            <a:r>
              <a:rPr lang="en-US" dirty="0"/>
              <a:t>2: while-</a:t>
            </a:r>
            <a:r>
              <a:rPr lang="ko-KR" altLang="en-US" dirty="0"/>
              <a:t>조건 </a:t>
            </a:r>
            <a:r>
              <a:rPr lang="en-US" altLang="ko-KR" dirty="0"/>
              <a:t>(</a:t>
            </a:r>
            <a:r>
              <a:rPr lang="en-US" dirty="0"/>
              <a:t>U≠∅) = ({1}≠∅)</a:t>
            </a:r>
            <a:r>
              <a:rPr lang="ko-KR" altLang="en-US" dirty="0"/>
              <a:t>이 ‘참’이다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dirty="0"/>
              <a:t>Line 3.: U</a:t>
            </a:r>
            <a:r>
              <a:rPr lang="ko-KR" altLang="en-US" dirty="0"/>
              <a:t>의 </a:t>
            </a:r>
            <a:r>
              <a:rPr lang="ko-KR" altLang="en-US" dirty="0" smtClean="0"/>
              <a:t>원소를 </a:t>
            </a:r>
            <a:r>
              <a:rPr lang="ko-KR" altLang="en-US" dirty="0"/>
              <a:t>가장 많이 커버하는 집합인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={1, 2, 3, 8}</a:t>
            </a:r>
            <a:r>
              <a:rPr lang="ko-KR" altLang="en-US" dirty="0"/>
              <a:t>을 </a:t>
            </a:r>
            <a:r>
              <a:rPr lang="en-US" dirty="0"/>
              <a:t>F</a:t>
            </a:r>
            <a:r>
              <a:rPr lang="ko-KR" altLang="en-US" dirty="0"/>
              <a:t>에서 선택한다</a:t>
            </a:r>
            <a:r>
              <a:rPr lang="en-US" altLang="ko-KR" dirty="0"/>
              <a:t>.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ko-KR" altLang="en-US" dirty="0"/>
              <a:t>대신에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 </a:t>
            </a:r>
            <a:r>
              <a:rPr lang="ko-KR" altLang="en-US" dirty="0"/>
              <a:t>중에서 어느 하나를 선택해도 무방하다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dirty="0"/>
              <a:t>Line 4: U = U - S</a:t>
            </a:r>
            <a:r>
              <a:rPr lang="en-US" baseline="-25000" dirty="0"/>
              <a:t>1 </a:t>
            </a:r>
            <a:r>
              <a:rPr lang="en-US" dirty="0"/>
              <a:t>= {1} - {1, 2, 3, 8}=∅</a:t>
            </a:r>
          </a:p>
          <a:p>
            <a:pPr lvl="0" fontAlgn="base" latinLnBrk="1"/>
            <a:r>
              <a:rPr lang="en-US" dirty="0"/>
              <a:t>Line 5: S</a:t>
            </a:r>
            <a:r>
              <a:rPr lang="en-US" baseline="-25000" dirty="0"/>
              <a:t>1</a:t>
            </a:r>
            <a:r>
              <a:rPr lang="ko-KR" altLang="en-US" dirty="0"/>
              <a:t>을 </a:t>
            </a:r>
            <a:r>
              <a:rPr lang="en-US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dirty="0"/>
              <a:t>F={S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6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 - {S</a:t>
            </a:r>
            <a:r>
              <a:rPr lang="en-US" baseline="-25000" dirty="0"/>
              <a:t>1</a:t>
            </a:r>
            <a:r>
              <a:rPr lang="en-US" dirty="0"/>
              <a:t>} ={S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10</a:t>
            </a:r>
            <a:r>
              <a:rPr lang="en-US" dirty="0"/>
              <a:t>}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ko-KR" altLang="en-US" dirty="0"/>
              <a:t>을 </a:t>
            </a:r>
            <a:r>
              <a:rPr lang="en-US" dirty="0"/>
              <a:t>C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 = {S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S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dirty="0"/>
              <a:t>Line 2: while-</a:t>
            </a:r>
            <a:r>
              <a:rPr lang="ko-KR" altLang="en-US" dirty="0"/>
              <a:t>조건 </a:t>
            </a:r>
            <a:r>
              <a:rPr lang="en-US" altLang="ko-KR" dirty="0"/>
              <a:t>(</a:t>
            </a:r>
            <a:r>
              <a:rPr lang="en-US" dirty="0"/>
              <a:t>U≠∅) = (∅≠∅)</a:t>
            </a:r>
            <a:r>
              <a:rPr lang="ko-KR" altLang="en-US" dirty="0"/>
              <a:t>이 ‘거짓’이므로</a:t>
            </a:r>
            <a:r>
              <a:rPr lang="en-US" altLang="ko-KR" dirty="0"/>
              <a:t>, </a:t>
            </a:r>
            <a:r>
              <a:rPr lang="ko-KR" altLang="en-US" dirty="0"/>
              <a:t>루프를 끝낸다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dirty="0"/>
              <a:t>Line 6: </a:t>
            </a:r>
            <a:r>
              <a:rPr lang="en-US" dirty="0">
                <a:solidFill>
                  <a:srgbClr val="FF0000"/>
                </a:solidFill>
              </a:rPr>
              <a:t>C={S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S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237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SetCover</a:t>
            </a:r>
            <a:r>
              <a:rPr lang="en-US" altLang="ko-KR" dirty="0" smtClean="0"/>
              <a:t> </a:t>
            </a:r>
            <a:r>
              <a:rPr lang="ko-KR" altLang="en-US" dirty="0"/>
              <a:t>알고리즘의 </a:t>
            </a:r>
            <a:r>
              <a:rPr lang="ko-KR" altLang="en-US" dirty="0" smtClean="0"/>
              <a:t>최종해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_x199739112" descr="EMB000015589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3888432" cy="19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047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먼저 </a:t>
            </a:r>
            <a:r>
              <a:rPr lang="en-US" altLang="ko-KR" dirty="0"/>
              <a:t>while-</a:t>
            </a:r>
            <a:r>
              <a:rPr lang="ko-KR" altLang="en-US" dirty="0"/>
              <a:t>루프가 수행되는 횟수는 최대 </a:t>
            </a:r>
            <a:r>
              <a:rPr lang="en-US" altLang="ko-KR" dirty="0"/>
              <a:t>n</a:t>
            </a:r>
            <a:r>
              <a:rPr lang="ko-KR" altLang="en-US" dirty="0"/>
              <a:t>번이다</a:t>
            </a:r>
            <a:r>
              <a:rPr lang="en-US" altLang="ko-KR" dirty="0"/>
              <a:t>. </a:t>
            </a:r>
            <a:r>
              <a:rPr lang="ko-KR" altLang="en-US" dirty="0"/>
              <a:t>왜냐하면 루프가 </a:t>
            </a:r>
            <a:r>
              <a:rPr lang="en-US" altLang="ko-KR" dirty="0"/>
              <a:t>1</a:t>
            </a:r>
            <a:r>
              <a:rPr lang="ko-KR" altLang="en-US" dirty="0"/>
              <a:t>번 수행될 때마다 집합 </a:t>
            </a:r>
            <a:r>
              <a:rPr lang="en-US" altLang="ko-KR" dirty="0"/>
              <a:t>U</a:t>
            </a:r>
            <a:r>
              <a:rPr lang="ko-KR" altLang="en-US" dirty="0"/>
              <a:t>의 원소 </a:t>
            </a:r>
            <a:r>
              <a:rPr lang="en-US" altLang="ko-KR" dirty="0"/>
              <a:t>1</a:t>
            </a:r>
            <a:r>
              <a:rPr lang="ko-KR" altLang="en-US" dirty="0"/>
              <a:t>개씩만 커버된다면</a:t>
            </a:r>
            <a:r>
              <a:rPr lang="en-US" altLang="ko-KR" dirty="0"/>
              <a:t>, </a:t>
            </a:r>
            <a:r>
              <a:rPr lang="ko-KR" altLang="en-US" dirty="0"/>
              <a:t>최악의 경우 루프가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ko-KR" altLang="en-US" dirty="0" smtClean="0"/>
              <a:t>수행되어야 하기 </a:t>
            </a:r>
            <a:r>
              <a:rPr lang="ko-KR" altLang="en-US" dirty="0"/>
              <a:t>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루프가 </a:t>
            </a:r>
            <a:r>
              <a:rPr lang="en-US" altLang="ko-KR" dirty="0"/>
              <a:t>1</a:t>
            </a:r>
            <a:r>
              <a:rPr lang="ko-KR" altLang="en-US" dirty="0"/>
              <a:t>번 수행될 때의 시간복잡도를 살펴보자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2</a:t>
            </a:r>
            <a:r>
              <a:rPr lang="ko-KR" altLang="en-US" dirty="0"/>
              <a:t>의 </a:t>
            </a:r>
            <a:r>
              <a:rPr lang="en-US" altLang="ko-KR" dirty="0"/>
              <a:t>while-</a:t>
            </a:r>
            <a:r>
              <a:rPr lang="ko-KR" altLang="en-US" dirty="0"/>
              <a:t>루프 조건 </a:t>
            </a:r>
            <a:r>
              <a:rPr lang="en-US" altLang="ko-KR" dirty="0"/>
              <a:t>(U</a:t>
            </a:r>
            <a:r>
              <a:rPr lang="ko-KR" altLang="en-US" dirty="0"/>
              <a:t>≠∅</a:t>
            </a:r>
            <a:r>
              <a:rPr lang="en-US" altLang="ko-KR" dirty="0"/>
              <a:t>)</a:t>
            </a:r>
            <a:r>
              <a:rPr lang="ko-KR" altLang="en-US" dirty="0"/>
              <a:t>을 검사는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U</a:t>
            </a:r>
            <a:r>
              <a:rPr lang="ko-KR" altLang="en-US" dirty="0"/>
              <a:t>의 현재 원소 수를 위한 변수를 두고 그 값이 </a:t>
            </a:r>
            <a:r>
              <a:rPr lang="en-US" altLang="ko-KR" dirty="0"/>
              <a:t>0</a:t>
            </a:r>
            <a:r>
              <a:rPr lang="ko-KR" altLang="en-US" dirty="0"/>
              <a:t>인지를 검사하면 되기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3924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3:</a:t>
            </a:r>
            <a:r>
              <a:rPr lang="ko-KR" altLang="en-US" dirty="0" smtClean="0"/>
              <a:t> </a:t>
            </a:r>
            <a:r>
              <a:rPr lang="en-US" altLang="ko-KR" dirty="0"/>
              <a:t>U</a:t>
            </a:r>
            <a:r>
              <a:rPr lang="ko-KR" altLang="en-US" dirty="0"/>
              <a:t>의 원소들을 가장 많이 포함하고 있는 집합 </a:t>
            </a:r>
            <a:r>
              <a:rPr lang="en-US" altLang="ko-KR" dirty="0"/>
              <a:t>S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현재 남아있는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들 각각을 </a:t>
            </a:r>
            <a:r>
              <a:rPr lang="en-US" altLang="ko-KR" dirty="0"/>
              <a:t>U</a:t>
            </a:r>
            <a:r>
              <a:rPr lang="ko-KR" altLang="en-US" dirty="0"/>
              <a:t>와 비교하여야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들의 수는 최대 </a:t>
            </a:r>
            <a:r>
              <a:rPr lang="en-US" altLang="ko-KR" dirty="0"/>
              <a:t>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의 비교는 </a:t>
            </a:r>
            <a:r>
              <a:rPr lang="en-US" altLang="ko-KR" dirty="0"/>
              <a:t>O(n) </a:t>
            </a:r>
            <a:r>
              <a:rPr lang="ko-KR" altLang="en-US" dirty="0"/>
              <a:t>시간이 걸리므로</a:t>
            </a:r>
            <a:r>
              <a:rPr lang="en-US" altLang="ko-KR" dirty="0"/>
              <a:t>, line 3</a:t>
            </a:r>
            <a:r>
              <a:rPr lang="ko-KR" altLang="en-US" dirty="0"/>
              <a:t>은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ko-KR" altLang="en-US" dirty="0"/>
              <a:t>집합 </a:t>
            </a:r>
            <a:r>
              <a:rPr lang="en-US" altLang="ko-KR" dirty="0"/>
              <a:t>U</a:t>
            </a:r>
            <a:r>
              <a:rPr lang="ko-KR" altLang="en-US" dirty="0"/>
              <a:t>에서 집합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의 원소를 제거하는 것이므로 </a:t>
            </a:r>
            <a:r>
              <a:rPr lang="en-US" altLang="ko-KR" dirty="0"/>
              <a:t>O(n)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에 추가하는 것이므로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루프 </a:t>
            </a:r>
            <a:r>
              <a:rPr lang="en-US" altLang="ko-KR" dirty="0"/>
              <a:t>1</a:t>
            </a:r>
            <a:r>
              <a:rPr lang="ko-KR" altLang="en-US" dirty="0"/>
              <a:t>회의 시간복잡도는 </a:t>
            </a:r>
            <a:r>
              <a:rPr lang="en-US" altLang="ko-KR" dirty="0"/>
              <a:t>O(1)+O(n</a:t>
            </a:r>
            <a:r>
              <a:rPr lang="en-US" altLang="ko-KR" baseline="30000" dirty="0"/>
              <a:t>2</a:t>
            </a:r>
            <a:r>
              <a:rPr lang="en-US" altLang="ko-KR" dirty="0"/>
              <a:t>)+O(n)+O(1)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따라서 </a:t>
            </a:r>
            <a:r>
              <a:rPr lang="ko-KR" altLang="en-US" dirty="0"/>
              <a:t>시간복잡도는 </a:t>
            </a:r>
            <a:r>
              <a:rPr lang="en-US" altLang="ko-KR" dirty="0"/>
              <a:t>O(n)</a:t>
            </a:r>
            <a:r>
              <a:rPr lang="en-US" altLang="ko-KR" dirty="0" err="1"/>
              <a:t>xO</a:t>
            </a:r>
            <a:r>
              <a:rPr lang="en-US" altLang="ko-KR" dirty="0"/>
              <a:t>(n</a:t>
            </a:r>
            <a:r>
              <a:rPr lang="en-US" altLang="ko-KR" baseline="30000" dirty="0"/>
              <a:t>2</a:t>
            </a:r>
            <a:r>
              <a:rPr lang="en-US" altLang="ko-KR" dirty="0"/>
              <a:t>) =</a:t>
            </a:r>
            <a:r>
              <a:rPr lang="en-US" altLang="ko-KR" dirty="0">
                <a:solidFill>
                  <a:srgbClr val="FF0000"/>
                </a:solidFill>
              </a:rPr>
              <a:t> O(n</a:t>
            </a:r>
            <a:r>
              <a:rPr lang="en-US" altLang="ko-KR" baseline="30000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06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/>
              <a:t>근사 알고리즘은 근사해가 </a:t>
            </a:r>
            <a:r>
              <a:rPr lang="ko-KR" altLang="en-US" dirty="0" err="1"/>
              <a:t>최적해에</a:t>
            </a:r>
            <a:r>
              <a:rPr lang="ko-KR" altLang="en-US" dirty="0"/>
              <a:t> 얼마나 근사한지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최적해에</a:t>
            </a:r>
            <a:r>
              <a:rPr lang="ko-KR" altLang="en-US" dirty="0"/>
              <a:t> 얼마나 가까운지</a:t>
            </a:r>
            <a:r>
              <a:rPr lang="en-US" altLang="ko-KR" dirty="0"/>
              <a:t>)</a:t>
            </a:r>
            <a:r>
              <a:rPr lang="ko-KR" altLang="en-US" dirty="0"/>
              <a:t>를 나타내는 </a:t>
            </a:r>
            <a:r>
              <a:rPr lang="ko-KR" altLang="en-US" dirty="0">
                <a:solidFill>
                  <a:srgbClr val="FF0000"/>
                </a:solidFill>
              </a:rPr>
              <a:t>근사 비율 </a:t>
            </a:r>
            <a:r>
              <a:rPr lang="en-US" altLang="ko-KR" dirty="0">
                <a:solidFill>
                  <a:srgbClr val="FF0000"/>
                </a:solidFill>
              </a:rPr>
              <a:t>(approximation ratio)</a:t>
            </a:r>
            <a:r>
              <a:rPr lang="ko-KR" altLang="en-US" dirty="0"/>
              <a:t>을 알고리즘과 함께 제시하여야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err="1" smtClean="0"/>
              <a:t>SetCover</a:t>
            </a:r>
            <a:r>
              <a:rPr lang="en-US" altLang="ko-KR" dirty="0" smtClean="0"/>
              <a:t> </a:t>
            </a:r>
            <a:r>
              <a:rPr lang="ko-KR" altLang="en-US" dirty="0"/>
              <a:t>알고리즘의 근사 비율은 </a:t>
            </a:r>
            <a:r>
              <a:rPr lang="en-US" altLang="ko-KR" dirty="0" err="1">
                <a:solidFill>
                  <a:srgbClr val="FF0000"/>
                </a:solidFill>
              </a:rPr>
              <a:t>Klogn</a:t>
            </a:r>
            <a:r>
              <a:rPr lang="ko-KR" altLang="en-US" dirty="0"/>
              <a:t>으로서</a:t>
            </a:r>
            <a:r>
              <a:rPr lang="en-US" altLang="ko-KR" dirty="0"/>
              <a:t>, </a:t>
            </a:r>
            <a:r>
              <a:rPr lang="ko-KR" altLang="en-US" dirty="0"/>
              <a:t>그 의미는 </a:t>
            </a:r>
            <a:r>
              <a:rPr lang="en-US" altLang="ko-KR" dirty="0" err="1"/>
              <a:t>SetCover</a:t>
            </a:r>
            <a:r>
              <a:rPr lang="en-US" altLang="ko-KR" dirty="0"/>
              <a:t> </a:t>
            </a:r>
            <a:r>
              <a:rPr lang="ko-KR" altLang="en-US" dirty="0"/>
              <a:t>알고리즘의 최악 경우의 해일지라도 그 집합 수가 </a:t>
            </a:r>
            <a:r>
              <a:rPr lang="en-US" altLang="ko-KR" dirty="0" err="1"/>
              <a:t>Klogn</a:t>
            </a:r>
            <a:r>
              <a:rPr lang="ko-KR" altLang="en-US" dirty="0"/>
              <a:t>개를 넘지 않는다는 뜻이다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err="1"/>
              <a:t>최적해의</a:t>
            </a:r>
            <a:r>
              <a:rPr lang="ko-KR" altLang="en-US" dirty="0"/>
              <a:t> 집합의 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 smtClean="0"/>
              <a:t>신도시 </a:t>
            </a:r>
            <a:r>
              <a:rPr lang="ko-KR" altLang="en-US" dirty="0"/>
              <a:t>계획 예제에서는 최적해가 집합 </a:t>
            </a:r>
            <a:r>
              <a:rPr lang="en-US" altLang="ko-KR" dirty="0"/>
              <a:t>2</a:t>
            </a:r>
            <a:r>
              <a:rPr lang="ko-KR" altLang="en-US" dirty="0"/>
              <a:t>개로 모든 마을을 커버했으므로</a:t>
            </a:r>
            <a:r>
              <a:rPr lang="en-US" altLang="ko-KR" dirty="0"/>
              <a:t>, </a:t>
            </a:r>
            <a:r>
              <a:rPr lang="en-US" altLang="ko-KR" dirty="0" err="1"/>
              <a:t>Klogn</a:t>
            </a:r>
            <a:r>
              <a:rPr lang="en-US" altLang="ko-KR" dirty="0"/>
              <a:t> = 2xlog10 &lt; 2x4 = 8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SetCover</a:t>
            </a:r>
            <a:r>
              <a:rPr lang="en-US" altLang="ko-KR" dirty="0"/>
              <a:t> </a:t>
            </a:r>
            <a:r>
              <a:rPr lang="ko-KR" altLang="en-US" dirty="0"/>
              <a:t>알고리즘이 찾는 </a:t>
            </a:r>
            <a:r>
              <a:rPr lang="ko-KR" altLang="en-US" dirty="0" err="1"/>
              <a:t>근사해의</a:t>
            </a:r>
            <a:r>
              <a:rPr lang="ko-KR" altLang="en-US" dirty="0"/>
              <a:t> 집합 수는 </a:t>
            </a:r>
            <a:r>
              <a:rPr lang="en-US" altLang="ko-KR" dirty="0"/>
              <a:t>8</a:t>
            </a:r>
            <a:r>
              <a:rPr lang="ko-KR" altLang="en-US" dirty="0"/>
              <a:t>개를 초과하지 않다는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en-US" dirty="0" smtClean="0"/>
              <a:t>집합 </a:t>
            </a:r>
            <a:r>
              <a:rPr lang="ko-KR" altLang="en-US" dirty="0"/>
              <a:t>문제의 </a:t>
            </a:r>
            <a:r>
              <a:rPr lang="ko-KR" altLang="en-US" dirty="0" err="1"/>
              <a:t>최적해를</a:t>
            </a:r>
            <a:r>
              <a:rPr lang="ko-KR" altLang="en-US" dirty="0"/>
              <a:t> 찾는 데는 지수 시간이 걸리나</a:t>
            </a:r>
            <a:r>
              <a:rPr lang="en-US" altLang="ko-KR" dirty="0"/>
              <a:t>, </a:t>
            </a:r>
            <a:r>
              <a:rPr lang="en-US" altLang="ko-KR" dirty="0" err="1"/>
              <a:t>SetCover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O(n</a:t>
            </a:r>
            <a:r>
              <a:rPr lang="en-US" altLang="ko-KR" baseline="30000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시간에 </a:t>
            </a:r>
            <a:r>
              <a:rPr lang="ko-KR" altLang="en-US" dirty="0" err="1"/>
              <a:t>근사해를</a:t>
            </a:r>
            <a:r>
              <a:rPr lang="ko-KR" altLang="en-US" dirty="0"/>
              <a:t> 찾으며 그 해도 실질적으로 최적해와 비슷하다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344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ko-KR" altLang="en-US" dirty="0"/>
              <a:t>도시 계획 </a:t>
            </a:r>
            <a:r>
              <a:rPr lang="en-US" altLang="ko-KR" dirty="0"/>
              <a:t>(City Planning)</a:t>
            </a:r>
            <a:r>
              <a:rPr lang="ko-KR" altLang="en-US" dirty="0"/>
              <a:t>에서 공공 기관 배치하기</a:t>
            </a:r>
          </a:p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ko-KR" altLang="en-US" dirty="0"/>
              <a:t>경비 시스템</a:t>
            </a:r>
            <a:r>
              <a:rPr lang="en-US" altLang="ko-KR" dirty="0"/>
              <a:t>: </a:t>
            </a:r>
            <a:r>
              <a:rPr lang="ko-KR" altLang="en-US" dirty="0"/>
              <a:t>미술관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기타 철저한 경비가 요구되는 장소 </a:t>
            </a:r>
            <a:r>
              <a:rPr lang="en-US" altLang="ko-KR" dirty="0"/>
              <a:t>(Art Gallery 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CCTV </a:t>
            </a:r>
            <a:r>
              <a:rPr lang="ko-KR" altLang="en-US" dirty="0"/>
              <a:t>카메라의 최적 배치 </a:t>
            </a:r>
          </a:p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ko-KR" altLang="en-US" dirty="0"/>
              <a:t>컴퓨터 바이러스 찾기</a:t>
            </a:r>
            <a:r>
              <a:rPr lang="en-US" altLang="ko-KR" dirty="0"/>
              <a:t>: </a:t>
            </a:r>
            <a:r>
              <a:rPr lang="ko-KR" altLang="en-US" dirty="0"/>
              <a:t>알려진 바이러스들을 ‘커버’하는 부분 </a:t>
            </a:r>
            <a:r>
              <a:rPr lang="ko-KR" altLang="en-US" dirty="0" err="1" smtClean="0"/>
              <a:t>스트링의</a:t>
            </a:r>
            <a:r>
              <a:rPr lang="ko-KR" altLang="en-US" dirty="0" smtClean="0"/>
              <a:t> </a:t>
            </a:r>
            <a:r>
              <a:rPr lang="ko-KR" altLang="en-US" dirty="0"/>
              <a:t>집합 </a:t>
            </a:r>
            <a:r>
              <a:rPr lang="en-US" altLang="ko-KR" dirty="0"/>
              <a:t>- IBM</a:t>
            </a:r>
            <a:r>
              <a:rPr lang="ko-KR" altLang="en-US" dirty="0"/>
              <a:t>에서 </a:t>
            </a:r>
            <a:r>
              <a:rPr lang="en-US" altLang="ko-KR" dirty="0"/>
              <a:t>5,000</a:t>
            </a:r>
            <a:r>
              <a:rPr lang="ko-KR" altLang="en-US" dirty="0"/>
              <a:t>개의 알려진 바이러스들에서 </a:t>
            </a:r>
            <a:r>
              <a:rPr lang="en-US" altLang="ko-KR" dirty="0"/>
              <a:t>9,000</a:t>
            </a:r>
            <a:r>
              <a:rPr lang="ko-KR" altLang="en-US" dirty="0"/>
              <a:t>개의 부분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</a:t>
            </a:r>
            <a:r>
              <a:rPr lang="ko-KR" altLang="en-US" dirty="0"/>
              <a:t>추출하였고</a:t>
            </a:r>
            <a:r>
              <a:rPr lang="en-US" altLang="ko-KR" dirty="0"/>
              <a:t>, </a:t>
            </a:r>
            <a:r>
              <a:rPr lang="ko-KR" altLang="en-US" dirty="0"/>
              <a:t>이 부분 </a:t>
            </a:r>
            <a:r>
              <a:rPr lang="ko-KR" altLang="en-US" dirty="0" err="1" smtClean="0"/>
              <a:t>스트링의</a:t>
            </a:r>
            <a:r>
              <a:rPr lang="ko-KR" altLang="en-US" dirty="0" smtClean="0"/>
              <a:t> </a:t>
            </a:r>
            <a:r>
              <a:rPr lang="ko-KR" altLang="en-US" dirty="0"/>
              <a:t>집합 커버를 찾았는데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180</a:t>
            </a:r>
            <a:r>
              <a:rPr lang="ko-KR" altLang="en-US" dirty="0"/>
              <a:t>개의 부분 </a:t>
            </a:r>
            <a:r>
              <a:rPr lang="ko-KR" altLang="en-US" dirty="0" err="1" smtClean="0"/>
              <a:t>스트링이었다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180</a:t>
            </a:r>
            <a:r>
              <a:rPr lang="ko-KR" altLang="en-US" dirty="0"/>
              <a:t>개로 컴퓨터 바이러스의 존재를 확인하는데 성공하였다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_x199738712" descr="EMB000015589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8598"/>
            <a:ext cx="1296144" cy="126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7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9097</Words>
  <Application>Microsoft Office PowerPoint</Application>
  <PresentationFormat>화면 슬라이드 쇼(4:3)</PresentationFormat>
  <Paragraphs>1658</Paragraphs>
  <Slides>128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29" baseType="lpstr">
      <vt:lpstr>Office 테마</vt:lpstr>
      <vt:lpstr>제 4장 그리디 알고리즘</vt:lpstr>
      <vt:lpstr>그리디 (Greedy) 알고리즘</vt:lpstr>
      <vt:lpstr>PowerPoint 프레젠테이션</vt:lpstr>
      <vt:lpstr>PowerPoint 프레젠테이션</vt:lpstr>
      <vt:lpstr>4.1 동전 거스름돈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최소 신장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PowerPoint 프레젠테이션</vt:lpstr>
      <vt:lpstr>응 용</vt:lpstr>
      <vt:lpstr>4.3 최단 경로 찾기</vt:lpstr>
      <vt:lpstr>PowerPoint 프레젠테이션</vt:lpstr>
      <vt:lpstr>다익스트라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4.4 부분 배낭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4.5 집합 커버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집합 커버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PowerPoint 프레젠테이션</vt:lpstr>
      <vt:lpstr>PowerPoint 프레젠테이션</vt:lpstr>
      <vt:lpstr>응 용</vt:lpstr>
      <vt:lpstr>PowerPoint 프레젠테이션</vt:lpstr>
      <vt:lpstr>4.6 작업 스케줄링</vt:lpstr>
      <vt:lpstr>PowerPoint 프레젠테이션</vt:lpstr>
      <vt:lpstr>PowerPoint 프레젠테이션</vt:lpstr>
      <vt:lpstr>작업 배정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4.7 허프만 압축</vt:lpstr>
      <vt:lpstr>PowerPoint 프레젠테이션</vt:lpstr>
      <vt:lpstr>PowerPoint 프레젠테이션</vt:lpstr>
      <vt:lpstr>허프만 코드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PowerPoint 프레젠테이션</vt:lpstr>
      <vt:lpstr>응 용</vt:lpstr>
      <vt:lpstr>요 약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Woong Jin Han</cp:lastModifiedBy>
  <cp:revision>35</cp:revision>
  <dcterms:created xsi:type="dcterms:W3CDTF">2012-09-13T12:27:49Z</dcterms:created>
  <dcterms:modified xsi:type="dcterms:W3CDTF">2019-05-04T11:43:28Z</dcterms:modified>
</cp:coreProperties>
</file>