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8"/>
  </p:notesMasterIdLst>
  <p:sldIdLst>
    <p:sldId id="256" r:id="rId2"/>
    <p:sldId id="272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02" r:id="rId13"/>
    <p:sldId id="303" r:id="rId14"/>
    <p:sldId id="304" r:id="rId15"/>
    <p:sldId id="305" r:id="rId16"/>
    <p:sldId id="373" r:id="rId17"/>
    <p:sldId id="374" r:id="rId18"/>
    <p:sldId id="306" r:id="rId19"/>
    <p:sldId id="375" r:id="rId20"/>
    <p:sldId id="308" r:id="rId21"/>
    <p:sldId id="309" r:id="rId22"/>
    <p:sldId id="310" r:id="rId23"/>
    <p:sldId id="312" r:id="rId24"/>
    <p:sldId id="376" r:id="rId25"/>
    <p:sldId id="377" r:id="rId26"/>
    <p:sldId id="378" r:id="rId27"/>
    <p:sldId id="313" r:id="rId28"/>
    <p:sldId id="381" r:id="rId29"/>
    <p:sldId id="379" r:id="rId30"/>
    <p:sldId id="384" r:id="rId31"/>
    <p:sldId id="385" r:id="rId32"/>
    <p:sldId id="320" r:id="rId33"/>
    <p:sldId id="382" r:id="rId34"/>
    <p:sldId id="386" r:id="rId35"/>
    <p:sldId id="387" r:id="rId36"/>
    <p:sldId id="388" r:id="rId37"/>
    <p:sldId id="323" r:id="rId38"/>
    <p:sldId id="389" r:id="rId39"/>
    <p:sldId id="390" r:id="rId40"/>
    <p:sldId id="324" r:id="rId41"/>
    <p:sldId id="325" r:id="rId42"/>
    <p:sldId id="391" r:id="rId43"/>
    <p:sldId id="327" r:id="rId44"/>
    <p:sldId id="392" r:id="rId45"/>
    <p:sldId id="393" r:id="rId46"/>
    <p:sldId id="394" r:id="rId47"/>
    <p:sldId id="395" r:id="rId48"/>
    <p:sldId id="329" r:id="rId49"/>
    <p:sldId id="396" r:id="rId50"/>
    <p:sldId id="397" r:id="rId51"/>
    <p:sldId id="335" r:id="rId52"/>
    <p:sldId id="398" r:id="rId53"/>
    <p:sldId id="399" r:id="rId54"/>
    <p:sldId id="400" r:id="rId55"/>
    <p:sldId id="401" r:id="rId56"/>
    <p:sldId id="402" r:id="rId57"/>
    <p:sldId id="403" r:id="rId58"/>
    <p:sldId id="404" r:id="rId59"/>
    <p:sldId id="405" r:id="rId60"/>
    <p:sldId id="340" r:id="rId61"/>
    <p:sldId id="406" r:id="rId62"/>
    <p:sldId id="407" r:id="rId63"/>
    <p:sldId id="408" r:id="rId64"/>
    <p:sldId id="342" r:id="rId65"/>
    <p:sldId id="409" r:id="rId66"/>
    <p:sldId id="410" r:id="rId67"/>
    <p:sldId id="343" r:id="rId68"/>
    <p:sldId id="439" r:id="rId69"/>
    <p:sldId id="440" r:id="rId70"/>
    <p:sldId id="411" r:id="rId71"/>
    <p:sldId id="412" r:id="rId72"/>
    <p:sldId id="413" r:id="rId73"/>
    <p:sldId id="414" r:id="rId74"/>
    <p:sldId id="415" r:id="rId75"/>
    <p:sldId id="416" r:id="rId76"/>
    <p:sldId id="348" r:id="rId77"/>
    <p:sldId id="417" r:id="rId78"/>
    <p:sldId id="418" r:id="rId79"/>
    <p:sldId id="350" r:id="rId80"/>
    <p:sldId id="443" r:id="rId81"/>
    <p:sldId id="419" r:id="rId82"/>
    <p:sldId id="420" r:id="rId83"/>
    <p:sldId id="421" r:id="rId84"/>
    <p:sldId id="442" r:id="rId85"/>
    <p:sldId id="422" r:id="rId86"/>
    <p:sldId id="441" r:id="rId87"/>
    <p:sldId id="356" r:id="rId88"/>
    <p:sldId id="357" r:id="rId89"/>
    <p:sldId id="423" r:id="rId90"/>
    <p:sldId id="424" r:id="rId91"/>
    <p:sldId id="426" r:id="rId92"/>
    <p:sldId id="425" r:id="rId93"/>
    <p:sldId id="427" r:id="rId94"/>
    <p:sldId id="428" r:id="rId95"/>
    <p:sldId id="429" r:id="rId96"/>
    <p:sldId id="361" r:id="rId97"/>
    <p:sldId id="431" r:id="rId98"/>
    <p:sldId id="432" r:id="rId99"/>
    <p:sldId id="430" r:id="rId100"/>
    <p:sldId id="433" r:id="rId101"/>
    <p:sldId id="434" r:id="rId102"/>
    <p:sldId id="435" r:id="rId103"/>
    <p:sldId id="436" r:id="rId104"/>
    <p:sldId id="291" r:id="rId105"/>
    <p:sldId id="437" r:id="rId106"/>
    <p:sldId id="438" r:id="rId10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12081A"/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12BF4-D694-44BD-8119-A9D2248C6B55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40F7F-F005-4911-8ED6-8384DCFCD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1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b="0" i="0" u="none" strike="noStrike" kern="1200" baseline="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rPr>
              <a:t>In-place merge. [</a:t>
            </a:r>
            <a:r>
              <a:rPr kumimoji="1" lang="en-US" sz="1200" b="0" i="0" u="none" strike="noStrike" kern="1200" baseline="0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rPr>
              <a:t>Kronrod</a:t>
            </a:r>
            <a:r>
              <a:rPr kumimoji="1" lang="en-US" sz="1200" b="0" i="0" u="none" strike="noStrike" kern="1200" baseline="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rPr>
              <a:t>, 1969]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8DB812-46DB-40E9-BB61-3B0535563708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56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8DB812-46DB-40E9-BB61-3B0535563708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13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CUTSIZE</a:t>
            </a:r>
            <a:r>
              <a:rPr lang="en-US" dirty="0" smtClean="0"/>
              <a:t> is about 10.</a:t>
            </a:r>
          </a:p>
          <a:p>
            <a:r>
              <a:rPr lang="en-US" dirty="0" smtClean="0"/>
              <a:t>We can call Insertion sort just once at</a:t>
            </a:r>
            <a:r>
              <a:rPr lang="en-US" baseline="0" dirty="0" smtClean="0"/>
              <a:t> the end.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8DB812-46DB-40E9-BB61-3B0535563708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60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929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8DB812-46DB-40E9-BB61-3B0535563708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79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798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749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1807"/>
            <a:ext cx="7886700" cy="503554"/>
          </a:xfrm>
        </p:spPr>
        <p:txBody>
          <a:bodyPr>
            <a:noAutofit/>
          </a:bodyPr>
          <a:lstStyle>
            <a:lvl1pPr algn="ctr">
              <a:defRPr sz="2800">
                <a:solidFill>
                  <a:srgbClr val="C000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663"/>
            <a:ext cx="7886700" cy="509657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54894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31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latinLnBrk="1">
              <a:defRPr kumimoji="1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CCF7BF84-757C-44E1-B9AB-FD4B0978D6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569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6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7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6038"/>
            <a:ext cx="7886700" cy="5159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5433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06871" y="2933939"/>
            <a:ext cx="25779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제 </a:t>
            </a:r>
            <a:r>
              <a:rPr lang="en-US" sz="3600" dirty="0" smtClean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8 </a:t>
            </a:r>
            <a:r>
              <a:rPr lang="ko-KR" altLang="en-US" sz="3600" smtClean="0">
                <a:latin typeface="Calibri" panose="020F0502020204030204" pitchFamily="34" charset="0"/>
                <a:cs typeface="Times New Roman" panose="02020603050405020304" pitchFamily="18" charset="0"/>
              </a:rPr>
              <a:t>장</a:t>
            </a:r>
            <a:r>
              <a:rPr lang="ko-KR" sz="360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360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정렬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267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8.2 </a:t>
            </a:r>
            <a:r>
              <a:rPr lang="ko-KR" altLang="ko-KR" dirty="0" err="1" smtClean="0"/>
              <a:t>삽입정렬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95664"/>
            <a:ext cx="7886700" cy="1554014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ko-KR" altLang="ko-KR" dirty="0" err="1">
                <a:solidFill>
                  <a:srgbClr val="3333FF"/>
                </a:solidFill>
              </a:rPr>
              <a:t>삽입정렬</a:t>
            </a:r>
            <a:r>
              <a:rPr lang="en-US" altLang="ko-KR" dirty="0">
                <a:solidFill>
                  <a:srgbClr val="3333FF"/>
                </a:solidFill>
              </a:rPr>
              <a:t>(Insertion Sort)</a:t>
            </a:r>
            <a:r>
              <a:rPr lang="ko-KR" altLang="ko-KR" dirty="0"/>
              <a:t>은 </a:t>
            </a:r>
            <a:r>
              <a:rPr lang="ko-KR" altLang="ko-KR" dirty="0" smtClean="0"/>
              <a:t>배열이 </a:t>
            </a:r>
            <a:r>
              <a:rPr lang="ko-KR" altLang="ko-KR" dirty="0"/>
              <a:t>정렬된 부분과 정렬되지 않은 부분으로 나뉘며</a:t>
            </a:r>
            <a:r>
              <a:rPr lang="en-US" altLang="ko-KR" dirty="0"/>
              <a:t>, </a:t>
            </a:r>
            <a:r>
              <a:rPr lang="ko-KR" altLang="ko-KR" dirty="0" smtClean="0"/>
              <a:t>정렬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안된</a:t>
            </a:r>
            <a:r>
              <a:rPr lang="ko-KR" altLang="ko-KR" dirty="0" smtClean="0"/>
              <a:t> </a:t>
            </a:r>
            <a:r>
              <a:rPr lang="ko-KR" altLang="ko-KR" dirty="0"/>
              <a:t>부분의 가장 왼쪽 원소를 정렬된 부분에 </a:t>
            </a:r>
            <a:r>
              <a:rPr lang="en-US" altLang="ko-KR" dirty="0"/>
              <a:t>‘</a:t>
            </a:r>
            <a:r>
              <a:rPr lang="ko-KR" altLang="ko-KR" dirty="0"/>
              <a:t>삽입</a:t>
            </a:r>
            <a:r>
              <a:rPr lang="en-US" altLang="ko-KR" dirty="0"/>
              <a:t>’</a:t>
            </a:r>
            <a:r>
              <a:rPr lang="ko-KR" altLang="ko-KR" dirty="0"/>
              <a:t>하는 방식의 </a:t>
            </a:r>
            <a:r>
              <a:rPr lang="ko-KR" altLang="ko-KR" dirty="0" smtClean="0"/>
              <a:t>정렬알고리즘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129874"/>
            <a:ext cx="7853557" cy="12553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1676399" y="4596487"/>
            <a:ext cx="68058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(a)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전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          		</a:t>
            </a:r>
            <a:r>
              <a:rPr lang="en-US" altLang="ko-K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(b)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28649" y="5277916"/>
            <a:ext cx="75812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88900" algn="l"/>
              </a:tabLst>
            </a:pP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(a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정렬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안된</a:t>
            </a:r>
            <a:r>
              <a:rPr lang="ko-KR" altLang="ko-K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부분의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가장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왼쪽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원소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ko-KR" altLang="ko-KR" sz="20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현재</a:t>
            </a:r>
            <a:r>
              <a:rPr lang="ko-KR" altLang="ko-KR" sz="20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원소</a:t>
            </a:r>
            <a:r>
              <a:rPr lang="en-US" altLang="ko-KR" sz="20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정렬된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부분의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원소들을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비교하며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(b)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와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같이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현재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원소</a:t>
            </a:r>
            <a:r>
              <a:rPr lang="ko-KR" altLang="ko-K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444859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843" y="740158"/>
            <a:ext cx="7959213" cy="2247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ko-KR" altLang="ko-KR" sz="2200" dirty="0">
                <a:latin typeface="Calibri" panose="020F0502020204030204" pitchFamily="34" charset="0"/>
              </a:rPr>
              <a:t>그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다음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과정은</a:t>
            </a:r>
            <a:r>
              <a:rPr lang="ko-KR" altLang="ko-KR" sz="2200" dirty="0"/>
              <a:t> </a:t>
            </a:r>
            <a:r>
              <a:rPr lang="ko-KR" altLang="ko-KR" sz="2200" dirty="0" smtClean="0">
                <a:latin typeface="Calibri" panose="020F0502020204030204" pitchFamily="34" charset="0"/>
              </a:rPr>
              <a:t>블록들을</a:t>
            </a:r>
            <a:r>
              <a:rPr lang="ko-KR" altLang="ko-KR" sz="2200" dirty="0" smtClean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부분적으로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주기억장치의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입력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버퍼</a:t>
            </a:r>
            <a:r>
              <a:rPr lang="en-US" altLang="ko-KR" sz="2200" dirty="0"/>
              <a:t>(Buffer)</a:t>
            </a:r>
            <a:r>
              <a:rPr lang="ko-KR" altLang="ko-KR" sz="2200" dirty="0">
                <a:latin typeface="Calibri" panose="020F0502020204030204" pitchFamily="34" charset="0"/>
              </a:rPr>
              <a:t>에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읽어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들여서</a:t>
            </a:r>
            <a:r>
              <a:rPr lang="en-US" altLang="ko-KR" sz="2200" dirty="0"/>
              <a:t>, </a:t>
            </a:r>
            <a:r>
              <a:rPr lang="ko-KR" altLang="ko-KR" sz="2200" dirty="0">
                <a:latin typeface="Calibri" panose="020F0502020204030204" pitchFamily="34" charset="0"/>
              </a:rPr>
              <a:t>합병을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수행하여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부분적으로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디스크에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쓰는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과정을</a:t>
            </a:r>
            <a:r>
              <a:rPr lang="ko-KR" altLang="ko-KR" sz="2200" dirty="0"/>
              <a:t> </a:t>
            </a:r>
            <a:r>
              <a:rPr lang="ko-KR" altLang="ko-KR" sz="2200" dirty="0" smtClean="0">
                <a:latin typeface="Calibri" panose="020F0502020204030204" pitchFamily="34" charset="0"/>
              </a:rPr>
              <a:t>반복</a:t>
            </a:r>
            <a:endParaRPr lang="en-US" altLang="ko-KR" sz="2200" dirty="0" smtClean="0"/>
          </a:p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ko-KR" altLang="ko-KR" sz="2200" dirty="0" smtClean="0">
                <a:latin typeface="Calibri" panose="020F0502020204030204" pitchFamily="34" charset="0"/>
              </a:rPr>
              <a:t>그림은</a:t>
            </a:r>
            <a:r>
              <a:rPr lang="ko-KR" altLang="ko-KR" sz="2200" dirty="0" smtClean="0"/>
              <a:t> </a:t>
            </a:r>
            <a:r>
              <a:rPr lang="en-US" altLang="ko-KR" sz="2200" dirty="0"/>
              <a:t>1 GB</a:t>
            </a:r>
            <a:r>
              <a:rPr lang="ko-KR" altLang="ko-KR" sz="2200" dirty="0">
                <a:latin typeface="Calibri" panose="020F0502020204030204" pitchFamily="34" charset="0"/>
              </a:rPr>
              <a:t>블록들을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부분적으로</a:t>
            </a:r>
            <a:r>
              <a:rPr lang="ko-KR" altLang="ko-KR" sz="2200" dirty="0"/>
              <a:t> </a:t>
            </a:r>
            <a:r>
              <a:rPr lang="en-US" altLang="ko-KR" sz="2200" dirty="0"/>
              <a:t>k</a:t>
            </a:r>
            <a:r>
              <a:rPr lang="ko-KR" altLang="ko-KR" sz="2200" dirty="0">
                <a:latin typeface="Calibri" panose="020F0502020204030204" pitchFamily="34" charset="0"/>
              </a:rPr>
              <a:t>개의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입력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버퍼로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읽어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들여</a:t>
            </a:r>
            <a:r>
              <a:rPr lang="ko-KR" altLang="ko-KR" sz="2200" dirty="0"/>
              <a:t> </a:t>
            </a:r>
            <a:r>
              <a:rPr lang="en-US" altLang="ko-KR" sz="2200" dirty="0"/>
              <a:t>2 GB </a:t>
            </a:r>
            <a:r>
              <a:rPr lang="ko-KR" altLang="ko-KR" sz="2200" dirty="0">
                <a:latin typeface="Calibri" panose="020F0502020204030204" pitchFamily="34" charset="0"/>
              </a:rPr>
              <a:t>크기의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블록을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만드는</a:t>
            </a:r>
            <a:r>
              <a:rPr lang="ko-KR" altLang="ko-KR" sz="2200" dirty="0"/>
              <a:t> </a:t>
            </a:r>
            <a:r>
              <a:rPr lang="ko-KR" altLang="ko-KR" sz="2200" dirty="0" smtClean="0">
                <a:latin typeface="Calibri" panose="020F0502020204030204" pitchFamily="34" charset="0"/>
              </a:rPr>
              <a:t>과정</a:t>
            </a:r>
            <a:endParaRPr lang="ko-KR" altLang="ko-KR" sz="2200" dirty="0">
              <a:effectLst/>
            </a:endParaRPr>
          </a:p>
        </p:txBody>
      </p:sp>
      <p:pic>
        <p:nvPicPr>
          <p:cNvPr id="3" name="그림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130" y="3482923"/>
            <a:ext cx="6354640" cy="22886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87143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50489" y="928668"/>
            <a:ext cx="7408607" cy="3469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ko-KR" altLang="ko-KR" sz="2400" dirty="0" err="1">
                <a:latin typeface="Calibri" panose="020F0502020204030204" pitchFamily="34" charset="0"/>
              </a:rPr>
              <a:t>입력버퍼가</a:t>
            </a:r>
            <a:r>
              <a:rPr lang="ko-KR" altLang="ko-KR" sz="2400" dirty="0"/>
              <a:t> </a:t>
            </a:r>
            <a:r>
              <a:rPr lang="en-US" altLang="ko-KR" sz="2400" dirty="0"/>
              <a:t>k </a:t>
            </a:r>
            <a:r>
              <a:rPr lang="ko-KR" altLang="ko-KR" sz="2400" dirty="0">
                <a:latin typeface="Calibri" panose="020F0502020204030204" pitchFamily="34" charset="0"/>
              </a:rPr>
              <a:t>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만큼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있으므로</a:t>
            </a:r>
            <a:r>
              <a:rPr lang="ko-KR" altLang="ko-KR" sz="2400" dirty="0"/>
              <a:t> </a:t>
            </a:r>
            <a:r>
              <a:rPr lang="en-US" altLang="ko-KR" sz="2400" dirty="0"/>
              <a:t>k GB </a:t>
            </a:r>
            <a:r>
              <a:rPr lang="ko-KR" altLang="ko-KR" sz="2400" dirty="0">
                <a:latin typeface="Calibri" panose="020F0502020204030204" pitchFamily="34" charset="0"/>
              </a:rPr>
              <a:t>블록이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총</a:t>
            </a:r>
            <a:r>
              <a:rPr lang="ko-KR" altLang="ko-KR" sz="2400" dirty="0"/>
              <a:t> </a:t>
            </a:r>
            <a:r>
              <a:rPr lang="en-US" altLang="ko-KR" sz="2400" dirty="0"/>
              <a:t>64/k</a:t>
            </a:r>
            <a:r>
              <a:rPr lang="ko-KR" altLang="ko-KR" sz="2400" dirty="0">
                <a:latin typeface="Calibri" panose="020F0502020204030204" pitchFamily="34" charset="0"/>
              </a:rPr>
              <a:t>개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만들어</a:t>
            </a:r>
            <a:r>
              <a:rPr lang="ko-KR" altLang="en-US" sz="2400" dirty="0" smtClean="0">
                <a:latin typeface="Calibri" panose="020F0502020204030204" pitchFamily="34" charset="0"/>
              </a:rPr>
              <a:t>짐</a:t>
            </a:r>
            <a:endParaRPr lang="en-US" altLang="ko-KR" sz="2400" dirty="0" smtClean="0"/>
          </a:p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ko-KR" altLang="ko-KR" sz="2400" dirty="0" smtClean="0">
                <a:latin typeface="Calibri" panose="020F0502020204030204" pitchFamily="34" charset="0"/>
              </a:rPr>
              <a:t>다음으로</a:t>
            </a:r>
            <a:r>
              <a:rPr lang="ko-KR" altLang="ko-KR" sz="2400" dirty="0" smtClean="0"/>
              <a:t> </a:t>
            </a:r>
            <a:r>
              <a:rPr lang="en-US" altLang="ko-KR" sz="2400" dirty="0"/>
              <a:t>k GB </a:t>
            </a:r>
            <a:r>
              <a:rPr lang="ko-KR" altLang="ko-KR" sz="2400" dirty="0">
                <a:latin typeface="Calibri" panose="020F0502020204030204" pitchFamily="34" charset="0"/>
              </a:rPr>
              <a:t>블록을</a:t>
            </a:r>
            <a:r>
              <a:rPr lang="ko-KR" altLang="ko-KR" sz="2400" dirty="0"/>
              <a:t> </a:t>
            </a:r>
            <a:r>
              <a:rPr lang="en-US" altLang="ko-KR" sz="2400" dirty="0"/>
              <a:t>k</a:t>
            </a:r>
            <a:r>
              <a:rPr lang="ko-KR" altLang="ko-KR" sz="2400" dirty="0">
                <a:latin typeface="Calibri" panose="020F0502020204030204" pitchFamily="34" charset="0"/>
              </a:rPr>
              <a:t>개씩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짝지어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합병시키면</a:t>
            </a:r>
            <a:r>
              <a:rPr lang="en-US" altLang="ko-KR" sz="2400" dirty="0"/>
              <a:t>, k</a:t>
            </a:r>
            <a:r>
              <a:rPr lang="en-US" altLang="ko-KR" sz="2400" baseline="30000" dirty="0"/>
              <a:t>2</a:t>
            </a:r>
            <a:r>
              <a:rPr lang="en-US" altLang="ko-KR" sz="2400" dirty="0"/>
              <a:t> GB </a:t>
            </a:r>
            <a:r>
              <a:rPr lang="ko-KR" altLang="ko-KR" sz="2400" dirty="0">
                <a:latin typeface="Calibri" panose="020F0502020204030204" pitchFamily="34" charset="0"/>
              </a:rPr>
              <a:t>블록</a:t>
            </a:r>
            <a:r>
              <a:rPr lang="ko-KR" altLang="ko-KR" sz="2400" dirty="0"/>
              <a:t> </a:t>
            </a:r>
            <a:r>
              <a:rPr lang="en-US" altLang="ko-KR" sz="2400" dirty="0"/>
              <a:t>64/k</a:t>
            </a:r>
            <a:r>
              <a:rPr lang="en-US" altLang="ko-KR" sz="2400" baseline="30000" dirty="0"/>
              <a:t>2</a:t>
            </a:r>
            <a:r>
              <a:rPr lang="ko-KR" altLang="ko-KR" sz="2400" dirty="0">
                <a:latin typeface="Calibri" panose="020F0502020204030204" pitchFamily="34" charset="0"/>
              </a:rPr>
              <a:t>개가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만들어</a:t>
            </a:r>
            <a:r>
              <a:rPr lang="ko-KR" altLang="en-US" sz="2400" dirty="0" smtClean="0">
                <a:latin typeface="Calibri" panose="020F0502020204030204" pitchFamily="34" charset="0"/>
              </a:rPr>
              <a:t>짐</a:t>
            </a:r>
            <a:endParaRPr lang="en-US" altLang="ko-KR" sz="2400" dirty="0" smtClean="0"/>
          </a:p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ko-KR" altLang="ko-KR" sz="2400" dirty="0" smtClean="0">
                <a:latin typeface="Calibri" panose="020F0502020204030204" pitchFamily="34" charset="0"/>
              </a:rPr>
              <a:t>이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과정을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반복하여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계속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합병을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진행하면</a:t>
            </a:r>
            <a:r>
              <a:rPr lang="en-US" altLang="ko-KR" sz="2400" dirty="0"/>
              <a:t>, </a:t>
            </a:r>
            <a:r>
              <a:rPr lang="ko-KR" altLang="ko-KR" sz="2400" dirty="0">
                <a:latin typeface="Calibri" panose="020F0502020204030204" pitchFamily="34" charset="0"/>
              </a:rPr>
              <a:t>블록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크기는</a:t>
            </a:r>
            <a:r>
              <a:rPr lang="en-US" altLang="ko-KR" sz="2400" dirty="0"/>
              <a:t> k</a:t>
            </a:r>
            <a:r>
              <a:rPr lang="ko-KR" altLang="ko-KR" sz="2400" dirty="0">
                <a:latin typeface="Calibri" panose="020F0502020204030204" pitchFamily="34" charset="0"/>
              </a:rPr>
              <a:t>배로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커지고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블록의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수는</a:t>
            </a:r>
            <a:r>
              <a:rPr lang="en-US" altLang="ko-KR" sz="2400" dirty="0"/>
              <a:t> 1/k</a:t>
            </a:r>
            <a:r>
              <a:rPr lang="ko-KR" altLang="ko-KR" sz="2400" dirty="0">
                <a:latin typeface="Calibri" panose="020F0502020204030204" pitchFamily="34" charset="0"/>
              </a:rPr>
              <a:t>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줄어들게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되어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결국에는</a:t>
            </a:r>
            <a:r>
              <a:rPr lang="ko-KR" altLang="ko-KR" sz="2400" dirty="0"/>
              <a:t> </a:t>
            </a:r>
            <a:r>
              <a:rPr lang="en-US" altLang="ko-KR" sz="2400" dirty="0"/>
              <a:t>64 GB </a:t>
            </a:r>
            <a:r>
              <a:rPr lang="ko-KR" altLang="ko-KR" sz="2400" dirty="0">
                <a:latin typeface="Calibri" panose="020F0502020204030204" pitchFamily="34" charset="0"/>
              </a:rPr>
              <a:t>블록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하나만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남</a:t>
            </a:r>
            <a:r>
              <a:rPr lang="ko-KR" altLang="en-US" sz="2400" dirty="0" smtClean="0">
                <a:latin typeface="Calibri" panose="020F0502020204030204" pitchFamily="34" charset="0"/>
              </a:rPr>
              <a:t>음</a:t>
            </a:r>
            <a:endParaRPr lang="ko-KR" altLang="ko-KR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672556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3005" y="1115479"/>
            <a:ext cx="7723239" cy="4204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1800"/>
              </a:spcAft>
              <a:tabLst>
                <a:tab pos="414020" algn="l"/>
              </a:tabLst>
            </a:pPr>
            <a:r>
              <a:rPr lang="en-US" altLang="ko-KR" sz="2600" dirty="0"/>
              <a:t>[</a:t>
            </a:r>
            <a:r>
              <a:rPr lang="ko-KR" altLang="ko-KR" sz="2600" dirty="0">
                <a:latin typeface="Calibri" panose="020F0502020204030204" pitchFamily="34" charset="0"/>
              </a:rPr>
              <a:t>예제</a:t>
            </a:r>
            <a:r>
              <a:rPr lang="en-US" altLang="ko-KR" sz="2600" dirty="0"/>
              <a:t>] </a:t>
            </a:r>
            <a:r>
              <a:rPr lang="en-US" altLang="ko-KR" sz="2600" dirty="0" smtClean="0"/>
              <a:t>k </a:t>
            </a:r>
            <a:r>
              <a:rPr lang="en-US" altLang="ko-KR" sz="2600" dirty="0"/>
              <a:t>=2</a:t>
            </a:r>
            <a:r>
              <a:rPr lang="ko-KR" altLang="ko-KR" sz="2600" dirty="0" smtClean="0">
                <a:latin typeface="Calibri" panose="020F0502020204030204" pitchFamily="34" charset="0"/>
              </a:rPr>
              <a:t>이면</a:t>
            </a:r>
            <a:endParaRPr lang="en-US" altLang="ko-KR" sz="2600" dirty="0" smtClean="0"/>
          </a:p>
          <a:p>
            <a:pPr marL="342900" indent="-34290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ko-KR" altLang="ko-KR" sz="2400" dirty="0" smtClean="0">
                <a:latin typeface="Calibri" panose="020F0502020204030204" pitchFamily="34" charset="0"/>
              </a:rPr>
              <a:t>첫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번째</a:t>
            </a:r>
            <a:r>
              <a:rPr lang="ko-KR" altLang="ko-KR" sz="2400" dirty="0"/>
              <a:t> </a:t>
            </a:r>
            <a:r>
              <a:rPr lang="en-US" altLang="ko-KR" sz="2400" dirty="0"/>
              <a:t>pass</a:t>
            </a:r>
            <a:r>
              <a:rPr lang="ko-KR" altLang="ko-KR" sz="2400" dirty="0">
                <a:latin typeface="Calibri" panose="020F0502020204030204" pitchFamily="34" charset="0"/>
              </a:rPr>
              <a:t>후에</a:t>
            </a:r>
            <a:r>
              <a:rPr lang="ko-KR" altLang="ko-KR" sz="2400" dirty="0"/>
              <a:t> </a:t>
            </a:r>
            <a:r>
              <a:rPr lang="en-US" altLang="ko-KR" sz="2400" dirty="0"/>
              <a:t>64/2 = 32</a:t>
            </a:r>
            <a:r>
              <a:rPr lang="ko-KR" altLang="ko-KR" sz="2400" dirty="0">
                <a:latin typeface="Calibri" panose="020F0502020204030204" pitchFamily="34" charset="0"/>
              </a:rPr>
              <a:t>개의</a:t>
            </a:r>
            <a:r>
              <a:rPr lang="ko-KR" altLang="ko-KR" sz="2400" dirty="0"/>
              <a:t> </a:t>
            </a:r>
            <a:r>
              <a:rPr lang="en-US" altLang="ko-KR" sz="2400" dirty="0">
                <a:solidFill>
                  <a:srgbClr val="3333FF"/>
                </a:solidFill>
              </a:rPr>
              <a:t>2 GB</a:t>
            </a:r>
            <a:r>
              <a:rPr lang="ko-KR" altLang="ko-KR" sz="2400" dirty="0">
                <a:latin typeface="Calibri" panose="020F0502020204030204" pitchFamily="34" charset="0"/>
              </a:rPr>
              <a:t>블록이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만들어지고</a:t>
            </a:r>
            <a:r>
              <a:rPr lang="en-US" altLang="ko-KR" sz="2400" dirty="0"/>
              <a:t>, </a:t>
            </a:r>
            <a:endParaRPr lang="en-US" altLang="ko-KR" sz="2400" dirty="0" smtClean="0"/>
          </a:p>
          <a:p>
            <a:pPr marL="342900" indent="-34290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ko-KR" altLang="ko-KR" sz="2400" dirty="0" smtClean="0">
                <a:latin typeface="Calibri" panose="020F0502020204030204" pitchFamily="34" charset="0"/>
              </a:rPr>
              <a:t>두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번째</a:t>
            </a:r>
            <a:r>
              <a:rPr lang="ko-KR" altLang="ko-KR" sz="2400" dirty="0"/>
              <a:t> </a:t>
            </a:r>
            <a:r>
              <a:rPr lang="en-US" altLang="ko-KR" sz="2400" dirty="0"/>
              <a:t>pass </a:t>
            </a:r>
            <a:r>
              <a:rPr lang="ko-KR" altLang="ko-KR" sz="2400" dirty="0">
                <a:latin typeface="Calibri" panose="020F0502020204030204" pitchFamily="34" charset="0"/>
              </a:rPr>
              <a:t>후에</a:t>
            </a:r>
            <a:r>
              <a:rPr lang="ko-KR" altLang="ko-KR" sz="2400" dirty="0"/>
              <a:t> </a:t>
            </a:r>
            <a:r>
              <a:rPr lang="en-US" altLang="ko-KR" sz="2400" dirty="0"/>
              <a:t>32/2 = 64/2</a:t>
            </a:r>
            <a:r>
              <a:rPr lang="en-US" altLang="ko-KR" sz="2400" baseline="30000" dirty="0"/>
              <a:t>2</a:t>
            </a:r>
            <a:r>
              <a:rPr lang="en-US" altLang="ko-KR" sz="2400" dirty="0"/>
              <a:t> = 16</a:t>
            </a:r>
            <a:r>
              <a:rPr lang="ko-KR" altLang="ko-KR" sz="2400" dirty="0" smtClean="0">
                <a:latin typeface="Calibri" panose="020F0502020204030204" pitchFamily="34" charset="0"/>
              </a:rPr>
              <a:t>개의</a:t>
            </a:r>
            <a:r>
              <a:rPr lang="en-US" altLang="ko-KR" sz="2400" dirty="0" smtClean="0">
                <a:latin typeface="Calibri" panose="020F0502020204030204" pitchFamily="34" charset="0"/>
              </a:rPr>
              <a:t> </a:t>
            </a:r>
            <a:r>
              <a:rPr lang="en-US" altLang="ko-KR" sz="2400" dirty="0" smtClean="0">
                <a:solidFill>
                  <a:srgbClr val="3333FF"/>
                </a:solidFill>
              </a:rPr>
              <a:t>4</a:t>
            </a:r>
            <a:r>
              <a:rPr lang="en-US" altLang="ko-KR" sz="2400" dirty="0">
                <a:solidFill>
                  <a:srgbClr val="3333FF"/>
                </a:solidFill>
              </a:rPr>
              <a:t>(=2</a:t>
            </a:r>
            <a:r>
              <a:rPr lang="en-US" altLang="ko-KR" sz="2400" baseline="30000" dirty="0">
                <a:solidFill>
                  <a:srgbClr val="3333FF"/>
                </a:solidFill>
              </a:rPr>
              <a:t>2</a:t>
            </a:r>
            <a:r>
              <a:rPr lang="en-US" altLang="ko-KR" sz="2400" dirty="0">
                <a:solidFill>
                  <a:srgbClr val="3333FF"/>
                </a:solidFill>
              </a:rPr>
              <a:t>) GB</a:t>
            </a:r>
            <a:r>
              <a:rPr lang="ko-KR" altLang="ko-KR" sz="2400" dirty="0">
                <a:latin typeface="Calibri" panose="020F0502020204030204" pitchFamily="34" charset="0"/>
              </a:rPr>
              <a:t>블록이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만들어지고</a:t>
            </a:r>
            <a:r>
              <a:rPr lang="en-US" altLang="ko-KR" sz="2400" dirty="0"/>
              <a:t>, </a:t>
            </a:r>
            <a:endParaRPr lang="en-US" altLang="ko-KR" sz="2400" dirty="0" smtClean="0"/>
          </a:p>
          <a:p>
            <a:pPr marL="342900" indent="-34290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ko-KR" altLang="ko-KR" sz="2400" dirty="0" smtClean="0">
                <a:latin typeface="Calibri" panose="020F0502020204030204" pitchFamily="34" charset="0"/>
              </a:rPr>
              <a:t>세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번째</a:t>
            </a:r>
            <a:r>
              <a:rPr lang="ko-KR" altLang="ko-KR" sz="2400" dirty="0"/>
              <a:t> </a:t>
            </a:r>
            <a:r>
              <a:rPr lang="en-US" altLang="ko-KR" sz="2400" dirty="0"/>
              <a:t>pass </a:t>
            </a:r>
            <a:r>
              <a:rPr lang="ko-KR" altLang="ko-KR" sz="2400" dirty="0">
                <a:latin typeface="Calibri" panose="020F0502020204030204" pitchFamily="34" charset="0"/>
              </a:rPr>
              <a:t>후에</a:t>
            </a:r>
            <a:r>
              <a:rPr lang="ko-KR" altLang="ko-KR" sz="2400" dirty="0"/>
              <a:t> </a:t>
            </a:r>
            <a:r>
              <a:rPr lang="en-US" altLang="ko-KR" sz="2400" dirty="0"/>
              <a:t>16/2 = 8</a:t>
            </a:r>
            <a:r>
              <a:rPr lang="ko-KR" altLang="ko-KR" sz="2400" dirty="0">
                <a:latin typeface="Calibri" panose="020F0502020204030204" pitchFamily="34" charset="0"/>
              </a:rPr>
              <a:t>개의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en-US" altLang="ko-KR" sz="2400" dirty="0">
                <a:solidFill>
                  <a:srgbClr val="3333FF"/>
                </a:solidFill>
              </a:rPr>
              <a:t>8 GB</a:t>
            </a:r>
            <a:r>
              <a:rPr lang="ko-KR" altLang="ko-KR" sz="2400" dirty="0">
                <a:latin typeface="Calibri" panose="020F0502020204030204" pitchFamily="34" charset="0"/>
              </a:rPr>
              <a:t>블록이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만들어지고</a:t>
            </a:r>
            <a:r>
              <a:rPr lang="en-US" altLang="ko-KR" sz="2400" dirty="0"/>
              <a:t>, </a:t>
            </a:r>
            <a:r>
              <a:rPr lang="en-US" altLang="ko-KR" sz="2400" dirty="0">
                <a:latin typeface="Calibri" panose="020F0502020204030204" pitchFamily="34" charset="0"/>
                <a:sym typeface="MT Extra" panose="05050102010205020202" pitchFamily="18" charset="2"/>
              </a:rPr>
              <a:t></a:t>
            </a:r>
            <a:r>
              <a:rPr lang="en-US" altLang="ko-KR" sz="2400" dirty="0"/>
              <a:t>, </a:t>
            </a:r>
            <a:endParaRPr lang="en-US" altLang="ko-KR" sz="2400" dirty="0" smtClean="0"/>
          </a:p>
          <a:p>
            <a:pPr marL="342900" indent="-34290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ko-KR" altLang="ko-KR" sz="2400" dirty="0" smtClean="0">
                <a:latin typeface="Calibri" panose="020F0502020204030204" pitchFamily="34" charset="0"/>
              </a:rPr>
              <a:t>여섯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번째</a:t>
            </a:r>
            <a:r>
              <a:rPr lang="ko-KR" altLang="ko-KR" sz="2400" dirty="0"/>
              <a:t> </a:t>
            </a:r>
            <a:r>
              <a:rPr lang="en-US" altLang="ko-KR" sz="2400" dirty="0"/>
              <a:t>pass </a:t>
            </a:r>
            <a:r>
              <a:rPr lang="ko-KR" altLang="ko-KR" sz="2400" dirty="0" smtClean="0">
                <a:latin typeface="Calibri" panose="020F0502020204030204" pitchFamily="34" charset="0"/>
              </a:rPr>
              <a:t>후에</a:t>
            </a:r>
            <a:r>
              <a:rPr lang="en-US" altLang="ko-KR" sz="2400" dirty="0" smtClean="0">
                <a:latin typeface="Calibri" panose="020F0502020204030204" pitchFamily="34" charset="0"/>
              </a:rPr>
              <a:t> </a:t>
            </a:r>
            <a:r>
              <a:rPr lang="en-US" altLang="ko-KR" sz="2400" dirty="0" smtClean="0">
                <a:solidFill>
                  <a:srgbClr val="3333FF"/>
                </a:solidFill>
              </a:rPr>
              <a:t>64 </a:t>
            </a:r>
            <a:r>
              <a:rPr lang="en-US" altLang="ko-KR" sz="2400" dirty="0">
                <a:solidFill>
                  <a:srgbClr val="3333FF"/>
                </a:solidFill>
              </a:rPr>
              <a:t>GB</a:t>
            </a:r>
            <a:r>
              <a:rPr lang="en-US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블록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하나만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남는다</a:t>
            </a:r>
            <a:r>
              <a:rPr lang="en-US" altLang="ko-KR" sz="2400" dirty="0"/>
              <a:t>.</a:t>
            </a:r>
            <a:endParaRPr lang="ko-KR" altLang="ko-KR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060480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수행시간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95663"/>
            <a:ext cx="8200718" cy="509657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ko-KR" dirty="0"/>
              <a:t>입력의 크기가 </a:t>
            </a:r>
            <a:r>
              <a:rPr lang="en-US" altLang="ko-KR" dirty="0"/>
              <a:t>N</a:t>
            </a:r>
            <a:r>
              <a:rPr lang="ko-KR" altLang="ko-KR" dirty="0"/>
              <a:t>이고</a:t>
            </a:r>
            <a:r>
              <a:rPr lang="en-US" altLang="ko-KR" dirty="0"/>
              <a:t>, </a:t>
            </a:r>
            <a:r>
              <a:rPr lang="ko-KR" altLang="ko-KR" dirty="0"/>
              <a:t>첫 </a:t>
            </a:r>
            <a:r>
              <a:rPr lang="en-US" altLang="ko-KR" dirty="0"/>
              <a:t>pass</a:t>
            </a:r>
            <a:r>
              <a:rPr lang="ko-KR" altLang="ko-KR" dirty="0"/>
              <a:t>에 </a:t>
            </a:r>
            <a:r>
              <a:rPr lang="en-US" altLang="ko-KR" dirty="0"/>
              <a:t>N/M</a:t>
            </a:r>
            <a:r>
              <a:rPr lang="ko-KR" altLang="ko-KR" dirty="0"/>
              <a:t>개의 블록을 만들고</a:t>
            </a:r>
            <a:r>
              <a:rPr lang="en-US" altLang="ko-KR" dirty="0"/>
              <a:t>, k</a:t>
            </a:r>
            <a:r>
              <a:rPr lang="ko-KR" altLang="ko-KR" dirty="0"/>
              <a:t>개의 블록을 하나의 블록으로 합병하는 방식으로 정렬을 수행하면</a:t>
            </a:r>
            <a:r>
              <a:rPr lang="en-US" altLang="ko-KR" dirty="0"/>
              <a:t>, </a:t>
            </a:r>
            <a:r>
              <a:rPr lang="ko-KR" altLang="ko-KR" dirty="0"/>
              <a:t>정렬을 마칠 </a:t>
            </a:r>
            <a:r>
              <a:rPr lang="ko-KR" altLang="ko-KR" dirty="0" smtClean="0"/>
              <a:t>때까지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rgbClr val="3333FF"/>
                </a:solidFill>
              </a:rPr>
              <a:t>log</a:t>
            </a:r>
            <a:r>
              <a:rPr lang="en-US" altLang="ko-KR" baseline="-25000" dirty="0" err="1" smtClean="0">
                <a:solidFill>
                  <a:srgbClr val="3333FF"/>
                </a:solidFill>
              </a:rPr>
              <a:t>k</a:t>
            </a:r>
            <a:r>
              <a:rPr lang="en-US" altLang="ko-KR" dirty="0" smtClean="0">
                <a:solidFill>
                  <a:srgbClr val="3333FF"/>
                </a:solidFill>
              </a:rPr>
              <a:t>(N/M</a:t>
            </a:r>
            <a:r>
              <a:rPr lang="en-US" altLang="ko-KR" dirty="0">
                <a:solidFill>
                  <a:srgbClr val="3333FF"/>
                </a:solidFill>
              </a:rPr>
              <a:t>) pass</a:t>
            </a:r>
            <a:r>
              <a:rPr lang="en-US" altLang="ko-KR" dirty="0"/>
              <a:t> </a:t>
            </a:r>
            <a:r>
              <a:rPr lang="ko-KR" altLang="ko-KR" dirty="0"/>
              <a:t>가 </a:t>
            </a:r>
            <a:r>
              <a:rPr lang="ko-KR" altLang="ko-KR" dirty="0" smtClean="0"/>
              <a:t>필요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-</a:t>
            </a:r>
            <a:r>
              <a:rPr lang="en-US" altLang="ko-KR" sz="2200" dirty="0" smtClean="0"/>
              <a:t> </a:t>
            </a:r>
            <a:r>
              <a:rPr lang="ko-KR" altLang="ko-KR" sz="2200" dirty="0" smtClean="0"/>
              <a:t>계산 </a:t>
            </a:r>
            <a:r>
              <a:rPr lang="ko-KR" altLang="ko-KR" sz="2200" dirty="0"/>
              <a:t>편의상 </a:t>
            </a:r>
            <a:r>
              <a:rPr lang="en-US" altLang="ko-KR" sz="2200" dirty="0"/>
              <a:t>N</a:t>
            </a:r>
            <a:r>
              <a:rPr lang="ko-KR" altLang="ko-KR" sz="2200" dirty="0"/>
              <a:t>이 </a:t>
            </a:r>
            <a:r>
              <a:rPr lang="en-US" altLang="ko-KR" sz="2200" dirty="0"/>
              <a:t>M</a:t>
            </a:r>
            <a:r>
              <a:rPr lang="ko-KR" altLang="ko-KR" sz="2200" dirty="0"/>
              <a:t>의 </a:t>
            </a:r>
            <a:r>
              <a:rPr lang="ko-KR" altLang="ko-KR" sz="2200" dirty="0" err="1"/>
              <a:t>배수라고</a:t>
            </a:r>
            <a:r>
              <a:rPr lang="ko-KR" altLang="ko-KR" sz="2200" dirty="0"/>
              <a:t> </a:t>
            </a:r>
            <a:r>
              <a:rPr lang="ko-KR" altLang="ko-KR" sz="2200" dirty="0" smtClean="0"/>
              <a:t>가정</a:t>
            </a:r>
            <a:r>
              <a:rPr lang="en-US" altLang="ko-KR" sz="2200" dirty="0" smtClean="0"/>
              <a:t>. </a:t>
            </a:r>
            <a:r>
              <a:rPr lang="ko-KR" altLang="ko-KR" sz="2200" dirty="0"/>
              <a:t>즉</a:t>
            </a:r>
            <a:r>
              <a:rPr lang="en-US" altLang="ko-KR" sz="2200" dirty="0"/>
              <a:t>, N/M</a:t>
            </a:r>
            <a:r>
              <a:rPr lang="ko-KR" altLang="ko-KR" sz="2200" dirty="0"/>
              <a:t>은 </a:t>
            </a:r>
            <a:r>
              <a:rPr lang="ko-KR" altLang="ko-KR" sz="2200" dirty="0" smtClean="0"/>
              <a:t>정수</a:t>
            </a:r>
            <a:endParaRPr lang="en-US" altLang="ko-KR" sz="2200" dirty="0" smtClean="0"/>
          </a:p>
          <a:p>
            <a:pPr>
              <a:lnSpc>
                <a:spcPct val="120000"/>
              </a:lnSpc>
            </a:pPr>
            <a:r>
              <a:rPr lang="ko-KR" altLang="ko-KR" dirty="0" smtClean="0"/>
              <a:t>정렬을 </a:t>
            </a:r>
            <a:r>
              <a:rPr lang="ko-KR" altLang="ko-KR" dirty="0"/>
              <a:t>위해선 </a:t>
            </a:r>
            <a:r>
              <a:rPr lang="ko-KR" altLang="ko-KR" dirty="0" smtClean="0"/>
              <a:t>총</a:t>
            </a:r>
            <a:r>
              <a:rPr lang="en-US" altLang="ko-KR" dirty="0" smtClean="0">
                <a:solidFill>
                  <a:srgbClr val="3333FF"/>
                </a:solidFill>
              </a:rPr>
              <a:t> </a:t>
            </a:r>
            <a:r>
              <a:rPr lang="en-US" altLang="ko-KR" dirty="0" err="1" smtClean="0">
                <a:solidFill>
                  <a:srgbClr val="3333FF"/>
                </a:solidFill>
              </a:rPr>
              <a:t>log</a:t>
            </a:r>
            <a:r>
              <a:rPr lang="en-US" altLang="ko-KR" baseline="-25000" dirty="0" err="1" smtClean="0">
                <a:solidFill>
                  <a:srgbClr val="3333FF"/>
                </a:solidFill>
              </a:rPr>
              <a:t>k</a:t>
            </a:r>
            <a:r>
              <a:rPr lang="en-US" altLang="ko-KR" dirty="0" smtClean="0">
                <a:solidFill>
                  <a:srgbClr val="3333FF"/>
                </a:solidFill>
              </a:rPr>
              <a:t>(N/M</a:t>
            </a:r>
            <a:r>
              <a:rPr lang="en-US" altLang="ko-KR" dirty="0">
                <a:solidFill>
                  <a:srgbClr val="3333FF"/>
                </a:solidFill>
              </a:rPr>
              <a:t>) +1</a:t>
            </a:r>
            <a:r>
              <a:rPr lang="ko-KR" altLang="ko-KR" dirty="0">
                <a:solidFill>
                  <a:srgbClr val="3333FF"/>
                </a:solidFill>
              </a:rPr>
              <a:t>번의 </a:t>
            </a:r>
            <a:r>
              <a:rPr lang="en-US" altLang="ko-KR" dirty="0">
                <a:solidFill>
                  <a:srgbClr val="3333FF"/>
                </a:solidFill>
              </a:rPr>
              <a:t>pass</a:t>
            </a:r>
            <a:r>
              <a:rPr lang="ko-KR" altLang="ko-KR" dirty="0"/>
              <a:t>가 </a:t>
            </a:r>
            <a:r>
              <a:rPr lang="ko-KR" altLang="ko-KR" dirty="0" smtClean="0"/>
              <a:t>필요</a:t>
            </a:r>
            <a:endParaRPr lang="ko-KR" altLang="ko-KR" dirty="0"/>
          </a:p>
          <a:p>
            <a:pPr marL="0" indent="0">
              <a:buNone/>
            </a:pPr>
            <a:endParaRPr lang="ko-KR" altLang="ko-KR" dirty="0"/>
          </a:p>
          <a:p>
            <a:pPr>
              <a:lnSpc>
                <a:spcPct val="130000"/>
              </a:lnSpc>
            </a:pPr>
            <a:r>
              <a:rPr lang="en-US" altLang="ko-KR" dirty="0" smtClean="0">
                <a:solidFill>
                  <a:srgbClr val="3333FF"/>
                </a:solidFill>
              </a:rPr>
              <a:t>[</a:t>
            </a:r>
            <a:r>
              <a:rPr lang="ko-KR" altLang="en-US" dirty="0" smtClean="0">
                <a:solidFill>
                  <a:srgbClr val="3333FF"/>
                </a:solidFill>
              </a:rPr>
              <a:t>응용</a:t>
            </a:r>
            <a:r>
              <a:rPr lang="en-US" altLang="ko-KR" dirty="0" smtClean="0">
                <a:solidFill>
                  <a:srgbClr val="3333FF"/>
                </a:solidFill>
              </a:rPr>
              <a:t>] </a:t>
            </a:r>
            <a:r>
              <a:rPr lang="ko-KR" altLang="ko-KR" dirty="0" smtClean="0"/>
              <a:t>인터넷의</a:t>
            </a:r>
            <a:r>
              <a:rPr lang="en-US" altLang="ko-KR" dirty="0" smtClean="0"/>
              <a:t> IP </a:t>
            </a:r>
            <a:r>
              <a:rPr lang="ko-KR" altLang="ko-KR" dirty="0" smtClean="0"/>
              <a:t>주소</a:t>
            </a:r>
            <a:r>
              <a:rPr lang="en-US" altLang="ko-KR" dirty="0" smtClean="0"/>
              <a:t>, </a:t>
            </a:r>
            <a:r>
              <a:rPr lang="ko-KR" altLang="ko-KR" dirty="0" smtClean="0"/>
              <a:t>통신</a:t>
            </a:r>
            <a:r>
              <a:rPr lang="en-US" altLang="ko-KR" dirty="0" smtClean="0"/>
              <a:t>/</a:t>
            </a:r>
            <a:r>
              <a:rPr lang="ko-KR" altLang="ko-KR" dirty="0" smtClean="0"/>
              <a:t>전화 회사의 전화번호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은행에서의 고객</a:t>
            </a:r>
            <a:r>
              <a:rPr lang="en-US" altLang="ko-KR" dirty="0" smtClean="0"/>
              <a:t>/</a:t>
            </a:r>
            <a:r>
              <a:rPr lang="ko-KR" altLang="ko-KR" dirty="0" smtClean="0"/>
              <a:t>계좌</a:t>
            </a:r>
            <a:r>
              <a:rPr lang="en-US" altLang="ko-KR" dirty="0" smtClean="0"/>
              <a:t>, </a:t>
            </a:r>
            <a:r>
              <a:rPr lang="ko-KR" altLang="ko-KR" dirty="0" smtClean="0"/>
              <a:t>기업의 물품</a:t>
            </a:r>
            <a:r>
              <a:rPr lang="en-US" altLang="ko-KR" dirty="0" smtClean="0"/>
              <a:t>/</a:t>
            </a:r>
            <a:r>
              <a:rPr lang="ko-KR" altLang="ko-KR" dirty="0" smtClean="0"/>
              <a:t>재고 데이터베이스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인사 데이터베이스 등의 관리를 위해 사용되며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일반적인 데이터베이스의 중복된 데이터를 제거하는 데에도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612158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238615"/>
            <a:ext cx="8033569" cy="5056979"/>
          </a:xfrm>
        </p:spPr>
        <p:txBody>
          <a:bodyPr>
            <a:noAutofit/>
          </a:bodyPr>
          <a:lstStyle/>
          <a:p>
            <a:pPr lvl="0">
              <a:lnSpc>
                <a:spcPct val="120000"/>
              </a:lnSpc>
            </a:pPr>
            <a:r>
              <a:rPr lang="ko-KR" altLang="ko-KR" dirty="0" err="1">
                <a:solidFill>
                  <a:srgbClr val="3333FF"/>
                </a:solidFill>
              </a:rPr>
              <a:t>선택정렬</a:t>
            </a:r>
            <a:r>
              <a:rPr lang="ko-KR" altLang="ko-KR" dirty="0" err="1"/>
              <a:t>은</a:t>
            </a:r>
            <a:r>
              <a:rPr lang="ko-KR" altLang="ko-KR" dirty="0"/>
              <a:t> 아직 정렬되지 않은 부분의 배열 원소들 중에서 최솟값을 선택하여 정렬된 부분의 바로 오른쪽 원소와 교환하는 </a:t>
            </a:r>
            <a:r>
              <a:rPr lang="ko-KR" altLang="ko-KR" dirty="0" smtClean="0"/>
              <a:t>정렬알고리즘</a:t>
            </a:r>
            <a:endParaRPr lang="ko-KR" altLang="ko-KR" dirty="0"/>
          </a:p>
          <a:p>
            <a:pPr lvl="0">
              <a:lnSpc>
                <a:spcPct val="120000"/>
              </a:lnSpc>
            </a:pPr>
            <a:r>
              <a:rPr lang="ko-KR" altLang="ko-KR" dirty="0" err="1">
                <a:solidFill>
                  <a:srgbClr val="3333FF"/>
                </a:solidFill>
              </a:rPr>
              <a:t>삽입정렬</a:t>
            </a:r>
            <a:r>
              <a:rPr lang="ko-KR" altLang="ko-KR" dirty="0" err="1"/>
              <a:t>은</a:t>
            </a:r>
            <a:r>
              <a:rPr lang="ko-KR" altLang="ko-KR" dirty="0"/>
              <a:t> </a:t>
            </a:r>
            <a:r>
              <a:rPr lang="ko-KR" altLang="ko-KR" dirty="0" err="1"/>
              <a:t>수행과정</a:t>
            </a:r>
            <a:r>
              <a:rPr lang="ko-KR" altLang="ko-KR" dirty="0"/>
              <a:t> 중에 배열이 정렬된 부분과 정렬되지 않은 부분으로 나뉘어지며</a:t>
            </a:r>
            <a:r>
              <a:rPr lang="en-US" altLang="ko-KR" dirty="0"/>
              <a:t>, </a:t>
            </a:r>
            <a:r>
              <a:rPr lang="ko-KR" altLang="ko-KR" dirty="0"/>
              <a:t>정렬되지 않은 부분의 가장 왼쪽의 원소를 정렬된 부분에 삽입하는 방식의 </a:t>
            </a:r>
            <a:r>
              <a:rPr lang="ko-KR" altLang="ko-KR" dirty="0" smtClean="0"/>
              <a:t>정렬알고리즘</a:t>
            </a:r>
            <a:endParaRPr lang="ko-KR" altLang="ko-KR" dirty="0"/>
          </a:p>
          <a:p>
            <a:pPr lvl="0">
              <a:lnSpc>
                <a:spcPct val="120000"/>
              </a:lnSpc>
            </a:pPr>
            <a:r>
              <a:rPr lang="ko-KR" altLang="ko-KR" dirty="0" err="1">
                <a:solidFill>
                  <a:srgbClr val="3333FF"/>
                </a:solidFill>
              </a:rPr>
              <a:t>쉘정렬</a:t>
            </a:r>
            <a:r>
              <a:rPr lang="ko-KR" altLang="ko-KR" dirty="0" err="1"/>
              <a:t>은</a:t>
            </a:r>
            <a:r>
              <a:rPr lang="ko-KR" altLang="ko-KR" dirty="0"/>
              <a:t> 전처리과정을 추가한 삽입정렬이다</a:t>
            </a:r>
            <a:r>
              <a:rPr lang="en-US" altLang="ko-KR" dirty="0"/>
              <a:t>. </a:t>
            </a:r>
            <a:r>
              <a:rPr lang="ko-KR" altLang="ko-KR" sz="2200" dirty="0" smtClean="0"/>
              <a:t>전처리과정이란 </a:t>
            </a:r>
            <a:r>
              <a:rPr lang="ko-KR" altLang="ko-KR" sz="2200" dirty="0"/>
              <a:t>작은 값을 가진 원소들을 배열의 앞부분으로 옮겨 큰 값을 가진 원소들이 배열의 </a:t>
            </a:r>
            <a:r>
              <a:rPr lang="ko-KR" altLang="ko-KR" sz="2200" dirty="0" smtClean="0"/>
              <a:t>뒷부분</a:t>
            </a:r>
            <a:r>
              <a:rPr lang="ko-KR" altLang="en-US" sz="2200" dirty="0" smtClean="0"/>
              <a:t>으로 이동</a:t>
            </a:r>
            <a:endParaRPr lang="ko-KR" altLang="ko-KR" sz="2200" dirty="0"/>
          </a:p>
        </p:txBody>
      </p:sp>
    </p:spTree>
    <p:extLst>
      <p:ext uri="{BB962C8B-B14F-4D97-AF65-F5344CB8AC3E}">
        <p14:creationId xmlns:p14="http://schemas.microsoft.com/office/powerpoint/2010/main" val="194716844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79986" y="785089"/>
            <a:ext cx="7497097" cy="5670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414020" algn="l"/>
              </a:tabLst>
            </a:pPr>
            <a:r>
              <a:rPr lang="ko-KR" altLang="ko-KR" sz="2400" dirty="0" err="1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힙정렬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은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입력에 대해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최대힙을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만들어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루트노드와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힙의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가장 마지막 노드를 교환하고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힙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크기를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감소시킨 후에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루트노드로부터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downheap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 수행하는 과정을 반복하여 정렬하는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알고리즘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414020" algn="l"/>
              </a:tabLst>
            </a:pPr>
            <a:r>
              <a:rPr lang="ko-KR" altLang="ko-KR" sz="2400" dirty="0" err="1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합병정렬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은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입력을 반씩 두 개로 분할하고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각각을 재귀적으로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합병정렬을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수행한 후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두 개의 각각 정렬된 부분을 합병하는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정렬알고리즘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414020" algn="l"/>
              </a:tabLst>
            </a:pPr>
            <a:r>
              <a:rPr lang="ko-KR" altLang="ko-KR" sz="2400" dirty="0" err="1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퀵정렬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은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피벗보다 작은 원소들과 큰 원소들을 각각 피벗의 좌우로 분할한 후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피벗보다 작은 원소들과 피벗보다 큰 원소들을 각각 재귀적으로 정렬하는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알고리즘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414020" algn="l"/>
              </a:tabLst>
            </a:pP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원소 대 원소의 크기를 비교하는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비교정렬의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하한은 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Ω(</a:t>
            </a:r>
            <a:r>
              <a:rPr lang="en-US" altLang="ko-KR" sz="2400" dirty="0" err="1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NlogN</a:t>
            </a:r>
            <a:r>
              <a:rPr lang="en-US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ko-KR" altLang="ko-KR" sz="2400" dirty="0">
              <a:solidFill>
                <a:srgbClr val="3333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72220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60322" y="846873"/>
            <a:ext cx="7506930" cy="2222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450215" algn="l"/>
              </a:tabLst>
            </a:pPr>
            <a:r>
              <a:rPr lang="ko-KR" altLang="ko-KR" sz="2400" dirty="0" err="1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기수정렬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은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키를 부분적으로 비교하는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정렬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LSD/MSD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기수정렬의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수행시간은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O(d(N+R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450215" algn="l"/>
              </a:tabLst>
            </a:pP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외부정렬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이란 보조기억장치에 있는 대용량의 데이터를 정렬하는 알고리즘으로 합병을 사용하여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정렬 수행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357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5354" y="839328"/>
            <a:ext cx="799854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현재 원소 삽입 후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1800"/>
              </a:spcAft>
              <a:buFontTx/>
              <a:buChar char="-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정렬된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부분의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원소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수가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증가</a:t>
            </a:r>
            <a:endParaRPr lang="en-US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1800"/>
              </a:spcAft>
              <a:buFontTx/>
              <a:buChar char="-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정렬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안된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부분의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원소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수는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감소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315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90" y="1581150"/>
            <a:ext cx="8736269" cy="52768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1768" y="549447"/>
            <a:ext cx="6533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현재</a:t>
            </a:r>
            <a:r>
              <a:rPr lang="ko-KR" altLang="ko-KR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원소인</a:t>
            </a:r>
            <a:r>
              <a:rPr lang="en-US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50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정렬된</a:t>
            </a:r>
            <a:r>
              <a:rPr lang="ko-KR" altLang="ko-KR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부분에</a:t>
            </a:r>
            <a:r>
              <a:rPr lang="ko-KR" altLang="ko-KR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삽입하는</a:t>
            </a:r>
            <a:r>
              <a:rPr lang="ko-KR" altLang="ko-KR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과정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147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27344" y="333986"/>
            <a:ext cx="2646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Insertion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클래스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8944" y="5433536"/>
            <a:ext cx="8283677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200" dirty="0" smtClean="0"/>
              <a:t>Line 05: </a:t>
            </a:r>
            <a:r>
              <a:rPr lang="en-US" altLang="ko-KR" sz="2200" dirty="0"/>
              <a:t>for-</a:t>
            </a:r>
            <a:r>
              <a:rPr lang="ko-KR" altLang="ko-KR" sz="2200" dirty="0"/>
              <a:t>루프는</a:t>
            </a:r>
            <a:r>
              <a:rPr lang="en-US" altLang="ko-KR" sz="2200" dirty="0"/>
              <a:t> </a:t>
            </a:r>
            <a:r>
              <a:rPr lang="en-US" altLang="ko-KR" sz="2200" dirty="0" err="1"/>
              <a:t>i</a:t>
            </a:r>
            <a:r>
              <a:rPr lang="ko-KR" altLang="ko-KR" sz="2200" dirty="0" err="1"/>
              <a:t>를</a:t>
            </a:r>
            <a:r>
              <a:rPr lang="en-US" altLang="ko-KR" sz="2200" dirty="0"/>
              <a:t> 1</a:t>
            </a:r>
            <a:r>
              <a:rPr lang="ko-KR" altLang="ko-KR" sz="2200" dirty="0"/>
              <a:t>부터</a:t>
            </a:r>
            <a:r>
              <a:rPr lang="en-US" altLang="ko-KR" sz="2200" dirty="0"/>
              <a:t> N-1</a:t>
            </a:r>
            <a:r>
              <a:rPr lang="ko-KR" altLang="ko-KR" sz="2200" dirty="0"/>
              <a:t>까지 변화시키며</a:t>
            </a:r>
            <a:r>
              <a:rPr lang="en-US" altLang="ko-KR" sz="2200" dirty="0"/>
              <a:t>, </a:t>
            </a:r>
            <a:endParaRPr lang="en-US" altLang="ko-KR" sz="2200" dirty="0" smtClean="0"/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200" dirty="0" smtClean="0"/>
              <a:t>Line </a:t>
            </a:r>
            <a:r>
              <a:rPr lang="en-US" altLang="ko-KR" sz="2200" dirty="0"/>
              <a:t>06</a:t>
            </a:r>
            <a:r>
              <a:rPr lang="ko-KR" altLang="ko-KR" sz="2200" dirty="0"/>
              <a:t>∼</a:t>
            </a:r>
            <a:r>
              <a:rPr lang="en-US" altLang="ko-KR" sz="2200" dirty="0" smtClean="0"/>
              <a:t>10</a:t>
            </a:r>
            <a:r>
              <a:rPr lang="en-US" altLang="ko-KR" sz="2200" dirty="0"/>
              <a:t>:</a:t>
            </a:r>
            <a:r>
              <a:rPr lang="ko-KR" altLang="ko-KR" sz="2200" dirty="0" smtClean="0"/>
              <a:t> </a:t>
            </a:r>
            <a:r>
              <a:rPr lang="ko-KR" altLang="ko-KR" sz="2200" dirty="0"/>
              <a:t>현재 </a:t>
            </a:r>
            <a:r>
              <a:rPr lang="ko-KR" altLang="ko-KR" sz="2200" dirty="0" smtClean="0"/>
              <a:t>원소인</a:t>
            </a:r>
            <a:r>
              <a:rPr lang="en-US" altLang="ko-KR" sz="2200" dirty="0" smtClean="0"/>
              <a:t> a[</a:t>
            </a:r>
            <a:r>
              <a:rPr lang="en-US" altLang="ko-KR" sz="2200" dirty="0" err="1" smtClean="0"/>
              <a:t>i</a:t>
            </a:r>
            <a:r>
              <a:rPr lang="en-US" altLang="ko-KR" sz="2200" dirty="0"/>
              <a:t>]</a:t>
            </a:r>
            <a:r>
              <a:rPr lang="ko-KR" altLang="ko-KR" sz="2200" dirty="0"/>
              <a:t>를 정렬된 앞 부분</a:t>
            </a:r>
            <a:r>
              <a:rPr lang="en-US" altLang="ko-KR" sz="2200" dirty="0"/>
              <a:t>(a[0]</a:t>
            </a:r>
            <a:r>
              <a:rPr lang="ko-KR" altLang="ko-KR" sz="2200" dirty="0"/>
              <a:t>∼</a:t>
            </a:r>
            <a:r>
              <a:rPr lang="en-US" altLang="ko-KR" sz="2200" dirty="0"/>
              <a:t>a[i-1])</a:t>
            </a:r>
            <a:r>
              <a:rPr lang="ko-KR" altLang="ko-KR" sz="2200" dirty="0"/>
              <a:t>에 </a:t>
            </a:r>
            <a:r>
              <a:rPr lang="ko-KR" altLang="ko-KR" sz="2200" dirty="0" smtClean="0"/>
              <a:t>삽입</a:t>
            </a:r>
            <a:endParaRPr lang="ko-KR" altLang="en-US" sz="2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96" y="1273708"/>
            <a:ext cx="86677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12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4961" y="224983"/>
            <a:ext cx="87998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예제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40, 60, 70, 50, 10, 30, 20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대해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Insertion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클래스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과정</a:t>
            </a:r>
            <a:endParaRPr lang="ko-KR" altLang="en-US" sz="2400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61" y="912789"/>
            <a:ext cx="8820000" cy="5911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1810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467873" y="1194366"/>
                <a:ext cx="7973962" cy="5095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1022985" algn="l"/>
                  </a:tabLst>
                </a:pPr>
                <a:r>
                  <a:rPr lang="ko-KR" altLang="ko-KR" sz="2400" dirty="0" err="1">
                    <a:latin typeface="Calibri" panose="020F0502020204030204" pitchFamily="34" charset="0"/>
                  </a:rPr>
                  <a:t>삽입정렬은</a:t>
                </a:r>
                <a:r>
                  <a:rPr lang="ko-KR" altLang="ko-KR" sz="2400" dirty="0">
                    <a:effectLst/>
                  </a:rPr>
                  <a:t> </a:t>
                </a:r>
                <a:r>
                  <a:rPr lang="ko-KR" altLang="ko-KR" sz="2400" dirty="0">
                    <a:solidFill>
                      <a:srgbClr val="3333FF"/>
                    </a:solidFill>
                    <a:latin typeface="Calibri" panose="020F0502020204030204" pitchFamily="34" charset="0"/>
                  </a:rPr>
                  <a:t>입력에</a:t>
                </a:r>
                <a:r>
                  <a:rPr lang="ko-KR" altLang="ko-KR" sz="2400" dirty="0">
                    <a:solidFill>
                      <a:srgbClr val="3333FF"/>
                    </a:solidFill>
                    <a:effectLst/>
                  </a:rPr>
                  <a:t> </a:t>
                </a:r>
                <a:r>
                  <a:rPr lang="ko-KR" altLang="ko-KR" sz="2400" dirty="0" smtClean="0">
                    <a:solidFill>
                      <a:srgbClr val="3333FF"/>
                    </a:solidFill>
                    <a:latin typeface="Calibri" panose="020F0502020204030204" pitchFamily="34" charset="0"/>
                  </a:rPr>
                  <a:t>민감</a:t>
                </a:r>
                <a:r>
                  <a:rPr lang="ko-KR" altLang="ko-KR" sz="2400" dirty="0" smtClean="0">
                    <a:effectLst/>
                  </a:rPr>
                  <a:t> </a:t>
                </a:r>
                <a:r>
                  <a:rPr lang="en-US" altLang="ko-KR" sz="2400" dirty="0">
                    <a:effectLst/>
                  </a:rPr>
                  <a:t>(</a:t>
                </a:r>
                <a:r>
                  <a:rPr lang="en-US" altLang="ko-KR" sz="2400" dirty="0">
                    <a:solidFill>
                      <a:srgbClr val="3333FF"/>
                    </a:solidFill>
                    <a:effectLst/>
                  </a:rPr>
                  <a:t>Input Sensitive</a:t>
                </a:r>
                <a:r>
                  <a:rPr lang="en-US" altLang="ko-KR" sz="2400" dirty="0" smtClean="0">
                    <a:effectLst/>
                  </a:rPr>
                  <a:t>)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1022985" algn="l"/>
                  </a:tabLst>
                </a:pPr>
                <a:r>
                  <a:rPr lang="ko-KR" altLang="ko-KR" sz="2400" dirty="0" smtClean="0">
                    <a:latin typeface="Calibri" panose="020F0502020204030204" pitchFamily="34" charset="0"/>
                  </a:rPr>
                  <a:t>입력이</a:t>
                </a:r>
                <a:r>
                  <a:rPr lang="ko-KR" altLang="ko-KR" sz="2400" dirty="0" smtClean="0">
                    <a:effectLst/>
                  </a:rPr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</a:rPr>
                  <a:t>이미</a:t>
                </a:r>
                <a:r>
                  <a:rPr lang="ko-KR" altLang="ko-KR" sz="2400" dirty="0">
                    <a:effectLst/>
                  </a:rPr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</a:rPr>
                  <a:t>정렬된</a:t>
                </a:r>
                <a:r>
                  <a:rPr lang="ko-KR" altLang="ko-KR" sz="2400" dirty="0">
                    <a:effectLst/>
                  </a:rPr>
                  <a:t> </a:t>
                </a:r>
                <a:r>
                  <a:rPr lang="ko-KR" altLang="ko-KR" sz="2400" dirty="0" smtClean="0">
                    <a:latin typeface="Calibri" panose="020F0502020204030204" pitchFamily="34" charset="0"/>
                  </a:rPr>
                  <a:t>경우</a:t>
                </a:r>
                <a:r>
                  <a:rPr lang="en-US" altLang="ko-KR" sz="2000" dirty="0" smtClean="0">
                    <a:latin typeface="Calibri" panose="020F0502020204030204" pitchFamily="34" charset="0"/>
                  </a:rPr>
                  <a:t>(</a:t>
                </a:r>
                <a:r>
                  <a:rPr lang="ko-KR" altLang="en-US" sz="2000" dirty="0" err="1" smtClean="0">
                    <a:latin typeface="Calibri" panose="020F0502020204030204" pitchFamily="34" charset="0"/>
                  </a:rPr>
                  <a:t>최선경우</a:t>
                </a:r>
                <a:r>
                  <a:rPr lang="en-US" altLang="ko-KR" sz="2000" dirty="0" smtClean="0">
                    <a:latin typeface="Calibri" panose="020F0502020204030204" pitchFamily="34" charset="0"/>
                  </a:rPr>
                  <a:t>)</a:t>
                </a:r>
                <a:endParaRPr lang="en-US" altLang="ko-KR" sz="2400" dirty="0" smtClean="0">
                  <a:latin typeface="Calibri" panose="020F0502020204030204" pitchFamily="34" charset="0"/>
                </a:endParaRPr>
              </a:p>
              <a:p>
                <a:pPr lvl="1">
                  <a:spcAft>
                    <a:spcPts val="1200"/>
                  </a:spcAft>
                  <a:tabLst>
                    <a:tab pos="1022985" algn="l"/>
                  </a:tabLst>
                </a:pPr>
                <a:r>
                  <a:rPr lang="en-US" altLang="ko-KR" sz="2200" dirty="0" smtClean="0">
                    <a:effectLst/>
                  </a:rPr>
                  <a:t>N-1</a:t>
                </a:r>
                <a:r>
                  <a:rPr lang="ko-KR" altLang="ko-KR" sz="2200" dirty="0">
                    <a:latin typeface="Calibri" panose="020F0502020204030204" pitchFamily="34" charset="0"/>
                  </a:rPr>
                  <a:t>번</a:t>
                </a:r>
                <a:r>
                  <a:rPr lang="ko-KR" altLang="ko-KR" sz="2200" dirty="0">
                    <a:effectLst/>
                  </a:rPr>
                  <a:t> </a:t>
                </a:r>
                <a:r>
                  <a:rPr lang="ko-KR" altLang="ko-KR" sz="2200" dirty="0">
                    <a:latin typeface="Calibri" panose="020F0502020204030204" pitchFamily="34" charset="0"/>
                  </a:rPr>
                  <a:t>비교하면</a:t>
                </a:r>
                <a:r>
                  <a:rPr lang="ko-KR" altLang="ko-KR" sz="2200" dirty="0">
                    <a:effectLst/>
                  </a:rPr>
                  <a:t> </a:t>
                </a:r>
                <a:r>
                  <a:rPr lang="ko-KR" altLang="ko-KR" sz="2200" dirty="0">
                    <a:latin typeface="Calibri" panose="020F0502020204030204" pitchFamily="34" charset="0"/>
                  </a:rPr>
                  <a:t>정렬을</a:t>
                </a:r>
                <a:r>
                  <a:rPr lang="ko-KR" altLang="ko-KR" sz="2200" dirty="0">
                    <a:effectLst/>
                  </a:rPr>
                  <a:t> </a:t>
                </a:r>
                <a:r>
                  <a:rPr lang="ko-KR" altLang="ko-KR" sz="2200" dirty="0" smtClean="0">
                    <a:latin typeface="Calibri" panose="020F0502020204030204" pitchFamily="34" charset="0"/>
                  </a:rPr>
                  <a:t>마</a:t>
                </a:r>
                <a:r>
                  <a:rPr lang="ko-KR" altLang="en-US" sz="2200" dirty="0" smtClean="0">
                    <a:latin typeface="Calibri" panose="020F0502020204030204" pitchFamily="34" charset="0"/>
                  </a:rPr>
                  <a:t>침 </a:t>
                </a:r>
                <a:r>
                  <a:rPr lang="en-US" altLang="ko-KR" sz="2200" dirty="0"/>
                  <a:t>= </a:t>
                </a:r>
                <a:r>
                  <a:rPr lang="en-US" altLang="ko-KR" sz="2200" dirty="0" smtClean="0">
                    <a:solidFill>
                      <a:srgbClr val="3333FF"/>
                    </a:solidFill>
                  </a:rPr>
                  <a:t>O(N)</a:t>
                </a:r>
                <a:endParaRPr lang="en-US" altLang="ko-KR" sz="2200" dirty="0" smtClean="0">
                  <a:latin typeface="Calibri" panose="020F0502020204030204" pitchFamily="34" charset="0"/>
                </a:endParaRP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1022985" algn="l"/>
                  </a:tabLst>
                </a:pPr>
                <a:r>
                  <a:rPr lang="ko-KR" altLang="ko-KR" sz="2400" dirty="0">
                    <a:latin typeface="Calibri" panose="020F0502020204030204" pitchFamily="34" charset="0"/>
                  </a:rPr>
                  <a:t>입력이</a:t>
                </a:r>
                <a:r>
                  <a:rPr lang="ko-KR" altLang="ko-KR" sz="2400" dirty="0"/>
                  <a:t> </a:t>
                </a:r>
                <a:r>
                  <a:rPr lang="ko-KR" altLang="en-US" sz="2400" dirty="0" smtClean="0"/>
                  <a:t>역으로</a:t>
                </a:r>
                <a:r>
                  <a:rPr lang="ko-KR" altLang="ko-KR" sz="2400" dirty="0" smtClean="0"/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</a:rPr>
                  <a:t>정렬된</a:t>
                </a:r>
                <a:r>
                  <a:rPr lang="ko-KR" altLang="ko-KR" sz="2400" dirty="0"/>
                  <a:t> </a:t>
                </a:r>
                <a:r>
                  <a:rPr lang="ko-KR" altLang="ko-KR" sz="2400" dirty="0" smtClean="0">
                    <a:latin typeface="Calibri" panose="020F0502020204030204" pitchFamily="34" charset="0"/>
                  </a:rPr>
                  <a:t>경우</a:t>
                </a:r>
                <a:r>
                  <a:rPr lang="en-US" altLang="ko-KR" sz="2400" dirty="0" smtClean="0">
                    <a:latin typeface="Calibri" panose="020F0502020204030204" pitchFamily="34" charset="0"/>
                  </a:rPr>
                  <a:t> </a:t>
                </a:r>
                <a:r>
                  <a:rPr lang="en-US" altLang="ko-KR" sz="2000" dirty="0" smtClean="0">
                    <a:latin typeface="Calibri" panose="020F0502020204030204" pitchFamily="34" charset="0"/>
                  </a:rPr>
                  <a:t>(</a:t>
                </a:r>
                <a:r>
                  <a:rPr lang="ko-KR" altLang="ko-KR" sz="2000" dirty="0" err="1" smtClean="0">
                    <a:latin typeface="Calibri" panose="020F0502020204030204" pitchFamily="34" charset="0"/>
                  </a:rPr>
                  <a:t>최악경우</a:t>
                </a:r>
                <a:r>
                  <a:rPr lang="en-US" altLang="ko-KR" sz="2000" dirty="0" smtClean="0">
                    <a:latin typeface="Calibri" panose="020F0502020204030204" pitchFamily="34" charset="0"/>
                  </a:rPr>
                  <a:t>)</a:t>
                </a:r>
                <a:endParaRPr lang="en-US" altLang="ko-KR" sz="2400" dirty="0" smtClean="0">
                  <a:latin typeface="Calibri" panose="020F0502020204030204" pitchFamily="34" charset="0"/>
                </a:endParaRPr>
              </a:p>
              <a:p>
                <a:pPr lvl="1">
                  <a:spcAft>
                    <a:spcPts val="1200"/>
                  </a:spcAft>
                  <a:tabLst>
                    <a:tab pos="1022985" algn="l"/>
                  </a:tabLst>
                </a:pPr>
                <a:r>
                  <a:rPr lang="en-US" altLang="ko-KR" sz="2200" dirty="0" smtClean="0">
                    <a:effectLst/>
                  </a:rPr>
                  <a:t>1 </a:t>
                </a:r>
                <a:r>
                  <a:rPr lang="en-US" altLang="ko-KR" sz="2200" dirty="0">
                    <a:effectLst/>
                  </a:rPr>
                  <a:t>+ 2 + </a:t>
                </a:r>
                <a:r>
                  <a:rPr lang="en-US" altLang="ko-KR" sz="2200" dirty="0">
                    <a:effectLst/>
                    <a:latin typeface="Calibri" panose="020F0502020204030204" pitchFamily="34" charset="0"/>
                    <a:sym typeface="MT Extra" panose="05050102010205020202" pitchFamily="18" charset="2"/>
                  </a:rPr>
                  <a:t></a:t>
                </a:r>
                <a:r>
                  <a:rPr lang="en-US" altLang="ko-KR" sz="2200" dirty="0">
                    <a:effectLst/>
                  </a:rPr>
                  <a:t> + (N-2) + (N-1)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2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200">
                            <a:effectLst/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220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2200">
                            <a:effectLst/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2200" i="1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>
                            <a:effectLst/>
                            <a:latin typeface="Cambria Math" panose="02040503050406030204" pitchFamily="18" charset="0"/>
                          </a:rPr>
                          <m:t>1)</m:t>
                        </m:r>
                      </m:num>
                      <m:den>
                        <m:r>
                          <a:rPr lang="en-US" altLang="ko-KR" sz="220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200">
                        <a:effectLst/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ko-KR" altLang="ko-KR" sz="2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ko-KR" altLang="ko-KR" sz="2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effectLst/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ko-KR" sz="220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>
                    <a:effectLst/>
                  </a:rPr>
                  <a:t>  = </a:t>
                </a:r>
                <a:r>
                  <a:rPr lang="en-US" altLang="ko-KR" sz="2200" dirty="0">
                    <a:solidFill>
                      <a:srgbClr val="3333FF"/>
                    </a:solidFill>
                    <a:effectLst/>
                  </a:rPr>
                  <a:t>O(N</a:t>
                </a:r>
                <a:r>
                  <a:rPr lang="en-US" altLang="ko-KR" sz="2200" baseline="30000" dirty="0">
                    <a:solidFill>
                      <a:srgbClr val="3333FF"/>
                    </a:solidFill>
                    <a:effectLst/>
                  </a:rPr>
                  <a:t>2</a:t>
                </a:r>
                <a:r>
                  <a:rPr lang="en-US" altLang="ko-KR" sz="2200" dirty="0" smtClean="0">
                    <a:solidFill>
                      <a:srgbClr val="3333FF"/>
                    </a:solidFill>
                    <a:effectLst/>
                  </a:rPr>
                  <a:t>)</a:t>
                </a:r>
                <a:endParaRPr lang="en-US" altLang="ko-KR" sz="2200" dirty="0" smtClean="0">
                  <a:solidFill>
                    <a:srgbClr val="3333FF"/>
                  </a:solidFill>
                  <a:latin typeface="Calibri" panose="020F0502020204030204" pitchFamily="34" charset="0"/>
                </a:endParaRP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1022985" algn="l"/>
                  </a:tabLst>
                </a:pPr>
                <a:r>
                  <a:rPr lang="ko-KR" altLang="ko-KR" sz="2400" dirty="0" err="1" smtClean="0">
                    <a:latin typeface="Calibri" panose="020F0502020204030204" pitchFamily="34" charset="0"/>
                  </a:rPr>
                  <a:t>최악경우</a:t>
                </a:r>
                <a:r>
                  <a:rPr lang="ko-KR" altLang="ko-KR" sz="2400" dirty="0" smtClean="0">
                    <a:effectLst/>
                  </a:rPr>
                  <a:t> </a:t>
                </a:r>
                <a:r>
                  <a:rPr lang="ko-KR" altLang="ko-KR" sz="2400" dirty="0" smtClean="0">
                    <a:latin typeface="Calibri" panose="020F0502020204030204" pitchFamily="34" charset="0"/>
                  </a:rPr>
                  <a:t>데이터</a:t>
                </a:r>
                <a:r>
                  <a:rPr lang="ko-KR" altLang="ko-KR" sz="2400" dirty="0" smtClean="0">
                    <a:effectLst/>
                  </a:rPr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</a:rPr>
                  <a:t>교환</a:t>
                </a:r>
                <a:r>
                  <a:rPr lang="ko-KR" altLang="ko-KR" sz="2400" dirty="0">
                    <a:effectLst/>
                  </a:rPr>
                  <a:t> </a:t>
                </a:r>
                <a:r>
                  <a:rPr lang="ko-KR" altLang="ko-KR" sz="2400" dirty="0" smtClean="0">
                    <a:latin typeface="Calibri" panose="020F0502020204030204" pitchFamily="34" charset="0"/>
                  </a:rPr>
                  <a:t>수</a:t>
                </a:r>
                <a:r>
                  <a:rPr lang="en-US" altLang="ko-KR" sz="2400" dirty="0" smtClean="0">
                    <a:latin typeface="Calibri" panose="020F0502020204030204" pitchFamily="34" charset="0"/>
                  </a:rPr>
                  <a:t>:</a:t>
                </a:r>
                <a:r>
                  <a:rPr lang="ko-KR" altLang="ko-KR" sz="2400" dirty="0" smtClean="0">
                    <a:effectLst/>
                  </a:rPr>
                  <a:t> </a:t>
                </a:r>
                <a:r>
                  <a:rPr lang="en-US" altLang="ko-KR" sz="2400" dirty="0">
                    <a:solidFill>
                      <a:srgbClr val="3333FF"/>
                    </a:solidFill>
                    <a:effectLst/>
                  </a:rPr>
                  <a:t>O(N</a:t>
                </a:r>
                <a:r>
                  <a:rPr lang="en-US" altLang="ko-KR" sz="2400" baseline="30000" dirty="0">
                    <a:solidFill>
                      <a:srgbClr val="3333FF"/>
                    </a:solidFill>
                    <a:effectLst/>
                  </a:rPr>
                  <a:t>2</a:t>
                </a:r>
                <a:r>
                  <a:rPr lang="en-US" altLang="ko-KR" sz="2400" dirty="0" smtClean="0">
                    <a:solidFill>
                      <a:srgbClr val="3333FF"/>
                    </a:solidFill>
                    <a:effectLst/>
                  </a:rPr>
                  <a:t>)</a:t>
                </a:r>
                <a:endParaRPr lang="en-US" altLang="ko-KR" sz="2400" dirty="0" smtClean="0">
                  <a:latin typeface="Calibri" panose="020F0502020204030204" pitchFamily="34" charset="0"/>
                </a:endParaRP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1022985" algn="l"/>
                  </a:tabLst>
                </a:pPr>
                <a:r>
                  <a:rPr lang="ko-KR" altLang="ko-KR" sz="2400" dirty="0"/>
                  <a:t>입력 데이터의 순서가 </a:t>
                </a:r>
                <a:r>
                  <a:rPr lang="ko-KR" altLang="en-US" sz="2400" dirty="0" smtClean="0"/>
                  <a:t>랜덤</a:t>
                </a:r>
                <a:r>
                  <a:rPr lang="ko-KR" altLang="ko-KR" sz="2400" dirty="0" smtClean="0"/>
                  <a:t>인 경우</a:t>
                </a:r>
                <a:r>
                  <a:rPr lang="en-US" altLang="ko-KR" sz="2400" dirty="0" smtClean="0"/>
                  <a:t>(</a:t>
                </a:r>
                <a:r>
                  <a:rPr lang="ko-KR" altLang="en-US" sz="2400" dirty="0" err="1" smtClean="0"/>
                  <a:t>평균경우</a:t>
                </a:r>
                <a:r>
                  <a:rPr lang="en-US" altLang="ko-KR" sz="2400" dirty="0" smtClean="0"/>
                  <a:t>) </a:t>
                </a:r>
              </a:p>
              <a:p>
                <a:pPr lvl="1">
                  <a:spcAft>
                    <a:spcPts val="1200"/>
                  </a:spcAft>
                  <a:tabLst>
                    <a:tab pos="1022985" algn="l"/>
                  </a:tabLst>
                </a:pPr>
                <a:r>
                  <a:rPr lang="ko-KR" altLang="ko-KR" sz="2200" dirty="0" smtClean="0"/>
                  <a:t>현재 </a:t>
                </a:r>
                <a:r>
                  <a:rPr lang="ko-KR" altLang="ko-KR" sz="2200" dirty="0"/>
                  <a:t>원소가 정렬된 앞 부분에 최종적으로 삽입되는 곳이 평균적으로 정렬된 부분의 </a:t>
                </a:r>
                <a:r>
                  <a:rPr lang="ko-KR" altLang="ko-KR" sz="2200" dirty="0" smtClean="0"/>
                  <a:t>중간</a:t>
                </a:r>
                <a:r>
                  <a:rPr lang="ko-KR" altLang="en-US" sz="2200" dirty="0" smtClean="0"/>
                  <a:t>이므로</a:t>
                </a:r>
                <a:r>
                  <a:rPr lang="en-US" altLang="ko-KR" sz="2200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20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1)</m:t>
                        </m:r>
                      </m:num>
                      <m:den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20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/>
                  <a:t>= </a:t>
                </a:r>
                <a:r>
                  <a:rPr lang="en-US" altLang="ko-KR" sz="2200" dirty="0">
                    <a:solidFill>
                      <a:srgbClr val="3333FF"/>
                    </a:solidFill>
                  </a:rPr>
                  <a:t>O(N</a:t>
                </a:r>
                <a:r>
                  <a:rPr lang="en-US" altLang="ko-KR" sz="2200" baseline="30000" dirty="0">
                    <a:solidFill>
                      <a:srgbClr val="3333FF"/>
                    </a:solidFill>
                  </a:rPr>
                  <a:t>2</a:t>
                </a:r>
                <a:r>
                  <a:rPr lang="en-US" altLang="ko-KR" sz="2200" dirty="0" smtClean="0">
                    <a:solidFill>
                      <a:srgbClr val="3333FF"/>
                    </a:solidFill>
                  </a:rPr>
                  <a:t>)</a:t>
                </a:r>
                <a:endParaRPr lang="ko-KR" altLang="ko-KR" sz="2200" dirty="0">
                  <a:solidFill>
                    <a:srgbClr val="3333FF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73" y="1194366"/>
                <a:ext cx="7973962" cy="5095241"/>
              </a:xfrm>
              <a:prstGeom prst="rect">
                <a:avLst/>
              </a:prstGeom>
              <a:blipFill>
                <a:blip r:embed="rId2"/>
                <a:stretch>
                  <a:fillRect l="-1070" t="-11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3742698" y="38314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800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수행시간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837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8258" y="1218980"/>
            <a:ext cx="7393858" cy="483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이미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정렬된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파일의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뒷부분에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소량의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신규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데이터를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추가하여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정렬하는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경우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ko-KR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입력이</a:t>
            </a:r>
            <a:r>
              <a:rPr lang="ko-KR" altLang="ko-KR" sz="2400" dirty="0" smtClean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거의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정렬</a:t>
            </a:r>
            <a:r>
              <a:rPr lang="ko-KR" altLang="en-US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된 경우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우수한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성능을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보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임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입력크기가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작은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경우에도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매우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좋은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성능을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보임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삽입정렬은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재귀호출을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하지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않으며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프로그램도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매우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간단하기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때문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삽입정렬은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합병정렬이나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퀵정렬과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함께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사용되어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실질적으로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보다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빠른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성능에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도움을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줌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3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단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이론적인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수행시간은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향상되지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않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음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33781" y="46180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응용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004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8.3 </a:t>
            </a:r>
            <a:r>
              <a:rPr lang="ko-KR" altLang="ko-KR" dirty="0" err="1" smtClean="0"/>
              <a:t>쉘정렬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ko-KR" dirty="0">
                <a:solidFill>
                  <a:srgbClr val="3333FF"/>
                </a:solidFill>
              </a:rPr>
              <a:t>쉘</a:t>
            </a:r>
            <a:r>
              <a:rPr lang="en-US" altLang="ko-KR" dirty="0">
                <a:solidFill>
                  <a:srgbClr val="3333FF"/>
                </a:solidFill>
              </a:rPr>
              <a:t>(Shell Sort)</a:t>
            </a:r>
            <a:r>
              <a:rPr lang="ko-KR" altLang="ko-KR" dirty="0">
                <a:solidFill>
                  <a:srgbClr val="3333FF"/>
                </a:solidFill>
              </a:rPr>
              <a:t>정렬</a:t>
            </a:r>
            <a:r>
              <a:rPr lang="ko-KR" altLang="ko-KR" dirty="0"/>
              <a:t>은 </a:t>
            </a:r>
            <a:r>
              <a:rPr lang="ko-KR" altLang="ko-KR" dirty="0" err="1"/>
              <a:t>삽입정렬에</a:t>
            </a:r>
            <a:r>
              <a:rPr lang="ko-KR" altLang="ko-KR" dirty="0"/>
              <a:t> 전처리과정을 추가한 </a:t>
            </a:r>
            <a:r>
              <a:rPr lang="ko-KR" altLang="ko-KR" dirty="0" smtClean="0"/>
              <a:t>것</a:t>
            </a:r>
            <a:endParaRPr lang="en-US" altLang="ko-KR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ko-KR" dirty="0" smtClean="0">
                <a:solidFill>
                  <a:srgbClr val="3333FF"/>
                </a:solidFill>
              </a:rPr>
              <a:t>전처리과정</a:t>
            </a:r>
            <a:r>
              <a:rPr lang="ko-KR" altLang="ko-KR" dirty="0" smtClean="0"/>
              <a:t>이란 </a:t>
            </a:r>
            <a:r>
              <a:rPr lang="ko-KR" altLang="ko-KR" dirty="0"/>
              <a:t>작은 값을 가진 원소들을 배열의 앞부분으로 옮기며 큰 값을 가진 원소들이 배열의 뒷부분에 자리잡도록 만드는 </a:t>
            </a:r>
            <a:r>
              <a:rPr lang="ko-KR" altLang="ko-KR" dirty="0" smtClean="0"/>
              <a:t>과정</a:t>
            </a:r>
            <a:endParaRPr lang="en-US" altLang="ko-KR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ko-KR" dirty="0" err="1" smtClean="0"/>
              <a:t>삽입정렬이</a:t>
            </a:r>
            <a:r>
              <a:rPr lang="ko-KR" altLang="ko-KR" dirty="0" smtClean="0"/>
              <a:t> </a:t>
            </a:r>
            <a:r>
              <a:rPr lang="ko-KR" altLang="ko-KR" dirty="0"/>
              <a:t>현재 원소를 앞부분에 삽입하기 위해 이웃하는 원소의 </a:t>
            </a:r>
            <a:r>
              <a:rPr lang="ko-KR" altLang="ko-KR" dirty="0" err="1"/>
              <a:t>숫자들끼리</a:t>
            </a:r>
            <a:r>
              <a:rPr lang="ko-KR" altLang="ko-KR" dirty="0"/>
              <a:t> 비교하며 </a:t>
            </a:r>
            <a:r>
              <a:rPr lang="ko-KR" altLang="ko-KR" u="sng" dirty="0"/>
              <a:t>한 자리씩 이동하는 </a:t>
            </a:r>
            <a:r>
              <a:rPr lang="ko-KR" altLang="ko-KR" u="sng" dirty="0" smtClean="0"/>
              <a:t>단점 보완</a:t>
            </a:r>
            <a:endParaRPr lang="en-US" altLang="ko-KR" u="sng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ko-KR" dirty="0" smtClean="0"/>
              <a:t>전처리과정은 </a:t>
            </a:r>
            <a:r>
              <a:rPr lang="ko-KR" altLang="ko-KR" dirty="0"/>
              <a:t>여러 단계로 진행되며</a:t>
            </a:r>
            <a:r>
              <a:rPr lang="en-US" altLang="ko-KR" dirty="0"/>
              <a:t>, </a:t>
            </a:r>
            <a:r>
              <a:rPr lang="ko-KR" altLang="ko-KR" dirty="0"/>
              <a:t>각 단계에서는 일정 간격으로 떨어진 원소들에 대해 </a:t>
            </a:r>
            <a:r>
              <a:rPr lang="ko-KR" altLang="ko-KR" dirty="0" err="1" smtClean="0"/>
              <a:t>삽입정렬</a:t>
            </a:r>
            <a:r>
              <a:rPr lang="ko-KR" altLang="ko-KR" dirty="0" smtClean="0"/>
              <a:t> 수행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753149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95" y="1210361"/>
            <a:ext cx="7731843" cy="16016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3277296" y="540463"/>
            <a:ext cx="2784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40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전처리과정</a:t>
            </a:r>
            <a:r>
              <a:rPr lang="ko-KR" altLang="ko-KR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전과</a:t>
            </a:r>
            <a:r>
              <a:rPr lang="ko-KR" altLang="ko-KR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후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5354" y="3167741"/>
            <a:ext cx="799854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en-US" altLang="ko-KR" sz="2400" dirty="0">
                <a:solidFill>
                  <a:srgbClr val="3333FF"/>
                </a:solidFill>
              </a:rPr>
              <a:t>h-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정렬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rgbClr val="3333FF"/>
                </a:solidFill>
              </a:rPr>
              <a:t>h-sort</a:t>
            </a:r>
            <a:r>
              <a:rPr lang="en-US" altLang="ko-KR" sz="2400" dirty="0" smtClean="0"/>
              <a:t>): </a:t>
            </a:r>
            <a:r>
              <a:rPr lang="ko-KR" altLang="ko-KR" sz="2400" dirty="0" smtClean="0">
                <a:latin typeface="Calibri" panose="020F0502020204030204" pitchFamily="34" charset="0"/>
              </a:rPr>
              <a:t>간격이</a:t>
            </a:r>
            <a:r>
              <a:rPr lang="ko-KR" altLang="ko-KR" sz="2400" dirty="0" smtClean="0"/>
              <a:t> </a:t>
            </a:r>
            <a:r>
              <a:rPr lang="en-US" altLang="ko-KR" sz="2400" dirty="0"/>
              <a:t>h</a:t>
            </a:r>
            <a:r>
              <a:rPr lang="ko-KR" altLang="ko-KR" sz="2400" dirty="0">
                <a:latin typeface="Calibri" panose="020F0502020204030204" pitchFamily="34" charset="0"/>
              </a:rPr>
              <a:t>인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원소들끼리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정렬하는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것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en-US" altLang="ko-KR" sz="2400" dirty="0" smtClean="0"/>
              <a:t>4-</a:t>
            </a:r>
            <a:r>
              <a:rPr lang="ko-KR" altLang="ko-KR" sz="2400" dirty="0">
                <a:latin typeface="Calibri" panose="020F0502020204030204" pitchFamily="34" charset="0"/>
              </a:rPr>
              <a:t>정렬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후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결과</a:t>
            </a:r>
            <a:r>
              <a:rPr lang="en-US" altLang="ko-KR" sz="2400" dirty="0" smtClean="0">
                <a:latin typeface="Calibri" panose="020F0502020204030204" pitchFamily="34" charset="0"/>
              </a:rPr>
              <a:t>: </a:t>
            </a:r>
            <a:r>
              <a:rPr lang="ko-KR" altLang="ko-KR" sz="2400" dirty="0" smtClean="0">
                <a:latin typeface="Calibri" panose="020F0502020204030204" pitchFamily="34" charset="0"/>
              </a:rPr>
              <a:t>작은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숫자들</a:t>
            </a:r>
            <a:r>
              <a:rPr lang="en-US" altLang="ko-KR" sz="2400" dirty="0"/>
              <a:t>(10, 25, 35)</a:t>
            </a:r>
            <a:r>
              <a:rPr lang="ko-KR" altLang="ko-KR" sz="2400" dirty="0">
                <a:latin typeface="Calibri" panose="020F0502020204030204" pitchFamily="34" charset="0"/>
              </a:rPr>
              <a:t>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배열의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앞부분</a:t>
            </a:r>
            <a:r>
              <a:rPr lang="ko-KR" altLang="en-US" sz="2400" dirty="0" smtClean="0">
                <a:latin typeface="Calibri" panose="020F0502020204030204" pitchFamily="34" charset="0"/>
              </a:rPr>
              <a:t>으로</a:t>
            </a:r>
            <a:r>
              <a:rPr lang="en-US" altLang="ko-KR" sz="2400" dirty="0" smtClean="0">
                <a:latin typeface="Calibri" panose="020F0502020204030204" pitchFamily="34" charset="0"/>
              </a:rPr>
              <a:t>,</a:t>
            </a:r>
            <a:r>
              <a:rPr lang="en-US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큰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숫자들</a:t>
            </a:r>
            <a:r>
              <a:rPr lang="en-US" altLang="ko-KR" sz="2400" dirty="0" smtClean="0">
                <a:latin typeface="Calibri" panose="020F0502020204030204" pitchFamily="34" charset="0"/>
              </a:rPr>
              <a:t> </a:t>
            </a:r>
            <a:r>
              <a:rPr lang="en-US" altLang="ko-KR" sz="2400" dirty="0" smtClean="0"/>
              <a:t>(</a:t>
            </a:r>
            <a:r>
              <a:rPr lang="en-US" altLang="ko-KR" sz="2400" dirty="0"/>
              <a:t>95, 90, 80)</a:t>
            </a:r>
            <a:r>
              <a:rPr lang="ko-KR" altLang="ko-KR" sz="2400" dirty="0">
                <a:latin typeface="Calibri" panose="020F0502020204030204" pitchFamily="34" charset="0"/>
              </a:rPr>
              <a:t>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뒷부분으로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이동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ko-KR" altLang="ko-KR" sz="2400" dirty="0" err="1" smtClean="0">
                <a:solidFill>
                  <a:srgbClr val="3333FF"/>
                </a:solidFill>
                <a:latin typeface="Calibri" panose="020F0502020204030204" pitchFamily="34" charset="0"/>
              </a:rPr>
              <a:t>쉘정렬</a:t>
            </a:r>
            <a:r>
              <a:rPr lang="ko-KR" altLang="ko-KR" sz="2400" dirty="0" err="1" smtClean="0">
                <a:latin typeface="Calibri" panose="020F0502020204030204" pitchFamily="34" charset="0"/>
              </a:rPr>
              <a:t>은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h-</a:t>
            </a:r>
            <a:r>
              <a:rPr lang="ko-KR" altLang="ko-KR" sz="2400" dirty="0">
                <a:latin typeface="Calibri" panose="020F0502020204030204" pitchFamily="34" charset="0"/>
              </a:rPr>
              <a:t>정렬의</a:t>
            </a:r>
            <a:r>
              <a:rPr lang="ko-KR" altLang="ko-KR" sz="2400" dirty="0"/>
              <a:t> </a:t>
            </a:r>
            <a:r>
              <a:rPr lang="en-US" altLang="ko-KR" sz="2400" dirty="0"/>
              <a:t>h </a:t>
            </a:r>
            <a:r>
              <a:rPr lang="ko-KR" altLang="ko-KR" sz="2400" dirty="0">
                <a:latin typeface="Calibri" panose="020F0502020204030204" pitchFamily="34" charset="0"/>
              </a:rPr>
              <a:t>값</a:t>
            </a:r>
            <a:r>
              <a:rPr lang="en-US" altLang="ko-KR" sz="2400" dirty="0"/>
              <a:t>(</a:t>
            </a:r>
            <a:r>
              <a:rPr lang="ko-KR" altLang="ko-KR" sz="2400" dirty="0">
                <a:latin typeface="Calibri" panose="020F0502020204030204" pitchFamily="34" charset="0"/>
              </a:rPr>
              <a:t>간격</a:t>
            </a:r>
            <a:r>
              <a:rPr lang="en-US" altLang="ko-KR" sz="2400" dirty="0"/>
              <a:t>)</a:t>
            </a:r>
            <a:r>
              <a:rPr lang="ko-KR" altLang="ko-KR" sz="2400" dirty="0">
                <a:latin typeface="Calibri" panose="020F0502020204030204" pitchFamily="34" charset="0"/>
              </a:rPr>
              <a:t>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줄여가며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정렬을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수행하고</a:t>
            </a:r>
            <a:r>
              <a:rPr lang="en-US" altLang="ko-KR" sz="2400" dirty="0"/>
              <a:t>, </a:t>
            </a:r>
            <a:r>
              <a:rPr lang="ko-KR" altLang="ko-KR" sz="2400" dirty="0">
                <a:latin typeface="Calibri" panose="020F0502020204030204" pitchFamily="34" charset="0"/>
              </a:rPr>
              <a:t>마지막엔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간격을</a:t>
            </a:r>
            <a:r>
              <a:rPr lang="ko-KR" altLang="ko-KR" sz="2400" dirty="0"/>
              <a:t> </a:t>
            </a:r>
            <a:r>
              <a:rPr lang="en-US" altLang="ko-KR" sz="2400" dirty="0"/>
              <a:t>1</a:t>
            </a:r>
            <a:r>
              <a:rPr lang="ko-KR" altLang="ko-KR" sz="2400" dirty="0" err="1">
                <a:latin typeface="Calibri" panose="020F0502020204030204" pitchFamily="34" charset="0"/>
              </a:rPr>
              <a:t>로하여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정렬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en-US" altLang="ko-KR" sz="2400" dirty="0" smtClean="0">
                <a:latin typeface="Calibri" panose="020F0502020204030204" pitchFamily="34" charset="0"/>
              </a:rPr>
              <a:t>h =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1</a:t>
            </a:r>
            <a:r>
              <a:rPr lang="ko-KR" altLang="ko-KR" sz="2400" dirty="0">
                <a:latin typeface="Calibri" panose="020F0502020204030204" pitchFamily="34" charset="0"/>
              </a:rPr>
              <a:t>인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경우는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삽입정렬과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동일</a:t>
            </a:r>
            <a:endParaRPr lang="ko-KR" altLang="ko-KR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6325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516949"/>
              </p:ext>
            </p:extLst>
          </p:nvPr>
        </p:nvGraphicFramePr>
        <p:xfrm>
          <a:off x="1258092" y="2317717"/>
          <a:ext cx="6722124" cy="2140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1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104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Shell</a:t>
                      </a:r>
                      <a:endParaRPr lang="en-US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N/2, N/4, 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MT Extra" panose="05050102010205020202" pitchFamily="18" charset="2"/>
                        </a:rPr>
                        <a:t>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 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나누기 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계속하여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lang="ko-KR" alt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될 때까지의 순서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104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Hibbard</a:t>
                      </a:r>
                      <a:endParaRPr lang="en-US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kern="1200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k-1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</a:t>
                      </a:r>
                      <a:r>
                        <a:rPr lang="en-US" sz="1800" kern="1200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k-1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 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MT Extra" panose="05050102010205020202" pitchFamily="18" charset="2"/>
                        </a:rPr>
                        <a:t>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7, 3, 1</a:t>
                      </a:r>
                      <a:endParaRPr lang="en-US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104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Knuth</a:t>
                      </a:r>
                      <a:endParaRPr lang="en-US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</a:t>
                      </a:r>
                      <a:r>
                        <a:rPr lang="en-US" sz="1800" kern="1200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- 1)/2, 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MT Extra" panose="05050102010205020202" pitchFamily="18" charset="2"/>
                        </a:rPr>
                        <a:t>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13, 4, 1</a:t>
                      </a:r>
                      <a:endParaRPr lang="en-US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104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Sedgewick</a:t>
                      </a:r>
                      <a:endParaRPr lang="en-US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MT Extra" panose="05050102010205020202" pitchFamily="18" charset="2"/>
                        </a:rPr>
                        <a:t>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109, 41, 19, 5, 1</a:t>
                      </a:r>
                      <a:endParaRPr lang="en-US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104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Marcin Ciura</a:t>
                      </a:r>
                      <a:endParaRPr lang="en-US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1750, 701, 301, 132, 57, 23, 10, 4, 1</a:t>
                      </a:r>
                      <a:endParaRPr lang="en-US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242542" y="1061573"/>
            <a:ext cx="47532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대표적인</a:t>
            </a:r>
            <a:r>
              <a:rPr lang="ko-KR" altLang="ko-KR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간격의</a:t>
            </a:r>
            <a:r>
              <a:rPr lang="ko-KR" altLang="ko-KR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순서</a:t>
            </a:r>
            <a:r>
              <a:rPr lang="en-US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(h-Sequence)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68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999" y="522443"/>
            <a:ext cx="7886700" cy="655954"/>
          </a:xfrm>
        </p:spPr>
        <p:txBody>
          <a:bodyPr>
            <a:normAutofit/>
          </a:bodyPr>
          <a:lstStyle/>
          <a:p>
            <a:r>
              <a:rPr lang="ko-KR" altLang="en-US" dirty="0"/>
              <a:t>정</a:t>
            </a:r>
            <a:r>
              <a:rPr lang="ko-KR" altLang="en-US" dirty="0" smtClean="0"/>
              <a:t>렬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3087" y="1961045"/>
            <a:ext cx="2084746" cy="3830156"/>
          </a:xfrm>
        </p:spPr>
        <p:txBody>
          <a:bodyPr>
            <a:normAutofit/>
          </a:bodyPr>
          <a:lstStyle/>
          <a:p>
            <a:r>
              <a:rPr lang="ko-KR" altLang="ko-KR" dirty="0" err="1" smtClean="0"/>
              <a:t>선택정렬</a:t>
            </a:r>
            <a:r>
              <a:rPr lang="en-US" altLang="ko-KR" dirty="0" smtClean="0"/>
              <a:t> </a:t>
            </a:r>
          </a:p>
          <a:p>
            <a:r>
              <a:rPr lang="ko-KR" altLang="ko-KR" dirty="0" err="1" smtClean="0"/>
              <a:t>삽입정렬</a:t>
            </a:r>
            <a:r>
              <a:rPr lang="ko-KR" altLang="ko-KR" dirty="0" smtClean="0"/>
              <a:t> </a:t>
            </a:r>
            <a:endParaRPr lang="en-US" altLang="ko-KR" dirty="0" smtClean="0"/>
          </a:p>
          <a:p>
            <a:r>
              <a:rPr lang="ko-KR" altLang="ko-KR" dirty="0" err="1" smtClean="0"/>
              <a:t>쉘정렬</a:t>
            </a:r>
            <a:endParaRPr lang="en-US" altLang="ko-KR" dirty="0" smtClean="0"/>
          </a:p>
          <a:p>
            <a:r>
              <a:rPr lang="ko-KR" altLang="ko-KR" dirty="0" err="1" smtClean="0"/>
              <a:t>힙정렬</a:t>
            </a:r>
            <a:endParaRPr lang="en-US" altLang="ko-KR" dirty="0" smtClean="0"/>
          </a:p>
          <a:p>
            <a:r>
              <a:rPr lang="ko-KR" altLang="ko-KR" dirty="0" err="1" smtClean="0"/>
              <a:t>합병정렬</a:t>
            </a:r>
            <a:endParaRPr lang="en-US" altLang="ko-KR" dirty="0" smtClean="0"/>
          </a:p>
          <a:p>
            <a:r>
              <a:rPr lang="ko-KR" altLang="ko-KR" dirty="0" err="1" smtClean="0"/>
              <a:t>퀵정렬</a:t>
            </a:r>
            <a:endParaRPr lang="en-US" altLang="ko-KR" dirty="0" smtClean="0"/>
          </a:p>
          <a:p>
            <a:r>
              <a:rPr lang="ko-KR" altLang="ko-KR" dirty="0" err="1" smtClean="0"/>
              <a:t>기수정렬</a:t>
            </a:r>
            <a:endParaRPr lang="ko-KR" altLang="ko-KR" dirty="0"/>
          </a:p>
          <a:p>
            <a:r>
              <a:rPr lang="ko-KR" altLang="en-US" dirty="0" err="1" smtClean="0"/>
              <a:t>외부정렬</a:t>
            </a:r>
            <a:endParaRPr lang="ko-KR" altLang="ko-KR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24094" y="1872555"/>
            <a:ext cx="3328526" cy="383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solidFill>
                  <a:srgbClr val="3333FF"/>
                </a:solidFill>
              </a:rPr>
              <a:t>이중피벗퀵정렬</a:t>
            </a:r>
            <a:r>
              <a:rPr lang="en-US" altLang="ko-KR" dirty="0" smtClean="0">
                <a:solidFill>
                  <a:srgbClr val="3333FF"/>
                </a:solidFill>
              </a:rPr>
              <a:t>(</a:t>
            </a:r>
            <a:r>
              <a:rPr lang="ko-KR" altLang="en-US" dirty="0" smtClean="0">
                <a:solidFill>
                  <a:srgbClr val="3333FF"/>
                </a:solidFill>
              </a:rPr>
              <a:t>부록</a:t>
            </a:r>
            <a:r>
              <a:rPr lang="en-US" altLang="ko-KR" dirty="0" smtClean="0">
                <a:solidFill>
                  <a:srgbClr val="3333FF"/>
                </a:solidFill>
              </a:rPr>
              <a:t>VI)</a:t>
            </a:r>
          </a:p>
          <a:p>
            <a:r>
              <a:rPr lang="en-US" dirty="0" smtClean="0">
                <a:solidFill>
                  <a:srgbClr val="3333FF"/>
                </a:solidFill>
              </a:rPr>
              <a:t>Tim Sort (</a:t>
            </a:r>
            <a:r>
              <a:rPr lang="ko-KR" altLang="en-US" dirty="0" smtClean="0">
                <a:solidFill>
                  <a:srgbClr val="3333FF"/>
                </a:solidFill>
              </a:rPr>
              <a:t>부록</a:t>
            </a:r>
            <a:r>
              <a:rPr lang="en-US" altLang="ko-KR" dirty="0" smtClean="0">
                <a:solidFill>
                  <a:srgbClr val="3333FF"/>
                </a:solidFill>
              </a:rPr>
              <a:t>VI</a:t>
            </a:r>
            <a:r>
              <a:rPr lang="en-US" dirty="0" smtClean="0">
                <a:solidFill>
                  <a:srgbClr val="3333FF"/>
                </a:solidFill>
              </a:rPr>
              <a:t>)</a:t>
            </a:r>
            <a:endParaRPr 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855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27" y="1261908"/>
            <a:ext cx="8838290" cy="396885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646573" y="451973"/>
            <a:ext cx="20393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Shell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클래스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032" y="5517476"/>
            <a:ext cx="69071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Line </a:t>
            </a:r>
            <a:r>
              <a:rPr lang="en-US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07:</a:t>
            </a:r>
            <a:r>
              <a:rPr lang="ko-KR" altLang="ko-KR" sz="2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for-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루프는</a:t>
            </a:r>
            <a:r>
              <a:rPr lang="en-US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h-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정렬</a:t>
            </a:r>
            <a:r>
              <a:rPr lang="ko-KR" altLang="ko-KR" sz="2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endParaRPr lang="en-US" altLang="ko-KR" sz="22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ine 12: 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h  /= 3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은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h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값을</a:t>
            </a:r>
            <a:r>
              <a:rPr lang="ko-KR" altLang="ko-KR" sz="2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1/3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로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감소시</a:t>
            </a:r>
            <a:r>
              <a:rPr lang="ko-KR" altLang="en-US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킴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63273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102213"/>
              </p:ext>
            </p:extLst>
          </p:nvPr>
        </p:nvGraphicFramePr>
        <p:xfrm>
          <a:off x="1789162" y="819721"/>
          <a:ext cx="5225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0771" y="782147"/>
            <a:ext cx="99139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dirty="0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kumimoji="1" lang="en-US" sz="2000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sp>
        <p:nvSpPr>
          <p:cNvPr id="15" name="자유형 14"/>
          <p:cNvSpPr/>
          <p:nvPr/>
        </p:nvSpPr>
        <p:spPr bwMode="auto">
          <a:xfrm>
            <a:off x="1943808" y="1375591"/>
            <a:ext cx="1800000" cy="144000"/>
          </a:xfrm>
          <a:custGeom>
            <a:avLst/>
            <a:gdLst>
              <a:gd name="connsiteX0" fmla="*/ 0 w 2044700"/>
              <a:gd name="connsiteY0" fmla="*/ 292100 h 292100"/>
              <a:gd name="connsiteX1" fmla="*/ 1066800 w 2044700"/>
              <a:gd name="connsiteY1" fmla="*/ 0 h 292100"/>
              <a:gd name="connsiteX2" fmla="*/ 2044700 w 20447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292100">
                <a:moveTo>
                  <a:pt x="0" y="292100"/>
                </a:moveTo>
                <a:cubicBezTo>
                  <a:pt x="363008" y="146050"/>
                  <a:pt x="726017" y="0"/>
                  <a:pt x="1066800" y="0"/>
                </a:cubicBezTo>
                <a:cubicBezTo>
                  <a:pt x="1407583" y="0"/>
                  <a:pt x="1839383" y="258233"/>
                  <a:pt x="2044700" y="292100"/>
                </a:cubicBezTo>
              </a:path>
            </a:pathLst>
          </a:cu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굴림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7155" y="1484784"/>
            <a:ext cx="7629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</a:t>
            </a:r>
            <a:r>
              <a:rPr kumimoji="1" lang="en-US" sz="2000" dirty="0" err="1">
                <a:solidFill>
                  <a:srgbClr val="05050B"/>
                </a:solidFill>
                <a:ea typeface="굴림" panose="020B0600000101010101" pitchFamily="50" charset="-127"/>
              </a:rPr>
              <a:t>i</a:t>
            </a: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=4</a:t>
            </a:r>
            <a:endParaRPr kumimoji="1" lang="en-US" sz="2000" dirty="0">
              <a:solidFill>
                <a:srgbClr val="0505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9260" y="1484784"/>
            <a:ext cx="7629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j =4</a:t>
            </a:r>
            <a:endParaRPr kumimoji="1" lang="en-US" sz="2000" dirty="0">
              <a:solidFill>
                <a:srgbClr val="0505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55021" y="1558408"/>
            <a:ext cx="991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endParaRPr kumimoji="1" lang="en-US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65290" y="2116132"/>
            <a:ext cx="991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dirty="0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교환</a:t>
            </a:r>
            <a:endParaRPr kumimoji="1" lang="en-US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sp>
        <p:nvSpPr>
          <p:cNvPr id="22" name="자유형 21"/>
          <p:cNvSpPr/>
          <p:nvPr/>
        </p:nvSpPr>
        <p:spPr bwMode="auto">
          <a:xfrm>
            <a:off x="1943808" y="1986957"/>
            <a:ext cx="1800000" cy="144000"/>
          </a:xfrm>
          <a:custGeom>
            <a:avLst/>
            <a:gdLst>
              <a:gd name="connsiteX0" fmla="*/ 0 w 2044700"/>
              <a:gd name="connsiteY0" fmla="*/ 292100 h 292100"/>
              <a:gd name="connsiteX1" fmla="*/ 1066800 w 2044700"/>
              <a:gd name="connsiteY1" fmla="*/ 0 h 292100"/>
              <a:gd name="connsiteX2" fmla="*/ 2044700 w 20447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292100">
                <a:moveTo>
                  <a:pt x="0" y="292100"/>
                </a:moveTo>
                <a:cubicBezTo>
                  <a:pt x="363008" y="146050"/>
                  <a:pt x="726017" y="0"/>
                  <a:pt x="1066800" y="0"/>
                </a:cubicBezTo>
                <a:cubicBezTo>
                  <a:pt x="1407583" y="0"/>
                  <a:pt x="1839383" y="258233"/>
                  <a:pt x="2044700" y="29210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24" name="자유형 23"/>
          <p:cNvSpPr/>
          <p:nvPr/>
        </p:nvSpPr>
        <p:spPr bwMode="auto">
          <a:xfrm>
            <a:off x="2422284" y="2685024"/>
            <a:ext cx="1800000" cy="144000"/>
          </a:xfrm>
          <a:custGeom>
            <a:avLst/>
            <a:gdLst>
              <a:gd name="connsiteX0" fmla="*/ 0 w 2044700"/>
              <a:gd name="connsiteY0" fmla="*/ 292100 h 292100"/>
              <a:gd name="connsiteX1" fmla="*/ 1066800 w 2044700"/>
              <a:gd name="connsiteY1" fmla="*/ 0 h 292100"/>
              <a:gd name="connsiteX2" fmla="*/ 2044700 w 20447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292100">
                <a:moveTo>
                  <a:pt x="0" y="292100"/>
                </a:moveTo>
                <a:cubicBezTo>
                  <a:pt x="363008" y="146050"/>
                  <a:pt x="726017" y="0"/>
                  <a:pt x="1066800" y="0"/>
                </a:cubicBezTo>
                <a:cubicBezTo>
                  <a:pt x="1407583" y="0"/>
                  <a:pt x="1839383" y="258233"/>
                  <a:pt x="2044700" y="292100"/>
                </a:cubicBezTo>
              </a:path>
            </a:pathLst>
          </a:cu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굴림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6859" y="2842290"/>
            <a:ext cx="7629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</a:t>
            </a:r>
            <a:r>
              <a:rPr kumimoji="1" lang="en-US" sz="2000" dirty="0" err="1">
                <a:solidFill>
                  <a:srgbClr val="05050B"/>
                </a:solidFill>
                <a:ea typeface="굴림" panose="020B0600000101010101" pitchFamily="50" charset="-127"/>
              </a:rPr>
              <a:t>i</a:t>
            </a: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=5</a:t>
            </a:r>
            <a:endParaRPr kumimoji="1" lang="en-US" sz="2000" dirty="0">
              <a:solidFill>
                <a:srgbClr val="0505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59260" y="2827655"/>
            <a:ext cx="7629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j =5</a:t>
            </a:r>
            <a:endParaRPr kumimoji="1" lang="en-US" sz="2000" dirty="0">
              <a:solidFill>
                <a:srgbClr val="0505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55021" y="2843859"/>
            <a:ext cx="991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endParaRPr kumimoji="1" lang="en-US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55021" y="3438425"/>
            <a:ext cx="991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dirty="0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교환</a:t>
            </a:r>
            <a:endParaRPr kumimoji="1" lang="en-US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sp>
        <p:nvSpPr>
          <p:cNvPr id="30" name="자유형 29"/>
          <p:cNvSpPr/>
          <p:nvPr/>
        </p:nvSpPr>
        <p:spPr bwMode="auto">
          <a:xfrm>
            <a:off x="2366839" y="3266903"/>
            <a:ext cx="1800000" cy="144000"/>
          </a:xfrm>
          <a:custGeom>
            <a:avLst/>
            <a:gdLst>
              <a:gd name="connsiteX0" fmla="*/ 0 w 2044700"/>
              <a:gd name="connsiteY0" fmla="*/ 292100 h 292100"/>
              <a:gd name="connsiteX1" fmla="*/ 1066800 w 2044700"/>
              <a:gd name="connsiteY1" fmla="*/ 0 h 292100"/>
              <a:gd name="connsiteX2" fmla="*/ 2044700 w 20447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292100">
                <a:moveTo>
                  <a:pt x="0" y="292100"/>
                </a:moveTo>
                <a:cubicBezTo>
                  <a:pt x="363008" y="146050"/>
                  <a:pt x="726017" y="0"/>
                  <a:pt x="1066800" y="0"/>
                </a:cubicBezTo>
                <a:cubicBezTo>
                  <a:pt x="1407583" y="0"/>
                  <a:pt x="1839383" y="258233"/>
                  <a:pt x="2044700" y="29210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32" name="자유형 31"/>
          <p:cNvSpPr/>
          <p:nvPr/>
        </p:nvSpPr>
        <p:spPr bwMode="auto">
          <a:xfrm>
            <a:off x="2843808" y="4055986"/>
            <a:ext cx="1800000" cy="144000"/>
          </a:xfrm>
          <a:custGeom>
            <a:avLst/>
            <a:gdLst>
              <a:gd name="connsiteX0" fmla="*/ 0 w 2044700"/>
              <a:gd name="connsiteY0" fmla="*/ 292100 h 292100"/>
              <a:gd name="connsiteX1" fmla="*/ 1066800 w 2044700"/>
              <a:gd name="connsiteY1" fmla="*/ 0 h 292100"/>
              <a:gd name="connsiteX2" fmla="*/ 2044700 w 20447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292100">
                <a:moveTo>
                  <a:pt x="0" y="292100"/>
                </a:moveTo>
                <a:cubicBezTo>
                  <a:pt x="363008" y="146050"/>
                  <a:pt x="726017" y="0"/>
                  <a:pt x="1066800" y="0"/>
                </a:cubicBezTo>
                <a:cubicBezTo>
                  <a:pt x="1407583" y="0"/>
                  <a:pt x="1839383" y="258233"/>
                  <a:pt x="2044700" y="292100"/>
                </a:cubicBezTo>
              </a:path>
            </a:pathLst>
          </a:cu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굴림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305" y="4181018"/>
            <a:ext cx="7629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</a:t>
            </a:r>
            <a:r>
              <a:rPr kumimoji="1" lang="en-US" sz="2000" dirty="0" err="1">
                <a:solidFill>
                  <a:srgbClr val="05050B"/>
                </a:solidFill>
                <a:ea typeface="굴림" panose="020B0600000101010101" pitchFamily="50" charset="-127"/>
              </a:rPr>
              <a:t>i</a:t>
            </a: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=6</a:t>
            </a:r>
            <a:endParaRPr kumimoji="1" lang="en-US" sz="2000" dirty="0">
              <a:solidFill>
                <a:srgbClr val="0505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12057" y="4181018"/>
            <a:ext cx="7629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j =6</a:t>
            </a:r>
            <a:endParaRPr kumimoji="1" lang="en-US" sz="2000" dirty="0">
              <a:solidFill>
                <a:srgbClr val="0505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04248" y="4226260"/>
            <a:ext cx="991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endParaRPr kumimoji="1" lang="en-US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26024" y="4869160"/>
            <a:ext cx="991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dirty="0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교환</a:t>
            </a:r>
            <a:endParaRPr kumimoji="1" lang="en-US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sp>
        <p:nvSpPr>
          <p:cNvPr id="38" name="자유형 37"/>
          <p:cNvSpPr/>
          <p:nvPr/>
        </p:nvSpPr>
        <p:spPr bwMode="auto">
          <a:xfrm>
            <a:off x="2843808" y="4665026"/>
            <a:ext cx="1800000" cy="144000"/>
          </a:xfrm>
          <a:custGeom>
            <a:avLst/>
            <a:gdLst>
              <a:gd name="connsiteX0" fmla="*/ 0 w 2044700"/>
              <a:gd name="connsiteY0" fmla="*/ 292100 h 292100"/>
              <a:gd name="connsiteX1" fmla="*/ 1066800 w 2044700"/>
              <a:gd name="connsiteY1" fmla="*/ 0 h 292100"/>
              <a:gd name="connsiteX2" fmla="*/ 2044700 w 20447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292100">
                <a:moveTo>
                  <a:pt x="0" y="292100"/>
                </a:moveTo>
                <a:cubicBezTo>
                  <a:pt x="363008" y="146050"/>
                  <a:pt x="726017" y="0"/>
                  <a:pt x="1066800" y="0"/>
                </a:cubicBezTo>
                <a:cubicBezTo>
                  <a:pt x="1407583" y="0"/>
                  <a:pt x="1839383" y="258233"/>
                  <a:pt x="2044700" y="29210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40" name="자유형 39"/>
          <p:cNvSpPr/>
          <p:nvPr/>
        </p:nvSpPr>
        <p:spPr bwMode="auto">
          <a:xfrm>
            <a:off x="3266839" y="5484827"/>
            <a:ext cx="1800000" cy="144000"/>
          </a:xfrm>
          <a:custGeom>
            <a:avLst/>
            <a:gdLst>
              <a:gd name="connsiteX0" fmla="*/ 0 w 2044700"/>
              <a:gd name="connsiteY0" fmla="*/ 292100 h 292100"/>
              <a:gd name="connsiteX1" fmla="*/ 1066800 w 2044700"/>
              <a:gd name="connsiteY1" fmla="*/ 0 h 292100"/>
              <a:gd name="connsiteX2" fmla="*/ 2044700 w 20447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292100">
                <a:moveTo>
                  <a:pt x="0" y="292100"/>
                </a:moveTo>
                <a:cubicBezTo>
                  <a:pt x="363008" y="146050"/>
                  <a:pt x="726017" y="0"/>
                  <a:pt x="1066800" y="0"/>
                </a:cubicBezTo>
                <a:cubicBezTo>
                  <a:pt x="1407583" y="0"/>
                  <a:pt x="1839383" y="258233"/>
                  <a:pt x="2044700" y="292100"/>
                </a:cubicBezTo>
              </a:path>
            </a:pathLst>
          </a:cu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굴림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271" y="5621178"/>
            <a:ext cx="7629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</a:t>
            </a:r>
            <a:r>
              <a:rPr kumimoji="1" lang="en-US" sz="2000" dirty="0" err="1">
                <a:solidFill>
                  <a:srgbClr val="05050B"/>
                </a:solidFill>
                <a:ea typeface="굴림" panose="020B0600000101010101" pitchFamily="50" charset="-127"/>
              </a:rPr>
              <a:t>i</a:t>
            </a: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=7</a:t>
            </a:r>
            <a:endParaRPr kumimoji="1" lang="en-US" sz="2000" dirty="0">
              <a:solidFill>
                <a:srgbClr val="0505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87252" y="5621178"/>
            <a:ext cx="7629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j =7</a:t>
            </a:r>
            <a:endParaRPr kumimoji="1" lang="en-US" sz="2000" dirty="0">
              <a:solidFill>
                <a:srgbClr val="0505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55021" y="5670525"/>
            <a:ext cx="991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endParaRPr kumimoji="1" lang="en-US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66009" y="6312439"/>
            <a:ext cx="991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dirty="0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교환</a:t>
            </a:r>
            <a:endParaRPr kumimoji="1" lang="en-US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sp>
        <p:nvSpPr>
          <p:cNvPr id="46" name="자유형 45"/>
          <p:cNvSpPr/>
          <p:nvPr/>
        </p:nvSpPr>
        <p:spPr bwMode="auto">
          <a:xfrm>
            <a:off x="3203848" y="6112474"/>
            <a:ext cx="1800000" cy="144000"/>
          </a:xfrm>
          <a:custGeom>
            <a:avLst/>
            <a:gdLst>
              <a:gd name="connsiteX0" fmla="*/ 0 w 2044700"/>
              <a:gd name="connsiteY0" fmla="*/ 292100 h 292100"/>
              <a:gd name="connsiteX1" fmla="*/ 1066800 w 2044700"/>
              <a:gd name="connsiteY1" fmla="*/ 0 h 292100"/>
              <a:gd name="connsiteX2" fmla="*/ 2044700 w 20447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292100">
                <a:moveTo>
                  <a:pt x="0" y="292100"/>
                </a:moveTo>
                <a:cubicBezTo>
                  <a:pt x="363008" y="146050"/>
                  <a:pt x="726017" y="0"/>
                  <a:pt x="1066800" y="0"/>
                </a:cubicBezTo>
                <a:cubicBezTo>
                  <a:pt x="1407583" y="0"/>
                  <a:pt x="1839383" y="258233"/>
                  <a:pt x="2044700" y="29210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/>
          </p:nvPr>
        </p:nvGraphicFramePr>
        <p:xfrm>
          <a:off x="1789162" y="1538868"/>
          <a:ext cx="5225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1789162" y="2181347"/>
          <a:ext cx="522514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341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/>
          </p:nvPr>
        </p:nvGraphicFramePr>
        <p:xfrm>
          <a:off x="1768432" y="2842290"/>
          <a:ext cx="5225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/>
          </p:nvPr>
        </p:nvGraphicFramePr>
        <p:xfrm>
          <a:off x="1763688" y="3459894"/>
          <a:ext cx="5225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/>
          </p:nvPr>
        </p:nvGraphicFramePr>
        <p:xfrm>
          <a:off x="1739468" y="4221190"/>
          <a:ext cx="5225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/>
          </p:nvPr>
        </p:nvGraphicFramePr>
        <p:xfrm>
          <a:off x="1727540" y="4876927"/>
          <a:ext cx="5225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/>
          </p:nvPr>
        </p:nvGraphicFramePr>
        <p:xfrm>
          <a:off x="1727540" y="5653071"/>
          <a:ext cx="5225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1727540" y="6289462"/>
          <a:ext cx="5225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54434" y="76353"/>
            <a:ext cx="82487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예제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4-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정렬하는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과정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8352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 bwMode="auto">
          <a:xfrm>
            <a:off x="4092420" y="775696"/>
            <a:ext cx="1800000" cy="144000"/>
          </a:xfrm>
          <a:custGeom>
            <a:avLst/>
            <a:gdLst>
              <a:gd name="connsiteX0" fmla="*/ 0 w 2044700"/>
              <a:gd name="connsiteY0" fmla="*/ 292100 h 292100"/>
              <a:gd name="connsiteX1" fmla="*/ 1066800 w 2044700"/>
              <a:gd name="connsiteY1" fmla="*/ 0 h 292100"/>
              <a:gd name="connsiteX2" fmla="*/ 2044700 w 20447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292100">
                <a:moveTo>
                  <a:pt x="0" y="292100"/>
                </a:moveTo>
                <a:cubicBezTo>
                  <a:pt x="363008" y="146050"/>
                  <a:pt x="726017" y="0"/>
                  <a:pt x="1066800" y="0"/>
                </a:cubicBezTo>
                <a:cubicBezTo>
                  <a:pt x="1407583" y="0"/>
                  <a:pt x="1839383" y="258233"/>
                  <a:pt x="2044700" y="292100"/>
                </a:cubicBezTo>
              </a:path>
            </a:pathLst>
          </a:cu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굴림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010" y="961921"/>
            <a:ext cx="7629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</a:t>
            </a:r>
            <a:r>
              <a:rPr kumimoji="1" lang="en-US" sz="2000" dirty="0" err="1">
                <a:solidFill>
                  <a:srgbClr val="05050B"/>
                </a:solidFill>
                <a:ea typeface="굴림" panose="020B0600000101010101" pitchFamily="50" charset="-127"/>
              </a:rPr>
              <a:t>i</a:t>
            </a: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=8</a:t>
            </a:r>
            <a:endParaRPr kumimoji="1" lang="en-US" sz="2000" dirty="0">
              <a:solidFill>
                <a:srgbClr val="0505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2766" y="967321"/>
            <a:ext cx="7629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j =8</a:t>
            </a:r>
            <a:endParaRPr kumimoji="1" lang="en-US" sz="2000" dirty="0">
              <a:solidFill>
                <a:srgbClr val="0505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자유형 7"/>
          <p:cNvSpPr/>
          <p:nvPr/>
        </p:nvSpPr>
        <p:spPr bwMode="auto">
          <a:xfrm>
            <a:off x="4074139" y="1410161"/>
            <a:ext cx="1800000" cy="144000"/>
          </a:xfrm>
          <a:custGeom>
            <a:avLst/>
            <a:gdLst>
              <a:gd name="connsiteX0" fmla="*/ 0 w 2044700"/>
              <a:gd name="connsiteY0" fmla="*/ 292100 h 292100"/>
              <a:gd name="connsiteX1" fmla="*/ 1066800 w 2044700"/>
              <a:gd name="connsiteY1" fmla="*/ 0 h 292100"/>
              <a:gd name="connsiteX2" fmla="*/ 2044700 w 20447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292100">
                <a:moveTo>
                  <a:pt x="0" y="292100"/>
                </a:moveTo>
                <a:cubicBezTo>
                  <a:pt x="363008" y="146050"/>
                  <a:pt x="726017" y="0"/>
                  <a:pt x="1066800" y="0"/>
                </a:cubicBezTo>
                <a:cubicBezTo>
                  <a:pt x="1407583" y="0"/>
                  <a:pt x="1839383" y="258233"/>
                  <a:pt x="2044700" y="29210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0" name="자유형 9"/>
          <p:cNvSpPr/>
          <p:nvPr/>
        </p:nvSpPr>
        <p:spPr bwMode="auto">
          <a:xfrm>
            <a:off x="2292420" y="2124530"/>
            <a:ext cx="1800000" cy="144000"/>
          </a:xfrm>
          <a:custGeom>
            <a:avLst/>
            <a:gdLst>
              <a:gd name="connsiteX0" fmla="*/ 0 w 2044700"/>
              <a:gd name="connsiteY0" fmla="*/ 292100 h 292100"/>
              <a:gd name="connsiteX1" fmla="*/ 1066800 w 2044700"/>
              <a:gd name="connsiteY1" fmla="*/ 0 h 292100"/>
              <a:gd name="connsiteX2" fmla="*/ 2044700 w 20447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292100">
                <a:moveTo>
                  <a:pt x="0" y="292100"/>
                </a:moveTo>
                <a:cubicBezTo>
                  <a:pt x="363008" y="146050"/>
                  <a:pt x="726017" y="0"/>
                  <a:pt x="1066800" y="0"/>
                </a:cubicBezTo>
                <a:cubicBezTo>
                  <a:pt x="1407583" y="0"/>
                  <a:pt x="1839383" y="258233"/>
                  <a:pt x="2044700" y="292100"/>
                </a:cubicBezTo>
              </a:path>
            </a:pathLst>
          </a:cu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굴림" panose="020B0600000101010101" pitchFamily="50" charset="-127"/>
            </a:endParaRPr>
          </a:p>
        </p:txBody>
      </p:sp>
      <p:sp>
        <p:nvSpPr>
          <p:cNvPr id="12" name="자유형 11"/>
          <p:cNvSpPr/>
          <p:nvPr/>
        </p:nvSpPr>
        <p:spPr bwMode="auto">
          <a:xfrm>
            <a:off x="2292420" y="2690129"/>
            <a:ext cx="1800000" cy="144000"/>
          </a:xfrm>
          <a:custGeom>
            <a:avLst/>
            <a:gdLst>
              <a:gd name="connsiteX0" fmla="*/ 0 w 2044700"/>
              <a:gd name="connsiteY0" fmla="*/ 292100 h 292100"/>
              <a:gd name="connsiteX1" fmla="*/ 1066800 w 2044700"/>
              <a:gd name="connsiteY1" fmla="*/ 0 h 292100"/>
              <a:gd name="connsiteX2" fmla="*/ 2044700 w 20447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292100">
                <a:moveTo>
                  <a:pt x="0" y="292100"/>
                </a:moveTo>
                <a:cubicBezTo>
                  <a:pt x="363008" y="146050"/>
                  <a:pt x="726017" y="0"/>
                  <a:pt x="1066800" y="0"/>
                </a:cubicBezTo>
                <a:cubicBezTo>
                  <a:pt x="1407583" y="0"/>
                  <a:pt x="1839383" y="258233"/>
                  <a:pt x="2044700" y="29210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92819" y="934884"/>
            <a:ext cx="991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dirty="0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endParaRPr kumimoji="1" lang="en-US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92819" y="1612897"/>
            <a:ext cx="991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dirty="0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교환</a:t>
            </a:r>
            <a:endParaRPr kumimoji="1" lang="en-US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11770" y="2290505"/>
            <a:ext cx="991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endParaRPr kumimoji="1" lang="en-US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11770" y="2888110"/>
            <a:ext cx="991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dirty="0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교환</a:t>
            </a:r>
            <a:endParaRPr kumimoji="1" lang="en-US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22766" y="2108649"/>
            <a:ext cx="7629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j =4</a:t>
            </a:r>
            <a:endParaRPr kumimoji="1" lang="en-US" sz="2000" dirty="0">
              <a:solidFill>
                <a:srgbClr val="0505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자유형 18"/>
          <p:cNvSpPr/>
          <p:nvPr/>
        </p:nvSpPr>
        <p:spPr bwMode="auto">
          <a:xfrm>
            <a:off x="4503458" y="3698225"/>
            <a:ext cx="1800000" cy="144000"/>
          </a:xfrm>
          <a:custGeom>
            <a:avLst/>
            <a:gdLst>
              <a:gd name="connsiteX0" fmla="*/ 0 w 2044700"/>
              <a:gd name="connsiteY0" fmla="*/ 292100 h 292100"/>
              <a:gd name="connsiteX1" fmla="*/ 1066800 w 2044700"/>
              <a:gd name="connsiteY1" fmla="*/ 0 h 292100"/>
              <a:gd name="connsiteX2" fmla="*/ 2044700 w 20447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292100">
                <a:moveTo>
                  <a:pt x="0" y="292100"/>
                </a:moveTo>
                <a:cubicBezTo>
                  <a:pt x="363008" y="146050"/>
                  <a:pt x="726017" y="0"/>
                  <a:pt x="1066800" y="0"/>
                </a:cubicBezTo>
                <a:cubicBezTo>
                  <a:pt x="1407583" y="0"/>
                  <a:pt x="1839383" y="258233"/>
                  <a:pt x="2044700" y="292100"/>
                </a:cubicBezTo>
              </a:path>
            </a:pathLst>
          </a:cu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굴림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6343" y="3839032"/>
            <a:ext cx="7629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</a:t>
            </a:r>
            <a:r>
              <a:rPr kumimoji="1" lang="en-US" sz="2000" dirty="0" err="1">
                <a:solidFill>
                  <a:srgbClr val="05050B"/>
                </a:solidFill>
                <a:ea typeface="굴림" panose="020B0600000101010101" pitchFamily="50" charset="-127"/>
              </a:rPr>
              <a:t>i</a:t>
            </a: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=9</a:t>
            </a:r>
            <a:endParaRPr kumimoji="1" lang="en-US" sz="2000" dirty="0">
              <a:solidFill>
                <a:srgbClr val="0505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28099" y="3844432"/>
            <a:ext cx="7629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j =9</a:t>
            </a:r>
            <a:endParaRPr kumimoji="1" lang="en-US" sz="2000" dirty="0">
              <a:solidFill>
                <a:srgbClr val="0505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자유형 22"/>
          <p:cNvSpPr/>
          <p:nvPr/>
        </p:nvSpPr>
        <p:spPr bwMode="auto">
          <a:xfrm>
            <a:off x="4503458" y="4346313"/>
            <a:ext cx="1800000" cy="144000"/>
          </a:xfrm>
          <a:custGeom>
            <a:avLst/>
            <a:gdLst>
              <a:gd name="connsiteX0" fmla="*/ 0 w 2044700"/>
              <a:gd name="connsiteY0" fmla="*/ 292100 h 292100"/>
              <a:gd name="connsiteX1" fmla="*/ 1066800 w 2044700"/>
              <a:gd name="connsiteY1" fmla="*/ 0 h 292100"/>
              <a:gd name="connsiteX2" fmla="*/ 2044700 w 20447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292100">
                <a:moveTo>
                  <a:pt x="0" y="292100"/>
                </a:moveTo>
                <a:cubicBezTo>
                  <a:pt x="363008" y="146050"/>
                  <a:pt x="726017" y="0"/>
                  <a:pt x="1066800" y="0"/>
                </a:cubicBezTo>
                <a:cubicBezTo>
                  <a:pt x="1407583" y="0"/>
                  <a:pt x="1839383" y="258233"/>
                  <a:pt x="2044700" y="29210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25" name="자유형 24"/>
          <p:cNvSpPr/>
          <p:nvPr/>
        </p:nvSpPr>
        <p:spPr bwMode="auto">
          <a:xfrm>
            <a:off x="2703458" y="5087332"/>
            <a:ext cx="1800000" cy="144000"/>
          </a:xfrm>
          <a:custGeom>
            <a:avLst/>
            <a:gdLst>
              <a:gd name="connsiteX0" fmla="*/ 0 w 2044700"/>
              <a:gd name="connsiteY0" fmla="*/ 292100 h 292100"/>
              <a:gd name="connsiteX1" fmla="*/ 1066800 w 2044700"/>
              <a:gd name="connsiteY1" fmla="*/ 0 h 292100"/>
              <a:gd name="connsiteX2" fmla="*/ 2044700 w 20447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292100">
                <a:moveTo>
                  <a:pt x="0" y="292100"/>
                </a:moveTo>
                <a:cubicBezTo>
                  <a:pt x="363008" y="146050"/>
                  <a:pt x="726017" y="0"/>
                  <a:pt x="1066800" y="0"/>
                </a:cubicBezTo>
                <a:cubicBezTo>
                  <a:pt x="1407583" y="0"/>
                  <a:pt x="1839383" y="258233"/>
                  <a:pt x="2044700" y="292100"/>
                </a:cubicBezTo>
              </a:path>
            </a:pathLst>
          </a:cu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굴림" panose="020B0600000101010101" pitchFamily="50" charset="-127"/>
            </a:endParaRPr>
          </a:p>
        </p:txBody>
      </p:sp>
      <p:sp>
        <p:nvSpPr>
          <p:cNvPr id="27" name="자유형 26"/>
          <p:cNvSpPr/>
          <p:nvPr/>
        </p:nvSpPr>
        <p:spPr bwMode="auto">
          <a:xfrm>
            <a:off x="2707402" y="5684727"/>
            <a:ext cx="1800000" cy="144000"/>
          </a:xfrm>
          <a:custGeom>
            <a:avLst/>
            <a:gdLst>
              <a:gd name="connsiteX0" fmla="*/ 0 w 2044700"/>
              <a:gd name="connsiteY0" fmla="*/ 292100 h 292100"/>
              <a:gd name="connsiteX1" fmla="*/ 1066800 w 2044700"/>
              <a:gd name="connsiteY1" fmla="*/ 0 h 292100"/>
              <a:gd name="connsiteX2" fmla="*/ 2044700 w 20447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292100">
                <a:moveTo>
                  <a:pt x="0" y="292100"/>
                </a:moveTo>
                <a:cubicBezTo>
                  <a:pt x="363008" y="146050"/>
                  <a:pt x="726017" y="0"/>
                  <a:pt x="1066800" y="0"/>
                </a:cubicBezTo>
                <a:cubicBezTo>
                  <a:pt x="1407583" y="0"/>
                  <a:pt x="1839383" y="258233"/>
                  <a:pt x="2044700" y="29210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90914" y="3838052"/>
            <a:ext cx="991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endParaRPr kumimoji="1" lang="en-US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56480" y="4541244"/>
            <a:ext cx="991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dirty="0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교환</a:t>
            </a:r>
            <a:endParaRPr kumimoji="1" lang="en-US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11770" y="5250666"/>
            <a:ext cx="991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endParaRPr kumimoji="1" lang="en-US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24908" y="5868988"/>
            <a:ext cx="991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dirty="0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교환</a:t>
            </a:r>
            <a:endParaRPr kumimoji="1" lang="en-US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22766" y="5223430"/>
            <a:ext cx="7629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j =5</a:t>
            </a:r>
            <a:endParaRPr kumimoji="1" lang="en-US" sz="2000" dirty="0">
              <a:solidFill>
                <a:srgbClr val="0505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117648"/>
              </p:ext>
            </p:extLst>
          </p:nvPr>
        </p:nvGraphicFramePr>
        <p:xfrm>
          <a:off x="2148204" y="929856"/>
          <a:ext cx="5225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24219"/>
              </p:ext>
            </p:extLst>
          </p:nvPr>
        </p:nvGraphicFramePr>
        <p:xfrm>
          <a:off x="2148204" y="1599193"/>
          <a:ext cx="5225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287171"/>
              </p:ext>
            </p:extLst>
          </p:nvPr>
        </p:nvGraphicFramePr>
        <p:xfrm>
          <a:off x="2148204" y="2275519"/>
          <a:ext cx="5225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113352"/>
              </p:ext>
            </p:extLst>
          </p:nvPr>
        </p:nvGraphicFramePr>
        <p:xfrm>
          <a:off x="2148204" y="2904455"/>
          <a:ext cx="5225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917471"/>
              </p:ext>
            </p:extLst>
          </p:nvPr>
        </p:nvGraphicFramePr>
        <p:xfrm>
          <a:off x="2148204" y="3874256"/>
          <a:ext cx="5225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306499"/>
              </p:ext>
            </p:extLst>
          </p:nvPr>
        </p:nvGraphicFramePr>
        <p:xfrm>
          <a:off x="2148204" y="4535467"/>
          <a:ext cx="5225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051801"/>
              </p:ext>
            </p:extLst>
          </p:nvPr>
        </p:nvGraphicFramePr>
        <p:xfrm>
          <a:off x="2141184" y="5253909"/>
          <a:ext cx="5225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605823"/>
              </p:ext>
            </p:extLst>
          </p:nvPr>
        </p:nvGraphicFramePr>
        <p:xfrm>
          <a:off x="2148204" y="5888706"/>
          <a:ext cx="5225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466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 bwMode="auto">
          <a:xfrm>
            <a:off x="5028691" y="765758"/>
            <a:ext cx="1800000" cy="144000"/>
          </a:xfrm>
          <a:custGeom>
            <a:avLst/>
            <a:gdLst>
              <a:gd name="connsiteX0" fmla="*/ 0 w 2044700"/>
              <a:gd name="connsiteY0" fmla="*/ 292100 h 292100"/>
              <a:gd name="connsiteX1" fmla="*/ 1066800 w 2044700"/>
              <a:gd name="connsiteY1" fmla="*/ 0 h 292100"/>
              <a:gd name="connsiteX2" fmla="*/ 2044700 w 20447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292100">
                <a:moveTo>
                  <a:pt x="0" y="292100"/>
                </a:moveTo>
                <a:cubicBezTo>
                  <a:pt x="363008" y="146050"/>
                  <a:pt x="726017" y="0"/>
                  <a:pt x="1066800" y="0"/>
                </a:cubicBezTo>
                <a:cubicBezTo>
                  <a:pt x="1407583" y="0"/>
                  <a:pt x="1839383" y="258233"/>
                  <a:pt x="2044700" y="292100"/>
                </a:cubicBezTo>
              </a:path>
            </a:pathLst>
          </a:cu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굴림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047" y="909553"/>
            <a:ext cx="10814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</a:t>
            </a:r>
            <a:r>
              <a:rPr kumimoji="1" lang="en-US" sz="2000" dirty="0" err="1">
                <a:solidFill>
                  <a:srgbClr val="05050B"/>
                </a:solidFill>
                <a:ea typeface="굴림" panose="020B0600000101010101" pitchFamily="50" charset="-127"/>
              </a:rPr>
              <a:t>i</a:t>
            </a: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=10</a:t>
            </a:r>
            <a:endParaRPr kumimoji="1" lang="en-US" sz="2000" dirty="0">
              <a:solidFill>
                <a:srgbClr val="0505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5065" y="914953"/>
            <a:ext cx="94478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j =10</a:t>
            </a:r>
            <a:endParaRPr kumimoji="1" lang="en-US" sz="2000" dirty="0">
              <a:solidFill>
                <a:srgbClr val="0505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자유형 5"/>
          <p:cNvSpPr/>
          <p:nvPr/>
        </p:nvSpPr>
        <p:spPr bwMode="auto">
          <a:xfrm>
            <a:off x="5026209" y="1400867"/>
            <a:ext cx="1800000" cy="144000"/>
          </a:xfrm>
          <a:custGeom>
            <a:avLst/>
            <a:gdLst>
              <a:gd name="connsiteX0" fmla="*/ 0 w 2044700"/>
              <a:gd name="connsiteY0" fmla="*/ 292100 h 292100"/>
              <a:gd name="connsiteX1" fmla="*/ 1066800 w 2044700"/>
              <a:gd name="connsiteY1" fmla="*/ 0 h 292100"/>
              <a:gd name="connsiteX2" fmla="*/ 2044700 w 20447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292100">
                <a:moveTo>
                  <a:pt x="0" y="292100"/>
                </a:moveTo>
                <a:cubicBezTo>
                  <a:pt x="363008" y="146050"/>
                  <a:pt x="726017" y="0"/>
                  <a:pt x="1066800" y="0"/>
                </a:cubicBezTo>
                <a:cubicBezTo>
                  <a:pt x="1407583" y="0"/>
                  <a:pt x="1839383" y="258233"/>
                  <a:pt x="2044700" y="29210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자유형 6"/>
          <p:cNvSpPr/>
          <p:nvPr/>
        </p:nvSpPr>
        <p:spPr bwMode="auto">
          <a:xfrm>
            <a:off x="3166258" y="2122737"/>
            <a:ext cx="1800000" cy="144000"/>
          </a:xfrm>
          <a:custGeom>
            <a:avLst/>
            <a:gdLst>
              <a:gd name="connsiteX0" fmla="*/ 0 w 2044700"/>
              <a:gd name="connsiteY0" fmla="*/ 292100 h 292100"/>
              <a:gd name="connsiteX1" fmla="*/ 1066800 w 2044700"/>
              <a:gd name="connsiteY1" fmla="*/ 0 h 292100"/>
              <a:gd name="connsiteX2" fmla="*/ 2044700 w 20447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292100">
                <a:moveTo>
                  <a:pt x="0" y="292100"/>
                </a:moveTo>
                <a:cubicBezTo>
                  <a:pt x="363008" y="146050"/>
                  <a:pt x="726017" y="0"/>
                  <a:pt x="1066800" y="0"/>
                </a:cubicBezTo>
                <a:cubicBezTo>
                  <a:pt x="1407583" y="0"/>
                  <a:pt x="1839383" y="258233"/>
                  <a:pt x="2044700" y="292100"/>
                </a:cubicBezTo>
              </a:path>
            </a:pathLst>
          </a:cu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71187" y="939858"/>
            <a:ext cx="991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endParaRPr kumimoji="1" lang="en-US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70368" y="1580301"/>
            <a:ext cx="991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dirty="0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교환</a:t>
            </a:r>
            <a:endParaRPr kumimoji="1" lang="en-US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97505" y="2280355"/>
            <a:ext cx="991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endParaRPr kumimoji="1" lang="en-US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399" y="2255682"/>
            <a:ext cx="7629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j =6</a:t>
            </a:r>
            <a:endParaRPr kumimoji="1" lang="en-US" sz="2000" dirty="0">
              <a:solidFill>
                <a:srgbClr val="0505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자유형 20"/>
          <p:cNvSpPr/>
          <p:nvPr/>
        </p:nvSpPr>
        <p:spPr bwMode="auto">
          <a:xfrm>
            <a:off x="5406352" y="3704703"/>
            <a:ext cx="1800000" cy="144000"/>
          </a:xfrm>
          <a:custGeom>
            <a:avLst/>
            <a:gdLst>
              <a:gd name="connsiteX0" fmla="*/ 0 w 2044700"/>
              <a:gd name="connsiteY0" fmla="*/ 292100 h 292100"/>
              <a:gd name="connsiteX1" fmla="*/ 1066800 w 2044700"/>
              <a:gd name="connsiteY1" fmla="*/ 0 h 292100"/>
              <a:gd name="connsiteX2" fmla="*/ 2044700 w 20447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292100">
                <a:moveTo>
                  <a:pt x="0" y="292100"/>
                </a:moveTo>
                <a:cubicBezTo>
                  <a:pt x="363008" y="146050"/>
                  <a:pt x="726017" y="0"/>
                  <a:pt x="1066800" y="0"/>
                </a:cubicBezTo>
                <a:cubicBezTo>
                  <a:pt x="1407583" y="0"/>
                  <a:pt x="1839383" y="258233"/>
                  <a:pt x="2044700" y="292100"/>
                </a:cubicBezTo>
              </a:path>
            </a:pathLst>
          </a:cu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굴림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0717" y="3804050"/>
            <a:ext cx="10814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</a:t>
            </a:r>
            <a:r>
              <a:rPr kumimoji="1" lang="en-US" sz="2000" dirty="0" err="1">
                <a:solidFill>
                  <a:srgbClr val="05050B"/>
                </a:solidFill>
                <a:ea typeface="굴림" panose="020B0600000101010101" pitchFamily="50" charset="-127"/>
              </a:rPr>
              <a:t>i</a:t>
            </a: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=11</a:t>
            </a:r>
            <a:endParaRPr kumimoji="1" lang="en-US" sz="2000" dirty="0">
              <a:solidFill>
                <a:srgbClr val="0505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65065" y="3809450"/>
            <a:ext cx="88145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j =11</a:t>
            </a:r>
            <a:endParaRPr kumimoji="1" lang="en-US" sz="2000" dirty="0">
              <a:solidFill>
                <a:srgbClr val="0505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자유형 23"/>
          <p:cNvSpPr/>
          <p:nvPr/>
        </p:nvSpPr>
        <p:spPr bwMode="auto">
          <a:xfrm>
            <a:off x="5375842" y="4375947"/>
            <a:ext cx="1800000" cy="144000"/>
          </a:xfrm>
          <a:custGeom>
            <a:avLst/>
            <a:gdLst>
              <a:gd name="connsiteX0" fmla="*/ 0 w 2044700"/>
              <a:gd name="connsiteY0" fmla="*/ 292100 h 292100"/>
              <a:gd name="connsiteX1" fmla="*/ 1066800 w 2044700"/>
              <a:gd name="connsiteY1" fmla="*/ 0 h 292100"/>
              <a:gd name="connsiteX2" fmla="*/ 2044700 w 20447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292100">
                <a:moveTo>
                  <a:pt x="0" y="292100"/>
                </a:moveTo>
                <a:cubicBezTo>
                  <a:pt x="363008" y="146050"/>
                  <a:pt x="726017" y="0"/>
                  <a:pt x="1066800" y="0"/>
                </a:cubicBezTo>
                <a:cubicBezTo>
                  <a:pt x="1407583" y="0"/>
                  <a:pt x="1839383" y="258233"/>
                  <a:pt x="2044700" y="29210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25" name="자유형 24"/>
          <p:cNvSpPr/>
          <p:nvPr/>
        </p:nvSpPr>
        <p:spPr bwMode="auto">
          <a:xfrm>
            <a:off x="3652457" y="5163408"/>
            <a:ext cx="1800000" cy="144000"/>
          </a:xfrm>
          <a:custGeom>
            <a:avLst/>
            <a:gdLst>
              <a:gd name="connsiteX0" fmla="*/ 0 w 2044700"/>
              <a:gd name="connsiteY0" fmla="*/ 292100 h 292100"/>
              <a:gd name="connsiteX1" fmla="*/ 1066800 w 2044700"/>
              <a:gd name="connsiteY1" fmla="*/ 0 h 292100"/>
              <a:gd name="connsiteX2" fmla="*/ 2044700 w 20447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292100">
                <a:moveTo>
                  <a:pt x="0" y="292100"/>
                </a:moveTo>
                <a:cubicBezTo>
                  <a:pt x="363008" y="146050"/>
                  <a:pt x="726017" y="0"/>
                  <a:pt x="1066800" y="0"/>
                </a:cubicBezTo>
                <a:cubicBezTo>
                  <a:pt x="1407583" y="0"/>
                  <a:pt x="1839383" y="258233"/>
                  <a:pt x="2044700" y="292100"/>
                </a:cubicBezTo>
              </a:path>
            </a:pathLst>
          </a:cu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굴림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33012" y="3882766"/>
            <a:ext cx="991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endParaRPr kumimoji="1" lang="en-US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42100" y="4549198"/>
            <a:ext cx="991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dirty="0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교환</a:t>
            </a:r>
            <a:endParaRPr kumimoji="1" lang="en-US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60843" y="5283645"/>
            <a:ext cx="991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endParaRPr kumimoji="1" lang="en-US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83611" y="5342364"/>
            <a:ext cx="7629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j =7</a:t>
            </a:r>
            <a:endParaRPr kumimoji="1" lang="en-US" sz="2000" dirty="0">
              <a:solidFill>
                <a:srgbClr val="0505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자유형 36"/>
          <p:cNvSpPr/>
          <p:nvPr/>
        </p:nvSpPr>
        <p:spPr bwMode="auto">
          <a:xfrm>
            <a:off x="3606352" y="5776817"/>
            <a:ext cx="1800000" cy="144000"/>
          </a:xfrm>
          <a:custGeom>
            <a:avLst/>
            <a:gdLst>
              <a:gd name="connsiteX0" fmla="*/ 0 w 2044700"/>
              <a:gd name="connsiteY0" fmla="*/ 292100 h 292100"/>
              <a:gd name="connsiteX1" fmla="*/ 1066800 w 2044700"/>
              <a:gd name="connsiteY1" fmla="*/ 0 h 292100"/>
              <a:gd name="connsiteX2" fmla="*/ 2044700 w 20447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292100">
                <a:moveTo>
                  <a:pt x="0" y="292100"/>
                </a:moveTo>
                <a:cubicBezTo>
                  <a:pt x="363008" y="146050"/>
                  <a:pt x="726017" y="0"/>
                  <a:pt x="1066800" y="0"/>
                </a:cubicBezTo>
                <a:cubicBezTo>
                  <a:pt x="1407583" y="0"/>
                  <a:pt x="1839383" y="258233"/>
                  <a:pt x="2044700" y="29210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86103" y="6014530"/>
            <a:ext cx="991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dirty="0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교환</a:t>
            </a:r>
            <a:endParaRPr kumimoji="1" lang="en-US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705022"/>
              </p:ext>
            </p:extLst>
          </p:nvPr>
        </p:nvGraphicFramePr>
        <p:xfrm>
          <a:off x="2173176" y="944074"/>
          <a:ext cx="5225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40260"/>
              </p:ext>
            </p:extLst>
          </p:nvPr>
        </p:nvGraphicFramePr>
        <p:xfrm>
          <a:off x="2173176" y="1581564"/>
          <a:ext cx="5225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421761"/>
              </p:ext>
            </p:extLst>
          </p:nvPr>
        </p:nvGraphicFramePr>
        <p:xfrm>
          <a:off x="2173176" y="2295490"/>
          <a:ext cx="5225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693468"/>
              </p:ext>
            </p:extLst>
          </p:nvPr>
        </p:nvGraphicFramePr>
        <p:xfrm>
          <a:off x="2173176" y="3865090"/>
          <a:ext cx="5225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61462"/>
              </p:ext>
            </p:extLst>
          </p:nvPr>
        </p:nvGraphicFramePr>
        <p:xfrm>
          <a:off x="2152239" y="4569401"/>
          <a:ext cx="5225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899197"/>
              </p:ext>
            </p:extLst>
          </p:nvPr>
        </p:nvGraphicFramePr>
        <p:xfrm>
          <a:off x="2173176" y="5316936"/>
          <a:ext cx="5225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370171"/>
              </p:ext>
            </p:extLst>
          </p:nvPr>
        </p:nvGraphicFramePr>
        <p:xfrm>
          <a:off x="2173176" y="6014530"/>
          <a:ext cx="5225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334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47499" y="510967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80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수행시간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71832" y="1510105"/>
            <a:ext cx="7605252" cy="381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ko-KR" altLang="ko-KR" sz="2400" dirty="0" err="1" smtClean="0">
                <a:latin typeface="Calibri" panose="020F0502020204030204" pitchFamily="34" charset="0"/>
              </a:rPr>
              <a:t>수행시간은</a:t>
            </a:r>
            <a:r>
              <a:rPr lang="ko-KR" altLang="ko-KR" sz="2400" dirty="0" smtClean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간격을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어떻게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설정하느냐에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따라</a:t>
            </a:r>
            <a:r>
              <a:rPr lang="ko-KR" altLang="ko-KR" sz="2400" dirty="0"/>
              <a:t> </a:t>
            </a:r>
            <a:r>
              <a:rPr lang="ko-KR" altLang="en-US" sz="2400" dirty="0" smtClean="0">
                <a:latin typeface="Calibri" panose="020F0502020204030204" pitchFamily="34" charset="0"/>
              </a:rPr>
              <a:t>달라짐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en-US" altLang="ko-KR" sz="2400" dirty="0" smtClean="0"/>
              <a:t>Hibbard</a:t>
            </a:r>
            <a:r>
              <a:rPr lang="ko-KR" altLang="ko-KR" sz="2400" dirty="0">
                <a:latin typeface="Calibri" panose="020F0502020204030204" pitchFamily="34" charset="0"/>
              </a:rPr>
              <a:t>의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간격</a:t>
            </a:r>
            <a:r>
              <a:rPr lang="en-US" altLang="ko-KR" sz="2400" dirty="0" smtClean="0">
                <a:latin typeface="Calibri" panose="020F0502020204030204" pitchFamily="34" charset="0"/>
              </a:rPr>
              <a:t>: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2</a:t>
            </a:r>
            <a:r>
              <a:rPr lang="en-US" altLang="ko-KR" sz="2400" baseline="30000" dirty="0"/>
              <a:t>k</a:t>
            </a:r>
            <a:r>
              <a:rPr lang="en-US" altLang="ko-KR" sz="2400" dirty="0"/>
              <a:t>-1 (</a:t>
            </a:r>
            <a:r>
              <a:rPr lang="ko-KR" altLang="ko-KR" sz="2000" dirty="0">
                <a:latin typeface="Calibri" panose="020F0502020204030204" pitchFamily="34" charset="0"/>
              </a:rPr>
              <a:t>즉</a:t>
            </a:r>
            <a:r>
              <a:rPr lang="en-US" altLang="ko-KR" sz="2000" dirty="0"/>
              <a:t>,</a:t>
            </a:r>
            <a:r>
              <a:rPr lang="en-US" altLang="ko-KR" sz="2400" dirty="0"/>
              <a:t> 2</a:t>
            </a:r>
            <a:r>
              <a:rPr lang="en-US" altLang="ko-KR" sz="2400" baseline="30000" dirty="0"/>
              <a:t>k</a:t>
            </a:r>
            <a:r>
              <a:rPr lang="en-US" altLang="ko-KR" sz="2400" dirty="0"/>
              <a:t>-1,</a:t>
            </a:r>
            <a:r>
              <a:rPr lang="en-US" altLang="ko-KR" sz="2400" dirty="0">
                <a:latin typeface="Calibri" panose="020F0502020204030204" pitchFamily="34" charset="0"/>
                <a:sym typeface="MT Extra" panose="05050102010205020202" pitchFamily="18" charset="2"/>
              </a:rPr>
              <a:t></a:t>
            </a:r>
            <a:r>
              <a:rPr lang="en-US" altLang="ko-KR" sz="2400" dirty="0"/>
              <a:t>, 5, 3, 1</a:t>
            </a:r>
            <a:r>
              <a:rPr lang="en-US" altLang="ko-KR" sz="2400" dirty="0" smtClean="0"/>
              <a:t>) </a:t>
            </a:r>
            <a:r>
              <a:rPr lang="en-US" altLang="ko-KR" sz="2400" dirty="0">
                <a:solidFill>
                  <a:srgbClr val="3333FF"/>
                </a:solidFill>
              </a:rPr>
              <a:t>O(N</a:t>
            </a:r>
            <a:r>
              <a:rPr lang="en-US" altLang="ko-KR" sz="2400" baseline="30000" dirty="0">
                <a:solidFill>
                  <a:srgbClr val="3333FF"/>
                </a:solidFill>
              </a:rPr>
              <a:t>1.5</a:t>
            </a:r>
            <a:r>
              <a:rPr lang="en-US" altLang="ko-KR" sz="2400" dirty="0" smtClean="0">
                <a:solidFill>
                  <a:srgbClr val="3333FF"/>
                </a:solidFill>
              </a:rPr>
              <a:t>) </a:t>
            </a:r>
            <a:r>
              <a:rPr lang="ko-KR" altLang="en-US" sz="2400" dirty="0" smtClean="0">
                <a:solidFill>
                  <a:srgbClr val="3333FF"/>
                </a:solidFill>
              </a:rPr>
              <a:t>시간</a:t>
            </a:r>
            <a:endParaRPr lang="en-US" altLang="ko-KR" sz="2400" dirty="0" smtClean="0">
              <a:solidFill>
                <a:srgbClr val="3333FF"/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en-US" altLang="ko-KR" sz="2400" dirty="0" smtClean="0"/>
              <a:t>Marcin </a:t>
            </a:r>
            <a:r>
              <a:rPr lang="en-US" altLang="ko-KR" sz="2400" dirty="0" err="1"/>
              <a:t>Ciura</a:t>
            </a:r>
            <a:r>
              <a:rPr lang="ko-KR" altLang="ko-KR" sz="2400" dirty="0">
                <a:latin typeface="Calibri" panose="020F0502020204030204" pitchFamily="34" charset="0"/>
              </a:rPr>
              <a:t>의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간격</a:t>
            </a:r>
            <a:r>
              <a:rPr lang="en-US" altLang="ko-KR" sz="2400" dirty="0" smtClean="0">
                <a:latin typeface="Calibri" panose="020F0502020204030204" pitchFamily="34" charset="0"/>
              </a:rPr>
              <a:t>: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1, 4, 10, 23, 57, 132, 301, 701, </a:t>
            </a:r>
            <a:r>
              <a:rPr lang="en-US" altLang="ko-KR" sz="2400" dirty="0" smtClean="0"/>
              <a:t>1750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ko-KR" altLang="ko-KR" sz="2400" dirty="0" smtClean="0">
                <a:latin typeface="Calibri" panose="020F0502020204030204" pitchFamily="34" charset="0"/>
              </a:rPr>
              <a:t>정확한</a:t>
            </a:r>
            <a:r>
              <a:rPr lang="ko-KR" altLang="ko-KR" sz="2400" dirty="0" smtClean="0"/>
              <a:t> </a:t>
            </a:r>
            <a:r>
              <a:rPr lang="ko-KR" altLang="ko-KR" sz="2400" dirty="0" err="1" smtClean="0">
                <a:latin typeface="Calibri" panose="020F0502020204030204" pitchFamily="34" charset="0"/>
              </a:rPr>
              <a:t>수행시간은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아직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풀리지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않은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문제</a:t>
            </a:r>
            <a:endParaRPr lang="ko-KR" altLang="ko-KR" sz="2400" dirty="0"/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일반적으로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쉘정렬은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입력이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그리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크지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않은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경우에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매우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좋은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성능을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보임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198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47499" y="510967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응용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71832" y="1510105"/>
            <a:ext cx="7605252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쉘정렬은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임베디드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(Embedded)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시스템에서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주로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사용되는데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간격에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따른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그룹별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정렬알고리즘을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하드웨어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설계를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통해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구현하는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것이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매우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쉽기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효율적이기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때문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65850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8.4 </a:t>
            </a:r>
            <a:r>
              <a:rPr lang="ko-KR" altLang="ko-KR" dirty="0" err="1" smtClean="0"/>
              <a:t>힙정렬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err="1">
                <a:solidFill>
                  <a:srgbClr val="3333FF"/>
                </a:solidFill>
              </a:rPr>
              <a:t>힙정렬</a:t>
            </a:r>
            <a:r>
              <a:rPr lang="en-US" altLang="ko-KR" dirty="0">
                <a:solidFill>
                  <a:srgbClr val="3333FF"/>
                </a:solidFill>
              </a:rPr>
              <a:t>(Heap Sort)</a:t>
            </a:r>
            <a:r>
              <a:rPr lang="ko-KR" altLang="ko-KR" dirty="0"/>
              <a:t>은 </a:t>
            </a:r>
            <a:r>
              <a:rPr lang="ko-KR" altLang="ko-KR" dirty="0" err="1"/>
              <a:t>힙</a:t>
            </a:r>
            <a:r>
              <a:rPr lang="ko-KR" altLang="ko-KR" dirty="0"/>
              <a:t> 자료구조를 이용하는 </a:t>
            </a:r>
            <a:r>
              <a:rPr lang="ko-KR" altLang="ko-KR" dirty="0" smtClean="0"/>
              <a:t>정렬</a:t>
            </a:r>
            <a:endParaRPr lang="en-US" altLang="ko-KR" dirty="0" smtClean="0"/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ko-KR" altLang="ko-KR" dirty="0" smtClean="0"/>
              <a:t>먼저 </a:t>
            </a:r>
            <a:r>
              <a:rPr lang="ko-KR" altLang="ko-KR" dirty="0"/>
              <a:t>배열에 저장된 데이터의 키를 우선순위로 하는 </a:t>
            </a:r>
            <a:r>
              <a:rPr lang="ko-KR" altLang="ko-KR" dirty="0" err="1"/>
              <a:t>최대힙</a:t>
            </a:r>
            <a:r>
              <a:rPr lang="en-US" altLang="ko-KR" dirty="0"/>
              <a:t>(Max Heap)</a:t>
            </a:r>
            <a:r>
              <a:rPr lang="ko-KR" altLang="ko-KR" dirty="0"/>
              <a:t>을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ko-KR" altLang="ko-KR" dirty="0" err="1" smtClean="0"/>
              <a:t>루트노드의</a:t>
            </a:r>
            <a:r>
              <a:rPr lang="ko-KR" altLang="ko-KR" dirty="0" smtClean="0"/>
              <a:t> </a:t>
            </a:r>
            <a:r>
              <a:rPr lang="ko-KR" altLang="ko-KR" dirty="0"/>
              <a:t>숫자를 </a:t>
            </a:r>
            <a:r>
              <a:rPr lang="ko-KR" altLang="ko-KR" dirty="0" err="1"/>
              <a:t>힙의</a:t>
            </a:r>
            <a:r>
              <a:rPr lang="ko-KR" altLang="ko-KR" dirty="0"/>
              <a:t> 가장 마지막 노드에 있는 숫자와 교환한 후 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ko-KR" dirty="0" err="1" smtClean="0"/>
              <a:t>힙</a:t>
            </a:r>
            <a:r>
              <a:rPr lang="ko-KR" altLang="ko-KR" dirty="0" smtClean="0"/>
              <a:t> </a:t>
            </a:r>
            <a:r>
              <a:rPr lang="ko-KR" altLang="ko-KR" dirty="0"/>
              <a:t>크기를 </a:t>
            </a:r>
            <a:r>
              <a:rPr lang="en-US" altLang="ko-KR" dirty="0"/>
              <a:t>1 </a:t>
            </a:r>
            <a:r>
              <a:rPr lang="ko-KR" altLang="ko-KR" dirty="0"/>
              <a:t>감소시키고 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ko-KR" dirty="0" err="1" smtClean="0"/>
              <a:t>루트노드로</a:t>
            </a:r>
            <a:r>
              <a:rPr lang="ko-KR" altLang="ko-KR" dirty="0" smtClean="0"/>
              <a:t> </a:t>
            </a:r>
            <a:r>
              <a:rPr lang="ko-KR" altLang="ko-KR" dirty="0"/>
              <a:t>이동한 숫자로 인해 위배된 </a:t>
            </a:r>
            <a:r>
              <a:rPr lang="ko-KR" altLang="ko-KR" dirty="0" err="1"/>
              <a:t>힙속성을</a:t>
            </a:r>
            <a:r>
              <a:rPr lang="ko-KR" altLang="ko-KR" dirty="0"/>
              <a:t> </a:t>
            </a:r>
            <a:r>
              <a:rPr lang="ko-KR" altLang="ko-KR" dirty="0" smtClean="0"/>
              <a:t> </a:t>
            </a:r>
            <a:r>
              <a:rPr lang="en-US" altLang="ko-KR" dirty="0" err="1"/>
              <a:t>downheap</a:t>
            </a:r>
            <a:r>
              <a:rPr lang="ko-KR" altLang="ko-KR" dirty="0"/>
              <a:t>연산으로 </a:t>
            </a:r>
            <a:r>
              <a:rPr lang="ko-KR" altLang="ko-KR" dirty="0" smtClean="0"/>
              <a:t>복원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ko-KR" dirty="0" err="1" smtClean="0"/>
              <a:t>힙정렬은</a:t>
            </a:r>
            <a:r>
              <a:rPr lang="ko-KR" altLang="ko-KR" dirty="0" smtClean="0"/>
              <a:t> </a:t>
            </a:r>
            <a:r>
              <a:rPr lang="ko-KR" altLang="ko-KR" dirty="0"/>
              <a:t>이 과정을 반복하여 나머지 원소들을 </a:t>
            </a:r>
            <a:r>
              <a:rPr lang="ko-KR" altLang="ko-KR" dirty="0" smtClean="0"/>
              <a:t>정렬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76703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48" y="1651823"/>
            <a:ext cx="8640977" cy="289068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/>
          <p:cNvSpPr/>
          <p:nvPr/>
        </p:nvSpPr>
        <p:spPr>
          <a:xfrm>
            <a:off x="879985" y="4591666"/>
            <a:ext cx="7713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Calibri" panose="020F0502020204030204" pitchFamily="34" charset="0"/>
                <a:cs typeface="Times New Roman" panose="02020603050405020304" pitchFamily="18" charset="0"/>
              </a:rPr>
              <a:t>(a) </a:t>
            </a:r>
            <a:r>
              <a:rPr lang="ko-KR" altLang="ko-KR" dirty="0" err="1">
                <a:latin typeface="Calibri" panose="020F0502020204030204" pitchFamily="34" charset="0"/>
                <a:cs typeface="Times New Roman" panose="02020603050405020304" pitchFamily="18" charset="0"/>
              </a:rPr>
              <a:t>입력배열과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err="1">
                <a:latin typeface="Calibri" panose="020F0502020204030204" pitchFamily="34" charset="0"/>
                <a:cs typeface="Times New Roman" panose="02020603050405020304" pitchFamily="18" charset="0"/>
              </a:rPr>
              <a:t>최대힙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		           (b) </a:t>
            </a:r>
            <a:r>
              <a:rPr lang="ko-KR" altLang="ko-KR" dirty="0" err="1">
                <a:latin typeface="Calibri" panose="020F0502020204030204" pitchFamily="34" charset="0"/>
                <a:cs typeface="Times New Roman" panose="02020603050405020304" pitchFamily="18" charset="0"/>
              </a:rPr>
              <a:t>루트노드와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마지막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교환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44128" y="736405"/>
            <a:ext cx="85638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루트노드와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힙의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마지막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교환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downheap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연산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과정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843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83" y="339832"/>
            <a:ext cx="8397722" cy="269833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938980" y="3038168"/>
            <a:ext cx="7841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(c) </a:t>
            </a:r>
            <a:r>
              <a:rPr lang="ko-KR" altLang="ko-KR" dirty="0" err="1">
                <a:latin typeface="Calibri" panose="020F0502020204030204" pitchFamily="34" charset="0"/>
                <a:cs typeface="Times New Roman" panose="02020603050405020304" pitchFamily="18" charset="0"/>
              </a:rPr>
              <a:t>루트노드의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두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자식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비교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	      </a:t>
            </a:r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(d) </a:t>
            </a:r>
            <a:r>
              <a:rPr lang="ko-KR" altLang="ko-KR" dirty="0" err="1">
                <a:latin typeface="Calibri" panose="020F0502020204030204" pitchFamily="34" charset="0"/>
                <a:cs typeface="Times New Roman" panose="02020603050405020304" pitchFamily="18" charset="0"/>
              </a:rPr>
              <a:t>루트노드와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자식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승자와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교환</a:t>
            </a:r>
            <a:endParaRPr lang="ko-KR" altLang="en-US" dirty="0"/>
          </a:p>
        </p:txBody>
      </p:sp>
      <p:pic>
        <p:nvPicPr>
          <p:cNvPr id="8" name="그림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83" y="3489843"/>
            <a:ext cx="8542656" cy="266515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/>
          <p:cNvSpPr/>
          <p:nvPr/>
        </p:nvSpPr>
        <p:spPr>
          <a:xfrm>
            <a:off x="1145457" y="6360319"/>
            <a:ext cx="7644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 (e) 40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두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자식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비교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		      </a:t>
            </a:r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(f) 40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과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자식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승자와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교환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277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1664" y="829082"/>
            <a:ext cx="7585588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힙정렬은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입력배열을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(a)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같은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최대힙으로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만든다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ko-KR" altLang="ko-KR" sz="2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옆의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숫자는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노드에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대응되는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배열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원소의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인덱스</a:t>
            </a:r>
            <a:endParaRPr lang="en-US" altLang="ko-KR" sz="22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루트와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마지막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교환한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후에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힙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크기를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줄이고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c)</a:t>
            </a:r>
            <a:r>
              <a:rPr lang="ko-KR" altLang="ko-KR" sz="2400" dirty="0">
                <a:cs typeface="Times New Roman" panose="02020603050405020304" pitchFamily="18" charset="0"/>
              </a:rPr>
              <a:t>∼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(f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downheap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번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수행하여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위배된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힙속성을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충족시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킴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이후의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과정은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a[1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ko-KR" altLang="ko-KR" sz="2400" dirty="0">
                <a:cs typeface="Times New Roman" panose="02020603050405020304" pitchFamily="18" charset="0"/>
              </a:rPr>
              <a:t>∼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a[8]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대해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동일한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과정을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반복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수행하여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힙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크기가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되었을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때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종료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37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08760"/>
            <a:ext cx="7886700" cy="210951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40000"/>
              </a:lnSpc>
              <a:spcAft>
                <a:spcPts val="1200"/>
              </a:spcAft>
            </a:pPr>
            <a:r>
              <a:rPr lang="ko-KR" altLang="ko-KR" sz="2800" dirty="0" err="1">
                <a:solidFill>
                  <a:srgbClr val="3333FF"/>
                </a:solidFill>
              </a:rPr>
              <a:t>선택정렬</a:t>
            </a:r>
            <a:r>
              <a:rPr lang="en-US" altLang="ko-KR" sz="2800" dirty="0">
                <a:solidFill>
                  <a:srgbClr val="3333FF"/>
                </a:solidFill>
              </a:rPr>
              <a:t>(Selection Sort)</a:t>
            </a:r>
            <a:r>
              <a:rPr lang="ko-KR" altLang="ko-KR" sz="2800" dirty="0"/>
              <a:t>은 배열에서 아직 정렬되지 않은 부분의 원소들 중에서 최솟값을 ‘</a:t>
            </a:r>
            <a:r>
              <a:rPr lang="ko-KR" altLang="ko-KR" sz="2800" dirty="0" err="1"/>
              <a:t>선택’하여</a:t>
            </a:r>
            <a:r>
              <a:rPr lang="ko-KR" altLang="ko-KR" sz="2800" dirty="0"/>
              <a:t> 정렬된 부분의 바로 오른쪽 원소와 </a:t>
            </a:r>
            <a:r>
              <a:rPr lang="ko-KR" altLang="ko-KR" sz="2800" dirty="0" smtClean="0"/>
              <a:t>교환하는</a:t>
            </a:r>
            <a:r>
              <a:rPr lang="en-US" altLang="ko-KR" sz="2800" dirty="0" smtClean="0"/>
              <a:t> </a:t>
            </a:r>
            <a:r>
              <a:rPr lang="ko-KR" altLang="ko-KR" sz="2800" dirty="0" smtClean="0"/>
              <a:t>정렬알고리즘</a:t>
            </a:r>
            <a:endParaRPr lang="ko-KR" altLang="ko-KR" sz="2800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8.1 </a:t>
            </a:r>
            <a:r>
              <a:rPr lang="ko-KR" altLang="ko-KR" dirty="0" err="1" smtClean="0"/>
              <a:t>선택정렬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98" y="3413482"/>
            <a:ext cx="8401050" cy="1476375"/>
          </a:xfrm>
          <a:prstGeom prst="rect">
            <a:avLst/>
          </a:prstGeom>
        </p:spPr>
      </p:pic>
      <p:sp>
        <p:nvSpPr>
          <p:cNvPr id="8" name="자유형 7"/>
          <p:cNvSpPr/>
          <p:nvPr/>
        </p:nvSpPr>
        <p:spPr>
          <a:xfrm>
            <a:off x="5535561" y="4237703"/>
            <a:ext cx="1199536" cy="186835"/>
          </a:xfrm>
          <a:custGeom>
            <a:avLst/>
            <a:gdLst>
              <a:gd name="connsiteX0" fmla="*/ 0 w 1199536"/>
              <a:gd name="connsiteY0" fmla="*/ 9832 h 186835"/>
              <a:gd name="connsiteX1" fmla="*/ 589936 w 1199536"/>
              <a:gd name="connsiteY1" fmla="*/ 186813 h 186835"/>
              <a:gd name="connsiteX2" fmla="*/ 1199536 w 1199536"/>
              <a:gd name="connsiteY2" fmla="*/ 0 h 186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9536" h="186835">
                <a:moveTo>
                  <a:pt x="0" y="9832"/>
                </a:moveTo>
                <a:cubicBezTo>
                  <a:pt x="195006" y="99142"/>
                  <a:pt x="390013" y="188452"/>
                  <a:pt x="589936" y="186813"/>
                </a:cubicBezTo>
                <a:cubicBezTo>
                  <a:pt x="789859" y="185174"/>
                  <a:pt x="994697" y="92587"/>
                  <a:pt x="1199536" y="0"/>
                </a:cubicBezTo>
              </a:path>
            </a:pathLst>
          </a:custGeom>
          <a:noFill/>
          <a:ln>
            <a:solidFill>
              <a:srgbClr val="1208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6764594" y="4227871"/>
            <a:ext cx="1936954" cy="226142"/>
          </a:xfrm>
          <a:custGeom>
            <a:avLst/>
            <a:gdLst>
              <a:gd name="connsiteX0" fmla="*/ 0 w 1936954"/>
              <a:gd name="connsiteY0" fmla="*/ 0 h 226142"/>
              <a:gd name="connsiteX1" fmla="*/ 973393 w 1936954"/>
              <a:gd name="connsiteY1" fmla="*/ 226142 h 226142"/>
              <a:gd name="connsiteX2" fmla="*/ 1936954 w 1936954"/>
              <a:gd name="connsiteY2" fmla="*/ 0 h 22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6954" h="226142">
                <a:moveTo>
                  <a:pt x="0" y="0"/>
                </a:moveTo>
                <a:cubicBezTo>
                  <a:pt x="325283" y="113071"/>
                  <a:pt x="650567" y="226142"/>
                  <a:pt x="973393" y="226142"/>
                </a:cubicBezTo>
                <a:cubicBezTo>
                  <a:pt x="1296219" y="226142"/>
                  <a:pt x="1616586" y="113071"/>
                  <a:pt x="1936954" y="0"/>
                </a:cubicBezTo>
              </a:path>
            </a:pathLst>
          </a:custGeom>
          <a:noFill/>
          <a:ln>
            <a:solidFill>
              <a:srgbClr val="1208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444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040678"/>
              </p:ext>
            </p:extLst>
          </p:nvPr>
        </p:nvGraphicFramePr>
        <p:xfrm>
          <a:off x="1275829" y="1558273"/>
          <a:ext cx="52981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757291"/>
              </p:ext>
            </p:extLst>
          </p:nvPr>
        </p:nvGraphicFramePr>
        <p:xfrm>
          <a:off x="1273195" y="1162033"/>
          <a:ext cx="52981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0</a:t>
                      </a:r>
                      <a:endParaRPr lang="en-US" sz="18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</a:t>
                      </a:r>
                      <a:endParaRPr lang="en-US" sz="18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2</a:t>
                      </a:r>
                      <a:endParaRPr lang="en-US" sz="18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3</a:t>
                      </a:r>
                      <a:endParaRPr lang="en-US" sz="18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4</a:t>
                      </a:r>
                      <a:endParaRPr lang="en-US" sz="18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5</a:t>
                      </a:r>
                      <a:endParaRPr lang="en-US" sz="18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6</a:t>
                      </a:r>
                      <a:endParaRPr lang="en-US" sz="18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7</a:t>
                      </a:r>
                      <a:endParaRPr lang="en-US" sz="18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8</a:t>
                      </a:r>
                      <a:endParaRPr lang="en-US" sz="18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9</a:t>
                      </a:r>
                      <a:endParaRPr lang="en-US" sz="18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248875"/>
              </p:ext>
            </p:extLst>
          </p:nvPr>
        </p:nvGraphicFramePr>
        <p:xfrm>
          <a:off x="1273195" y="2278353"/>
          <a:ext cx="52981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92453" y="230526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</a:rPr>
              <a:t>교환</a:t>
            </a:r>
            <a:r>
              <a:rPr 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666279"/>
              </p:ext>
            </p:extLst>
          </p:nvPr>
        </p:nvGraphicFramePr>
        <p:xfrm>
          <a:off x="1273195" y="2998433"/>
          <a:ext cx="52981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892453" y="2998433"/>
            <a:ext cx="14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downheap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  <a:t>()</a:t>
            </a:r>
            <a:endParaRPr 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92453" y="376815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</a:rPr>
              <a:t>교환</a:t>
            </a:r>
            <a:r>
              <a:rPr 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463464"/>
              </p:ext>
            </p:extLst>
          </p:nvPr>
        </p:nvGraphicFramePr>
        <p:xfrm>
          <a:off x="1273195" y="4461329"/>
          <a:ext cx="52981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892453" y="4461329"/>
            <a:ext cx="14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downheap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  <a:t>()</a:t>
            </a:r>
            <a:endParaRPr 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966465"/>
              </p:ext>
            </p:extLst>
          </p:nvPr>
        </p:nvGraphicFramePr>
        <p:xfrm>
          <a:off x="1273195" y="3754703"/>
          <a:ext cx="52981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401255"/>
              </p:ext>
            </p:extLst>
          </p:nvPr>
        </p:nvGraphicFramePr>
        <p:xfrm>
          <a:off x="1273195" y="5167955"/>
          <a:ext cx="52981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6892453" y="5872135"/>
            <a:ext cx="14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downheap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  <a:t>()</a:t>
            </a:r>
            <a:endParaRPr 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116573"/>
              </p:ext>
            </p:extLst>
          </p:nvPr>
        </p:nvGraphicFramePr>
        <p:xfrm>
          <a:off x="1293619" y="5882429"/>
          <a:ext cx="52981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964461" y="523105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</a:rPr>
              <a:t>교환</a:t>
            </a:r>
            <a:r>
              <a:rPr 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34180" y="361990"/>
            <a:ext cx="79100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예제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앞</a:t>
            </a:r>
            <a:r>
              <a:rPr lang="ko-KR" altLang="en-US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선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예제에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이어서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힙정렬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과정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2172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099142"/>
              </p:ext>
            </p:extLst>
          </p:nvPr>
        </p:nvGraphicFramePr>
        <p:xfrm>
          <a:off x="1204393" y="2446309"/>
          <a:ext cx="52981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21937" y="3196125"/>
            <a:ext cx="14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downheap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  <a:t>()</a:t>
            </a:r>
            <a:endParaRPr 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21937" y="244630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</a:rPr>
              <a:t>교환</a:t>
            </a:r>
            <a:r>
              <a:rPr 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10873"/>
              </p:ext>
            </p:extLst>
          </p:nvPr>
        </p:nvGraphicFramePr>
        <p:xfrm>
          <a:off x="1204393" y="3202197"/>
          <a:ext cx="52981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103395"/>
              </p:ext>
            </p:extLst>
          </p:nvPr>
        </p:nvGraphicFramePr>
        <p:xfrm>
          <a:off x="1204393" y="3922277"/>
          <a:ext cx="52981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40689" y="4669265"/>
            <a:ext cx="14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downheap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  <a:t>()</a:t>
            </a:r>
            <a:endParaRPr 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40689" y="397212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</a:rPr>
              <a:t>교환</a:t>
            </a:r>
            <a:r>
              <a:rPr 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892647"/>
              </p:ext>
            </p:extLst>
          </p:nvPr>
        </p:nvGraphicFramePr>
        <p:xfrm>
          <a:off x="1204393" y="4642357"/>
          <a:ext cx="52981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747618"/>
              </p:ext>
            </p:extLst>
          </p:nvPr>
        </p:nvGraphicFramePr>
        <p:xfrm>
          <a:off x="1204393" y="5411505"/>
          <a:ext cx="52981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940689" y="546135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</a:rPr>
              <a:t>교환</a:t>
            </a:r>
            <a:r>
              <a:rPr 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595530"/>
              </p:ext>
            </p:extLst>
          </p:nvPr>
        </p:nvGraphicFramePr>
        <p:xfrm>
          <a:off x="1204393" y="6118717"/>
          <a:ext cx="52981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399843"/>
              </p:ext>
            </p:extLst>
          </p:nvPr>
        </p:nvGraphicFramePr>
        <p:xfrm>
          <a:off x="1197497" y="947471"/>
          <a:ext cx="52981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868339" y="92245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</a:rPr>
              <a:t>교환</a:t>
            </a:r>
            <a:r>
              <a:rPr 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378566"/>
              </p:ext>
            </p:extLst>
          </p:nvPr>
        </p:nvGraphicFramePr>
        <p:xfrm>
          <a:off x="1204393" y="1643401"/>
          <a:ext cx="52981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74763" y="1603659"/>
            <a:ext cx="14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downheap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  <a:t>()</a:t>
            </a:r>
            <a:endParaRPr 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534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05269" y="225831"/>
            <a:ext cx="1832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Heap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클래스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990600"/>
            <a:ext cx="82772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32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50489" y="1146671"/>
            <a:ext cx="783139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Line 05</a:t>
            </a:r>
            <a:r>
              <a:rPr lang="ko-KR" altLang="ko-KR" sz="2400" dirty="0">
                <a:cs typeface="Times New Roman" panose="02020603050405020304" pitchFamily="18" charset="0"/>
              </a:rPr>
              <a:t>∼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06: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상향식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힙만들기로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입력에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대한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최대힙을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구성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ine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07</a:t>
            </a:r>
            <a:r>
              <a:rPr lang="ko-KR" altLang="ko-KR" sz="2400" dirty="0">
                <a:cs typeface="Times New Roman" panose="02020603050405020304" pitchFamily="18" charset="0"/>
              </a:rPr>
              <a:t>∼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10: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정렬을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07: while-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루프가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수행될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때마다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line 12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downheap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메소드를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호출하여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힙속성을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충족시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킴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6812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수행시간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87508"/>
            <a:ext cx="7886700" cy="5096577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ko-KR" altLang="ko-KR" dirty="0"/>
              <a:t>먼저 상향식</a:t>
            </a:r>
            <a:r>
              <a:rPr lang="en-US" altLang="ko-KR" dirty="0"/>
              <a:t>(Bottom-up)</a:t>
            </a:r>
            <a:r>
              <a:rPr lang="ko-KR" altLang="ko-KR" dirty="0"/>
              <a:t>으로 </a:t>
            </a:r>
            <a:r>
              <a:rPr lang="ko-KR" altLang="ko-KR" dirty="0" err="1"/>
              <a:t>힙을</a:t>
            </a:r>
            <a:r>
              <a:rPr lang="ko-KR" altLang="ko-KR" dirty="0"/>
              <a:t> </a:t>
            </a:r>
            <a:r>
              <a:rPr lang="ko-KR" altLang="ko-KR" dirty="0" smtClean="0"/>
              <a:t>구성</a:t>
            </a:r>
            <a:r>
              <a:rPr lang="en-US" altLang="ko-KR" dirty="0" smtClean="0"/>
              <a:t>:</a:t>
            </a:r>
            <a:r>
              <a:rPr lang="ko-KR" altLang="ko-KR" dirty="0" smtClean="0">
                <a:solidFill>
                  <a:srgbClr val="3333FF"/>
                </a:solidFill>
              </a:rPr>
              <a:t> </a:t>
            </a:r>
            <a:r>
              <a:rPr lang="en-US" altLang="ko-KR" dirty="0">
                <a:solidFill>
                  <a:srgbClr val="3333FF"/>
                </a:solidFill>
              </a:rPr>
              <a:t>O(N)</a:t>
            </a:r>
            <a:r>
              <a:rPr lang="en-US" altLang="ko-KR" dirty="0"/>
              <a:t> </a:t>
            </a:r>
            <a:r>
              <a:rPr lang="ko-KR" altLang="ko-KR" dirty="0" smtClean="0"/>
              <a:t>시간</a:t>
            </a:r>
            <a:endParaRPr lang="en-US" altLang="ko-KR" dirty="0" smtClean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ko-KR" dirty="0" smtClean="0"/>
              <a:t>루트와 </a:t>
            </a:r>
            <a:r>
              <a:rPr lang="ko-KR" altLang="ko-KR" dirty="0" err="1"/>
              <a:t>힙의</a:t>
            </a:r>
            <a:r>
              <a:rPr lang="ko-KR" altLang="ko-KR" dirty="0"/>
              <a:t> 마지막 노드를 교환한 후</a:t>
            </a:r>
            <a:r>
              <a:rPr lang="en-US" altLang="ko-KR" dirty="0"/>
              <a:t> </a:t>
            </a:r>
            <a:r>
              <a:rPr lang="en-US" altLang="ko-KR" dirty="0" err="1"/>
              <a:t>downheap</a:t>
            </a:r>
            <a:r>
              <a:rPr lang="en-US" altLang="ko-KR" dirty="0" smtClean="0"/>
              <a:t>()</a:t>
            </a:r>
            <a:r>
              <a:rPr lang="ko-KR" altLang="ko-KR" dirty="0" smtClean="0"/>
              <a:t> 수행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3333FF"/>
                </a:solidFill>
              </a:rPr>
              <a:t>O(</a:t>
            </a:r>
            <a:r>
              <a:rPr lang="en-US" altLang="ko-KR" dirty="0" err="1" smtClean="0">
                <a:solidFill>
                  <a:srgbClr val="3333FF"/>
                </a:solidFill>
              </a:rPr>
              <a:t>logN</a:t>
            </a:r>
            <a:r>
              <a:rPr lang="en-US" altLang="ko-KR" dirty="0" smtClean="0">
                <a:solidFill>
                  <a:srgbClr val="3333FF"/>
                </a:solidFill>
              </a:rPr>
              <a:t>)</a:t>
            </a:r>
            <a:r>
              <a:rPr lang="ko-KR" altLang="ko-KR" dirty="0" smtClean="0"/>
              <a:t> 시간</a:t>
            </a:r>
            <a:endParaRPr lang="en-US" altLang="ko-KR" dirty="0" smtClean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ko-KR" dirty="0" smtClean="0"/>
              <a:t>루트와 </a:t>
            </a:r>
            <a:r>
              <a:rPr lang="ko-KR" altLang="ko-KR" dirty="0" err="1"/>
              <a:t>힙의</a:t>
            </a:r>
            <a:r>
              <a:rPr lang="ko-KR" altLang="ko-KR" dirty="0"/>
              <a:t> 마지막 노드를 교환하는 </a:t>
            </a:r>
            <a:r>
              <a:rPr lang="ko-KR" altLang="ko-KR" dirty="0" smtClean="0"/>
              <a:t>횟수</a:t>
            </a:r>
            <a:r>
              <a:rPr lang="en-US" altLang="ko-KR" dirty="0" smtClean="0"/>
              <a:t>: </a:t>
            </a:r>
            <a:r>
              <a:rPr lang="en-US" altLang="ko-KR" dirty="0">
                <a:solidFill>
                  <a:srgbClr val="3333FF"/>
                </a:solidFill>
              </a:rPr>
              <a:t>N-1</a:t>
            </a:r>
            <a:r>
              <a:rPr lang="ko-KR" altLang="ko-KR" dirty="0" smtClean="0">
                <a:solidFill>
                  <a:srgbClr val="3333FF"/>
                </a:solidFill>
              </a:rPr>
              <a:t>번</a:t>
            </a:r>
            <a:r>
              <a:rPr lang="en-US" altLang="ko-KR" dirty="0" smtClean="0"/>
              <a:t>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ko-KR" dirty="0" smtClean="0"/>
              <a:t>총 </a:t>
            </a:r>
            <a:r>
              <a:rPr lang="ko-KR" altLang="ko-KR" dirty="0" err="1" smtClean="0"/>
              <a:t>수행시간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en-US" altLang="ko-KR" dirty="0"/>
              <a:t>O(N) + (N-1)*O(</a:t>
            </a:r>
            <a:r>
              <a:rPr lang="en-US" altLang="ko-KR" dirty="0" err="1"/>
              <a:t>logN</a:t>
            </a:r>
            <a:r>
              <a:rPr lang="en-US" altLang="ko-KR" dirty="0" smtClean="0"/>
              <a:t>) = </a:t>
            </a:r>
            <a:r>
              <a:rPr lang="en-US" altLang="ko-KR" dirty="0">
                <a:solidFill>
                  <a:srgbClr val="3333FF"/>
                </a:solidFill>
              </a:rPr>
              <a:t>O(</a:t>
            </a:r>
            <a:r>
              <a:rPr lang="en-US" altLang="ko-KR" dirty="0" err="1">
                <a:solidFill>
                  <a:srgbClr val="3333FF"/>
                </a:solidFill>
              </a:rPr>
              <a:t>NlogN</a:t>
            </a:r>
            <a:r>
              <a:rPr lang="en-US" altLang="ko-KR" dirty="0" smtClean="0">
                <a:solidFill>
                  <a:srgbClr val="3333FF"/>
                </a:solidFill>
              </a:rPr>
              <a:t>)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ko-KR" dirty="0" err="1"/>
              <a:t>힙정렬은</a:t>
            </a:r>
            <a:r>
              <a:rPr lang="ko-KR" altLang="ko-KR" dirty="0"/>
              <a:t> 어떠한 </a:t>
            </a:r>
            <a:r>
              <a:rPr lang="ko-KR" altLang="ko-KR" dirty="0" smtClean="0"/>
              <a:t>입력에도 항상</a:t>
            </a:r>
            <a:r>
              <a:rPr lang="en-US" altLang="ko-KR" dirty="0" smtClean="0"/>
              <a:t> O(</a:t>
            </a:r>
            <a:r>
              <a:rPr lang="en-US" altLang="ko-KR" dirty="0" err="1" smtClean="0"/>
              <a:t>NlogN</a:t>
            </a:r>
            <a:r>
              <a:rPr lang="en-US" altLang="ko-KR" dirty="0"/>
              <a:t>) </a:t>
            </a:r>
            <a:r>
              <a:rPr lang="ko-KR" altLang="ko-KR" dirty="0" smtClean="0"/>
              <a:t>시간이 소요</a:t>
            </a:r>
            <a:endParaRPr lang="en-US" altLang="ko-KR" dirty="0" smtClean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ko-KR" dirty="0" smtClean="0"/>
              <a:t>루프 </a:t>
            </a:r>
            <a:r>
              <a:rPr lang="ko-KR" altLang="ko-KR" dirty="0"/>
              <a:t>내의 코드가 길고</a:t>
            </a:r>
            <a:r>
              <a:rPr lang="en-US" altLang="ko-KR" dirty="0"/>
              <a:t>,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ko-KR" dirty="0">
                <a:solidFill>
                  <a:srgbClr val="C00000"/>
                </a:solidFill>
              </a:rPr>
              <a:t>비효율적인 </a:t>
            </a:r>
            <a:r>
              <a:rPr lang="ko-KR" altLang="ko-KR" dirty="0" err="1">
                <a:solidFill>
                  <a:srgbClr val="C00000"/>
                </a:solidFill>
              </a:rPr>
              <a:t>캐시메모리</a:t>
            </a:r>
            <a:r>
              <a:rPr lang="ko-KR" altLang="ko-KR" dirty="0">
                <a:solidFill>
                  <a:srgbClr val="C00000"/>
                </a:solidFill>
              </a:rPr>
              <a:t> 사용</a:t>
            </a:r>
            <a:r>
              <a:rPr lang="ko-KR" altLang="ko-KR" dirty="0"/>
              <a:t>에 따라 특히 대용량의 입력을 정렬하기에 </a:t>
            </a:r>
            <a:r>
              <a:rPr lang="ko-KR" altLang="ko-KR" dirty="0" smtClean="0"/>
              <a:t>부적절</a:t>
            </a:r>
            <a:endParaRPr lang="en-US" altLang="ko-KR" dirty="0" smtClean="0"/>
          </a:p>
          <a:p>
            <a:r>
              <a:rPr lang="en-US" altLang="ko-KR" dirty="0" smtClean="0"/>
              <a:t>C/C</a:t>
            </a:r>
            <a:r>
              <a:rPr lang="en-US" altLang="ko-KR" dirty="0"/>
              <a:t>++ </a:t>
            </a:r>
            <a:r>
              <a:rPr lang="ko-KR" altLang="ko-KR" dirty="0"/>
              <a:t>표준 라이브러리</a:t>
            </a:r>
            <a:r>
              <a:rPr lang="en-US" altLang="ko-KR" dirty="0"/>
              <a:t>(STL)</a:t>
            </a:r>
            <a:r>
              <a:rPr lang="ko-KR" altLang="ko-KR" dirty="0"/>
              <a:t>의 </a:t>
            </a:r>
            <a:r>
              <a:rPr lang="en-US" altLang="ko-KR" dirty="0" err="1"/>
              <a:t>partial_sort</a:t>
            </a:r>
            <a:r>
              <a:rPr lang="en-US" altLang="ko-KR" dirty="0"/>
              <a:t> (</a:t>
            </a:r>
            <a:r>
              <a:rPr lang="ko-KR" altLang="ko-KR" dirty="0"/>
              <a:t>부분 정렬</a:t>
            </a:r>
            <a:r>
              <a:rPr lang="en-US" altLang="ko-KR" dirty="0"/>
              <a:t>)</a:t>
            </a:r>
            <a:r>
              <a:rPr lang="ko-KR" altLang="ko-KR" dirty="0"/>
              <a:t>는 </a:t>
            </a:r>
            <a:r>
              <a:rPr lang="ko-KR" altLang="ko-KR" dirty="0" err="1"/>
              <a:t>힙정렬로</a:t>
            </a:r>
            <a:r>
              <a:rPr lang="ko-KR" altLang="ko-KR" dirty="0"/>
              <a:t> </a:t>
            </a:r>
            <a:r>
              <a:rPr lang="ko-KR" altLang="ko-KR" dirty="0" smtClean="0"/>
              <a:t>구현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lvl="1"/>
            <a:r>
              <a:rPr lang="ko-KR" altLang="ko-KR" sz="2200" dirty="0" smtClean="0"/>
              <a:t>부분 정렬</a:t>
            </a:r>
            <a:r>
              <a:rPr lang="en-US" altLang="ko-KR" sz="2200" dirty="0" smtClean="0"/>
              <a:t>:</a:t>
            </a:r>
            <a:r>
              <a:rPr lang="ko-KR" altLang="ko-KR" sz="2200" dirty="0" smtClean="0"/>
              <a:t> </a:t>
            </a:r>
            <a:r>
              <a:rPr lang="ko-KR" altLang="ko-KR" sz="2200" dirty="0"/>
              <a:t>가장 작은</a:t>
            </a:r>
            <a:r>
              <a:rPr lang="en-US" altLang="ko-KR" sz="2200" dirty="0"/>
              <a:t> k</a:t>
            </a:r>
            <a:r>
              <a:rPr lang="ko-KR" altLang="ko-KR" sz="2200" dirty="0"/>
              <a:t>개의 </a:t>
            </a:r>
            <a:r>
              <a:rPr lang="ko-KR" altLang="ko-KR" sz="2200" dirty="0" smtClean="0"/>
              <a:t>원소만 출력</a:t>
            </a:r>
            <a:endParaRPr lang="ko-KR" altLang="en-US" sz="22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670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8.5 </a:t>
            </a:r>
            <a:r>
              <a:rPr lang="ko-KR" altLang="ko-KR" dirty="0" err="1" smtClean="0"/>
              <a:t>합병정렬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ko-KR" dirty="0" err="1">
                <a:solidFill>
                  <a:srgbClr val="3333FF"/>
                </a:solidFill>
              </a:rPr>
              <a:t>합병정렬</a:t>
            </a:r>
            <a:r>
              <a:rPr lang="en-US" altLang="ko-KR" dirty="0">
                <a:solidFill>
                  <a:srgbClr val="3333FF"/>
                </a:solidFill>
              </a:rPr>
              <a:t>(Merge Sort)</a:t>
            </a:r>
            <a:r>
              <a:rPr lang="ko-KR" altLang="ko-KR" dirty="0"/>
              <a:t>은 크기가 </a:t>
            </a:r>
            <a:r>
              <a:rPr lang="en-US" altLang="ko-KR" dirty="0"/>
              <a:t>N</a:t>
            </a:r>
            <a:r>
              <a:rPr lang="ko-KR" altLang="ko-KR" dirty="0"/>
              <a:t>인 입력을</a:t>
            </a:r>
            <a:r>
              <a:rPr lang="en-US" altLang="ko-KR" dirty="0"/>
              <a:t> 1/2N</a:t>
            </a:r>
            <a:r>
              <a:rPr lang="ko-KR" altLang="ko-KR" dirty="0"/>
              <a:t>크기를 갖는 입력 </a:t>
            </a:r>
            <a:r>
              <a:rPr lang="en-US" altLang="ko-KR" dirty="0" smtClean="0"/>
              <a:t>2</a:t>
            </a:r>
            <a:r>
              <a:rPr lang="ko-KR" altLang="ko-KR" dirty="0" smtClean="0"/>
              <a:t> </a:t>
            </a:r>
            <a:r>
              <a:rPr lang="ko-KR" altLang="ko-KR" dirty="0"/>
              <a:t>개로 분할하고</a:t>
            </a:r>
            <a:r>
              <a:rPr lang="en-US" altLang="ko-KR" dirty="0"/>
              <a:t>, </a:t>
            </a:r>
            <a:r>
              <a:rPr lang="ko-KR" altLang="ko-KR" dirty="0"/>
              <a:t>각각에 대해 재귀적으로 </a:t>
            </a:r>
            <a:r>
              <a:rPr lang="ko-KR" altLang="ko-KR" dirty="0" err="1"/>
              <a:t>합병정렬을</a:t>
            </a:r>
            <a:r>
              <a:rPr lang="ko-KR" altLang="ko-KR" dirty="0"/>
              <a:t> 수행한 후</a:t>
            </a:r>
            <a:r>
              <a:rPr lang="en-US" altLang="ko-KR" dirty="0"/>
              <a:t>, </a:t>
            </a:r>
            <a:r>
              <a:rPr lang="en-US" altLang="ko-KR" dirty="0" smtClean="0"/>
              <a:t>2</a:t>
            </a:r>
            <a:r>
              <a:rPr lang="ko-KR" altLang="ko-KR" dirty="0" smtClean="0"/>
              <a:t> </a:t>
            </a:r>
            <a:r>
              <a:rPr lang="ko-KR" altLang="ko-KR" dirty="0"/>
              <a:t>개의 각각 정렬된 부분을 합병하는 </a:t>
            </a:r>
            <a:r>
              <a:rPr lang="ko-KR" altLang="ko-KR" dirty="0" smtClean="0"/>
              <a:t>정렬알고리즘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ko-KR" dirty="0" smtClean="0">
                <a:solidFill>
                  <a:srgbClr val="3333FF"/>
                </a:solidFill>
              </a:rPr>
              <a:t>합병</a:t>
            </a:r>
            <a:r>
              <a:rPr lang="en-US" altLang="ko-KR" dirty="0">
                <a:solidFill>
                  <a:srgbClr val="3333FF"/>
                </a:solidFill>
              </a:rPr>
              <a:t>(Merge)</a:t>
            </a:r>
            <a:r>
              <a:rPr lang="ko-KR" altLang="ko-KR" dirty="0"/>
              <a:t>이란 두 개의 각각 정렬된 입력을 합치는 것과 동시에 정렬하는 </a:t>
            </a:r>
            <a:r>
              <a:rPr lang="ko-KR" altLang="ko-KR" dirty="0" smtClean="0"/>
              <a:t>것</a:t>
            </a:r>
            <a:endParaRPr lang="ko-KR" altLang="ko-KR" dirty="0"/>
          </a:p>
          <a:p>
            <a:pPr>
              <a:lnSpc>
                <a:spcPct val="120000"/>
              </a:lnSpc>
            </a:pPr>
            <a:r>
              <a:rPr lang="ko-KR" altLang="ko-KR" dirty="0" err="1">
                <a:solidFill>
                  <a:srgbClr val="3333FF"/>
                </a:solidFill>
              </a:rPr>
              <a:t>분할정복</a:t>
            </a:r>
            <a:r>
              <a:rPr lang="en-US" altLang="ko-KR" dirty="0">
                <a:solidFill>
                  <a:srgbClr val="3333FF"/>
                </a:solidFill>
              </a:rPr>
              <a:t>(Divide-and-Conquer) </a:t>
            </a:r>
            <a:r>
              <a:rPr lang="ko-KR" altLang="ko-KR" dirty="0" smtClean="0">
                <a:solidFill>
                  <a:srgbClr val="3333FF"/>
                </a:solidFill>
              </a:rPr>
              <a:t>알고리즘</a:t>
            </a:r>
            <a:r>
              <a:rPr lang="en-US" altLang="ko-KR" dirty="0" smtClean="0"/>
              <a:t>: </a:t>
            </a:r>
            <a:r>
              <a:rPr lang="ko-KR" altLang="ko-KR" dirty="0" smtClean="0"/>
              <a:t>입력을 </a:t>
            </a:r>
            <a:r>
              <a:rPr lang="ko-KR" altLang="ko-KR" dirty="0"/>
              <a:t>분할하여 분할된 입력 각각에 대한 문제를 재귀적으로 해결한 후 취합하여 문제를 해결하는 </a:t>
            </a:r>
            <a:r>
              <a:rPr lang="ko-KR" altLang="ko-KR" dirty="0" smtClean="0"/>
              <a:t>알고리즘들 </a:t>
            </a:r>
            <a:endParaRPr lang="ko-KR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575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27" y="3117848"/>
            <a:ext cx="7798169" cy="109035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3627758" y="1543353"/>
            <a:ext cx="1702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합병</a:t>
            </a:r>
            <a:r>
              <a:rPr lang="ko-KR" altLang="ko-KR" sz="2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과정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4415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3156"/>
            <a:ext cx="9144000" cy="555445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702601" y="324153"/>
            <a:ext cx="19924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Merge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클래스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9995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6194" y="382558"/>
            <a:ext cx="8008374" cy="6121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Line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21: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입력배열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와 같은 크기의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보조배열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선언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22: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line 13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sort()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 호출하는 것으로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정렬 시작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15: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정렬할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부분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a[low]</a:t>
            </a:r>
            <a:r>
              <a:rPr lang="ko-KR" altLang="ko-KR" sz="2400" dirty="0">
                <a:cs typeface="Times New Roman" panose="02020603050405020304" pitchFamily="18" charset="0"/>
              </a:rPr>
              <a:t>∼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a[high]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1/2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나누기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위해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중간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인덱스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mid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계산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ine 16: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1/2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나눈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앞부분인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a[low]</a:t>
            </a:r>
            <a:r>
              <a:rPr lang="ko-KR" altLang="ko-KR" sz="2400" dirty="0">
                <a:cs typeface="Times New Roman" panose="02020603050405020304" pitchFamily="18" charset="0"/>
              </a:rPr>
              <a:t>∼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a[mid]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sort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인자로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넘겨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재귀호출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17: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뒷부분인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a[mid+1]</a:t>
            </a:r>
            <a:r>
              <a:rPr lang="ko-KR" altLang="ko-KR" sz="2400" dirty="0">
                <a:cs typeface="Times New Roman" panose="02020603050405020304" pitchFamily="18" charset="0"/>
              </a:rPr>
              <a:t>∼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a[high]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sort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인자로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넘겨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재귀호출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앞부분과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뒷부분에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대한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호출이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끝나면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각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부분이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정렬되어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있으므로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합병을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위해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line 18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merge()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호출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52003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683" y="1422092"/>
            <a:ext cx="5346188" cy="192731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673509" y="480225"/>
            <a:ext cx="7349613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Line 03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∼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12: a[low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∼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a[mid]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와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a[mid+1]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∼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a[high]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 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다음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과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같이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합병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50277" y="3519638"/>
            <a:ext cx="33954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80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과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60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승자를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b[k]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저장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565354" y="4202809"/>
            <a:ext cx="82935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60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80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보다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작으므로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60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승자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되어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b[k]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저장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그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후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변하지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않고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j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와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k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만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각각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씩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증가하고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다시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a[</a:t>
            </a:r>
            <a:r>
              <a:rPr lang="en-US" altLang="ko-KR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a[j]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승자를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선택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합병의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마지막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부분인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line 11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합병된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결과가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저장되어있는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b[low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ko-KR" altLang="ko-KR" sz="2400" dirty="0">
                <a:cs typeface="Times New Roman" panose="02020603050405020304" pitchFamily="18" charset="0"/>
              </a:rPr>
              <a:t>∼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b[high]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a[low]</a:t>
            </a:r>
            <a:r>
              <a:rPr lang="ko-KR" altLang="ko-KR" sz="2400" dirty="0">
                <a:cs typeface="Times New Roman" panose="02020603050405020304" pitchFamily="18" charset="0"/>
              </a:rPr>
              <a:t>∼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a[high]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복사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8410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45091" y="842592"/>
            <a:ext cx="7835030" cy="4542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왼쪽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부분은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정렬되어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있고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나머지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부분은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정렬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안된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부분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정렬된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부분의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키들은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오른쪽의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정렬되지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않은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부분의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어떤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키보다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크지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않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다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선택정렬은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항상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정렬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안된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부분에서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최솟값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(min)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찾아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왼쪽의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정렬된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부분의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바로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오른쪽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원소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현재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원소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옮기기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때문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이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과정은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그림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에서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min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a[</a:t>
            </a: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와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교환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후에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b)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같이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증가시키며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이를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반복적으로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32685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507978"/>
              </p:ext>
            </p:extLst>
          </p:nvPr>
        </p:nvGraphicFramePr>
        <p:xfrm>
          <a:off x="2592208" y="1466548"/>
          <a:ext cx="37513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80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40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70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20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30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60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913634"/>
              </p:ext>
            </p:extLst>
          </p:nvPr>
        </p:nvGraphicFramePr>
        <p:xfrm>
          <a:off x="2592208" y="2247836"/>
          <a:ext cx="37513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80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40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70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20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30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60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20200" y="1847726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low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9136" y="1856304"/>
            <a:ext cx="68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mid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28312" y="1863859"/>
            <a:ext cx="68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high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500213"/>
              </p:ext>
            </p:extLst>
          </p:nvPr>
        </p:nvGraphicFramePr>
        <p:xfrm>
          <a:off x="2592208" y="3039924"/>
          <a:ext cx="37513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80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40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70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20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30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60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20200" y="263981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low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52248" y="2650614"/>
            <a:ext cx="68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mid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53797" y="2657173"/>
            <a:ext cx="68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high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178839"/>
              </p:ext>
            </p:extLst>
          </p:nvPr>
        </p:nvGraphicFramePr>
        <p:xfrm>
          <a:off x="2592208" y="3832012"/>
          <a:ext cx="37513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80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40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50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10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70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20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30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60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20200" y="3431902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low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52248" y="3440034"/>
            <a:ext cx="68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high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48192" y="4130844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mid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564162"/>
              </p:ext>
            </p:extLst>
          </p:nvPr>
        </p:nvGraphicFramePr>
        <p:xfrm>
          <a:off x="2592208" y="4800054"/>
          <a:ext cx="37513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80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40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50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10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70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20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30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60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520200" y="439994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low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64588" y="5128156"/>
            <a:ext cx="68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high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71212" y="4801562"/>
            <a:ext cx="945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return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931295"/>
              </p:ext>
            </p:extLst>
          </p:nvPr>
        </p:nvGraphicFramePr>
        <p:xfrm>
          <a:off x="2592208" y="5798874"/>
          <a:ext cx="37513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80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50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10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70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20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30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60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018948" y="539876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low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63336" y="6126976"/>
            <a:ext cx="68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high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71212" y="5800382"/>
            <a:ext cx="945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return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84533" y="474696"/>
            <a:ext cx="85037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1022985" algn="l"/>
              </a:tabLst>
            </a:pPr>
            <a:r>
              <a:rPr lang="en-US" altLang="ko-KR" sz="2400" dirty="0"/>
              <a:t>[</a:t>
            </a:r>
            <a:r>
              <a:rPr lang="ko-KR" altLang="ko-KR" sz="2400" dirty="0">
                <a:latin typeface="Calibri" panose="020F0502020204030204" pitchFamily="34" charset="0"/>
              </a:rPr>
              <a:t>예제</a:t>
            </a:r>
            <a:r>
              <a:rPr lang="en-US" altLang="ko-KR" sz="2400" dirty="0"/>
              <a:t>] </a:t>
            </a:r>
            <a:r>
              <a:rPr lang="ko-KR" altLang="ko-KR" sz="2400" dirty="0" smtClean="0"/>
              <a:t> </a:t>
            </a:r>
            <a:r>
              <a:rPr lang="en-US" altLang="ko-KR" sz="2400" dirty="0"/>
              <a:t>[80, 40, 50, 10, 70, 20, 30, 60]</a:t>
            </a:r>
            <a:r>
              <a:rPr lang="ko-KR" altLang="ko-KR" sz="2400" dirty="0">
                <a:latin typeface="Calibri" panose="020F0502020204030204" pitchFamily="34" charset="0"/>
              </a:rPr>
              <a:t>에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대</a:t>
            </a:r>
            <a:r>
              <a:rPr lang="ko-KR" altLang="en-US" sz="2400" dirty="0" smtClean="0">
                <a:latin typeface="Calibri" panose="020F0502020204030204" pitchFamily="34" charset="0"/>
              </a:rPr>
              <a:t>한</a:t>
            </a:r>
            <a:r>
              <a:rPr lang="ko-KR" altLang="ko-KR" sz="2400" dirty="0" smtClean="0"/>
              <a:t> </a:t>
            </a:r>
            <a:r>
              <a:rPr lang="ko-KR" altLang="ko-KR" sz="2400" dirty="0" err="1" smtClean="0">
                <a:latin typeface="Calibri" panose="020F0502020204030204" pitchFamily="34" charset="0"/>
              </a:rPr>
              <a:t>합병정렬</a:t>
            </a:r>
            <a:r>
              <a:rPr lang="ko-KR" altLang="ko-KR" sz="2400" dirty="0" smtClean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수행</a:t>
            </a:r>
            <a:r>
              <a:rPr lang="ko-KR" altLang="ko-KR" sz="2400" dirty="0" smtClean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과정</a:t>
            </a:r>
            <a:endParaRPr lang="ko-KR" altLang="ko-KR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54178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162949"/>
              </p:ext>
            </p:extLst>
          </p:nvPr>
        </p:nvGraphicFramePr>
        <p:xfrm>
          <a:off x="2257912" y="2094384"/>
          <a:ext cx="37513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bg2"/>
                          </a:solidFill>
                          <a:latin typeface="+mj-lt"/>
                        </a:rPr>
                        <a:t>40</a:t>
                      </a:r>
                      <a:endParaRPr lang="en-US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bg2"/>
                          </a:solidFill>
                          <a:latin typeface="+mj-lt"/>
                        </a:rPr>
                        <a:t>80</a:t>
                      </a:r>
                      <a:endParaRPr lang="en-US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+mj-lt"/>
                        </a:rPr>
                        <a:t>70</a:t>
                      </a:r>
                      <a:endParaRPr lang="en-US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+mj-lt"/>
                        </a:rPr>
                        <a:t>20</a:t>
                      </a:r>
                      <a:endParaRPr lang="en-US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+mj-lt"/>
                        </a:rPr>
                        <a:t>30</a:t>
                      </a:r>
                      <a:endParaRPr lang="en-US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+mj-lt"/>
                        </a:rPr>
                        <a:t>60</a:t>
                      </a:r>
                      <a:endParaRPr lang="en-US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146344" y="2774394"/>
            <a:ext cx="857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합병</a:t>
            </a:r>
            <a:endParaRPr kumimoji="1" lang="en-US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746464"/>
              </p:ext>
            </p:extLst>
          </p:nvPr>
        </p:nvGraphicFramePr>
        <p:xfrm>
          <a:off x="2257912" y="2803664"/>
          <a:ext cx="37513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+mj-lt"/>
                        </a:rPr>
                        <a:t>40</a:t>
                      </a:r>
                      <a:endParaRPr lang="en-US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bg2"/>
                          </a:solidFill>
                          <a:latin typeface="+mj-lt"/>
                        </a:rPr>
                        <a:t>80</a:t>
                      </a:r>
                      <a:endParaRPr lang="en-US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+mj-lt"/>
                        </a:rPr>
                        <a:t>70</a:t>
                      </a:r>
                      <a:endParaRPr lang="en-US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+mj-lt"/>
                        </a:rPr>
                        <a:t>20</a:t>
                      </a:r>
                      <a:endParaRPr lang="en-US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+mj-lt"/>
                        </a:rPr>
                        <a:t>30</a:t>
                      </a:r>
                      <a:endParaRPr lang="en-US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+mj-lt"/>
                        </a:rPr>
                        <a:t>60</a:t>
                      </a:r>
                      <a:endParaRPr lang="en-US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089674"/>
              </p:ext>
            </p:extLst>
          </p:nvPr>
        </p:nvGraphicFramePr>
        <p:xfrm>
          <a:off x="2257912" y="3451736"/>
          <a:ext cx="37513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80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+mj-lt"/>
                        </a:rPr>
                        <a:t>70</a:t>
                      </a:r>
                      <a:endParaRPr lang="en-US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+mj-lt"/>
                        </a:rPr>
                        <a:t>20</a:t>
                      </a:r>
                      <a:endParaRPr lang="en-US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+mj-lt"/>
                        </a:rPr>
                        <a:t>30</a:t>
                      </a:r>
                      <a:endParaRPr lang="en-US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+mj-lt"/>
                        </a:rPr>
                        <a:t>60</a:t>
                      </a:r>
                      <a:endParaRPr lang="en-US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983456"/>
              </p:ext>
            </p:extLst>
          </p:nvPr>
        </p:nvGraphicFramePr>
        <p:xfrm>
          <a:off x="2257912" y="4067870"/>
          <a:ext cx="37513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80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+mj-lt"/>
                        </a:rPr>
                        <a:t>70</a:t>
                      </a:r>
                      <a:endParaRPr lang="en-US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+mj-lt"/>
                        </a:rPr>
                        <a:t>20</a:t>
                      </a:r>
                      <a:endParaRPr lang="en-US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+mj-lt"/>
                        </a:rPr>
                        <a:t>30</a:t>
                      </a:r>
                      <a:endParaRPr lang="en-US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+mj-lt"/>
                        </a:rPr>
                        <a:t>60</a:t>
                      </a:r>
                      <a:endParaRPr lang="en-US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146344" y="4038600"/>
            <a:ext cx="857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합병</a:t>
            </a:r>
            <a:endParaRPr kumimoji="1" lang="en-US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46344" y="209984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merge() </a:t>
            </a:r>
            <a:r>
              <a:rPr kumimoji="1"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</a:t>
            </a:r>
            <a:endParaRPr kumimoji="1" lang="en-US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46344" y="3422466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merge() </a:t>
            </a:r>
            <a:r>
              <a:rPr kumimoji="1"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</a:t>
            </a:r>
            <a:endParaRPr kumimoji="1" lang="en-US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146344" y="4650623"/>
                <a:ext cx="857128" cy="409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⋮</m:t>
                      </m:r>
                    </m:oMath>
                  </m:oMathPara>
                </a14:m>
                <a:endParaRPr kumimoji="1" lang="en-US" sz="20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344" y="4650623"/>
                <a:ext cx="857128" cy="4093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442322"/>
              </p:ext>
            </p:extLst>
          </p:nvPr>
        </p:nvGraphicFramePr>
        <p:xfrm>
          <a:off x="2257912" y="5169171"/>
          <a:ext cx="37513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80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60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70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6146344" y="5798730"/>
            <a:ext cx="857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합병</a:t>
            </a:r>
            <a:endParaRPr kumimoji="1" lang="en-US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46344" y="5182596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merge() </a:t>
            </a:r>
            <a:r>
              <a:rPr kumimoji="1"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</a:t>
            </a:r>
            <a:endParaRPr kumimoji="1" lang="en-US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685536"/>
              </p:ext>
            </p:extLst>
          </p:nvPr>
        </p:nvGraphicFramePr>
        <p:xfrm>
          <a:off x="2257912" y="5817243"/>
          <a:ext cx="37513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30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40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50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60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70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80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486766"/>
              </p:ext>
            </p:extLst>
          </p:nvPr>
        </p:nvGraphicFramePr>
        <p:xfrm>
          <a:off x="2250944" y="891476"/>
          <a:ext cx="37513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80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50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10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70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20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30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60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146344" y="870248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merge() </a:t>
            </a:r>
            <a:r>
              <a:rPr kumimoji="1"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</a:t>
            </a:r>
            <a:endParaRPr kumimoji="1" lang="en-US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347083"/>
              </p:ext>
            </p:extLst>
          </p:nvPr>
        </p:nvGraphicFramePr>
        <p:xfrm>
          <a:off x="2257912" y="1467450"/>
          <a:ext cx="37513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80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50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10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70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20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30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60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6153312" y="1446222"/>
            <a:ext cx="857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합병</a:t>
            </a:r>
            <a:endParaRPr kumimoji="1" lang="en-US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0303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수행시간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917290"/>
            <a:ext cx="7886700" cy="45749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ko-KR" dirty="0" smtClean="0"/>
              <a:t>어떤 </a:t>
            </a:r>
            <a:r>
              <a:rPr lang="ko-KR" altLang="ko-KR" dirty="0"/>
              <a:t>입력에 대해서도 </a:t>
            </a:r>
            <a:r>
              <a:rPr lang="en-US" altLang="ko-KR" dirty="0">
                <a:solidFill>
                  <a:srgbClr val="3333FF"/>
                </a:solidFill>
              </a:rPr>
              <a:t>O(</a:t>
            </a:r>
            <a:r>
              <a:rPr lang="en-US" altLang="ko-KR" dirty="0" err="1">
                <a:solidFill>
                  <a:srgbClr val="3333FF"/>
                </a:solidFill>
              </a:rPr>
              <a:t>NlogN</a:t>
            </a:r>
            <a:r>
              <a:rPr lang="en-US" altLang="ko-KR" dirty="0" smtClean="0">
                <a:solidFill>
                  <a:srgbClr val="3333FF"/>
                </a:solidFill>
              </a:rPr>
              <a:t>)</a:t>
            </a:r>
            <a:r>
              <a:rPr lang="ko-KR" altLang="ko-KR" dirty="0" smtClean="0"/>
              <a:t> 시간 보장</a:t>
            </a:r>
            <a:endParaRPr lang="en-US" altLang="ko-KR" dirty="0" smtClean="0"/>
          </a:p>
          <a:p>
            <a:pPr marL="265113" indent="-265113">
              <a:lnSpc>
                <a:spcPct val="120000"/>
              </a:lnSpc>
            </a:pPr>
            <a:r>
              <a:rPr lang="ko-KR" altLang="ko-KR" dirty="0" smtClean="0"/>
              <a:t>입력</a:t>
            </a:r>
            <a:r>
              <a:rPr lang="en-US" altLang="ko-KR" dirty="0" smtClean="0"/>
              <a:t> </a:t>
            </a:r>
            <a:r>
              <a:rPr lang="ko-KR" altLang="ko-KR" dirty="0" smtClean="0"/>
              <a:t>크기 </a:t>
            </a:r>
            <a:r>
              <a:rPr lang="en-US" altLang="ko-KR" dirty="0"/>
              <a:t>N </a:t>
            </a:r>
            <a:r>
              <a:rPr lang="en-US" altLang="ko-KR" dirty="0" smtClean="0"/>
              <a:t>= 2</a:t>
            </a:r>
            <a:r>
              <a:rPr lang="en-US" altLang="ko-KR" baseline="30000" dirty="0" smtClean="0"/>
              <a:t>k</a:t>
            </a:r>
            <a:r>
              <a:rPr lang="ko-KR" altLang="ko-KR" dirty="0" smtClean="0"/>
              <a:t> 가정</a:t>
            </a:r>
            <a:r>
              <a:rPr lang="en-US" altLang="ko-KR" dirty="0" smtClean="0"/>
              <a:t> </a:t>
            </a:r>
          </a:p>
          <a:p>
            <a:pPr marL="265113" indent="-265113">
              <a:lnSpc>
                <a:spcPct val="120000"/>
              </a:lnSpc>
            </a:pPr>
            <a:r>
              <a:rPr lang="en-US" altLang="ko-KR" dirty="0" smtClean="0"/>
              <a:t>T(N) =</a:t>
            </a:r>
            <a:r>
              <a:rPr lang="ko-KR" altLang="ko-KR" dirty="0" smtClean="0"/>
              <a:t> </a:t>
            </a:r>
            <a:r>
              <a:rPr lang="ko-KR" altLang="ko-KR" dirty="0"/>
              <a:t>크기가</a:t>
            </a:r>
            <a:r>
              <a:rPr lang="en-US" altLang="ko-KR" dirty="0"/>
              <a:t> N</a:t>
            </a:r>
            <a:r>
              <a:rPr lang="ko-KR" altLang="ko-KR" dirty="0"/>
              <a:t>인 입력에 대해 </a:t>
            </a:r>
            <a:r>
              <a:rPr lang="ko-KR" altLang="ko-KR" dirty="0" err="1"/>
              <a:t>합병정렬이</a:t>
            </a:r>
            <a:r>
              <a:rPr lang="ko-KR" altLang="ko-KR" dirty="0"/>
              <a:t> 수행하는 원소 비교 횟수</a:t>
            </a:r>
            <a:r>
              <a:rPr lang="en-US" altLang="ko-KR" dirty="0"/>
              <a:t>(</a:t>
            </a:r>
            <a:r>
              <a:rPr lang="ko-KR" altLang="ko-KR" dirty="0"/>
              <a:t>시간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67085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7874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5111"/>
                <a:ext cx="7924800" cy="6248225"/>
              </a:xfrm>
            </p:spPr>
            <p:txBody>
              <a:bodyPr/>
              <a:lstStyle/>
              <a:p>
                <a:pPr eaLnBrk="1" hangingPunct="1">
                  <a:buNone/>
                </a:pPr>
                <a:r>
                  <a:rPr lang="en-US" altLang="ko-KR" sz="28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		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T(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) = </a:t>
                </a:r>
                <a:r>
                  <a:rPr lang="en-US" altLang="ko-KR" sz="2400" dirty="0" err="1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2T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(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/2) + </a:t>
                </a:r>
                <a:r>
                  <a:rPr lang="en-US" altLang="ko-KR" sz="2400" dirty="0" err="1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c</a:t>
                </a:r>
                <a:r>
                  <a:rPr lang="en-US" altLang="ko-KR" sz="2400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,  </a:t>
                </a:r>
                <a:r>
                  <a:rPr lang="en-US" altLang="ko-KR" sz="2400" dirty="0" smtClean="0">
                    <a:solidFill>
                      <a:srgbClr val="008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 </a:t>
                </a:r>
                <a:r>
                  <a:rPr lang="en-US" altLang="ko-KR" sz="2400" dirty="0" smtClean="0">
                    <a:solidFill>
                      <a:srgbClr val="008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  <a:r>
                  <a:rPr lang="en-US" altLang="ko-KR" sz="2400" dirty="0" smtClean="0">
                    <a:solidFill>
                      <a:srgbClr val="008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&gt;1, c</a:t>
                </a:r>
                <a:r>
                  <a:rPr lang="ko-KR" altLang="en-US" sz="2000" dirty="0" smtClean="0">
                    <a:solidFill>
                      <a:srgbClr val="008000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rPr>
                  <a:t>는 상수</a:t>
                </a:r>
                <a:endParaRPr lang="en-US" altLang="ko-KR" sz="2400" dirty="0" smtClean="0">
                  <a:solidFill>
                    <a:srgbClr val="008000"/>
                  </a:solidFill>
                  <a:latin typeface="Calibri" panose="020F0502020204030204" pitchFamily="34" charset="0"/>
                  <a:ea typeface="맑은 고딕" panose="020B0503020000020004" pitchFamily="50" charset="-127"/>
                </a:endParaRP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		T(1) = 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O(1)</a:t>
                </a: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endPara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eaLnBrk="1" hangingPunct="1">
                  <a:buNone/>
                </a:pPr>
                <a:r>
                  <a:rPr lang="en-US" altLang="ko-KR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T(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) 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	= </a:t>
                </a:r>
                <a:r>
                  <a:rPr lang="en-US" altLang="ko-KR" sz="2400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2</a:t>
                </a:r>
                <a:r>
                  <a:rPr lang="en-US" altLang="ko-KR" sz="2400" dirty="0" err="1">
                    <a:solidFill>
                      <a:srgbClr val="7030A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T</a:t>
                </a:r>
                <a:r>
                  <a:rPr lang="en-US" altLang="ko-KR" sz="2400" dirty="0">
                    <a:solidFill>
                      <a:srgbClr val="7030A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(</a:t>
                </a:r>
                <a:r>
                  <a:rPr lang="en-US" altLang="ko-KR" sz="2400" dirty="0">
                    <a:solidFill>
                      <a:srgbClr val="7030A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  <a:r>
                  <a:rPr lang="en-US" altLang="ko-KR" sz="2400" dirty="0">
                    <a:solidFill>
                      <a:srgbClr val="7030A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/2)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 + </a:t>
                </a:r>
                <a:r>
                  <a:rPr lang="en-US" altLang="ko-KR" sz="2400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c</a:t>
                </a:r>
                <a:r>
                  <a:rPr lang="en-US" altLang="ko-KR" sz="2400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  <a:endParaRPr lang="en-US" altLang="ko-KR" sz="24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eaLnBrk="1" hangingPunct="1">
                  <a:buNone/>
                </a:pPr>
                <a:r>
                  <a:rPr lang="en-US" altLang="ko-KR" sz="28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		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= 2[</a:t>
                </a:r>
                <a:r>
                  <a:rPr lang="en-US" altLang="ko-KR" sz="2400" dirty="0" err="1" smtClean="0">
                    <a:solidFill>
                      <a:srgbClr val="7030A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2T</a:t>
                </a:r>
                <a:r>
                  <a:rPr lang="en-US" altLang="ko-KR" sz="2400" dirty="0" smtClean="0">
                    <a:solidFill>
                      <a:srgbClr val="7030A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((</a:t>
                </a:r>
                <a:r>
                  <a:rPr lang="en-US" altLang="ko-KR" sz="2400" dirty="0" smtClean="0">
                    <a:solidFill>
                      <a:srgbClr val="7030A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  <a:r>
                  <a:rPr lang="en-US" altLang="ko-KR" sz="2400" dirty="0" smtClean="0">
                    <a:solidFill>
                      <a:srgbClr val="7030A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/2))/2 + c</a:t>
                </a:r>
                <a:r>
                  <a:rPr lang="en-US" altLang="ko-KR" sz="2400" dirty="0">
                    <a:solidFill>
                      <a:srgbClr val="7030A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(</a:t>
                </a:r>
                <a:r>
                  <a:rPr lang="en-US" altLang="ko-KR" sz="2400" dirty="0">
                    <a:solidFill>
                      <a:srgbClr val="7030A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  <a:r>
                  <a:rPr lang="en-US" altLang="ko-KR" sz="2400" dirty="0">
                    <a:solidFill>
                      <a:srgbClr val="7030A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/2</a:t>
                </a:r>
                <a:r>
                  <a:rPr lang="en-US" altLang="ko-KR" sz="2400" dirty="0" smtClean="0">
                    <a:solidFill>
                      <a:srgbClr val="7030A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)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] 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+ </a:t>
                </a:r>
                <a:r>
                  <a:rPr lang="en-US" altLang="ko-KR" sz="2400" dirty="0" err="1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c</a:t>
                </a:r>
                <a:r>
                  <a:rPr lang="en-US" altLang="ko-KR" sz="2400" dirty="0" err="1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  <a:endParaRPr lang="en-US" altLang="ko-KR" sz="24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Times New Roman" panose="02020603050405020304" pitchFamily="18" charset="0"/>
                </a:endParaRPr>
              </a:p>
              <a:p>
                <a:pPr eaLnBrk="1" hangingPunct="1">
                  <a:buNone/>
                </a:pPr>
                <a:r>
                  <a:rPr lang="en-US" altLang="ko-KR" sz="28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		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= </a:t>
                </a:r>
                <a:r>
                  <a:rPr lang="en-US" altLang="ko-KR" sz="2400" dirty="0" err="1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4</a:t>
                </a:r>
                <a:r>
                  <a:rPr lang="en-US" altLang="ko-KR" sz="2400" dirty="0" err="1" smtClean="0">
                    <a:solidFill>
                      <a:srgbClr val="583642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T</a:t>
                </a:r>
                <a:r>
                  <a:rPr lang="en-US" altLang="ko-KR" sz="2400" dirty="0" smtClean="0">
                    <a:solidFill>
                      <a:srgbClr val="583642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(</a:t>
                </a:r>
                <a:r>
                  <a:rPr lang="en-US" altLang="ko-KR" sz="2400" dirty="0" smtClean="0">
                    <a:solidFill>
                      <a:srgbClr val="583642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  <a:r>
                  <a:rPr lang="en-US" altLang="ko-KR" sz="2400" dirty="0" smtClean="0">
                    <a:solidFill>
                      <a:srgbClr val="583642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/4)</a:t>
                </a:r>
                <a:r>
                  <a:rPr lang="en-US" altLang="ko-KR" sz="2400" dirty="0" smtClean="0">
                    <a:solidFill>
                      <a:srgbClr val="0000FF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 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+ </a:t>
                </a:r>
                <a:r>
                  <a:rPr lang="en-US" altLang="ko-KR" sz="2400" dirty="0" err="1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2c</a:t>
                </a:r>
                <a:r>
                  <a:rPr lang="en-US" altLang="ko-KR" sz="2400" dirty="0" err="1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  <a:endParaRPr lang="en-US" altLang="ko-KR" sz="24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Times New Roman" panose="02020603050405020304" pitchFamily="18" charset="0"/>
                </a:endParaRPr>
              </a:p>
              <a:p>
                <a:pPr lvl="0" eaLnBrk="1" hangingPunct="1">
                  <a:buClr>
                    <a:srgbClr val="6F89F7"/>
                  </a:buClr>
                  <a:buNone/>
                </a:pPr>
                <a:r>
                  <a:rPr lang="en-US" altLang="ko-KR" sz="28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		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= 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4[</a:t>
                </a:r>
                <a:r>
                  <a:rPr lang="en-US" altLang="ko-KR" sz="2400" dirty="0" err="1" smtClean="0">
                    <a:solidFill>
                      <a:schemeClr val="tx2">
                        <a:lumMod val="75000"/>
                      </a:schemeClr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2T</a:t>
                </a:r>
                <a:r>
                  <a:rPr lang="en-US" altLang="ko-KR" sz="2400" dirty="0">
                    <a:solidFill>
                      <a:schemeClr val="tx2">
                        <a:lumMod val="75000"/>
                      </a:schemeClr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((</a:t>
                </a:r>
                <a:r>
                  <a:rPr lang="en-US" altLang="ko-KR" sz="2400" dirty="0">
                    <a:solidFill>
                      <a:schemeClr val="tx2">
                        <a:lumMod val="75000"/>
                      </a:schemeClr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  <a:r>
                  <a:rPr lang="en-US" altLang="ko-KR" sz="2400" dirty="0">
                    <a:solidFill>
                      <a:schemeClr val="tx2">
                        <a:lumMod val="75000"/>
                      </a:schemeClr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/2</a:t>
                </a:r>
                <a:r>
                  <a:rPr lang="en-US" altLang="ko-KR" sz="2400" dirty="0" smtClean="0">
                    <a:solidFill>
                      <a:schemeClr val="tx2">
                        <a:lumMod val="75000"/>
                      </a:schemeClr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))/4 </a:t>
                </a:r>
                <a:r>
                  <a:rPr lang="en-US" altLang="ko-KR" sz="2400" dirty="0">
                    <a:solidFill>
                      <a:schemeClr val="tx2">
                        <a:lumMod val="75000"/>
                      </a:schemeClr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+ </a:t>
                </a:r>
                <a:r>
                  <a:rPr lang="en-US" altLang="ko-KR" sz="2400" dirty="0" smtClean="0">
                    <a:solidFill>
                      <a:schemeClr val="tx2">
                        <a:lumMod val="75000"/>
                      </a:schemeClr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c(</a:t>
                </a:r>
                <a:r>
                  <a:rPr lang="en-US" altLang="ko-KR" sz="2400" dirty="0" smtClean="0">
                    <a:solidFill>
                      <a:schemeClr val="tx2">
                        <a:lumMod val="75000"/>
                      </a:schemeClr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  <a:r>
                  <a:rPr lang="en-US" altLang="ko-KR" sz="2400" dirty="0" smtClean="0">
                    <a:solidFill>
                      <a:schemeClr val="tx2">
                        <a:lumMod val="75000"/>
                      </a:schemeClr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/4</a:t>
                </a:r>
                <a:r>
                  <a:rPr lang="en-US" altLang="ko-KR" sz="2400" dirty="0" smtClean="0">
                    <a:solidFill>
                      <a:srgbClr val="0000FF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)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] 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+ </a:t>
                </a:r>
                <a:r>
                  <a:rPr lang="en-US" altLang="ko-KR" sz="2400" dirty="0" err="1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2c</a:t>
                </a:r>
                <a:r>
                  <a:rPr lang="en-US" altLang="ko-KR" sz="2400" dirty="0" err="1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  <a:endParaRPr lang="en-US" altLang="ko-KR" sz="24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Times New Roman" panose="02020603050405020304" pitchFamily="18" charset="0"/>
                </a:endParaRPr>
              </a:p>
              <a:p>
                <a:pPr eaLnBrk="1" hangingPunct="1">
                  <a:buClr>
                    <a:srgbClr val="6F89F7"/>
                  </a:buClr>
                  <a:buNone/>
                </a:pPr>
                <a:r>
                  <a:rPr lang="en-US" altLang="ko-KR" sz="28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		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= </a:t>
                </a:r>
                <a:r>
                  <a:rPr lang="en-US" altLang="ko-KR" sz="2400" dirty="0" err="1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8T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(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/8)</a:t>
                </a:r>
                <a:r>
                  <a:rPr lang="en-US" altLang="ko-KR" sz="2400" dirty="0" smtClean="0">
                    <a:solidFill>
                      <a:srgbClr val="0000FF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 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+ </a:t>
                </a:r>
                <a:r>
                  <a:rPr lang="en-US" altLang="ko-KR" sz="2400" dirty="0" err="1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3c</a:t>
                </a:r>
                <a:r>
                  <a:rPr lang="en-US" altLang="ko-KR" sz="2400" dirty="0" err="1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  <a:endPara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Times New Roman" panose="02020603050405020304" pitchFamily="18" charset="0"/>
                </a:endParaRPr>
              </a:p>
              <a:p>
                <a:pPr lvl="0" eaLnBrk="1" hangingPunct="1">
                  <a:buClr>
                    <a:srgbClr val="6F89F7"/>
                  </a:buClr>
                  <a:buNone/>
                </a:pP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		 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⋮</m:t>
                    </m:r>
                  </m:oMath>
                </a14:m>
                <a:endPara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Times New Roman" panose="02020603050405020304" pitchFamily="18" charset="0"/>
                </a:endParaRPr>
              </a:p>
              <a:p>
                <a:pPr eaLnBrk="1" hangingPunct="1">
                  <a:buNone/>
                </a:pPr>
                <a:r>
                  <a:rPr lang="en-US" altLang="ko-KR" sz="28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		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=</a:t>
                </a:r>
                <a:r>
                  <a:rPr lang="en-US" altLang="ko-KR" sz="28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 </a:t>
                </a:r>
                <a:r>
                  <a:rPr lang="en-US" altLang="ko-KR" sz="2400" dirty="0" err="1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2</a:t>
                </a:r>
                <a:r>
                  <a:rPr lang="en-US" altLang="ko-KR" sz="2800" baseline="30000" dirty="0" err="1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k</a:t>
                </a:r>
                <a:r>
                  <a:rPr lang="en-US" altLang="ko-KR" sz="2400" dirty="0" err="1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T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(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/</a:t>
                </a:r>
                <a:r>
                  <a:rPr lang="en-US" altLang="ko-KR" sz="2400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2</a:t>
                </a:r>
                <a:r>
                  <a:rPr lang="en-US" altLang="ko-KR" sz="2400" baseline="30000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k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)</a:t>
                </a:r>
                <a:r>
                  <a:rPr lang="en-US" altLang="ko-KR" sz="28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 +</a:t>
                </a:r>
                <a:r>
                  <a:rPr lang="en-US" altLang="ko-KR" sz="2400" dirty="0" err="1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kc</a:t>
                </a:r>
                <a:r>
                  <a:rPr lang="en-US" altLang="ko-KR" sz="2400" dirty="0" err="1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,  </a:t>
                </a:r>
                <a:r>
                  <a:rPr lang="en-US" altLang="ko-KR" sz="2400" dirty="0" smtClean="0">
                    <a:solidFill>
                      <a:srgbClr val="008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 = </a:t>
                </a:r>
                <a:r>
                  <a:rPr lang="en-US" altLang="ko-KR" sz="2400" dirty="0" err="1" smtClean="0">
                    <a:solidFill>
                      <a:srgbClr val="008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2</a:t>
                </a:r>
                <a:r>
                  <a:rPr lang="en-US" altLang="ko-KR" sz="2400" baseline="30000" dirty="0" err="1" smtClean="0">
                    <a:solidFill>
                      <a:srgbClr val="008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k</a:t>
                </a:r>
                <a:r>
                  <a:rPr lang="ko-KR" altLang="en-US" sz="2000" dirty="0" smtClean="0">
                    <a:solidFill>
                      <a:srgbClr val="008000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000" dirty="0" smtClean="0">
                    <a:solidFill>
                      <a:srgbClr val="008000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</a:t>
                </a:r>
                <a:r>
                  <a:rPr lang="en-US" altLang="ko-KR" sz="2800" dirty="0">
                    <a:solidFill>
                      <a:srgbClr val="008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k</a:t>
                </a:r>
                <a:r>
                  <a:rPr lang="en-US" altLang="ko-KR" sz="2400" dirty="0" smtClean="0">
                    <a:solidFill>
                      <a:srgbClr val="008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= log</a:t>
                </a:r>
                <a:r>
                  <a:rPr lang="en-US" altLang="ko-KR" sz="2400" dirty="0">
                    <a:solidFill>
                      <a:srgbClr val="008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  <a:endParaRPr lang="en-US" altLang="ko-KR" sz="2400" dirty="0" smtClean="0">
                  <a:solidFill>
                    <a:srgbClr val="008000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eaLnBrk="1" hangingPunct="1">
                  <a:buNone/>
                </a:pP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		= 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NT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(1) + </a:t>
                </a:r>
                <a:r>
                  <a:rPr lang="en-US" altLang="ko-KR" sz="2400" dirty="0" err="1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cNlog</a:t>
                </a:r>
                <a:r>
                  <a:rPr lang="en-US" altLang="ko-KR" sz="2400" dirty="0" err="1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  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= 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O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(1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) + </a:t>
                </a:r>
                <a:r>
                  <a:rPr lang="en-US" altLang="ko-KR" sz="2400" dirty="0" err="1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c</a:t>
                </a:r>
                <a:r>
                  <a:rPr lang="en-US" altLang="ko-KR" sz="2400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N</a:t>
                </a:r>
                <a:r>
                  <a:rPr lang="en-US" altLang="ko-KR" sz="2400" dirty="0" err="1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log</a:t>
                </a:r>
                <a:r>
                  <a:rPr lang="en-US" altLang="ko-KR" sz="2400" dirty="0" err="1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  <a:endParaRPr lang="en-US" altLang="ko-KR" sz="24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Times New Roman" panose="02020603050405020304" pitchFamily="18" charset="0"/>
                </a:endParaRPr>
              </a:p>
              <a:p>
                <a:pPr eaLnBrk="1" hangingPunct="1">
                  <a:buNone/>
                </a:pP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		= 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O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(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) + O(</a:t>
                </a:r>
                <a:r>
                  <a:rPr lang="en-US" altLang="ko-KR" sz="2400" dirty="0" err="1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Nlog</a:t>
                </a:r>
                <a:r>
                  <a:rPr lang="en-US" altLang="ko-KR" sz="2400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N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) </a:t>
                </a:r>
              </a:p>
              <a:p>
                <a:pPr eaLnBrk="1" hangingPunct="1">
                  <a:buNone/>
                </a:pPr>
                <a:r>
                  <a:rPr lang="en-US" altLang="ko-KR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	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	= </a:t>
                </a:r>
                <a:r>
                  <a:rPr lang="en-US" altLang="ko-KR" sz="2400" dirty="0">
                    <a:solidFill>
                      <a:srgbClr val="3333FF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O(</a:t>
                </a:r>
                <a:r>
                  <a:rPr lang="en-US" altLang="ko-KR" sz="2400" dirty="0" err="1">
                    <a:solidFill>
                      <a:srgbClr val="3333FF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NlogN</a:t>
                </a:r>
                <a:r>
                  <a:rPr lang="en-US" altLang="ko-KR" sz="2400" dirty="0">
                    <a:solidFill>
                      <a:srgbClr val="3333FF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)</a:t>
                </a:r>
                <a:endParaRPr lang="en-US" altLang="ko-KR" sz="2400" dirty="0" smtClean="0">
                  <a:solidFill>
                    <a:srgbClr val="3333FF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7874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5111"/>
                <a:ext cx="7924800" cy="6248225"/>
              </a:xfrm>
              <a:blipFill>
                <a:blip r:embed="rId3"/>
                <a:stretch>
                  <a:fillRect l="-1154" t="-683" b="-18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1252" name="AutoShape 68"/>
          <p:cNvSpPr>
            <a:spLocks/>
          </p:cNvSpPr>
          <p:nvPr/>
        </p:nvSpPr>
        <p:spPr bwMode="auto">
          <a:xfrm>
            <a:off x="1331640" y="332656"/>
            <a:ext cx="215900" cy="756000"/>
          </a:xfrm>
          <a:prstGeom prst="leftBrace">
            <a:avLst>
              <a:gd name="adj1" fmla="val 3057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496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성능향상방법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95664"/>
            <a:ext cx="7886700" cy="3451640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ko-KR" altLang="ko-KR" dirty="0" err="1"/>
              <a:t>합병정렬은</a:t>
            </a:r>
            <a:r>
              <a:rPr lang="ko-KR" altLang="ko-KR" dirty="0"/>
              <a:t> </a:t>
            </a:r>
            <a:r>
              <a:rPr lang="ko-KR" altLang="ko-KR" dirty="0" err="1"/>
              <a:t>재귀호출을</a:t>
            </a:r>
            <a:r>
              <a:rPr lang="ko-KR" altLang="ko-KR" dirty="0"/>
              <a:t> 사용하므로 </a:t>
            </a:r>
            <a:r>
              <a:rPr lang="ko-KR" altLang="ko-KR" dirty="0" smtClean="0"/>
              <a:t>입력</a:t>
            </a:r>
            <a:r>
              <a:rPr lang="en-US" altLang="ko-KR" dirty="0" smtClean="0"/>
              <a:t> </a:t>
            </a:r>
            <a:r>
              <a:rPr lang="ko-KR" altLang="ko-KR" dirty="0" smtClean="0"/>
              <a:t>크기가 </a:t>
            </a:r>
            <a:r>
              <a:rPr lang="en-US" altLang="ko-KR" dirty="0"/>
              <a:t>1</a:t>
            </a:r>
            <a:r>
              <a:rPr lang="ko-KR" altLang="ko-KR" dirty="0"/>
              <a:t>이 되어서야 합병을 </a:t>
            </a:r>
            <a:r>
              <a:rPr lang="ko-KR" altLang="ko-KR" dirty="0" smtClean="0"/>
              <a:t>시작</a:t>
            </a:r>
            <a:endParaRPr lang="en-US" altLang="ko-KR" dirty="0" smtClean="0"/>
          </a:p>
          <a:p>
            <a:pPr lvl="0">
              <a:lnSpc>
                <a:spcPct val="120000"/>
              </a:lnSpc>
            </a:pPr>
            <a:r>
              <a:rPr lang="ko-KR" altLang="ko-KR" dirty="0" smtClean="0"/>
              <a:t>이 </a:t>
            </a:r>
            <a:r>
              <a:rPr lang="ko-KR" altLang="ko-KR" dirty="0"/>
              <a:t>문제점을 보완하기 위해 입력이 정해진 크기</a:t>
            </a:r>
            <a:r>
              <a:rPr lang="en-US" altLang="ko-KR" dirty="0"/>
              <a:t>, </a:t>
            </a:r>
            <a:r>
              <a:rPr lang="ko-KR" altLang="ko-KR" dirty="0"/>
              <a:t>예를 들어</a:t>
            </a:r>
            <a:r>
              <a:rPr lang="en-US" altLang="ko-KR" dirty="0"/>
              <a:t>, 7</a:t>
            </a:r>
            <a:r>
              <a:rPr lang="ko-KR" altLang="ko-KR" dirty="0"/>
              <a:t>∼</a:t>
            </a:r>
            <a:r>
              <a:rPr lang="en-US" altLang="ko-KR" dirty="0"/>
              <a:t>10</a:t>
            </a:r>
            <a:r>
              <a:rPr lang="ko-KR" altLang="ko-KR" dirty="0"/>
              <a:t>이 되면</a:t>
            </a:r>
            <a:r>
              <a:rPr lang="en-US" altLang="ko-KR" dirty="0"/>
              <a:t> </a:t>
            </a:r>
            <a:r>
              <a:rPr lang="ko-KR" altLang="ko-KR" dirty="0" err="1"/>
              <a:t>삽입정렬을</a:t>
            </a:r>
            <a:r>
              <a:rPr lang="ko-KR" altLang="ko-KR" dirty="0"/>
              <a:t> 통해 정렬한 후 합병을 </a:t>
            </a:r>
            <a:r>
              <a:rPr lang="ko-KR" altLang="ko-KR" dirty="0" smtClean="0"/>
              <a:t>수행</a:t>
            </a:r>
            <a:endParaRPr lang="en-US" altLang="ko-KR" dirty="0" smtClean="0"/>
          </a:p>
          <a:p>
            <a:pPr lvl="0">
              <a:lnSpc>
                <a:spcPct val="120000"/>
              </a:lnSpc>
            </a:pPr>
            <a:r>
              <a:rPr lang="en-US" altLang="ko-KR" dirty="0" smtClean="0"/>
              <a:t>Line </a:t>
            </a:r>
            <a:r>
              <a:rPr lang="en-US" altLang="ko-KR" dirty="0"/>
              <a:t>14</a:t>
            </a:r>
            <a:r>
              <a:rPr lang="ko-KR" altLang="ko-KR" dirty="0"/>
              <a:t>를 다음과 같이 </a:t>
            </a:r>
            <a:r>
              <a:rPr lang="ko-KR" altLang="ko-KR" dirty="0" smtClean="0"/>
              <a:t>수정</a:t>
            </a:r>
            <a:r>
              <a:rPr lang="en-US" altLang="ko-KR" dirty="0" smtClean="0"/>
              <a:t>. </a:t>
            </a:r>
            <a:r>
              <a:rPr lang="ko-KR" altLang="ko-KR" dirty="0" smtClean="0"/>
              <a:t> </a:t>
            </a:r>
            <a:r>
              <a:rPr lang="en-US" altLang="ko-KR" dirty="0"/>
              <a:t>CALLSIZE = 7</a:t>
            </a:r>
            <a:r>
              <a:rPr lang="ko-KR" altLang="ko-KR" dirty="0"/>
              <a:t>∼</a:t>
            </a:r>
            <a:r>
              <a:rPr lang="en-US" altLang="ko-KR" dirty="0" smtClean="0"/>
              <a:t>10 </a:t>
            </a:r>
            <a:r>
              <a:rPr lang="ko-KR" altLang="en-US" dirty="0" smtClean="0"/>
              <a:t>정도</a:t>
            </a:r>
            <a:endParaRPr lang="en-US" altLang="ko-KR" dirty="0" smtClean="0"/>
          </a:p>
          <a:p>
            <a:pPr lvl="0">
              <a:lnSpc>
                <a:spcPct val="120000"/>
              </a:lnSpc>
            </a:pPr>
            <a:endParaRPr lang="ko-KR" altLang="ko-KR" dirty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67" y="5177555"/>
            <a:ext cx="8409059" cy="1134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28003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성능향상방법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95664"/>
            <a:ext cx="7886700" cy="2979691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ko-KR" altLang="ko-KR" dirty="0"/>
              <a:t>합병정렬에서는 </a:t>
            </a:r>
            <a:r>
              <a:rPr lang="ko-KR" altLang="ko-KR" dirty="0" smtClean="0"/>
              <a:t>입력</a:t>
            </a:r>
            <a:r>
              <a:rPr lang="en-US" altLang="ko-KR" dirty="0" smtClean="0"/>
              <a:t> </a:t>
            </a:r>
            <a:r>
              <a:rPr lang="ko-KR" altLang="ko-KR" dirty="0" smtClean="0"/>
              <a:t>크기가 </a:t>
            </a:r>
            <a:r>
              <a:rPr lang="ko-KR" altLang="ko-KR" dirty="0"/>
              <a:t>작아지면 합병하기 위한 두 개의 리스트가 </a:t>
            </a:r>
            <a:r>
              <a:rPr lang="ko-KR" altLang="ko-KR" dirty="0">
                <a:solidFill>
                  <a:srgbClr val="3333FF"/>
                </a:solidFill>
              </a:rPr>
              <a:t>이미 합병되어 있을 가능성</a:t>
            </a:r>
            <a:r>
              <a:rPr lang="ko-KR" altLang="ko-KR" dirty="0"/>
              <a:t>이 </a:t>
            </a:r>
            <a:r>
              <a:rPr lang="ko-KR" altLang="ko-KR" dirty="0" smtClean="0"/>
              <a:t>높아</a:t>
            </a:r>
            <a:r>
              <a:rPr lang="ko-KR" altLang="en-US" dirty="0" smtClean="0"/>
              <a:t>짐</a:t>
            </a:r>
            <a:endParaRPr lang="en-US" altLang="ko-KR" dirty="0" smtClean="0"/>
          </a:p>
          <a:p>
            <a:pPr lvl="0">
              <a:lnSpc>
                <a:spcPct val="120000"/>
              </a:lnSpc>
            </a:pPr>
            <a:r>
              <a:rPr lang="ko-KR" altLang="ko-KR" dirty="0" smtClean="0"/>
              <a:t>따라서 </a:t>
            </a:r>
            <a:r>
              <a:rPr lang="en-US" altLang="ko-KR" dirty="0"/>
              <a:t>Merge </a:t>
            </a:r>
            <a:r>
              <a:rPr lang="ko-KR" altLang="ko-KR" dirty="0"/>
              <a:t>클래스의 </a:t>
            </a:r>
            <a:r>
              <a:rPr lang="en-US" altLang="ko-KR" dirty="0"/>
              <a:t>line 18</a:t>
            </a:r>
            <a:r>
              <a:rPr lang="ko-KR" altLang="ko-KR" dirty="0"/>
              <a:t>에 있는 </a:t>
            </a:r>
            <a:r>
              <a:rPr lang="en-US" altLang="ko-KR" dirty="0"/>
              <a:t>merge()</a:t>
            </a:r>
            <a:r>
              <a:rPr lang="ko-KR" altLang="ko-KR" dirty="0"/>
              <a:t>를 호출하기 직전에</a:t>
            </a:r>
            <a:r>
              <a:rPr lang="en-US" altLang="ko-KR" dirty="0"/>
              <a:t>, </a:t>
            </a:r>
            <a:r>
              <a:rPr lang="ko-KR" altLang="ko-KR" dirty="0"/>
              <a:t>즉</a:t>
            </a:r>
            <a:r>
              <a:rPr lang="en-US" altLang="ko-KR" dirty="0"/>
              <a:t>, line 17</a:t>
            </a:r>
            <a:r>
              <a:rPr lang="ko-KR" altLang="ko-KR" dirty="0"/>
              <a:t>과</a:t>
            </a:r>
            <a:r>
              <a:rPr lang="en-US" altLang="ko-KR" dirty="0"/>
              <a:t> line 18 </a:t>
            </a:r>
            <a:r>
              <a:rPr lang="ko-KR" altLang="ko-KR" dirty="0"/>
              <a:t>사이에 다음의 </a:t>
            </a:r>
            <a:r>
              <a:rPr lang="en-US" altLang="ko-KR" dirty="0" smtClean="0"/>
              <a:t>if-</a:t>
            </a:r>
            <a:r>
              <a:rPr lang="ko-KR" altLang="ko-KR" dirty="0" smtClean="0"/>
              <a:t>문을 </a:t>
            </a:r>
            <a:r>
              <a:rPr lang="ko-KR" altLang="ko-KR" dirty="0"/>
              <a:t>추가하면 </a:t>
            </a:r>
            <a:r>
              <a:rPr lang="ko-KR" altLang="ko-KR" dirty="0" smtClean="0">
                <a:solidFill>
                  <a:srgbClr val="3333FF"/>
                </a:solidFill>
              </a:rPr>
              <a:t>불필요한</a:t>
            </a:r>
            <a:r>
              <a:rPr lang="en-US" altLang="ko-KR" dirty="0" smtClean="0">
                <a:solidFill>
                  <a:srgbClr val="3333FF"/>
                </a:solidFill>
              </a:rPr>
              <a:t> merge</a:t>
            </a:r>
            <a:r>
              <a:rPr lang="en-US" altLang="ko-KR" dirty="0">
                <a:solidFill>
                  <a:srgbClr val="3333FF"/>
                </a:solidFill>
              </a:rPr>
              <a:t>() </a:t>
            </a:r>
            <a:r>
              <a:rPr lang="ko-KR" altLang="ko-KR" dirty="0">
                <a:solidFill>
                  <a:srgbClr val="3333FF"/>
                </a:solidFill>
              </a:rPr>
              <a:t>호출을 방지</a:t>
            </a:r>
            <a:r>
              <a:rPr lang="ko-KR" altLang="ko-KR" dirty="0"/>
              <a:t>할 수 </a:t>
            </a:r>
            <a:r>
              <a:rPr lang="ko-KR" altLang="ko-KR" dirty="0" smtClean="0"/>
              <a:t>있</a:t>
            </a:r>
            <a:r>
              <a:rPr lang="ko-KR" altLang="en-US" dirty="0" smtClean="0"/>
              <a:t>음</a:t>
            </a:r>
            <a:endParaRPr lang="ko-KR" altLang="ko-KR" dirty="0"/>
          </a:p>
        </p:txBody>
      </p:sp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270" y="4456183"/>
            <a:ext cx="6739369" cy="5975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65029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성능향상방법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95664"/>
            <a:ext cx="7886700" cy="2979691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altLang="ko-KR" dirty="0"/>
              <a:t>merge()</a:t>
            </a:r>
            <a:r>
              <a:rPr lang="ko-KR" altLang="ko-KR" dirty="0"/>
              <a:t>의 </a:t>
            </a:r>
            <a:r>
              <a:rPr lang="en-US" altLang="ko-KR" dirty="0"/>
              <a:t>line 11</a:t>
            </a:r>
            <a:r>
              <a:rPr lang="ko-KR" altLang="ko-KR" dirty="0"/>
              <a:t>에서 매번 </a:t>
            </a:r>
            <a:r>
              <a:rPr lang="ko-KR" altLang="ko-KR" dirty="0" err="1"/>
              <a:t>보조배열</a:t>
            </a:r>
            <a:r>
              <a:rPr lang="ko-KR" altLang="ko-KR" dirty="0"/>
              <a:t> </a:t>
            </a:r>
            <a:r>
              <a:rPr lang="en-US" altLang="ko-KR" dirty="0"/>
              <a:t>b</a:t>
            </a:r>
            <a:r>
              <a:rPr lang="ko-KR" altLang="ko-KR" dirty="0"/>
              <a:t>를 </a:t>
            </a:r>
            <a:r>
              <a:rPr lang="ko-KR" altLang="ko-KR" dirty="0" err="1"/>
              <a:t>입력배열</a:t>
            </a:r>
            <a:r>
              <a:rPr lang="ko-KR" altLang="ko-KR" dirty="0"/>
              <a:t> </a:t>
            </a:r>
            <a:r>
              <a:rPr lang="en-US" altLang="ko-KR" dirty="0"/>
              <a:t>a</a:t>
            </a:r>
            <a:r>
              <a:rPr lang="ko-KR" altLang="ko-KR" dirty="0"/>
              <a:t>로 복사하는데</a:t>
            </a:r>
            <a:r>
              <a:rPr lang="en-US" altLang="ko-KR" dirty="0"/>
              <a:t>, </a:t>
            </a:r>
            <a:r>
              <a:rPr lang="ko-KR" altLang="ko-KR" dirty="0"/>
              <a:t>이를</a:t>
            </a:r>
            <a:r>
              <a:rPr lang="en-US" altLang="ko-KR" dirty="0"/>
              <a:t> a</a:t>
            </a:r>
            <a:r>
              <a:rPr lang="ko-KR" altLang="ko-KR" dirty="0"/>
              <a:t>와</a:t>
            </a:r>
            <a:r>
              <a:rPr lang="en-US" altLang="ko-KR" dirty="0"/>
              <a:t> b</a:t>
            </a:r>
            <a:r>
              <a:rPr lang="ko-KR" altLang="ko-KR" dirty="0"/>
              <a:t>를 번갈아 사용하도록 하여 </a:t>
            </a:r>
            <a:r>
              <a:rPr lang="ko-KR" altLang="ko-KR" dirty="0" err="1"/>
              <a:t>합병정렬의</a:t>
            </a:r>
            <a:r>
              <a:rPr lang="ko-KR" altLang="ko-KR" dirty="0"/>
              <a:t> 성능을 향상시킬 수 </a:t>
            </a:r>
            <a:r>
              <a:rPr lang="ko-KR" altLang="ko-KR" dirty="0" smtClean="0"/>
              <a:t>있</a:t>
            </a:r>
            <a:r>
              <a:rPr lang="ko-KR" altLang="en-US" dirty="0" smtClean="0"/>
              <a:t>음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884875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반복합병정렬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ko-KR" dirty="0" smtClean="0"/>
              <a:t>입력배열에서 </a:t>
            </a:r>
            <a:r>
              <a:rPr lang="ko-KR" altLang="ko-KR" dirty="0"/>
              <a:t>바로 </a:t>
            </a:r>
            <a:r>
              <a:rPr lang="en-US" altLang="ko-KR" dirty="0" smtClean="0"/>
              <a:t>2</a:t>
            </a:r>
            <a:r>
              <a:rPr lang="ko-KR" altLang="ko-KR" dirty="0" smtClean="0"/>
              <a:t> </a:t>
            </a:r>
            <a:r>
              <a:rPr lang="ko-KR" altLang="ko-KR" dirty="0"/>
              <a:t>개씩 짝지어 합병한 뒤</a:t>
            </a:r>
            <a:r>
              <a:rPr lang="en-US" altLang="ko-KR" dirty="0"/>
              <a:t>, </a:t>
            </a:r>
            <a:r>
              <a:rPr lang="ko-KR" altLang="ko-KR" dirty="0"/>
              <a:t>다시 </a:t>
            </a:r>
            <a:r>
              <a:rPr lang="en-US" altLang="ko-KR" dirty="0" smtClean="0"/>
              <a:t>4</a:t>
            </a:r>
            <a:r>
              <a:rPr lang="ko-KR" altLang="ko-KR" dirty="0" smtClean="0"/>
              <a:t> </a:t>
            </a:r>
            <a:r>
              <a:rPr lang="ko-KR" altLang="ko-KR" dirty="0"/>
              <a:t>개씩 짝지어 합병하는 상향식 </a:t>
            </a:r>
            <a:r>
              <a:rPr lang="en-US" altLang="ko-KR" dirty="0"/>
              <a:t>(Bottom-up)</a:t>
            </a:r>
            <a:r>
              <a:rPr lang="ko-KR" altLang="ko-KR" dirty="0"/>
              <a:t>으로도 수행 </a:t>
            </a:r>
            <a:r>
              <a:rPr lang="ko-KR" altLang="ko-KR" dirty="0" smtClean="0"/>
              <a:t>가능</a:t>
            </a:r>
            <a:endParaRPr lang="en-US" altLang="ko-KR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ko-KR" dirty="0" smtClean="0"/>
              <a:t>이러한 </a:t>
            </a:r>
            <a:r>
              <a:rPr lang="ko-KR" altLang="ko-KR" dirty="0" err="1"/>
              <a:t>합병정렬을</a:t>
            </a:r>
            <a:r>
              <a:rPr lang="ko-KR" altLang="ko-KR" dirty="0"/>
              <a:t> </a:t>
            </a:r>
            <a:r>
              <a:rPr lang="en-US" altLang="ko-KR" dirty="0">
                <a:solidFill>
                  <a:srgbClr val="3333FF"/>
                </a:solidFill>
              </a:rPr>
              <a:t>Bottom-up </a:t>
            </a:r>
            <a:r>
              <a:rPr lang="ko-KR" altLang="ko-KR" dirty="0">
                <a:solidFill>
                  <a:srgbClr val="3333FF"/>
                </a:solidFill>
              </a:rPr>
              <a:t>합병</a:t>
            </a:r>
            <a:r>
              <a:rPr lang="ko-KR" altLang="ko-KR" dirty="0"/>
              <a:t> 또는 </a:t>
            </a:r>
            <a:r>
              <a:rPr lang="ko-KR" altLang="ko-KR" dirty="0">
                <a:solidFill>
                  <a:srgbClr val="3333FF"/>
                </a:solidFill>
              </a:rPr>
              <a:t>반복</a:t>
            </a:r>
            <a:r>
              <a:rPr lang="en-US" altLang="ko-KR" dirty="0">
                <a:solidFill>
                  <a:srgbClr val="3333FF"/>
                </a:solidFill>
              </a:rPr>
              <a:t>(Iterative)</a:t>
            </a:r>
            <a:r>
              <a:rPr lang="ko-KR" altLang="ko-KR" dirty="0" err="1" smtClean="0">
                <a:solidFill>
                  <a:srgbClr val="3333FF"/>
                </a:solidFill>
              </a:rPr>
              <a:t>합병정렬</a:t>
            </a:r>
            <a:r>
              <a:rPr lang="ko-KR" altLang="ko-KR" dirty="0" err="1" smtClean="0"/>
              <a:t>이라</a:t>
            </a:r>
            <a:r>
              <a:rPr lang="ko-KR" altLang="en-US" dirty="0" err="1" smtClean="0"/>
              <a:t>함</a:t>
            </a:r>
            <a:r>
              <a:rPr lang="ko-KR" altLang="ko-KR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729115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255165"/>
            <a:ext cx="7772400" cy="612775"/>
          </a:xfrm>
          <a:noFill/>
        </p:spPr>
        <p:txBody>
          <a:bodyPr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예제</a:t>
            </a:r>
            <a:r>
              <a:rPr lang="en-US" altLang="ko-KR" dirty="0" smtClean="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] </a:t>
            </a:r>
            <a:r>
              <a:rPr lang="ko-KR" altLang="en-US" dirty="0" smtClean="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반복합병정렬</a:t>
            </a:r>
            <a:endParaRPr lang="en-US" altLang="ko-KR" sz="2000" dirty="0" smtClean="0">
              <a:solidFill>
                <a:schemeClr val="tx1"/>
              </a:solidFill>
              <a:latin typeface="Tahoma" panose="020B0604030504040204" pitchFamily="34" charset="0"/>
              <a:ea typeface="굴림" panose="020B0600000101010101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/>
          </p:nvPr>
        </p:nvGraphicFramePr>
        <p:xfrm>
          <a:off x="985198" y="1782107"/>
          <a:ext cx="7731975" cy="396240"/>
        </p:xfrm>
        <a:graphic>
          <a:graphicData uri="http://schemas.openxmlformats.org/drawingml/2006/table">
            <a:tbl>
              <a:tblPr firstRow="1" bandRow="1"/>
              <a:tblGrid>
                <a:gridCol w="515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440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95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50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55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70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90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60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45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75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80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</a:t>
                      </a: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/>
          </p:nvPr>
        </p:nvGraphicFramePr>
        <p:xfrm>
          <a:off x="959797" y="1412776"/>
          <a:ext cx="7727010" cy="335280"/>
        </p:xfrm>
        <a:graphic>
          <a:graphicData uri="http://schemas.openxmlformats.org/drawingml/2006/table">
            <a:tbl>
              <a:tblPr firstRow="1" bandRow="1"/>
              <a:tblGrid>
                <a:gridCol w="515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1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1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1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51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51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51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51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51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51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513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440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971600" y="2816736"/>
          <a:ext cx="7731975" cy="396240"/>
        </p:xfrm>
        <a:graphic>
          <a:graphicData uri="http://schemas.openxmlformats.org/drawingml/2006/table">
            <a:tbl>
              <a:tblPr firstRow="1" bandRow="1"/>
              <a:tblGrid>
                <a:gridCol w="515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440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95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50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55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70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90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45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60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75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80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</a:t>
                      </a:r>
                    </a:p>
                  </a:txBody>
                  <a:tcPr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Line 19"/>
          <p:cNvSpPr>
            <a:spLocks noChangeShapeType="1"/>
          </p:cNvSpPr>
          <p:nvPr/>
        </p:nvSpPr>
        <p:spPr bwMode="auto">
          <a:xfrm>
            <a:off x="2229823" y="2276872"/>
            <a:ext cx="3048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79" name="Line 20"/>
          <p:cNvSpPr>
            <a:spLocks noChangeShapeType="1"/>
          </p:cNvSpPr>
          <p:nvPr/>
        </p:nvSpPr>
        <p:spPr bwMode="auto">
          <a:xfrm flipH="1">
            <a:off x="2543200" y="2276872"/>
            <a:ext cx="2286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80" name="Line 19"/>
          <p:cNvSpPr>
            <a:spLocks noChangeShapeType="1"/>
          </p:cNvSpPr>
          <p:nvPr/>
        </p:nvSpPr>
        <p:spPr bwMode="auto">
          <a:xfrm>
            <a:off x="3237935" y="2251720"/>
            <a:ext cx="3048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81" name="Line 20"/>
          <p:cNvSpPr>
            <a:spLocks noChangeShapeType="1"/>
          </p:cNvSpPr>
          <p:nvPr/>
        </p:nvSpPr>
        <p:spPr bwMode="auto">
          <a:xfrm flipH="1">
            <a:off x="3551312" y="2251720"/>
            <a:ext cx="2286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82" name="Line 19"/>
          <p:cNvSpPr>
            <a:spLocks noChangeShapeType="1"/>
          </p:cNvSpPr>
          <p:nvPr/>
        </p:nvSpPr>
        <p:spPr bwMode="auto">
          <a:xfrm>
            <a:off x="4283968" y="2276872"/>
            <a:ext cx="3048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83" name="Line 20"/>
          <p:cNvSpPr>
            <a:spLocks noChangeShapeType="1"/>
          </p:cNvSpPr>
          <p:nvPr/>
        </p:nvSpPr>
        <p:spPr bwMode="auto">
          <a:xfrm flipH="1">
            <a:off x="4597345" y="2276872"/>
            <a:ext cx="2286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84" name="Line 19"/>
          <p:cNvSpPr>
            <a:spLocks noChangeShapeType="1"/>
          </p:cNvSpPr>
          <p:nvPr/>
        </p:nvSpPr>
        <p:spPr bwMode="auto">
          <a:xfrm>
            <a:off x="5326167" y="2276872"/>
            <a:ext cx="3048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85" name="Line 20"/>
          <p:cNvSpPr>
            <a:spLocks noChangeShapeType="1"/>
          </p:cNvSpPr>
          <p:nvPr/>
        </p:nvSpPr>
        <p:spPr bwMode="auto">
          <a:xfrm flipH="1">
            <a:off x="5639544" y="2276872"/>
            <a:ext cx="2286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86" name="Line 19"/>
          <p:cNvSpPr>
            <a:spLocks noChangeShapeType="1"/>
          </p:cNvSpPr>
          <p:nvPr/>
        </p:nvSpPr>
        <p:spPr bwMode="auto">
          <a:xfrm>
            <a:off x="6334279" y="2276872"/>
            <a:ext cx="3048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87" name="Line 20"/>
          <p:cNvSpPr>
            <a:spLocks noChangeShapeType="1"/>
          </p:cNvSpPr>
          <p:nvPr/>
        </p:nvSpPr>
        <p:spPr bwMode="auto">
          <a:xfrm flipH="1">
            <a:off x="6647656" y="2276872"/>
            <a:ext cx="2286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88" name="Line 19"/>
          <p:cNvSpPr>
            <a:spLocks noChangeShapeType="1"/>
          </p:cNvSpPr>
          <p:nvPr/>
        </p:nvSpPr>
        <p:spPr bwMode="auto">
          <a:xfrm>
            <a:off x="7342391" y="2276872"/>
            <a:ext cx="3048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89" name="Line 20"/>
          <p:cNvSpPr>
            <a:spLocks noChangeShapeType="1"/>
          </p:cNvSpPr>
          <p:nvPr/>
        </p:nvSpPr>
        <p:spPr bwMode="auto">
          <a:xfrm flipH="1">
            <a:off x="7655768" y="2276872"/>
            <a:ext cx="2286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90" name="Line 20"/>
          <p:cNvSpPr>
            <a:spLocks noChangeShapeType="1"/>
          </p:cNvSpPr>
          <p:nvPr/>
        </p:nvSpPr>
        <p:spPr bwMode="auto">
          <a:xfrm flipH="1">
            <a:off x="8420099" y="2251720"/>
            <a:ext cx="0" cy="48235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graphicFrame>
        <p:nvGraphicFramePr>
          <p:cNvPr id="91" name="표 90"/>
          <p:cNvGraphicFramePr>
            <a:graphicFrameLocks noGrp="1"/>
          </p:cNvGraphicFramePr>
          <p:nvPr>
            <p:extLst/>
          </p:nvPr>
        </p:nvGraphicFramePr>
        <p:xfrm>
          <a:off x="971600" y="3850000"/>
          <a:ext cx="7731975" cy="396240"/>
        </p:xfrm>
        <a:graphic>
          <a:graphicData uri="http://schemas.openxmlformats.org/drawingml/2006/table">
            <a:tbl>
              <a:tblPr firstRow="1" bandRow="1"/>
              <a:tblGrid>
                <a:gridCol w="515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440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95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50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55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45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60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70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90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75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80</a:t>
                      </a:r>
                    </a:p>
                  </a:txBody>
                  <a:tcPr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Line 19"/>
          <p:cNvSpPr>
            <a:spLocks noChangeShapeType="1"/>
          </p:cNvSpPr>
          <p:nvPr/>
        </p:nvSpPr>
        <p:spPr bwMode="auto">
          <a:xfrm>
            <a:off x="1725767" y="3273936"/>
            <a:ext cx="3048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93" name="Line 20"/>
          <p:cNvSpPr>
            <a:spLocks noChangeShapeType="1"/>
          </p:cNvSpPr>
          <p:nvPr/>
        </p:nvSpPr>
        <p:spPr bwMode="auto">
          <a:xfrm flipH="1">
            <a:off x="2039144" y="3273936"/>
            <a:ext cx="2286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94" name="Line 19"/>
          <p:cNvSpPr>
            <a:spLocks noChangeShapeType="1"/>
          </p:cNvSpPr>
          <p:nvPr/>
        </p:nvSpPr>
        <p:spPr bwMode="auto">
          <a:xfrm>
            <a:off x="3779912" y="3299088"/>
            <a:ext cx="3048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95" name="Line 20"/>
          <p:cNvSpPr>
            <a:spLocks noChangeShapeType="1"/>
          </p:cNvSpPr>
          <p:nvPr/>
        </p:nvSpPr>
        <p:spPr bwMode="auto">
          <a:xfrm flipH="1">
            <a:off x="4093289" y="3299088"/>
            <a:ext cx="2286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96" name="Line 19"/>
          <p:cNvSpPr>
            <a:spLocks noChangeShapeType="1"/>
          </p:cNvSpPr>
          <p:nvPr/>
        </p:nvSpPr>
        <p:spPr bwMode="auto">
          <a:xfrm>
            <a:off x="5868144" y="3299088"/>
            <a:ext cx="3048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97" name="Line 20"/>
          <p:cNvSpPr>
            <a:spLocks noChangeShapeType="1"/>
          </p:cNvSpPr>
          <p:nvPr/>
        </p:nvSpPr>
        <p:spPr bwMode="auto">
          <a:xfrm flipH="1">
            <a:off x="6181521" y="3299088"/>
            <a:ext cx="2286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98" name="Line 19"/>
          <p:cNvSpPr>
            <a:spLocks noChangeShapeType="1"/>
          </p:cNvSpPr>
          <p:nvPr/>
        </p:nvSpPr>
        <p:spPr bwMode="auto">
          <a:xfrm>
            <a:off x="7812360" y="3299088"/>
            <a:ext cx="3048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99" name="Line 20"/>
          <p:cNvSpPr>
            <a:spLocks noChangeShapeType="1"/>
          </p:cNvSpPr>
          <p:nvPr/>
        </p:nvSpPr>
        <p:spPr bwMode="auto">
          <a:xfrm flipH="1">
            <a:off x="8125737" y="3299088"/>
            <a:ext cx="2286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/>
          </p:nvPr>
        </p:nvGraphicFramePr>
        <p:xfrm>
          <a:off x="971600" y="4930120"/>
          <a:ext cx="7731975" cy="396240"/>
        </p:xfrm>
        <a:graphic>
          <a:graphicData uri="http://schemas.openxmlformats.org/drawingml/2006/table">
            <a:tbl>
              <a:tblPr firstRow="1" bandRow="1"/>
              <a:tblGrid>
                <a:gridCol w="515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440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50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55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95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45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60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70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75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80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</a:p>
                  </a:txBody>
                  <a:tcPr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" name="Line 19"/>
          <p:cNvSpPr>
            <a:spLocks noChangeShapeType="1"/>
          </p:cNvSpPr>
          <p:nvPr/>
        </p:nvSpPr>
        <p:spPr bwMode="auto">
          <a:xfrm>
            <a:off x="2695958" y="4391164"/>
            <a:ext cx="3048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102" name="Line 20"/>
          <p:cNvSpPr>
            <a:spLocks noChangeShapeType="1"/>
          </p:cNvSpPr>
          <p:nvPr/>
        </p:nvSpPr>
        <p:spPr bwMode="auto">
          <a:xfrm flipH="1">
            <a:off x="3009335" y="4391164"/>
            <a:ext cx="2286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103" name="Line 19"/>
          <p:cNvSpPr>
            <a:spLocks noChangeShapeType="1"/>
          </p:cNvSpPr>
          <p:nvPr/>
        </p:nvSpPr>
        <p:spPr bwMode="auto">
          <a:xfrm>
            <a:off x="6876256" y="4379208"/>
            <a:ext cx="3048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104" name="Line 20"/>
          <p:cNvSpPr>
            <a:spLocks noChangeShapeType="1"/>
          </p:cNvSpPr>
          <p:nvPr/>
        </p:nvSpPr>
        <p:spPr bwMode="auto">
          <a:xfrm flipH="1">
            <a:off x="7189633" y="4379208"/>
            <a:ext cx="2286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/>
          </p:nvPr>
        </p:nvGraphicFramePr>
        <p:xfrm>
          <a:off x="971600" y="5985088"/>
          <a:ext cx="7731975" cy="396240"/>
        </p:xfrm>
        <a:graphic>
          <a:graphicData uri="http://schemas.openxmlformats.org/drawingml/2006/table">
            <a:tbl>
              <a:tblPr firstRow="1" bandRow="1"/>
              <a:tblGrid>
                <a:gridCol w="515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440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45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50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55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60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70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75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80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90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95</a:t>
                      </a:r>
                    </a:p>
                  </a:txBody>
                  <a:tcPr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Line 19"/>
          <p:cNvSpPr>
            <a:spLocks noChangeShapeType="1"/>
          </p:cNvSpPr>
          <p:nvPr/>
        </p:nvSpPr>
        <p:spPr bwMode="auto">
          <a:xfrm>
            <a:off x="4790118" y="5434176"/>
            <a:ext cx="3048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107" name="Line 20"/>
          <p:cNvSpPr>
            <a:spLocks noChangeShapeType="1"/>
          </p:cNvSpPr>
          <p:nvPr/>
        </p:nvSpPr>
        <p:spPr bwMode="auto">
          <a:xfrm flipH="1">
            <a:off x="5103495" y="5434176"/>
            <a:ext cx="2286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8" name="Line 19"/>
          <p:cNvSpPr>
            <a:spLocks noChangeShapeType="1"/>
          </p:cNvSpPr>
          <p:nvPr/>
        </p:nvSpPr>
        <p:spPr bwMode="auto">
          <a:xfrm>
            <a:off x="1165500" y="2264296"/>
            <a:ext cx="3048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 flipH="1">
            <a:off x="1478877" y="2264296"/>
            <a:ext cx="2286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45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수행시간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ko-KR" dirty="0" smtClean="0"/>
              <a:t>반복합병정렬의 </a:t>
            </a:r>
            <a:r>
              <a:rPr lang="ko-KR" altLang="ko-KR" dirty="0" err="1" smtClean="0"/>
              <a:t>수행시간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ko-KR" altLang="ko-KR" dirty="0" err="1"/>
              <a:t>합병정렬과</a:t>
            </a:r>
            <a:r>
              <a:rPr lang="ko-KR" altLang="ko-KR" dirty="0"/>
              <a:t> 동일한</a:t>
            </a:r>
            <a:r>
              <a:rPr lang="ko-KR" altLang="ko-KR" dirty="0">
                <a:solidFill>
                  <a:srgbClr val="3333FF"/>
                </a:solidFill>
              </a:rPr>
              <a:t> </a:t>
            </a:r>
            <a:r>
              <a:rPr lang="en-US" altLang="ko-KR" dirty="0">
                <a:solidFill>
                  <a:srgbClr val="3333FF"/>
                </a:solidFill>
              </a:rPr>
              <a:t>O(</a:t>
            </a:r>
            <a:r>
              <a:rPr lang="en-US" altLang="ko-KR" dirty="0" err="1">
                <a:solidFill>
                  <a:srgbClr val="3333FF"/>
                </a:solidFill>
              </a:rPr>
              <a:t>NlogN</a:t>
            </a:r>
            <a:r>
              <a:rPr lang="en-US" altLang="ko-KR" dirty="0" smtClean="0">
                <a:solidFill>
                  <a:srgbClr val="3333FF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[</a:t>
            </a:r>
            <a:r>
              <a:rPr lang="ko-KR" altLang="ko-KR" dirty="0" smtClean="0"/>
              <a:t>단점</a:t>
            </a:r>
            <a:r>
              <a:rPr lang="en-US" altLang="ko-KR" dirty="0" smtClean="0"/>
              <a:t>]</a:t>
            </a:r>
            <a:r>
              <a:rPr lang="ko-KR" altLang="ko-KR" dirty="0" smtClean="0"/>
              <a:t> </a:t>
            </a:r>
            <a:r>
              <a:rPr lang="ko-KR" altLang="ko-KR" dirty="0" err="1"/>
              <a:t>입력배열</a:t>
            </a:r>
            <a:r>
              <a:rPr lang="ko-KR" altLang="ko-KR" dirty="0"/>
              <a:t> 크기의 </a:t>
            </a:r>
            <a:r>
              <a:rPr lang="ko-KR" altLang="ko-KR" dirty="0" err="1" smtClean="0">
                <a:solidFill>
                  <a:srgbClr val="3333FF"/>
                </a:solidFill>
              </a:rPr>
              <a:t>보조배열</a:t>
            </a:r>
            <a:r>
              <a:rPr lang="ko-KR" altLang="ko-KR" dirty="0" smtClean="0">
                <a:solidFill>
                  <a:srgbClr val="3333FF"/>
                </a:solidFill>
              </a:rPr>
              <a:t> 사용</a:t>
            </a:r>
            <a:endParaRPr lang="en-US" altLang="ko-KR" dirty="0" smtClean="0">
              <a:solidFill>
                <a:srgbClr val="3333FF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ko-KR" dirty="0" smtClean="0"/>
              <a:t>대부분의 </a:t>
            </a:r>
            <a:r>
              <a:rPr lang="ko-KR" altLang="ko-KR" dirty="0"/>
              <a:t>정렬알고리즘들은 </a:t>
            </a:r>
            <a:r>
              <a:rPr lang="ko-KR" altLang="ko-KR" dirty="0" err="1"/>
              <a:t>보조배열</a:t>
            </a:r>
            <a:r>
              <a:rPr lang="ko-KR" altLang="ko-KR" dirty="0"/>
              <a:t> 없이 입력배열에서 정렬을 수행한다</a:t>
            </a:r>
            <a:r>
              <a:rPr lang="en-US" altLang="ko-KR" dirty="0"/>
              <a:t>. </a:t>
            </a:r>
            <a:r>
              <a:rPr lang="ko-KR" altLang="ko-KR" dirty="0"/>
              <a:t>이러한 알고리즘을 </a:t>
            </a:r>
            <a:r>
              <a:rPr lang="en-US" altLang="ko-KR" dirty="0">
                <a:solidFill>
                  <a:srgbClr val="3333FF"/>
                </a:solidFill>
              </a:rPr>
              <a:t>In-place </a:t>
            </a:r>
            <a:r>
              <a:rPr lang="ko-KR" altLang="ko-KR" dirty="0">
                <a:solidFill>
                  <a:srgbClr val="3333FF"/>
                </a:solidFill>
              </a:rPr>
              <a:t>알고리즘</a:t>
            </a:r>
            <a:r>
              <a:rPr lang="ko-KR" altLang="ko-KR" dirty="0"/>
              <a:t>이라고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ko-KR" dirty="0" err="1" smtClean="0"/>
              <a:t>보조배열을</a:t>
            </a:r>
            <a:r>
              <a:rPr lang="ko-KR" altLang="ko-KR" dirty="0" smtClean="0"/>
              <a:t> </a:t>
            </a:r>
            <a:r>
              <a:rPr lang="ko-KR" altLang="ko-KR" dirty="0"/>
              <a:t>사용하지 않는 </a:t>
            </a:r>
            <a:r>
              <a:rPr lang="ko-KR" altLang="ko-KR" dirty="0" err="1"/>
              <a:t>합병정렬</a:t>
            </a:r>
            <a:r>
              <a:rPr lang="ko-KR" altLang="ko-KR" dirty="0"/>
              <a:t> 알고리즘도 연구된 바 있으나 알고리즘이 너무 복잡하여 실질적인 효용 가치는 </a:t>
            </a:r>
            <a:r>
              <a:rPr lang="ko-KR" altLang="ko-KR" dirty="0" smtClean="0"/>
              <a:t>없</a:t>
            </a:r>
            <a:r>
              <a:rPr lang="ko-KR" altLang="en-US" dirty="0" smtClean="0"/>
              <a:t>음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ko-KR" dirty="0" err="1" smtClean="0"/>
              <a:t>합병정렬은</a:t>
            </a:r>
            <a:r>
              <a:rPr lang="ko-KR" altLang="ko-KR" dirty="0" smtClean="0"/>
              <a:t> </a:t>
            </a:r>
            <a:r>
              <a:rPr lang="ko-KR" altLang="ko-KR" dirty="0"/>
              <a:t>자바</a:t>
            </a:r>
            <a:r>
              <a:rPr lang="en-US" altLang="ko-KR" dirty="0"/>
              <a:t> (Standard Edition 6) </a:t>
            </a:r>
            <a:r>
              <a:rPr lang="ko-KR" altLang="ko-KR" dirty="0"/>
              <a:t>객체 정렬</a:t>
            </a:r>
            <a:r>
              <a:rPr lang="en-US" altLang="ko-KR" dirty="0"/>
              <a:t>, Perl, Python </a:t>
            </a:r>
            <a:r>
              <a:rPr lang="ko-KR" altLang="ko-KR" dirty="0"/>
              <a:t>등에서 </a:t>
            </a:r>
            <a:r>
              <a:rPr lang="ko-KR" altLang="ko-KR" dirty="0">
                <a:solidFill>
                  <a:srgbClr val="3333FF"/>
                </a:solidFill>
              </a:rPr>
              <a:t>시스템</a:t>
            </a:r>
            <a:r>
              <a:rPr lang="en-US" altLang="ko-KR" dirty="0">
                <a:solidFill>
                  <a:srgbClr val="3333FF"/>
                </a:solidFill>
              </a:rPr>
              <a:t> sort</a:t>
            </a:r>
            <a:r>
              <a:rPr lang="ko-KR" altLang="ko-KR" dirty="0"/>
              <a:t>로 </a:t>
            </a:r>
            <a:r>
              <a:rPr lang="ko-KR" altLang="ko-KR" dirty="0" smtClean="0"/>
              <a:t>활용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1232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37943" y="425977"/>
            <a:ext cx="26789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Selection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클래스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92" y="1020132"/>
            <a:ext cx="8840027" cy="5680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00138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8.6 </a:t>
            </a:r>
            <a:r>
              <a:rPr lang="ko-KR" altLang="ko-KR" dirty="0" err="1"/>
              <a:t>퀵정렬</a:t>
            </a:r>
            <a:endParaRPr lang="ko-KR" altLang="ko-KR" dirty="0">
              <a:effectLst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0232" y="1307173"/>
            <a:ext cx="8161389" cy="509657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ko-KR" dirty="0" err="1">
                <a:solidFill>
                  <a:srgbClr val="3333FF"/>
                </a:solidFill>
              </a:rPr>
              <a:t>퀵정렬</a:t>
            </a:r>
            <a:r>
              <a:rPr lang="en-US" altLang="ko-KR" dirty="0">
                <a:solidFill>
                  <a:srgbClr val="3333FF"/>
                </a:solidFill>
              </a:rPr>
              <a:t>(Quick Sort)</a:t>
            </a:r>
            <a:r>
              <a:rPr lang="ko-KR" altLang="ko-KR" dirty="0"/>
              <a:t>은 입력의 맨 왼쪽 원소</a:t>
            </a:r>
            <a:r>
              <a:rPr lang="en-US" altLang="ko-KR" dirty="0"/>
              <a:t>(</a:t>
            </a:r>
            <a:r>
              <a:rPr lang="ko-KR" altLang="ko-KR" dirty="0"/>
              <a:t>피벗</a:t>
            </a:r>
            <a:r>
              <a:rPr lang="en-US" altLang="ko-KR" dirty="0"/>
              <a:t>, Pivot)</a:t>
            </a:r>
            <a:r>
              <a:rPr lang="ko-KR" altLang="ko-KR" dirty="0"/>
              <a:t>를 기준으로 피벗보다 작은 원소들과 큰 원소들을 각각 피벗의 좌우로 분할한 후</a:t>
            </a:r>
            <a:r>
              <a:rPr lang="en-US" altLang="ko-KR" dirty="0"/>
              <a:t>, </a:t>
            </a:r>
            <a:r>
              <a:rPr lang="ko-KR" altLang="ko-KR" dirty="0"/>
              <a:t>피벗보다 작은 원소들과 피벗보다 큰 원소들을 각각 재귀적으로 정렬하는 </a:t>
            </a:r>
            <a:r>
              <a:rPr lang="ko-KR" altLang="ko-KR" dirty="0" smtClean="0"/>
              <a:t>알고리즘</a:t>
            </a:r>
            <a:endParaRPr lang="ko-KR" altLang="ko-KR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21" y="3397987"/>
            <a:ext cx="3914897" cy="3287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338" y="3478561"/>
            <a:ext cx="2934283" cy="261743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왼쪽/오른쪽 화살표 7"/>
          <p:cNvSpPr/>
          <p:nvPr/>
        </p:nvSpPr>
        <p:spPr>
          <a:xfrm>
            <a:off x="4942360" y="4787280"/>
            <a:ext cx="552435" cy="332309"/>
          </a:xfrm>
          <a:prstGeom prst="leftRightArrow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066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85231" y="324153"/>
            <a:ext cx="1885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Quick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클래스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32" y="1066493"/>
            <a:ext cx="80200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737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06" y="596541"/>
            <a:ext cx="7058025" cy="20859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39863" y="3288409"/>
            <a:ext cx="7707723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en-US" altLang="ko-KR" sz="2400" dirty="0"/>
              <a:t>Line </a:t>
            </a:r>
            <a:r>
              <a:rPr lang="en-US" altLang="ko-KR" sz="2400" dirty="0" smtClean="0"/>
              <a:t>04:</a:t>
            </a:r>
            <a:r>
              <a:rPr lang="ko-KR" altLang="ko-KR" sz="2400" dirty="0" smtClean="0"/>
              <a:t> </a:t>
            </a:r>
            <a:r>
              <a:rPr lang="en-US" altLang="ko-KR" sz="2400" dirty="0"/>
              <a:t>sort(a, 0, a.length-1)</a:t>
            </a:r>
            <a:r>
              <a:rPr lang="ko-KR" altLang="ko-KR" sz="2400" dirty="0">
                <a:latin typeface="Calibri" panose="020F0502020204030204" pitchFamily="34" charset="0"/>
              </a:rPr>
              <a:t>로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호출</a:t>
            </a:r>
            <a:r>
              <a:rPr lang="ko-KR" altLang="ko-KR" sz="2400" dirty="0" smtClean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시작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en-US" altLang="ko-KR" sz="2400" dirty="0" smtClean="0"/>
              <a:t>line 08: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피벗인</a:t>
            </a:r>
            <a:r>
              <a:rPr lang="en-US" altLang="ko-KR" sz="2400" dirty="0"/>
              <a:t> a[low]</a:t>
            </a:r>
            <a:r>
              <a:rPr lang="ko-KR" altLang="ko-KR" sz="2400" dirty="0">
                <a:latin typeface="Calibri" panose="020F0502020204030204" pitchFamily="34" charset="0"/>
              </a:rPr>
              <a:t>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기준으로</a:t>
            </a:r>
            <a:r>
              <a:rPr lang="ko-KR" altLang="ko-KR" sz="2400" dirty="0"/>
              <a:t> </a:t>
            </a:r>
            <a:r>
              <a:rPr lang="en-US" altLang="ko-KR" sz="2400" dirty="0"/>
              <a:t>a[low]</a:t>
            </a:r>
            <a:r>
              <a:rPr lang="ko-KR" altLang="ko-KR" sz="2400" dirty="0"/>
              <a:t>∼</a:t>
            </a:r>
            <a:r>
              <a:rPr lang="en-US" altLang="ko-KR" sz="2400" dirty="0"/>
              <a:t>a[j-1]</a:t>
            </a:r>
            <a:r>
              <a:rPr lang="ko-KR" altLang="ko-KR" sz="2400" dirty="0">
                <a:latin typeface="Calibri" panose="020F0502020204030204" pitchFamily="34" charset="0"/>
              </a:rPr>
              <a:t>과</a:t>
            </a:r>
            <a:r>
              <a:rPr lang="ko-KR" altLang="ko-KR" sz="2400" dirty="0"/>
              <a:t> </a:t>
            </a:r>
            <a:r>
              <a:rPr lang="en-US" altLang="ko-KR" sz="2400" dirty="0"/>
              <a:t>a[j+1]</a:t>
            </a:r>
            <a:r>
              <a:rPr lang="ko-KR" altLang="ko-KR" sz="2400" dirty="0"/>
              <a:t>∼</a:t>
            </a:r>
            <a:r>
              <a:rPr lang="en-US" altLang="ko-KR" sz="2400" dirty="0"/>
              <a:t>a[high]</a:t>
            </a:r>
            <a:r>
              <a:rPr lang="ko-KR" altLang="ko-KR" sz="2400" dirty="0">
                <a:latin typeface="Calibri" panose="020F0502020204030204" pitchFamily="34" charset="0"/>
              </a:rPr>
              <a:t>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분할하며</a:t>
            </a:r>
            <a:r>
              <a:rPr lang="en-US" altLang="ko-KR" sz="2400" dirty="0"/>
              <a:t>, a[j]</a:t>
            </a:r>
            <a:r>
              <a:rPr lang="ko-KR" altLang="ko-KR" sz="2400" dirty="0">
                <a:latin typeface="Calibri" panose="020F0502020204030204" pitchFamily="34" charset="0"/>
              </a:rPr>
              <a:t>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피벗이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고정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en-US" altLang="ko-KR" sz="2400" dirty="0" smtClean="0"/>
              <a:t>Line 09: a[low</a:t>
            </a:r>
            <a:r>
              <a:rPr lang="en-US" altLang="ko-KR" sz="2400" dirty="0"/>
              <a:t>]</a:t>
            </a:r>
            <a:r>
              <a:rPr lang="ko-KR" altLang="ko-KR" sz="2400" dirty="0"/>
              <a:t>∼</a:t>
            </a:r>
            <a:r>
              <a:rPr lang="en-US" altLang="ko-KR" sz="2400" dirty="0"/>
              <a:t>a[j-1]</a:t>
            </a:r>
            <a:r>
              <a:rPr lang="ko-KR" altLang="ko-KR" sz="2400" dirty="0">
                <a:latin typeface="Calibri" panose="020F0502020204030204" pitchFamily="34" charset="0"/>
              </a:rPr>
              <a:t>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재귀호출하여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정렬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en-US" altLang="ko-KR" sz="2400" dirty="0" smtClean="0"/>
              <a:t>Line 10</a:t>
            </a:r>
            <a:r>
              <a:rPr lang="en-US" altLang="ko-KR" sz="2400" dirty="0" smtClean="0">
                <a:latin typeface="Calibri" panose="020F0502020204030204" pitchFamily="34" charset="0"/>
              </a:rPr>
              <a:t>: </a:t>
            </a:r>
            <a:r>
              <a:rPr lang="en-US" altLang="ko-KR" sz="2400" dirty="0" smtClean="0"/>
              <a:t>a[j+1</a:t>
            </a:r>
            <a:r>
              <a:rPr lang="en-US" altLang="ko-KR" sz="2400" dirty="0"/>
              <a:t>]</a:t>
            </a:r>
            <a:r>
              <a:rPr lang="ko-KR" altLang="ko-KR" sz="2400" dirty="0"/>
              <a:t>∼</a:t>
            </a:r>
            <a:r>
              <a:rPr lang="en-US" altLang="ko-KR" sz="2400" dirty="0"/>
              <a:t>a[high]</a:t>
            </a:r>
            <a:r>
              <a:rPr lang="ko-KR" altLang="ko-KR" sz="2400" dirty="0">
                <a:latin typeface="Calibri" panose="020F0502020204030204" pitchFamily="34" charset="0"/>
              </a:rPr>
              <a:t>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재귀호출하여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정렬</a:t>
            </a:r>
            <a:endParaRPr lang="ko-KR" altLang="ko-KR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92422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7535" y="351955"/>
            <a:ext cx="808703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예제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피벗인</a:t>
            </a:r>
            <a:r>
              <a:rPr lang="ko-KR" altLang="ko-KR" sz="2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50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으로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line 12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partition()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호출했을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때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r>
              <a:rPr lang="ko-KR" altLang="ko-KR" sz="2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과정</a:t>
            </a:r>
            <a:endParaRPr lang="ko-KR" altLang="en-US" sz="2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57" y="1294399"/>
            <a:ext cx="6180773" cy="559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612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수행시간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err="1" smtClean="0">
                <a:solidFill>
                  <a:srgbClr val="3333FF"/>
                </a:solidFill>
              </a:rPr>
              <a:t>최선경우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ko-KR" altLang="ko-KR" dirty="0"/>
              <a:t>피벗이 매번 입력을 </a:t>
            </a:r>
            <a:r>
              <a:rPr lang="en-US" altLang="ko-KR" dirty="0"/>
              <a:t>1/2</a:t>
            </a:r>
            <a:r>
              <a:rPr lang="ko-KR" altLang="ko-KR" dirty="0"/>
              <a:t>씩 분할을 하는 </a:t>
            </a:r>
            <a:r>
              <a:rPr lang="ko-KR" altLang="ko-KR" dirty="0" smtClean="0"/>
              <a:t>경우</a:t>
            </a:r>
            <a:r>
              <a:rPr lang="en-US" altLang="ko-KR" dirty="0" smtClean="0"/>
              <a:t> </a:t>
            </a:r>
            <a:r>
              <a:rPr lang="en-US" altLang="ko-KR" dirty="0"/>
              <a:t>T(N) = 2T(N) + </a:t>
            </a:r>
            <a:r>
              <a:rPr lang="en-US" altLang="ko-KR" dirty="0" err="1"/>
              <a:t>cN</a:t>
            </a:r>
            <a:r>
              <a:rPr lang="en-US" altLang="ko-KR" dirty="0"/>
              <a:t>, T(1) = c’</a:t>
            </a:r>
            <a:r>
              <a:rPr lang="ko-KR" altLang="ko-KR" dirty="0"/>
              <a:t>으로 </a:t>
            </a:r>
            <a:r>
              <a:rPr lang="ko-KR" altLang="ko-KR" dirty="0" err="1"/>
              <a:t>합병정렬의</a:t>
            </a:r>
            <a:r>
              <a:rPr lang="ko-KR" altLang="ko-KR" dirty="0"/>
              <a:t> </a:t>
            </a:r>
            <a:r>
              <a:rPr lang="ko-KR" altLang="ko-KR" dirty="0" err="1"/>
              <a:t>수행시간과</a:t>
            </a:r>
            <a:r>
              <a:rPr lang="ko-KR" altLang="ko-KR" dirty="0"/>
              <a:t> </a:t>
            </a:r>
            <a:r>
              <a:rPr lang="ko-KR" altLang="ko-KR" dirty="0" smtClean="0"/>
              <a:t>동일</a:t>
            </a:r>
            <a:r>
              <a:rPr lang="en-US" altLang="ko-KR" dirty="0" smtClean="0"/>
              <a:t>.</a:t>
            </a:r>
            <a:r>
              <a:rPr lang="en-US" altLang="ko-KR" sz="2200" dirty="0" smtClean="0"/>
              <a:t> </a:t>
            </a:r>
            <a:r>
              <a:rPr lang="ko-KR" altLang="ko-KR" sz="2200" dirty="0"/>
              <a:t>여기서</a:t>
            </a:r>
            <a:r>
              <a:rPr lang="en-US" altLang="ko-KR" sz="2200" dirty="0"/>
              <a:t> c</a:t>
            </a:r>
            <a:r>
              <a:rPr lang="ko-KR" altLang="ko-KR" sz="2200" dirty="0" smtClean="0"/>
              <a:t>와</a:t>
            </a:r>
            <a:r>
              <a:rPr lang="en-US" altLang="ko-KR" sz="2200" dirty="0" smtClean="0"/>
              <a:t> c</a:t>
            </a:r>
            <a:r>
              <a:rPr lang="en-US" altLang="ko-KR" sz="2200" dirty="0"/>
              <a:t>’</a:t>
            </a:r>
            <a:r>
              <a:rPr lang="ko-KR" altLang="ko-KR" sz="2200" dirty="0"/>
              <a:t>는 각각 </a:t>
            </a:r>
            <a:r>
              <a:rPr lang="ko-KR" altLang="ko-KR" sz="2200" dirty="0" smtClean="0"/>
              <a:t>상수</a:t>
            </a:r>
            <a:endParaRPr lang="en-US" altLang="ko-KR" sz="2200" dirty="0" smtClean="0"/>
          </a:p>
          <a:p>
            <a:r>
              <a:rPr lang="ko-KR" altLang="ko-KR" dirty="0" err="1" smtClean="0">
                <a:solidFill>
                  <a:srgbClr val="3333FF"/>
                </a:solidFill>
              </a:rPr>
              <a:t>평균경우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ko-KR" altLang="ko-KR" dirty="0"/>
              <a:t>피벗이 입력을 다음과 같이 분할할 확률이 모두 같을 때</a:t>
            </a:r>
            <a:r>
              <a:rPr lang="en-US" altLang="ko-KR" dirty="0"/>
              <a:t>, T(N) = O(</a:t>
            </a:r>
            <a:r>
              <a:rPr lang="en-US" altLang="ko-KR" dirty="0" err="1"/>
              <a:t>NlogN</a:t>
            </a:r>
            <a:r>
              <a:rPr lang="en-US" altLang="ko-KR" dirty="0"/>
              <a:t>)</a:t>
            </a:r>
            <a:r>
              <a:rPr lang="ko-KR" altLang="ko-KR" dirty="0"/>
              <a:t>으로 </a:t>
            </a:r>
            <a:r>
              <a:rPr lang="ko-KR" altLang="ko-KR" dirty="0" smtClean="0"/>
              <a:t>계산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982" y="3325177"/>
            <a:ext cx="4343718" cy="3167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17526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94360" y="781286"/>
            <a:ext cx="7795260" cy="1431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1022985" algn="l"/>
              </a:tabLst>
            </a:pPr>
            <a:r>
              <a:rPr lang="ko-KR" altLang="ko-KR" sz="2400" dirty="0" err="1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최악경우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피벗이 매번 가장 작을 경우 또는 가장 클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경우로 피벗보다 작은 부분이나 큰 부분이 없을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때</a:t>
            </a:r>
            <a:endParaRPr lang="en-US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1022985" algn="l"/>
              </a:tabLst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따라서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T(N) = T(N-1) +N-1, T(1) =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94360" y="2743736"/>
            <a:ext cx="83896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1022985" algn="l"/>
              </a:tabLst>
            </a:pPr>
            <a:r>
              <a:rPr lang="en-US" altLang="ko-KR" sz="2400" dirty="0">
                <a:solidFill>
                  <a:srgbClr val="000000"/>
                </a:solidFill>
              </a:rPr>
              <a:t>T(N) = </a:t>
            </a:r>
            <a:r>
              <a:rPr lang="en-US" altLang="ko-KR" sz="2400" dirty="0">
                <a:solidFill>
                  <a:srgbClr val="7030A0"/>
                </a:solidFill>
              </a:rPr>
              <a:t>T(N-1)</a:t>
            </a:r>
            <a:r>
              <a:rPr lang="en-US" altLang="ko-KR" sz="2400" dirty="0">
                <a:solidFill>
                  <a:srgbClr val="000000"/>
                </a:solidFill>
              </a:rPr>
              <a:t> +N-1 =  [</a:t>
            </a:r>
            <a:r>
              <a:rPr lang="en-US" altLang="ko-KR" sz="2400" dirty="0">
                <a:solidFill>
                  <a:srgbClr val="7030A0"/>
                </a:solidFill>
              </a:rPr>
              <a:t>T((N-1)-1) +(N-1)-1</a:t>
            </a:r>
            <a:r>
              <a:rPr lang="en-US" altLang="ko-KR" sz="2400" dirty="0">
                <a:solidFill>
                  <a:srgbClr val="000000"/>
                </a:solidFill>
              </a:rPr>
              <a:t>] + N-1 </a:t>
            </a:r>
            <a:endParaRPr lang="ko-KR" altLang="ko-KR" sz="2400" dirty="0"/>
          </a:p>
          <a:p>
            <a:pPr algn="just">
              <a:spcAft>
                <a:spcPts val="0"/>
              </a:spcAft>
              <a:tabLst>
                <a:tab pos="1022985" algn="l"/>
              </a:tabLst>
            </a:pPr>
            <a:r>
              <a:rPr lang="en-US" altLang="ko-KR" sz="2400" dirty="0">
                <a:solidFill>
                  <a:srgbClr val="000000"/>
                </a:solidFill>
              </a:rPr>
              <a:t>	         = T(N-2)+ N-2 + N-1</a:t>
            </a:r>
            <a:endParaRPr lang="ko-KR" altLang="ko-KR" sz="2400" dirty="0"/>
          </a:p>
          <a:p>
            <a:pPr algn="just">
              <a:spcAft>
                <a:spcPts val="0"/>
              </a:spcAft>
              <a:tabLst>
                <a:tab pos="1022985" algn="l"/>
              </a:tabLst>
            </a:pPr>
            <a:r>
              <a:rPr lang="en-US" altLang="ko-KR" sz="2400" dirty="0">
                <a:solidFill>
                  <a:srgbClr val="000000"/>
                </a:solidFill>
              </a:rPr>
              <a:t>	         = T(N-3 )+ N-3 +N-2 + N-1  </a:t>
            </a:r>
            <a:endParaRPr lang="ko-KR" altLang="ko-KR" sz="2400" dirty="0"/>
          </a:p>
          <a:p>
            <a:pPr algn="just">
              <a:spcAft>
                <a:spcPts val="0"/>
              </a:spcAft>
              <a:tabLst>
                <a:tab pos="1022985" algn="l"/>
              </a:tabLst>
            </a:pPr>
            <a:r>
              <a:rPr lang="en-US" altLang="ko-KR" sz="2400" dirty="0">
                <a:solidFill>
                  <a:srgbClr val="000000"/>
                </a:solidFill>
              </a:rPr>
              <a:t>                                         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sym typeface="MT Extra" panose="05050102010205020202" pitchFamily="18" charset="2"/>
              </a:rPr>
              <a:t></a:t>
            </a:r>
            <a:r>
              <a:rPr lang="en-US" altLang="ko-KR" sz="2400" dirty="0">
                <a:solidFill>
                  <a:srgbClr val="000000"/>
                </a:solidFill>
              </a:rPr>
              <a:t> </a:t>
            </a:r>
            <a:endParaRPr lang="ko-KR" altLang="ko-KR" sz="2400" dirty="0"/>
          </a:p>
          <a:p>
            <a:pPr algn="just">
              <a:spcAft>
                <a:spcPts val="0"/>
              </a:spcAft>
              <a:tabLst>
                <a:tab pos="1022985" algn="l"/>
              </a:tabLst>
            </a:pPr>
            <a:r>
              <a:rPr lang="en-US" altLang="ko-KR" sz="2400" dirty="0">
                <a:solidFill>
                  <a:srgbClr val="000000"/>
                </a:solidFill>
              </a:rPr>
              <a:t>                     </a:t>
            </a:r>
            <a:r>
              <a:rPr lang="en-US" altLang="ko-KR" sz="2400" dirty="0" smtClean="0">
                <a:solidFill>
                  <a:srgbClr val="000000"/>
                </a:solidFill>
              </a:rPr>
              <a:t>   </a:t>
            </a:r>
            <a:r>
              <a:rPr lang="en-US" altLang="ko-KR" sz="2400" dirty="0">
                <a:solidFill>
                  <a:srgbClr val="000000"/>
                </a:solidFill>
              </a:rPr>
              <a:t>= T(1) + 1 + 2 + … + N-3 +N-2 + N-1,  T(1) =0</a:t>
            </a:r>
            <a:endParaRPr lang="ko-KR" altLang="ko-KR" sz="2400" dirty="0"/>
          </a:p>
          <a:p>
            <a:pPr algn="just">
              <a:spcAft>
                <a:spcPts val="0"/>
              </a:spcAft>
              <a:tabLst>
                <a:tab pos="1022985" algn="l"/>
              </a:tabLst>
            </a:pPr>
            <a:r>
              <a:rPr lang="en-US" altLang="ko-KR" sz="2400" dirty="0">
                <a:solidFill>
                  <a:srgbClr val="000000"/>
                </a:solidFill>
              </a:rPr>
              <a:t>	         = N(N-1)/2 = O(N</a:t>
            </a:r>
            <a:r>
              <a:rPr lang="en-US" altLang="ko-KR" sz="2400" baseline="30000" dirty="0">
                <a:solidFill>
                  <a:srgbClr val="000000"/>
                </a:solidFill>
              </a:rPr>
              <a:t>2</a:t>
            </a:r>
            <a:r>
              <a:rPr lang="en-US" altLang="ko-KR" sz="2400" dirty="0">
                <a:solidFill>
                  <a:srgbClr val="000000"/>
                </a:solidFill>
              </a:rPr>
              <a:t>)</a:t>
            </a:r>
            <a:endParaRPr lang="ko-KR" altLang="ko-KR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66764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성능향상방법</a:t>
            </a:r>
            <a:r>
              <a:rPr lang="en-US" altLang="ko-KR" dirty="0" smtClean="0"/>
              <a:t>[1]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ko-KR" dirty="0" err="1"/>
              <a:t>퀵정렬은</a:t>
            </a:r>
            <a:r>
              <a:rPr lang="ko-KR" altLang="ko-KR" dirty="0"/>
              <a:t> </a:t>
            </a:r>
            <a:r>
              <a:rPr lang="ko-KR" altLang="ko-KR" dirty="0" err="1" smtClean="0"/>
              <a:t>재귀호출을</a:t>
            </a:r>
            <a:r>
              <a:rPr lang="ko-KR" altLang="ko-KR" dirty="0" smtClean="0"/>
              <a:t> </a:t>
            </a:r>
            <a:r>
              <a:rPr lang="ko-KR" altLang="ko-KR" dirty="0"/>
              <a:t>사용하므로 입력이 작은 크기가 되었을 때 </a:t>
            </a:r>
            <a:r>
              <a:rPr lang="ko-KR" altLang="ko-KR" dirty="0" err="1"/>
              <a:t>삽입정렬을</a:t>
            </a:r>
            <a:r>
              <a:rPr lang="ko-KR" altLang="ko-KR" dirty="0"/>
              <a:t> </a:t>
            </a:r>
            <a:r>
              <a:rPr lang="ko-KR" altLang="ko-KR" dirty="0" smtClean="0"/>
              <a:t>호출하여 성능 향상</a:t>
            </a:r>
            <a:endParaRPr lang="en-US" altLang="ko-KR" dirty="0" smtClean="0"/>
          </a:p>
          <a:p>
            <a:r>
              <a:rPr lang="ko-KR" altLang="ko-KR" dirty="0" smtClean="0"/>
              <a:t>크기 제한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en-US" altLang="ko-KR" dirty="0"/>
              <a:t>CALLSIZE</a:t>
            </a:r>
            <a:r>
              <a:rPr lang="ko-KR" altLang="ko-KR" dirty="0"/>
              <a:t>를 </a:t>
            </a:r>
            <a:r>
              <a:rPr lang="en-US" altLang="ko-KR" dirty="0"/>
              <a:t>7</a:t>
            </a:r>
            <a:r>
              <a:rPr lang="ko-KR" altLang="ko-KR" dirty="0"/>
              <a:t>∼</a:t>
            </a:r>
            <a:r>
              <a:rPr lang="en-US" altLang="ko-KR" dirty="0" smtClean="0"/>
              <a:t>10</a:t>
            </a:r>
            <a:r>
              <a:rPr lang="ko-KR" altLang="ko-KR" dirty="0" smtClean="0"/>
              <a:t> 정</a:t>
            </a:r>
            <a:r>
              <a:rPr lang="ko-KR" altLang="en-US" dirty="0" smtClean="0"/>
              <a:t>도</a:t>
            </a:r>
            <a:endParaRPr lang="en-US" altLang="ko-KR" dirty="0" smtClean="0"/>
          </a:p>
          <a:p>
            <a:pPr>
              <a:spcBef>
                <a:spcPts val="1800"/>
              </a:spcBef>
            </a:pPr>
            <a:r>
              <a:rPr lang="en-US" altLang="ko-KR" dirty="0" smtClean="0"/>
              <a:t>Line </a:t>
            </a:r>
            <a:r>
              <a:rPr lang="en-US" altLang="ko-KR" dirty="0"/>
              <a:t>07</a:t>
            </a:r>
            <a:r>
              <a:rPr lang="ko-KR" altLang="ko-KR" dirty="0"/>
              <a:t>을 다음과 같이 </a:t>
            </a:r>
            <a:r>
              <a:rPr lang="ko-KR" altLang="ko-KR" dirty="0" smtClean="0"/>
              <a:t>수정</a:t>
            </a:r>
            <a:endParaRPr lang="ko-KR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70" y="4178618"/>
            <a:ext cx="8508609" cy="121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582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성능향상방법</a:t>
            </a:r>
            <a:r>
              <a:rPr lang="en-US" altLang="ko-KR" dirty="0" smtClean="0"/>
              <a:t>[2]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20000"/>
              </a:lnSpc>
            </a:pPr>
            <a:r>
              <a:rPr lang="ko-KR" altLang="ko-KR" dirty="0" err="1"/>
              <a:t>퀵정렬은</a:t>
            </a:r>
            <a:r>
              <a:rPr lang="ko-KR" altLang="ko-KR" dirty="0"/>
              <a:t> 피벗의 값에 따라 분할되는 두 영역의 크기가 결정되므로 한쪽이 너무 커지는 것을 방지하기 위해 </a:t>
            </a:r>
            <a:r>
              <a:rPr lang="ko-KR" altLang="ko-KR" dirty="0" err="1">
                <a:solidFill>
                  <a:srgbClr val="3333FF"/>
                </a:solidFill>
              </a:rPr>
              <a:t>랜덤하게</a:t>
            </a:r>
            <a:r>
              <a:rPr lang="ko-KR" altLang="ko-KR" dirty="0">
                <a:solidFill>
                  <a:srgbClr val="3333FF"/>
                </a:solidFill>
              </a:rPr>
              <a:t> 선택한 </a:t>
            </a:r>
            <a:r>
              <a:rPr lang="en-US" altLang="ko-KR" dirty="0" smtClean="0">
                <a:solidFill>
                  <a:srgbClr val="3333FF"/>
                </a:solidFill>
              </a:rPr>
              <a:t>3</a:t>
            </a:r>
            <a:r>
              <a:rPr lang="ko-KR" altLang="ko-KR" dirty="0" smtClean="0">
                <a:solidFill>
                  <a:srgbClr val="3333FF"/>
                </a:solidFill>
              </a:rPr>
              <a:t> </a:t>
            </a:r>
            <a:r>
              <a:rPr lang="ko-KR" altLang="ko-KR" dirty="0">
                <a:solidFill>
                  <a:srgbClr val="3333FF"/>
                </a:solidFill>
              </a:rPr>
              <a:t>개의 원소들 중에서 </a:t>
            </a:r>
            <a:r>
              <a:rPr lang="ko-KR" altLang="ko-KR" dirty="0" err="1">
                <a:solidFill>
                  <a:srgbClr val="3333FF"/>
                </a:solidFill>
              </a:rPr>
              <a:t>중간값</a:t>
            </a:r>
            <a:r>
              <a:rPr lang="en-US" altLang="ko-KR" dirty="0">
                <a:solidFill>
                  <a:srgbClr val="3333FF"/>
                </a:solidFill>
              </a:rPr>
              <a:t>(Median)</a:t>
            </a:r>
            <a:r>
              <a:rPr lang="ko-KR" altLang="ko-KR" dirty="0">
                <a:solidFill>
                  <a:srgbClr val="3333FF"/>
                </a:solidFill>
              </a:rPr>
              <a:t>을 피벗으로 사용</a:t>
            </a:r>
            <a:r>
              <a:rPr lang="ko-KR" altLang="ko-KR" dirty="0"/>
              <a:t>하여 </a:t>
            </a:r>
            <a:r>
              <a:rPr lang="ko-KR" altLang="ko-KR" dirty="0" smtClean="0"/>
              <a:t>성능</a:t>
            </a:r>
            <a:r>
              <a:rPr lang="en-US" altLang="ko-KR" dirty="0" smtClean="0"/>
              <a:t> </a:t>
            </a:r>
            <a:r>
              <a:rPr lang="ko-KR" altLang="ko-KR" dirty="0" smtClean="0"/>
              <a:t>개선</a:t>
            </a:r>
            <a:endParaRPr lang="en-US" altLang="ko-KR" dirty="0" smtClean="0"/>
          </a:p>
          <a:p>
            <a:pPr lvl="0">
              <a:lnSpc>
                <a:spcPct val="120000"/>
              </a:lnSpc>
            </a:pPr>
            <a:r>
              <a:rPr lang="ko-KR" altLang="ko-KR" dirty="0" smtClean="0"/>
              <a:t>이를 </a:t>
            </a:r>
            <a:r>
              <a:rPr lang="en-US" altLang="ko-KR" dirty="0">
                <a:solidFill>
                  <a:srgbClr val="3333FF"/>
                </a:solidFill>
              </a:rPr>
              <a:t>Median-of-Three </a:t>
            </a:r>
            <a:r>
              <a:rPr lang="ko-KR" altLang="ko-KR" dirty="0" err="1" smtClean="0">
                <a:solidFill>
                  <a:srgbClr val="3333FF"/>
                </a:solidFill>
              </a:rPr>
              <a:t>방법</a:t>
            </a:r>
            <a:r>
              <a:rPr lang="ko-KR" altLang="en-US" dirty="0" err="1" smtClean="0"/>
              <a:t>이라함</a:t>
            </a:r>
            <a:endParaRPr lang="ko-KR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 </a:t>
            </a:r>
            <a:r>
              <a:rPr lang="ko-KR" altLang="ko-KR" dirty="0" smtClean="0"/>
              <a:t>가장 </a:t>
            </a:r>
            <a:r>
              <a:rPr lang="ko-KR" altLang="ko-KR" dirty="0"/>
              <a:t>왼쪽</a:t>
            </a:r>
            <a:r>
              <a:rPr lang="en-US" altLang="ko-KR" dirty="0"/>
              <a:t>(low), </a:t>
            </a:r>
            <a:r>
              <a:rPr lang="ko-KR" altLang="ko-KR" dirty="0"/>
              <a:t>중간</a:t>
            </a:r>
            <a:r>
              <a:rPr lang="en-US" altLang="ko-KR" dirty="0"/>
              <a:t>(mid), </a:t>
            </a:r>
            <a:r>
              <a:rPr lang="ko-KR" altLang="ko-KR" dirty="0"/>
              <a:t>그리고 가장 오른쪽</a:t>
            </a:r>
            <a:r>
              <a:rPr lang="en-US" altLang="ko-KR" dirty="0"/>
              <a:t>(high) </a:t>
            </a:r>
            <a:r>
              <a:rPr lang="ko-KR" altLang="ko-KR" dirty="0"/>
              <a:t>원소들 중에서 </a:t>
            </a:r>
            <a:r>
              <a:rPr lang="ko-KR" altLang="ko-KR" dirty="0" err="1"/>
              <a:t>중간값을</a:t>
            </a:r>
            <a:r>
              <a:rPr lang="ko-KR" altLang="ko-KR" dirty="0"/>
              <a:t> 찾는 것으로도 알려져 </a:t>
            </a:r>
            <a:r>
              <a:rPr lang="ko-KR" altLang="ko-KR" dirty="0" smtClean="0"/>
              <a:t>있</a:t>
            </a:r>
            <a:r>
              <a:rPr lang="ko-KR" altLang="en-US" dirty="0"/>
              <a:t>음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169447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성능향상방법</a:t>
            </a:r>
            <a:r>
              <a:rPr lang="en-US" altLang="ko-KR" dirty="0" smtClean="0"/>
              <a:t>[3]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24213"/>
            <a:ext cx="7886700" cy="5096577"/>
          </a:xfrm>
        </p:spPr>
        <p:txBody>
          <a:bodyPr/>
          <a:lstStyle/>
          <a:p>
            <a:pPr lvl="0">
              <a:lnSpc>
                <a:spcPct val="120000"/>
              </a:lnSpc>
            </a:pPr>
            <a:r>
              <a:rPr lang="en-US" altLang="ko-KR" dirty="0" smtClean="0"/>
              <a:t>Tukey</a:t>
            </a:r>
            <a:r>
              <a:rPr lang="ko-KR" altLang="ko-KR" dirty="0"/>
              <a:t>는 </a:t>
            </a:r>
            <a:r>
              <a:rPr lang="en-US" altLang="ko-KR" dirty="0" smtClean="0"/>
              <a:t>9</a:t>
            </a:r>
            <a:r>
              <a:rPr lang="ko-KR" altLang="ko-KR" dirty="0" smtClean="0"/>
              <a:t> </a:t>
            </a:r>
            <a:r>
              <a:rPr lang="ko-KR" altLang="ko-KR" dirty="0"/>
              <a:t>개의 원소들을 임의로 선택하여 이들을 </a:t>
            </a:r>
            <a:r>
              <a:rPr lang="en-US" altLang="ko-KR" dirty="0" smtClean="0"/>
              <a:t>3</a:t>
            </a:r>
            <a:r>
              <a:rPr lang="ko-KR" altLang="ko-KR" dirty="0" smtClean="0"/>
              <a:t> </a:t>
            </a:r>
            <a:r>
              <a:rPr lang="ko-KR" altLang="ko-KR" dirty="0"/>
              <a:t>개씩 하나의 그룹으로 만든 뒤</a:t>
            </a:r>
            <a:r>
              <a:rPr lang="en-US" altLang="ko-KR" dirty="0"/>
              <a:t>, </a:t>
            </a:r>
            <a:r>
              <a:rPr lang="ko-KR" altLang="ko-KR" dirty="0"/>
              <a:t>각 그룹에서 </a:t>
            </a:r>
            <a:r>
              <a:rPr lang="ko-KR" altLang="ko-KR" dirty="0" err="1"/>
              <a:t>중간값을</a:t>
            </a:r>
            <a:r>
              <a:rPr lang="ko-KR" altLang="ko-KR" dirty="0"/>
              <a:t> 선택하고</a:t>
            </a:r>
            <a:r>
              <a:rPr lang="en-US" altLang="ko-KR" dirty="0"/>
              <a:t>, </a:t>
            </a:r>
            <a:r>
              <a:rPr lang="ko-KR" altLang="ko-KR" dirty="0"/>
              <a:t>선택된 </a:t>
            </a:r>
            <a:r>
              <a:rPr lang="en-US" altLang="ko-KR" dirty="0" smtClean="0"/>
              <a:t>3</a:t>
            </a:r>
            <a:r>
              <a:rPr lang="ko-KR" altLang="ko-KR" dirty="0" smtClean="0"/>
              <a:t> </a:t>
            </a:r>
            <a:r>
              <a:rPr lang="ko-KR" altLang="ko-KR" dirty="0"/>
              <a:t>개의 </a:t>
            </a:r>
            <a:r>
              <a:rPr lang="ko-KR" altLang="ko-KR" dirty="0" err="1"/>
              <a:t>중간값들에</a:t>
            </a:r>
            <a:r>
              <a:rPr lang="ko-KR" altLang="ko-KR" dirty="0"/>
              <a:t> 대한 </a:t>
            </a:r>
            <a:r>
              <a:rPr lang="ko-KR" altLang="ko-KR" dirty="0" err="1"/>
              <a:t>중간값을</a:t>
            </a:r>
            <a:r>
              <a:rPr lang="ko-KR" altLang="ko-KR" dirty="0"/>
              <a:t> 피벗으로 사용하는 것을 </a:t>
            </a:r>
            <a:r>
              <a:rPr lang="ko-KR" altLang="ko-KR" dirty="0" smtClean="0"/>
              <a:t>제안</a:t>
            </a:r>
            <a:endParaRPr lang="en-US" altLang="ko-KR" dirty="0" smtClean="0"/>
          </a:p>
          <a:p>
            <a:pPr lvl="0">
              <a:lnSpc>
                <a:spcPct val="120000"/>
              </a:lnSpc>
            </a:pPr>
            <a:r>
              <a:rPr lang="en-US" altLang="ko-KR" dirty="0" smtClean="0"/>
              <a:t>Median-of-Three </a:t>
            </a:r>
            <a:r>
              <a:rPr lang="ko-KR" altLang="ko-KR" dirty="0"/>
              <a:t>방법보다 좋은 성능을 </a:t>
            </a:r>
            <a:r>
              <a:rPr lang="ko-KR" altLang="ko-KR" dirty="0" smtClean="0"/>
              <a:t>보</a:t>
            </a:r>
            <a:r>
              <a:rPr lang="ko-KR" altLang="en-US" dirty="0" smtClean="0"/>
              <a:t>임</a:t>
            </a:r>
            <a:r>
              <a:rPr lang="en-US" altLang="ko-KR" dirty="0" smtClean="0"/>
              <a:t>  </a:t>
            </a:r>
          </a:p>
          <a:p>
            <a:pPr lvl="0">
              <a:lnSpc>
                <a:spcPct val="120000"/>
              </a:lnSpc>
            </a:pPr>
            <a:r>
              <a:rPr lang="ko-KR" altLang="en-US" dirty="0" smtClean="0"/>
              <a:t>다음 예제에서</a:t>
            </a:r>
            <a:r>
              <a:rPr lang="ko-KR" altLang="ko-KR" dirty="0" smtClean="0"/>
              <a:t> </a:t>
            </a:r>
            <a:r>
              <a:rPr lang="en-US" altLang="ko-KR" dirty="0" smtClean="0"/>
              <a:t>60</a:t>
            </a:r>
            <a:r>
              <a:rPr lang="ko-KR" altLang="en-US" dirty="0" smtClean="0"/>
              <a:t>이</a:t>
            </a:r>
            <a:r>
              <a:rPr lang="ko-KR" altLang="ko-KR" dirty="0" smtClean="0"/>
              <a:t> 피벗</a:t>
            </a:r>
            <a:r>
              <a:rPr lang="ko-KR" altLang="en-US" dirty="0" smtClean="0"/>
              <a:t>이 됨</a:t>
            </a:r>
            <a:endParaRPr lang="ko-KR" altLang="ko-KR" dirty="0"/>
          </a:p>
        </p:txBody>
      </p:sp>
      <p:pic>
        <p:nvPicPr>
          <p:cNvPr id="8" name="그림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582" y="4516754"/>
            <a:ext cx="6241098" cy="21926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1623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성능향상방법</a:t>
            </a:r>
            <a:r>
              <a:rPr lang="en-US" altLang="ko-KR" dirty="0" smtClean="0"/>
              <a:t>[4]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50544"/>
            <a:ext cx="7886700" cy="5096577"/>
          </a:xfrm>
        </p:spPr>
        <p:txBody>
          <a:bodyPr/>
          <a:lstStyle/>
          <a:p>
            <a:pPr lvl="0">
              <a:lnSpc>
                <a:spcPct val="120000"/>
              </a:lnSpc>
            </a:pPr>
            <a:r>
              <a:rPr lang="ko-KR" altLang="ko-KR" dirty="0" err="1"/>
              <a:t>퀵정렬을</a:t>
            </a:r>
            <a:r>
              <a:rPr lang="ko-KR" altLang="ko-KR" dirty="0"/>
              <a:t> 시작하기 전에 입력 배열에 대해 </a:t>
            </a:r>
            <a:r>
              <a:rPr lang="ko-KR" altLang="ko-KR" dirty="0" err="1">
                <a:solidFill>
                  <a:srgbClr val="3333FF"/>
                </a:solidFill>
              </a:rPr>
              <a:t>랜덤섞기</a:t>
            </a:r>
            <a:r>
              <a:rPr lang="en-US" altLang="ko-KR" dirty="0">
                <a:solidFill>
                  <a:srgbClr val="3333FF"/>
                </a:solidFill>
              </a:rPr>
              <a:t>(Random Shuffling)</a:t>
            </a:r>
            <a:r>
              <a:rPr lang="ko-KR" altLang="ko-KR" dirty="0"/>
              <a:t>를 </a:t>
            </a:r>
            <a:r>
              <a:rPr lang="ko-KR" altLang="ko-KR" dirty="0" smtClean="0"/>
              <a:t>수행</a:t>
            </a:r>
            <a:endParaRPr lang="en-US" altLang="ko-KR" dirty="0" smtClean="0"/>
          </a:p>
          <a:p>
            <a:pPr lvl="0">
              <a:lnSpc>
                <a:spcPct val="120000"/>
              </a:lnSpc>
            </a:pPr>
            <a:r>
              <a:rPr lang="ko-KR" altLang="ko-KR" dirty="0" smtClean="0">
                <a:solidFill>
                  <a:srgbClr val="3333FF"/>
                </a:solidFill>
              </a:rPr>
              <a:t>치우친 </a:t>
            </a:r>
            <a:r>
              <a:rPr lang="ko-KR" altLang="ko-KR" dirty="0">
                <a:solidFill>
                  <a:srgbClr val="3333FF"/>
                </a:solidFill>
              </a:rPr>
              <a:t>분할이 일어나는 것을 확률적으로 </a:t>
            </a:r>
            <a:r>
              <a:rPr lang="ko-KR" altLang="ko-KR" dirty="0" smtClean="0">
                <a:solidFill>
                  <a:srgbClr val="3333FF"/>
                </a:solidFill>
              </a:rPr>
              <a:t>방지</a:t>
            </a:r>
            <a:endParaRPr lang="en-US" altLang="ko-KR" dirty="0" smtClean="0"/>
          </a:p>
          <a:p>
            <a:pPr lvl="0">
              <a:lnSpc>
                <a:spcPct val="120000"/>
              </a:lnSpc>
            </a:pPr>
            <a:r>
              <a:rPr lang="en-US" altLang="ko-KR" dirty="0" smtClean="0"/>
              <a:t>Knuth</a:t>
            </a:r>
            <a:r>
              <a:rPr lang="ko-KR" altLang="ko-KR" dirty="0"/>
              <a:t>의 </a:t>
            </a:r>
            <a:r>
              <a:rPr lang="en-US" altLang="ko-KR" dirty="0"/>
              <a:t>O(N) </a:t>
            </a:r>
            <a:r>
              <a:rPr lang="ko-KR" altLang="ko-KR" dirty="0"/>
              <a:t>시간 </a:t>
            </a:r>
            <a:r>
              <a:rPr lang="en-US" altLang="ko-KR" dirty="0"/>
              <a:t>Random Shuffle </a:t>
            </a:r>
            <a:r>
              <a:rPr lang="ko-KR" altLang="ko-KR" dirty="0" err="1"/>
              <a:t>메소드를</a:t>
            </a:r>
            <a:r>
              <a:rPr lang="ko-KR" altLang="ko-KR" dirty="0"/>
              <a:t> </a:t>
            </a:r>
            <a:r>
              <a:rPr lang="ko-KR" altLang="ko-KR" dirty="0" smtClean="0"/>
              <a:t>사용</a:t>
            </a:r>
            <a:endParaRPr lang="en-US" altLang="ko-KR" dirty="0" smtClean="0"/>
          </a:p>
          <a:p>
            <a:pPr marL="0" lvl="0" indent="0">
              <a:lnSpc>
                <a:spcPct val="120000"/>
              </a:lnSpc>
              <a:buNone/>
            </a:pPr>
            <a:endParaRPr lang="ko-KR" altLang="ko-KR" dirty="0"/>
          </a:p>
        </p:txBody>
      </p:sp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455" y="3898832"/>
            <a:ext cx="6254750" cy="2354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136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1556" y="927899"/>
            <a:ext cx="77724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Line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01: </a:t>
            </a:r>
            <a:r>
              <a:rPr lang="en-US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compareTo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메소드를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사용하여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키들을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비교하기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위해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Comparable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인터페이스를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import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한다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05: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for-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루프는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0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부터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N-1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까지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변하면서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line 06</a:t>
            </a:r>
            <a:r>
              <a:rPr lang="ko-KR" altLang="ko-KR" sz="2400" dirty="0">
                <a:cs typeface="맑은 고딕" panose="020B0503020000020004" pitchFamily="50" charset="-127"/>
              </a:rPr>
              <a:t>∼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09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찾은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min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대해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line 10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a[</a:t>
            </a: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와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a[min]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교환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99805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1490" y="1174879"/>
            <a:ext cx="812673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퀵정렬은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평균적으로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빠른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수행시간을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가지며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보조배열을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사용하지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않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음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최악경우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수행시간이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O(N</a:t>
            </a:r>
            <a:r>
              <a:rPr lang="en-US" altLang="ko-KR" sz="2400" baseline="300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이므로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성능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향상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방법들을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적용하여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사용하는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것이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바람직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함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퀵정렬은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원시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타입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(Primitive Type)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데이터를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정렬하는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자바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Standard Edition 6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시스템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sort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사용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C-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언어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라이브러리의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qsort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그리고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Unix, g++, Visual C++, Python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등에서도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퀵정렬을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시스템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정렬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사용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solidFill>
                  <a:srgbClr val="3333FF"/>
                </a:solidFill>
              </a:rPr>
              <a:t>자바 </a:t>
            </a:r>
            <a:r>
              <a:rPr lang="en-US" altLang="ko-KR" sz="2400" dirty="0">
                <a:solidFill>
                  <a:srgbClr val="3333FF"/>
                </a:solidFill>
              </a:rPr>
              <a:t>SE 7</a:t>
            </a:r>
            <a:r>
              <a:rPr lang="ko-KR" altLang="ko-KR" sz="2400" dirty="0"/>
              <a:t>에서는 </a:t>
            </a:r>
            <a:r>
              <a:rPr lang="en-US" altLang="ko-KR" sz="2400" dirty="0"/>
              <a:t>2009</a:t>
            </a:r>
            <a:r>
              <a:rPr lang="ko-KR" altLang="ko-KR" sz="2400" dirty="0"/>
              <a:t>년에</a:t>
            </a:r>
            <a:r>
              <a:rPr lang="en-US" altLang="ko-KR" sz="2400" dirty="0"/>
              <a:t> </a:t>
            </a:r>
            <a:r>
              <a:rPr lang="en-US" altLang="ko-KR" sz="2400" dirty="0" err="1"/>
              <a:t>Yaroslavskiy</a:t>
            </a:r>
            <a:r>
              <a:rPr lang="ko-KR" altLang="ko-KR" sz="2400" dirty="0"/>
              <a:t>가 고안한 </a:t>
            </a:r>
            <a:r>
              <a:rPr lang="ko-KR" altLang="ko-KR" sz="2400" dirty="0" err="1">
                <a:solidFill>
                  <a:srgbClr val="3333FF"/>
                </a:solidFill>
              </a:rPr>
              <a:t>이중피벗퀵</a:t>
            </a:r>
            <a:r>
              <a:rPr lang="en-US" altLang="ko-KR" sz="2400" dirty="0">
                <a:solidFill>
                  <a:srgbClr val="3333FF"/>
                </a:solidFill>
              </a:rPr>
              <a:t>(Dual Pivot Quick)</a:t>
            </a:r>
            <a:r>
              <a:rPr lang="ko-KR" altLang="ko-KR" sz="2400" dirty="0">
                <a:solidFill>
                  <a:srgbClr val="3333FF"/>
                </a:solidFill>
              </a:rPr>
              <a:t>정렬</a:t>
            </a:r>
            <a:r>
              <a:rPr lang="ko-KR" altLang="ko-KR" sz="2400" dirty="0"/>
              <a:t>이 </a:t>
            </a:r>
            <a:r>
              <a:rPr lang="ko-KR" altLang="ko-KR" sz="2400" dirty="0" smtClean="0"/>
              <a:t>사용</a:t>
            </a:r>
            <a:r>
              <a:rPr lang="en-US" altLang="ko-KR" sz="2400" dirty="0" smtClean="0"/>
              <a:t>[</a:t>
            </a:r>
            <a:r>
              <a:rPr lang="ko-KR" altLang="ko-KR" sz="2400" dirty="0"/>
              <a:t>부록 </a:t>
            </a:r>
            <a:r>
              <a:rPr lang="en-US" altLang="ko-KR" sz="2400" dirty="0"/>
              <a:t>VI</a:t>
            </a:r>
            <a:r>
              <a:rPr lang="en-US" altLang="ko-KR" sz="2400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9222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8.7 </a:t>
            </a:r>
            <a:r>
              <a:rPr lang="ko-KR" altLang="ko-KR" dirty="0"/>
              <a:t>정렬의 하한 및 정렬알고리즘의 </a:t>
            </a:r>
            <a:r>
              <a:rPr lang="ko-KR" altLang="ko-KR" dirty="0" smtClean="0"/>
              <a:t>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ko-KR" altLang="ko-KR" dirty="0"/>
              <a:t>주어진 </a:t>
            </a:r>
            <a:r>
              <a:rPr lang="ko-KR" altLang="ko-KR" dirty="0">
                <a:solidFill>
                  <a:srgbClr val="3333FF"/>
                </a:solidFill>
              </a:rPr>
              <a:t>문제의 하한</a:t>
            </a:r>
            <a:r>
              <a:rPr lang="en-US" altLang="ko-KR" dirty="0">
                <a:solidFill>
                  <a:srgbClr val="3333FF"/>
                </a:solidFill>
              </a:rPr>
              <a:t>(Lower Bound)</a:t>
            </a:r>
            <a:r>
              <a:rPr lang="ko-KR" altLang="ko-KR" dirty="0"/>
              <a:t>이란 문제를 해결하기 위해 수행되어야 할 </a:t>
            </a:r>
            <a:r>
              <a:rPr lang="ko-KR" altLang="ko-KR" dirty="0">
                <a:solidFill>
                  <a:srgbClr val="3333FF"/>
                </a:solidFill>
              </a:rPr>
              <a:t>최소한의 기본 연산의 횟수</a:t>
            </a:r>
            <a:r>
              <a:rPr lang="ko-KR" altLang="ko-KR" dirty="0"/>
              <a:t>를 의미한다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ko-KR" dirty="0" smtClean="0"/>
              <a:t>간단한 </a:t>
            </a:r>
            <a:r>
              <a:rPr lang="ko-KR" altLang="ko-KR" dirty="0"/>
              <a:t>예로</a:t>
            </a:r>
            <a:r>
              <a:rPr lang="en-US" altLang="ko-KR" dirty="0"/>
              <a:t>, N</a:t>
            </a:r>
            <a:r>
              <a:rPr lang="ko-KR" altLang="ko-KR" dirty="0"/>
              <a:t>개의 정수를 가진 배열에서 최솟값을 찾는 문제의 하한은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3333FF"/>
                </a:solidFill>
              </a:rPr>
              <a:t>N-1</a:t>
            </a:r>
            <a:r>
              <a:rPr lang="ko-KR" altLang="ko-KR" dirty="0"/>
              <a:t>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ko-KR" altLang="ko-KR" sz="2200" dirty="0" smtClean="0"/>
              <a:t>만약 </a:t>
            </a:r>
            <a:r>
              <a:rPr lang="en-US" altLang="ko-KR" sz="2200" dirty="0"/>
              <a:t>N-1</a:t>
            </a:r>
            <a:r>
              <a:rPr lang="ko-KR" altLang="ko-KR" sz="2200" dirty="0"/>
              <a:t>보다 적은 비교 횟수로 최솟값을 찾았다면</a:t>
            </a:r>
            <a:r>
              <a:rPr lang="en-US" altLang="ko-KR" sz="2200" dirty="0"/>
              <a:t>, </a:t>
            </a:r>
            <a:r>
              <a:rPr lang="ko-KR" altLang="ko-KR" sz="2200" dirty="0"/>
              <a:t>적어도 하나의 원소가 비교되지 않은 것이므로 찾은 숫자가 최솟값이 아닐 수도 있다</a:t>
            </a:r>
            <a:r>
              <a:rPr lang="en-US" altLang="ko-KR" dirty="0"/>
              <a:t>. </a:t>
            </a:r>
            <a:endParaRPr lang="ko-KR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659" y="5446304"/>
            <a:ext cx="5211251" cy="83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564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1500" y="737354"/>
            <a:ext cx="78867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Calibri" panose="020F0502020204030204" pitchFamily="34" charset="0"/>
              </a:rPr>
              <a:t>정렬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문제의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하한을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위해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반드시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원소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대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원소의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크기를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 smtClean="0">
                <a:solidFill>
                  <a:srgbClr val="3333FF"/>
                </a:solidFill>
                <a:latin typeface="Calibri" panose="020F0502020204030204" pitchFamily="34" charset="0"/>
              </a:rPr>
              <a:t>비교</a:t>
            </a:r>
            <a:r>
              <a:rPr lang="en-US" altLang="ko-KR" sz="2400" dirty="0" smtClean="0">
                <a:solidFill>
                  <a:srgbClr val="3333FF"/>
                </a:solidFill>
                <a:latin typeface="Calibri" panose="020F0502020204030204" pitchFamily="34" charset="0"/>
              </a:rPr>
              <a:t>(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원소들을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‘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통째로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’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비교</a:t>
            </a:r>
            <a:r>
              <a:rPr lang="en-US" altLang="ko-KR" sz="2400" dirty="0" smtClean="0">
                <a:solidFill>
                  <a:srgbClr val="3333FF"/>
                </a:solidFill>
                <a:latin typeface="Calibri" panose="020F0502020204030204" pitchFamily="34" charset="0"/>
              </a:rPr>
              <a:t>)</a:t>
            </a:r>
            <a:r>
              <a:rPr lang="ko-KR" altLang="ko-KR" sz="2400" dirty="0" smtClean="0">
                <a:solidFill>
                  <a:srgbClr val="3333FF"/>
                </a:solidFill>
                <a:latin typeface="Calibri" panose="020F0502020204030204" pitchFamily="34" charset="0"/>
              </a:rPr>
              <a:t>하는</a:t>
            </a:r>
            <a:r>
              <a:rPr lang="ko-KR" altLang="ko-KR" sz="2400" dirty="0" smtClean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것으로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 smtClean="0">
                <a:solidFill>
                  <a:srgbClr val="3333FF"/>
                </a:solidFill>
                <a:latin typeface="Calibri" panose="020F0502020204030204" pitchFamily="34" charset="0"/>
              </a:rPr>
              <a:t>가정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285750" indent="-28575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</a:rPr>
              <a:t>이를</a:t>
            </a:r>
            <a:r>
              <a:rPr lang="ko-KR" altLang="ko-KR" sz="2400" dirty="0" smtClean="0"/>
              <a:t> </a:t>
            </a:r>
            <a:r>
              <a:rPr lang="ko-KR" altLang="ko-KR" sz="2400" dirty="0" err="1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비교정렬</a:t>
            </a:r>
            <a:r>
              <a:rPr lang="en-US" altLang="ko-KR" sz="2400" dirty="0">
                <a:solidFill>
                  <a:srgbClr val="3333FF"/>
                </a:solidFill>
                <a:cs typeface="Times New Roman" panose="02020603050405020304" pitchFamily="18" charset="0"/>
              </a:rPr>
              <a:t>(Comparison Sort)</a:t>
            </a:r>
            <a:r>
              <a:rPr lang="ko-KR" altLang="ko-KR" sz="2400" dirty="0" err="1" smtClean="0">
                <a:latin typeface="Calibri" panose="020F0502020204030204" pitchFamily="34" charset="0"/>
              </a:rPr>
              <a:t>이라</a:t>
            </a:r>
            <a:r>
              <a:rPr lang="ko-KR" altLang="en-US" sz="2400" dirty="0" err="1" smtClean="0">
                <a:latin typeface="Calibri" panose="020F0502020204030204" pitchFamily="34" charset="0"/>
              </a:rPr>
              <a:t>함</a:t>
            </a:r>
            <a:r>
              <a:rPr lang="en-US" altLang="ko-KR" sz="2400" dirty="0" smtClean="0"/>
              <a:t> 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</a:rPr>
              <a:t>3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개의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서로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크기가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다른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원소</a:t>
            </a:r>
            <a:r>
              <a:rPr lang="en-US" altLang="ko-KR" sz="2400" dirty="0"/>
              <a:t>, a, b, c</a:t>
            </a:r>
            <a:r>
              <a:rPr lang="ko-KR" altLang="ko-KR" sz="2400" dirty="0">
                <a:latin typeface="Calibri" panose="020F0502020204030204" pitchFamily="34" charset="0"/>
              </a:rPr>
              <a:t>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있을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때</a:t>
            </a:r>
            <a:r>
              <a:rPr lang="en-US" altLang="ko-KR" sz="2400" dirty="0"/>
              <a:t>, a, b, c</a:t>
            </a:r>
            <a:r>
              <a:rPr lang="ko-KR" altLang="ko-KR" sz="2400" dirty="0">
                <a:latin typeface="Calibri" panose="020F0502020204030204" pitchFamily="34" charset="0"/>
              </a:rPr>
              <a:t>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값에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따라서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총</a:t>
            </a:r>
            <a:r>
              <a:rPr lang="ko-KR" altLang="ko-KR" sz="2400" dirty="0"/>
              <a:t> </a:t>
            </a:r>
            <a:r>
              <a:rPr lang="en-US" altLang="ko-KR" sz="2400" dirty="0" smtClean="0">
                <a:latin typeface="Calibri" panose="020F0502020204030204" pitchFamily="34" charset="0"/>
              </a:rPr>
              <a:t>6 </a:t>
            </a:r>
            <a:r>
              <a:rPr lang="ko-KR" altLang="ko-KR" sz="2400" dirty="0" smtClean="0">
                <a:latin typeface="Calibri" panose="020F0502020204030204" pitchFamily="34" charset="0"/>
              </a:rPr>
              <a:t>개의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정렬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결과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400" dirty="0">
              <a:latin typeface="Calibri" panose="020F0502020204030204" pitchFamily="34" charset="0"/>
            </a:endParaRPr>
          </a:p>
        </p:txBody>
      </p:sp>
      <p:pic>
        <p:nvPicPr>
          <p:cNvPr id="3" name="그림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234" y="3409546"/>
            <a:ext cx="5181231" cy="247772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3134536" y="6085785"/>
            <a:ext cx="27606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ko-KR" altLang="ko-KR" sz="2000" dirty="0" err="1">
                <a:solidFill>
                  <a:srgbClr val="3333FF"/>
                </a:solidFill>
                <a:latin typeface="Calibri" panose="020F0502020204030204" pitchFamily="34" charset="0"/>
              </a:rPr>
              <a:t>결정트리</a:t>
            </a:r>
            <a:r>
              <a:rPr lang="en-US" altLang="ko-KR" sz="2000" dirty="0">
                <a:solidFill>
                  <a:srgbClr val="3333FF"/>
                </a:solidFill>
              </a:rPr>
              <a:t>(Decision Tree)</a:t>
            </a:r>
            <a:endParaRPr lang="en-US" altLang="ko-K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3816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1500" y="747187"/>
            <a:ext cx="78867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err="1" smtClean="0">
                <a:latin typeface="Calibri" panose="020F0502020204030204" pitchFamily="34" charset="0"/>
              </a:rPr>
              <a:t>결정트리</a:t>
            </a:r>
            <a:r>
              <a:rPr lang="ko-KR" altLang="en-US" sz="2400" dirty="0" err="1" smtClean="0"/>
              <a:t>의</a:t>
            </a:r>
            <a:r>
              <a:rPr lang="en-US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내부노드에서는</a:t>
            </a:r>
            <a:r>
              <a:rPr lang="ko-KR" altLang="ko-KR" sz="2400" dirty="0"/>
              <a:t> </a:t>
            </a:r>
            <a:r>
              <a:rPr lang="en-US" altLang="ko-KR" sz="2400" dirty="0" smtClean="0">
                <a:latin typeface="Calibri" panose="020F0502020204030204" pitchFamily="34" charset="0"/>
              </a:rPr>
              <a:t>2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개의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다른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원소를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비교하며</a:t>
            </a:r>
            <a:r>
              <a:rPr lang="en-US" altLang="ko-KR" sz="2400" dirty="0"/>
              <a:t>, </a:t>
            </a:r>
            <a:r>
              <a:rPr lang="ko-KR" altLang="ko-KR" sz="2400" dirty="0">
                <a:latin typeface="Calibri" panose="020F0502020204030204" pitchFamily="34" charset="0"/>
              </a:rPr>
              <a:t>비교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결과에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따라</a:t>
            </a:r>
            <a:r>
              <a:rPr lang="ko-KR" altLang="ko-KR" sz="2400" dirty="0"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참이면</a:t>
            </a:r>
            <a:r>
              <a:rPr lang="ko-KR" altLang="ko-KR" sz="2400" dirty="0"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왼쪽으로</a:t>
            </a:r>
            <a:r>
              <a:rPr lang="en-US" altLang="ko-KR" sz="2400" dirty="0"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거짓이</a:t>
            </a:r>
            <a:r>
              <a:rPr lang="ko-KR" altLang="ko-KR" sz="2400" dirty="0">
                <a:latin typeface="Calibri" panose="020F0502020204030204" pitchFamily="34" charset="0"/>
              </a:rPr>
              <a:t>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오른쪽으로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내려가며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이파리에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이르렀을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때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주어진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원소의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값에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따른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정렬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결과를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얻</a:t>
            </a:r>
            <a:r>
              <a:rPr lang="ko-KR" altLang="en-US" sz="2400" dirty="0" smtClean="0">
                <a:latin typeface="Calibri" panose="020F0502020204030204" pitchFamily="34" charset="0"/>
              </a:rPr>
              <a:t>음</a:t>
            </a:r>
            <a:endParaRPr lang="en-US" altLang="ko-KR" sz="2400" dirty="0"/>
          </a:p>
          <a:p>
            <a:pPr marL="285750" indent="-28575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결정트리는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정렬알고리즘이 </a:t>
            </a:r>
            <a:r>
              <a:rPr lang="ko-KR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아</a:t>
            </a:r>
            <a:r>
              <a:rPr lang="ko-KR" altLang="en-US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님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 algn="just">
              <a:spcAft>
                <a:spcPts val="1800"/>
              </a:spcAft>
              <a:buFontTx/>
              <a:buChar char="-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가능한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모든 정렬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결과에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대해 최소의 비교 횟수를 보여줄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따름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081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8258" y="1324801"/>
            <a:ext cx="7767484" cy="14219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lvl="0" indent="-342900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결정트리는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이진트리이다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총 이파리 수는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N!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개이다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결정트리에는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불필요한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비교를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내부노드가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없다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3054440" y="491302"/>
            <a:ext cx="27799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800" err="1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결정트리</a:t>
            </a:r>
            <a:r>
              <a:rPr lang="ko-KR" altLang="en-US" sz="2800" err="1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en-US" sz="28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특성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6675" y="3429956"/>
            <a:ext cx="7795457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ko-KR" altLang="ko-KR" sz="2400" dirty="0" err="1" smtClean="0">
                <a:solidFill>
                  <a:srgbClr val="3333FF"/>
                </a:solidFill>
                <a:latin typeface="Calibri" panose="020F0502020204030204" pitchFamily="34" charset="0"/>
              </a:rPr>
              <a:t>비교정렬의</a:t>
            </a:r>
            <a:r>
              <a:rPr lang="ko-KR" altLang="ko-KR" sz="2400" dirty="0" smtClean="0">
                <a:solidFill>
                  <a:srgbClr val="3333FF"/>
                </a:solidFill>
              </a:rPr>
              <a:t> </a:t>
            </a:r>
            <a:r>
              <a:rPr lang="ko-KR" altLang="ko-KR" sz="2400" dirty="0" smtClean="0">
                <a:solidFill>
                  <a:srgbClr val="3333FF"/>
                </a:solidFill>
                <a:latin typeface="Calibri" panose="020F0502020204030204" pitchFamily="34" charset="0"/>
              </a:rPr>
              <a:t>하한</a:t>
            </a:r>
            <a:r>
              <a:rPr lang="en-US" altLang="ko-KR" sz="2400" dirty="0" smtClean="0">
                <a:solidFill>
                  <a:srgbClr val="3333FF"/>
                </a:solidFill>
                <a:latin typeface="Calibri" panose="020F0502020204030204" pitchFamily="34" charset="0"/>
              </a:rPr>
              <a:t> =</a:t>
            </a:r>
            <a:r>
              <a:rPr lang="ko-KR" altLang="ko-KR" sz="2400" dirty="0" smtClean="0">
                <a:solidFill>
                  <a:srgbClr val="3333FF"/>
                </a:solidFill>
              </a:rPr>
              <a:t> </a:t>
            </a:r>
            <a:r>
              <a:rPr lang="ko-KR" altLang="ko-KR" sz="2400" dirty="0" err="1" smtClean="0">
                <a:solidFill>
                  <a:srgbClr val="3333FF"/>
                </a:solidFill>
                <a:latin typeface="Calibri" panose="020F0502020204030204" pitchFamily="34" charset="0"/>
              </a:rPr>
              <a:t>결정트리의</a:t>
            </a:r>
            <a:r>
              <a:rPr lang="ko-KR" altLang="ko-KR" sz="2400" dirty="0" smtClean="0">
                <a:solidFill>
                  <a:srgbClr val="3333FF"/>
                </a:solidFill>
              </a:rPr>
              <a:t> </a:t>
            </a:r>
            <a:r>
              <a:rPr lang="ko-KR" altLang="ko-KR" sz="2400" dirty="0" smtClean="0">
                <a:solidFill>
                  <a:srgbClr val="3333FF"/>
                </a:solidFill>
                <a:latin typeface="Calibri" panose="020F0502020204030204" pitchFamily="34" charset="0"/>
              </a:rPr>
              <a:t>높이</a:t>
            </a:r>
            <a:endParaRPr lang="en-US" altLang="ko-KR" sz="2400" dirty="0" smtClean="0">
              <a:solidFill>
                <a:srgbClr val="3333FF"/>
              </a:solidFill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Calibri" panose="020F0502020204030204" pitchFamily="34" charset="0"/>
              </a:rPr>
              <a:t>트리</a:t>
            </a:r>
            <a:r>
              <a:rPr lang="ko-KR" altLang="ko-KR" sz="2400" dirty="0" smtClean="0">
                <a:latin typeface="Calibri" panose="020F0502020204030204" pitchFamily="34" charset="0"/>
              </a:rPr>
              <a:t>에서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루트노드부터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이파리노드까지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가려면</a:t>
            </a:r>
            <a:r>
              <a:rPr lang="ko-KR" altLang="ko-KR" sz="2400" dirty="0"/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적어도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en-US" altLang="ko-KR" sz="2400" dirty="0" smtClean="0">
                <a:solidFill>
                  <a:srgbClr val="3333FF"/>
                </a:solidFill>
                <a:latin typeface="Calibri" panose="020F0502020204030204" pitchFamily="34" charset="0"/>
              </a:rPr>
              <a:t>3</a:t>
            </a:r>
            <a:r>
              <a:rPr lang="ko-KR" altLang="ko-KR" sz="2400" dirty="0" smtClean="0">
                <a:solidFill>
                  <a:srgbClr val="3333FF"/>
                </a:solidFill>
                <a:latin typeface="Calibri" panose="020F0502020204030204" pitchFamily="34" charset="0"/>
              </a:rPr>
              <a:t>번의</a:t>
            </a:r>
            <a:r>
              <a:rPr lang="ko-KR" altLang="ko-KR" sz="2400" dirty="0" smtClean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비교를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해야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어느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경우에라도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올바른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정렬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결과를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얻</a:t>
            </a:r>
            <a:r>
              <a:rPr lang="ko-KR" altLang="en-US" sz="2400" dirty="0" smtClean="0">
                <a:latin typeface="Calibri" panose="020F0502020204030204" pitchFamily="34" charset="0"/>
              </a:rPr>
              <a:t>음</a:t>
            </a:r>
            <a:endParaRPr lang="en-US" altLang="ko-KR" sz="2400" dirty="0" smtClean="0"/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</a:rPr>
              <a:t>이때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비교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횟수인</a:t>
            </a:r>
            <a:r>
              <a:rPr lang="ko-KR" altLang="ko-KR" sz="2400" dirty="0"/>
              <a:t> </a:t>
            </a:r>
            <a:r>
              <a:rPr lang="en-US" altLang="ko-KR" sz="2400" dirty="0"/>
              <a:t>3</a:t>
            </a:r>
            <a:r>
              <a:rPr lang="ko-KR" altLang="ko-KR" sz="2400" dirty="0">
                <a:latin typeface="Calibri" panose="020F0502020204030204" pitchFamily="34" charset="0"/>
              </a:rPr>
              <a:t>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이파리노드를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제외한</a:t>
            </a:r>
            <a:r>
              <a:rPr lang="ko-KR" altLang="ko-KR" sz="2400" dirty="0"/>
              <a:t> </a:t>
            </a:r>
            <a:r>
              <a:rPr lang="ko-KR" altLang="ko-KR" sz="2400" dirty="0" err="1">
                <a:solidFill>
                  <a:srgbClr val="3333FF"/>
                </a:solidFill>
                <a:latin typeface="Calibri" panose="020F0502020204030204" pitchFamily="34" charset="0"/>
              </a:rPr>
              <a:t>결정트리의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높이인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en-US" altLang="ko-KR" sz="2400" dirty="0">
                <a:solidFill>
                  <a:srgbClr val="3333FF"/>
                </a:solidFill>
              </a:rPr>
              <a:t>3</a:t>
            </a:r>
            <a:r>
              <a:rPr lang="ko-KR" altLang="ko-KR" sz="2400" dirty="0">
                <a:latin typeface="Calibri" panose="020F0502020204030204" pitchFamily="34" charset="0"/>
              </a:rPr>
              <a:t>과</a:t>
            </a:r>
            <a:r>
              <a:rPr lang="ko-KR" altLang="ko-KR" sz="2400" dirty="0"/>
              <a:t> </a:t>
            </a:r>
            <a:r>
              <a:rPr lang="ko-KR" altLang="en-US" sz="2400" dirty="0" smtClean="0">
                <a:latin typeface="Calibri" panose="020F0502020204030204" pitchFamily="34" charset="0"/>
              </a:rPr>
              <a:t>동일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867111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83303" y="1551996"/>
            <a:ext cx="7795457" cy="3520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k</a:t>
            </a:r>
            <a:r>
              <a:rPr lang="ko-KR" altLang="ko-KR" sz="2400" dirty="0">
                <a:latin typeface="Calibri" panose="020F0502020204030204" pitchFamily="34" charset="0"/>
              </a:rPr>
              <a:t>개의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이파리가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있는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이진트리의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높이는</a:t>
            </a:r>
            <a:r>
              <a:rPr lang="en-US" altLang="ko-KR" sz="2400" dirty="0"/>
              <a:t> </a:t>
            </a:r>
            <a:r>
              <a:rPr lang="en-US" altLang="ko-KR" sz="2400" dirty="0" err="1"/>
              <a:t>logk</a:t>
            </a:r>
            <a:r>
              <a:rPr lang="ko-KR" altLang="ko-KR" sz="2400" dirty="0">
                <a:latin typeface="Calibri" panose="020F0502020204030204" pitchFamily="34" charset="0"/>
              </a:rPr>
              <a:t>보다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크</a:t>
            </a:r>
            <a:r>
              <a:rPr lang="ko-KR" altLang="en-US" sz="2400" dirty="0" smtClean="0">
                <a:latin typeface="Calibri" panose="020F0502020204030204" pitchFamily="34" charset="0"/>
              </a:rPr>
              <a:t>다</a:t>
            </a:r>
            <a:r>
              <a:rPr lang="en-US" altLang="ko-KR" sz="2400" dirty="0" smtClean="0">
                <a:latin typeface="Calibri" panose="020F0502020204030204" pitchFamily="34" charset="0"/>
              </a:rPr>
              <a:t>.</a:t>
            </a:r>
            <a:endParaRPr lang="en-US" altLang="ko-KR" sz="2400" dirty="0" smtClean="0"/>
          </a:p>
          <a:p>
            <a:pPr marL="285750" indent="-285750">
              <a:lnSpc>
                <a:spcPct val="12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따라서 </a:t>
            </a:r>
            <a:r>
              <a:rPr lang="en-US" altLang="ko-KR" sz="2400" dirty="0" smtClean="0"/>
              <a:t>N</a:t>
            </a:r>
            <a:r>
              <a:rPr lang="ko-KR" altLang="ko-KR" sz="2400" dirty="0">
                <a:latin typeface="Calibri" panose="020F0502020204030204" pitchFamily="34" charset="0"/>
              </a:rPr>
              <a:t>개의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서로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다른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원소에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대한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결정트리의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높이는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적어도</a:t>
            </a:r>
            <a:r>
              <a:rPr lang="en-US" altLang="ko-KR" sz="2400" dirty="0"/>
              <a:t> </a:t>
            </a:r>
            <a:r>
              <a:rPr lang="en-US" altLang="ko-KR" sz="2400" dirty="0" err="1"/>
              <a:t>logN</a:t>
            </a:r>
            <a:r>
              <a:rPr lang="en-US" altLang="ko-KR" sz="2400" dirty="0"/>
              <a:t>! 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N</a:t>
            </a:r>
            <a:r>
              <a:rPr lang="en-US" altLang="ko-KR" sz="2400" dirty="0"/>
              <a:t>! ≥ (N/2)</a:t>
            </a:r>
            <a:r>
              <a:rPr lang="en-US" altLang="ko-KR" sz="2400" baseline="30000" dirty="0"/>
              <a:t>N/2</a:t>
            </a:r>
            <a:r>
              <a:rPr lang="ko-KR" altLang="ko-KR" sz="2400" dirty="0">
                <a:latin typeface="Calibri" panose="020F0502020204030204" pitchFamily="34" charset="0"/>
              </a:rPr>
              <a:t>이므로</a:t>
            </a:r>
            <a:r>
              <a:rPr lang="en-US" altLang="ko-KR" sz="2400" dirty="0"/>
              <a:t> </a:t>
            </a:r>
            <a:endParaRPr lang="en-US" altLang="ko-KR" sz="2400" dirty="0" smtClean="0"/>
          </a:p>
          <a:p>
            <a:pPr lvl="1">
              <a:lnSpc>
                <a:spcPct val="120000"/>
              </a:lnSpc>
              <a:spcAft>
                <a:spcPts val="1800"/>
              </a:spcAft>
            </a:pPr>
            <a:r>
              <a:rPr lang="en-US" altLang="ko-KR" sz="2400" dirty="0" err="1" smtClean="0"/>
              <a:t>logN</a:t>
            </a:r>
            <a:r>
              <a:rPr lang="en-US" altLang="ko-KR" sz="2400" dirty="0"/>
              <a:t>! ≥ log(N/2)</a:t>
            </a:r>
            <a:r>
              <a:rPr lang="en-US" altLang="ko-KR" sz="2400" baseline="30000" dirty="0"/>
              <a:t>N/2</a:t>
            </a:r>
            <a:r>
              <a:rPr lang="en-US" altLang="ko-KR" sz="2400" dirty="0"/>
              <a:t> = (N/2)log(N/2) = Ω(</a:t>
            </a:r>
            <a:r>
              <a:rPr lang="en-US" altLang="ko-KR" sz="2400" dirty="0" err="1"/>
              <a:t>NlogN</a:t>
            </a:r>
            <a:r>
              <a:rPr lang="en-US" altLang="ko-KR" sz="2400" dirty="0" smtClean="0"/>
              <a:t>)</a:t>
            </a:r>
          </a:p>
          <a:p>
            <a:pPr marL="285750" indent="-285750">
              <a:lnSpc>
                <a:spcPct val="12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따라서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비교정렬의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하한은</a:t>
            </a:r>
            <a:r>
              <a:rPr lang="en-US" altLang="ko-KR" sz="2400" dirty="0" smtClean="0">
                <a:latin typeface="Calibri" panose="020F0502020204030204" pitchFamily="34" charset="0"/>
              </a:rPr>
              <a:t> </a:t>
            </a:r>
            <a:r>
              <a:rPr lang="en-US" altLang="ko-KR" sz="2400" dirty="0" smtClean="0">
                <a:solidFill>
                  <a:srgbClr val="3333FF"/>
                </a:solidFill>
              </a:rPr>
              <a:t>Ω(</a:t>
            </a:r>
            <a:r>
              <a:rPr lang="en-US" altLang="ko-KR" sz="2400" dirty="0" err="1" smtClean="0">
                <a:solidFill>
                  <a:srgbClr val="3333FF"/>
                </a:solidFill>
              </a:rPr>
              <a:t>NlogN</a:t>
            </a:r>
            <a:r>
              <a:rPr lang="en-US" altLang="ko-KR" sz="2400" dirty="0">
                <a:solidFill>
                  <a:srgbClr val="3333FF"/>
                </a:solidFill>
              </a:rPr>
              <a:t>)</a:t>
            </a:r>
            <a:r>
              <a:rPr lang="ko-KR" altLang="ko-KR" sz="2400" dirty="0">
                <a:latin typeface="Calibri" panose="020F0502020204030204" pitchFamily="34" charset="0"/>
              </a:rPr>
              <a:t>이다</a:t>
            </a:r>
            <a:r>
              <a:rPr lang="en-US" altLang="ko-KR" sz="2400" dirty="0"/>
              <a:t>.</a:t>
            </a:r>
            <a:endParaRPr lang="ko-KR" altLang="ko-KR" sz="2400" dirty="0">
              <a:effectLst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71678" y="668282"/>
            <a:ext cx="27799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800" dirty="0" err="1">
                <a:solidFill>
                  <a:srgbClr val="C00000"/>
                </a:solidFill>
                <a:latin typeface="Calibri" panose="020F0502020204030204" pitchFamily="34" charset="0"/>
              </a:rPr>
              <a:t>결정트리의</a:t>
            </a:r>
            <a:r>
              <a:rPr lang="ko-KR" altLang="ko-KR" sz="2800" dirty="0">
                <a:solidFill>
                  <a:srgbClr val="C00000"/>
                </a:solidFill>
              </a:rPr>
              <a:t>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</a:rPr>
              <a:t>높이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815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36670" y="2198723"/>
            <a:ext cx="7664246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주어진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문제의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하한과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같은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수행시간을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알고리즘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힙정렬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합병정렬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최적알고리즘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2665868" y="805934"/>
            <a:ext cx="38058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최적</a:t>
            </a:r>
            <a:r>
              <a:rPr lang="en-US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(Optimal)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알고리즘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8543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71161" y="609289"/>
            <a:ext cx="3938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정렬알고리즘</a:t>
            </a:r>
            <a:r>
              <a:rPr lang="ko-KR" altLang="ko-KR" sz="2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성능</a:t>
            </a:r>
            <a:r>
              <a:rPr lang="ko-KR" altLang="ko-KR" sz="2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비교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65" y="1638695"/>
            <a:ext cx="7944393" cy="39973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668665" y="5772884"/>
            <a:ext cx="4479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Tim Sort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대해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보다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상세한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설명은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부록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VI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3612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8" y="516195"/>
            <a:ext cx="8784000" cy="594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24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0" y="413428"/>
            <a:ext cx="8784000" cy="600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96" y="1103435"/>
            <a:ext cx="8455068" cy="549892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294361" y="274953"/>
            <a:ext cx="85615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예제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40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70, 60, 30, 10, 50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대해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Selection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클래스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과정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70899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11161" y="895779"/>
            <a:ext cx="739877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ko-KR" sz="2400" dirty="0">
                <a:solidFill>
                  <a:srgbClr val="0000FF"/>
                </a:solidFill>
                <a:latin typeface="Calibri" panose="020F0502020204030204" pitchFamily="34" charset="0"/>
              </a:rPr>
              <a:t>안정한</a:t>
            </a:r>
            <a:r>
              <a:rPr lang="ko-KR" altLang="ko-KR" sz="2400" dirty="0">
                <a:solidFill>
                  <a:srgbClr val="0000FF"/>
                </a:solidFill>
              </a:rPr>
              <a:t> </a:t>
            </a:r>
            <a:r>
              <a:rPr lang="ko-KR" altLang="ko-KR" sz="2400" dirty="0">
                <a:solidFill>
                  <a:srgbClr val="0000FF"/>
                </a:solidFill>
                <a:latin typeface="Calibri" panose="020F0502020204030204" pitchFamily="34" charset="0"/>
              </a:rPr>
              <a:t>정렬</a:t>
            </a:r>
            <a:r>
              <a:rPr lang="en-US" altLang="ko-KR" sz="2400" dirty="0">
                <a:solidFill>
                  <a:srgbClr val="0000FF"/>
                </a:solidFill>
              </a:rPr>
              <a:t>(Stable Sort)</a:t>
            </a:r>
            <a:r>
              <a:rPr lang="en-US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알고리즘은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중복된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키에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대해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입력에서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앞서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있던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키가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정렬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후에도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앞서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있</a:t>
            </a:r>
            <a:r>
              <a:rPr lang="ko-KR" altLang="en-US" sz="2400" dirty="0" smtClean="0">
                <a:latin typeface="Calibri" panose="020F0502020204030204" pitchFamily="34" charset="0"/>
              </a:rPr>
              <a:t>음</a:t>
            </a:r>
            <a:endParaRPr lang="ko-KR" altLang="ko-KR" sz="2400" dirty="0"/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endParaRPr lang="ko-KR" altLang="ko-KR" sz="2400" dirty="0"/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en-US" altLang="ko-KR" sz="2400" dirty="0" smtClean="0"/>
              <a:t>[</a:t>
            </a:r>
            <a:r>
              <a:rPr lang="ko-KR" altLang="en-US" sz="2400" dirty="0"/>
              <a:t>예</a:t>
            </a:r>
            <a:r>
              <a:rPr lang="ko-KR" altLang="en-US" sz="2400" dirty="0" smtClean="0"/>
              <a:t>제</a:t>
            </a:r>
            <a:r>
              <a:rPr lang="en-US" altLang="ko-KR" sz="2400" dirty="0" smtClean="0"/>
              <a:t>]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안정한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정렬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결과에서는</a:t>
            </a:r>
            <a:r>
              <a:rPr lang="ko-KR" altLang="ko-KR" sz="2400" dirty="0"/>
              <a:t> </a:t>
            </a:r>
            <a:r>
              <a:rPr lang="en-US" altLang="ko-KR" sz="2400" dirty="0"/>
              <a:t>[20 B]</a:t>
            </a:r>
            <a:r>
              <a:rPr lang="ko-KR" altLang="ko-KR" sz="2400" dirty="0">
                <a:latin typeface="Calibri" panose="020F0502020204030204" pitchFamily="34" charset="0"/>
              </a:rPr>
              <a:t>와</a:t>
            </a:r>
            <a:r>
              <a:rPr lang="en-US" altLang="ko-KR" sz="2400" dirty="0"/>
              <a:t> [20 E]</a:t>
            </a:r>
            <a:r>
              <a:rPr lang="ko-KR" altLang="ko-KR" sz="2400" dirty="0">
                <a:latin typeface="Calibri" panose="020F0502020204030204" pitchFamily="34" charset="0"/>
              </a:rPr>
              <a:t>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각각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입력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전과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후에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항상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상대적인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순서가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유지</a:t>
            </a:r>
            <a:r>
              <a:rPr lang="ko-KR" altLang="en-US" sz="2400" dirty="0" smtClean="0">
                <a:latin typeface="Calibri" panose="020F0502020204030204" pitchFamily="34" charset="0"/>
              </a:rPr>
              <a:t>되</a:t>
            </a:r>
            <a:r>
              <a:rPr lang="ko-KR" altLang="ko-KR" sz="2400" dirty="0" smtClean="0">
                <a:latin typeface="Calibri" panose="020F0502020204030204" pitchFamily="34" charset="0"/>
              </a:rPr>
              <a:t>지만</a:t>
            </a:r>
            <a:r>
              <a:rPr lang="en-US" altLang="ko-KR" sz="2400" dirty="0"/>
              <a:t>, </a:t>
            </a:r>
            <a:r>
              <a:rPr lang="ko-KR" altLang="ko-KR" sz="2400" dirty="0">
                <a:latin typeface="Calibri" panose="020F0502020204030204" pitchFamily="34" charset="0"/>
              </a:rPr>
              <a:t>불안정한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정렬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결과에서는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입력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전과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후에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그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순서가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뒤바</a:t>
            </a:r>
            <a:r>
              <a:rPr lang="ko-KR" altLang="en-US" sz="2400" dirty="0" smtClean="0">
                <a:latin typeface="Calibri" panose="020F0502020204030204" pitchFamily="34" charset="0"/>
              </a:rPr>
              <a:t>뀜</a:t>
            </a:r>
            <a:endParaRPr lang="ko-KR" altLang="ko-KR" sz="2400" dirty="0">
              <a:effectLst/>
            </a:endParaRPr>
          </a:p>
        </p:txBody>
      </p:sp>
      <p:pic>
        <p:nvPicPr>
          <p:cNvPr id="6" name="그림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61" y="4598853"/>
            <a:ext cx="7400945" cy="15659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98230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8.8 </a:t>
            </a:r>
            <a:r>
              <a:rPr lang="ko-KR" altLang="ko-KR" dirty="0" err="1" smtClean="0"/>
              <a:t>기수정렬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95663"/>
            <a:ext cx="8299040" cy="509657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ko-KR" altLang="ko-KR" dirty="0" err="1"/>
              <a:t>기수정렬</a:t>
            </a:r>
            <a:r>
              <a:rPr lang="en-US" altLang="ko-KR" dirty="0"/>
              <a:t>(Radix Sort)</a:t>
            </a:r>
            <a:r>
              <a:rPr lang="ko-KR" altLang="ko-KR" dirty="0"/>
              <a:t>은 </a:t>
            </a:r>
            <a:r>
              <a:rPr lang="ko-KR" altLang="ko-KR" dirty="0">
                <a:solidFill>
                  <a:srgbClr val="3333FF"/>
                </a:solidFill>
              </a:rPr>
              <a:t>키를 부분적으로 비교</a:t>
            </a:r>
            <a:r>
              <a:rPr lang="ko-KR" altLang="ko-KR" dirty="0"/>
              <a:t>하는 </a:t>
            </a:r>
            <a:r>
              <a:rPr lang="ko-KR" altLang="ko-KR" dirty="0" smtClean="0"/>
              <a:t>정렬</a:t>
            </a:r>
            <a:endParaRPr lang="en-US" altLang="ko-KR" dirty="0" smtClean="0"/>
          </a:p>
          <a:p>
            <a:pPr marL="800100" lvl="1" indent="-342900">
              <a:lnSpc>
                <a:spcPct val="120000"/>
              </a:lnSpc>
              <a:spcAft>
                <a:spcPts val="1200"/>
              </a:spcAft>
              <a:buFontTx/>
              <a:buChar char="-"/>
            </a:pPr>
            <a:r>
              <a:rPr lang="ko-KR" altLang="ko-KR" dirty="0" smtClean="0"/>
              <a:t>키가 </a:t>
            </a:r>
            <a:r>
              <a:rPr lang="ko-KR" altLang="ko-KR" dirty="0"/>
              <a:t>숫자로 되어있으면</a:t>
            </a:r>
            <a:r>
              <a:rPr lang="en-US" altLang="ko-KR" dirty="0"/>
              <a:t>, </a:t>
            </a:r>
            <a:r>
              <a:rPr lang="ko-KR" altLang="ko-KR" dirty="0"/>
              <a:t>각 자릿수에 대해 키를 </a:t>
            </a:r>
            <a:r>
              <a:rPr lang="ko-KR" altLang="ko-KR" dirty="0" smtClean="0"/>
              <a:t>비교</a:t>
            </a:r>
            <a:endParaRPr lang="en-US" altLang="ko-KR" dirty="0" smtClean="0"/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ko-KR" altLang="ko-KR" dirty="0" smtClean="0">
                <a:solidFill>
                  <a:srgbClr val="3333FF"/>
                </a:solidFill>
              </a:rPr>
              <a:t>기</a:t>
            </a:r>
            <a:r>
              <a:rPr lang="en-US" altLang="ko-KR" dirty="0">
                <a:solidFill>
                  <a:srgbClr val="3333FF"/>
                </a:solidFill>
              </a:rPr>
              <a:t>(radix)</a:t>
            </a:r>
            <a:r>
              <a:rPr lang="ko-KR" altLang="ko-KR" dirty="0"/>
              <a:t>는 특정 진수를 나타내는 </a:t>
            </a:r>
            <a:r>
              <a:rPr lang="ko-KR" altLang="ko-KR" dirty="0" smtClean="0"/>
              <a:t>숫자들</a:t>
            </a:r>
            <a:endParaRPr lang="en-US" altLang="ko-KR" dirty="0" smtClean="0"/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US" altLang="ko-KR" dirty="0" smtClean="0"/>
              <a:t>     10</a:t>
            </a:r>
            <a:r>
              <a:rPr lang="ko-KR" altLang="ko-KR" dirty="0"/>
              <a:t>진수의 </a:t>
            </a:r>
            <a:r>
              <a:rPr lang="ko-KR" altLang="ko-KR" dirty="0" smtClean="0"/>
              <a:t>기</a:t>
            </a:r>
            <a:r>
              <a:rPr lang="en-US" altLang="ko-KR" dirty="0" smtClean="0"/>
              <a:t> = </a:t>
            </a:r>
            <a:r>
              <a:rPr lang="en-US" altLang="ko-KR" dirty="0"/>
              <a:t>0, 1, 2,</a:t>
            </a:r>
            <a:r>
              <a:rPr lang="en-US" altLang="ko-KR" dirty="0">
                <a:sym typeface="MT Extra" panose="05050102010205020202" pitchFamily="18" charset="2"/>
              </a:rPr>
              <a:t></a:t>
            </a:r>
            <a:r>
              <a:rPr lang="en-US" altLang="ko-KR" dirty="0"/>
              <a:t>, </a:t>
            </a:r>
            <a:r>
              <a:rPr lang="en-US" altLang="ko-KR" dirty="0" smtClean="0"/>
              <a:t>9,        2</a:t>
            </a:r>
            <a:r>
              <a:rPr lang="ko-KR" altLang="ko-KR" dirty="0"/>
              <a:t>진수의 </a:t>
            </a:r>
            <a:r>
              <a:rPr lang="ko-KR" altLang="ko-KR" dirty="0" smtClean="0"/>
              <a:t>기</a:t>
            </a:r>
            <a:r>
              <a:rPr lang="en-US" altLang="ko-KR" dirty="0" smtClean="0"/>
              <a:t> = </a:t>
            </a:r>
            <a:r>
              <a:rPr lang="en-US" altLang="ko-KR" dirty="0"/>
              <a:t>0, </a:t>
            </a:r>
            <a:r>
              <a:rPr lang="en-US" altLang="ko-KR" dirty="0" smtClean="0"/>
              <a:t>1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ko-KR" dirty="0" smtClean="0">
                <a:solidFill>
                  <a:srgbClr val="3333FF"/>
                </a:solidFill>
              </a:rPr>
              <a:t>LSD(Least </a:t>
            </a:r>
            <a:r>
              <a:rPr lang="en-US" altLang="ko-KR" dirty="0">
                <a:solidFill>
                  <a:srgbClr val="3333FF"/>
                </a:solidFill>
              </a:rPr>
              <a:t>Significant Digit) </a:t>
            </a:r>
            <a:r>
              <a:rPr lang="ko-KR" altLang="ko-KR" dirty="0" err="1" smtClean="0">
                <a:solidFill>
                  <a:srgbClr val="3333FF"/>
                </a:solidFill>
              </a:rPr>
              <a:t>기수정렬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ko-KR" altLang="ko-KR" dirty="0"/>
              <a:t>자릿수 비교를 최하위 </a:t>
            </a:r>
            <a:r>
              <a:rPr lang="ko-KR" altLang="ko-KR" dirty="0" err="1"/>
              <a:t>숫자로부터</a:t>
            </a:r>
            <a:r>
              <a:rPr lang="ko-KR" altLang="ko-KR" dirty="0"/>
              <a:t> 최상위 숫자 방향으로 </a:t>
            </a:r>
            <a:r>
              <a:rPr lang="ko-KR" altLang="ko-KR" dirty="0" smtClean="0"/>
              <a:t>정렬</a:t>
            </a:r>
            <a:endParaRPr lang="en-US" altLang="ko-KR" dirty="0" smtClean="0"/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ko-KR" dirty="0" smtClean="0">
                <a:solidFill>
                  <a:srgbClr val="3333FF"/>
                </a:solidFill>
              </a:rPr>
              <a:t>MSD(Most </a:t>
            </a:r>
            <a:r>
              <a:rPr lang="en-US" altLang="ko-KR" dirty="0">
                <a:solidFill>
                  <a:srgbClr val="3333FF"/>
                </a:solidFill>
              </a:rPr>
              <a:t>Significant Digit) </a:t>
            </a:r>
            <a:r>
              <a:rPr lang="ko-KR" altLang="ko-KR" dirty="0" err="1" smtClean="0">
                <a:solidFill>
                  <a:srgbClr val="3333FF"/>
                </a:solidFill>
              </a:rPr>
              <a:t>기수정렬</a:t>
            </a:r>
            <a:r>
              <a:rPr lang="en-US" altLang="ko-KR" dirty="0" smtClean="0"/>
              <a:t>: </a:t>
            </a:r>
            <a:r>
              <a:rPr lang="ko-KR" altLang="ko-KR" dirty="0" smtClean="0"/>
              <a:t>반대 </a:t>
            </a:r>
            <a:r>
              <a:rPr lang="ko-KR" altLang="ko-KR" dirty="0"/>
              <a:t>방향으로 </a:t>
            </a:r>
            <a:r>
              <a:rPr lang="ko-KR" altLang="ko-KR" dirty="0" smtClean="0"/>
              <a:t>정렬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4548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3224980"/>
            <a:ext cx="6209070" cy="328397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594850" y="515712"/>
            <a:ext cx="80772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주어진</a:t>
            </a:r>
            <a:r>
              <a:rPr lang="ko-KR" altLang="ko-KR" sz="2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ko-KR" altLang="ko-KR" sz="28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자리</a:t>
            </a:r>
            <a:r>
              <a:rPr lang="ko-KR" altLang="ko-KR" sz="2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십진수</a:t>
            </a:r>
            <a:r>
              <a:rPr lang="ko-KR" altLang="ko-KR" sz="2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키에</a:t>
            </a:r>
            <a:r>
              <a:rPr lang="ko-KR" altLang="ko-KR" sz="2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대한</a:t>
            </a:r>
            <a:r>
              <a:rPr lang="ko-KR" altLang="ko-KR" sz="2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LSD </a:t>
            </a:r>
            <a:r>
              <a:rPr lang="ko-KR" altLang="ko-KR" sz="2800" dirty="0" err="1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기수정렬</a:t>
            </a:r>
            <a:endParaRPr lang="en-US" altLang="ko-KR" sz="2800" dirty="0" smtClean="0">
              <a:solidFill>
                <a:srgbClr val="C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ko-KR" sz="2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가장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먼저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각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키의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1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자리만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비교하여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작은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수부터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정렬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그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다음에는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10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자리만을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각각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비교하여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키들을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정렬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마지막으로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자리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숫자만을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비교하여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정렬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종료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506351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5354" y="1328434"/>
            <a:ext cx="8273846" cy="3841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en-US" altLang="ko-KR" sz="2400" dirty="0" smtClean="0"/>
              <a:t>LSD </a:t>
            </a:r>
            <a:r>
              <a:rPr lang="ko-KR" altLang="ko-KR" sz="2400" dirty="0" err="1" smtClean="0">
                <a:latin typeface="Calibri" panose="020F0502020204030204" pitchFamily="34" charset="0"/>
              </a:rPr>
              <a:t>기수정렬을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위해서는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반드시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지켜야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할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순서가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있</a:t>
            </a:r>
            <a:r>
              <a:rPr lang="ko-KR" altLang="en-US" sz="2400" dirty="0" smtClean="0">
                <a:latin typeface="Calibri" panose="020F0502020204030204" pitchFamily="34" charset="0"/>
              </a:rPr>
              <a:t>음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800100" lvl="1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ko-KR" altLang="en-US" sz="2200" dirty="0" smtClean="0">
                <a:latin typeface="Calibri" panose="020F0502020204030204" pitchFamily="34" charset="0"/>
              </a:rPr>
              <a:t>앞 그림</a:t>
            </a:r>
            <a:r>
              <a:rPr lang="ko-KR" altLang="ko-KR" sz="2200" dirty="0" smtClean="0">
                <a:latin typeface="Calibri" panose="020F0502020204030204" pitchFamily="34" charset="0"/>
              </a:rPr>
              <a:t>에서</a:t>
            </a:r>
            <a:r>
              <a:rPr lang="en-US" altLang="ko-KR" sz="2200" dirty="0" smtClean="0"/>
              <a:t> </a:t>
            </a:r>
            <a:r>
              <a:rPr lang="en-US" altLang="ko-KR" sz="2200" dirty="0"/>
              <a:t>10</a:t>
            </a:r>
            <a:r>
              <a:rPr lang="ko-KR" altLang="ko-KR" sz="2200" dirty="0">
                <a:latin typeface="Calibri" panose="020F0502020204030204" pitchFamily="34" charset="0"/>
              </a:rPr>
              <a:t>의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자리가</a:t>
            </a:r>
            <a:r>
              <a:rPr lang="ko-KR" altLang="ko-KR" sz="2200" dirty="0"/>
              <a:t> </a:t>
            </a:r>
            <a:r>
              <a:rPr lang="en-US" altLang="ko-KR" sz="2200" dirty="0"/>
              <a:t>1</a:t>
            </a:r>
            <a:r>
              <a:rPr lang="ko-KR" altLang="ko-KR" sz="2200" dirty="0">
                <a:latin typeface="Calibri" panose="020F0502020204030204" pitchFamily="34" charset="0"/>
              </a:rPr>
              <a:t>인</a:t>
            </a:r>
            <a:r>
              <a:rPr lang="ko-KR" altLang="ko-KR" sz="2200" dirty="0"/>
              <a:t> </a:t>
            </a:r>
            <a:r>
              <a:rPr lang="en-US" altLang="ko-KR" sz="2200" dirty="0"/>
              <a:t>210</a:t>
            </a:r>
            <a:r>
              <a:rPr lang="ko-KR" altLang="ko-KR" sz="2200" dirty="0">
                <a:latin typeface="Calibri" panose="020F0502020204030204" pitchFamily="34" charset="0"/>
              </a:rPr>
              <a:t>과</a:t>
            </a:r>
            <a:r>
              <a:rPr lang="ko-KR" altLang="ko-KR" sz="2200" dirty="0"/>
              <a:t> </a:t>
            </a:r>
            <a:r>
              <a:rPr lang="en-US" altLang="ko-KR" sz="2200" dirty="0"/>
              <a:t>916</a:t>
            </a:r>
            <a:r>
              <a:rPr lang="ko-KR" altLang="ko-KR" sz="2200" dirty="0">
                <a:latin typeface="Calibri" panose="020F0502020204030204" pitchFamily="34" charset="0"/>
              </a:rPr>
              <a:t>이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있는데</a:t>
            </a:r>
            <a:r>
              <a:rPr lang="en-US" altLang="ko-KR" sz="2200" dirty="0"/>
              <a:t>, 10</a:t>
            </a:r>
            <a:r>
              <a:rPr lang="ko-KR" altLang="ko-KR" sz="2200" dirty="0">
                <a:latin typeface="Calibri" panose="020F0502020204030204" pitchFamily="34" charset="0"/>
              </a:rPr>
              <a:t>의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자리에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대해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정렬할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때</a:t>
            </a:r>
            <a:r>
              <a:rPr lang="ko-KR" altLang="ko-KR" sz="2200" dirty="0"/>
              <a:t> </a:t>
            </a:r>
            <a:r>
              <a:rPr lang="en-US" altLang="ko-KR" sz="2200" dirty="0"/>
              <a:t>210</a:t>
            </a:r>
            <a:r>
              <a:rPr lang="ko-KR" altLang="ko-KR" sz="2200" dirty="0">
                <a:latin typeface="Calibri" panose="020F0502020204030204" pitchFamily="34" charset="0"/>
              </a:rPr>
              <a:t>이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반드시</a:t>
            </a:r>
            <a:r>
              <a:rPr lang="ko-KR" altLang="ko-KR" sz="2200" dirty="0"/>
              <a:t> </a:t>
            </a:r>
            <a:r>
              <a:rPr lang="en-US" altLang="ko-KR" sz="2200" dirty="0"/>
              <a:t>916 </a:t>
            </a:r>
            <a:r>
              <a:rPr lang="ko-KR" altLang="ko-KR" sz="2200" dirty="0">
                <a:latin typeface="Calibri" panose="020F0502020204030204" pitchFamily="34" charset="0"/>
              </a:rPr>
              <a:t>위에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위치하여야</a:t>
            </a:r>
            <a:r>
              <a:rPr lang="ko-KR" altLang="ko-KR" sz="2200" dirty="0"/>
              <a:t> </a:t>
            </a:r>
            <a:endParaRPr lang="en-US" altLang="ko-KR" sz="2200" dirty="0" smtClean="0"/>
          </a:p>
          <a:p>
            <a:pPr marL="800100" lvl="1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en-US" altLang="ko-KR" sz="2200" dirty="0" smtClean="0"/>
              <a:t>10</a:t>
            </a:r>
            <a:r>
              <a:rPr lang="ko-KR" altLang="ko-KR" sz="2200" dirty="0">
                <a:latin typeface="Calibri" panose="020F0502020204030204" pitchFamily="34" charset="0"/>
              </a:rPr>
              <a:t>의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자리가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같기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때문에</a:t>
            </a:r>
            <a:r>
              <a:rPr lang="ko-KR" altLang="ko-KR" sz="2200" dirty="0"/>
              <a:t> </a:t>
            </a:r>
            <a:r>
              <a:rPr lang="en-US" altLang="ko-KR" sz="2200" dirty="0"/>
              <a:t>916</a:t>
            </a:r>
            <a:r>
              <a:rPr lang="ko-KR" altLang="ko-KR" sz="2200" dirty="0">
                <a:latin typeface="Calibri" panose="020F0502020204030204" pitchFamily="34" charset="0"/>
              </a:rPr>
              <a:t>이</a:t>
            </a:r>
            <a:r>
              <a:rPr lang="ko-KR" altLang="ko-KR" sz="2200" dirty="0"/>
              <a:t> </a:t>
            </a:r>
            <a:r>
              <a:rPr lang="en-US" altLang="ko-KR" sz="2200" dirty="0"/>
              <a:t>210</a:t>
            </a:r>
            <a:r>
              <a:rPr lang="ko-KR" altLang="ko-KR" sz="2200" dirty="0">
                <a:latin typeface="Calibri" panose="020F0502020204030204" pitchFamily="34" charset="0"/>
              </a:rPr>
              <a:t>보다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위에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있어도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문제가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없어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보이지만</a:t>
            </a:r>
            <a:r>
              <a:rPr lang="en-US" altLang="ko-KR" sz="2200" dirty="0"/>
              <a:t>, </a:t>
            </a:r>
            <a:r>
              <a:rPr lang="ko-KR" altLang="ko-KR" sz="2200" dirty="0">
                <a:latin typeface="Calibri" panose="020F0502020204030204" pitchFamily="34" charset="0"/>
              </a:rPr>
              <a:t>그렇게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되면</a:t>
            </a:r>
            <a:r>
              <a:rPr lang="ko-KR" altLang="ko-KR" sz="2200" dirty="0"/>
              <a:t> </a:t>
            </a:r>
            <a:r>
              <a:rPr lang="en-US" altLang="ko-KR" sz="2200" dirty="0"/>
              <a:t>1</a:t>
            </a:r>
            <a:r>
              <a:rPr lang="ko-KR" altLang="ko-KR" sz="2200" dirty="0">
                <a:latin typeface="Calibri" panose="020F0502020204030204" pitchFamily="34" charset="0"/>
              </a:rPr>
              <a:t>의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자리에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대해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정렬해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놓은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것이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아무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소용이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없게</a:t>
            </a:r>
            <a:r>
              <a:rPr lang="ko-KR" altLang="ko-KR" sz="2200" dirty="0"/>
              <a:t> </a:t>
            </a:r>
            <a:r>
              <a:rPr lang="ko-KR" altLang="en-US" sz="2200" dirty="0" smtClean="0"/>
              <a:t>됨</a:t>
            </a:r>
            <a:endParaRPr lang="en-US" altLang="ko-KR" sz="2200" dirty="0" smtClean="0">
              <a:latin typeface="Calibri" panose="020F0502020204030204" pitchFamily="34" charset="0"/>
            </a:endParaRPr>
          </a:p>
          <a:p>
            <a:pPr marL="800100" lvl="1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ko-KR" altLang="ko-KR" sz="2200" dirty="0" smtClean="0">
                <a:latin typeface="Calibri" panose="020F0502020204030204" pitchFamily="34" charset="0"/>
              </a:rPr>
              <a:t>따라서</a:t>
            </a:r>
            <a:r>
              <a:rPr lang="ko-KR" altLang="ko-KR" sz="2200" dirty="0" smtClean="0">
                <a:solidFill>
                  <a:srgbClr val="3333FF"/>
                </a:solidFill>
              </a:rPr>
              <a:t> </a:t>
            </a:r>
            <a:r>
              <a:rPr lang="en-US" altLang="ko-KR" sz="2200" dirty="0" smtClean="0">
                <a:solidFill>
                  <a:srgbClr val="3333FF"/>
                </a:solidFill>
              </a:rPr>
              <a:t>LSD </a:t>
            </a:r>
            <a:r>
              <a:rPr lang="ko-KR" altLang="ko-KR" sz="2200" dirty="0" err="1" smtClean="0">
                <a:solidFill>
                  <a:srgbClr val="3333FF"/>
                </a:solidFill>
                <a:latin typeface="Calibri" panose="020F0502020204030204" pitchFamily="34" charset="0"/>
              </a:rPr>
              <a:t>기수정렬은</a:t>
            </a:r>
            <a:r>
              <a:rPr lang="ko-KR" altLang="ko-KR" sz="2200" dirty="0" smtClean="0">
                <a:solidFill>
                  <a:srgbClr val="3333FF"/>
                </a:solidFill>
              </a:rPr>
              <a:t> </a:t>
            </a:r>
            <a:r>
              <a:rPr lang="ko-KR" altLang="ko-KR" sz="2200" dirty="0">
                <a:solidFill>
                  <a:srgbClr val="3333FF"/>
                </a:solidFill>
                <a:latin typeface="Calibri" panose="020F0502020204030204" pitchFamily="34" charset="0"/>
              </a:rPr>
              <a:t>안정성</a:t>
            </a:r>
            <a:r>
              <a:rPr lang="en-US" altLang="ko-KR" sz="2200" dirty="0">
                <a:solidFill>
                  <a:srgbClr val="3333FF"/>
                </a:solidFill>
              </a:rPr>
              <a:t>(Stability)</a:t>
            </a:r>
            <a:r>
              <a:rPr lang="ko-KR" altLang="ko-KR" sz="2200" dirty="0">
                <a:solidFill>
                  <a:srgbClr val="3333FF"/>
                </a:solidFill>
                <a:latin typeface="Calibri" panose="020F0502020204030204" pitchFamily="34" charset="0"/>
              </a:rPr>
              <a:t>이</a:t>
            </a:r>
            <a:r>
              <a:rPr lang="ko-KR" altLang="ko-KR" sz="2200" dirty="0">
                <a:solidFill>
                  <a:srgbClr val="3333FF"/>
                </a:solidFill>
              </a:rPr>
              <a:t> </a:t>
            </a:r>
            <a:r>
              <a:rPr lang="ko-KR" altLang="ko-KR" sz="2200" dirty="0">
                <a:solidFill>
                  <a:srgbClr val="3333FF"/>
                </a:solidFill>
                <a:latin typeface="Calibri" panose="020F0502020204030204" pitchFamily="34" charset="0"/>
              </a:rPr>
              <a:t>반드시</a:t>
            </a:r>
            <a:r>
              <a:rPr lang="ko-KR" altLang="ko-KR" sz="2200" dirty="0">
                <a:solidFill>
                  <a:srgbClr val="3333FF"/>
                </a:solidFill>
              </a:rPr>
              <a:t> </a:t>
            </a:r>
            <a:r>
              <a:rPr lang="ko-KR" altLang="ko-KR" sz="2200" dirty="0">
                <a:solidFill>
                  <a:srgbClr val="3333FF"/>
                </a:solidFill>
                <a:latin typeface="Calibri" panose="020F0502020204030204" pitchFamily="34" charset="0"/>
              </a:rPr>
              <a:t>유지되어야</a:t>
            </a:r>
            <a:r>
              <a:rPr lang="ko-KR" altLang="ko-KR" sz="2200" dirty="0">
                <a:solidFill>
                  <a:srgbClr val="3333FF"/>
                </a:solidFill>
              </a:rPr>
              <a:t> </a:t>
            </a:r>
            <a:endParaRPr lang="ko-KR" altLang="ko-KR" sz="24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0261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44011" y="766926"/>
            <a:ext cx="7998543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en-US" altLang="ko-KR" sz="2400" dirty="0" smtClean="0"/>
              <a:t>LSD </a:t>
            </a:r>
            <a:r>
              <a:rPr lang="ko-KR" altLang="ko-KR" sz="2400" dirty="0" err="1" smtClean="0">
                <a:latin typeface="Calibri" panose="020F0502020204030204" pitchFamily="34" charset="0"/>
              </a:rPr>
              <a:t>기수정렬은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키의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각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자릿수에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대해</a:t>
            </a:r>
            <a:r>
              <a:rPr lang="ko-KR" altLang="ko-KR" sz="2400" dirty="0"/>
              <a:t> </a:t>
            </a:r>
            <a:r>
              <a:rPr lang="ko-KR" altLang="ko-KR" sz="2400" dirty="0" err="1">
                <a:solidFill>
                  <a:srgbClr val="3333FF"/>
                </a:solidFill>
                <a:latin typeface="Calibri" panose="020F0502020204030204" pitchFamily="34" charset="0"/>
              </a:rPr>
              <a:t>버킷</a:t>
            </a:r>
            <a:r>
              <a:rPr lang="en-US" altLang="ko-KR" sz="2400" dirty="0">
                <a:solidFill>
                  <a:srgbClr val="3333FF"/>
                </a:solidFill>
              </a:rPr>
              <a:t>(Bucket)</a:t>
            </a:r>
            <a:r>
              <a:rPr lang="ko-KR" altLang="ko-KR" sz="2400" dirty="0" smtClean="0">
                <a:solidFill>
                  <a:srgbClr val="3333FF"/>
                </a:solidFill>
                <a:latin typeface="Calibri" panose="020F0502020204030204" pitchFamily="34" charset="0"/>
              </a:rPr>
              <a:t>정렬</a:t>
            </a:r>
            <a:r>
              <a:rPr lang="ko-KR" altLang="ko-KR" sz="2400" dirty="0" smtClean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사용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ko-KR" altLang="ko-KR" sz="2400" dirty="0" err="1" smtClean="0">
                <a:latin typeface="Calibri" panose="020F0502020204030204" pitchFamily="34" charset="0"/>
              </a:rPr>
              <a:t>버킷정렬은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키를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배열의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인덱스로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사용하는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정렬로서</a:t>
            </a:r>
            <a:r>
              <a:rPr lang="ko-KR" altLang="ko-KR" sz="2400" dirty="0"/>
              <a:t> </a:t>
            </a:r>
            <a:r>
              <a:rPr lang="en-US" altLang="ko-KR" sz="2400" dirty="0"/>
              <a:t>2</a:t>
            </a:r>
            <a:r>
              <a:rPr lang="ko-KR" altLang="ko-KR" sz="2400" dirty="0">
                <a:latin typeface="Calibri" panose="020F0502020204030204" pitchFamily="34" charset="0"/>
              </a:rPr>
              <a:t>단계로</a:t>
            </a:r>
            <a:r>
              <a:rPr lang="ko-KR" altLang="ko-KR" sz="2400" dirty="0"/>
              <a:t> </a:t>
            </a:r>
            <a:r>
              <a:rPr lang="ko-KR" altLang="en-US" sz="2400" dirty="0" smtClean="0">
                <a:latin typeface="Calibri" panose="020F0502020204030204" pitchFamily="34" charset="0"/>
              </a:rPr>
              <a:t>수행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endParaRPr lang="en-US" altLang="ko-KR" sz="2400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endParaRPr lang="ko-KR" altLang="ko-KR" sz="2400" dirty="0"/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버킷정렬은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일반적인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입력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는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매우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부적절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spcAft>
                <a:spcPts val="1200"/>
              </a:spcAft>
              <a:buFontTx/>
              <a:buChar char="-"/>
            </a:pP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왜냐하면 </a:t>
            </a:r>
            <a:r>
              <a:rPr lang="ko-KR" altLang="ko-KR" sz="2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버킷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 수가 입력크기보다 훨씬 더 클 수 있기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때문</a:t>
            </a:r>
            <a:endParaRPr lang="en-US" altLang="ko-KR" sz="22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53726" y="2986753"/>
            <a:ext cx="7379111" cy="10365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1200"/>
              </a:spcAft>
              <a:tabLst>
                <a:tab pos="1022985" algn="l"/>
              </a:tabLst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[1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입력배열에서 각 숫자의 빈도수를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계산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2438" indent="-452438" algn="just">
              <a:lnSpc>
                <a:spcPct val="107000"/>
              </a:lnSpc>
              <a:spcAft>
                <a:spcPts val="0"/>
              </a:spcAft>
              <a:tabLst>
                <a:tab pos="1022985" algn="l"/>
              </a:tabLst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[2]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버킷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인덱스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부터 차례로 빈도수만큼 배열에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저장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0511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4517" y="453328"/>
            <a:ext cx="8028038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ko-KR" altLang="ko-KR" sz="2400" dirty="0">
                <a:latin typeface="Calibri" panose="020F0502020204030204" pitchFamily="34" charset="0"/>
              </a:rPr>
              <a:t>빈도수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계산을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위해</a:t>
            </a:r>
            <a:r>
              <a:rPr lang="ko-KR" altLang="ko-KR" sz="2400" dirty="0"/>
              <a:t> </a:t>
            </a:r>
            <a:r>
              <a:rPr lang="en-US" altLang="ko-KR" sz="2400" dirty="0"/>
              <a:t>1</a:t>
            </a:r>
            <a:r>
              <a:rPr lang="ko-KR" altLang="ko-KR" sz="2400" dirty="0">
                <a:latin typeface="Calibri" panose="020F0502020204030204" pitchFamily="34" charset="0"/>
              </a:rPr>
              <a:t>차원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배열</a:t>
            </a:r>
            <a:r>
              <a:rPr lang="en-US" altLang="ko-KR" sz="2400" dirty="0"/>
              <a:t> bucket</a:t>
            </a:r>
            <a:r>
              <a:rPr lang="ko-KR" altLang="ko-KR" sz="2400" dirty="0">
                <a:latin typeface="Calibri" panose="020F0502020204030204" pitchFamily="34" charset="0"/>
              </a:rPr>
              <a:t>을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사용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ko-KR" altLang="ko-KR" sz="2400" dirty="0" smtClean="0">
                <a:latin typeface="Calibri" panose="020F0502020204030204" pitchFamily="34" charset="0"/>
              </a:rPr>
              <a:t>그림의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정렬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배열</a:t>
            </a:r>
            <a:r>
              <a:rPr lang="ko-KR" altLang="ko-KR" sz="2400" dirty="0"/>
              <a:t> </a:t>
            </a:r>
            <a:r>
              <a:rPr lang="en-US" altLang="ko-KR" sz="2400" dirty="0"/>
              <a:t>a</a:t>
            </a:r>
            <a:r>
              <a:rPr lang="ko-KR" altLang="ko-KR" sz="2400" dirty="0">
                <a:latin typeface="Calibri" panose="020F0502020204030204" pitchFamily="34" charset="0"/>
              </a:rPr>
              <a:t>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대해</a:t>
            </a:r>
            <a:r>
              <a:rPr lang="ko-KR" altLang="ko-KR" sz="2400" dirty="0"/>
              <a:t> </a:t>
            </a:r>
            <a:r>
              <a:rPr lang="ko-KR" altLang="ko-KR" sz="2400" dirty="0" err="1" smtClean="0">
                <a:latin typeface="Calibri" panose="020F0502020204030204" pitchFamily="34" charset="0"/>
              </a:rPr>
              <a:t>버킷정렬은</a:t>
            </a:r>
            <a:r>
              <a:rPr lang="en-US" altLang="ko-KR" sz="2400" dirty="0" smtClean="0">
                <a:latin typeface="Calibri" panose="020F0502020204030204" pitchFamily="34" charset="0"/>
              </a:rPr>
              <a:t> [1]</a:t>
            </a:r>
            <a:r>
              <a:rPr lang="ko-KR" altLang="en-US" sz="2400" dirty="0" smtClean="0">
                <a:latin typeface="Calibri" panose="020F0502020204030204" pitchFamily="34" charset="0"/>
              </a:rPr>
              <a:t>에서</a:t>
            </a:r>
            <a:r>
              <a:rPr lang="ko-KR" altLang="ko-KR" sz="2400" dirty="0" smtClean="0"/>
              <a:t> </a:t>
            </a:r>
            <a:r>
              <a:rPr lang="en-US" altLang="ko-KR" sz="2400" dirty="0"/>
              <a:t>0, 1, 2, 3, 4, 5</a:t>
            </a:r>
            <a:r>
              <a:rPr lang="ko-KR" altLang="ko-KR" sz="2400" dirty="0">
                <a:latin typeface="Calibri" panose="020F0502020204030204" pitchFamily="34" charset="0"/>
              </a:rPr>
              <a:t>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빈도수를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각각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계산하여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배열</a:t>
            </a:r>
            <a:r>
              <a:rPr lang="ko-KR" altLang="ko-KR" sz="2400" dirty="0"/>
              <a:t> </a:t>
            </a:r>
            <a:r>
              <a:rPr lang="en-US" altLang="ko-KR" sz="2400" dirty="0"/>
              <a:t>bucket</a:t>
            </a:r>
            <a:r>
              <a:rPr lang="ko-KR" altLang="ko-KR" sz="2400" dirty="0">
                <a:latin typeface="Calibri" panose="020F0502020204030204" pitchFamily="34" charset="0"/>
              </a:rPr>
              <a:t>에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저장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en-US" altLang="ko-KR" sz="2400" dirty="0" smtClean="0"/>
              <a:t>[</a:t>
            </a:r>
            <a:r>
              <a:rPr lang="en-US" altLang="ko-KR" sz="2400" dirty="0"/>
              <a:t>2]</a:t>
            </a:r>
            <a:r>
              <a:rPr lang="ko-KR" altLang="ko-KR" sz="2400" dirty="0">
                <a:latin typeface="Calibri" panose="020F0502020204030204" pitchFamily="34" charset="0"/>
              </a:rPr>
              <a:t>에서는</a:t>
            </a:r>
            <a:r>
              <a:rPr lang="ko-KR" altLang="ko-KR" sz="2400" dirty="0"/>
              <a:t> </a:t>
            </a:r>
            <a:r>
              <a:rPr lang="en-US" altLang="ko-KR" sz="2400" dirty="0"/>
              <a:t>bucket[0] = 3</a:t>
            </a:r>
            <a:r>
              <a:rPr lang="ko-KR" altLang="ko-KR" sz="2400" dirty="0">
                <a:latin typeface="Calibri" panose="020F0502020204030204" pitchFamily="34" charset="0"/>
              </a:rPr>
              <a:t>이므로</a:t>
            </a:r>
            <a:r>
              <a:rPr lang="en-US" altLang="ko-KR" sz="2400" dirty="0"/>
              <a:t>, 0</a:t>
            </a:r>
            <a:r>
              <a:rPr lang="ko-KR" altLang="ko-KR" sz="2400" dirty="0">
                <a:latin typeface="Calibri" panose="020F0502020204030204" pitchFamily="34" charset="0"/>
              </a:rPr>
              <a:t>은</a:t>
            </a:r>
            <a:r>
              <a:rPr lang="ko-KR" altLang="ko-KR" sz="2400" dirty="0"/>
              <a:t> </a:t>
            </a:r>
            <a:r>
              <a:rPr lang="en-US" altLang="ko-KR" sz="2400" dirty="0" smtClean="0">
                <a:latin typeface="Calibri" panose="020F0502020204030204" pitchFamily="34" charset="0"/>
              </a:rPr>
              <a:t>3</a:t>
            </a:r>
            <a:r>
              <a:rPr lang="ko-KR" altLang="ko-KR" sz="2400" dirty="0" smtClean="0">
                <a:latin typeface="Calibri" panose="020F0502020204030204" pitchFamily="34" charset="0"/>
              </a:rPr>
              <a:t>번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연속하여</a:t>
            </a:r>
            <a:r>
              <a:rPr lang="ko-KR" altLang="ko-KR" sz="2400" dirty="0"/>
              <a:t> </a:t>
            </a:r>
            <a:r>
              <a:rPr lang="en-US" altLang="ko-KR" sz="2400" dirty="0"/>
              <a:t>a[0], a[1], a[2]</a:t>
            </a:r>
            <a:r>
              <a:rPr lang="ko-KR" altLang="ko-KR" sz="2400" dirty="0">
                <a:latin typeface="Calibri" panose="020F0502020204030204" pitchFamily="34" charset="0"/>
              </a:rPr>
              <a:t>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각각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저장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en-US" altLang="ko-KR" sz="2400" dirty="0" smtClean="0"/>
              <a:t>bucket[1</a:t>
            </a:r>
            <a:r>
              <a:rPr lang="en-US" altLang="ko-KR" sz="2400" dirty="0"/>
              <a:t>] = 1</a:t>
            </a:r>
            <a:r>
              <a:rPr lang="ko-KR" altLang="ko-KR" sz="2400" dirty="0">
                <a:latin typeface="Calibri" panose="020F0502020204030204" pitchFamily="34" charset="0"/>
              </a:rPr>
              <a:t>이므로</a:t>
            </a:r>
            <a:r>
              <a:rPr lang="en-US" altLang="ko-KR" sz="2400" dirty="0"/>
              <a:t>, </a:t>
            </a:r>
            <a:r>
              <a:rPr lang="ko-KR" altLang="ko-KR" sz="2400" dirty="0">
                <a:latin typeface="Calibri" panose="020F0502020204030204" pitchFamily="34" charset="0"/>
              </a:rPr>
              <a:t>다음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빈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곳인</a:t>
            </a:r>
            <a:r>
              <a:rPr lang="ko-KR" altLang="ko-KR" sz="2400" dirty="0"/>
              <a:t> </a:t>
            </a:r>
            <a:r>
              <a:rPr lang="en-US" altLang="ko-KR" sz="2400" dirty="0"/>
              <a:t>a[3]</a:t>
            </a:r>
            <a:r>
              <a:rPr lang="ko-KR" altLang="ko-KR" sz="2400" dirty="0">
                <a:latin typeface="Calibri" panose="020F0502020204030204" pitchFamily="34" charset="0"/>
              </a:rPr>
              <a:t>에</a:t>
            </a:r>
            <a:r>
              <a:rPr lang="ko-KR" altLang="ko-KR" sz="2400" dirty="0"/>
              <a:t> </a:t>
            </a:r>
            <a:r>
              <a:rPr lang="en-US" altLang="ko-KR" sz="2400" dirty="0"/>
              <a:t>1</a:t>
            </a:r>
            <a:r>
              <a:rPr lang="ko-KR" altLang="ko-KR" sz="2400" dirty="0">
                <a:latin typeface="Calibri" panose="020F0502020204030204" pitchFamily="34" charset="0"/>
              </a:rPr>
              <a:t>을</a:t>
            </a:r>
            <a:r>
              <a:rPr lang="ko-KR" altLang="ko-KR" sz="2400" dirty="0"/>
              <a:t> </a:t>
            </a:r>
            <a:r>
              <a:rPr lang="en-US" altLang="ko-KR" sz="2400" dirty="0" smtClean="0">
                <a:latin typeface="Calibri" panose="020F0502020204030204" pitchFamily="34" charset="0"/>
              </a:rPr>
              <a:t>1</a:t>
            </a:r>
            <a:r>
              <a:rPr lang="ko-KR" altLang="ko-KR" sz="2400" dirty="0" smtClean="0">
                <a:latin typeface="Calibri" panose="020F0502020204030204" pitchFamily="34" charset="0"/>
              </a:rPr>
              <a:t>번</a:t>
            </a:r>
            <a:r>
              <a:rPr lang="ko-KR" altLang="ko-KR" sz="2400" dirty="0" smtClean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저장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en-US" altLang="ko-KR" sz="2400" dirty="0" smtClean="0"/>
              <a:t>bucket[2</a:t>
            </a:r>
            <a:r>
              <a:rPr lang="en-US" altLang="ko-KR" sz="2400" dirty="0"/>
              <a:t>] = 4</a:t>
            </a:r>
            <a:r>
              <a:rPr lang="ko-KR" altLang="ko-KR" sz="2400" dirty="0">
                <a:latin typeface="Calibri" panose="020F0502020204030204" pitchFamily="34" charset="0"/>
              </a:rPr>
              <a:t>이므로</a:t>
            </a:r>
            <a:r>
              <a:rPr lang="ko-KR" altLang="ko-KR" sz="2400" dirty="0"/>
              <a:t> </a:t>
            </a:r>
            <a:r>
              <a:rPr lang="en-US" altLang="ko-KR" sz="2400" dirty="0" smtClean="0">
                <a:latin typeface="Calibri" panose="020F0502020204030204" pitchFamily="34" charset="0"/>
              </a:rPr>
              <a:t>4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번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연속하여</a:t>
            </a:r>
            <a:r>
              <a:rPr lang="ko-KR" altLang="ko-KR" sz="2400" dirty="0"/>
              <a:t> </a:t>
            </a:r>
            <a:r>
              <a:rPr lang="en-US" altLang="ko-KR" sz="2400" dirty="0"/>
              <a:t>2</a:t>
            </a:r>
            <a:r>
              <a:rPr lang="ko-KR" altLang="ko-KR" sz="2400" dirty="0">
                <a:latin typeface="Calibri" panose="020F0502020204030204" pitchFamily="34" charset="0"/>
              </a:rPr>
              <a:t>를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저장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ko-KR" altLang="ko-KR" sz="2400" dirty="0" smtClean="0">
                <a:latin typeface="Calibri" panose="020F0502020204030204" pitchFamily="34" charset="0"/>
              </a:rPr>
              <a:t>동일한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방법으로</a:t>
            </a:r>
            <a:r>
              <a:rPr lang="ko-KR" altLang="ko-KR" sz="2400" dirty="0"/>
              <a:t> </a:t>
            </a:r>
            <a:r>
              <a:rPr lang="en-US" altLang="ko-KR" sz="2400" dirty="0"/>
              <a:t>3</a:t>
            </a:r>
            <a:r>
              <a:rPr lang="ko-KR" altLang="ko-KR" sz="2400" dirty="0">
                <a:latin typeface="Calibri" panose="020F0502020204030204" pitchFamily="34" charset="0"/>
              </a:rPr>
              <a:t>을</a:t>
            </a:r>
            <a:r>
              <a:rPr lang="ko-KR" altLang="ko-KR" sz="2400" dirty="0"/>
              <a:t> </a:t>
            </a:r>
            <a:r>
              <a:rPr lang="en-US" altLang="ko-KR" sz="2400" dirty="0" smtClean="0">
                <a:latin typeface="Calibri" panose="020F0502020204030204" pitchFamily="34" charset="0"/>
              </a:rPr>
              <a:t>2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번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저장하고</a:t>
            </a:r>
            <a:r>
              <a:rPr lang="ko-KR" altLang="ko-KR" sz="2400" dirty="0"/>
              <a:t> </a:t>
            </a:r>
            <a:r>
              <a:rPr lang="en-US" altLang="ko-KR" sz="2400" dirty="0"/>
              <a:t>5</a:t>
            </a:r>
            <a:r>
              <a:rPr lang="ko-KR" altLang="ko-KR" sz="2400" dirty="0">
                <a:latin typeface="Calibri" panose="020F0502020204030204" pitchFamily="34" charset="0"/>
              </a:rPr>
              <a:t>를</a:t>
            </a:r>
            <a:r>
              <a:rPr lang="ko-KR" altLang="ko-KR" sz="2400" dirty="0"/>
              <a:t> </a:t>
            </a:r>
            <a:r>
              <a:rPr lang="en-US" altLang="ko-KR" sz="2400" dirty="0" smtClean="0">
                <a:latin typeface="Calibri" panose="020F0502020204030204" pitchFamily="34" charset="0"/>
              </a:rPr>
              <a:t>2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번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저장한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정렬을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종료</a:t>
            </a:r>
            <a:endParaRPr lang="ko-KR" altLang="ko-KR" sz="2400" dirty="0">
              <a:effectLst/>
            </a:endParaRPr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00" y="4345858"/>
            <a:ext cx="7330513" cy="24187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65323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06837" y="206167"/>
            <a:ext cx="3010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BucketSort</a:t>
            </a:r>
            <a:r>
              <a:rPr lang="en-US" altLang="ko-KR" sz="2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클래스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51" y="1234716"/>
            <a:ext cx="83058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388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63676" y="1098359"/>
            <a:ext cx="77822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en-US" altLang="ko-KR" sz="2400" dirty="0"/>
              <a:t>Line </a:t>
            </a:r>
            <a:r>
              <a:rPr lang="en-US" altLang="ko-KR" sz="2400" dirty="0" smtClean="0"/>
              <a:t>05</a:t>
            </a:r>
            <a:r>
              <a:rPr lang="en-US" altLang="ko-KR" sz="2400" dirty="0" smtClean="0">
                <a:latin typeface="Calibri" panose="020F0502020204030204" pitchFamily="34" charset="0"/>
              </a:rPr>
              <a:t>: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각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숫자의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빈도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수를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계산하여</a:t>
            </a:r>
            <a:r>
              <a:rPr lang="ko-KR" altLang="ko-KR" sz="2400" dirty="0"/>
              <a:t> </a:t>
            </a:r>
            <a:r>
              <a:rPr lang="en-US" altLang="ko-KR" sz="2400" dirty="0"/>
              <a:t>bucket </a:t>
            </a:r>
            <a:r>
              <a:rPr lang="ko-KR" altLang="ko-KR" sz="2400" dirty="0">
                <a:latin typeface="Calibri" panose="020F0502020204030204" pitchFamily="34" charset="0"/>
              </a:rPr>
              <a:t>배열에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저장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en-US" altLang="ko-KR" sz="2400" dirty="0" smtClean="0">
                <a:latin typeface="Calibri" panose="020F0502020204030204" pitchFamily="34" charset="0"/>
              </a:rPr>
              <a:t>L</a:t>
            </a:r>
            <a:r>
              <a:rPr lang="en-US" altLang="ko-KR" sz="2400" dirty="0" smtClean="0"/>
              <a:t>ine </a:t>
            </a:r>
            <a:r>
              <a:rPr lang="en-US" altLang="ko-KR" sz="2400" dirty="0"/>
              <a:t>07</a:t>
            </a:r>
            <a:r>
              <a:rPr lang="ko-KR" altLang="ko-KR" sz="2400" dirty="0"/>
              <a:t>∼</a:t>
            </a:r>
            <a:r>
              <a:rPr lang="en-US" altLang="ko-KR" sz="2400" dirty="0" smtClean="0"/>
              <a:t>11</a:t>
            </a:r>
            <a:r>
              <a:rPr lang="en-US" altLang="ko-KR" sz="2400" dirty="0" smtClean="0">
                <a:latin typeface="Calibri" panose="020F0502020204030204" pitchFamily="34" charset="0"/>
              </a:rPr>
              <a:t>: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차례로</a:t>
            </a:r>
            <a:r>
              <a:rPr lang="ko-KR" altLang="ko-KR" sz="2400" dirty="0"/>
              <a:t> </a:t>
            </a:r>
            <a:r>
              <a:rPr lang="en-US" altLang="ko-KR" sz="2400" dirty="0"/>
              <a:t>bucket </a:t>
            </a:r>
            <a:r>
              <a:rPr lang="ko-KR" altLang="ko-KR" sz="2400" dirty="0">
                <a:latin typeface="Calibri" panose="020F0502020204030204" pitchFamily="34" charset="0"/>
              </a:rPr>
              <a:t>배열의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원소에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저장된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빈도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수만큼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같은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숫자를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배열</a:t>
            </a:r>
            <a:r>
              <a:rPr lang="ko-KR" altLang="ko-KR" sz="2400" dirty="0"/>
              <a:t> </a:t>
            </a:r>
            <a:r>
              <a:rPr lang="en-US" altLang="ko-KR" sz="2400" dirty="0"/>
              <a:t>a</a:t>
            </a:r>
            <a:r>
              <a:rPr lang="ko-KR" altLang="ko-KR" sz="2400" dirty="0">
                <a:latin typeface="Calibri" panose="020F0502020204030204" pitchFamily="34" charset="0"/>
              </a:rPr>
              <a:t>에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복사</a:t>
            </a:r>
            <a:endParaRPr lang="ko-KR" altLang="ko-KR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66789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031" y="565721"/>
            <a:ext cx="810669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ko-KR" altLang="ko-KR" sz="28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자리</a:t>
            </a:r>
            <a:r>
              <a:rPr lang="ko-KR" altLang="ko-KR" sz="28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십진수</a:t>
            </a:r>
            <a:r>
              <a:rPr lang="ko-KR" altLang="ko-KR" sz="2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키에</a:t>
            </a:r>
            <a:r>
              <a:rPr lang="ko-KR" altLang="ko-KR" sz="2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대한</a:t>
            </a:r>
            <a:r>
              <a:rPr lang="ko-KR" altLang="ko-KR" sz="2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LSD </a:t>
            </a:r>
            <a:r>
              <a:rPr lang="ko-KR" altLang="ko-KR" sz="2800" dirty="0" err="1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기수정렬</a:t>
            </a:r>
            <a:r>
              <a:rPr lang="ko-KR" altLang="ko-KR" sz="28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r>
              <a:rPr lang="ko-KR" altLang="ko-KR" sz="2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과정</a:t>
            </a:r>
            <a:endParaRPr lang="en-US" altLang="ko-KR" sz="2800" dirty="0" smtClean="0">
              <a:solidFill>
                <a:srgbClr val="C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배열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입력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배열이고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t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같은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크기의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보조배열이다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ko-KR" altLang="en-US" sz="2400" dirty="0"/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62" y="1968121"/>
            <a:ext cx="7458833" cy="45899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306846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499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수행시간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ko-KR" dirty="0" err="1"/>
                  <a:t>선택정렬은</a:t>
                </a:r>
                <a:r>
                  <a:rPr lang="ko-KR" altLang="ko-KR" dirty="0"/>
                  <a:t> 루프가 </a:t>
                </a:r>
                <a:r>
                  <a:rPr lang="en-US" altLang="ko-KR" dirty="0" smtClean="0"/>
                  <a:t>1</a:t>
                </a:r>
                <a:r>
                  <a:rPr lang="ko-KR" altLang="ko-KR" dirty="0" smtClean="0"/>
                  <a:t> </a:t>
                </a:r>
                <a:r>
                  <a:rPr lang="ko-KR" altLang="ko-KR" dirty="0"/>
                  <a:t>번 수행될 때마다 정렬되지 않은 부분에서 가장 작은 원소를 </a:t>
                </a:r>
                <a:r>
                  <a:rPr lang="ko-KR" altLang="ko-KR" dirty="0" smtClean="0"/>
                  <a:t>선택</a:t>
                </a:r>
                <a:endParaRPr lang="en-US" altLang="ko-KR" dirty="0" smtClean="0"/>
              </a:p>
              <a:p>
                <a:r>
                  <a:rPr lang="ko-KR" altLang="ko-KR" dirty="0" smtClean="0"/>
                  <a:t>처음 </a:t>
                </a:r>
                <a:r>
                  <a:rPr lang="ko-KR" altLang="ko-KR" dirty="0"/>
                  <a:t>루프가 수행될 때</a:t>
                </a:r>
                <a:r>
                  <a:rPr lang="en-US" altLang="ko-KR" dirty="0"/>
                  <a:t> N</a:t>
                </a:r>
                <a:r>
                  <a:rPr lang="ko-KR" altLang="ko-KR" dirty="0"/>
                  <a:t>개의 원소들 중에서 </a:t>
                </a:r>
                <a:r>
                  <a:rPr lang="en-US" altLang="ko-KR" dirty="0" smtClean="0"/>
                  <a:t>min</a:t>
                </a:r>
                <a:r>
                  <a:rPr lang="ko-KR" altLang="ko-KR" dirty="0" smtClean="0"/>
                  <a:t>을 </a:t>
                </a:r>
                <a:r>
                  <a:rPr lang="ko-KR" altLang="ko-KR" dirty="0"/>
                  <a:t>찾기 위해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3333FF"/>
                    </a:solidFill>
                  </a:rPr>
                  <a:t>N-1</a:t>
                </a:r>
                <a:r>
                  <a:rPr lang="ko-KR" altLang="ko-KR" dirty="0" smtClean="0">
                    <a:solidFill>
                      <a:srgbClr val="3333FF"/>
                    </a:solidFill>
                  </a:rPr>
                  <a:t>번</a:t>
                </a:r>
                <a:r>
                  <a:rPr lang="ko-KR" altLang="ko-KR" dirty="0" smtClean="0"/>
                  <a:t> </a:t>
                </a:r>
                <a:r>
                  <a:rPr lang="ko-KR" altLang="ko-KR" dirty="0"/>
                  <a:t>원소 </a:t>
                </a:r>
                <a:r>
                  <a:rPr lang="ko-KR" altLang="ko-KR" dirty="0" smtClean="0"/>
                  <a:t>비교 </a:t>
                </a:r>
                <a:endParaRPr lang="en-US" altLang="ko-KR" dirty="0" smtClean="0"/>
              </a:p>
              <a:p>
                <a:r>
                  <a:rPr lang="ko-KR" altLang="ko-KR" dirty="0" smtClean="0"/>
                  <a:t>루프가 </a:t>
                </a:r>
                <a:r>
                  <a:rPr lang="en-US" altLang="ko-KR" dirty="0" smtClean="0"/>
                  <a:t>2</a:t>
                </a:r>
                <a:r>
                  <a:rPr lang="ko-KR" altLang="ko-KR" dirty="0" smtClean="0"/>
                  <a:t> 번째 </a:t>
                </a:r>
                <a:r>
                  <a:rPr lang="ko-KR" altLang="ko-KR" dirty="0"/>
                  <a:t>수행될 </a:t>
                </a:r>
                <a:r>
                  <a:rPr lang="ko-KR" altLang="ko-KR" dirty="0" smtClean="0"/>
                  <a:t>때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N-1</a:t>
                </a:r>
                <a:r>
                  <a:rPr lang="ko-KR" altLang="ko-KR" dirty="0"/>
                  <a:t>개의 원소들 중에서 </a:t>
                </a:r>
                <a:r>
                  <a:rPr lang="en-US" altLang="ko-KR" dirty="0" smtClean="0"/>
                  <a:t>min</a:t>
                </a:r>
                <a:r>
                  <a:rPr lang="ko-KR" altLang="ko-KR" dirty="0" smtClean="0"/>
                  <a:t>을 </a:t>
                </a:r>
                <a:r>
                  <a:rPr lang="ko-KR" altLang="ko-KR" dirty="0"/>
                  <a:t>찾는 데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3333FF"/>
                    </a:solidFill>
                  </a:rPr>
                  <a:t>N-2</a:t>
                </a:r>
                <a:r>
                  <a:rPr lang="ko-KR" altLang="ko-KR" dirty="0" smtClean="0">
                    <a:solidFill>
                      <a:srgbClr val="3333FF"/>
                    </a:solidFill>
                  </a:rPr>
                  <a:t>번</a:t>
                </a:r>
                <a:r>
                  <a:rPr lang="ko-KR" altLang="ko-KR" dirty="0" smtClean="0"/>
                  <a:t> 비교</a:t>
                </a:r>
                <a:endParaRPr lang="en-US" altLang="ko-KR" dirty="0" smtClean="0"/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ko-KR" altLang="ko-KR" dirty="0" smtClean="0"/>
                  <a:t>같은 </a:t>
                </a:r>
                <a:r>
                  <a:rPr lang="ko-KR" altLang="ko-KR" dirty="0"/>
                  <a:t>방식으로 루프가 마지막으로 수행될 </a:t>
                </a:r>
                <a:r>
                  <a:rPr lang="ko-KR" altLang="ko-KR" dirty="0" smtClean="0"/>
                  <a:t>때</a:t>
                </a:r>
                <a:r>
                  <a:rPr lang="en-US" altLang="ko-KR" dirty="0" smtClean="0"/>
                  <a:t>:</a:t>
                </a:r>
                <a:r>
                  <a:rPr lang="ko-KR" altLang="ko-KR" dirty="0" smtClean="0"/>
                  <a:t> </a:t>
                </a:r>
                <a:r>
                  <a:rPr lang="en-US" altLang="ko-KR" dirty="0" smtClean="0"/>
                  <a:t>2</a:t>
                </a:r>
                <a:r>
                  <a:rPr lang="ko-KR" altLang="ko-KR" dirty="0" smtClean="0"/>
                  <a:t> </a:t>
                </a:r>
                <a:r>
                  <a:rPr lang="ko-KR" altLang="ko-KR" dirty="0"/>
                  <a:t>개의 </a:t>
                </a:r>
                <a:r>
                  <a:rPr lang="ko-KR" altLang="ko-KR" dirty="0" smtClean="0"/>
                  <a:t>원소</a:t>
                </a:r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olidFill>
                      <a:srgbClr val="3333FF"/>
                    </a:solidFill>
                  </a:rPr>
                  <a:t>1</a:t>
                </a:r>
                <a:r>
                  <a:rPr lang="ko-KR" altLang="en-US" dirty="0" smtClean="0">
                    <a:solidFill>
                      <a:srgbClr val="3333FF"/>
                    </a:solidFill>
                  </a:rPr>
                  <a:t>번</a:t>
                </a:r>
                <a:r>
                  <a:rPr lang="ko-KR" altLang="ko-KR" dirty="0" smtClean="0">
                    <a:solidFill>
                      <a:srgbClr val="3333FF"/>
                    </a:solidFill>
                  </a:rPr>
                  <a:t> </a:t>
                </a:r>
                <a:r>
                  <a:rPr lang="ko-KR" altLang="ko-KR" dirty="0"/>
                  <a:t>비교하여 </a:t>
                </a:r>
                <a:r>
                  <a:rPr lang="en-US" altLang="ko-KR" dirty="0" smtClean="0"/>
                  <a:t>min</a:t>
                </a:r>
                <a:r>
                  <a:rPr lang="ko-KR" altLang="ko-KR" dirty="0" smtClean="0"/>
                  <a:t>을 찾</a:t>
                </a:r>
                <a:r>
                  <a:rPr lang="ko-KR" altLang="en-US" dirty="0" smtClean="0"/>
                  <a:t>음</a:t>
                </a:r>
                <a:endParaRPr lang="en-US" altLang="ko-KR" dirty="0" smtClean="0"/>
              </a:p>
              <a:p>
                <a:r>
                  <a:rPr lang="ko-KR" altLang="ko-KR" dirty="0" smtClean="0"/>
                  <a:t>따라서 </a:t>
                </a:r>
                <a:r>
                  <a:rPr lang="ko-KR" altLang="ko-KR" dirty="0"/>
                  <a:t>원소들의 총 비교 </a:t>
                </a:r>
                <a:r>
                  <a:rPr lang="ko-KR" altLang="ko-KR" dirty="0" smtClean="0"/>
                  <a:t>횟수</a:t>
                </a:r>
                <a:endParaRPr lang="en-US" altLang="ko-KR" dirty="0" smtClean="0"/>
              </a:p>
              <a:p>
                <a:pPr marL="0" indent="0" algn="ctr">
                  <a:buNone/>
                </a:pPr>
                <a:r>
                  <a:rPr lang="en-US" altLang="ko-KR" dirty="0" smtClean="0"/>
                  <a:t>(</a:t>
                </a:r>
                <a:r>
                  <a:rPr lang="en-US" altLang="ko-KR" dirty="0"/>
                  <a:t>N-1) + (N-2) + (N-3) + </a:t>
                </a:r>
                <a:r>
                  <a:rPr lang="en-US" altLang="ko-KR" dirty="0">
                    <a:sym typeface="MT Extra" panose="05050102010205020202" pitchFamily="18" charset="2"/>
                  </a:rPr>
                  <a:t></a:t>
                </a:r>
                <a:r>
                  <a:rPr lang="en-US" altLang="ko-KR" dirty="0"/>
                  <a:t> + 2 + 1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1)</m:t>
                        </m:r>
                      </m:num>
                      <m:den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/>
                  <a:t>  = </a:t>
                </a:r>
                <a:r>
                  <a:rPr lang="en-US" altLang="ko-KR" dirty="0">
                    <a:solidFill>
                      <a:srgbClr val="3333FF"/>
                    </a:solidFill>
                  </a:rPr>
                  <a:t>O(N</a:t>
                </a:r>
                <a:r>
                  <a:rPr lang="en-US" altLang="ko-KR" baseline="30000" dirty="0">
                    <a:solidFill>
                      <a:srgbClr val="3333FF"/>
                    </a:solidFill>
                  </a:rPr>
                  <a:t>2</a:t>
                </a:r>
                <a:r>
                  <a:rPr lang="en-US" altLang="ko-KR" dirty="0" smtClean="0">
                    <a:solidFill>
                      <a:srgbClr val="3333FF"/>
                    </a:solidFill>
                  </a:rPr>
                  <a:t>)</a:t>
                </a:r>
                <a:endParaRPr lang="ko-KR" alt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0179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3648"/>
            <a:ext cx="9315450" cy="48577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1398"/>
            <a:ext cx="6800850" cy="12192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122052" y="117676"/>
            <a:ext cx="24801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LSDSort</a:t>
            </a:r>
            <a:r>
              <a:rPr lang="en-US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클래스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4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4515" y="766163"/>
            <a:ext cx="8037871" cy="5575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en-US" altLang="ko-KR" sz="2400" dirty="0"/>
              <a:t>L</a:t>
            </a:r>
            <a:r>
              <a:rPr lang="en-US" altLang="ko-KR" sz="2400" dirty="0" smtClean="0"/>
              <a:t>ine </a:t>
            </a:r>
            <a:r>
              <a:rPr lang="en-US" altLang="ko-KR" sz="2400" dirty="0"/>
              <a:t>06</a:t>
            </a:r>
            <a:r>
              <a:rPr lang="ko-KR" altLang="ko-KR" sz="2400" dirty="0">
                <a:latin typeface="Calibri" panose="020F0502020204030204" pitchFamily="34" charset="0"/>
              </a:rPr>
              <a:t>의</a:t>
            </a:r>
            <a:r>
              <a:rPr lang="en-US" altLang="ko-KR" sz="2400" dirty="0"/>
              <a:t> for-</a:t>
            </a:r>
            <a:r>
              <a:rPr lang="ko-KR" altLang="ko-KR" sz="2400" dirty="0">
                <a:latin typeface="Calibri" panose="020F0502020204030204" pitchFamily="34" charset="0"/>
              </a:rPr>
              <a:t>루프는</a:t>
            </a:r>
            <a:r>
              <a:rPr lang="ko-KR" altLang="ko-KR" sz="2400" dirty="0"/>
              <a:t> </a:t>
            </a:r>
            <a:r>
              <a:rPr lang="en-US" altLang="ko-KR" sz="2400" dirty="0" smtClean="0">
                <a:latin typeface="Calibri" panose="020F0502020204030204" pitchFamily="34" charset="0"/>
              </a:rPr>
              <a:t>3</a:t>
            </a:r>
            <a:r>
              <a:rPr lang="ko-KR" altLang="ko-KR" sz="2400" dirty="0" smtClean="0">
                <a:latin typeface="Calibri" panose="020F0502020204030204" pitchFamily="34" charset="0"/>
              </a:rPr>
              <a:t>자리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십진수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키를</a:t>
            </a:r>
            <a:r>
              <a:rPr lang="en-US" altLang="ko-KR" sz="2400" dirty="0"/>
              <a:t> k = 10</a:t>
            </a:r>
            <a:r>
              <a:rPr lang="ko-KR" altLang="ko-KR" sz="2400" dirty="0">
                <a:latin typeface="Calibri" panose="020F0502020204030204" pitchFamily="34" charset="0"/>
              </a:rPr>
              <a:t>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때</a:t>
            </a:r>
            <a:r>
              <a:rPr lang="en-US" altLang="ko-KR" sz="2400" dirty="0"/>
              <a:t> 1</a:t>
            </a:r>
            <a:r>
              <a:rPr lang="ko-KR" altLang="ko-KR" sz="2400" dirty="0">
                <a:latin typeface="Calibri" panose="020F0502020204030204" pitchFamily="34" charset="0"/>
              </a:rPr>
              <a:t>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자리</a:t>
            </a:r>
            <a:r>
              <a:rPr lang="en-US" altLang="ko-KR" sz="2400" dirty="0"/>
              <a:t>, k = 100</a:t>
            </a:r>
            <a:r>
              <a:rPr lang="ko-KR" altLang="ko-KR" sz="2400" dirty="0">
                <a:latin typeface="Calibri" panose="020F0502020204030204" pitchFamily="34" charset="0"/>
              </a:rPr>
              <a:t>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때</a:t>
            </a:r>
            <a:r>
              <a:rPr lang="en-US" altLang="ko-KR" sz="2400" dirty="0"/>
              <a:t> 10</a:t>
            </a:r>
            <a:r>
              <a:rPr lang="ko-KR" altLang="ko-KR" sz="2400" dirty="0">
                <a:latin typeface="Calibri" panose="020F0502020204030204" pitchFamily="34" charset="0"/>
              </a:rPr>
              <a:t>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자리</a:t>
            </a:r>
            <a:r>
              <a:rPr lang="en-US" altLang="ko-KR" sz="2400" dirty="0"/>
              <a:t>, k = 1000</a:t>
            </a:r>
            <a:r>
              <a:rPr lang="ko-KR" altLang="ko-KR" sz="2400" dirty="0">
                <a:latin typeface="Calibri" panose="020F0502020204030204" pitchFamily="34" charset="0"/>
              </a:rPr>
              <a:t>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때</a:t>
            </a:r>
            <a:r>
              <a:rPr lang="en-US" altLang="ko-KR" sz="2400" dirty="0"/>
              <a:t> 100</a:t>
            </a:r>
            <a:r>
              <a:rPr lang="ko-KR" altLang="ko-KR" sz="2400" dirty="0">
                <a:latin typeface="Calibri" panose="020F0502020204030204" pitchFamily="34" charset="0"/>
              </a:rPr>
              <a:t>자리의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숫자를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차례로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처리하기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위해</a:t>
            </a:r>
            <a:r>
              <a:rPr lang="ko-KR" altLang="ko-KR" sz="2400" dirty="0"/>
              <a:t> </a:t>
            </a:r>
            <a:r>
              <a:rPr lang="en-US" altLang="ko-KR" sz="2400" dirty="0" smtClean="0">
                <a:latin typeface="Calibri" panose="020F0502020204030204" pitchFamily="34" charset="0"/>
              </a:rPr>
              <a:t>3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번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반복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en-US" altLang="ko-KR" sz="2400" dirty="0" smtClean="0"/>
              <a:t>Line </a:t>
            </a:r>
            <a:r>
              <a:rPr lang="en-US" altLang="ko-KR" sz="2400" dirty="0"/>
              <a:t>08</a:t>
            </a:r>
            <a:r>
              <a:rPr lang="ko-KR" altLang="ko-KR" sz="2400" dirty="0">
                <a:cs typeface="맑은 고딕" panose="020B0503020000020004" pitchFamily="50" charset="-127"/>
              </a:rPr>
              <a:t>∼</a:t>
            </a:r>
            <a:r>
              <a:rPr lang="en-US" altLang="ko-KR" sz="2400" dirty="0" smtClean="0"/>
              <a:t>09</a:t>
            </a:r>
            <a:r>
              <a:rPr lang="en-US" altLang="ko-KR" sz="2400" dirty="0" smtClean="0">
                <a:latin typeface="Calibri" panose="020F0502020204030204" pitchFamily="34" charset="0"/>
              </a:rPr>
              <a:t>: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빈도수를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계산하는데</a:t>
            </a:r>
            <a:r>
              <a:rPr lang="en-US" altLang="ko-KR" sz="2400" dirty="0"/>
              <a:t>, (a[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]%k)/(k/10)</a:t>
            </a:r>
            <a:r>
              <a:rPr lang="ko-KR" altLang="ko-KR" sz="2400" dirty="0">
                <a:latin typeface="Calibri" panose="020F0502020204030204" pitchFamily="34" charset="0"/>
              </a:rPr>
              <a:t>가</a:t>
            </a:r>
            <a:r>
              <a:rPr lang="en-US" altLang="ko-KR" sz="2400" dirty="0"/>
              <a:t> k = 10, 100, 1000</a:t>
            </a:r>
            <a:r>
              <a:rPr lang="ko-KR" altLang="ko-KR" sz="2400" dirty="0">
                <a:latin typeface="Calibri" panose="020F0502020204030204" pitchFamily="34" charset="0"/>
              </a:rPr>
              <a:t>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때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각각</a:t>
            </a:r>
            <a:r>
              <a:rPr lang="en-US" altLang="ko-KR" sz="2400" dirty="0"/>
              <a:t> a[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</a:t>
            </a:r>
            <a:r>
              <a:rPr lang="ko-KR" altLang="ko-KR" sz="2400" dirty="0">
                <a:latin typeface="Calibri" panose="020F0502020204030204" pitchFamily="34" charset="0"/>
              </a:rPr>
              <a:t>의</a:t>
            </a:r>
            <a:r>
              <a:rPr lang="ko-KR" altLang="ko-KR" sz="2400" dirty="0"/>
              <a:t> </a:t>
            </a:r>
            <a:r>
              <a:rPr lang="en-US" altLang="ko-KR" sz="2400" dirty="0" smtClean="0">
                <a:latin typeface="Calibri" panose="020F0502020204030204" pitchFamily="34" charset="0"/>
              </a:rPr>
              <a:t>3</a:t>
            </a:r>
            <a:r>
              <a:rPr lang="ko-KR" altLang="ko-KR" sz="2400" dirty="0" smtClean="0">
                <a:latin typeface="Calibri" panose="020F0502020204030204" pitchFamily="34" charset="0"/>
              </a:rPr>
              <a:t>자리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십진수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키로부터</a:t>
            </a:r>
            <a:r>
              <a:rPr lang="en-US" altLang="ko-KR" sz="2400" dirty="0"/>
              <a:t> 1, </a:t>
            </a:r>
            <a:r>
              <a:rPr lang="en-US" altLang="ko-KR" sz="2400" dirty="0">
                <a:solidFill>
                  <a:srgbClr val="000000"/>
                </a:solidFill>
              </a:rPr>
              <a:t>10, 100</a:t>
            </a:r>
            <a:r>
              <a:rPr lang="ko-KR" altLang="ko-KR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의</a:t>
            </a:r>
            <a:r>
              <a:rPr lang="en-US" altLang="ko-KR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ko-KR" altLang="ko-KR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자리를</a:t>
            </a:r>
            <a:r>
              <a:rPr lang="ko-KR" altLang="ko-KR" sz="2400" dirty="0" smtClean="0">
                <a:solidFill>
                  <a:srgbClr val="000000"/>
                </a:solidFill>
              </a:rPr>
              <a:t> </a:t>
            </a:r>
            <a:r>
              <a:rPr lang="ko-KR" altLang="ko-KR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추출</a:t>
            </a:r>
            <a:endParaRPr lang="en-US" altLang="ko-KR" sz="2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ko-KR" altLang="ko-KR" sz="2400" dirty="0" smtClean="0">
                <a:latin typeface="Calibri" panose="020F0502020204030204" pitchFamily="34" charset="0"/>
              </a:rPr>
              <a:t>예를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들어</a:t>
            </a:r>
            <a:r>
              <a:rPr lang="en-US" altLang="ko-KR" sz="2400" dirty="0"/>
              <a:t>, a[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 = 259</a:t>
            </a:r>
            <a:r>
              <a:rPr lang="ko-KR" altLang="ko-KR" sz="2400" dirty="0">
                <a:latin typeface="Calibri" panose="020F0502020204030204" pitchFamily="34" charset="0"/>
              </a:rPr>
              <a:t>라면</a:t>
            </a:r>
            <a:r>
              <a:rPr lang="en-US" altLang="ko-KR" sz="2400" dirty="0"/>
              <a:t>, </a:t>
            </a:r>
            <a:endParaRPr lang="ko-KR" altLang="ko-KR" sz="2400" dirty="0"/>
          </a:p>
          <a:p>
            <a:pPr marL="800100" lvl="1" indent="-342900" algn="just">
              <a:lnSpc>
                <a:spcPct val="107000"/>
              </a:lnSpc>
              <a:buFontTx/>
              <a:buChar char="-"/>
              <a:tabLst>
                <a:tab pos="1022985" algn="l"/>
              </a:tabLst>
            </a:pPr>
            <a:r>
              <a:rPr lang="en-US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= 10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일</a:t>
            </a:r>
            <a:r>
              <a:rPr lang="en-US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때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, 259%10 = 9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이고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, 9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를 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(k/10) = (10/10) =1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로 나누면 그대로 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가</a:t>
            </a:r>
            <a:r>
              <a:rPr lang="en-US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되어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, 259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의 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en-US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자리인 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‘9’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를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추출</a:t>
            </a:r>
            <a:endParaRPr lang="en-US" altLang="ko-KR" sz="2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buFontTx/>
              <a:buChar char="-"/>
              <a:tabLst>
                <a:tab pos="1022985" algn="l"/>
              </a:tabLst>
            </a:pPr>
            <a:r>
              <a:rPr lang="en-US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= 100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일</a:t>
            </a:r>
            <a:r>
              <a:rPr lang="en-US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때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, 259%100 = 59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이고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, 59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를 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(k/10) = (100/10) =10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으로</a:t>
            </a:r>
            <a:r>
              <a:rPr lang="en-US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나눈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몫은 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이다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따라서 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259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의 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의 자리인 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‘5’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를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추출</a:t>
            </a:r>
            <a:endParaRPr lang="en-US" altLang="ko-KR" sz="22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buFontTx/>
              <a:buChar char="-"/>
              <a:tabLst>
                <a:tab pos="1022985" algn="l"/>
              </a:tabLst>
            </a:pPr>
            <a:r>
              <a:rPr lang="en-US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= 1,000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일</a:t>
            </a:r>
            <a:r>
              <a:rPr lang="en-US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때 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259%1000 = 259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이고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, 259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를 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(1000/10) = 100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으로 나누면 몫이 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이다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따라서 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259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의 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자리인 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‘2’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를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추출</a:t>
            </a:r>
            <a:endParaRPr lang="ko-KR" altLang="ko-KR" sz="2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95725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4180" y="1333430"/>
            <a:ext cx="7674077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ine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09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startIndex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[(a[</a:t>
            </a: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]%k)/(k/10)+1]++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추출한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숫자에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더한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startIndex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원소의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빈도수를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증가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시킴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그림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8-15](a)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보면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‘0’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있지만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startIndex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[0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저장하지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않고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앞의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startIndex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[1]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저장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다른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숫자에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대해서도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각각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칸씩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앞의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startIndex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원소에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빈도수를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저장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startindex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altLang="ko-KR" sz="2400" dirty="0" err="1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는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en-US" altLang="ko-KR" sz="2400" dirty="0" err="1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다음에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배열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t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저장할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곳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인덱스</a:t>
            </a:r>
            <a:r>
              <a:rPr lang="en-US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ko-KR" altLang="en-US" sz="2400" dirty="0" smtClean="0">
                <a:solidFill>
                  <a:srgbClr val="3333FF"/>
                </a:solidFill>
              </a:rPr>
              <a:t>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line 12</a:t>
            </a:r>
            <a:r>
              <a:rPr lang="ko-KR" altLang="ko-KR" sz="2400" dirty="0">
                <a:cs typeface="Times New Roman" panose="02020603050405020304" pitchFamily="18" charset="0"/>
              </a:rPr>
              <a:t>∼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13)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634180" y="451125"/>
            <a:ext cx="75265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5678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15961" y="5439932"/>
            <a:ext cx="7762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1022985" algn="l"/>
              </a:tabLst>
            </a:pPr>
            <a:r>
              <a:rPr lang="ko-KR" altLang="ko-KR" dirty="0"/>
              <a:t> </a:t>
            </a:r>
            <a:r>
              <a:rPr lang="en-US" altLang="ko-KR" dirty="0"/>
              <a:t>(a) </a:t>
            </a:r>
            <a:r>
              <a:rPr lang="ko-KR" altLang="ko-KR" dirty="0">
                <a:latin typeface="Calibri" panose="020F0502020204030204" pitchFamily="34" charset="0"/>
              </a:rPr>
              <a:t>빈도수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및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누적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계산</a:t>
            </a:r>
            <a:r>
              <a:rPr lang="en-US" altLang="ko-KR" dirty="0"/>
              <a:t>                                    </a:t>
            </a:r>
            <a:r>
              <a:rPr lang="en-US" altLang="ko-KR" dirty="0" smtClean="0"/>
              <a:t>               (</a:t>
            </a:r>
            <a:r>
              <a:rPr lang="en-US" altLang="ko-KR" dirty="0"/>
              <a:t>b) </a:t>
            </a:r>
            <a:r>
              <a:rPr lang="ko-KR" altLang="ko-KR" dirty="0" err="1" smtClean="0">
                <a:latin typeface="Calibri" panose="020F0502020204030204" pitchFamily="34" charset="0"/>
              </a:rPr>
              <a:t>버킷정렬</a:t>
            </a:r>
            <a:endParaRPr lang="en-US" altLang="ko-KR" dirty="0" smtClean="0">
              <a:latin typeface="Calibri" panose="020F0502020204030204" pitchFamily="34" charset="0"/>
            </a:endParaRPr>
          </a:p>
          <a:p>
            <a:pPr>
              <a:spcAft>
                <a:spcPts val="0"/>
              </a:spcAft>
              <a:tabLst>
                <a:tab pos="1022985" algn="l"/>
              </a:tabLst>
            </a:pPr>
            <a:endParaRPr lang="ko-KR" altLang="ko-KR" dirty="0"/>
          </a:p>
          <a:p>
            <a:pPr algn="ctr"/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그림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8-15] </a:t>
            </a: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startIndex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원소의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활용</a:t>
            </a:r>
            <a:endParaRPr lang="ko-KR" altLang="en-US" sz="4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28" y="114146"/>
            <a:ext cx="86487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1597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60669"/>
              </p:ext>
            </p:extLst>
          </p:nvPr>
        </p:nvGraphicFramePr>
        <p:xfrm>
          <a:off x="4518493" y="2155517"/>
          <a:ext cx="509751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내용 개체 틀 2" descr="Rectangle: Click to edit Master text styles&#10;Second level&#10;Third level&#10;Fourth level&#10;Fifth level"/>
          <p:cNvSpPr txBox="1">
            <a:spLocks/>
          </p:cNvSpPr>
          <p:nvPr/>
        </p:nvSpPr>
        <p:spPr>
          <a:xfrm>
            <a:off x="755390" y="51753"/>
            <a:ext cx="8353300" cy="14340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n-NO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n-NO" sz="2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ko-KR" altLang="en-US" sz="2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숫자를 적절한 곳에 복사</a:t>
            </a:r>
            <a:endParaRPr lang="nn-NO" sz="22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n-NO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for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nn-NO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= 0; i &lt; N; i++)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t[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startIndex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]%k)/(k/10)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a[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86382"/>
              </p:ext>
            </p:extLst>
          </p:nvPr>
        </p:nvGraphicFramePr>
        <p:xfrm>
          <a:off x="4956236" y="2155517"/>
          <a:ext cx="472349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70642" y="2609600"/>
            <a:ext cx="4202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dirty="0">
                <a:solidFill>
                  <a:srgbClr val="12081A"/>
                </a:solidFill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63531" y="3091193"/>
            <a:ext cx="4202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7" name="직선 화살표 연결선 6"/>
          <p:cNvCxnSpPr/>
          <p:nvPr/>
        </p:nvCxnSpPr>
        <p:spPr bwMode="auto">
          <a:xfrm>
            <a:off x="3748348" y="2826074"/>
            <a:ext cx="215031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직선 화살표 연결선 7"/>
          <p:cNvCxnSpPr/>
          <p:nvPr/>
        </p:nvCxnSpPr>
        <p:spPr bwMode="auto">
          <a:xfrm>
            <a:off x="3727533" y="3254997"/>
            <a:ext cx="215031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763090"/>
              </p:ext>
            </p:extLst>
          </p:nvPr>
        </p:nvGraphicFramePr>
        <p:xfrm>
          <a:off x="1218750" y="2120531"/>
          <a:ext cx="527720" cy="4542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5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5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5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5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5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5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5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5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5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5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5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11511"/>
              </p:ext>
            </p:extLst>
          </p:nvPr>
        </p:nvGraphicFramePr>
        <p:xfrm>
          <a:off x="1682901" y="2158089"/>
          <a:ext cx="432048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967834"/>
              </p:ext>
            </p:extLst>
          </p:nvPr>
        </p:nvGraphicFramePr>
        <p:xfrm>
          <a:off x="3180693" y="2264995"/>
          <a:ext cx="455203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927591"/>
              </p:ext>
            </p:extLst>
          </p:nvPr>
        </p:nvGraphicFramePr>
        <p:xfrm>
          <a:off x="2679917" y="2285378"/>
          <a:ext cx="444842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942820" y="479003"/>
            <a:ext cx="265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k = 10, 100, 1000</a:t>
            </a:r>
          </a:p>
        </p:txBody>
      </p:sp>
      <p:cxnSp>
        <p:nvCxnSpPr>
          <p:cNvPr id="14" name="직선 화살표 연결선 13"/>
          <p:cNvCxnSpPr/>
          <p:nvPr/>
        </p:nvCxnSpPr>
        <p:spPr bwMode="auto">
          <a:xfrm>
            <a:off x="3484812" y="2861813"/>
            <a:ext cx="1198592" cy="54529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화살표 연결선 14"/>
          <p:cNvCxnSpPr/>
          <p:nvPr/>
        </p:nvCxnSpPr>
        <p:spPr bwMode="auto">
          <a:xfrm>
            <a:off x="1936062" y="2403789"/>
            <a:ext cx="873947" cy="4222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직사각형 15"/>
          <p:cNvSpPr/>
          <p:nvPr/>
        </p:nvSpPr>
        <p:spPr>
          <a:xfrm>
            <a:off x="2759980" y="1827253"/>
            <a:ext cx="13324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startIndex</a:t>
            </a:r>
            <a:endParaRPr kumimoji="1" lang="en-US" sz="2000" dirty="0">
              <a:solidFill>
                <a:srgbClr val="4045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28244" y="1750942"/>
            <a:ext cx="2728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t</a:t>
            </a:r>
            <a:endParaRPr kumimoji="1" lang="en-US" sz="2000" dirty="0">
              <a:solidFill>
                <a:srgbClr val="4045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5037" y="1770724"/>
            <a:ext cx="317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a</a:t>
            </a:r>
            <a:endParaRPr kumimoji="1" lang="en-US" sz="2000" dirty="0">
              <a:solidFill>
                <a:srgbClr val="4045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 bwMode="auto">
          <a:xfrm>
            <a:off x="2050589" y="3088868"/>
            <a:ext cx="709391" cy="12105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직선 화살표 연결선 19"/>
          <p:cNvCxnSpPr/>
          <p:nvPr/>
        </p:nvCxnSpPr>
        <p:spPr bwMode="auto">
          <a:xfrm>
            <a:off x="3553431" y="3275859"/>
            <a:ext cx="1119479" cy="156804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직선 화살표 연결선 20"/>
          <p:cNvCxnSpPr/>
          <p:nvPr/>
        </p:nvCxnSpPr>
        <p:spPr bwMode="auto">
          <a:xfrm>
            <a:off x="1974105" y="2751002"/>
            <a:ext cx="785875" cy="1097098"/>
          </a:xfrm>
          <a:prstGeom prst="straightConnector1">
            <a:avLst/>
          </a:prstGeom>
          <a:noFill/>
          <a:ln w="19050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직선 화살표 연결선 21"/>
          <p:cNvCxnSpPr/>
          <p:nvPr/>
        </p:nvCxnSpPr>
        <p:spPr bwMode="auto">
          <a:xfrm>
            <a:off x="3553431" y="3961923"/>
            <a:ext cx="1119479" cy="1700103"/>
          </a:xfrm>
          <a:prstGeom prst="straightConnector1">
            <a:avLst/>
          </a:prstGeom>
          <a:noFill/>
          <a:ln w="19050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3844481" y="3786518"/>
            <a:ext cx="5345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dirty="0" smtClean="0">
                <a:solidFill>
                  <a:srgbClr val="3333FF"/>
                </a:solidFill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endParaRPr kumimoji="1" lang="en-US" dirty="0">
              <a:solidFill>
                <a:srgbClr val="3333FF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4" name="직선 화살표 연결선 23"/>
          <p:cNvCxnSpPr/>
          <p:nvPr/>
        </p:nvCxnSpPr>
        <p:spPr bwMode="auto">
          <a:xfrm>
            <a:off x="3727535" y="3971184"/>
            <a:ext cx="215031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2127401" y="2319725"/>
            <a:ext cx="55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12081A"/>
                </a:solidFill>
                <a:sym typeface="Wingdings" panose="05000000000000000000" pitchFamily="2" charset="2"/>
              </a:rPr>
              <a:t></a:t>
            </a:r>
            <a:endParaRPr lang="ko-KR" altLang="en-US" b="1" dirty="0">
              <a:solidFill>
                <a:srgbClr val="12081A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23928" y="2896453"/>
            <a:ext cx="55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12081A"/>
                </a:solidFill>
                <a:sym typeface="Wingdings" panose="05000000000000000000" pitchFamily="2" charset="2"/>
              </a:rPr>
              <a:t></a:t>
            </a:r>
            <a:endParaRPr lang="ko-KR" altLang="en-US" b="1" dirty="0">
              <a:solidFill>
                <a:srgbClr val="12081A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55055" y="2485194"/>
            <a:ext cx="55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12081A"/>
                </a:solidFill>
                <a:sym typeface="Wingdings" panose="05000000000000000000" pitchFamily="2" charset="2"/>
              </a:rPr>
              <a:t></a:t>
            </a:r>
            <a:endParaRPr lang="ko-KR" altLang="en-US" b="1" dirty="0">
              <a:solidFill>
                <a:srgbClr val="12081A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46846" y="3690551"/>
            <a:ext cx="55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3333FF"/>
                </a:solidFill>
                <a:sym typeface="Wingdings" panose="05000000000000000000" pitchFamily="2" charset="2"/>
              </a:rPr>
              <a:t>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68247" y="3222446"/>
            <a:ext cx="288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3333FF"/>
                </a:solidFill>
                <a:sym typeface="Wingdings" panose="05000000000000000000" pitchFamily="2" charset="2"/>
              </a:rPr>
              <a:t>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44792" y="4627308"/>
            <a:ext cx="288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3333FF"/>
                </a:solidFill>
                <a:sym typeface="Wingdings" panose="05000000000000000000" pitchFamily="2" charset="2"/>
              </a:rPr>
              <a:t>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705680" y="3023046"/>
            <a:ext cx="252000" cy="252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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193032" y="4239516"/>
            <a:ext cx="252000" cy="252000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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09547" y="2931414"/>
            <a:ext cx="252000" cy="252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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89617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5856" y="915443"/>
            <a:ext cx="8096865" cy="4971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en-US" altLang="ko-KR" sz="2400" dirty="0"/>
              <a:t>[</a:t>
            </a:r>
            <a:r>
              <a:rPr lang="ko-KR" altLang="ko-KR" sz="2400" dirty="0">
                <a:latin typeface="Calibri" panose="020F0502020204030204" pitchFamily="34" charset="0"/>
              </a:rPr>
              <a:t>그림</a:t>
            </a:r>
            <a:r>
              <a:rPr lang="en-US" altLang="ko-KR" sz="2400" dirty="0"/>
              <a:t> 8-15](b)</a:t>
            </a:r>
            <a:r>
              <a:rPr lang="ko-KR" altLang="ko-KR" sz="2400" dirty="0">
                <a:latin typeface="Calibri" panose="020F0502020204030204" pitchFamily="34" charset="0"/>
              </a:rPr>
              <a:t>에서는</a:t>
            </a:r>
            <a:r>
              <a:rPr lang="ko-KR" altLang="ko-KR" sz="2400" dirty="0"/>
              <a:t> </a:t>
            </a:r>
            <a:r>
              <a:rPr lang="en-US" altLang="ko-KR" sz="2400" dirty="0"/>
              <a:t>a[0] = 1</a:t>
            </a:r>
            <a:r>
              <a:rPr lang="ko-KR" altLang="ko-KR" sz="2400" dirty="0">
                <a:latin typeface="Calibri" panose="020F0502020204030204" pitchFamily="34" charset="0"/>
              </a:rPr>
              <a:t>이므로</a:t>
            </a:r>
            <a:r>
              <a:rPr lang="en-US" altLang="ko-KR" sz="2400" dirty="0"/>
              <a:t> t[</a:t>
            </a:r>
            <a:r>
              <a:rPr lang="en-US" altLang="ko-KR" sz="2400" dirty="0" err="1">
                <a:solidFill>
                  <a:srgbClr val="3333FF"/>
                </a:solidFill>
              </a:rPr>
              <a:t>startIndex</a:t>
            </a:r>
            <a:r>
              <a:rPr lang="en-US" altLang="ko-KR" sz="2400" dirty="0">
                <a:solidFill>
                  <a:srgbClr val="3333FF"/>
                </a:solidFill>
              </a:rPr>
              <a:t> [1]</a:t>
            </a:r>
            <a:r>
              <a:rPr lang="en-US" altLang="ko-KR" sz="2400" dirty="0"/>
              <a:t>] = t[3]</a:t>
            </a:r>
            <a:r>
              <a:rPr lang="ko-KR" altLang="ko-KR" sz="2400" dirty="0">
                <a:latin typeface="Calibri" panose="020F0502020204030204" pitchFamily="34" charset="0"/>
              </a:rPr>
              <a:t>에</a:t>
            </a:r>
            <a:r>
              <a:rPr lang="ko-KR" altLang="ko-KR" sz="2400" dirty="0"/>
              <a:t> </a:t>
            </a:r>
            <a:r>
              <a:rPr lang="en-US" altLang="ko-KR" sz="2400" dirty="0"/>
              <a:t>‘1’</a:t>
            </a:r>
            <a:r>
              <a:rPr lang="ko-KR" altLang="ko-KR" sz="2400" dirty="0">
                <a:latin typeface="Calibri" panose="020F0502020204030204" pitchFamily="34" charset="0"/>
              </a:rPr>
              <a:t>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저장하고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startIndex</a:t>
            </a:r>
            <a:r>
              <a:rPr lang="en-US" altLang="ko-KR" sz="2400" dirty="0"/>
              <a:t>[1] = 4</a:t>
            </a:r>
            <a:r>
              <a:rPr lang="ko-KR" altLang="ko-KR" sz="2400" dirty="0">
                <a:latin typeface="Calibri" panose="020F0502020204030204" pitchFamily="34" charset="0"/>
              </a:rPr>
              <a:t>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갱신하여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다음에</a:t>
            </a:r>
            <a:r>
              <a:rPr lang="ko-KR" altLang="ko-KR" sz="2400" dirty="0"/>
              <a:t> </a:t>
            </a:r>
            <a:r>
              <a:rPr lang="en-US" altLang="ko-KR" sz="2400" dirty="0"/>
              <a:t>‘1’</a:t>
            </a:r>
            <a:r>
              <a:rPr lang="ko-KR" altLang="ko-KR" sz="2400" dirty="0">
                <a:latin typeface="Calibri" panose="020F0502020204030204" pitchFamily="34" charset="0"/>
              </a:rPr>
              <a:t>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저장할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시작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인덱스를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만든다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 marL="342900" indent="-342900">
              <a:lnSpc>
                <a:spcPct val="120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ko-KR" altLang="ko-KR" sz="2400" dirty="0" smtClean="0">
                <a:latin typeface="Calibri" panose="020F0502020204030204" pitchFamily="34" charset="0"/>
              </a:rPr>
              <a:t>다음으로</a:t>
            </a:r>
            <a:r>
              <a:rPr lang="ko-KR" altLang="ko-KR" sz="2400" dirty="0" smtClean="0"/>
              <a:t> </a:t>
            </a:r>
            <a:r>
              <a:rPr lang="en-US" altLang="ko-KR" sz="2400" dirty="0"/>
              <a:t>a[1] = 4</a:t>
            </a:r>
            <a:r>
              <a:rPr lang="ko-KR" altLang="ko-KR" sz="2400" dirty="0">
                <a:latin typeface="Calibri" panose="020F0502020204030204" pitchFamily="34" charset="0"/>
              </a:rPr>
              <a:t>이므로</a:t>
            </a:r>
            <a:r>
              <a:rPr lang="ko-KR" altLang="ko-KR" sz="2400" dirty="0"/>
              <a:t> </a:t>
            </a:r>
            <a:r>
              <a:rPr lang="en-US" altLang="ko-KR" sz="2400" dirty="0"/>
              <a:t>t[</a:t>
            </a:r>
            <a:r>
              <a:rPr lang="en-US" altLang="ko-KR" sz="2400" dirty="0" err="1">
                <a:solidFill>
                  <a:srgbClr val="3333FF"/>
                </a:solidFill>
              </a:rPr>
              <a:t>startIndex</a:t>
            </a:r>
            <a:r>
              <a:rPr lang="en-US" altLang="ko-KR" sz="2400" dirty="0">
                <a:solidFill>
                  <a:srgbClr val="3333FF"/>
                </a:solidFill>
              </a:rPr>
              <a:t>[4]</a:t>
            </a:r>
            <a:r>
              <a:rPr lang="en-US" altLang="ko-KR" sz="2400" dirty="0"/>
              <a:t>] = t[9]</a:t>
            </a:r>
            <a:r>
              <a:rPr lang="ko-KR" altLang="ko-KR" sz="2400" dirty="0">
                <a:latin typeface="Calibri" panose="020F0502020204030204" pitchFamily="34" charset="0"/>
              </a:rPr>
              <a:t>에</a:t>
            </a:r>
            <a:r>
              <a:rPr lang="ko-KR" altLang="ko-KR" sz="2400" dirty="0"/>
              <a:t> </a:t>
            </a:r>
            <a:r>
              <a:rPr lang="en-US" altLang="ko-KR" sz="2400" dirty="0"/>
              <a:t>‘4’</a:t>
            </a:r>
            <a:r>
              <a:rPr lang="ko-KR" altLang="ko-KR" sz="2400" dirty="0">
                <a:latin typeface="Calibri" panose="020F0502020204030204" pitchFamily="34" charset="0"/>
              </a:rPr>
              <a:t>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저장하고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startIndex</a:t>
            </a:r>
            <a:r>
              <a:rPr lang="en-US" altLang="ko-KR" sz="2400" dirty="0"/>
              <a:t>[4] = 10</a:t>
            </a:r>
            <a:r>
              <a:rPr lang="ko-KR" altLang="ko-KR" sz="2400" dirty="0">
                <a:latin typeface="Calibri" panose="020F0502020204030204" pitchFamily="34" charset="0"/>
              </a:rPr>
              <a:t>으로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갱신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en-US" altLang="ko-KR" sz="2400" dirty="0" smtClean="0"/>
              <a:t>a[2</a:t>
            </a:r>
            <a:r>
              <a:rPr lang="en-US" altLang="ko-KR" sz="2400" dirty="0"/>
              <a:t>] = 2</a:t>
            </a:r>
            <a:r>
              <a:rPr lang="ko-KR" altLang="ko-KR" sz="2400" dirty="0">
                <a:latin typeface="Calibri" panose="020F0502020204030204" pitchFamily="34" charset="0"/>
              </a:rPr>
              <a:t>이므로</a:t>
            </a:r>
            <a:r>
              <a:rPr lang="en-US" altLang="ko-KR" sz="2400" dirty="0"/>
              <a:t> t[</a:t>
            </a:r>
            <a:r>
              <a:rPr lang="en-US" altLang="ko-KR" sz="2400" dirty="0" err="1">
                <a:solidFill>
                  <a:srgbClr val="3333FF"/>
                </a:solidFill>
              </a:rPr>
              <a:t>startIndex</a:t>
            </a:r>
            <a:r>
              <a:rPr lang="en-US" altLang="ko-KR" sz="2400" dirty="0">
                <a:solidFill>
                  <a:srgbClr val="3333FF"/>
                </a:solidFill>
              </a:rPr>
              <a:t>[2]</a:t>
            </a:r>
            <a:r>
              <a:rPr lang="en-US" altLang="ko-KR" sz="2400" dirty="0"/>
              <a:t>] = t[7]</a:t>
            </a:r>
            <a:r>
              <a:rPr lang="ko-KR" altLang="ko-KR" sz="2400" dirty="0">
                <a:latin typeface="Calibri" panose="020F0502020204030204" pitchFamily="34" charset="0"/>
              </a:rPr>
              <a:t>에</a:t>
            </a:r>
            <a:r>
              <a:rPr lang="ko-KR" altLang="ko-KR" sz="2400" dirty="0"/>
              <a:t> </a:t>
            </a:r>
            <a:r>
              <a:rPr lang="en-US" altLang="ko-KR" sz="2400" dirty="0"/>
              <a:t>‘2’</a:t>
            </a:r>
            <a:r>
              <a:rPr lang="ko-KR" altLang="ko-KR" sz="2400" dirty="0">
                <a:latin typeface="Calibri" panose="020F0502020204030204" pitchFamily="34" charset="0"/>
              </a:rPr>
              <a:t>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저장하고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startIndex</a:t>
            </a:r>
            <a:r>
              <a:rPr lang="en-US" altLang="ko-KR" sz="2400" dirty="0"/>
              <a:t>[2] = 8</a:t>
            </a:r>
            <a:r>
              <a:rPr lang="ko-KR" altLang="ko-KR" sz="2400" dirty="0">
                <a:latin typeface="Calibri" panose="020F0502020204030204" pitchFamily="34" charset="0"/>
              </a:rPr>
              <a:t>로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갱신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ko-KR" altLang="ko-KR" sz="2400" dirty="0" smtClean="0">
                <a:latin typeface="Calibri" panose="020F0502020204030204" pitchFamily="34" charset="0"/>
              </a:rPr>
              <a:t>이와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같이</a:t>
            </a:r>
            <a:r>
              <a:rPr lang="en-US" altLang="ko-KR" sz="2400" dirty="0"/>
              <a:t> a[11] = 5</a:t>
            </a:r>
            <a:r>
              <a:rPr lang="ko-KR" altLang="ko-KR" sz="2400" dirty="0">
                <a:latin typeface="Calibri" panose="020F0502020204030204" pitchFamily="34" charset="0"/>
              </a:rPr>
              <a:t>를</a:t>
            </a:r>
            <a:r>
              <a:rPr lang="ko-KR" altLang="ko-KR" sz="2400" dirty="0"/>
              <a:t> </a:t>
            </a:r>
            <a:r>
              <a:rPr lang="en-US" altLang="ko-KR" sz="2400" dirty="0"/>
              <a:t>t[</a:t>
            </a:r>
            <a:r>
              <a:rPr lang="en-US" altLang="ko-KR" sz="2400" dirty="0" err="1">
                <a:solidFill>
                  <a:srgbClr val="3333FF"/>
                </a:solidFill>
              </a:rPr>
              <a:t>startIndex</a:t>
            </a:r>
            <a:r>
              <a:rPr lang="en-US" altLang="ko-KR" sz="2400" dirty="0">
                <a:solidFill>
                  <a:srgbClr val="3333FF"/>
                </a:solidFill>
              </a:rPr>
              <a:t>[5]</a:t>
            </a:r>
            <a:r>
              <a:rPr lang="en-US" altLang="ko-KR" sz="2400" dirty="0"/>
              <a:t>] = t[11]</a:t>
            </a:r>
            <a:r>
              <a:rPr lang="ko-KR" altLang="ko-KR" sz="2400" dirty="0">
                <a:latin typeface="Calibri" panose="020F0502020204030204" pitchFamily="34" charset="0"/>
              </a:rPr>
              <a:t>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저장하며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입력의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자릿수에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대한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정렬</a:t>
            </a:r>
            <a:r>
              <a:rPr lang="en-US" altLang="ko-KR" sz="2400" dirty="0" smtClean="0">
                <a:latin typeface="Calibri" panose="020F0502020204030204" pitchFamily="34" charset="0"/>
              </a:rPr>
              <a:t> </a:t>
            </a:r>
            <a:r>
              <a:rPr lang="ko-KR" altLang="en-US" sz="2400" dirty="0" smtClean="0">
                <a:latin typeface="Calibri" panose="020F0502020204030204" pitchFamily="34" charset="0"/>
              </a:rPr>
              <a:t>종료</a:t>
            </a:r>
            <a:endParaRPr lang="ko-KR" altLang="ko-KR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4032359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755577"/>
              </p:ext>
            </p:extLst>
          </p:nvPr>
        </p:nvGraphicFramePr>
        <p:xfrm>
          <a:off x="4518493" y="2155517"/>
          <a:ext cx="509751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내용 개체 틀 2" descr="Rectangle: Click to edit Master text styles&#10;Second level&#10;Third level&#10;Fourth level&#10;Fifth level"/>
          <p:cNvSpPr txBox="1">
            <a:spLocks/>
          </p:cNvSpPr>
          <p:nvPr/>
        </p:nvSpPr>
        <p:spPr>
          <a:xfrm>
            <a:off x="182067" y="404280"/>
            <a:ext cx="8353300" cy="10933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n-NO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for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nn-NO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= 0; i &lt; N; i++)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t[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startIndex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]%k)/(k/10)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a[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467746"/>
              </p:ext>
            </p:extLst>
          </p:nvPr>
        </p:nvGraphicFramePr>
        <p:xfrm>
          <a:off x="4956236" y="2155517"/>
          <a:ext cx="472349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36435" y="2308442"/>
            <a:ext cx="4202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dirty="0" smtClean="0">
                <a:solidFill>
                  <a:srgbClr val="12081A"/>
                </a:solidFill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kumimoji="1" lang="en-US" dirty="0">
              <a:solidFill>
                <a:srgbClr val="12081A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76170" y="2677146"/>
            <a:ext cx="4202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dirty="0" smtClean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kumimoji="1" lang="en-US" dirty="0">
              <a:solidFill>
                <a:srgbClr val="FF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 bwMode="auto">
          <a:xfrm>
            <a:off x="3718919" y="2473063"/>
            <a:ext cx="215031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직선 화살표 연결선 9"/>
          <p:cNvCxnSpPr/>
          <p:nvPr/>
        </p:nvCxnSpPr>
        <p:spPr bwMode="auto">
          <a:xfrm>
            <a:off x="4168655" y="2861813"/>
            <a:ext cx="215031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763090"/>
              </p:ext>
            </p:extLst>
          </p:nvPr>
        </p:nvGraphicFramePr>
        <p:xfrm>
          <a:off x="1218750" y="2120531"/>
          <a:ext cx="527720" cy="4542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5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5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5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5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5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5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5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5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5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5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5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343328"/>
              </p:ext>
            </p:extLst>
          </p:nvPr>
        </p:nvGraphicFramePr>
        <p:xfrm>
          <a:off x="1682901" y="2158089"/>
          <a:ext cx="432048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141960"/>
              </p:ext>
            </p:extLst>
          </p:nvPr>
        </p:nvGraphicFramePr>
        <p:xfrm>
          <a:off x="3180693" y="2264995"/>
          <a:ext cx="455203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727853"/>
              </p:ext>
            </p:extLst>
          </p:nvPr>
        </p:nvGraphicFramePr>
        <p:xfrm>
          <a:off x="2679917" y="2285378"/>
          <a:ext cx="444842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16" name="직선 화살표 연결선 15"/>
          <p:cNvCxnSpPr/>
          <p:nvPr/>
        </p:nvCxnSpPr>
        <p:spPr bwMode="auto">
          <a:xfrm>
            <a:off x="3484812" y="2861813"/>
            <a:ext cx="1216828" cy="92470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화살표 연결선 16"/>
          <p:cNvCxnSpPr/>
          <p:nvPr/>
        </p:nvCxnSpPr>
        <p:spPr bwMode="auto">
          <a:xfrm>
            <a:off x="4083504" y="2950452"/>
            <a:ext cx="672758" cy="122481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직사각형 17"/>
          <p:cNvSpPr/>
          <p:nvPr/>
        </p:nvSpPr>
        <p:spPr>
          <a:xfrm>
            <a:off x="2759980" y="1827253"/>
            <a:ext cx="13324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startIndex</a:t>
            </a:r>
            <a:endParaRPr kumimoji="1" lang="en-US" sz="2000" dirty="0">
              <a:solidFill>
                <a:srgbClr val="4045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28244" y="1750942"/>
            <a:ext cx="2728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t</a:t>
            </a:r>
            <a:endParaRPr kumimoji="1" lang="en-US" sz="2000" dirty="0">
              <a:solidFill>
                <a:srgbClr val="4045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725037" y="1770724"/>
            <a:ext cx="317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a</a:t>
            </a:r>
            <a:endParaRPr kumimoji="1" lang="en-US" sz="2000" dirty="0">
              <a:solidFill>
                <a:srgbClr val="4045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 bwMode="auto">
          <a:xfrm flipV="1">
            <a:off x="1991455" y="2895348"/>
            <a:ext cx="844659" cy="954779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직선 화살표 연결선 21"/>
          <p:cNvCxnSpPr/>
          <p:nvPr/>
        </p:nvCxnSpPr>
        <p:spPr bwMode="auto">
          <a:xfrm flipV="1">
            <a:off x="2056947" y="2970683"/>
            <a:ext cx="827463" cy="123277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직선 화살표 연결선 22"/>
          <p:cNvCxnSpPr/>
          <p:nvPr/>
        </p:nvCxnSpPr>
        <p:spPr bwMode="auto">
          <a:xfrm flipV="1">
            <a:off x="1982572" y="2473063"/>
            <a:ext cx="853542" cy="99524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직선 화살표 연결선 23"/>
          <p:cNvCxnSpPr/>
          <p:nvPr/>
        </p:nvCxnSpPr>
        <p:spPr bwMode="auto">
          <a:xfrm flipV="1">
            <a:off x="3484807" y="2349444"/>
            <a:ext cx="1175146" cy="8568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3766131" y="2647871"/>
            <a:ext cx="5345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dirty="0" smtClean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kumimoji="1" lang="en-US" dirty="0">
              <a:solidFill>
                <a:srgbClr val="FF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6" name="직선 화살표 연결선 25"/>
          <p:cNvCxnSpPr/>
          <p:nvPr/>
        </p:nvCxnSpPr>
        <p:spPr bwMode="auto">
          <a:xfrm>
            <a:off x="3717771" y="2864803"/>
            <a:ext cx="215031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직선 화살표 연결선 37"/>
          <p:cNvCxnSpPr/>
          <p:nvPr/>
        </p:nvCxnSpPr>
        <p:spPr>
          <a:xfrm flipV="1">
            <a:off x="2022773" y="3274142"/>
            <a:ext cx="797727" cy="1307690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3533315" y="3176448"/>
            <a:ext cx="1204112" cy="2083810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 bwMode="auto">
          <a:xfrm>
            <a:off x="3703560" y="3223680"/>
            <a:ext cx="215031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3878219" y="3035096"/>
            <a:ext cx="4202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dirty="0" smtClean="0">
                <a:solidFill>
                  <a:srgbClr val="3333FF"/>
                </a:solidFill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endParaRPr kumimoji="1" lang="en-US" dirty="0">
              <a:solidFill>
                <a:srgbClr val="3333FF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98941" y="2229901"/>
            <a:ext cx="252000" cy="288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 smtClean="0">
                <a:sym typeface="Wingdings" panose="05000000000000000000" pitchFamily="2" charset="2"/>
              </a:rPr>
              <a:t>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284830" y="2804475"/>
            <a:ext cx="252000" cy="288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 smtClean="0">
                <a:sym typeface="Wingdings" panose="05000000000000000000" pitchFamily="2" charset="2"/>
              </a:rPr>
              <a:t></a:t>
            </a:r>
            <a:endParaRPr lang="ko-KR" altLang="en-US" b="1" dirty="0"/>
          </a:p>
        </p:txBody>
      </p:sp>
      <p:sp>
        <p:nvSpPr>
          <p:cNvPr id="51" name="직사각형 50"/>
          <p:cNvSpPr/>
          <p:nvPr/>
        </p:nvSpPr>
        <p:spPr>
          <a:xfrm>
            <a:off x="2261581" y="3216304"/>
            <a:ext cx="288000" cy="252000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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75858" y="3592290"/>
            <a:ext cx="252000" cy="252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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178441" y="3045275"/>
            <a:ext cx="389850" cy="369332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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249756" y="4033687"/>
            <a:ext cx="366815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ko-KR" altLang="en-US" b="1" dirty="0">
                <a:solidFill>
                  <a:srgbClr val="3333FF"/>
                </a:solidFill>
                <a:sym typeface="Wingdings" panose="05000000000000000000" pitchFamily="2" charset="2"/>
              </a:rPr>
              <a:t>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58717" y="3753939"/>
            <a:ext cx="252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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143445" y="4465254"/>
            <a:ext cx="324000" cy="252000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>
                <a:solidFill>
                  <a:srgbClr val="3333FF"/>
                </a:solidFill>
                <a:sym typeface="Wingdings" panose="05000000000000000000" pitchFamily="2" charset="2"/>
              </a:rPr>
              <a:t>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980267"/>
              </p:ext>
            </p:extLst>
          </p:nvPr>
        </p:nvGraphicFramePr>
        <p:xfrm>
          <a:off x="6994045" y="2151052"/>
          <a:ext cx="509751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057481"/>
              </p:ext>
            </p:extLst>
          </p:nvPr>
        </p:nvGraphicFramePr>
        <p:xfrm>
          <a:off x="7431788" y="2151052"/>
          <a:ext cx="472349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1" name="직사각형 60"/>
          <p:cNvSpPr/>
          <p:nvPr/>
        </p:nvSpPr>
        <p:spPr>
          <a:xfrm>
            <a:off x="7503796" y="1746477"/>
            <a:ext cx="2728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t</a:t>
            </a:r>
            <a:endParaRPr kumimoji="1" lang="en-US" sz="2000" dirty="0">
              <a:solidFill>
                <a:srgbClr val="4045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오른쪽 화살표 61"/>
          <p:cNvSpPr/>
          <p:nvPr/>
        </p:nvSpPr>
        <p:spPr>
          <a:xfrm>
            <a:off x="6213987" y="3844290"/>
            <a:ext cx="383458" cy="48190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2166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62" y="918838"/>
            <a:ext cx="8712845" cy="583264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706417" y="186502"/>
            <a:ext cx="1802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solidFill>
                  <a:srgbClr val="C00000"/>
                </a:solidFill>
                <a:latin typeface="Calibri" panose="020F0502020204030204" pitchFamily="34" charset="0"/>
              </a:rPr>
              <a:t>main </a:t>
            </a:r>
            <a:r>
              <a:rPr lang="ko-KR" altLang="en-US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클래스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00578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86" y="2006790"/>
            <a:ext cx="8739203" cy="343727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323123" y="805934"/>
            <a:ext cx="44390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LSDSort</a:t>
            </a:r>
            <a:r>
              <a:rPr lang="en-US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클래스를</a:t>
            </a:r>
            <a:r>
              <a:rPr lang="ko-KR" altLang="ko-KR" sz="2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실행</a:t>
            </a:r>
            <a:r>
              <a:rPr lang="ko-KR" altLang="ko-KR" sz="28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결과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36759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수행시간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ko-KR" dirty="0"/>
              <a:t> </a:t>
            </a:r>
            <a:r>
              <a:rPr lang="en-US" altLang="ko-KR" dirty="0" smtClean="0"/>
              <a:t>LSD </a:t>
            </a:r>
            <a:r>
              <a:rPr lang="ko-KR" altLang="ko-KR" dirty="0" err="1" smtClean="0"/>
              <a:t>기수정렬의</a:t>
            </a:r>
            <a:r>
              <a:rPr lang="ko-KR" altLang="ko-KR" dirty="0" smtClean="0"/>
              <a:t> </a:t>
            </a:r>
            <a:r>
              <a:rPr lang="ko-KR" altLang="ko-KR" dirty="0" err="1"/>
              <a:t>수행시간은</a:t>
            </a:r>
            <a:r>
              <a:rPr lang="ko-KR" altLang="ko-KR" dirty="0"/>
              <a:t> </a:t>
            </a:r>
            <a:r>
              <a:rPr lang="en-US" altLang="ko-KR" dirty="0">
                <a:solidFill>
                  <a:srgbClr val="3333FF"/>
                </a:solidFill>
              </a:rPr>
              <a:t>O(d(N+R</a:t>
            </a:r>
            <a:r>
              <a:rPr lang="en-US" altLang="ko-KR" dirty="0" smtClean="0">
                <a:solidFill>
                  <a:srgbClr val="3333FF"/>
                </a:solidFill>
              </a:rPr>
              <a:t>))</a:t>
            </a:r>
          </a:p>
          <a:p>
            <a:pPr lvl="1">
              <a:lnSpc>
                <a:spcPct val="130000"/>
              </a:lnSpc>
            </a:pPr>
            <a:r>
              <a:rPr lang="ko-KR" altLang="ko-KR" sz="2200" dirty="0" smtClean="0"/>
              <a:t>여기서 </a:t>
            </a:r>
            <a:r>
              <a:rPr lang="en-US" altLang="ko-KR" sz="2200" dirty="0"/>
              <a:t>d</a:t>
            </a:r>
            <a:r>
              <a:rPr lang="ko-KR" altLang="ko-KR" sz="2200" dirty="0"/>
              <a:t>는 키의 자리 수이고</a:t>
            </a:r>
            <a:r>
              <a:rPr lang="en-US" altLang="ko-KR" sz="2200" dirty="0"/>
              <a:t>, R</a:t>
            </a:r>
            <a:r>
              <a:rPr lang="ko-KR" altLang="ko-KR" sz="2200" dirty="0"/>
              <a:t>은 기</a:t>
            </a:r>
            <a:r>
              <a:rPr lang="en-US" altLang="ko-KR" sz="2200" dirty="0"/>
              <a:t>(Radix)</a:t>
            </a:r>
            <a:r>
              <a:rPr lang="ko-KR" altLang="ko-KR" sz="2200" dirty="0"/>
              <a:t>이며</a:t>
            </a:r>
            <a:r>
              <a:rPr lang="en-US" altLang="ko-KR" sz="2200" dirty="0"/>
              <a:t>, N</a:t>
            </a:r>
            <a:r>
              <a:rPr lang="ko-KR" altLang="ko-KR" sz="2200" dirty="0"/>
              <a:t>은 입력의 </a:t>
            </a:r>
            <a:r>
              <a:rPr lang="ko-KR" altLang="ko-KR" sz="2200" dirty="0" smtClean="0"/>
              <a:t>크기</a:t>
            </a:r>
            <a:endParaRPr lang="en-US" altLang="ko-KR" sz="2200" dirty="0" smtClean="0"/>
          </a:p>
          <a:p>
            <a:pPr>
              <a:lnSpc>
                <a:spcPct val="130000"/>
              </a:lnSpc>
            </a:pPr>
            <a:r>
              <a:rPr lang="en-US" altLang="ko-KR" dirty="0" smtClean="0"/>
              <a:t>Line </a:t>
            </a:r>
            <a:r>
              <a:rPr lang="en-US" altLang="ko-KR" dirty="0"/>
              <a:t>06</a:t>
            </a:r>
            <a:r>
              <a:rPr lang="ko-KR" altLang="ko-KR" dirty="0"/>
              <a:t>의 </a:t>
            </a:r>
            <a:r>
              <a:rPr lang="en-US" altLang="ko-KR" dirty="0"/>
              <a:t>for-</a:t>
            </a:r>
            <a:r>
              <a:rPr lang="ko-KR" altLang="ko-KR" dirty="0"/>
              <a:t>루프는 </a:t>
            </a:r>
            <a:r>
              <a:rPr lang="en-US" altLang="ko-KR" dirty="0">
                <a:solidFill>
                  <a:srgbClr val="3333FF"/>
                </a:solidFill>
              </a:rPr>
              <a:t>d</a:t>
            </a:r>
            <a:r>
              <a:rPr lang="ko-KR" altLang="ko-KR" dirty="0">
                <a:solidFill>
                  <a:srgbClr val="3333FF"/>
                </a:solidFill>
              </a:rPr>
              <a:t>번 수행</a:t>
            </a:r>
            <a:r>
              <a:rPr lang="ko-KR" altLang="ko-KR" dirty="0"/>
              <a:t>되고</a:t>
            </a:r>
            <a:r>
              <a:rPr lang="en-US" altLang="ko-KR" dirty="0"/>
              <a:t>, </a:t>
            </a:r>
            <a:r>
              <a:rPr lang="ko-KR" altLang="ko-KR" dirty="0"/>
              <a:t>각 자릿수에 대해 </a:t>
            </a:r>
            <a:r>
              <a:rPr lang="en-US" altLang="ko-KR" dirty="0"/>
              <a:t>line 08, 12, 14</a:t>
            </a:r>
            <a:r>
              <a:rPr lang="ko-KR" altLang="ko-KR" dirty="0"/>
              <a:t>의 </a:t>
            </a:r>
            <a:r>
              <a:rPr lang="en-US" altLang="ko-KR" dirty="0"/>
              <a:t>for-loop</a:t>
            </a:r>
            <a:r>
              <a:rPr lang="ko-KR" altLang="ko-KR" dirty="0"/>
              <a:t>들이 각각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3333FF"/>
                </a:solidFill>
              </a:rPr>
              <a:t>N</a:t>
            </a:r>
            <a:r>
              <a:rPr lang="ko-KR" altLang="ko-KR" dirty="0">
                <a:solidFill>
                  <a:srgbClr val="3333FF"/>
                </a:solidFill>
              </a:rPr>
              <a:t>번씩 수행</a:t>
            </a:r>
            <a:r>
              <a:rPr lang="ko-KR" altLang="ko-KR" dirty="0"/>
              <a:t>되며</a:t>
            </a:r>
            <a:r>
              <a:rPr lang="en-US" altLang="ko-KR" dirty="0"/>
              <a:t>, line 10</a:t>
            </a:r>
            <a:r>
              <a:rPr lang="ko-KR" altLang="ko-KR" dirty="0"/>
              <a:t>의</a:t>
            </a:r>
            <a:r>
              <a:rPr lang="en-US" altLang="ko-KR" dirty="0"/>
              <a:t> for-loop</a:t>
            </a:r>
            <a:r>
              <a:rPr lang="ko-KR" altLang="ko-KR" dirty="0"/>
              <a:t>는 </a:t>
            </a:r>
            <a:r>
              <a:rPr lang="en-US" altLang="ko-KR" dirty="0">
                <a:solidFill>
                  <a:srgbClr val="3333FF"/>
                </a:solidFill>
              </a:rPr>
              <a:t>R</a:t>
            </a:r>
            <a:r>
              <a:rPr lang="ko-KR" altLang="ko-KR" dirty="0">
                <a:solidFill>
                  <a:srgbClr val="3333FF"/>
                </a:solidFill>
              </a:rPr>
              <a:t>회 수행</a:t>
            </a:r>
            <a:r>
              <a:rPr lang="ko-KR" altLang="ko-KR" dirty="0"/>
              <a:t>되기 </a:t>
            </a:r>
            <a:r>
              <a:rPr lang="ko-KR" altLang="ko-KR" dirty="0" smtClean="0"/>
              <a:t>때문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54155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335" y="1602853"/>
            <a:ext cx="7654413" cy="365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입력에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민감하지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않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음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Input Insensitive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altLang="ko-KR" sz="24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항상</a:t>
            </a:r>
            <a:r>
              <a:rPr lang="ko-KR" altLang="ko-KR" sz="2400" dirty="0" smtClean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O(N</a:t>
            </a:r>
            <a:r>
              <a:rPr lang="en-US" altLang="ko-KR" sz="2400" baseline="300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수행시간이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소요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최솟값을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찾은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원소를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교환하는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횟수가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N-1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628650" lvl="1" indent="-171450">
              <a:lnSpc>
                <a:spcPct val="120000"/>
              </a:lnSpc>
              <a:spcAft>
                <a:spcPts val="1200"/>
              </a:spcAft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이는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정렬알고리즘들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중에서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가장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작은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최악경우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교환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횟수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하지만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선택정렬은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효율성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측면에서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뒤떨어지므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로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거의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활용되지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않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음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2852104" y="571756"/>
            <a:ext cx="2779928" cy="571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ko-KR" altLang="ko-KR" sz="2800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선택정렬의</a:t>
            </a:r>
            <a:r>
              <a:rPr lang="ko-KR" altLang="ko-KR" sz="2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특징</a:t>
            </a:r>
            <a:endParaRPr lang="en-US" altLang="ko-KR" sz="2800" dirty="0">
              <a:solidFill>
                <a:srgbClr val="C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50764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2117" y="1183135"/>
            <a:ext cx="8268929" cy="5133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en-US" altLang="ko-KR" sz="2400" dirty="0" smtClean="0"/>
              <a:t>LSD </a:t>
            </a:r>
            <a:r>
              <a:rPr lang="ko-KR" altLang="ko-KR" sz="2400" dirty="0" err="1" smtClean="0">
                <a:latin typeface="Calibri" panose="020F0502020204030204" pitchFamily="34" charset="0"/>
              </a:rPr>
              <a:t>기수정렬은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제한적인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범위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내에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있는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숫자</a:t>
            </a:r>
            <a:r>
              <a:rPr lang="en-US" altLang="ko-KR" sz="2400" dirty="0"/>
              <a:t>(</a:t>
            </a:r>
            <a:r>
              <a:rPr lang="ko-KR" altLang="ko-KR" sz="2400" dirty="0">
                <a:latin typeface="Calibri" panose="020F0502020204030204" pitchFamily="34" charset="0"/>
              </a:rPr>
              <a:t>문자</a:t>
            </a:r>
            <a:r>
              <a:rPr lang="en-US" altLang="ko-KR" sz="2400" dirty="0"/>
              <a:t>)</a:t>
            </a:r>
            <a:r>
              <a:rPr lang="ko-KR" altLang="ko-KR" sz="2400" dirty="0">
                <a:latin typeface="Calibri" panose="020F0502020204030204" pitchFamily="34" charset="0"/>
              </a:rPr>
              <a:t>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대해서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좋은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성능을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보</a:t>
            </a:r>
            <a:r>
              <a:rPr lang="ko-KR" altLang="en-US" sz="2400" dirty="0" smtClean="0">
                <a:latin typeface="Calibri" panose="020F0502020204030204" pitchFamily="34" charset="0"/>
              </a:rPr>
              <a:t>임</a:t>
            </a:r>
            <a:r>
              <a:rPr lang="en-US" altLang="ko-KR" sz="2400" dirty="0" smtClean="0"/>
              <a:t> </a:t>
            </a:r>
          </a:p>
          <a:p>
            <a:pPr marL="800100" lvl="1" indent="-342900">
              <a:lnSpc>
                <a:spcPct val="120000"/>
              </a:lnSpc>
              <a:spcAft>
                <a:spcPts val="1200"/>
              </a:spcAft>
              <a:buFontTx/>
              <a:buChar char="-"/>
              <a:tabLst>
                <a:tab pos="414020" algn="l"/>
              </a:tabLst>
            </a:pPr>
            <a:r>
              <a:rPr lang="ko-KR" altLang="ko-KR" sz="2200" dirty="0" smtClean="0">
                <a:latin typeface="Calibri" panose="020F0502020204030204" pitchFamily="34" charset="0"/>
              </a:rPr>
              <a:t>인터넷</a:t>
            </a:r>
            <a:r>
              <a:rPr lang="ko-KR" altLang="ko-KR" sz="2200" dirty="0" smtClean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주소</a:t>
            </a:r>
            <a:r>
              <a:rPr lang="en-US" altLang="ko-KR" sz="2200" dirty="0"/>
              <a:t>, </a:t>
            </a:r>
            <a:r>
              <a:rPr lang="ko-KR" altLang="ko-KR" sz="2200" dirty="0">
                <a:latin typeface="Calibri" panose="020F0502020204030204" pitchFamily="34" charset="0"/>
              </a:rPr>
              <a:t>계좌번호</a:t>
            </a:r>
            <a:r>
              <a:rPr lang="en-US" altLang="ko-KR" sz="2200" dirty="0"/>
              <a:t>, </a:t>
            </a:r>
            <a:r>
              <a:rPr lang="ko-KR" altLang="ko-KR" sz="2200" dirty="0">
                <a:latin typeface="Calibri" panose="020F0502020204030204" pitchFamily="34" charset="0"/>
              </a:rPr>
              <a:t>날짜</a:t>
            </a:r>
            <a:r>
              <a:rPr lang="en-US" altLang="ko-KR" sz="2200" dirty="0"/>
              <a:t>, </a:t>
            </a:r>
            <a:r>
              <a:rPr lang="ko-KR" altLang="ko-KR" sz="2200" dirty="0">
                <a:latin typeface="Calibri" panose="020F0502020204030204" pitchFamily="34" charset="0"/>
              </a:rPr>
              <a:t>주민등록번호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등을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정렬할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때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매우</a:t>
            </a:r>
            <a:r>
              <a:rPr lang="ko-KR" altLang="ko-KR" sz="2200" dirty="0"/>
              <a:t> </a:t>
            </a:r>
            <a:r>
              <a:rPr lang="ko-KR" altLang="ko-KR" sz="2200" dirty="0" smtClean="0">
                <a:latin typeface="Calibri" panose="020F0502020204030204" pitchFamily="34" charset="0"/>
              </a:rPr>
              <a:t>효율적</a:t>
            </a:r>
            <a:endParaRPr lang="en-US" altLang="ko-KR" sz="22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ko-KR" altLang="ko-KR" sz="2400" dirty="0" err="1" smtClean="0">
                <a:latin typeface="Calibri" panose="020F0502020204030204" pitchFamily="34" charset="0"/>
              </a:rPr>
              <a:t>기수정렬은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범용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정렬알고리즘이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아</a:t>
            </a:r>
            <a:r>
              <a:rPr lang="ko-KR" altLang="en-US" sz="2400" dirty="0" smtClean="0">
                <a:latin typeface="Calibri" panose="020F0502020204030204" pitchFamily="34" charset="0"/>
              </a:rPr>
              <a:t>님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800100" lvl="1" indent="-342900">
              <a:lnSpc>
                <a:spcPct val="120000"/>
              </a:lnSpc>
              <a:spcAft>
                <a:spcPts val="1200"/>
              </a:spcAft>
              <a:buFontTx/>
              <a:buChar char="-"/>
              <a:tabLst>
                <a:tab pos="414020" algn="l"/>
              </a:tabLst>
            </a:pPr>
            <a:r>
              <a:rPr lang="ko-KR" altLang="ko-KR" sz="2200" dirty="0" smtClean="0">
                <a:latin typeface="Calibri" panose="020F0502020204030204" pitchFamily="34" charset="0"/>
              </a:rPr>
              <a:t>입력의</a:t>
            </a:r>
            <a:r>
              <a:rPr lang="ko-KR" altLang="ko-KR" sz="2200" dirty="0" smtClean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형태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따라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알고리즘을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수정해야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할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여지가</a:t>
            </a:r>
            <a:r>
              <a:rPr lang="ko-KR" altLang="ko-KR" sz="2200" dirty="0"/>
              <a:t> </a:t>
            </a:r>
            <a:r>
              <a:rPr lang="ko-KR" altLang="ko-KR" sz="2200" dirty="0" smtClean="0">
                <a:latin typeface="Calibri" panose="020F0502020204030204" pitchFamily="34" charset="0"/>
              </a:rPr>
              <a:t>있으므로</a:t>
            </a:r>
            <a:r>
              <a:rPr lang="en-US" altLang="ko-KR" sz="2200" dirty="0" smtClean="0">
                <a:latin typeface="Calibri" panose="020F0502020204030204" pitchFamily="34" charset="0"/>
              </a:rPr>
              <a:t> </a:t>
            </a:r>
            <a:r>
              <a:rPr lang="ko-KR" altLang="en-US" sz="2200" dirty="0" smtClean="0">
                <a:latin typeface="Calibri" panose="020F0502020204030204" pitchFamily="34" charset="0"/>
              </a:rPr>
              <a:t>일반적인</a:t>
            </a:r>
            <a:r>
              <a:rPr lang="ko-KR" altLang="ko-KR" sz="2200" dirty="0" smtClean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시스템</a:t>
            </a:r>
            <a:r>
              <a:rPr lang="ko-KR" altLang="ko-KR" sz="2200" dirty="0"/>
              <a:t> </a:t>
            </a:r>
            <a:r>
              <a:rPr lang="ko-KR" altLang="ko-KR" sz="2200" dirty="0" smtClean="0">
                <a:latin typeface="Calibri" panose="020F0502020204030204" pitchFamily="34" charset="0"/>
              </a:rPr>
              <a:t>라이브러리에서</a:t>
            </a:r>
            <a:r>
              <a:rPr lang="ko-KR" altLang="ko-KR" sz="2200" dirty="0" smtClean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활용되지</a:t>
            </a:r>
            <a:r>
              <a:rPr lang="ko-KR" altLang="ko-KR" sz="2200" dirty="0"/>
              <a:t> </a:t>
            </a:r>
            <a:r>
              <a:rPr lang="ko-KR" altLang="ko-KR" sz="2200" dirty="0" smtClean="0">
                <a:latin typeface="Calibri" panose="020F0502020204030204" pitchFamily="34" charset="0"/>
              </a:rPr>
              <a:t>않</a:t>
            </a:r>
            <a:r>
              <a:rPr lang="ko-KR" altLang="en-US" sz="2200" dirty="0" smtClean="0">
                <a:latin typeface="Calibri" panose="020F0502020204030204" pitchFamily="34" charset="0"/>
              </a:rPr>
              <a:t>음</a:t>
            </a:r>
            <a:endParaRPr lang="en-US" altLang="ko-KR" sz="22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ko-KR" altLang="ko-KR" sz="2400" dirty="0" smtClean="0">
                <a:latin typeface="Calibri" panose="020F0502020204030204" pitchFamily="34" charset="0"/>
              </a:rPr>
              <a:t>선형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크기의</a:t>
            </a:r>
            <a:r>
              <a:rPr lang="ko-KR" altLang="ko-KR" sz="2400" dirty="0"/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추가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메모리</a:t>
            </a:r>
            <a:r>
              <a:rPr lang="ko-KR" altLang="ko-KR" sz="2400" dirty="0">
                <a:latin typeface="Calibri" panose="020F0502020204030204" pitchFamily="34" charset="0"/>
              </a:rPr>
              <a:t>를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필요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ko-KR" altLang="ko-KR" sz="2400" dirty="0" smtClean="0">
                <a:latin typeface="Calibri" panose="020F0502020204030204" pitchFamily="34" charset="0"/>
              </a:rPr>
              <a:t>입력</a:t>
            </a:r>
            <a:r>
              <a:rPr lang="en-US" altLang="ko-KR" sz="2400" dirty="0" smtClean="0">
                <a:latin typeface="Calibri" panose="020F0502020204030204" pitchFamily="34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크기가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커질수록</a:t>
            </a:r>
            <a:r>
              <a:rPr lang="ko-KR" altLang="ko-KR" sz="2400" dirty="0"/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캐시메모리를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 smtClean="0">
                <a:solidFill>
                  <a:srgbClr val="3333FF"/>
                </a:solidFill>
                <a:latin typeface="Calibri" panose="020F0502020204030204" pitchFamily="34" charset="0"/>
              </a:rPr>
              <a:t>비효율적</a:t>
            </a:r>
            <a:r>
              <a:rPr lang="ko-KR" altLang="ko-KR" sz="2400" dirty="0" smtClean="0">
                <a:solidFill>
                  <a:srgbClr val="3333FF"/>
                </a:solidFill>
              </a:rPr>
              <a:t> </a:t>
            </a:r>
            <a:r>
              <a:rPr lang="ko-KR" altLang="ko-KR" sz="2400" dirty="0" smtClean="0">
                <a:solidFill>
                  <a:srgbClr val="3333FF"/>
                </a:solidFill>
                <a:latin typeface="Calibri" panose="020F0502020204030204" pitchFamily="34" charset="0"/>
              </a:rPr>
              <a:t>사용</a:t>
            </a:r>
            <a:r>
              <a:rPr lang="ko-KR" altLang="ko-KR" sz="2400" dirty="0" smtClean="0"/>
              <a:t> 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ko-KR" altLang="ko-KR" sz="2400" dirty="0" smtClean="0">
                <a:latin typeface="Calibri" panose="020F0502020204030204" pitchFamily="34" charset="0"/>
              </a:rPr>
              <a:t>루프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내에</a:t>
            </a:r>
            <a:r>
              <a:rPr lang="ko-KR" altLang="ko-KR" sz="2400" dirty="0"/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명령어</a:t>
            </a:r>
            <a:r>
              <a:rPr lang="en-US" altLang="ko-KR" sz="2400" dirty="0">
                <a:solidFill>
                  <a:srgbClr val="3333FF"/>
                </a:solidFill>
              </a:rPr>
              <a:t>(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코드</a:t>
            </a:r>
            <a:r>
              <a:rPr lang="en-US" altLang="ko-KR" sz="2400" dirty="0">
                <a:solidFill>
                  <a:srgbClr val="3333FF"/>
                </a:solidFill>
              </a:rPr>
              <a:t>)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가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 smtClean="0">
                <a:solidFill>
                  <a:srgbClr val="3333FF"/>
                </a:solidFill>
                <a:latin typeface="Calibri" panose="020F0502020204030204" pitchFamily="34" charset="0"/>
              </a:rPr>
              <a:t>많</a:t>
            </a:r>
            <a:r>
              <a:rPr lang="ko-KR" altLang="en-US" sz="2400" dirty="0" smtClean="0">
                <a:solidFill>
                  <a:srgbClr val="3333FF"/>
                </a:solidFill>
                <a:latin typeface="Calibri" panose="020F0502020204030204" pitchFamily="34" charset="0"/>
              </a:rPr>
              <a:t>음</a:t>
            </a:r>
            <a:endParaRPr lang="ko-KR" altLang="ko-KR" sz="2400" dirty="0">
              <a:solidFill>
                <a:srgbClr val="3333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8219" y="363794"/>
            <a:ext cx="2536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C00000"/>
                </a:solidFill>
              </a:rPr>
              <a:t>장단점 및 응용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21812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1949" y="1940219"/>
            <a:ext cx="8268929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ko-KR" altLang="ko-KR" sz="2400" dirty="0" smtClean="0"/>
              <a:t> </a:t>
            </a:r>
            <a:r>
              <a:rPr lang="en-US" altLang="ko-KR" sz="2400" dirty="0"/>
              <a:t>GPU(Graphics Processing Unit) </a:t>
            </a:r>
            <a:r>
              <a:rPr lang="ko-KR" altLang="ko-KR" sz="2400" dirty="0">
                <a:latin typeface="Calibri" panose="020F0502020204030204" pitchFamily="34" charset="0"/>
              </a:rPr>
              <a:t>기반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병렬</a:t>
            </a:r>
            <a:r>
              <a:rPr lang="en-US" altLang="ko-KR" sz="2400" dirty="0"/>
              <a:t>(Parallel) </a:t>
            </a:r>
            <a:r>
              <a:rPr lang="ko-KR" altLang="ko-KR" sz="2400" dirty="0">
                <a:latin typeface="Calibri" panose="020F0502020204030204" pitchFamily="34" charset="0"/>
              </a:rPr>
              <a:t>정렬의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경우</a:t>
            </a:r>
            <a:r>
              <a:rPr lang="ko-KR" altLang="ko-KR" sz="2400" dirty="0"/>
              <a:t> </a:t>
            </a:r>
            <a:r>
              <a:rPr lang="en-US" altLang="ko-KR" sz="2400" dirty="0" smtClean="0"/>
              <a:t>LSD </a:t>
            </a:r>
            <a:r>
              <a:rPr lang="ko-KR" altLang="ko-KR" sz="2400" dirty="0" err="1" smtClean="0">
                <a:latin typeface="Calibri" panose="020F0502020204030204" pitchFamily="34" charset="0"/>
              </a:rPr>
              <a:t>기수정렬을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병렬처리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할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있도록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구현하여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시스템</a:t>
            </a:r>
            <a:r>
              <a:rPr lang="en-US" altLang="ko-KR" sz="2400" dirty="0"/>
              <a:t> sort</a:t>
            </a:r>
            <a:r>
              <a:rPr lang="ko-KR" altLang="ko-KR" sz="2400" dirty="0">
                <a:latin typeface="Calibri" panose="020F0502020204030204" pitchFamily="34" charset="0"/>
              </a:rPr>
              <a:t>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사용</a:t>
            </a:r>
            <a:endParaRPr lang="ko-KR" altLang="ko-KR" sz="2400" dirty="0"/>
          </a:p>
          <a:p>
            <a:pPr marL="342900" indent="-342900">
              <a:lnSpc>
                <a:spcPct val="14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 Thrust Library of Parallel Primitives, v.1.3.0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 시스템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sort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로 사용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521110"/>
            <a:ext cx="2536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C00000"/>
                </a:solidFill>
              </a:rPr>
              <a:t>응용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51254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7200" y="1653710"/>
            <a:ext cx="81656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MSD(Most Significant Digit) </a:t>
            </a:r>
            <a:r>
              <a:rPr lang="ko-KR" altLang="ko-KR" sz="2400" dirty="0" err="1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기수정렬</a:t>
            </a: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은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최상위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자릿수부터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최하위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자릿수로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버킷정렬을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1,000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장의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카드에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000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부터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999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까지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각각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다른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숫자가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적혀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있고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카드들이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섞여있다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이를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어떻게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정렬해야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할까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?  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1951734" y="510966"/>
            <a:ext cx="57095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MSD(Most Significant Digit</a:t>
            </a:r>
            <a:r>
              <a:rPr lang="en-US" altLang="ko-KR" sz="28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ko-KR" altLang="ko-KR" sz="2800" dirty="0" err="1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기수정렬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07" y="4180246"/>
            <a:ext cx="30384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0045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65355" y="3345707"/>
            <a:ext cx="814602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먼저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카드를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장씩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보고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100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자리의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숫자에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따라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읽은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카드를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분류하여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더미를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만든다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각각의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더미에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대해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자리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숫자만을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보고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마찬가지로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작은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더미를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만들고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마지막으로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각각의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작은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더미에서는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카드의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1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자리를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보고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정렬하여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각각의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더미를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차례로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모아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정렬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77" y="932836"/>
            <a:ext cx="63055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682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12" y="1647078"/>
            <a:ext cx="7730777" cy="508801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644012" y="321610"/>
            <a:ext cx="77232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MSD </a:t>
            </a:r>
            <a:r>
              <a:rPr lang="ko-KR" altLang="ko-KR" sz="2400" dirty="0" err="1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기수정렬</a:t>
            </a:r>
            <a:r>
              <a:rPr lang="ko-KR" altLang="ko-KR" sz="24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ko-KR" sz="2400" dirty="0" smtClean="0">
              <a:solidFill>
                <a:srgbClr val="C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최상위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자릿수부터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최하위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자릿수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순으로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정렬하는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과정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047223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084" y="2277143"/>
            <a:ext cx="6837906" cy="44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/>
          <p:cNvSpPr/>
          <p:nvPr/>
        </p:nvSpPr>
        <p:spPr>
          <a:xfrm>
            <a:off x="526025" y="405861"/>
            <a:ext cx="8323007" cy="1871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en-US" altLang="ko-KR" sz="2200" dirty="0" smtClean="0"/>
              <a:t>MSD </a:t>
            </a:r>
            <a:r>
              <a:rPr lang="ko-KR" altLang="ko-KR" sz="2200" dirty="0" err="1" smtClean="0">
                <a:latin typeface="Calibri" panose="020F0502020204030204" pitchFamily="34" charset="0"/>
              </a:rPr>
              <a:t>기수정렬은</a:t>
            </a:r>
            <a:r>
              <a:rPr lang="ko-KR" altLang="ko-KR" sz="2200" dirty="0" smtClean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입력의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최상위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자릿수에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대해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정렬한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후에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배열을</a:t>
            </a:r>
            <a:r>
              <a:rPr lang="en-US" altLang="ko-KR" sz="2200" dirty="0"/>
              <a:t> 0</a:t>
            </a:r>
            <a:r>
              <a:rPr lang="ko-KR" altLang="ko-KR" sz="2200" dirty="0">
                <a:latin typeface="Calibri" panose="020F0502020204030204" pitchFamily="34" charset="0"/>
              </a:rPr>
              <a:t>으로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시작되는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키들</a:t>
            </a:r>
            <a:r>
              <a:rPr lang="en-US" altLang="ko-KR" sz="2200" dirty="0"/>
              <a:t>, 1</a:t>
            </a:r>
            <a:r>
              <a:rPr lang="ko-KR" altLang="ko-KR" sz="2200" dirty="0">
                <a:latin typeface="Calibri" panose="020F0502020204030204" pitchFamily="34" charset="0"/>
              </a:rPr>
              <a:t>로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시작되는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키들</a:t>
            </a:r>
            <a:r>
              <a:rPr lang="en-US" altLang="ko-KR" sz="2200" dirty="0"/>
              <a:t>, </a:t>
            </a:r>
            <a:r>
              <a:rPr lang="en-US" altLang="ko-KR" sz="2200" dirty="0">
                <a:latin typeface="Calibri" panose="020F0502020204030204" pitchFamily="34" charset="0"/>
                <a:sym typeface="MT Extra" panose="05050102010205020202" pitchFamily="18" charset="2"/>
              </a:rPr>
              <a:t></a:t>
            </a:r>
            <a:r>
              <a:rPr lang="en-US" altLang="ko-KR" sz="2200" dirty="0"/>
              <a:t>, 9</a:t>
            </a:r>
            <a:r>
              <a:rPr lang="ko-KR" altLang="ko-KR" sz="2200" dirty="0">
                <a:latin typeface="Calibri" panose="020F0502020204030204" pitchFamily="34" charset="0"/>
              </a:rPr>
              <a:t>로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시작되는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키들에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대해</a:t>
            </a:r>
            <a:r>
              <a:rPr lang="ko-KR" altLang="ko-KR" sz="2200" dirty="0"/>
              <a:t> </a:t>
            </a:r>
            <a:r>
              <a:rPr lang="ko-KR" altLang="ko-KR" sz="2200" dirty="0" smtClean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각각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차례로</a:t>
            </a:r>
            <a:r>
              <a:rPr lang="ko-KR" altLang="ko-KR" sz="2200" dirty="0"/>
              <a:t> </a:t>
            </a:r>
            <a:r>
              <a:rPr lang="ko-KR" altLang="ko-KR" sz="2200" dirty="0" err="1" smtClean="0">
                <a:latin typeface="Calibri" panose="020F0502020204030204" pitchFamily="34" charset="0"/>
              </a:rPr>
              <a:t>재귀호출</a:t>
            </a:r>
            <a:endParaRPr lang="en-US" altLang="ko-KR" sz="22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ko-KR" altLang="ko-KR" sz="2200" dirty="0" smtClean="0">
                <a:latin typeface="Calibri" panose="020F0502020204030204" pitchFamily="34" charset="0"/>
              </a:rPr>
              <a:t>그</a:t>
            </a:r>
            <a:r>
              <a:rPr lang="ko-KR" altLang="ko-KR" sz="2200" dirty="0" smtClean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다음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자릿수에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대해서도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동일한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방식으로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정렬이</a:t>
            </a:r>
            <a:r>
              <a:rPr lang="ko-KR" altLang="ko-KR" sz="2200" dirty="0"/>
              <a:t> </a:t>
            </a:r>
            <a:r>
              <a:rPr lang="ko-KR" altLang="ko-KR" sz="2200" dirty="0" smtClean="0">
                <a:latin typeface="Calibri" panose="020F0502020204030204" pitchFamily="34" charset="0"/>
              </a:rPr>
              <a:t>진행</a:t>
            </a:r>
            <a:endParaRPr lang="ko-KR" altLang="ko-KR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0879655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16713" y="1310123"/>
            <a:ext cx="8200103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en-US" altLang="ko-KR" sz="2400" dirty="0" smtClean="0"/>
              <a:t>MSD </a:t>
            </a:r>
            <a:r>
              <a:rPr lang="ko-KR" altLang="ko-KR" sz="2400" dirty="0" err="1" smtClean="0">
                <a:latin typeface="Calibri" panose="020F0502020204030204" pitchFamily="34" charset="0"/>
              </a:rPr>
              <a:t>기수정렬의</a:t>
            </a:r>
            <a:r>
              <a:rPr lang="ko-KR" altLang="ko-KR" sz="2400" dirty="0" smtClean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수행시간은</a:t>
            </a:r>
            <a:r>
              <a:rPr lang="ko-KR" altLang="ko-KR" sz="2400" dirty="0"/>
              <a:t> </a:t>
            </a:r>
            <a:r>
              <a:rPr lang="en-US" altLang="ko-KR" sz="2400" dirty="0">
                <a:solidFill>
                  <a:srgbClr val="3333FF"/>
                </a:solidFill>
              </a:rPr>
              <a:t>O(d(N+R</a:t>
            </a:r>
            <a:r>
              <a:rPr lang="en-US" altLang="ko-KR" sz="2400" dirty="0" smtClean="0">
                <a:solidFill>
                  <a:srgbClr val="3333FF"/>
                </a:solidFill>
              </a:rPr>
              <a:t>))</a:t>
            </a:r>
            <a:r>
              <a:rPr lang="ko-KR" altLang="ko-KR" sz="2400" dirty="0" smtClean="0"/>
              <a:t> </a:t>
            </a:r>
            <a:endParaRPr lang="en-US" altLang="ko-KR" sz="2400" dirty="0" smtClean="0"/>
          </a:p>
          <a:p>
            <a:pPr marL="800100" lvl="1" indent="-342900">
              <a:buFontTx/>
              <a:buChar char="-"/>
              <a:tabLst>
                <a:tab pos="1022985" algn="l"/>
              </a:tabLst>
            </a:pPr>
            <a:r>
              <a:rPr lang="en-US" altLang="ko-KR" sz="2200" dirty="0" smtClean="0"/>
              <a:t>LSD </a:t>
            </a:r>
            <a:r>
              <a:rPr lang="ko-KR" altLang="ko-KR" sz="2200" dirty="0" err="1" smtClean="0">
                <a:latin typeface="Calibri" panose="020F0502020204030204" pitchFamily="34" charset="0"/>
              </a:rPr>
              <a:t>기수정렬의</a:t>
            </a:r>
            <a:r>
              <a:rPr lang="ko-KR" altLang="ko-KR" sz="2200" dirty="0" smtClean="0"/>
              <a:t> </a:t>
            </a:r>
            <a:r>
              <a:rPr lang="ko-KR" altLang="ko-KR" sz="2200" dirty="0" err="1">
                <a:latin typeface="Calibri" panose="020F0502020204030204" pitchFamily="34" charset="0"/>
              </a:rPr>
              <a:t>수행시간과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동일한데</a:t>
            </a:r>
            <a:r>
              <a:rPr lang="ko-KR" altLang="ko-KR" sz="2200" dirty="0"/>
              <a:t> </a:t>
            </a:r>
            <a:r>
              <a:rPr lang="en-US" altLang="ko-KR" sz="2200" dirty="0" smtClean="0"/>
              <a:t>LSD</a:t>
            </a:r>
            <a:r>
              <a:rPr lang="ko-KR" altLang="ko-KR" sz="2200" dirty="0" err="1">
                <a:latin typeface="Calibri" panose="020F0502020204030204" pitchFamily="34" charset="0"/>
              </a:rPr>
              <a:t>기수정렬이</a:t>
            </a:r>
            <a:r>
              <a:rPr lang="ko-KR" altLang="ko-KR" sz="2200" dirty="0"/>
              <a:t> </a:t>
            </a:r>
            <a:r>
              <a:rPr lang="ko-KR" altLang="ko-KR" sz="2200" dirty="0" smtClean="0">
                <a:latin typeface="Calibri" panose="020F0502020204030204" pitchFamily="34" charset="0"/>
              </a:rPr>
              <a:t>수행</a:t>
            </a:r>
            <a:r>
              <a:rPr lang="ko-KR" altLang="ko-KR" sz="2200" dirty="0" smtClean="0"/>
              <a:t> </a:t>
            </a:r>
            <a:r>
              <a:rPr lang="ko-KR" altLang="ko-KR" sz="2200" dirty="0" smtClean="0">
                <a:latin typeface="Calibri" panose="020F0502020204030204" pitchFamily="34" charset="0"/>
              </a:rPr>
              <a:t>방향</a:t>
            </a:r>
            <a:r>
              <a:rPr lang="ko-KR" altLang="en-US" sz="2200" dirty="0" smtClean="0">
                <a:latin typeface="Calibri" panose="020F0502020204030204" pitchFamily="34" charset="0"/>
              </a:rPr>
              <a:t>만</a:t>
            </a:r>
            <a:r>
              <a:rPr lang="en-US" altLang="ko-KR" sz="2200" dirty="0" smtClean="0">
                <a:latin typeface="Calibri" panose="020F0502020204030204" pitchFamily="34" charset="0"/>
              </a:rPr>
              <a:t> </a:t>
            </a:r>
            <a:r>
              <a:rPr lang="ko-KR" altLang="en-US" sz="2200" dirty="0" smtClean="0">
                <a:latin typeface="Calibri" panose="020F0502020204030204" pitchFamily="34" charset="0"/>
              </a:rPr>
              <a:t>반대이기</a:t>
            </a:r>
            <a:r>
              <a:rPr lang="ko-KR" altLang="ko-KR" sz="2200" dirty="0" smtClean="0"/>
              <a:t> </a:t>
            </a:r>
            <a:r>
              <a:rPr lang="ko-KR" altLang="ko-KR" sz="2200" dirty="0" smtClean="0">
                <a:latin typeface="Calibri" panose="020F0502020204030204" pitchFamily="34" charset="0"/>
              </a:rPr>
              <a:t>때문</a:t>
            </a:r>
            <a:endParaRPr lang="ko-KR" altLang="ko-KR" sz="2200" dirty="0"/>
          </a:p>
          <a:p>
            <a:pPr>
              <a:spcAft>
                <a:spcPts val="0"/>
              </a:spcAft>
              <a:tabLst>
                <a:tab pos="1022985" algn="l"/>
              </a:tabLst>
            </a:pPr>
            <a:endParaRPr lang="ko-KR" altLang="ko-KR" sz="2400" dirty="0">
              <a:solidFill>
                <a:srgbClr val="3333FF"/>
              </a:solidFill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ko-KR" altLang="ko-KR" sz="2400" dirty="0" smtClean="0">
                <a:solidFill>
                  <a:srgbClr val="3333FF"/>
                </a:solidFill>
                <a:latin typeface="Calibri" panose="020F0502020204030204" pitchFamily="34" charset="0"/>
              </a:rPr>
              <a:t>키의</a:t>
            </a:r>
            <a:r>
              <a:rPr lang="ko-KR" altLang="ko-KR" sz="2400" dirty="0" smtClean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앞부분</a:t>
            </a:r>
            <a:r>
              <a:rPr lang="en-US" altLang="ko-KR" sz="2400" dirty="0">
                <a:solidFill>
                  <a:srgbClr val="3333FF"/>
                </a:solidFill>
              </a:rPr>
              <a:t>(Prefix)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만으로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정렬하는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경우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매우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좋은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성능을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보</a:t>
            </a:r>
            <a:r>
              <a:rPr lang="ko-KR" altLang="en-US" sz="2400" dirty="0" smtClean="0">
                <a:latin typeface="Calibri" panose="020F0502020204030204" pitchFamily="34" charset="0"/>
              </a:rPr>
              <a:t>임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800100" lvl="1" indent="-342900">
              <a:buFontTx/>
              <a:buChar char="-"/>
              <a:tabLst>
                <a:tab pos="414020" algn="l"/>
              </a:tabLst>
            </a:pPr>
            <a:r>
              <a:rPr lang="ko-KR" altLang="ko-KR" sz="2200" dirty="0" smtClean="0">
                <a:latin typeface="Calibri" panose="020F0502020204030204" pitchFamily="34" charset="0"/>
              </a:rPr>
              <a:t>전화번호를</a:t>
            </a:r>
            <a:r>
              <a:rPr lang="ko-KR" altLang="ko-KR" sz="2200" dirty="0" smtClean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지역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번호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기준으로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정렬하기</a:t>
            </a:r>
            <a:r>
              <a:rPr lang="en-US" altLang="ko-KR" sz="2200" dirty="0"/>
              <a:t>, </a:t>
            </a:r>
            <a:r>
              <a:rPr lang="ko-KR" altLang="ko-KR" sz="2200" dirty="0">
                <a:latin typeface="Calibri" panose="020F0502020204030204" pitchFamily="34" charset="0"/>
              </a:rPr>
              <a:t>생년월일을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년도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별로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정렬하기</a:t>
            </a:r>
            <a:r>
              <a:rPr lang="en-US" altLang="ko-KR" sz="2200" dirty="0"/>
              <a:t>, IP </a:t>
            </a:r>
            <a:r>
              <a:rPr lang="ko-KR" altLang="ko-KR" sz="2200" dirty="0">
                <a:latin typeface="Calibri" panose="020F0502020204030204" pitchFamily="34" charset="0"/>
              </a:rPr>
              <a:t>주소를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첫</a:t>
            </a:r>
            <a:r>
              <a:rPr lang="ko-KR" altLang="ko-KR" sz="2200" dirty="0"/>
              <a:t> </a:t>
            </a:r>
            <a:r>
              <a:rPr lang="en-US" altLang="ko-KR" sz="2200" dirty="0"/>
              <a:t>8-</a:t>
            </a:r>
            <a:r>
              <a:rPr lang="ko-KR" altLang="ko-KR" sz="2200" dirty="0">
                <a:latin typeface="Calibri" panose="020F0502020204030204" pitchFamily="34" charset="0"/>
              </a:rPr>
              <a:t>비트를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기준으로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정렬하기</a:t>
            </a:r>
            <a:r>
              <a:rPr lang="en-US" altLang="ko-KR" sz="2200" dirty="0"/>
              <a:t>, </a:t>
            </a:r>
            <a:r>
              <a:rPr lang="ko-KR" altLang="ko-KR" sz="2200" dirty="0">
                <a:latin typeface="Calibri" panose="020F0502020204030204" pitchFamily="34" charset="0"/>
              </a:rPr>
              <a:t>항공기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도착시간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또는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출발시간을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기준으로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정렬하기</a:t>
            </a:r>
            <a:r>
              <a:rPr lang="ko-KR" altLang="ko-KR" sz="2200" dirty="0"/>
              <a:t> </a:t>
            </a:r>
            <a:r>
              <a:rPr lang="ko-KR" altLang="ko-KR" sz="2200" dirty="0" smtClean="0">
                <a:latin typeface="Calibri" panose="020F0502020204030204" pitchFamily="34" charset="0"/>
              </a:rPr>
              <a:t>등</a:t>
            </a:r>
            <a:endParaRPr lang="en-US" altLang="ko-KR" sz="2200" dirty="0" smtClean="0">
              <a:latin typeface="Calibri" panose="020F0502020204030204" pitchFamily="34" charset="0"/>
            </a:endParaRP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ko-KR" altLang="ko-KR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최하위</a:t>
            </a:r>
            <a:r>
              <a:rPr lang="ko-KR" altLang="ko-KR" sz="2400" dirty="0" smtClean="0">
                <a:solidFill>
                  <a:srgbClr val="000000"/>
                </a:solidFill>
              </a:rPr>
              <a:t> </a:t>
            </a:r>
            <a:r>
              <a:rPr lang="ko-KR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자릿수로</a:t>
            </a:r>
            <a:r>
              <a:rPr lang="ko-KR" altLang="ko-KR" sz="2400" dirty="0">
                <a:solidFill>
                  <a:srgbClr val="000000"/>
                </a:solidFill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갈수록</a:t>
            </a:r>
            <a:r>
              <a:rPr lang="ko-KR" altLang="ko-KR" sz="2400" dirty="0" smtClean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너무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많은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수의</a:t>
            </a:r>
            <a:r>
              <a:rPr lang="ko-KR" altLang="ko-KR" sz="2400" dirty="0"/>
              <a:t> </a:t>
            </a:r>
            <a:r>
              <a:rPr lang="ko-KR" altLang="ko-KR" sz="2400" dirty="0" err="1" smtClean="0">
                <a:latin typeface="Calibri" panose="020F0502020204030204" pitchFamily="34" charset="0"/>
              </a:rPr>
              <a:t>재귀호출</a:t>
            </a:r>
            <a:r>
              <a:rPr lang="ko-KR" altLang="ko-KR" sz="2400" dirty="0" smtClean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발생</a:t>
            </a:r>
            <a:endParaRPr lang="en-US" altLang="ko-KR" sz="2400" dirty="0">
              <a:latin typeface="Calibri" panose="020F0502020204030204" pitchFamily="34" charset="0"/>
            </a:endParaRPr>
          </a:p>
          <a:p>
            <a:pPr lvl="1">
              <a:spcAft>
                <a:spcPts val="1200"/>
              </a:spcAft>
              <a:tabLst>
                <a:tab pos="414020" algn="l"/>
              </a:tabLst>
            </a:pPr>
            <a:r>
              <a:rPr lang="en-US" altLang="ko-KR" sz="2400" dirty="0" smtClean="0">
                <a:latin typeface="Calibri" panose="020F0502020204030204" pitchFamily="34" charset="0"/>
              </a:rPr>
              <a:t>- </a:t>
            </a:r>
            <a:r>
              <a:rPr lang="ko-KR" altLang="ko-KR" sz="2200" dirty="0" err="1" smtClean="0">
                <a:latin typeface="Calibri" panose="020F0502020204030204" pitchFamily="34" charset="0"/>
              </a:rPr>
              <a:t>재귀호출</a:t>
            </a:r>
            <a:r>
              <a:rPr lang="ko-KR" altLang="ko-KR" sz="2200" dirty="0" smtClean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시</a:t>
            </a:r>
            <a:r>
              <a:rPr lang="ko-KR" altLang="ko-KR" sz="2200" dirty="0"/>
              <a:t> </a:t>
            </a:r>
            <a:r>
              <a:rPr lang="ko-KR" altLang="ko-KR" sz="2200" dirty="0" err="1">
                <a:latin typeface="Calibri" panose="020F0502020204030204" pitchFamily="34" charset="0"/>
              </a:rPr>
              <a:t>입력크기가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작아지면</a:t>
            </a:r>
            <a:r>
              <a:rPr lang="ko-KR" altLang="ko-KR" sz="2200" dirty="0"/>
              <a:t> </a:t>
            </a:r>
            <a:r>
              <a:rPr lang="ko-KR" altLang="ko-KR" sz="2200" dirty="0" err="1" smtClean="0">
                <a:latin typeface="Calibri" panose="020F0502020204030204" pitchFamily="34" charset="0"/>
              </a:rPr>
              <a:t>삽입정렬</a:t>
            </a:r>
            <a:r>
              <a:rPr lang="ko-KR" altLang="ko-KR" sz="2200" dirty="0" smtClean="0"/>
              <a:t> </a:t>
            </a:r>
            <a:r>
              <a:rPr lang="ko-KR" altLang="ko-KR" sz="2200" dirty="0" smtClean="0">
                <a:latin typeface="Calibri" panose="020F0502020204030204" pitchFamily="34" charset="0"/>
              </a:rPr>
              <a:t>사용</a:t>
            </a:r>
            <a:endParaRPr lang="ko-KR" altLang="ko-KR" sz="2200" dirty="0"/>
          </a:p>
        </p:txBody>
      </p:sp>
      <p:sp>
        <p:nvSpPr>
          <p:cNvPr id="4" name="직사각형 3"/>
          <p:cNvSpPr/>
          <p:nvPr/>
        </p:nvSpPr>
        <p:spPr>
          <a:xfrm>
            <a:off x="3765409" y="412644"/>
            <a:ext cx="1702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800" dirty="0">
                <a:solidFill>
                  <a:srgbClr val="C00000"/>
                </a:solidFill>
              </a:rPr>
              <a:t> </a:t>
            </a:r>
            <a:r>
              <a:rPr lang="ko-KR" altLang="ko-KR" sz="2800" dirty="0" err="1">
                <a:solidFill>
                  <a:srgbClr val="C00000"/>
                </a:solidFill>
                <a:latin typeface="Calibri" panose="020F0502020204030204" pitchFamily="34" charset="0"/>
              </a:rPr>
              <a:t>수행시간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25631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3200" dirty="0" smtClean="0"/>
              <a:t>8.9 </a:t>
            </a:r>
            <a:r>
              <a:rPr lang="ko-KR" altLang="ko-KR" sz="3200" dirty="0" err="1" smtClean="0"/>
              <a:t>외부정렬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395663"/>
            <a:ext cx="8171221" cy="509657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ko-KR" dirty="0"/>
              <a:t>실세계에서는 대용량의 데이터를 하드디스크나 테이프와 같은 보조기억장치</a:t>
            </a:r>
            <a:r>
              <a:rPr lang="en-US" altLang="ko-KR" dirty="0"/>
              <a:t>(</a:t>
            </a:r>
            <a:r>
              <a:rPr lang="ko-KR" altLang="ko-KR" dirty="0"/>
              <a:t>또는 외부 메모리</a:t>
            </a:r>
            <a:r>
              <a:rPr lang="en-US" altLang="ko-KR" dirty="0"/>
              <a:t>)</a:t>
            </a:r>
            <a:r>
              <a:rPr lang="ko-KR" altLang="ko-KR" dirty="0"/>
              <a:t>에 저장한다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ko-KR" dirty="0" smtClean="0"/>
              <a:t>내부정렬만으로는 </a:t>
            </a:r>
            <a:r>
              <a:rPr lang="ko-KR" altLang="ko-KR" dirty="0"/>
              <a:t>보조기억장치에 저장된 대용량의 데이터를 정렬하기 </a:t>
            </a:r>
            <a:r>
              <a:rPr lang="ko-KR" altLang="ko-KR" dirty="0" smtClean="0"/>
              <a:t>어</a:t>
            </a:r>
            <a:r>
              <a:rPr lang="ko-KR" altLang="en-US" dirty="0" smtClean="0"/>
              <a:t>려움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ko-KR" dirty="0" err="1" smtClean="0">
                <a:solidFill>
                  <a:srgbClr val="3333FF"/>
                </a:solidFill>
              </a:rPr>
              <a:t>외부정렬</a:t>
            </a:r>
            <a:r>
              <a:rPr lang="en-US" altLang="ko-KR" dirty="0">
                <a:solidFill>
                  <a:srgbClr val="3333FF"/>
                </a:solidFill>
              </a:rPr>
              <a:t>(External Sort)</a:t>
            </a:r>
            <a:r>
              <a:rPr lang="ko-KR" altLang="ko-KR" dirty="0"/>
              <a:t>이란 보조기억장치에 있는 대용량의 데이터를 정렬하는 </a:t>
            </a:r>
            <a:r>
              <a:rPr lang="ko-KR" altLang="ko-KR" dirty="0" smtClean="0"/>
              <a:t>알고리즘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ko-KR" dirty="0" smtClean="0"/>
              <a:t>기본적으로 </a:t>
            </a:r>
            <a:r>
              <a:rPr lang="ko-KR" altLang="ko-KR" dirty="0">
                <a:solidFill>
                  <a:srgbClr val="3333FF"/>
                </a:solidFill>
              </a:rPr>
              <a:t>합병</a:t>
            </a:r>
            <a:r>
              <a:rPr lang="en-US" altLang="ko-KR" dirty="0">
                <a:solidFill>
                  <a:srgbClr val="3333FF"/>
                </a:solidFill>
              </a:rPr>
              <a:t>(Merge)</a:t>
            </a:r>
            <a:r>
              <a:rPr lang="ko-KR" altLang="ko-KR" dirty="0"/>
              <a:t>을 사용하여 </a:t>
            </a:r>
            <a:r>
              <a:rPr lang="ko-KR" altLang="ko-KR" dirty="0" smtClean="0"/>
              <a:t>정렬 수행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ko-KR" dirty="0" err="1" smtClean="0"/>
              <a:t>외부정렬의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수행시간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ko-KR" altLang="ko-KR" dirty="0"/>
              <a:t>원소의 비교 횟수가 아니라 </a:t>
            </a:r>
            <a:r>
              <a:rPr lang="ko-KR" altLang="ko-KR" dirty="0">
                <a:solidFill>
                  <a:srgbClr val="3333FF"/>
                </a:solidFill>
              </a:rPr>
              <a:t>입력 전체를 처리하는 횟수로 </a:t>
            </a:r>
            <a:r>
              <a:rPr lang="ko-KR" altLang="ko-KR" dirty="0" smtClean="0">
                <a:solidFill>
                  <a:srgbClr val="3333FF"/>
                </a:solidFill>
              </a:rPr>
              <a:t>계산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ko-KR" dirty="0" smtClean="0"/>
              <a:t>왜냐하면 </a:t>
            </a:r>
            <a:r>
              <a:rPr lang="ko-KR" altLang="ko-KR" dirty="0"/>
              <a:t>보조기억장치의 </a:t>
            </a:r>
            <a:r>
              <a:rPr lang="ko-KR" altLang="ko-KR" dirty="0" err="1"/>
              <a:t>접근시간이</a:t>
            </a:r>
            <a:r>
              <a:rPr lang="ko-KR" altLang="ko-KR" dirty="0"/>
              <a:t> 주기억장치의 접근시간보다 매우 느리기 </a:t>
            </a:r>
            <a:r>
              <a:rPr lang="ko-KR" altLang="ko-KR" dirty="0" smtClean="0"/>
              <a:t>때문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ko-KR" dirty="0" smtClean="0">
                <a:solidFill>
                  <a:srgbClr val="3333FF"/>
                </a:solidFill>
              </a:rPr>
              <a:t>패스</a:t>
            </a:r>
            <a:r>
              <a:rPr lang="en-US" altLang="ko-KR" dirty="0">
                <a:solidFill>
                  <a:srgbClr val="3333FF"/>
                </a:solidFill>
              </a:rPr>
              <a:t>(Pass)</a:t>
            </a:r>
            <a:r>
              <a:rPr lang="ko-KR" altLang="ko-KR" dirty="0"/>
              <a:t>는 입력 전체를 처리하는 </a:t>
            </a:r>
            <a:r>
              <a:rPr lang="ko-KR" altLang="ko-KR" dirty="0" smtClean="0"/>
              <a:t>단위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2599610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9153" y="953211"/>
            <a:ext cx="7886700" cy="509657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ko-KR" dirty="0" err="1">
                <a:solidFill>
                  <a:srgbClr val="3333FF"/>
                </a:solidFill>
              </a:rPr>
              <a:t>보조기억</a:t>
            </a:r>
            <a:r>
              <a:rPr lang="ko-KR" altLang="ko-KR" dirty="0">
                <a:solidFill>
                  <a:srgbClr val="3333FF"/>
                </a:solidFill>
              </a:rPr>
              <a:t> </a:t>
            </a:r>
            <a:r>
              <a:rPr lang="ko-KR" altLang="ko-KR" dirty="0" smtClean="0">
                <a:solidFill>
                  <a:srgbClr val="3333FF"/>
                </a:solidFill>
              </a:rPr>
              <a:t>장치</a:t>
            </a:r>
            <a:r>
              <a:rPr lang="en-US" altLang="ko-KR" dirty="0" smtClean="0">
                <a:solidFill>
                  <a:srgbClr val="3333FF"/>
                </a:solidFill>
              </a:rPr>
              <a:t> </a:t>
            </a:r>
            <a:r>
              <a:rPr lang="ko-KR" altLang="en-US" dirty="0" smtClean="0">
                <a:solidFill>
                  <a:srgbClr val="3333FF"/>
                </a:solidFill>
              </a:rPr>
              <a:t>종류</a:t>
            </a:r>
            <a:r>
              <a:rPr lang="en-US" altLang="ko-KR" dirty="0" smtClean="0"/>
              <a:t>: </a:t>
            </a:r>
            <a:r>
              <a:rPr lang="ko-KR" altLang="ko-KR" dirty="0" smtClean="0"/>
              <a:t>자기</a:t>
            </a:r>
            <a:r>
              <a:rPr lang="en-US" altLang="ko-KR" dirty="0"/>
              <a:t>(Magnetic) </a:t>
            </a:r>
            <a:r>
              <a:rPr lang="ko-KR" altLang="ko-KR" dirty="0"/>
              <a:t>하드디스크와 테이프 외에도</a:t>
            </a:r>
            <a:r>
              <a:rPr lang="en-US" altLang="ko-KR" dirty="0"/>
              <a:t> SSD(Solid State Drive), </a:t>
            </a:r>
            <a:r>
              <a:rPr lang="ko-KR" altLang="ko-KR" dirty="0"/>
              <a:t>광학</a:t>
            </a:r>
            <a:r>
              <a:rPr lang="en-US" altLang="ko-KR" dirty="0"/>
              <a:t>(Optical) </a:t>
            </a:r>
            <a:r>
              <a:rPr lang="ko-KR" altLang="ko-KR" dirty="0"/>
              <a:t>디스크</a:t>
            </a:r>
            <a:r>
              <a:rPr lang="en-US" altLang="ko-KR" dirty="0"/>
              <a:t>, </a:t>
            </a:r>
            <a:r>
              <a:rPr lang="ko-KR" altLang="ko-KR" dirty="0"/>
              <a:t>플래시</a:t>
            </a:r>
            <a:r>
              <a:rPr lang="en-US" altLang="ko-KR" dirty="0"/>
              <a:t>(Flash) </a:t>
            </a:r>
            <a:r>
              <a:rPr lang="ko-KR" altLang="ko-KR" dirty="0"/>
              <a:t>메모리 </a:t>
            </a:r>
            <a:r>
              <a:rPr lang="ko-KR" altLang="ko-KR" dirty="0" smtClean="0"/>
              <a:t>등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86897477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53843" y="641855"/>
            <a:ext cx="8205021" cy="362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ko-KR" altLang="ko-KR" sz="2200" dirty="0" smtClean="0">
                <a:latin typeface="Calibri" panose="020F0502020204030204" pitchFamily="34" charset="0"/>
              </a:rPr>
              <a:t>컴퓨터의</a:t>
            </a:r>
            <a:r>
              <a:rPr lang="ko-KR" altLang="ko-KR" sz="2200" dirty="0" smtClean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주기억장치에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데이터를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저장할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수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있는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용량이</a:t>
            </a:r>
            <a:r>
              <a:rPr lang="en-US" altLang="ko-KR" sz="2200" dirty="0"/>
              <a:t> 1 GB (Gigabyte)</a:t>
            </a:r>
            <a:r>
              <a:rPr lang="ko-KR" altLang="ko-KR" sz="2200" dirty="0">
                <a:latin typeface="Calibri" panose="020F0502020204030204" pitchFamily="34" charset="0"/>
              </a:rPr>
              <a:t>이고</a:t>
            </a:r>
            <a:r>
              <a:rPr lang="en-US" altLang="ko-KR" sz="2200" dirty="0"/>
              <a:t>, </a:t>
            </a:r>
            <a:r>
              <a:rPr lang="ko-KR" altLang="en-US" sz="2200" dirty="0" smtClean="0"/>
              <a:t>입력 크기가 </a:t>
            </a:r>
            <a:r>
              <a:rPr lang="en-US" altLang="ko-KR" sz="2200" dirty="0" smtClean="0"/>
              <a:t>64 GB:</a:t>
            </a: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ko-KR" altLang="ko-KR" sz="2200" dirty="0" smtClean="0">
                <a:latin typeface="Calibri" panose="020F0502020204030204" pitchFamily="34" charset="0"/>
              </a:rPr>
              <a:t>먼저</a:t>
            </a:r>
            <a:r>
              <a:rPr lang="ko-KR" altLang="ko-KR" sz="2200" dirty="0" smtClean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디스크로부터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주기억장치에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수용할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만큼의</a:t>
            </a:r>
            <a:r>
              <a:rPr lang="ko-KR" altLang="ko-KR" sz="2200" dirty="0"/>
              <a:t> </a:t>
            </a:r>
            <a:r>
              <a:rPr lang="ko-KR" altLang="ko-KR" sz="2200" dirty="0" smtClean="0">
                <a:latin typeface="Calibri" panose="020F0502020204030204" pitchFamily="34" charset="0"/>
              </a:rPr>
              <a:t>입력</a:t>
            </a:r>
            <a:r>
              <a:rPr lang="en-US" altLang="ko-KR" sz="2200" dirty="0" smtClean="0">
                <a:latin typeface="Calibri" panose="020F0502020204030204" pitchFamily="34" charset="0"/>
              </a:rPr>
              <a:t> </a:t>
            </a:r>
            <a:r>
              <a:rPr lang="en-US" altLang="ko-KR" sz="2200" dirty="0" smtClean="0"/>
              <a:t>(</a:t>
            </a:r>
            <a:r>
              <a:rPr lang="en-US" altLang="ko-KR" sz="2200" dirty="0"/>
              <a:t>1 GB)</a:t>
            </a:r>
            <a:r>
              <a:rPr lang="ko-KR" altLang="ko-KR" sz="2200" dirty="0">
                <a:latin typeface="Calibri" panose="020F0502020204030204" pitchFamily="34" charset="0"/>
              </a:rPr>
              <a:t>을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읽어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들여</a:t>
            </a:r>
            <a:r>
              <a:rPr lang="ko-KR" altLang="ko-KR" sz="2200" dirty="0"/>
              <a:t> </a:t>
            </a:r>
            <a:r>
              <a:rPr lang="ko-KR" altLang="ko-KR" sz="2200" dirty="0" err="1" smtClean="0">
                <a:latin typeface="Calibri" panose="020F0502020204030204" pitchFamily="34" charset="0"/>
              </a:rPr>
              <a:t>내부정렬</a:t>
            </a:r>
            <a:r>
              <a:rPr lang="ko-KR" altLang="ko-KR" sz="2200" dirty="0" smtClean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알고리즘을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사용하여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정렬하고</a:t>
            </a:r>
            <a:r>
              <a:rPr lang="en-US" altLang="ko-KR" sz="2200" dirty="0"/>
              <a:t>, </a:t>
            </a:r>
            <a:r>
              <a:rPr lang="ko-KR" altLang="ko-KR" sz="2200" dirty="0">
                <a:latin typeface="Calibri" panose="020F0502020204030204" pitchFamily="34" charset="0"/>
              </a:rPr>
              <a:t>그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결과를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디스크에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일단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다시</a:t>
            </a:r>
            <a:r>
              <a:rPr lang="ko-KR" altLang="ko-KR" sz="2200" dirty="0"/>
              <a:t> </a:t>
            </a:r>
            <a:r>
              <a:rPr lang="ko-KR" altLang="ko-KR" sz="2200" dirty="0" smtClean="0">
                <a:latin typeface="Calibri" panose="020F0502020204030204" pitchFamily="34" charset="0"/>
              </a:rPr>
              <a:t>저장</a:t>
            </a:r>
            <a:endParaRPr lang="en-US" altLang="ko-KR" sz="22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ko-KR" altLang="ko-KR" sz="2200" dirty="0" smtClean="0">
                <a:latin typeface="Calibri" panose="020F0502020204030204" pitchFamily="34" charset="0"/>
              </a:rPr>
              <a:t>이</a:t>
            </a:r>
            <a:r>
              <a:rPr lang="ko-KR" altLang="ko-KR" sz="2200" dirty="0" smtClean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과정을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반복하면</a:t>
            </a:r>
            <a:r>
              <a:rPr lang="en-US" altLang="ko-KR" sz="2200" dirty="0"/>
              <a:t>, </a:t>
            </a:r>
            <a:r>
              <a:rPr lang="ko-KR" altLang="ko-KR" sz="2200" dirty="0">
                <a:latin typeface="Calibri" panose="020F0502020204030204" pitchFamily="34" charset="0"/>
              </a:rPr>
              <a:t>원래의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입력이</a:t>
            </a:r>
            <a:r>
              <a:rPr lang="ko-KR" altLang="ko-KR" sz="2200" dirty="0"/>
              <a:t> </a:t>
            </a:r>
            <a:r>
              <a:rPr lang="en-US" altLang="ko-KR" sz="2200" dirty="0"/>
              <a:t>64</a:t>
            </a:r>
            <a:r>
              <a:rPr lang="ko-KR" altLang="ko-KR" sz="2200" dirty="0">
                <a:latin typeface="Calibri" panose="020F0502020204030204" pitchFamily="34" charset="0"/>
              </a:rPr>
              <a:t>개의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정렬된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블록으로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분할되어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디스크에</a:t>
            </a:r>
            <a:r>
              <a:rPr lang="ko-KR" altLang="ko-KR" sz="2200" dirty="0"/>
              <a:t> </a:t>
            </a:r>
            <a:r>
              <a:rPr lang="ko-KR" altLang="ko-KR" sz="2200" dirty="0" smtClean="0">
                <a:latin typeface="Calibri" panose="020F0502020204030204" pitchFamily="34" charset="0"/>
              </a:rPr>
              <a:t>저장</a:t>
            </a:r>
            <a:r>
              <a:rPr lang="ko-KR" altLang="en-US" sz="2200" dirty="0" smtClean="0">
                <a:latin typeface="Calibri" panose="020F0502020204030204" pitchFamily="34" charset="0"/>
              </a:rPr>
              <a:t>됨</a:t>
            </a:r>
            <a:endParaRPr lang="en-US" altLang="ko-KR" sz="2200" dirty="0" smtClean="0">
              <a:latin typeface="Calibri" panose="020F0502020204030204" pitchFamily="34" charset="0"/>
            </a:endParaRPr>
          </a:p>
          <a:p>
            <a:pPr lvl="1">
              <a:lnSpc>
                <a:spcPct val="120000"/>
              </a:lnSpc>
              <a:spcAft>
                <a:spcPts val="1200"/>
              </a:spcAft>
              <a:tabLst>
                <a:tab pos="414020" algn="l"/>
              </a:tabLst>
            </a:pPr>
            <a:r>
              <a:rPr lang="en-US" altLang="ko-KR" sz="2200" dirty="0" smtClean="0">
                <a:latin typeface="Calibri" panose="020F0502020204030204" pitchFamily="34" charset="0"/>
              </a:rPr>
              <a:t>- </a:t>
            </a:r>
            <a:r>
              <a:rPr lang="ko-KR" altLang="ko-KR" sz="2200" dirty="0" smtClean="0">
                <a:latin typeface="Calibri" panose="020F0502020204030204" pitchFamily="34" charset="0"/>
              </a:rPr>
              <a:t>정렬된</a:t>
            </a:r>
            <a:r>
              <a:rPr lang="ko-KR" altLang="ko-KR" sz="2200" dirty="0" smtClean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블록</a:t>
            </a:r>
            <a:r>
              <a:rPr lang="en-US" altLang="ko-KR" sz="2200" dirty="0"/>
              <a:t>(</a:t>
            </a:r>
            <a:r>
              <a:rPr lang="ko-KR" altLang="ko-KR" sz="2200" dirty="0">
                <a:latin typeface="Calibri" panose="020F0502020204030204" pitchFamily="34" charset="0"/>
              </a:rPr>
              <a:t>데이터</a:t>
            </a:r>
            <a:r>
              <a:rPr lang="en-US" altLang="ko-KR" sz="2200" dirty="0"/>
              <a:t>)</a:t>
            </a:r>
            <a:r>
              <a:rPr lang="ko-KR" altLang="ko-KR" sz="2200" dirty="0">
                <a:latin typeface="Calibri" panose="020F0502020204030204" pitchFamily="34" charset="0"/>
              </a:rPr>
              <a:t>을</a:t>
            </a:r>
            <a:r>
              <a:rPr lang="ko-KR" altLang="ko-KR" sz="2200" dirty="0"/>
              <a:t> </a:t>
            </a:r>
            <a:r>
              <a:rPr lang="ko-KR" altLang="ko-KR" sz="2200" dirty="0">
                <a:solidFill>
                  <a:srgbClr val="0000FF"/>
                </a:solidFill>
                <a:latin typeface="Calibri" panose="020F0502020204030204" pitchFamily="34" charset="0"/>
              </a:rPr>
              <a:t>런</a:t>
            </a:r>
            <a:r>
              <a:rPr lang="en-US" altLang="ko-KR" sz="2200" dirty="0">
                <a:solidFill>
                  <a:srgbClr val="0000FF"/>
                </a:solidFill>
              </a:rPr>
              <a:t>(Run)</a:t>
            </a:r>
            <a:r>
              <a:rPr lang="ko-KR" altLang="ko-KR" sz="2200" dirty="0">
                <a:latin typeface="Calibri" panose="020F0502020204030204" pitchFamily="34" charset="0"/>
              </a:rPr>
              <a:t>이라고</a:t>
            </a:r>
            <a:r>
              <a:rPr lang="ko-KR" altLang="ko-KR" sz="2200" dirty="0"/>
              <a:t> </a:t>
            </a:r>
            <a:r>
              <a:rPr lang="ko-KR" altLang="en-US" sz="2200" dirty="0" smtClean="0">
                <a:latin typeface="Calibri" panose="020F0502020204030204" pitchFamily="34" charset="0"/>
              </a:rPr>
              <a:t>함</a:t>
            </a:r>
            <a:endParaRPr lang="ko-KR" altLang="ko-KR" sz="2200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851" y="4594701"/>
            <a:ext cx="5362535" cy="2110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410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557</TotalTime>
  <Words>5351</Words>
  <Application>Microsoft Office PowerPoint</Application>
  <PresentationFormat>화면 슬라이드 쇼(4:3)</PresentationFormat>
  <Paragraphs>1293</Paragraphs>
  <Slides>106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106</vt:i4>
      </vt:variant>
    </vt:vector>
  </HeadingPairs>
  <TitlesOfParts>
    <vt:vector size="119" baseType="lpstr">
      <vt:lpstr>굴림</vt:lpstr>
      <vt:lpstr>맑은 고딕</vt:lpstr>
      <vt:lpstr>Arial</vt:lpstr>
      <vt:lpstr>Calibri</vt:lpstr>
      <vt:lpstr>Calibri Light</vt:lpstr>
      <vt:lpstr>Cambria Math</vt:lpstr>
      <vt:lpstr>Consolas</vt:lpstr>
      <vt:lpstr>MT Extra</vt:lpstr>
      <vt:lpstr>Symbol</vt:lpstr>
      <vt:lpstr>Tahoma</vt:lpstr>
      <vt:lpstr>Times New Roman</vt:lpstr>
      <vt:lpstr>Wingdings</vt:lpstr>
      <vt:lpstr>Office 테마</vt:lpstr>
      <vt:lpstr>PowerPoint 프레젠테이션</vt:lpstr>
      <vt:lpstr>정렬</vt:lpstr>
      <vt:lpstr>8.1 선택정렬</vt:lpstr>
      <vt:lpstr>PowerPoint 프레젠테이션</vt:lpstr>
      <vt:lpstr>PowerPoint 프레젠테이션</vt:lpstr>
      <vt:lpstr>PowerPoint 프레젠테이션</vt:lpstr>
      <vt:lpstr>PowerPoint 프레젠테이션</vt:lpstr>
      <vt:lpstr>수행시간</vt:lpstr>
      <vt:lpstr>PowerPoint 프레젠테이션</vt:lpstr>
      <vt:lpstr>8.2 삽입정렬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8.3 쉘정렬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8.4 힙정렬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수행시간</vt:lpstr>
      <vt:lpstr>8.5 합병정렬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수행시간</vt:lpstr>
      <vt:lpstr>PowerPoint 프레젠테이션</vt:lpstr>
      <vt:lpstr>성능향상방법(1)</vt:lpstr>
      <vt:lpstr>성능향상방법(2)</vt:lpstr>
      <vt:lpstr>성능향상방법(3)</vt:lpstr>
      <vt:lpstr>반복합병정렬</vt:lpstr>
      <vt:lpstr>[예제] 반복합병정렬</vt:lpstr>
      <vt:lpstr>수행시간</vt:lpstr>
      <vt:lpstr>8.6 퀵정렬</vt:lpstr>
      <vt:lpstr>PowerPoint 프레젠테이션</vt:lpstr>
      <vt:lpstr>PowerPoint 프레젠테이션</vt:lpstr>
      <vt:lpstr>PowerPoint 프레젠테이션</vt:lpstr>
      <vt:lpstr>수행시간</vt:lpstr>
      <vt:lpstr>PowerPoint 프레젠테이션</vt:lpstr>
      <vt:lpstr>성능향상방법[1]</vt:lpstr>
      <vt:lpstr>성능향상방법[2]</vt:lpstr>
      <vt:lpstr>성능향상방법[3]</vt:lpstr>
      <vt:lpstr>성능향상방법[4]</vt:lpstr>
      <vt:lpstr>PowerPoint 프레젠테이션</vt:lpstr>
      <vt:lpstr>8.7 정렬의 하한 및 정렬알고리즘의 비교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8.8 기수정렬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수행시간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8.9 외부정렬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수행시간</vt:lpstr>
      <vt:lpstr>요약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sbyang</dc:creator>
  <cp:lastModifiedBy>김민보</cp:lastModifiedBy>
  <cp:revision>77</cp:revision>
  <dcterms:created xsi:type="dcterms:W3CDTF">2017-03-16T00:57:55Z</dcterms:created>
  <dcterms:modified xsi:type="dcterms:W3CDTF">2017-07-21T02:32:01Z</dcterms:modified>
</cp:coreProperties>
</file>