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6" r:id="rId3"/>
    <p:sldId id="278" r:id="rId4"/>
    <p:sldId id="279" r:id="rId5"/>
    <p:sldId id="280" r:id="rId6"/>
    <p:sldId id="338" r:id="rId7"/>
    <p:sldId id="281" r:id="rId8"/>
    <p:sldId id="282" r:id="rId9"/>
    <p:sldId id="283" r:id="rId10"/>
    <p:sldId id="339" r:id="rId11"/>
    <p:sldId id="340" r:id="rId12"/>
    <p:sldId id="341" r:id="rId13"/>
    <p:sldId id="342" r:id="rId14"/>
    <p:sldId id="343" r:id="rId15"/>
    <p:sldId id="344" r:id="rId16"/>
    <p:sldId id="35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5" r:id="rId27"/>
    <p:sldId id="356" r:id="rId28"/>
    <p:sldId id="366" r:id="rId29"/>
    <p:sldId id="367" r:id="rId30"/>
    <p:sldId id="368" r:id="rId31"/>
    <p:sldId id="357" r:id="rId32"/>
    <p:sldId id="358" r:id="rId33"/>
    <p:sldId id="359" r:id="rId34"/>
    <p:sldId id="360" r:id="rId35"/>
    <p:sldId id="361" r:id="rId36"/>
    <p:sldId id="362" r:id="rId37"/>
    <p:sldId id="369" r:id="rId38"/>
    <p:sldId id="363" r:id="rId39"/>
    <p:sldId id="364" r:id="rId40"/>
    <p:sldId id="370" r:id="rId41"/>
    <p:sldId id="365" r:id="rId42"/>
    <p:sldId id="371" r:id="rId43"/>
    <p:sldId id="372" r:id="rId44"/>
    <p:sldId id="373" r:id="rId45"/>
    <p:sldId id="386" r:id="rId46"/>
    <p:sldId id="374" r:id="rId47"/>
    <p:sldId id="387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8" r:id="rId60"/>
    <p:sldId id="389" r:id="rId61"/>
    <p:sldId id="390" r:id="rId62"/>
    <p:sldId id="285" r:id="rId63"/>
    <p:sldId id="286" r:id="rId64"/>
    <p:sldId id="287" r:id="rId65"/>
    <p:sldId id="288" r:id="rId66"/>
    <p:sldId id="289" r:id="rId67"/>
    <p:sldId id="290" r:id="rId68"/>
    <p:sldId id="291" r:id="rId69"/>
    <p:sldId id="391" r:id="rId70"/>
    <p:sldId id="292" r:id="rId71"/>
    <p:sldId id="293" r:id="rId72"/>
    <p:sldId id="294" r:id="rId73"/>
    <p:sldId id="295" r:id="rId74"/>
    <p:sldId id="296" r:id="rId75"/>
    <p:sldId id="392" r:id="rId76"/>
    <p:sldId id="297" r:id="rId77"/>
    <p:sldId id="298" r:id="rId78"/>
    <p:sldId id="299" r:id="rId79"/>
    <p:sldId id="300" r:id="rId80"/>
    <p:sldId id="301" r:id="rId81"/>
    <p:sldId id="302" r:id="rId82"/>
    <p:sldId id="303" r:id="rId83"/>
    <p:sldId id="304" r:id="rId84"/>
    <p:sldId id="305" r:id="rId85"/>
    <p:sldId id="306" r:id="rId86"/>
    <p:sldId id="307" r:id="rId87"/>
    <p:sldId id="393" r:id="rId88"/>
    <p:sldId id="394" r:id="rId89"/>
    <p:sldId id="395" r:id="rId90"/>
    <p:sldId id="308" r:id="rId91"/>
    <p:sldId id="309" r:id="rId92"/>
    <p:sldId id="396" r:id="rId93"/>
    <p:sldId id="310" r:id="rId94"/>
    <p:sldId id="311" r:id="rId95"/>
    <p:sldId id="312" r:id="rId96"/>
    <p:sldId id="313" r:id="rId97"/>
    <p:sldId id="314" r:id="rId98"/>
    <p:sldId id="315" r:id="rId99"/>
    <p:sldId id="316" r:id="rId100"/>
    <p:sldId id="317" r:id="rId101"/>
    <p:sldId id="318" r:id="rId102"/>
    <p:sldId id="319" r:id="rId103"/>
    <p:sldId id="320" r:id="rId104"/>
    <p:sldId id="321" r:id="rId105"/>
    <p:sldId id="322" r:id="rId106"/>
    <p:sldId id="323" r:id="rId107"/>
    <p:sldId id="324" r:id="rId108"/>
    <p:sldId id="325" r:id="rId109"/>
    <p:sldId id="326" r:id="rId110"/>
    <p:sldId id="327" r:id="rId111"/>
    <p:sldId id="328" r:id="rId112"/>
    <p:sldId id="397" r:id="rId113"/>
    <p:sldId id="398" r:id="rId114"/>
    <p:sldId id="399" r:id="rId115"/>
    <p:sldId id="330" r:id="rId116"/>
    <p:sldId id="331" r:id="rId117"/>
    <p:sldId id="332" r:id="rId118"/>
    <p:sldId id="333" r:id="rId119"/>
    <p:sldId id="334" r:id="rId120"/>
    <p:sldId id="400" r:id="rId121"/>
    <p:sldId id="335" r:id="rId122"/>
    <p:sldId id="336" r:id="rId123"/>
    <p:sldId id="337" r:id="rId124"/>
    <p:sldId id="401" r:id="rId125"/>
    <p:sldId id="402" r:id="rId126"/>
    <p:sldId id="403" r:id="rId127"/>
    <p:sldId id="415" r:id="rId128"/>
    <p:sldId id="404" r:id="rId129"/>
    <p:sldId id="405" r:id="rId130"/>
    <p:sldId id="406" r:id="rId131"/>
    <p:sldId id="407" r:id="rId132"/>
    <p:sldId id="408" r:id="rId133"/>
    <p:sldId id="416" r:id="rId134"/>
    <p:sldId id="417" r:id="rId135"/>
    <p:sldId id="418" r:id="rId136"/>
    <p:sldId id="409" r:id="rId137"/>
    <p:sldId id="419" r:id="rId138"/>
    <p:sldId id="410" r:id="rId1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2C38-AB57-4EED-8204-43F2A905D3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2C38-AB57-4EED-8204-43F2A905D3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2C38-AB57-4EED-8204-43F2A905D3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4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wmf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5</a:t>
            </a:r>
            <a:r>
              <a:rPr lang="ko-KR" altLang="en-US" b="1" dirty="0"/>
              <a:t>장 동적 계획 </a:t>
            </a:r>
            <a:r>
              <a:rPr lang="ko-KR" altLang="en-US" b="1" dirty="0" smtClean="0"/>
              <a:t>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5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548680"/>
            <a:ext cx="8579296" cy="5577483"/>
          </a:xfrm>
        </p:spPr>
        <p:txBody>
          <a:bodyPr/>
          <a:lstStyle/>
          <a:p>
            <a:r>
              <a:rPr lang="ko-KR" altLang="en-US" dirty="0" smtClean="0"/>
              <a:t>또 하나의 중요한 아이디어는 </a:t>
            </a:r>
            <a:r>
              <a:rPr lang="ko-KR" altLang="en-US" dirty="0" smtClean="0">
                <a:solidFill>
                  <a:srgbClr val="FF0000"/>
                </a:solidFill>
              </a:rPr>
              <a:t>경유 가능한 점들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 </a:t>
            </a:r>
            <a:r>
              <a:rPr lang="en-US" altLang="ko-KR" dirty="0"/>
              <a:t>1</a:t>
            </a:r>
            <a:r>
              <a:rPr lang="ko-KR" altLang="en-US" dirty="0"/>
              <a:t>로부터 시작하여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2, </a:t>
            </a:r>
            <a:r>
              <a:rPr lang="ko-KR" altLang="en-US" dirty="0"/>
              <a:t>그 다음엔 점 </a:t>
            </a:r>
            <a:r>
              <a:rPr lang="en-US" altLang="ko-KR" dirty="0"/>
              <a:t>1, 2, 3</a:t>
            </a:r>
            <a:r>
              <a:rPr lang="ko-KR" altLang="en-US" dirty="0"/>
              <a:t>으로 하나씩 추가하여</a:t>
            </a:r>
            <a:r>
              <a:rPr lang="en-US" altLang="ko-KR" dirty="0"/>
              <a:t>, </a:t>
            </a:r>
            <a:r>
              <a:rPr lang="ko-KR" altLang="en-US" dirty="0"/>
              <a:t>마지막에는 점 </a:t>
            </a:r>
            <a:r>
              <a:rPr lang="en-US" altLang="ko-KR" dirty="0" smtClean="0"/>
              <a:t>1</a:t>
            </a:r>
            <a:r>
              <a:rPr lang="ko-KR" altLang="en-US" dirty="0" smtClean="0"/>
              <a:t>∼</a:t>
            </a:r>
            <a:r>
              <a:rPr lang="en-US" altLang="ko-KR" dirty="0" smtClean="0"/>
              <a:t>n</a:t>
            </a:r>
            <a:r>
              <a:rPr lang="ko-KR" altLang="en-US" dirty="0"/>
              <a:t>까지의 모든 점을 경유 가능한 점들로 고려하면서</a:t>
            </a:r>
            <a:r>
              <a:rPr lang="en-US" altLang="ko-KR" dirty="0"/>
              <a:t>, </a:t>
            </a:r>
            <a:r>
              <a:rPr lang="ko-KR" altLang="en-US" dirty="0"/>
              <a:t>모든 쌍의 최단 경로의 거리를 </a:t>
            </a:r>
            <a:r>
              <a:rPr lang="ko-KR" altLang="en-US" dirty="0" smtClean="0"/>
              <a:t>계산한다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r>
              <a:rPr lang="ko-KR" altLang="en-US" dirty="0" smtClean="0"/>
              <a:t>부분문제 정의</a:t>
            </a:r>
            <a:r>
              <a:rPr lang="en-US" altLang="ko-KR" dirty="0" smtClean="0"/>
              <a:t>: 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입력 그래프의 점을 각각 </a:t>
            </a:r>
            <a:r>
              <a:rPr lang="en-US" altLang="ko-KR" sz="2400" dirty="0"/>
              <a:t>1, 2, 3, </a:t>
            </a:r>
            <a:r>
              <a:rPr lang="ko-KR" altLang="en-US" sz="2400" dirty="0"/>
              <a:t>⋯</a:t>
            </a:r>
            <a:r>
              <a:rPr lang="en-US" altLang="ko-KR" sz="2400" dirty="0"/>
              <a:t>, n</a:t>
            </a:r>
            <a:r>
              <a:rPr lang="ko-KR" altLang="en-US" sz="2400" dirty="0"/>
              <a:t>이라 하자</a:t>
            </a:r>
            <a:r>
              <a:rPr lang="en-US" altLang="ko-KR" sz="2400" dirty="0"/>
              <a:t>. </a:t>
            </a:r>
            <a:endParaRPr lang="en-US" altLang="ko-KR" dirty="0" smtClean="0"/>
          </a:p>
          <a:p>
            <a:pPr marL="1343025" indent="-989013">
              <a:buNone/>
            </a:pPr>
            <a:r>
              <a:rPr lang="en-US" altLang="ko-KR" b="1" i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ko-KR" baseline="30000" dirty="0" err="1">
                <a:solidFill>
                  <a:srgbClr val="0000CC"/>
                </a:solidFill>
              </a:rPr>
              <a:t>k</a:t>
            </a:r>
            <a:r>
              <a:rPr lang="en-US" altLang="ko-KR" baseline="30000" dirty="0">
                <a:solidFill>
                  <a:srgbClr val="0000CC"/>
                </a:solidFill>
              </a:rPr>
              <a:t> </a:t>
            </a:r>
            <a:r>
              <a:rPr lang="en-US" altLang="ko-KR" dirty="0" smtClean="0"/>
              <a:t>= </a:t>
            </a:r>
            <a:r>
              <a:rPr lang="ko-KR" altLang="en-US" dirty="0"/>
              <a:t>점 </a:t>
            </a:r>
            <a:r>
              <a:rPr lang="en-US" altLang="ko-KR" dirty="0"/>
              <a:t>{1, 2, </a:t>
            </a:r>
            <a:r>
              <a:rPr lang="ko-KR" altLang="en-US" dirty="0"/>
              <a:t>⋯</a:t>
            </a:r>
            <a:r>
              <a:rPr lang="en-US" altLang="ko-KR" dirty="0"/>
              <a:t>, k}</a:t>
            </a:r>
            <a:r>
              <a:rPr lang="ko-KR" altLang="en-US" dirty="0"/>
              <a:t>만을 경유 가능한 점들로 고려하여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 err="1"/>
              <a:t>i</a:t>
            </a:r>
            <a:r>
              <a:rPr lang="ko-KR" altLang="en-US" dirty="0"/>
              <a:t>로부터 점 </a:t>
            </a:r>
            <a:r>
              <a:rPr lang="en-US" altLang="ko-KR" dirty="0"/>
              <a:t>j</a:t>
            </a:r>
            <a:r>
              <a:rPr lang="ko-KR" altLang="en-US" dirty="0"/>
              <a:t>까지의 모든 경로 중에서 </a:t>
            </a:r>
            <a:r>
              <a:rPr lang="ko-KR" altLang="en-US" u="sng" dirty="0"/>
              <a:t>가장 짧은</a:t>
            </a:r>
            <a:r>
              <a:rPr lang="ko-KR" altLang="en-US" dirty="0"/>
              <a:t> 경로의 </a:t>
            </a:r>
            <a:r>
              <a:rPr lang="ko-KR" altLang="en-US" dirty="0" smtClean="0"/>
              <a:t>거리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060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lvl="0" fontAlgn="base" latinLnBrk="1"/>
            <a:r>
              <a:rPr lang="en-US" altLang="ko-KR" dirty="0"/>
              <a:t>Line 3</a:t>
            </a:r>
            <a:r>
              <a:rPr lang="ko-KR" altLang="en-US" dirty="0"/>
              <a:t>에서는 물건을 하나씩 고려하기 위해서</a:t>
            </a:r>
            <a:r>
              <a:rPr lang="en-US" altLang="ko-KR" dirty="0"/>
              <a:t>, </a:t>
            </a:r>
            <a:r>
              <a:rPr lang="ko-KR" altLang="en-US" dirty="0"/>
              <a:t>물건 번호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>
                <a:sym typeface="Symbol"/>
              </a:rPr>
              <a:t></a:t>
            </a:r>
            <a:r>
              <a:rPr lang="en-US" altLang="ko-KR" dirty="0" smtClean="0"/>
              <a:t>4</a:t>
            </a:r>
            <a:r>
              <a:rPr lang="ko-KR" altLang="en-US" dirty="0"/>
              <a:t>까지 변하며</a:t>
            </a:r>
            <a:r>
              <a:rPr lang="en-US" altLang="ko-KR" dirty="0"/>
              <a:t>, line 4</a:t>
            </a:r>
            <a:r>
              <a:rPr lang="ko-KR" altLang="en-US" dirty="0"/>
              <a:t>에서는 배낭의 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 </a:t>
            </a:r>
            <a:r>
              <a:rPr lang="ko-KR" altLang="en-US" dirty="0"/>
              <a:t>용량 </a:t>
            </a:r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1kg</a:t>
            </a:r>
            <a:r>
              <a:rPr lang="ko-KR" altLang="en-US" dirty="0"/>
              <a:t>씩 증가되어 마지막엔 배낭의 용량인 </a:t>
            </a:r>
            <a:r>
              <a:rPr lang="en-US" altLang="ko-KR" dirty="0"/>
              <a:t>10kg</a:t>
            </a:r>
            <a:r>
              <a:rPr lang="ko-KR" altLang="en-US" dirty="0"/>
              <a:t>이 된다</a:t>
            </a:r>
            <a:r>
              <a:rPr lang="en-US" altLang="ko-KR" dirty="0" smtClean="0"/>
              <a:t>.</a:t>
            </a:r>
          </a:p>
          <a:p>
            <a:pPr lvl="0" fontAlgn="base" latinLnBrk="1"/>
            <a:endParaRPr lang="ko-KR" altLang="en-US" dirty="0"/>
          </a:p>
          <a:p>
            <a:pPr lvl="0" fontAlgn="base" latinLnBrk="1"/>
            <a:r>
              <a:rPr lang="en-US" altLang="ko-KR" dirty="0" err="1"/>
              <a:t>i</a:t>
            </a:r>
            <a:r>
              <a:rPr lang="en-US" altLang="ko-KR" dirty="0"/>
              <a:t>=1</a:t>
            </a:r>
            <a:r>
              <a:rPr lang="ko-KR" altLang="en-US" dirty="0"/>
              <a:t>일 때 </a:t>
            </a:r>
            <a:r>
              <a:rPr lang="en-US" altLang="ko-KR" dirty="0"/>
              <a:t>(</a:t>
            </a:r>
            <a:r>
              <a:rPr lang="ko-KR" altLang="en-US" sz="2400" dirty="0"/>
              <a:t>즉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00CC"/>
                </a:solidFill>
              </a:rPr>
              <a:t>물건 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/>
              <a:t>만을 고려한다</a:t>
            </a:r>
            <a:r>
              <a:rPr lang="en-US" altLang="ko-KR" dirty="0" smtClean="0"/>
              <a:t>.)</a:t>
            </a:r>
          </a:p>
          <a:p>
            <a:pPr marL="0" lvl="0" indent="0" fontAlgn="base" latinLnBrk="1">
              <a:buNone/>
            </a:pPr>
            <a:endParaRPr lang="ko-KR" altLang="en-US" dirty="0"/>
          </a:p>
          <a:p>
            <a:pPr lvl="0" fontAlgn="base" latinLnBrk="1"/>
            <a:r>
              <a:rPr lang="en-US" altLang="ko-KR" dirty="0"/>
              <a:t>w=1 (</a:t>
            </a:r>
            <a:r>
              <a:rPr lang="ko-KR" altLang="en-US" dirty="0">
                <a:solidFill>
                  <a:srgbClr val="0000CC"/>
                </a:solidFill>
              </a:rPr>
              <a:t>배낭의 용량이 </a:t>
            </a:r>
            <a:r>
              <a:rPr lang="en-US" altLang="ko-KR" dirty="0">
                <a:solidFill>
                  <a:srgbClr val="0000CC"/>
                </a:solidFill>
              </a:rPr>
              <a:t>1kg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1</a:t>
            </a:r>
            <a:r>
              <a:rPr lang="ko-KR" altLang="en-US" dirty="0"/>
              <a:t>을 배낭에 담아보려고 한다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w</a:t>
            </a:r>
            <a:r>
              <a:rPr lang="en-US" altLang="ko-KR" baseline="-25000" dirty="0"/>
              <a:t>1</a:t>
            </a:r>
            <a:r>
              <a:rPr lang="en-US" altLang="ko-KR" dirty="0"/>
              <a:t>&gt;w </a:t>
            </a:r>
            <a:r>
              <a:rPr lang="ko-KR" altLang="en-US" dirty="0"/>
              <a:t>이므로</a:t>
            </a:r>
            <a:r>
              <a:rPr lang="en-US" altLang="ko-KR" dirty="0"/>
              <a:t>,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1</a:t>
            </a:r>
            <a:r>
              <a:rPr lang="ko-KR" altLang="en-US" dirty="0"/>
              <a:t>의 무게가 </a:t>
            </a:r>
            <a:r>
              <a:rPr lang="en-US" altLang="ko-KR" dirty="0"/>
              <a:t>5kg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배낭에 담을 수 없기 때문에</a:t>
            </a:r>
            <a:r>
              <a:rPr lang="en-US" altLang="ko-KR" dirty="0"/>
              <a:t>) K[1,1] = K[i-1,w] = K[1-1,1] = K[0,1] = 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K[1,1]=0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_x224290032" descr="EMB000004fc5e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47" y="1988837"/>
            <a:ext cx="1366887" cy="167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7" name="_x224290112" descr="EMB000004fc5e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504" y="5229200"/>
            <a:ext cx="1026861" cy="14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270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/>
            <a:r>
              <a:rPr lang="en-US" altLang="ko-KR" dirty="0"/>
              <a:t>w=2, 3, 4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w</a:t>
            </a:r>
            <a:r>
              <a:rPr lang="en-US" altLang="ko-KR" baseline="-25000" dirty="0"/>
              <a:t>1</a:t>
            </a:r>
            <a:r>
              <a:rPr lang="en-US" altLang="ko-KR" dirty="0"/>
              <a:t>&gt;w 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00CC"/>
                </a:solidFill>
              </a:rPr>
              <a:t>물건 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/>
              <a:t>을 담을 수 없다</a:t>
            </a:r>
            <a:r>
              <a:rPr lang="en-US" altLang="ko-KR" dirty="0"/>
              <a:t>. </a:t>
            </a:r>
            <a:r>
              <a:rPr lang="ko-KR" altLang="en-US" dirty="0"/>
              <a:t>따라서 각각 </a:t>
            </a:r>
            <a:r>
              <a:rPr lang="en-US" altLang="ko-KR" dirty="0"/>
              <a:t>K[2,1]=0, K[1,3]=0, K[1,4]=0</a:t>
            </a:r>
            <a:r>
              <a:rPr lang="ko-KR" altLang="en-US" dirty="0"/>
              <a:t> 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배낭의 용량을 </a:t>
            </a:r>
            <a:r>
              <a:rPr lang="en-US" altLang="ko-KR" dirty="0"/>
              <a:t>4kg</a:t>
            </a:r>
            <a:r>
              <a:rPr lang="ko-KR" altLang="en-US" dirty="0"/>
              <a:t>까지 늘려 봐도 </a:t>
            </a:r>
            <a:r>
              <a:rPr lang="en-US" altLang="ko-KR" dirty="0"/>
              <a:t>5kg</a:t>
            </a:r>
            <a:r>
              <a:rPr lang="ko-KR" altLang="en-US" dirty="0"/>
              <a:t>의 물건 </a:t>
            </a:r>
            <a:r>
              <a:rPr lang="en-US" altLang="ko-KR" dirty="0"/>
              <a:t>1</a:t>
            </a:r>
            <a:r>
              <a:rPr lang="ko-KR" altLang="en-US" dirty="0"/>
              <a:t>을 배낭에 담을 수 </a:t>
            </a:r>
            <a:r>
              <a:rPr lang="ko-KR" altLang="en-US" dirty="0" smtClean="0"/>
              <a:t>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_x224318784" descr="EMB000004fc5e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29829"/>
            <a:ext cx="2952328" cy="15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224290032" descr="EMB000004fc5ea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603" y="2093668"/>
            <a:ext cx="1366887" cy="167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047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w=5 (</a:t>
            </a:r>
            <a:r>
              <a:rPr lang="ko-KR" altLang="en-US" dirty="0">
                <a:solidFill>
                  <a:srgbClr val="0000CC"/>
                </a:solidFill>
              </a:rPr>
              <a:t>배낭의 용량이 </a:t>
            </a:r>
            <a:r>
              <a:rPr lang="en-US" altLang="ko-KR" dirty="0">
                <a:solidFill>
                  <a:srgbClr val="0000CC"/>
                </a:solidFill>
              </a:rPr>
              <a:t>5kg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00CC"/>
                </a:solidFill>
              </a:rPr>
              <a:t>물건 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/>
              <a:t>을 배낭에 담을 수 있다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w</a:t>
            </a:r>
            <a:r>
              <a:rPr lang="en-US" altLang="ko-KR" baseline="-25000" dirty="0"/>
              <a:t>1</a:t>
            </a:r>
            <a:r>
              <a:rPr lang="en-US" altLang="ko-KR" dirty="0"/>
              <a:t>=w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1</a:t>
            </a:r>
            <a:r>
              <a:rPr lang="ko-KR" altLang="en-US" dirty="0"/>
              <a:t>의 무게가 </a:t>
            </a:r>
            <a:r>
              <a:rPr lang="en-US" altLang="ko-KR" dirty="0"/>
              <a:t>5kg</a:t>
            </a:r>
            <a:r>
              <a:rPr lang="ko-KR" altLang="en-US" dirty="0"/>
              <a:t>이기 때문이다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</a:p>
          <a:p>
            <a:pPr marL="0" indent="0" fontAlgn="base" latinLnBrk="1">
              <a:buNone/>
            </a:pPr>
            <a:r>
              <a:rPr lang="en-US" altLang="ko-KR" dirty="0"/>
              <a:t>K[1,5] = max{K[i-1,w], K[i-1,w-w</a:t>
            </a:r>
            <a:r>
              <a:rPr lang="en-US" altLang="ko-KR" baseline="-25000" dirty="0"/>
              <a:t>i</a:t>
            </a:r>
            <a:r>
              <a:rPr lang="en-US" altLang="ko-KR" dirty="0"/>
              <a:t>]+v</a:t>
            </a:r>
            <a:r>
              <a:rPr lang="en-US" altLang="ko-KR" baseline="-25000" dirty="0"/>
              <a:t>i</a:t>
            </a:r>
            <a:r>
              <a:rPr lang="en-US" altLang="ko-KR" dirty="0"/>
              <a:t>}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 </a:t>
            </a:r>
            <a:r>
              <a:rPr lang="en-US" altLang="ko-KR" dirty="0"/>
              <a:t>= max{K[1-1,5], K[1-1,5-5]+10}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 </a:t>
            </a:r>
            <a:r>
              <a:rPr lang="en-US" altLang="ko-KR" dirty="0"/>
              <a:t>= max{K[0,5], K[0,0]+10}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 </a:t>
            </a:r>
            <a:r>
              <a:rPr lang="en-US" altLang="ko-KR" dirty="0"/>
              <a:t>= max{0, 0+10}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 </a:t>
            </a:r>
            <a:r>
              <a:rPr lang="en-US" altLang="ko-KR" dirty="0"/>
              <a:t>= max{0, 10} 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_x224290352" descr="EMB000004fc5e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7" y="1988841"/>
            <a:ext cx="126681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224290032" descr="EMB000004fc5ea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08" y="2996952"/>
            <a:ext cx="1222871" cy="149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3809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/>
            <a:r>
              <a:rPr lang="en-US" altLang="ko-KR" dirty="0"/>
              <a:t>w=6, 7, 8, 9, 10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각각의 경우가 </a:t>
            </a:r>
            <a:r>
              <a:rPr lang="en-US" altLang="ko-KR" dirty="0"/>
              <a:t>w=5</a:t>
            </a:r>
            <a:r>
              <a:rPr lang="ko-KR" altLang="en-US" dirty="0"/>
              <a:t>일 때와 마찬가지로</a:t>
            </a:r>
            <a:r>
              <a:rPr lang="ko-KR" altLang="en-US" dirty="0">
                <a:solidFill>
                  <a:srgbClr val="0000CC"/>
                </a:solidFill>
              </a:rPr>
              <a:t> 물건 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/>
              <a:t>을 담을 수 있다</a:t>
            </a:r>
            <a:r>
              <a:rPr lang="en-US" altLang="ko-KR" dirty="0"/>
              <a:t>. </a:t>
            </a:r>
            <a:r>
              <a:rPr lang="ko-KR" altLang="en-US" dirty="0"/>
              <a:t>따라서 각각 </a:t>
            </a:r>
            <a:r>
              <a:rPr lang="en-US" altLang="ko-KR" dirty="0"/>
              <a:t>K[1,6] = K[1,7] = K[1,8] = K[1,9] = K[1,10] = 10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_x224319184" descr="EMB000004fc5e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0" y="1920874"/>
            <a:ext cx="8136904" cy="26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_x224290032" descr="EMB000004fc5ea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915" y="4520157"/>
            <a:ext cx="1226963" cy="150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5388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ko-KR" altLang="en-US" dirty="0"/>
              <a:t>다음은 물건 </a:t>
            </a:r>
            <a:r>
              <a:rPr lang="en-US" altLang="ko-KR" dirty="0"/>
              <a:t>1</a:t>
            </a:r>
            <a:r>
              <a:rPr lang="ko-KR" altLang="en-US" dirty="0"/>
              <a:t>에 대해서만 배낭의 용량을 </a:t>
            </a:r>
            <a:r>
              <a:rPr lang="en-US" altLang="ko-KR" dirty="0" smtClean="0"/>
              <a:t>1</a:t>
            </a:r>
            <a:r>
              <a:rPr lang="ko-KR" altLang="en-US" dirty="0" smtClean="0">
                <a:sym typeface="Symbol"/>
              </a:rPr>
              <a:t></a:t>
            </a:r>
            <a:r>
              <a:rPr lang="en-US" altLang="ko-KR" dirty="0" smtClean="0"/>
              <a:t>C</a:t>
            </a:r>
            <a:r>
              <a:rPr lang="ko-KR" altLang="en-US" dirty="0"/>
              <a:t>까지 늘려가며 알고리즘을 수행한 결과이다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_x224317584" descr="EMB000004fc5e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37246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4329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 err="1"/>
              <a:t>i</a:t>
            </a:r>
            <a:r>
              <a:rPr lang="en-US" altLang="ko-KR" dirty="0"/>
              <a:t>=2</a:t>
            </a:r>
            <a:r>
              <a:rPr lang="ko-KR" altLang="en-US" dirty="0"/>
              <a:t>일 때 </a:t>
            </a:r>
            <a:r>
              <a:rPr lang="en-US" altLang="ko-KR" sz="2400" dirty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1</a:t>
            </a:r>
            <a:r>
              <a:rPr lang="ko-KR" altLang="en-US" dirty="0"/>
              <a:t>에 대한 부분 문제들의 해는 </a:t>
            </a:r>
            <a:r>
              <a:rPr lang="en-US" altLang="ko-KR" dirty="0" err="1"/>
              <a:t>i</a:t>
            </a:r>
            <a:r>
              <a:rPr lang="en-US" altLang="ko-KR" dirty="0"/>
              <a:t>=1</a:t>
            </a:r>
            <a:r>
              <a:rPr lang="ko-KR" altLang="en-US" dirty="0"/>
              <a:t>일 때 위에서 이미 구하였고</a:t>
            </a:r>
            <a:r>
              <a:rPr lang="en-US" altLang="ko-KR" dirty="0"/>
              <a:t>, </a:t>
            </a:r>
            <a:r>
              <a:rPr lang="ko-KR" altLang="en-US" dirty="0"/>
              <a:t>이를 이용하여 </a:t>
            </a:r>
            <a:r>
              <a:rPr lang="ko-KR" altLang="en-US" dirty="0">
                <a:solidFill>
                  <a:srgbClr val="0000CC"/>
                </a:solidFill>
              </a:rPr>
              <a:t>물건 </a:t>
            </a:r>
            <a:r>
              <a:rPr lang="en-US" altLang="ko-KR" dirty="0">
                <a:solidFill>
                  <a:srgbClr val="0000CC"/>
                </a:solidFill>
              </a:rPr>
              <a:t>2</a:t>
            </a:r>
            <a:r>
              <a:rPr lang="ko-KR" altLang="en-US" dirty="0">
                <a:solidFill>
                  <a:srgbClr val="0000CC"/>
                </a:solidFill>
              </a:rPr>
              <a:t>를 고려한다</a:t>
            </a:r>
            <a:r>
              <a:rPr lang="en-US" altLang="ko-KR" dirty="0"/>
              <a:t>.)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w=1, 2, 3 (</a:t>
            </a:r>
            <a:r>
              <a:rPr lang="ko-KR" altLang="en-US" dirty="0">
                <a:solidFill>
                  <a:srgbClr val="0000CC"/>
                </a:solidFill>
              </a:rPr>
              <a:t>배낭의 용량이 각각 </a:t>
            </a:r>
            <a:r>
              <a:rPr lang="en-US" altLang="ko-KR" dirty="0">
                <a:solidFill>
                  <a:srgbClr val="0000CC"/>
                </a:solidFill>
              </a:rPr>
              <a:t>1, 2, 3kg)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2</a:t>
            </a:r>
            <a:r>
              <a:rPr lang="ko-KR" altLang="en-US" dirty="0"/>
              <a:t>를 배낭에 담아보려고 한다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w</a:t>
            </a:r>
            <a:r>
              <a:rPr lang="en-US" altLang="ko-KR" baseline="-25000" dirty="0"/>
              <a:t>2</a:t>
            </a:r>
            <a:r>
              <a:rPr lang="en-US" altLang="ko-KR" dirty="0"/>
              <a:t>&gt;w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2</a:t>
            </a:r>
            <a:r>
              <a:rPr lang="ko-KR" altLang="en-US" dirty="0"/>
              <a:t>의 무게가 </a:t>
            </a:r>
            <a:r>
              <a:rPr lang="en-US" altLang="ko-KR" dirty="0"/>
              <a:t>4kg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배낭에 담을 수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K[2,1]=0, K[2,2]=0, K[2,3]=0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_x224317184" descr="EMB000004fc5e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61048"/>
            <a:ext cx="1438374" cy="177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871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dirty="0"/>
              <a:t>w=4 (</a:t>
            </a:r>
            <a:r>
              <a:rPr lang="ko-KR" altLang="en-US" dirty="0">
                <a:solidFill>
                  <a:srgbClr val="0000CC"/>
                </a:solidFill>
              </a:rPr>
              <a:t>배낭의 용량이 </a:t>
            </a:r>
            <a:r>
              <a:rPr lang="en-US" altLang="ko-KR" dirty="0">
                <a:solidFill>
                  <a:srgbClr val="0000CC"/>
                </a:solidFill>
              </a:rPr>
              <a:t>4</a:t>
            </a:r>
            <a:r>
              <a:rPr lang="en-US" dirty="0">
                <a:solidFill>
                  <a:srgbClr val="0000CC"/>
                </a:solidFill>
              </a:rPr>
              <a:t>kg</a:t>
            </a:r>
            <a:r>
              <a:rPr lang="en-US" dirty="0"/>
              <a:t>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2</a:t>
            </a:r>
            <a:r>
              <a:rPr lang="ko-KR" altLang="en-US" dirty="0"/>
              <a:t>를 배낭에 담을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dirty="0"/>
              <a:t>K[2,4] = max{K[i-1,w], K[i-1,w-w</a:t>
            </a:r>
            <a:r>
              <a:rPr lang="en-US" baseline="-25000" dirty="0"/>
              <a:t>i</a:t>
            </a:r>
            <a:r>
              <a:rPr lang="en-US" dirty="0"/>
              <a:t>]+v</a:t>
            </a:r>
            <a:r>
              <a:rPr lang="en-US" baseline="-25000" dirty="0"/>
              <a:t>i</a:t>
            </a:r>
            <a:r>
              <a:rPr lang="en-US" dirty="0"/>
              <a:t>} </a:t>
            </a:r>
          </a:p>
          <a:p>
            <a:pPr marL="0" indent="0" fontAlgn="base" latinLnBrk="1">
              <a:buNone/>
            </a:pPr>
            <a:r>
              <a:rPr lang="en-US" dirty="0"/>
              <a:t>	 = max{K[2-1,4], K[2-1,4-4]+40} </a:t>
            </a:r>
          </a:p>
          <a:p>
            <a:pPr marL="0" indent="0" fontAlgn="base" latinLnBrk="1">
              <a:buNone/>
            </a:pPr>
            <a:r>
              <a:rPr lang="en-US" dirty="0"/>
              <a:t>	 = max{K[1,4], K[1,0]+40} </a:t>
            </a:r>
          </a:p>
          <a:p>
            <a:pPr marL="0" indent="0" fontAlgn="base" latinLnBrk="1">
              <a:buNone/>
            </a:pPr>
            <a:r>
              <a:rPr lang="en-US" dirty="0"/>
              <a:t>	 = max{0, 0+40} </a:t>
            </a:r>
          </a:p>
          <a:p>
            <a:pPr marL="0" indent="0" fontAlgn="base" latinLnBrk="1">
              <a:buNone/>
            </a:pPr>
            <a:r>
              <a:rPr lang="en-US" dirty="0"/>
              <a:t>	 = max{0, 40} = 40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89" name="_x224318464" descr="EMB000004fc5e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08920"/>
            <a:ext cx="287531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7152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>
            <a:normAutofit lnSpcReduction="10000"/>
          </a:bodyPr>
          <a:lstStyle/>
          <a:p>
            <a:pPr lvl="0" fontAlgn="base" latinLnBrk="1"/>
            <a:r>
              <a:rPr lang="en-US" altLang="ko-KR" dirty="0"/>
              <a:t>w=5 (</a:t>
            </a:r>
            <a:r>
              <a:rPr lang="ko-KR" altLang="en-US" dirty="0">
                <a:solidFill>
                  <a:srgbClr val="0000CC"/>
                </a:solidFill>
              </a:rPr>
              <a:t>배낭의 용량이 </a:t>
            </a:r>
            <a:r>
              <a:rPr lang="en-US" altLang="ko-KR" dirty="0">
                <a:solidFill>
                  <a:srgbClr val="0000CC"/>
                </a:solidFill>
              </a:rPr>
              <a:t>5kg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2</a:t>
            </a:r>
            <a:r>
              <a:rPr lang="ko-KR" altLang="en-US" dirty="0"/>
              <a:t>의 무게가 </a:t>
            </a:r>
            <a:r>
              <a:rPr lang="en-US" altLang="ko-KR" dirty="0"/>
              <a:t>4kg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역시 배낭에 담을 수 있다</a:t>
            </a:r>
            <a:r>
              <a:rPr lang="en-US" altLang="ko-KR" dirty="0"/>
              <a:t>. </a:t>
            </a:r>
            <a:r>
              <a:rPr lang="ko-KR" altLang="en-US" dirty="0"/>
              <a:t>그러나 이 경우에는 물건 </a:t>
            </a:r>
            <a:r>
              <a:rPr lang="en-US" altLang="ko-KR" dirty="0"/>
              <a:t>1</a:t>
            </a:r>
            <a:r>
              <a:rPr lang="ko-KR" altLang="en-US" dirty="0"/>
              <a:t>이 배낭에 담았을 때의 가치와 물건 </a:t>
            </a:r>
            <a:r>
              <a:rPr lang="en-US" altLang="ko-KR" dirty="0"/>
              <a:t>2</a:t>
            </a:r>
            <a:r>
              <a:rPr lang="ko-KR" altLang="en-US" dirty="0"/>
              <a:t>를 담았을 때의 가치를 비교하여</a:t>
            </a:r>
            <a:r>
              <a:rPr lang="en-US" altLang="ko-KR" dirty="0"/>
              <a:t>, </a:t>
            </a:r>
            <a:r>
              <a:rPr lang="ko-KR" altLang="en-US" dirty="0"/>
              <a:t>더 큰 가치를 얻는 물건을 배낭에 담는다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K[2,5] = max{K[i-1,w], K[i-1,w-w</a:t>
            </a:r>
            <a:r>
              <a:rPr lang="en-US" altLang="ko-KR" baseline="-25000" dirty="0"/>
              <a:t>i</a:t>
            </a:r>
            <a:r>
              <a:rPr lang="en-US" altLang="ko-KR" dirty="0"/>
              <a:t>]+v</a:t>
            </a:r>
            <a:r>
              <a:rPr lang="en-US" altLang="ko-KR" baseline="-25000" dirty="0"/>
              <a:t>i</a:t>
            </a:r>
            <a:r>
              <a:rPr lang="en-US" altLang="ko-KR" dirty="0"/>
              <a:t>}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 </a:t>
            </a:r>
            <a:r>
              <a:rPr lang="en-US" altLang="ko-KR" dirty="0"/>
              <a:t>= max{K[2-1,5], K[2-1,5-4]+40}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 </a:t>
            </a:r>
            <a:r>
              <a:rPr lang="en-US" altLang="ko-KR" dirty="0"/>
              <a:t>= max{K[1,5], K[1,1]+40}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 smtClean="0"/>
              <a:t>	  = </a:t>
            </a:r>
            <a:r>
              <a:rPr lang="en-US" altLang="ko-KR" dirty="0"/>
              <a:t>max{10, 0+40}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 </a:t>
            </a:r>
            <a:r>
              <a:rPr lang="en-US" altLang="ko-KR" dirty="0"/>
              <a:t>= max{10, 40} 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40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marL="0" indent="0" fontAlgn="base" latinLnBrk="1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dirty="0">
                <a:solidFill>
                  <a:srgbClr val="C00000"/>
                </a:solidFill>
              </a:rPr>
              <a:t>물건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ko-KR" altLang="en-US" dirty="0">
                <a:solidFill>
                  <a:srgbClr val="C00000"/>
                </a:solidFill>
              </a:rPr>
              <a:t>을 배낭에서 빼낸 후</a:t>
            </a:r>
            <a:r>
              <a:rPr lang="en-US" altLang="ko-KR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ko-KR" altLang="en-US" dirty="0" smtClean="0"/>
              <a:t>담는다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 </a:t>
            </a:r>
            <a:r>
              <a:rPr lang="ko-KR" altLang="en-US" dirty="0"/>
              <a:t>때의 가치가 </a:t>
            </a:r>
            <a:r>
              <a:rPr lang="en-US" altLang="ko-KR" dirty="0">
                <a:solidFill>
                  <a:srgbClr val="C00000"/>
                </a:solidFill>
              </a:rPr>
              <a:t>40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_x224320384" descr="EMB000004fc5e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04864"/>
            <a:ext cx="2592288" cy="301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8935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/>
            <a:r>
              <a:rPr lang="en-US" altLang="ko-KR" dirty="0"/>
              <a:t>w=6, 7, 8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각각의 경우도 </a:t>
            </a:r>
            <a:r>
              <a:rPr lang="ko-KR" altLang="en-US" dirty="0">
                <a:solidFill>
                  <a:srgbClr val="FF0000"/>
                </a:solidFill>
              </a:rPr>
              <a:t>물건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을 빼내고 물건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를 배낭에 담는 것</a:t>
            </a:r>
            <a:r>
              <a:rPr lang="ko-KR" altLang="en-US" dirty="0"/>
              <a:t>이 더 큰 가치를 얻는다</a:t>
            </a:r>
            <a:r>
              <a:rPr lang="en-US" altLang="ko-KR" dirty="0"/>
              <a:t>. </a:t>
            </a:r>
            <a:r>
              <a:rPr lang="ko-KR" altLang="en-US" dirty="0"/>
              <a:t>따라서 각각 </a:t>
            </a:r>
            <a:r>
              <a:rPr lang="en-US" altLang="ko-KR" dirty="0"/>
              <a:t>K[2,6] = K[2,7] = K[2,8] = 40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_x224319824" descr="EMB000004fc5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01788"/>
            <a:ext cx="5832648" cy="21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361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w=9 (</a:t>
            </a:r>
            <a:r>
              <a:rPr lang="ko-KR" altLang="en-US" dirty="0">
                <a:solidFill>
                  <a:srgbClr val="0000CC"/>
                </a:solidFill>
              </a:rPr>
              <a:t>배낭의 용량이 </a:t>
            </a:r>
            <a:r>
              <a:rPr lang="en-US" altLang="ko-KR" dirty="0">
                <a:solidFill>
                  <a:srgbClr val="0000CC"/>
                </a:solidFill>
              </a:rPr>
              <a:t>9kg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2</a:t>
            </a:r>
            <a:r>
              <a:rPr lang="ko-KR" altLang="en-US" dirty="0"/>
              <a:t>를 배낭에 담아보려고 한다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w</a:t>
            </a:r>
            <a:r>
              <a:rPr lang="en-US" altLang="ko-KR" baseline="-25000" dirty="0"/>
              <a:t>2</a:t>
            </a:r>
            <a:r>
              <a:rPr lang="en-US" altLang="ko-KR" dirty="0"/>
              <a:t>&lt;w 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2</a:t>
            </a:r>
            <a:r>
              <a:rPr lang="ko-KR" altLang="en-US" dirty="0"/>
              <a:t>를 배낭에 담을 수 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</a:p>
          <a:p>
            <a:pPr marL="0" indent="0" fontAlgn="base" latinLnBrk="1">
              <a:buNone/>
            </a:pPr>
            <a:r>
              <a:rPr lang="en-US" altLang="ko-KR" dirty="0"/>
              <a:t>K[2,9] = max{K[i-1,w], K[i-1,w-w</a:t>
            </a:r>
            <a:r>
              <a:rPr lang="en-US" altLang="ko-KR" baseline="-25000" dirty="0"/>
              <a:t>i</a:t>
            </a:r>
            <a:r>
              <a:rPr lang="en-US" altLang="ko-KR" dirty="0"/>
              <a:t>]+v</a:t>
            </a:r>
            <a:r>
              <a:rPr lang="en-US" altLang="ko-KR" baseline="-25000" dirty="0"/>
              <a:t>i</a:t>
            </a:r>
            <a:r>
              <a:rPr lang="en-US" altLang="ko-KR" dirty="0"/>
              <a:t>}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 </a:t>
            </a:r>
            <a:r>
              <a:rPr lang="en-US" altLang="ko-KR" dirty="0"/>
              <a:t>= max{K[2-1,9], K[2-1,9-4]+40}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 </a:t>
            </a:r>
            <a:r>
              <a:rPr lang="en-US" altLang="ko-KR" dirty="0"/>
              <a:t>= max{K[1,9], K[1,5]+40}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 </a:t>
            </a:r>
            <a:r>
              <a:rPr lang="en-US" altLang="ko-KR" dirty="0"/>
              <a:t>= max{10, 10+40}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 </a:t>
            </a:r>
            <a:r>
              <a:rPr lang="en-US" altLang="ko-KR" dirty="0"/>
              <a:t>= max{10, 50} =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 fontAlgn="base" latinLnBrk="1">
              <a:buNone/>
            </a:pPr>
            <a:endParaRPr lang="ko-KR" altLang="en-US" dirty="0"/>
          </a:p>
          <a:p>
            <a:pPr fontAlgn="base" latinLnBrk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이때에는 배낭에 </a:t>
            </a:r>
            <a:r>
              <a:rPr lang="ko-KR" altLang="en-US" dirty="0">
                <a:solidFill>
                  <a:srgbClr val="0000CC"/>
                </a:solidFill>
              </a:rPr>
              <a:t>물건 </a:t>
            </a:r>
            <a:r>
              <a:rPr lang="en-US" altLang="ko-KR" dirty="0">
                <a:solidFill>
                  <a:srgbClr val="0000CC"/>
                </a:solidFill>
              </a:rPr>
              <a:t>1, 2 </a:t>
            </a:r>
            <a:r>
              <a:rPr lang="ko-KR" altLang="en-US" dirty="0">
                <a:solidFill>
                  <a:srgbClr val="0000CC"/>
                </a:solidFill>
              </a:rPr>
              <a:t>둘 다</a:t>
            </a:r>
            <a:r>
              <a:rPr lang="ko-KR" altLang="en-US" dirty="0"/>
              <a:t>를 담을 수 있는 것이고</a:t>
            </a:r>
            <a:r>
              <a:rPr lang="en-US" altLang="ko-KR" dirty="0"/>
              <a:t>, </a:t>
            </a:r>
            <a:r>
              <a:rPr lang="ko-KR" altLang="en-US" dirty="0"/>
              <a:t>그때의 가치가 </a:t>
            </a:r>
            <a:r>
              <a:rPr lang="en-US" altLang="ko-KR" dirty="0"/>
              <a:t>50</a:t>
            </a:r>
            <a:r>
              <a:rPr lang="ko-KR" altLang="en-US" dirty="0"/>
              <a:t>이 된다는 의미이다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_x223423288" descr="EMB000004fc5e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686620"/>
            <a:ext cx="2016224" cy="323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6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ko-KR" altLang="en-US" dirty="0" smtClean="0"/>
              <a:t>여기서 주의할 것은 점 </a:t>
            </a:r>
            <a:r>
              <a:rPr lang="en-US" altLang="ko-KR" dirty="0"/>
              <a:t>1</a:t>
            </a:r>
            <a:r>
              <a:rPr lang="ko-KR" altLang="en-US" dirty="0"/>
              <a:t>에서 점 </a:t>
            </a:r>
            <a:r>
              <a:rPr lang="en-US" altLang="ko-KR" dirty="0"/>
              <a:t>k</a:t>
            </a:r>
            <a:r>
              <a:rPr lang="ko-KR" altLang="en-US" dirty="0"/>
              <a:t>까지의 모든 점들을 반드시 경유하는 경로를 의미하는 것이 아니다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2400"/>
              </a:spcAft>
            </a:pPr>
            <a:r>
              <a:rPr lang="ko-KR" altLang="en-US" dirty="0" smtClean="0"/>
              <a:t>심지어는</a:t>
            </a:r>
            <a:r>
              <a:rPr lang="en-US" altLang="ko-KR" b="1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ko-KR" baseline="30000" dirty="0" err="1" smtClean="0">
                <a:solidFill>
                  <a:srgbClr val="0000CC"/>
                </a:solidFill>
              </a:rPr>
              <a:t>k</a:t>
            </a:r>
            <a:r>
              <a:rPr lang="ko-KR" altLang="en-US" dirty="0" smtClean="0"/>
              <a:t>는 </a:t>
            </a:r>
            <a:r>
              <a:rPr lang="ko-KR" altLang="en-US" dirty="0"/>
              <a:t>이 점들을 하나도 경유하지 않으면서 점 </a:t>
            </a:r>
            <a:r>
              <a:rPr lang="en-US" altLang="ko-KR" dirty="0" err="1"/>
              <a:t>i</a:t>
            </a:r>
            <a:r>
              <a:rPr lang="ko-KR" altLang="en-US" dirty="0"/>
              <a:t>에서 점 </a:t>
            </a:r>
            <a:r>
              <a:rPr lang="en-US" altLang="ko-KR" dirty="0"/>
              <a:t>j</a:t>
            </a:r>
            <a:r>
              <a:rPr lang="ko-KR" altLang="en-US" dirty="0"/>
              <a:t>에 도달하는 경로</a:t>
            </a:r>
            <a:r>
              <a:rPr lang="en-US" altLang="ko-KR" dirty="0"/>
              <a:t>, </a:t>
            </a:r>
            <a:r>
              <a:rPr lang="ko-KR" altLang="en-US" dirty="0"/>
              <a:t>즉 선분 </a:t>
            </a:r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가 최단 경로가 될 수도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2400"/>
              </a:spcAft>
            </a:pPr>
            <a:r>
              <a:rPr lang="ko-KR" altLang="en-US" dirty="0" smtClean="0"/>
              <a:t>여기서 </a:t>
            </a:r>
            <a:r>
              <a:rPr lang="en-US" altLang="ko-KR" dirty="0"/>
              <a:t>k</a:t>
            </a:r>
            <a:r>
              <a:rPr lang="ko-KR" altLang="en-US" dirty="0"/>
              <a:t>≠</a:t>
            </a:r>
            <a:r>
              <a:rPr lang="en-US" altLang="ko-KR" dirty="0" err="1"/>
              <a:t>i</a:t>
            </a:r>
            <a:r>
              <a:rPr lang="en-US" altLang="ko-KR" dirty="0"/>
              <a:t>, k</a:t>
            </a:r>
            <a:r>
              <a:rPr lang="ko-KR" altLang="en-US" dirty="0"/>
              <a:t>≠</a:t>
            </a:r>
            <a:r>
              <a:rPr lang="en-US" altLang="ko-KR" dirty="0"/>
              <a:t>j</a:t>
            </a:r>
            <a:r>
              <a:rPr lang="ko-KR" altLang="en-US" dirty="0"/>
              <a:t>이고</a:t>
            </a:r>
            <a:r>
              <a:rPr lang="en-US" altLang="ko-KR" dirty="0"/>
              <a:t>, k=0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00CC"/>
                </a:solidFill>
              </a:rPr>
              <a:t>점 </a:t>
            </a:r>
            <a:r>
              <a:rPr lang="en-US" altLang="ko-KR" dirty="0">
                <a:solidFill>
                  <a:srgbClr val="0000CC"/>
                </a:solidFill>
              </a:rPr>
              <a:t>0</a:t>
            </a:r>
            <a:r>
              <a:rPr lang="ko-KR" altLang="en-US" dirty="0"/>
              <a:t>은 그래프에 없으므로 어떤 점도 경유하지 않는다는 것을 의미한다</a:t>
            </a:r>
            <a:r>
              <a:rPr lang="en-US" altLang="ko-KR" dirty="0"/>
              <a:t>. </a:t>
            </a:r>
            <a:r>
              <a:rPr lang="ko-KR" altLang="en-US" dirty="0" smtClean="0"/>
              <a:t>따라서</a:t>
            </a:r>
            <a:r>
              <a:rPr lang="en-US" altLang="ko-KR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ko-KR" baseline="30000" dirty="0" smtClean="0">
                <a:solidFill>
                  <a:srgbClr val="0000CC"/>
                </a:solidFill>
              </a:rPr>
              <a:t>0</a:t>
            </a:r>
            <a:r>
              <a:rPr lang="ko-KR" altLang="en-US" dirty="0" smtClean="0"/>
              <a:t>은 </a:t>
            </a:r>
            <a:r>
              <a:rPr lang="ko-KR" altLang="en-US" dirty="0"/>
              <a:t>입력으로 주어지는 </a:t>
            </a:r>
            <a:r>
              <a:rPr lang="ko-KR" altLang="en-US" dirty="0">
                <a:solidFill>
                  <a:srgbClr val="FF0000"/>
                </a:solidFill>
              </a:rPr>
              <a:t>선분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i,j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의 가중치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>
              <a:spcAft>
                <a:spcPts val="24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8117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w=10 (</a:t>
            </a:r>
            <a:r>
              <a:rPr lang="ko-KR" altLang="en-US" dirty="0">
                <a:solidFill>
                  <a:srgbClr val="0000CC"/>
                </a:solidFill>
              </a:rPr>
              <a:t>배낭의 용량이 </a:t>
            </a:r>
            <a:r>
              <a:rPr lang="en-US" altLang="ko-KR" dirty="0">
                <a:solidFill>
                  <a:srgbClr val="0000CC"/>
                </a:solidFill>
              </a:rPr>
              <a:t>10kg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r>
              <a:rPr lang="en-US" altLang="ko-KR" dirty="0"/>
              <a:t>, w</a:t>
            </a:r>
            <a:r>
              <a:rPr lang="en-US" altLang="ko-KR" baseline="-25000" dirty="0"/>
              <a:t>2</a:t>
            </a:r>
            <a:r>
              <a:rPr lang="en-US" altLang="ko-KR" dirty="0"/>
              <a:t>&lt;w </a:t>
            </a:r>
            <a:r>
              <a:rPr lang="ko-KR" altLang="en-US" dirty="0"/>
              <a:t>이므로</a:t>
            </a:r>
            <a:r>
              <a:rPr lang="en-US" altLang="ko-KR" dirty="0"/>
              <a:t>, w=9</a:t>
            </a:r>
            <a:r>
              <a:rPr lang="ko-KR" altLang="en-US" dirty="0"/>
              <a:t>일 때와 마찬가지로 </a:t>
            </a:r>
            <a:r>
              <a:rPr lang="en-US" altLang="ko-KR" dirty="0"/>
              <a:t>K[2,10]=50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1, 2</a:t>
            </a:r>
            <a:r>
              <a:rPr lang="ko-KR" altLang="en-US" dirty="0"/>
              <a:t>를 배낭에 둘 다 담을 때의 가치인 </a:t>
            </a:r>
            <a:r>
              <a:rPr lang="en-US" altLang="ko-KR" dirty="0"/>
              <a:t>50</a:t>
            </a:r>
            <a:r>
              <a:rPr lang="ko-KR" altLang="en-US" dirty="0"/>
              <a:t>을 얻는다는 의미이다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다음은 물건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에 대해서만 배낭의 용량을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C</a:t>
            </a:r>
            <a:r>
              <a:rPr lang="ko-KR" altLang="en-US" dirty="0"/>
              <a:t>까지 늘려가며 알고리즘을 수행한 결과이다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5" name="_x223423288" descr="EMB000004fc5e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846415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0785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_x202393392" descr="EMB000004fc5ef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459301" cy="322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/>
            <a:r>
              <a:rPr lang="en-US" altLang="ko-KR" dirty="0" err="1"/>
              <a:t>i</a:t>
            </a:r>
            <a:r>
              <a:rPr lang="en-US" altLang="ko-KR" dirty="0"/>
              <a:t>=3</a:t>
            </a:r>
            <a:r>
              <a:rPr lang="ko-KR" altLang="en-US" dirty="0"/>
              <a:t>과 </a:t>
            </a:r>
            <a:r>
              <a:rPr lang="en-US" altLang="ko-KR" dirty="0" err="1"/>
              <a:t>i</a:t>
            </a:r>
            <a:r>
              <a:rPr lang="en-US" altLang="ko-KR" dirty="0"/>
              <a:t>=4</a:t>
            </a:r>
            <a:r>
              <a:rPr lang="ko-KR" altLang="en-US" dirty="0"/>
              <a:t>일 때 알고리즘이 수행을 마친 결과이다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r>
              <a:rPr lang="ko-KR" altLang="en-US" dirty="0"/>
              <a:t>마지막으로 최적해는 </a:t>
            </a:r>
            <a:r>
              <a:rPr lang="en-US" altLang="ko-KR" dirty="0"/>
              <a:t>K[4,10]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그 가치는 물건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4</a:t>
            </a:r>
            <a:r>
              <a:rPr lang="ko-KR" altLang="en-US" dirty="0"/>
              <a:t>의 가치의 합인 </a:t>
            </a:r>
            <a:r>
              <a:rPr lang="en-US" altLang="ko-KR" dirty="0"/>
              <a:t>90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_x223423928" descr="EMB000004fc5e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95" y="4794448"/>
            <a:ext cx="3096344" cy="18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92948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ko-KR" altLang="en-US" dirty="0"/>
              <a:t>부분 문제에 대한 해를 구할 때의 시간복잡도는 </a:t>
            </a:r>
            <a:r>
              <a:rPr lang="en-US" altLang="ko-KR" dirty="0"/>
              <a:t>line 5</a:t>
            </a:r>
            <a:r>
              <a:rPr lang="ko-KR" altLang="en-US" dirty="0"/>
              <a:t>에서의 무게를 한 번 비교한 후 </a:t>
            </a:r>
            <a:r>
              <a:rPr lang="en-US" altLang="ko-KR" dirty="0"/>
              <a:t>line 6</a:t>
            </a:r>
            <a:r>
              <a:rPr lang="ko-KR" altLang="en-US" dirty="0"/>
              <a:t>에서는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해를 참조하고</a:t>
            </a:r>
            <a:r>
              <a:rPr lang="en-US" altLang="ko-KR" dirty="0"/>
              <a:t>, line 8</a:t>
            </a:r>
            <a:r>
              <a:rPr lang="ko-KR" altLang="en-US" dirty="0"/>
              <a:t>에서는 </a:t>
            </a:r>
            <a:r>
              <a:rPr lang="en-US" altLang="ko-KR" dirty="0"/>
              <a:t>2</a:t>
            </a:r>
            <a:r>
              <a:rPr lang="ko-KR" altLang="en-US" dirty="0"/>
              <a:t>개의 해를 참조한 계산하므로 </a:t>
            </a:r>
            <a:r>
              <a:rPr lang="en-US" altLang="ko-KR" dirty="0"/>
              <a:t>O(1)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그런데 </a:t>
            </a:r>
            <a:r>
              <a:rPr lang="ko-KR" altLang="en-US" dirty="0"/>
              <a:t>부분 문제의 수는 배열 </a:t>
            </a:r>
            <a:r>
              <a:rPr lang="en-US" altLang="ko-KR" dirty="0"/>
              <a:t>K</a:t>
            </a:r>
            <a:r>
              <a:rPr lang="ko-KR" altLang="en-US" dirty="0"/>
              <a:t>의 원소 수인 </a:t>
            </a:r>
            <a:r>
              <a:rPr lang="en-US" altLang="ko-KR" dirty="0" err="1"/>
              <a:t>nxC</a:t>
            </a:r>
            <a:r>
              <a:rPr lang="ko-KR" altLang="en-US" dirty="0"/>
              <a:t>개이다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C</a:t>
            </a:r>
            <a:r>
              <a:rPr lang="ko-KR" altLang="en-US" dirty="0"/>
              <a:t>는 배낭의 용량이다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/>
              <a:t>Knapsack </a:t>
            </a:r>
            <a:r>
              <a:rPr lang="ko-KR" altLang="en-US" dirty="0"/>
              <a:t>알고리즘의 시간복잡도는 </a:t>
            </a:r>
            <a:r>
              <a:rPr lang="en-US" altLang="ko-KR" dirty="0"/>
              <a:t>O(1)</a:t>
            </a:r>
            <a:r>
              <a:rPr lang="en-US" altLang="ko-KR" dirty="0" err="1"/>
              <a:t>xnxC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O(</a:t>
            </a:r>
            <a:r>
              <a:rPr lang="en-US" altLang="ko-KR" dirty="0" err="1">
                <a:solidFill>
                  <a:srgbClr val="FF0000"/>
                </a:solidFill>
              </a:rPr>
              <a:t>nC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196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응 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배낭 문제는 다양한 분야에서 의사 결정 과정에 활용된다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원자재의 버리는 부분을 최소화시키기 위한 자르기</a:t>
            </a:r>
            <a:r>
              <a:rPr lang="en-US" altLang="ko-KR" dirty="0"/>
              <a:t>/</a:t>
            </a:r>
            <a:r>
              <a:rPr lang="ko-KR" altLang="en-US" dirty="0"/>
              <a:t>분할</a:t>
            </a:r>
            <a:r>
              <a:rPr lang="en-US" altLang="ko-KR" dirty="0"/>
              <a:t>, </a:t>
            </a:r>
            <a:r>
              <a:rPr lang="ko-KR" altLang="en-US" dirty="0"/>
              <a:t>금융 포트폴리오와 자산 투자의 선택</a:t>
            </a:r>
            <a:r>
              <a:rPr lang="en-US" altLang="ko-KR" dirty="0"/>
              <a:t>, </a:t>
            </a:r>
            <a:r>
              <a:rPr lang="ko-KR" altLang="en-US" dirty="0"/>
              <a:t>암호 생성 시스템 </a:t>
            </a:r>
            <a:r>
              <a:rPr lang="en-US" altLang="ko-KR" dirty="0"/>
              <a:t>(</a:t>
            </a:r>
            <a:r>
              <a:rPr lang="en-US" altLang="ko-KR" dirty="0" err="1"/>
              <a:t>Merkle</a:t>
            </a:r>
            <a:r>
              <a:rPr lang="en-US" altLang="ko-KR" dirty="0"/>
              <a:t>–Hellman Knapsack Cryptosystem) </a:t>
            </a:r>
            <a:r>
              <a:rPr lang="ko-KR" altLang="en-US" dirty="0"/>
              <a:t>등에 활용된다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endParaRPr lang="en-US" dirty="0"/>
          </a:p>
        </p:txBody>
      </p:sp>
      <p:pic>
        <p:nvPicPr>
          <p:cNvPr id="18433" name="_x224320864" descr="EMB000004fc5f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61048"/>
            <a:ext cx="257758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2284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b="1" dirty="0"/>
              <a:t>5.5 </a:t>
            </a:r>
            <a:r>
              <a:rPr lang="ko-KR" altLang="en-US" b="1" dirty="0"/>
              <a:t>동전 거스름돈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6419056" cy="492941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/>
              <a:t>잔돈을 동전으로 거슬러 받아야 할 때</a:t>
            </a:r>
            <a:r>
              <a:rPr lang="en-US" altLang="ko-KR" dirty="0"/>
              <a:t>, </a:t>
            </a:r>
            <a:r>
              <a:rPr lang="ko-KR" altLang="en-US" dirty="0" smtClean="0"/>
              <a:t>누구나 적은 </a:t>
            </a:r>
            <a:r>
              <a:rPr lang="ko-KR" altLang="en-US" dirty="0"/>
              <a:t>수의 동전으로 거스름돈을 받고 싶어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대부분의 </a:t>
            </a:r>
            <a:r>
              <a:rPr lang="ko-KR" altLang="en-US" dirty="0"/>
              <a:t>경우 </a:t>
            </a:r>
            <a:r>
              <a:rPr lang="ko-KR" altLang="en-US" dirty="0" smtClean="0"/>
              <a:t>그리디 </a:t>
            </a:r>
            <a:r>
              <a:rPr lang="ko-KR" altLang="en-US" dirty="0"/>
              <a:t>알고리즘으로 </a:t>
            </a:r>
            <a:r>
              <a:rPr lang="ko-KR" altLang="en-US" dirty="0" smtClean="0"/>
              <a:t>해결되나</a:t>
            </a:r>
            <a:r>
              <a:rPr lang="en-US" altLang="ko-KR" dirty="0"/>
              <a:t>, </a:t>
            </a:r>
            <a:r>
              <a:rPr lang="ko-KR" altLang="en-US" dirty="0"/>
              <a:t>해결 못하는 경우도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(4.1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)</a:t>
            </a:r>
          </a:p>
          <a:p>
            <a:pPr>
              <a:spcAft>
                <a:spcPts val="1800"/>
              </a:spcAft>
            </a:pPr>
            <a:r>
              <a:rPr lang="ko-KR" altLang="en-US" dirty="0" smtClean="0"/>
              <a:t>동적 </a:t>
            </a:r>
            <a:r>
              <a:rPr lang="ko-KR" altLang="en-US" dirty="0"/>
              <a:t>계획 알고리즘은 모든 동전 거스름돈 문제에 대하여 항상 </a:t>
            </a:r>
            <a:r>
              <a:rPr lang="ko-KR" altLang="en-US" dirty="0" err="1"/>
              <a:t>최적해를</a:t>
            </a:r>
            <a:r>
              <a:rPr lang="ko-KR" altLang="en-US" dirty="0"/>
              <a:t> 찾는다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05064"/>
            <a:ext cx="215821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9860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ko-KR" altLang="en-US" dirty="0"/>
              <a:t>동적 계획 알고리즘을 고안하기 위해서는 부분 문제를 찾아내야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동전 </a:t>
            </a:r>
            <a:r>
              <a:rPr lang="ko-KR" altLang="en-US" dirty="0"/>
              <a:t>거스름돈 문제에 </a:t>
            </a:r>
            <a:r>
              <a:rPr lang="ko-KR" altLang="en-US" dirty="0" smtClean="0"/>
              <a:t>주어진 문제 </a:t>
            </a:r>
            <a:r>
              <a:rPr lang="ko-KR" altLang="en-US" dirty="0"/>
              <a:t>요소들을 생각해보자</a:t>
            </a:r>
            <a:r>
              <a:rPr lang="en-US" altLang="ko-KR" dirty="0"/>
              <a:t>. </a:t>
            </a:r>
            <a:r>
              <a:rPr lang="ko-KR" altLang="en-US" dirty="0"/>
              <a:t>정해진 동전의 종류</a:t>
            </a:r>
            <a:r>
              <a:rPr lang="en-US" altLang="ko-KR" dirty="0"/>
              <a:t>, d</a:t>
            </a:r>
            <a:r>
              <a:rPr lang="en-US" altLang="ko-KR" baseline="-25000" dirty="0"/>
              <a:t>1</a:t>
            </a:r>
            <a:r>
              <a:rPr lang="en-US" altLang="ko-KR" dirty="0"/>
              <a:t>, d</a:t>
            </a:r>
            <a:r>
              <a:rPr lang="en-US" altLang="ko-KR" baseline="-25000" dirty="0"/>
              <a:t>2</a:t>
            </a:r>
            <a:r>
              <a:rPr lang="en-US" altLang="ko-KR" dirty="0"/>
              <a:t>, </a:t>
            </a:r>
            <a:r>
              <a:rPr lang="ko-KR" altLang="en-US" dirty="0"/>
              <a:t>⋯</a:t>
            </a:r>
            <a:r>
              <a:rPr lang="en-US" altLang="ko-KR" dirty="0"/>
              <a:t>, </a:t>
            </a:r>
            <a:r>
              <a:rPr lang="en-US" altLang="ko-KR" dirty="0" err="1"/>
              <a:t>d</a:t>
            </a:r>
            <a:r>
              <a:rPr lang="en-US" altLang="ko-KR" baseline="-25000" dirty="0" err="1"/>
              <a:t>k</a:t>
            </a:r>
            <a:r>
              <a:rPr lang="ko-KR" altLang="en-US" dirty="0"/>
              <a:t>가 있고</a:t>
            </a:r>
            <a:r>
              <a:rPr lang="en-US" altLang="ko-KR" dirty="0"/>
              <a:t>, </a:t>
            </a:r>
            <a:r>
              <a:rPr lang="ko-KR" altLang="en-US" dirty="0"/>
              <a:t>거스름돈 </a:t>
            </a:r>
            <a:r>
              <a:rPr lang="en-US" altLang="ko-KR" dirty="0"/>
              <a:t>n</a:t>
            </a:r>
            <a:r>
              <a:rPr lang="ko-KR" altLang="en-US" dirty="0"/>
              <a:t>원이 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d</a:t>
            </a:r>
            <a:r>
              <a:rPr lang="en-US" altLang="ko-KR" baseline="-25000" dirty="0"/>
              <a:t>1</a:t>
            </a:r>
            <a:r>
              <a:rPr lang="en-US" altLang="ko-KR" dirty="0"/>
              <a:t>&gt; d</a:t>
            </a:r>
            <a:r>
              <a:rPr lang="en-US" altLang="ko-KR" baseline="-25000" dirty="0"/>
              <a:t>2</a:t>
            </a:r>
            <a:r>
              <a:rPr lang="en-US" altLang="ko-KR" dirty="0"/>
              <a:t>&gt; </a:t>
            </a:r>
            <a:r>
              <a:rPr lang="ko-KR" altLang="en-US" dirty="0"/>
              <a:t>⋯ </a:t>
            </a:r>
            <a:r>
              <a:rPr lang="en-US" altLang="ko-KR" dirty="0"/>
              <a:t>&gt; 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=1 </a:t>
            </a:r>
            <a:r>
              <a:rPr lang="ko-KR" altLang="en-US" dirty="0" smtClean="0"/>
              <a:t>이라고 </a:t>
            </a:r>
            <a:r>
              <a:rPr lang="ko-KR" altLang="en-US" dirty="0"/>
              <a:t>하자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sz="2400" dirty="0" smtClean="0"/>
              <a:t>예를 </a:t>
            </a:r>
            <a:r>
              <a:rPr lang="ko-KR" altLang="en-US" sz="2400" dirty="0"/>
              <a:t>들어</a:t>
            </a:r>
            <a:r>
              <a:rPr lang="en-US" altLang="ko-KR" sz="2400" dirty="0"/>
              <a:t>, </a:t>
            </a:r>
            <a:r>
              <a:rPr lang="ko-KR" altLang="en-US" sz="2400" dirty="0"/>
              <a:t>우리나라의 동전 종류는 </a:t>
            </a:r>
            <a:r>
              <a:rPr lang="en-US" altLang="ko-KR" sz="2400" dirty="0"/>
              <a:t>5</a:t>
            </a:r>
            <a:r>
              <a:rPr lang="ko-KR" altLang="en-US" sz="2400" dirty="0"/>
              <a:t>개로서</a:t>
            </a:r>
            <a:r>
              <a:rPr lang="en-US" altLang="ko-KR" sz="2400" dirty="0"/>
              <a:t>, d</a:t>
            </a:r>
            <a:r>
              <a:rPr lang="en-US" altLang="ko-KR" sz="2400" baseline="-25000" dirty="0"/>
              <a:t>1</a:t>
            </a:r>
            <a:r>
              <a:rPr lang="ko-KR" altLang="en-US" sz="2400" dirty="0"/>
              <a:t> </a:t>
            </a:r>
            <a:r>
              <a:rPr lang="en-US" altLang="ko-KR" sz="2400" dirty="0"/>
              <a:t>= 500, d</a:t>
            </a:r>
            <a:r>
              <a:rPr lang="en-US" altLang="ko-KR" sz="2400" baseline="-25000" dirty="0"/>
              <a:t>2</a:t>
            </a:r>
            <a:r>
              <a:rPr lang="ko-KR" altLang="en-US" sz="2400" dirty="0"/>
              <a:t> </a:t>
            </a:r>
            <a:r>
              <a:rPr lang="en-US" altLang="ko-KR" sz="2400" dirty="0"/>
              <a:t>=100, d</a:t>
            </a:r>
            <a:r>
              <a:rPr lang="en-US" altLang="ko-KR" sz="2400" baseline="-25000" dirty="0"/>
              <a:t>3</a:t>
            </a:r>
            <a:r>
              <a:rPr lang="ko-KR" altLang="en-US" sz="2400" dirty="0"/>
              <a:t> </a:t>
            </a:r>
            <a:r>
              <a:rPr lang="en-US" altLang="ko-KR" sz="2400" dirty="0"/>
              <a:t>= 50, d</a:t>
            </a:r>
            <a:r>
              <a:rPr lang="en-US" altLang="ko-KR" sz="2400" baseline="-25000" dirty="0"/>
              <a:t>4 </a:t>
            </a:r>
            <a:r>
              <a:rPr lang="en-US" altLang="ko-KR" sz="2400" dirty="0"/>
              <a:t>= 10, d</a:t>
            </a:r>
            <a:r>
              <a:rPr lang="en-US" altLang="ko-KR" sz="2400" baseline="-25000" dirty="0"/>
              <a:t>5 </a:t>
            </a:r>
            <a:r>
              <a:rPr lang="en-US" altLang="ko-KR" sz="2400" dirty="0"/>
              <a:t>= 1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그런데 </a:t>
            </a:r>
            <a:r>
              <a:rPr lang="en-US" altLang="ko-KR" dirty="0"/>
              <a:t>5.4</a:t>
            </a:r>
            <a:r>
              <a:rPr lang="ko-KR" altLang="en-US" dirty="0"/>
              <a:t>절의 배낭 문제의 동적 계획 알고리즘을 살펴보면</a:t>
            </a:r>
            <a:r>
              <a:rPr lang="en-US" altLang="ko-KR" dirty="0"/>
              <a:t>, </a:t>
            </a:r>
            <a:r>
              <a:rPr lang="ko-KR" altLang="en-US" dirty="0"/>
              <a:t>배낭의 용량을 </a:t>
            </a:r>
            <a:r>
              <a:rPr lang="en-US" altLang="ko-KR" dirty="0"/>
              <a:t>1kg</a:t>
            </a:r>
            <a:r>
              <a:rPr lang="ko-KR" altLang="en-US" dirty="0"/>
              <a:t>씩 증가시켜 문제를 해결한다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41017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여기서 힌트를 얻어서</a:t>
            </a:r>
            <a:r>
              <a:rPr lang="en-US" altLang="ko-KR" dirty="0"/>
              <a:t>, </a:t>
            </a:r>
            <a:r>
              <a:rPr lang="ko-KR" altLang="en-US" dirty="0"/>
              <a:t>동전 거스름돈 문제도 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>
                <a:solidFill>
                  <a:srgbClr val="0000CC"/>
                </a:solidFill>
              </a:rPr>
              <a:t>원씩 증가시켜 </a:t>
            </a:r>
            <a:r>
              <a:rPr lang="ko-KR" altLang="en-US" dirty="0"/>
              <a:t>문제를 해결한다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거스름돈을 배낭의 용량으로 생각하고</a:t>
            </a:r>
            <a:r>
              <a:rPr lang="en-US" altLang="ko-KR" dirty="0"/>
              <a:t>, </a:t>
            </a:r>
            <a:r>
              <a:rPr lang="ko-KR" altLang="en-US" dirty="0"/>
              <a:t>동전을 </a:t>
            </a:r>
            <a:r>
              <a:rPr lang="ko-KR" altLang="en-US" dirty="0" smtClean="0"/>
              <a:t>물건으로 생각</a:t>
            </a:r>
          </a:p>
          <a:p>
            <a:pPr fontAlgn="base" latinLnBrk="1"/>
            <a:r>
              <a:rPr lang="ko-KR" altLang="en-US" dirty="0" smtClean="0"/>
              <a:t>부분 문제들의 해를 아래와 같이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 저장하자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0" fontAlgn="base" latinLnBrk="1"/>
            <a:r>
              <a:rPr lang="en-US" altLang="ko-KR" dirty="0" smtClean="0"/>
              <a:t>1</a:t>
            </a:r>
            <a:r>
              <a:rPr lang="ko-KR" altLang="en-US" dirty="0"/>
              <a:t>원을 거슬러 받을 때 사용되는 최소의 동전 수 </a:t>
            </a:r>
            <a:r>
              <a:rPr lang="en-US" altLang="ko-KR" dirty="0"/>
              <a:t>C[1]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2</a:t>
            </a:r>
            <a:r>
              <a:rPr lang="ko-KR" altLang="en-US" dirty="0"/>
              <a:t>원을 거슬러 받을 때 사용되는 최소의 동전 수 </a:t>
            </a:r>
            <a:r>
              <a:rPr lang="en-US" altLang="ko-KR" dirty="0"/>
              <a:t>C[2]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 smtClean="0"/>
              <a:t>     ⋯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j</a:t>
            </a:r>
            <a:r>
              <a:rPr lang="ko-KR" altLang="en-US" dirty="0"/>
              <a:t>원을 거슬러 받을 때 사용되는 최소의 동전 수 </a:t>
            </a:r>
            <a:r>
              <a:rPr lang="en-US" altLang="ko-KR" dirty="0"/>
              <a:t>C[j]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 smtClean="0"/>
              <a:t>     ⋯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n</a:t>
            </a:r>
            <a:r>
              <a:rPr lang="ko-KR" altLang="en-US" dirty="0"/>
              <a:t>원을 거슬러 받을 때 사용되는 최소의 동전 수 </a:t>
            </a:r>
            <a:r>
              <a:rPr lang="en-US" altLang="ko-KR" dirty="0"/>
              <a:t>C[n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3968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/>
          </a:bodyPr>
          <a:lstStyle/>
          <a:p>
            <a:pPr fontAlgn="base" latinLnBrk="1"/>
            <a:r>
              <a:rPr lang="ko-KR" altLang="en-US" dirty="0" smtClean="0"/>
              <a:t>부분문제들 </a:t>
            </a:r>
            <a:r>
              <a:rPr lang="ko-KR" altLang="en-US" dirty="0"/>
              <a:t>사이의 ‘함축적인 순서’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해를 구하는데 어떤 부분 문제의 해가 필요한지를 살펴보자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구체적으로 </a:t>
            </a:r>
            <a:r>
              <a:rPr lang="en-US" altLang="ko-KR" dirty="0"/>
              <a:t>C[j]</a:t>
            </a:r>
            <a:r>
              <a:rPr lang="ko-KR" altLang="en-US" dirty="0"/>
              <a:t>를 구하는데 어떤 </a:t>
            </a:r>
            <a:r>
              <a:rPr lang="ko-KR" altLang="en-US" dirty="0" smtClean="0"/>
              <a:t>부분문제가 </a:t>
            </a:r>
            <a:r>
              <a:rPr lang="ko-KR" altLang="en-US" dirty="0"/>
              <a:t>필요할까</a:t>
            </a:r>
            <a:r>
              <a:rPr lang="en-US" altLang="ko-KR" dirty="0" smtClean="0"/>
              <a:t>?</a:t>
            </a:r>
          </a:p>
          <a:p>
            <a:pPr fontAlgn="base" latinLnBrk="1"/>
            <a:r>
              <a:rPr lang="en-US" altLang="ko-KR" dirty="0" smtClean="0"/>
              <a:t> </a:t>
            </a:r>
            <a:r>
              <a:rPr lang="en-US" altLang="ko-KR" dirty="0"/>
              <a:t>j</a:t>
            </a:r>
            <a:r>
              <a:rPr lang="ko-KR" altLang="en-US" dirty="0"/>
              <a:t>원을 거슬러 받을 때 최소의 동전 수를 다음의 동전들 </a:t>
            </a:r>
            <a:r>
              <a:rPr lang="en-US" altLang="ko-KR" dirty="0"/>
              <a:t>(d</a:t>
            </a:r>
            <a:r>
              <a:rPr lang="en-US" altLang="ko-KR" baseline="-25000" dirty="0"/>
              <a:t>1</a:t>
            </a:r>
            <a:r>
              <a:rPr lang="en-US" altLang="ko-KR" dirty="0"/>
              <a:t>=500, d</a:t>
            </a:r>
            <a:r>
              <a:rPr lang="en-US" altLang="ko-KR" baseline="-25000" dirty="0"/>
              <a:t>2</a:t>
            </a:r>
            <a:r>
              <a:rPr lang="en-US" altLang="ko-KR" dirty="0"/>
              <a:t>=100, d</a:t>
            </a:r>
            <a:r>
              <a:rPr lang="en-US" altLang="ko-KR" baseline="-25000" dirty="0"/>
              <a:t>3</a:t>
            </a:r>
            <a:r>
              <a:rPr lang="en-US" altLang="ko-KR" dirty="0"/>
              <a:t>=50, d</a:t>
            </a:r>
            <a:r>
              <a:rPr lang="en-US" altLang="ko-KR" baseline="-25000" dirty="0"/>
              <a:t>4</a:t>
            </a:r>
            <a:r>
              <a:rPr lang="en-US" altLang="ko-KR" dirty="0"/>
              <a:t>=10, d</a:t>
            </a:r>
            <a:r>
              <a:rPr lang="en-US" altLang="ko-KR" baseline="-25000" dirty="0"/>
              <a:t>5</a:t>
            </a:r>
            <a:r>
              <a:rPr lang="en-US" altLang="ko-KR" dirty="0"/>
              <a:t>=1)</a:t>
            </a:r>
            <a:r>
              <a:rPr lang="ko-KR" altLang="en-US" dirty="0"/>
              <a:t>로 생각해 보자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500</a:t>
            </a:r>
            <a:r>
              <a:rPr lang="ko-KR" altLang="en-US" dirty="0"/>
              <a:t>원짜리 동전이 거스름돈 </a:t>
            </a:r>
            <a:r>
              <a:rPr lang="en-US" altLang="ko-KR" dirty="0"/>
              <a:t>j</a:t>
            </a:r>
            <a:r>
              <a:rPr lang="ko-KR" altLang="en-US" dirty="0"/>
              <a:t>원에 필요하면 </a:t>
            </a:r>
            <a:r>
              <a:rPr lang="en-US" altLang="ko-KR" dirty="0"/>
              <a:t>(j-500)</a:t>
            </a:r>
            <a:r>
              <a:rPr lang="ko-KR" altLang="en-US" dirty="0"/>
              <a:t>원의 해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C[j-500] = C[j-d</a:t>
            </a:r>
            <a:r>
              <a:rPr lang="en-US" altLang="ko-KR" baseline="-25000" dirty="0"/>
              <a:t>1</a:t>
            </a:r>
            <a:r>
              <a:rPr lang="en-US" altLang="ko-KR" dirty="0"/>
              <a:t>]</a:t>
            </a:r>
            <a:r>
              <a:rPr lang="ko-KR" altLang="en-US" dirty="0"/>
              <a:t>에다가 </a:t>
            </a:r>
            <a:r>
              <a:rPr lang="en-US" altLang="ko-KR" dirty="0"/>
              <a:t>500</a:t>
            </a:r>
            <a:r>
              <a:rPr lang="ko-KR" altLang="en-US" dirty="0"/>
              <a:t>원짜리 동전 </a:t>
            </a:r>
            <a:r>
              <a:rPr lang="en-US" altLang="ko-KR" dirty="0"/>
              <a:t>1</a:t>
            </a:r>
            <a:r>
              <a:rPr lang="ko-KR" altLang="en-US" dirty="0"/>
              <a:t>개를 추가한다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100</a:t>
            </a:r>
            <a:r>
              <a:rPr lang="ko-KR" altLang="en-US" dirty="0"/>
              <a:t>원짜리 동전이 거스름돈 </a:t>
            </a:r>
            <a:r>
              <a:rPr lang="en-US" altLang="ko-KR" dirty="0"/>
              <a:t>j</a:t>
            </a:r>
            <a:r>
              <a:rPr lang="ko-KR" altLang="en-US" dirty="0"/>
              <a:t>원에 필요하면 </a:t>
            </a:r>
            <a:r>
              <a:rPr lang="en-US" altLang="ko-KR" dirty="0"/>
              <a:t>(j-100)</a:t>
            </a:r>
            <a:r>
              <a:rPr lang="ko-KR" altLang="en-US" dirty="0"/>
              <a:t>원의 해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C[j-100] = C[j-d</a:t>
            </a:r>
            <a:r>
              <a:rPr lang="en-US" altLang="ko-KR" baseline="-25000" dirty="0"/>
              <a:t>2</a:t>
            </a:r>
            <a:r>
              <a:rPr lang="en-US" altLang="ko-KR" dirty="0"/>
              <a:t>]</a:t>
            </a:r>
            <a:r>
              <a:rPr lang="ko-KR" altLang="en-US" dirty="0"/>
              <a:t>에다가 </a:t>
            </a:r>
            <a:r>
              <a:rPr lang="en-US" altLang="ko-KR" dirty="0"/>
              <a:t>100</a:t>
            </a:r>
            <a:r>
              <a:rPr lang="ko-KR" altLang="en-US" dirty="0"/>
              <a:t>원짜리 동전 </a:t>
            </a:r>
            <a:r>
              <a:rPr lang="en-US" altLang="ko-KR" dirty="0"/>
              <a:t>1</a:t>
            </a:r>
            <a:r>
              <a:rPr lang="ko-KR" altLang="en-US" dirty="0"/>
              <a:t>개를 추가한다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70593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fontAlgn="base" latinLnBrk="1"/>
            <a:r>
              <a:rPr lang="en-US" altLang="ko-KR" dirty="0"/>
              <a:t>50</a:t>
            </a:r>
            <a:r>
              <a:rPr lang="ko-KR" altLang="en-US" dirty="0"/>
              <a:t>원짜리 동전이 거스름돈 </a:t>
            </a:r>
            <a:r>
              <a:rPr lang="en-US" altLang="ko-KR" dirty="0"/>
              <a:t>j</a:t>
            </a:r>
            <a:r>
              <a:rPr lang="ko-KR" altLang="en-US" dirty="0"/>
              <a:t>원에 필요하면 </a:t>
            </a:r>
            <a:r>
              <a:rPr lang="en-US" altLang="ko-KR" dirty="0"/>
              <a:t>(j-50)</a:t>
            </a:r>
            <a:r>
              <a:rPr lang="ko-KR" altLang="en-US" dirty="0"/>
              <a:t>원의 해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C[j-50] = C[j-d</a:t>
            </a:r>
            <a:r>
              <a:rPr lang="en-US" altLang="ko-KR" baseline="-25000" dirty="0"/>
              <a:t>3</a:t>
            </a:r>
            <a:r>
              <a:rPr lang="en-US" altLang="ko-KR" dirty="0"/>
              <a:t>]</a:t>
            </a:r>
            <a:r>
              <a:rPr lang="ko-KR" altLang="en-US" dirty="0"/>
              <a:t>에다가 </a:t>
            </a:r>
            <a:r>
              <a:rPr lang="en-US" altLang="ko-KR" dirty="0"/>
              <a:t>50</a:t>
            </a:r>
            <a:r>
              <a:rPr lang="ko-KR" altLang="en-US" dirty="0"/>
              <a:t>원짜리 동전 </a:t>
            </a:r>
            <a:r>
              <a:rPr lang="en-US" altLang="ko-KR" dirty="0"/>
              <a:t>1</a:t>
            </a:r>
            <a:r>
              <a:rPr lang="ko-KR" altLang="en-US" dirty="0"/>
              <a:t>개를 추가한다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 smtClean="0"/>
              <a:t>10</a:t>
            </a:r>
            <a:r>
              <a:rPr lang="ko-KR" altLang="en-US" dirty="0"/>
              <a:t>원짜리 동전이 거스름돈 </a:t>
            </a:r>
            <a:r>
              <a:rPr lang="en-US" altLang="ko-KR" dirty="0"/>
              <a:t>j</a:t>
            </a:r>
            <a:r>
              <a:rPr lang="ko-KR" altLang="en-US" dirty="0"/>
              <a:t>원에 필요하면 </a:t>
            </a:r>
            <a:r>
              <a:rPr lang="en-US" altLang="ko-KR" dirty="0"/>
              <a:t>(j-10)</a:t>
            </a:r>
            <a:r>
              <a:rPr lang="ko-KR" altLang="en-US" dirty="0"/>
              <a:t>원의 해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C[j-10] = C[j-d</a:t>
            </a:r>
            <a:r>
              <a:rPr lang="en-US" altLang="ko-KR" baseline="-25000" dirty="0"/>
              <a:t>4</a:t>
            </a:r>
            <a:r>
              <a:rPr lang="en-US" altLang="ko-KR" dirty="0"/>
              <a:t>]</a:t>
            </a:r>
            <a:r>
              <a:rPr lang="ko-KR" altLang="en-US" dirty="0"/>
              <a:t>에다가 </a:t>
            </a:r>
            <a:r>
              <a:rPr lang="en-US" altLang="ko-KR" dirty="0"/>
              <a:t>10</a:t>
            </a:r>
            <a:r>
              <a:rPr lang="ko-KR" altLang="en-US" dirty="0"/>
              <a:t>원짜리 동전 </a:t>
            </a:r>
            <a:r>
              <a:rPr lang="en-US" altLang="ko-KR" dirty="0"/>
              <a:t>1</a:t>
            </a:r>
            <a:r>
              <a:rPr lang="ko-KR" altLang="en-US" dirty="0"/>
              <a:t>개를 추가한다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1</a:t>
            </a:r>
            <a:r>
              <a:rPr lang="ko-KR" altLang="en-US" dirty="0"/>
              <a:t>원짜리 동전이 거스름돈 </a:t>
            </a:r>
            <a:r>
              <a:rPr lang="en-US" altLang="ko-KR" dirty="0"/>
              <a:t>j</a:t>
            </a:r>
            <a:r>
              <a:rPr lang="ko-KR" altLang="en-US" dirty="0"/>
              <a:t>원에 필요하면 </a:t>
            </a:r>
            <a:r>
              <a:rPr lang="en-US" altLang="ko-KR" dirty="0"/>
              <a:t>(j-1)</a:t>
            </a:r>
            <a:r>
              <a:rPr lang="ko-KR" altLang="en-US" dirty="0"/>
              <a:t>원의 해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C[j-1] = C[j-d</a:t>
            </a:r>
            <a:r>
              <a:rPr lang="en-US" altLang="ko-KR" baseline="-25000" dirty="0"/>
              <a:t>5</a:t>
            </a:r>
            <a:r>
              <a:rPr lang="en-US" altLang="ko-KR" dirty="0"/>
              <a:t>]</a:t>
            </a:r>
            <a:r>
              <a:rPr lang="ko-KR" altLang="en-US" dirty="0"/>
              <a:t>에다가 </a:t>
            </a:r>
            <a:r>
              <a:rPr lang="en-US" altLang="ko-KR" dirty="0"/>
              <a:t>1</a:t>
            </a:r>
            <a:r>
              <a:rPr lang="ko-KR" altLang="en-US" dirty="0"/>
              <a:t>원짜리 동전 </a:t>
            </a:r>
            <a:r>
              <a:rPr lang="en-US" altLang="ko-KR" dirty="0"/>
              <a:t>1</a:t>
            </a:r>
            <a:r>
              <a:rPr lang="ko-KR" altLang="en-US" dirty="0"/>
              <a:t>개를 추가한다</a:t>
            </a:r>
            <a:r>
              <a:rPr lang="en-US" altLang="ko-KR" dirty="0" smtClean="0"/>
              <a:t>.</a:t>
            </a:r>
          </a:p>
          <a:p>
            <a:pPr fontAlgn="base" latinLnBrk="1"/>
            <a:r>
              <a:rPr lang="ko-KR" altLang="en-US" dirty="0"/>
              <a:t>위의 </a:t>
            </a:r>
            <a:r>
              <a:rPr lang="en-US" altLang="ko-KR" dirty="0"/>
              <a:t>5</a:t>
            </a:r>
            <a:r>
              <a:rPr lang="ko-KR" altLang="en-US" dirty="0"/>
              <a:t>가지 중에서 당연히 가장 작은 값을 </a:t>
            </a:r>
            <a:r>
              <a:rPr lang="en-US" altLang="ko-KR" dirty="0"/>
              <a:t>C[j]</a:t>
            </a:r>
            <a:r>
              <a:rPr lang="ko-KR" altLang="en-US" dirty="0"/>
              <a:t>로 </a:t>
            </a:r>
            <a:r>
              <a:rPr lang="ko-KR" altLang="en-US" dirty="0" smtClean="0"/>
              <a:t>정해야 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C[j]</a:t>
            </a:r>
            <a:r>
              <a:rPr lang="ko-KR" altLang="en-US" dirty="0"/>
              <a:t>는 아래와 같이 정의된다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algn="ctr" fontAlgn="base">
              <a:buNone/>
            </a:pPr>
            <a:r>
              <a:rPr lang="en-US" altLang="ko-KR" dirty="0">
                <a:solidFill>
                  <a:srgbClr val="0000CC"/>
                </a:solidFill>
              </a:rPr>
              <a:t>C[j]= min</a:t>
            </a:r>
            <a:r>
              <a:rPr lang="en-US" altLang="ko-KR" baseline="-25000" dirty="0">
                <a:solidFill>
                  <a:srgbClr val="0000CC"/>
                </a:solidFill>
              </a:rPr>
              <a:t>1</a:t>
            </a:r>
            <a:r>
              <a:rPr lang="ko-KR" altLang="en-US" baseline="-25000" dirty="0">
                <a:solidFill>
                  <a:srgbClr val="0000CC"/>
                </a:solidFill>
              </a:rPr>
              <a:t>≤</a:t>
            </a:r>
            <a:r>
              <a:rPr lang="en-US" altLang="ko-KR" baseline="-25000" dirty="0" err="1">
                <a:solidFill>
                  <a:srgbClr val="0000CC"/>
                </a:solidFill>
              </a:rPr>
              <a:t>i</a:t>
            </a:r>
            <a:r>
              <a:rPr lang="ko-KR" altLang="en-US" baseline="-25000" dirty="0">
                <a:solidFill>
                  <a:srgbClr val="0000CC"/>
                </a:solidFill>
              </a:rPr>
              <a:t>≤</a:t>
            </a:r>
            <a:r>
              <a:rPr lang="en-US" altLang="ko-KR" baseline="-25000" dirty="0">
                <a:solidFill>
                  <a:srgbClr val="0000CC"/>
                </a:solidFill>
              </a:rPr>
              <a:t>k</a:t>
            </a:r>
            <a:r>
              <a:rPr lang="en-US" altLang="ko-KR" dirty="0">
                <a:solidFill>
                  <a:srgbClr val="0000CC"/>
                </a:solidFill>
              </a:rPr>
              <a:t>{C[j-d</a:t>
            </a:r>
            <a:r>
              <a:rPr lang="en-US" altLang="ko-KR" baseline="-25000" dirty="0">
                <a:solidFill>
                  <a:srgbClr val="0000CC"/>
                </a:solidFill>
              </a:rPr>
              <a:t>i</a:t>
            </a:r>
            <a:r>
              <a:rPr lang="en-US" altLang="ko-KR" dirty="0">
                <a:solidFill>
                  <a:srgbClr val="0000CC"/>
                </a:solidFill>
              </a:rPr>
              <a:t>] + 1}</a:t>
            </a:r>
            <a:r>
              <a:rPr lang="en-US" altLang="ko-KR" dirty="0"/>
              <a:t>, if j </a:t>
            </a:r>
            <a:r>
              <a:rPr lang="ko-KR" altLang="en-US" dirty="0"/>
              <a:t>≥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i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3161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ko-KR" altLang="en-US" dirty="0"/>
              <a:t>위의 식에서는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>
                <a:sym typeface="Symbol"/>
              </a:rPr>
              <a:t></a:t>
            </a:r>
            <a:r>
              <a:rPr lang="en-US" altLang="ko-KR" dirty="0" smtClean="0"/>
              <a:t>k</a:t>
            </a:r>
            <a:r>
              <a:rPr lang="ko-KR" altLang="en-US" dirty="0"/>
              <a:t>까지 각각 변하면서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d</a:t>
            </a:r>
            <a:r>
              <a:rPr lang="en-US" altLang="ko-KR" baseline="-25000" dirty="0"/>
              <a:t>1</a:t>
            </a:r>
            <a:r>
              <a:rPr lang="en-US" altLang="ko-KR" dirty="0"/>
              <a:t>, d</a:t>
            </a:r>
            <a:r>
              <a:rPr lang="en-US" altLang="ko-KR" baseline="-25000" dirty="0"/>
              <a:t>2</a:t>
            </a:r>
            <a:r>
              <a:rPr lang="en-US" altLang="ko-KR" dirty="0"/>
              <a:t>, d</a:t>
            </a:r>
            <a:r>
              <a:rPr lang="en-US" altLang="ko-KR" baseline="-25000" dirty="0"/>
              <a:t>3</a:t>
            </a:r>
            <a:r>
              <a:rPr lang="en-US" altLang="ko-KR" dirty="0"/>
              <a:t>, </a:t>
            </a:r>
            <a:r>
              <a:rPr lang="ko-KR" altLang="en-US" dirty="0"/>
              <a:t>⋯</a:t>
            </a:r>
            <a:r>
              <a:rPr lang="en-US" altLang="ko-KR" dirty="0"/>
              <a:t>, </a:t>
            </a:r>
            <a:r>
              <a:rPr lang="en-US" altLang="ko-KR" dirty="0" err="1"/>
              <a:t>d</a:t>
            </a:r>
            <a:r>
              <a:rPr lang="en-US" altLang="ko-KR" baseline="-25000" dirty="0" err="1"/>
              <a:t>k</a:t>
            </a:r>
            <a:r>
              <a:rPr lang="ko-KR" altLang="en-US" dirty="0"/>
              <a:t> 각각에 대하여 해당 동전을 거스름돈에 포함시킬 경우의 동전 수를 고려하여 최소값을 </a:t>
            </a:r>
            <a:r>
              <a:rPr lang="en-US" altLang="ko-KR" dirty="0"/>
              <a:t>C[j]</a:t>
            </a:r>
            <a:r>
              <a:rPr lang="ko-KR" altLang="en-US" dirty="0"/>
              <a:t>로 정한다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04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1" i="1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ko-KR" baseline="-25000" dirty="0">
                        <a:solidFill>
                          <a:srgbClr val="0000CC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ij</m:t>
                    </m:r>
                    <m:r>
                      <m:rPr>
                        <m:nor/>
                      </m:rPr>
                      <a:rPr lang="en-US" altLang="ko-KR" baseline="30000" dirty="0">
                        <a:solidFill>
                          <a:srgbClr val="0000CC"/>
                        </a:solidFill>
                      </a:rPr>
                      <m:t>1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에서 </a:t>
                </a:r>
                <a:r>
                  <a:rPr lang="ko-KR" altLang="en-US" dirty="0">
                    <a:solidFill>
                      <a:srgbClr val="0000CC"/>
                    </a:solidFill>
                  </a:rPr>
                  <a:t>점 </a:t>
                </a:r>
                <a:r>
                  <a:rPr lang="en-US" altLang="ko-KR" dirty="0">
                    <a:solidFill>
                      <a:srgbClr val="0000CC"/>
                    </a:solidFill>
                  </a:rPr>
                  <a:t>1</a:t>
                </a:r>
                <a:r>
                  <a:rPr lang="ko-KR" altLang="en-US" dirty="0"/>
                  <a:t>을 경유하여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로 가는 경로와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로 직접 가는 경로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선분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i,j</a:t>
                </a:r>
                <a:r>
                  <a:rPr lang="en-US" altLang="ko-KR" dirty="0"/>
                  <a:t>), </a:t>
                </a:r>
                <a:r>
                  <a:rPr lang="ko-KR" altLang="en-US" dirty="0"/>
                  <a:t>중에서 짧은 거리이다</a:t>
                </a:r>
                <a:r>
                  <a:rPr lang="en-US" altLang="ko-KR" dirty="0"/>
                  <a:t>.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따라서 </a:t>
                </a:r>
                <a:r>
                  <a:rPr lang="ko-KR" altLang="en-US" dirty="0"/>
                  <a:t>모든 쌍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에 대하여 </a:t>
                </a:r>
                <a:r>
                  <a:rPr lang="en-US" altLang="ko-KR" b="1" i="1" dirty="0" smtClean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ko-KR" baseline="-25000" dirty="0" smtClean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altLang="ko-KR" baseline="30000" dirty="0" smtClean="0">
                    <a:solidFill>
                      <a:srgbClr val="0000CC"/>
                    </a:solidFill>
                  </a:rPr>
                  <a:t>1</a:t>
                </a:r>
                <a:r>
                  <a:rPr lang="ko-KR" altLang="en-US" dirty="0" smtClean="0"/>
                  <a:t>을 </a:t>
                </a:r>
                <a:r>
                  <a:rPr lang="ko-KR" altLang="en-US" dirty="0"/>
                  <a:t>계산하는 것이 가장 작은 부분 문제들이다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단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≠</a:t>
                </a:r>
                <a:r>
                  <a:rPr lang="en-US" altLang="ko-KR" dirty="0"/>
                  <a:t>1, j</a:t>
                </a:r>
                <a:r>
                  <a:rPr lang="ko-KR" altLang="en-US" dirty="0"/>
                  <a:t>≠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l="-1259" t="-1311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/>
          <p:cNvSpPr/>
          <p:nvPr/>
        </p:nvSpPr>
        <p:spPr>
          <a:xfrm>
            <a:off x="3904739" y="3303543"/>
            <a:ext cx="576000" cy="576000"/>
          </a:xfrm>
          <a:prstGeom prst="ellipse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타원 4"/>
          <p:cNvSpPr/>
          <p:nvPr/>
        </p:nvSpPr>
        <p:spPr>
          <a:xfrm>
            <a:off x="5414364" y="4365136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46055" y="44104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7" name="타원 6"/>
          <p:cNvSpPr/>
          <p:nvPr/>
        </p:nvSpPr>
        <p:spPr>
          <a:xfrm>
            <a:off x="2366035" y="4384429"/>
            <a:ext cx="576000" cy="57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3461" y="4384512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3928" y="3329933"/>
            <a:ext cx="556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0" name="직선 화살표 연결선 9"/>
          <p:cNvCxnSpPr>
            <a:stCxn id="7" idx="6"/>
            <a:endCxn id="5" idx="2"/>
          </p:cNvCxnSpPr>
          <p:nvPr/>
        </p:nvCxnSpPr>
        <p:spPr>
          <a:xfrm flipV="1">
            <a:off x="2942035" y="4653136"/>
            <a:ext cx="2472329" cy="189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7"/>
            <a:endCxn id="4" idx="3"/>
          </p:cNvCxnSpPr>
          <p:nvPr/>
        </p:nvCxnSpPr>
        <p:spPr>
          <a:xfrm flipV="1">
            <a:off x="2857682" y="3795190"/>
            <a:ext cx="1131410" cy="6734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5"/>
            <a:endCxn id="5" idx="1"/>
          </p:cNvCxnSpPr>
          <p:nvPr/>
        </p:nvCxnSpPr>
        <p:spPr>
          <a:xfrm>
            <a:off x="4396386" y="3795190"/>
            <a:ext cx="1102331" cy="6542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9463" y="436513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800" baseline="30000" dirty="0" smtClean="0">
                <a:solidFill>
                  <a:srgbClr val="0000CC"/>
                </a:solidFill>
              </a:rPr>
              <a:t>1</a:t>
            </a:r>
            <a:endParaRPr lang="en-US" sz="2800" baseline="30000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87113" y="4733158"/>
                <a:ext cx="897588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latin typeface="Times New Roman" pitchFamily="18" charset="0"/>
                        <a:cs typeface="Times New Roman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aseline="-25000" dirty="0">
                        <a:latin typeface="Times New Roman" pitchFamily="18" charset="0"/>
                        <a:cs typeface="Times New Roman" pitchFamily="18" charset="0"/>
                      </a:rPr>
                      <m:t>ij</m:t>
                    </m:r>
                  </m:oMath>
                </a14:m>
                <a:r>
                  <a:rPr lang="en-US" sz="2400" b="1" baseline="30000" dirty="0" smtClean="0"/>
                  <a:t>0</a:t>
                </a:r>
                <a:endParaRPr lang="en-US" sz="2400" b="1" baseline="30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13" y="4733158"/>
                <a:ext cx="897588" cy="453137"/>
              </a:xfrm>
              <a:prstGeom prst="rect">
                <a:avLst/>
              </a:prstGeom>
              <a:blipFill rotWithShape="1">
                <a:blip r:embed="rId3"/>
                <a:stretch>
                  <a:fillRect t="-133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27927" y="3607222"/>
                <a:ext cx="86409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latin typeface="Times New Roman" pitchFamily="18" charset="0"/>
                        <a:cs typeface="Times New Roman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aseline="-25000" dirty="0" smtClean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baseline="-25000" dirty="0" smtClean="0">
                        <a:latin typeface="Times New Roman" pitchFamily="18" charset="0"/>
                        <a:cs typeface="Times New Roman" pitchFamily="18" charset="0"/>
                      </a:rPr>
                      <m:t>j</m:t>
                    </m:r>
                  </m:oMath>
                </a14:m>
                <a:r>
                  <a:rPr lang="en-US" sz="2400" b="1" baseline="30000" dirty="0" smtClean="0"/>
                  <a:t>0</a:t>
                </a:r>
                <a:endParaRPr lang="en-US" sz="2400" b="1" baseline="30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927" y="3607222"/>
                <a:ext cx="864096" cy="453137"/>
              </a:xfrm>
              <a:prstGeom prst="rect">
                <a:avLst/>
              </a:prstGeom>
              <a:blipFill rotWithShape="1">
                <a:blip r:embed="rId4"/>
                <a:stretch>
                  <a:fillRect t="-1351" b="-2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62079" y="3673373"/>
                <a:ext cx="86409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latin typeface="Times New Roman" pitchFamily="18" charset="0"/>
                        <a:cs typeface="Times New Roman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aseline="-25000" dirty="0">
                        <a:latin typeface="Times New Roman" pitchFamily="18" charset="0"/>
                        <a:cs typeface="Times New Roman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400" baseline="-25000" dirty="0" smtClean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US" sz="2400" b="1" baseline="30000" dirty="0" smtClean="0"/>
                  <a:t>0</a:t>
                </a:r>
                <a:endParaRPr lang="en-US" sz="2400" b="1" baseline="30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79" y="3673373"/>
                <a:ext cx="864096" cy="453137"/>
              </a:xfrm>
              <a:prstGeom prst="rect">
                <a:avLst/>
              </a:prstGeom>
              <a:blipFill rotWithShape="1">
                <a:blip r:embed="rId5"/>
                <a:stretch>
                  <a:fillRect t="-1351"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97217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77500" lnSpcReduction="20000"/>
          </a:bodyPr>
          <a:lstStyle/>
          <a:p>
            <a:pPr marL="0" indent="0" fontAlgn="base" latinLnBrk="1">
              <a:buNone/>
            </a:pPr>
            <a:r>
              <a:rPr lang="en-US" altLang="ko-KR" sz="3600" dirty="0" err="1">
                <a:solidFill>
                  <a:srgbClr val="FF0000"/>
                </a:solidFill>
              </a:rPr>
              <a:t>DPCoinChange</a:t>
            </a:r>
            <a:endParaRPr lang="ko-KR" altLang="en-US" sz="3600" dirty="0">
              <a:solidFill>
                <a:srgbClr val="FF0000"/>
              </a:solidFill>
            </a:endParaRPr>
          </a:p>
          <a:p>
            <a:pPr marL="0" indent="0" fontAlgn="base" latinLnBrk="1">
              <a:buNone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거스름돈 </a:t>
            </a:r>
            <a:r>
              <a:rPr lang="en-US" altLang="ko-KR" dirty="0"/>
              <a:t>n</a:t>
            </a:r>
            <a:r>
              <a:rPr lang="ko-KR" altLang="en-US" dirty="0"/>
              <a:t>원</a:t>
            </a:r>
            <a:r>
              <a:rPr lang="en-US" altLang="ko-KR" dirty="0"/>
              <a:t>, k</a:t>
            </a:r>
            <a:r>
              <a:rPr lang="ko-KR" altLang="en-US" dirty="0"/>
              <a:t>개의 동전의 액면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r>
              <a:rPr lang="en-US" altLang="ko-KR" dirty="0"/>
              <a:t>&gt; d</a:t>
            </a:r>
            <a:r>
              <a:rPr lang="en-US" altLang="ko-KR" baseline="-25000" dirty="0"/>
              <a:t>2</a:t>
            </a:r>
            <a:r>
              <a:rPr lang="en-US" altLang="ko-KR" dirty="0"/>
              <a:t>&gt; </a:t>
            </a:r>
            <a:r>
              <a:rPr lang="ko-KR" altLang="en-US" dirty="0"/>
              <a:t>⋯ </a:t>
            </a:r>
            <a:r>
              <a:rPr lang="en-US" altLang="ko-KR" dirty="0"/>
              <a:t>&gt; </a:t>
            </a:r>
            <a:r>
              <a:rPr lang="en-US" altLang="ko-KR" dirty="0" err="1"/>
              <a:t>d</a:t>
            </a:r>
            <a:r>
              <a:rPr lang="en-US" altLang="ko-KR" baseline="-25000" dirty="0" err="1"/>
              <a:t>k</a:t>
            </a:r>
            <a:r>
              <a:rPr lang="en-US" altLang="ko-KR" dirty="0"/>
              <a:t>=1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 C[n]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sz="3600" dirty="0"/>
              <a:t>1. for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 = 1 to n C[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]=</a:t>
            </a:r>
            <a:r>
              <a:rPr lang="ko-KR" altLang="en-US" sz="3600" dirty="0"/>
              <a:t>∞</a:t>
            </a:r>
          </a:p>
          <a:p>
            <a:pPr marL="0" indent="0" fontAlgn="base" latinLnBrk="1">
              <a:buNone/>
            </a:pPr>
            <a:r>
              <a:rPr lang="en-US" altLang="ko-KR" sz="3600" dirty="0"/>
              <a:t>2. C[0]=0</a:t>
            </a:r>
            <a:endParaRPr lang="ko-KR" altLang="en-US" sz="3600" dirty="0"/>
          </a:p>
          <a:p>
            <a:pPr marL="2247900" indent="-2247900" fontAlgn="base" latinLnBrk="1">
              <a:buNone/>
            </a:pPr>
            <a:r>
              <a:rPr lang="en-US" altLang="ko-KR" sz="3600" dirty="0"/>
              <a:t>3. for j = 1 to n </a:t>
            </a:r>
            <a:r>
              <a:rPr lang="en-US" altLang="ko-KR" sz="3100" dirty="0"/>
              <a:t>{</a:t>
            </a:r>
            <a:r>
              <a:rPr lang="en-US" altLang="ko-KR" dirty="0">
                <a:solidFill>
                  <a:srgbClr val="0000CC"/>
                </a:solidFill>
              </a:rPr>
              <a:t> // j</a:t>
            </a:r>
            <a:r>
              <a:rPr lang="ko-KR" altLang="en-US" dirty="0">
                <a:solidFill>
                  <a:srgbClr val="0000CC"/>
                </a:solidFill>
              </a:rPr>
              <a:t>는 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>
                <a:solidFill>
                  <a:srgbClr val="0000CC"/>
                </a:solidFill>
              </a:rPr>
              <a:t>원부터 증가하는 </a:t>
            </a:r>
            <a:r>
              <a:rPr lang="en-US" altLang="ko-KR" dirty="0">
                <a:solidFill>
                  <a:srgbClr val="0000CC"/>
                </a:solidFill>
              </a:rPr>
              <a:t>(</a:t>
            </a:r>
            <a:r>
              <a:rPr lang="ko-KR" altLang="en-US" dirty="0">
                <a:solidFill>
                  <a:srgbClr val="0000CC"/>
                </a:solidFill>
              </a:rPr>
              <a:t>임시</a:t>
            </a:r>
            <a:r>
              <a:rPr lang="en-US" altLang="ko-KR" dirty="0">
                <a:solidFill>
                  <a:srgbClr val="0000CC"/>
                </a:solidFill>
              </a:rPr>
              <a:t>) </a:t>
            </a:r>
            <a:r>
              <a:rPr lang="ko-KR" altLang="en-US" dirty="0">
                <a:solidFill>
                  <a:srgbClr val="0000CC"/>
                </a:solidFill>
              </a:rPr>
              <a:t>거스름돈 액수이고</a:t>
            </a:r>
            <a:r>
              <a:rPr lang="en-US" altLang="ko-KR" dirty="0">
                <a:solidFill>
                  <a:srgbClr val="0000CC"/>
                </a:solidFill>
              </a:rPr>
              <a:t>, j=n</a:t>
            </a:r>
            <a:r>
              <a:rPr lang="ko-KR" altLang="en-US" dirty="0">
                <a:solidFill>
                  <a:srgbClr val="0000CC"/>
                </a:solidFill>
              </a:rPr>
              <a:t>이면 입력에 주어진 거스름돈이 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sz="3600" dirty="0"/>
              <a:t>4. </a:t>
            </a:r>
            <a:r>
              <a:rPr lang="en-US" altLang="ko-KR" sz="3600" dirty="0" smtClean="0"/>
              <a:t>      for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 = 1 to k </a:t>
            </a:r>
            <a:r>
              <a:rPr lang="en-US" altLang="ko-KR" sz="3600" dirty="0" smtClean="0"/>
              <a:t>{</a:t>
            </a:r>
            <a:endParaRPr lang="ko-KR" altLang="en-US" sz="3100" dirty="0">
              <a:solidFill>
                <a:srgbClr val="00B050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sz="3600" dirty="0"/>
              <a:t>5. </a:t>
            </a:r>
            <a:r>
              <a:rPr lang="en-US" altLang="ko-KR" sz="3600" dirty="0" smtClean="0"/>
              <a:t>            if </a:t>
            </a:r>
            <a:r>
              <a:rPr lang="en-US" altLang="ko-KR" sz="3600" dirty="0"/>
              <a:t>(d</a:t>
            </a:r>
            <a:r>
              <a:rPr lang="en-US" altLang="ko-KR" sz="3600" baseline="-25000" dirty="0"/>
              <a:t>i </a:t>
            </a:r>
            <a:r>
              <a:rPr lang="ko-KR" altLang="en-US" sz="3600" dirty="0"/>
              <a:t>≤ </a:t>
            </a:r>
            <a:r>
              <a:rPr lang="en-US" altLang="ko-KR" sz="3600" dirty="0"/>
              <a:t>j) and (C[j-d</a:t>
            </a:r>
            <a:r>
              <a:rPr lang="en-US" altLang="ko-KR" sz="3600" baseline="-25000" dirty="0"/>
              <a:t>i</a:t>
            </a:r>
            <a:r>
              <a:rPr lang="en-US" altLang="ko-KR" sz="3600" dirty="0"/>
              <a:t>]+1&lt;C[j])</a:t>
            </a:r>
            <a:endParaRPr lang="ko-KR" altLang="en-US" sz="3600" dirty="0"/>
          </a:p>
          <a:p>
            <a:pPr marL="0" indent="0" fontAlgn="base" latinLnBrk="1">
              <a:buNone/>
            </a:pPr>
            <a:r>
              <a:rPr lang="en-US" altLang="ko-KR" sz="3600" dirty="0"/>
              <a:t>6. </a:t>
            </a:r>
            <a:r>
              <a:rPr lang="en-US" altLang="ko-KR" sz="3600" dirty="0" smtClean="0"/>
              <a:t> </a:t>
            </a:r>
            <a:r>
              <a:rPr lang="en-US" altLang="ko-KR" sz="3100" dirty="0" smtClean="0"/>
              <a:t>                </a:t>
            </a:r>
            <a:r>
              <a:rPr lang="en-US" altLang="ko-KR" sz="3600" dirty="0" smtClean="0"/>
              <a:t>    C[j</a:t>
            </a:r>
            <a:r>
              <a:rPr lang="en-US" altLang="ko-KR" sz="3600" dirty="0"/>
              <a:t>]=C[j-d</a:t>
            </a:r>
            <a:r>
              <a:rPr lang="en-US" altLang="ko-KR" sz="3600" baseline="-25000" dirty="0"/>
              <a:t>i</a:t>
            </a:r>
            <a:r>
              <a:rPr lang="en-US" altLang="ko-KR" sz="3600" dirty="0"/>
              <a:t>]+1</a:t>
            </a:r>
            <a:endParaRPr lang="ko-KR" altLang="en-US" sz="3100" dirty="0"/>
          </a:p>
          <a:p>
            <a:pPr marL="0" indent="0" fontAlgn="base" latinLnBrk="1">
              <a:buNone/>
            </a:pPr>
            <a:r>
              <a:rPr lang="en-US" altLang="ko-KR" dirty="0" smtClean="0"/>
              <a:t>            }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 smtClean="0"/>
              <a:t>    }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sz="3600" dirty="0"/>
              <a:t>7. return C[n</a:t>
            </a:r>
            <a:r>
              <a:rPr lang="en-US" altLang="ko-KR" sz="3600" dirty="0" smtClean="0"/>
              <a:t>]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890668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>
            <a:normAutofit fontScale="92500" lnSpcReduction="10000"/>
          </a:bodyPr>
          <a:lstStyle/>
          <a:p>
            <a:pPr lvl="0" fontAlgn="base" latinLnBrk="1">
              <a:spcAft>
                <a:spcPts val="18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ko-KR" altLang="en-US" dirty="0"/>
              <a:t>배열 </a:t>
            </a:r>
            <a:r>
              <a:rPr lang="en-US" altLang="ko-KR" dirty="0"/>
              <a:t>C</a:t>
            </a:r>
            <a:r>
              <a:rPr lang="ko-KR" altLang="en-US" dirty="0"/>
              <a:t>의 각 원소를 ∞로 초기화 한다</a:t>
            </a:r>
            <a:r>
              <a:rPr lang="en-US" altLang="ko-KR" dirty="0"/>
              <a:t>. </a:t>
            </a:r>
            <a:r>
              <a:rPr lang="ko-KR" altLang="en-US" dirty="0"/>
              <a:t>이는 문제에서 거슬러 받는 최소 동전 수를 구하기 때문이다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>
              <a:spcAft>
                <a:spcPts val="18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2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C[0]=0</a:t>
            </a:r>
            <a:r>
              <a:rPr lang="ko-KR" altLang="en-US" dirty="0"/>
              <a:t>으로 초기화한다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line 5</a:t>
            </a:r>
            <a:r>
              <a:rPr lang="ko-KR" altLang="en-US" dirty="0"/>
              <a:t>에서 </a:t>
            </a:r>
            <a:r>
              <a:rPr lang="en-US" altLang="ko-KR" dirty="0"/>
              <a:t>C[j-d</a:t>
            </a:r>
            <a:r>
              <a:rPr lang="en-US" altLang="ko-KR" baseline="-25000" dirty="0"/>
              <a:t>i</a:t>
            </a:r>
            <a:r>
              <a:rPr lang="en-US" altLang="ko-KR" dirty="0"/>
              <a:t>]</a:t>
            </a:r>
            <a:r>
              <a:rPr lang="ko-KR" altLang="en-US" dirty="0"/>
              <a:t>의 인덱스인 </a:t>
            </a:r>
            <a:r>
              <a:rPr lang="en-US" altLang="ko-KR" dirty="0"/>
              <a:t>j</a:t>
            </a:r>
            <a:r>
              <a:rPr lang="ko-KR" altLang="en-US" dirty="0"/>
              <a:t>에서 </a:t>
            </a:r>
            <a:r>
              <a:rPr lang="en-US" altLang="ko-KR" dirty="0"/>
              <a:t>d</a:t>
            </a:r>
            <a:r>
              <a:rPr lang="en-US" altLang="ko-KR" baseline="-25000" dirty="0"/>
              <a:t>i</a:t>
            </a:r>
            <a:r>
              <a:rPr lang="ko-KR" altLang="en-US" dirty="0"/>
              <a:t>를 뺀 값이 </a:t>
            </a:r>
            <a:r>
              <a:rPr lang="en-US" altLang="ko-KR" dirty="0"/>
              <a:t>0</a:t>
            </a:r>
            <a:r>
              <a:rPr lang="ko-KR" altLang="en-US" dirty="0"/>
              <a:t>이 되는 경우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C[0]</a:t>
            </a:r>
            <a:r>
              <a:rPr lang="ko-KR" altLang="en-US" dirty="0"/>
              <a:t>이 되는 경우를 위해서이다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>
              <a:spcAft>
                <a:spcPts val="1800"/>
              </a:spcAft>
            </a:pPr>
            <a:r>
              <a:rPr lang="en-US" altLang="ko-KR" dirty="0"/>
              <a:t>Line 3~6</a:t>
            </a:r>
            <a:r>
              <a:rPr lang="ko-KR" altLang="en-US" dirty="0"/>
              <a:t>의 </a:t>
            </a:r>
            <a:r>
              <a:rPr lang="en-US" altLang="ko-KR" dirty="0"/>
              <a:t>for-</a:t>
            </a:r>
            <a:r>
              <a:rPr lang="ko-KR" altLang="en-US" dirty="0"/>
              <a:t>루프에서는</a:t>
            </a:r>
            <a:r>
              <a:rPr lang="ko-KR" altLang="en-US" sz="2600" dirty="0"/>
              <a:t> </a:t>
            </a:r>
            <a:r>
              <a:rPr lang="en-US" altLang="ko-KR" sz="2600" dirty="0"/>
              <a:t>(</a:t>
            </a:r>
            <a:r>
              <a:rPr lang="ko-KR" altLang="en-US" sz="2600" dirty="0"/>
              <a:t>임시</a:t>
            </a:r>
            <a:r>
              <a:rPr lang="en-US" altLang="ko-KR" sz="2600" dirty="0"/>
              <a:t>) </a:t>
            </a:r>
            <a:r>
              <a:rPr lang="ko-KR" altLang="en-US" dirty="0"/>
              <a:t>거스름돈 액수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원부터 </a:t>
            </a:r>
            <a:r>
              <a:rPr lang="en-US" altLang="ko-KR" dirty="0"/>
              <a:t>1</a:t>
            </a:r>
            <a:r>
              <a:rPr lang="ko-KR" altLang="en-US" dirty="0"/>
              <a:t>원씩 증가시키며</a:t>
            </a:r>
            <a:r>
              <a:rPr lang="en-US" altLang="ko-KR" dirty="0"/>
              <a:t>, line 4~6</a:t>
            </a:r>
            <a:r>
              <a:rPr lang="ko-KR" altLang="en-US" dirty="0"/>
              <a:t>에서 </a:t>
            </a:r>
            <a:r>
              <a:rPr lang="en-US" altLang="ko-KR" dirty="0"/>
              <a:t>min</a:t>
            </a:r>
            <a:r>
              <a:rPr lang="en-US" altLang="ko-KR" baseline="-25000" dirty="0"/>
              <a:t>1</a:t>
            </a:r>
            <a:r>
              <a:rPr lang="ko-KR" altLang="en-US" baseline="-25000" dirty="0"/>
              <a:t>≤</a:t>
            </a:r>
            <a:r>
              <a:rPr lang="en-US" altLang="ko-KR" baseline="-25000" dirty="0" err="1"/>
              <a:t>i</a:t>
            </a:r>
            <a:r>
              <a:rPr lang="ko-KR" altLang="en-US" baseline="-25000" dirty="0"/>
              <a:t>≤</a:t>
            </a:r>
            <a:r>
              <a:rPr lang="en-US" altLang="ko-KR" baseline="-25000" dirty="0"/>
              <a:t>k</a:t>
            </a:r>
            <a:r>
              <a:rPr lang="en-US" altLang="ko-KR" dirty="0"/>
              <a:t>{C[j-d</a:t>
            </a:r>
            <a:r>
              <a:rPr lang="en-US" altLang="ko-KR" baseline="-25000" dirty="0"/>
              <a:t>i</a:t>
            </a:r>
            <a:r>
              <a:rPr lang="en-US" altLang="ko-KR" dirty="0"/>
              <a:t>] + 1}</a:t>
            </a:r>
            <a:r>
              <a:rPr lang="ko-KR" altLang="en-US" dirty="0"/>
              <a:t>을 </a:t>
            </a:r>
            <a:r>
              <a:rPr lang="en-US" altLang="ko-KR" dirty="0"/>
              <a:t>C[j]</a:t>
            </a:r>
            <a:r>
              <a:rPr lang="ko-KR" altLang="en-US" dirty="0"/>
              <a:t>로 정한다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 latinLnBrk="1">
              <a:spcAft>
                <a:spcPts val="1800"/>
              </a:spcAft>
            </a:pPr>
            <a:r>
              <a:rPr lang="ko-KR" altLang="en-US" dirty="0" smtClean="0"/>
              <a:t>이를 </a:t>
            </a:r>
            <a:r>
              <a:rPr lang="ko-KR" altLang="en-US" dirty="0"/>
              <a:t>위해 </a:t>
            </a:r>
            <a:r>
              <a:rPr lang="en-US" altLang="ko-KR" dirty="0"/>
              <a:t>line 4~6</a:t>
            </a:r>
            <a:r>
              <a:rPr lang="ko-KR" altLang="en-US" dirty="0"/>
              <a:t>의 </a:t>
            </a:r>
            <a:r>
              <a:rPr lang="en-US" altLang="ko-KR" dirty="0"/>
              <a:t>for-</a:t>
            </a:r>
            <a:r>
              <a:rPr lang="ko-KR" altLang="en-US" dirty="0"/>
              <a:t>루프에서는 가장 큰 액면의 동전부터 </a:t>
            </a:r>
            <a:r>
              <a:rPr lang="en-US" altLang="ko-KR" dirty="0"/>
              <a:t>1</a:t>
            </a:r>
            <a:r>
              <a:rPr lang="ko-KR" altLang="en-US" dirty="0"/>
              <a:t>원짜리 동전까지 차례로 동전을 고려해보고</a:t>
            </a:r>
            <a:r>
              <a:rPr lang="en-US" altLang="ko-KR" dirty="0"/>
              <a:t>, </a:t>
            </a:r>
            <a:r>
              <a:rPr lang="ko-KR" altLang="en-US" dirty="0"/>
              <a:t>그 중에서 가장 </a:t>
            </a:r>
            <a:r>
              <a:rPr lang="ko-KR" altLang="en-US" dirty="0" smtClean="0"/>
              <a:t>적은 </a:t>
            </a:r>
            <a:r>
              <a:rPr lang="ko-KR" altLang="en-US" dirty="0"/>
              <a:t>동전 수를 </a:t>
            </a:r>
            <a:r>
              <a:rPr lang="en-US" altLang="ko-KR" dirty="0"/>
              <a:t>C[j]</a:t>
            </a:r>
            <a:r>
              <a:rPr lang="ko-KR" altLang="en-US" dirty="0"/>
              <a:t>로 결정한다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거스름돈 액수인 </a:t>
            </a:r>
            <a:r>
              <a:rPr lang="en-US" altLang="ko-KR" dirty="0"/>
              <a:t>j</a:t>
            </a:r>
            <a:r>
              <a:rPr lang="ko-KR" altLang="en-US" dirty="0"/>
              <a:t>원보다 크지 않은 동전에 대해서만 고려한다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49076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r>
              <a:rPr lang="en-US" altLang="ko-KR" dirty="0"/>
              <a:t>=16, d</a:t>
            </a:r>
            <a:r>
              <a:rPr lang="en-US" altLang="ko-KR" baseline="-25000" dirty="0"/>
              <a:t>2</a:t>
            </a:r>
            <a:r>
              <a:rPr lang="en-US" altLang="ko-KR" dirty="0"/>
              <a:t>=10, d</a:t>
            </a:r>
            <a:r>
              <a:rPr lang="en-US" altLang="ko-KR" baseline="-25000" dirty="0"/>
              <a:t>3</a:t>
            </a:r>
            <a:r>
              <a:rPr lang="en-US" altLang="ko-KR" dirty="0"/>
              <a:t>=5, d</a:t>
            </a:r>
            <a:r>
              <a:rPr lang="en-US" altLang="ko-KR" baseline="-25000" dirty="0"/>
              <a:t>4</a:t>
            </a:r>
            <a:r>
              <a:rPr lang="en-US" altLang="ko-KR" dirty="0"/>
              <a:t>=1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거스름돈 </a:t>
            </a:r>
            <a:r>
              <a:rPr lang="en-US" altLang="ko-KR" dirty="0"/>
              <a:t>n=20</a:t>
            </a:r>
            <a:r>
              <a:rPr lang="ko-KR" altLang="en-US" dirty="0"/>
              <a:t>일 때 </a:t>
            </a:r>
            <a:r>
              <a:rPr lang="en-US" altLang="ko-KR" dirty="0" err="1"/>
              <a:t>DPCoinChange</a:t>
            </a:r>
            <a:r>
              <a:rPr lang="en-US" altLang="ko-KR" dirty="0"/>
              <a:t> </a:t>
            </a:r>
            <a:r>
              <a:rPr lang="ko-KR" altLang="en-US" dirty="0"/>
              <a:t>알고리즘의 수행되는 과정이다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다음의 </a:t>
            </a:r>
            <a:r>
              <a:rPr lang="ko-KR" altLang="en-US" dirty="0"/>
              <a:t>표에서 대각선 원소가 </a:t>
            </a:r>
            <a:r>
              <a:rPr lang="en-US" altLang="ko-KR" dirty="0"/>
              <a:t>C[j]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파란 음영으로 표시된 원소들이 </a:t>
            </a:r>
            <a:r>
              <a:rPr lang="en-US" altLang="ko-KR" dirty="0"/>
              <a:t>C[j]</a:t>
            </a:r>
            <a:r>
              <a:rPr lang="ko-KR" altLang="en-US" dirty="0"/>
              <a:t>를 계산하는데 필요한 </a:t>
            </a:r>
            <a:r>
              <a:rPr lang="ko-KR" altLang="en-US" dirty="0" smtClean="0"/>
              <a:t>부분문제들이다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_x223421688" descr="EMB000004fc5f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473149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784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/>
            <a:r>
              <a:rPr lang="en-US" altLang="ko-KR" dirty="0"/>
              <a:t>Line 1~2</a:t>
            </a:r>
            <a:r>
              <a:rPr lang="ko-KR" altLang="en-US" dirty="0"/>
              <a:t>에서 배열 </a:t>
            </a:r>
            <a:r>
              <a:rPr lang="en-US" altLang="ko-KR" dirty="0"/>
              <a:t>C</a:t>
            </a:r>
            <a:r>
              <a:rPr lang="ko-KR" altLang="en-US" dirty="0"/>
              <a:t>를 아래와 같이 초기화시킨다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 fontAlgn="base" latinLnBrk="1"/>
            <a:r>
              <a:rPr lang="ko-KR" altLang="en-US" dirty="0"/>
              <a:t>거스름돈 </a:t>
            </a:r>
            <a:r>
              <a:rPr lang="en-US" altLang="ko-KR" dirty="0"/>
              <a:t>j</a:t>
            </a:r>
            <a:r>
              <a:rPr lang="ko-KR" altLang="en-US" dirty="0"/>
              <a:t>원은 </a:t>
            </a:r>
            <a:r>
              <a:rPr lang="en-US" altLang="ko-KR" dirty="0"/>
              <a:t>1</a:t>
            </a:r>
            <a:r>
              <a:rPr lang="ko-KR" altLang="en-US" dirty="0" smtClean="0"/>
              <a:t>원</a:t>
            </a:r>
            <a:r>
              <a:rPr lang="ko-KR" altLang="en-US" dirty="0" smtClean="0">
                <a:sym typeface="Symbol"/>
              </a:rPr>
              <a:t></a:t>
            </a:r>
            <a:r>
              <a:rPr lang="en-US" altLang="ko-KR" dirty="0" smtClean="0"/>
              <a:t>4</a:t>
            </a:r>
            <a:r>
              <a:rPr lang="ko-KR" altLang="en-US" dirty="0"/>
              <a:t>원까지는 </a:t>
            </a:r>
            <a:r>
              <a:rPr lang="en-US" altLang="ko-KR" dirty="0"/>
              <a:t>1</a:t>
            </a:r>
            <a:r>
              <a:rPr lang="ko-KR" altLang="en-US" dirty="0"/>
              <a:t>원짜리 동전 </a:t>
            </a:r>
            <a:r>
              <a:rPr lang="en-US" altLang="ko-KR" dirty="0"/>
              <a:t>(d</a:t>
            </a:r>
            <a:r>
              <a:rPr lang="en-US" altLang="ko-KR" baseline="-25000" dirty="0"/>
              <a:t>4</a:t>
            </a:r>
            <a:r>
              <a:rPr lang="en-US" altLang="ko-KR" dirty="0"/>
              <a:t>=1)</a:t>
            </a:r>
            <a:r>
              <a:rPr lang="ko-KR" altLang="en-US" dirty="0"/>
              <a:t>밖에 고려할 동전이 없으므로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j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을 뺀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(j-1)</a:t>
            </a:r>
            <a:r>
              <a:rPr lang="ko-KR" altLang="en-US" dirty="0"/>
              <a:t>의 해인 </a:t>
            </a:r>
            <a:r>
              <a:rPr lang="en-US" altLang="ko-KR" dirty="0"/>
              <a:t>(C[j-1]+1)</a:t>
            </a:r>
            <a:r>
              <a:rPr lang="ko-KR" altLang="en-US" dirty="0"/>
              <a:t>이 </a:t>
            </a:r>
            <a:r>
              <a:rPr lang="en-US" altLang="ko-KR" dirty="0"/>
              <a:t>C[j]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 latinLnBrk="1"/>
            <a:r>
              <a:rPr lang="ko-KR" altLang="en-US" dirty="0" smtClean="0"/>
              <a:t>따라서 </a:t>
            </a:r>
            <a:r>
              <a:rPr lang="en-US" altLang="ko-KR" dirty="0" err="1"/>
              <a:t>i</a:t>
            </a:r>
            <a:r>
              <a:rPr lang="en-US" altLang="ko-KR" dirty="0"/>
              <a:t>=4 (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>
                <a:solidFill>
                  <a:srgbClr val="0000CC"/>
                </a:solidFill>
              </a:rPr>
              <a:t>원짜리 동전</a:t>
            </a:r>
            <a:r>
              <a:rPr lang="en-US" altLang="ko-KR" dirty="0"/>
              <a:t>)</a:t>
            </a:r>
            <a:r>
              <a:rPr lang="ko-KR" altLang="en-US" dirty="0"/>
              <a:t>일 때의 </a:t>
            </a:r>
            <a:r>
              <a:rPr lang="en-US" altLang="ko-KR" dirty="0"/>
              <a:t>line 5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조건인 </a:t>
            </a:r>
            <a:r>
              <a:rPr lang="en-US" altLang="ko-KR" dirty="0"/>
              <a:t>(1</a:t>
            </a:r>
            <a:r>
              <a:rPr lang="ko-KR" altLang="en-US" dirty="0"/>
              <a:t>≤</a:t>
            </a:r>
            <a:r>
              <a:rPr lang="en-US" altLang="ko-KR" dirty="0"/>
              <a:t>j)</a:t>
            </a:r>
            <a:r>
              <a:rPr lang="ko-KR" altLang="en-US" dirty="0"/>
              <a:t>가 ‘참’이고</a:t>
            </a:r>
            <a:r>
              <a:rPr lang="en-US" altLang="ko-KR" dirty="0"/>
              <a:t>, (C[j-1]+1&lt;</a:t>
            </a:r>
            <a:r>
              <a:rPr lang="ko-KR" altLang="en-US" dirty="0"/>
              <a:t>∞</a:t>
            </a:r>
            <a:r>
              <a:rPr lang="en-US" altLang="ko-KR" dirty="0"/>
              <a:t>)</a:t>
            </a:r>
            <a:r>
              <a:rPr lang="ko-KR" altLang="en-US" dirty="0"/>
              <a:t>도 ‘참’이 되어 각각 아래와 같이 </a:t>
            </a:r>
            <a:r>
              <a:rPr lang="en-US" altLang="ko-KR" dirty="0"/>
              <a:t>C[j]</a:t>
            </a:r>
            <a:r>
              <a:rPr lang="ko-KR" altLang="en-US" dirty="0"/>
              <a:t>가 결정된다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C[1]</a:t>
            </a:r>
            <a:r>
              <a:rPr lang="ko-KR" altLang="en-US" dirty="0"/>
              <a:t> </a:t>
            </a:r>
            <a:r>
              <a:rPr lang="en-US" altLang="ko-KR" dirty="0"/>
              <a:t>= C[j-1]+1 = C[1-1]+1 = C[0]+1 = 0+1 = </a:t>
            </a:r>
            <a:r>
              <a:rPr lang="en-US" altLang="ko-KR" dirty="0" smtClean="0"/>
              <a:t>1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04052"/>
              </p:ext>
            </p:extLst>
          </p:nvPr>
        </p:nvGraphicFramePr>
        <p:xfrm>
          <a:off x="539552" y="1484784"/>
          <a:ext cx="8064903" cy="828912"/>
        </p:xfrm>
        <a:graphic>
          <a:graphicData uri="http://schemas.openxmlformats.org/drawingml/2006/table">
            <a:tbl>
              <a:tblPr/>
              <a:tblGrid>
                <a:gridCol w="448348"/>
                <a:gridCol w="448348"/>
                <a:gridCol w="448348"/>
                <a:gridCol w="448348"/>
                <a:gridCol w="448348"/>
                <a:gridCol w="448348"/>
                <a:gridCol w="448348"/>
                <a:gridCol w="448348"/>
                <a:gridCol w="448348"/>
                <a:gridCol w="448348"/>
                <a:gridCol w="448348"/>
                <a:gridCol w="448348"/>
                <a:gridCol w="448348"/>
                <a:gridCol w="448348"/>
                <a:gridCol w="448348"/>
                <a:gridCol w="448348"/>
                <a:gridCol w="448348"/>
                <a:gridCol w="442987"/>
              </a:tblGrid>
              <a:tr h="3663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⋯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7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⋯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78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lvl="0"/>
            <a:r>
              <a:rPr lang="pl-PL" dirty="0"/>
              <a:t>C[2] = C[j-1]+1 = C[2-1]+1 = C[1]+1 = 1+1 = </a:t>
            </a:r>
            <a:r>
              <a:rPr lang="pl-PL" dirty="0" smtClean="0"/>
              <a:t>2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r>
              <a:rPr lang="pl-PL" dirty="0" smtClean="0"/>
              <a:t>C[3</a:t>
            </a:r>
            <a:r>
              <a:rPr lang="pl-PL" dirty="0"/>
              <a:t>] = C[j-1]+1 = C[3-1]+1 = C[2]+1 = 2+1 = 3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r>
              <a:rPr lang="pl-PL" dirty="0"/>
              <a:t>C[4] = C[j-1]+1 = C[4-1]+1 = C[3]+1 = 3+1 = </a:t>
            </a:r>
            <a:r>
              <a:rPr lang="pl-PL" dirty="0" smtClean="0"/>
              <a:t>4</a:t>
            </a:r>
            <a:endParaRPr lang="pl-P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02" y="2132856"/>
            <a:ext cx="6238602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786188"/>
            <a:ext cx="6829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5445224"/>
            <a:ext cx="71342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03" y="526597"/>
            <a:ext cx="5518521" cy="74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0822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j=5</a:t>
            </a:r>
            <a:r>
              <a:rPr lang="ko-KR" altLang="en-US" dirty="0"/>
              <a:t>이면 임시 거스름돈이 </a:t>
            </a:r>
            <a:r>
              <a:rPr lang="en-US" altLang="ko-KR" dirty="0"/>
              <a:t>5</a:t>
            </a:r>
            <a:r>
              <a:rPr lang="ko-KR" altLang="en-US" dirty="0"/>
              <a:t>원일 때</a:t>
            </a:r>
            <a:r>
              <a:rPr lang="en-US" altLang="ko-KR" dirty="0"/>
              <a:t>,</a:t>
            </a:r>
            <a:endParaRPr lang="ko-KR" altLang="en-US" dirty="0"/>
          </a:p>
          <a:p>
            <a:pPr lvl="1" fontAlgn="base" latinLnBrk="1"/>
            <a:r>
              <a:rPr lang="en-US" altLang="ko-KR" dirty="0" err="1"/>
              <a:t>i</a:t>
            </a:r>
            <a:r>
              <a:rPr lang="en-US" altLang="ko-KR" dirty="0"/>
              <a:t>=3 (</a:t>
            </a:r>
            <a:r>
              <a:rPr lang="en-US" altLang="ko-KR" dirty="0">
                <a:solidFill>
                  <a:srgbClr val="0000CC"/>
                </a:solidFill>
              </a:rPr>
              <a:t>5</a:t>
            </a:r>
            <a:r>
              <a:rPr lang="ko-KR" altLang="en-US" dirty="0">
                <a:solidFill>
                  <a:srgbClr val="0000CC"/>
                </a:solidFill>
              </a:rPr>
              <a:t>원짜리 동전</a:t>
            </a:r>
            <a:r>
              <a:rPr lang="en-US" altLang="ko-KR" dirty="0"/>
              <a:t>)</a:t>
            </a:r>
            <a:r>
              <a:rPr lang="ko-KR" altLang="en-US" dirty="0"/>
              <a:t>에 대해서</a:t>
            </a:r>
            <a:r>
              <a:rPr lang="en-US" altLang="ko-KR" dirty="0"/>
              <a:t>, line 5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조건인 </a:t>
            </a:r>
            <a:r>
              <a:rPr lang="en-US" altLang="ko-KR" dirty="0"/>
              <a:t>(5</a:t>
            </a:r>
            <a:r>
              <a:rPr lang="ko-KR" altLang="en-US" dirty="0"/>
              <a:t>≤</a:t>
            </a:r>
            <a:r>
              <a:rPr lang="en-US" altLang="ko-KR" dirty="0"/>
              <a:t>5)</a:t>
            </a:r>
            <a:r>
              <a:rPr lang="ko-KR" altLang="en-US" dirty="0"/>
              <a:t>가 ‘참’이고</a:t>
            </a:r>
            <a:r>
              <a:rPr lang="en-US" altLang="ko-KR" dirty="0"/>
              <a:t>, (C[5-5]+1 &lt; C[5]) = (C[0]+1 &lt;</a:t>
            </a:r>
            <a:r>
              <a:rPr lang="ko-KR" altLang="en-US" dirty="0"/>
              <a:t>∞</a:t>
            </a:r>
            <a:r>
              <a:rPr lang="en-US" altLang="ko-KR" dirty="0"/>
              <a:t>) = (0+1 &lt;</a:t>
            </a:r>
            <a:r>
              <a:rPr lang="ko-KR" altLang="en-US" dirty="0"/>
              <a:t>∞</a:t>
            </a:r>
            <a:r>
              <a:rPr lang="en-US" altLang="ko-KR" dirty="0"/>
              <a:t>)</a:t>
            </a:r>
            <a:r>
              <a:rPr lang="ko-KR" altLang="en-US" dirty="0"/>
              <a:t>이므로 ‘참’이 되어 ‘</a:t>
            </a:r>
            <a:r>
              <a:rPr lang="en-US" altLang="ko-KR" dirty="0"/>
              <a:t>C[j] = C[j-d</a:t>
            </a:r>
            <a:r>
              <a:rPr lang="en-US" altLang="ko-KR" baseline="-25000" dirty="0"/>
              <a:t>i</a:t>
            </a:r>
            <a:r>
              <a:rPr lang="en-US" altLang="ko-KR" dirty="0"/>
              <a:t>]+1’</a:t>
            </a:r>
            <a:r>
              <a:rPr lang="ko-KR" altLang="en-US" dirty="0"/>
              <a:t>가 수행된다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C[5] = C[5-5]+1 = C[0]+1 = 0+1 = 1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C[5]=1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 latinLnBrk="1"/>
            <a:endParaRPr lang="en-US" altLang="ko-KR" dirty="0"/>
          </a:p>
          <a:p>
            <a:pPr lvl="1" fontAlgn="base" latinLnBrk="1"/>
            <a:endParaRPr lang="en-US" altLang="ko-KR" dirty="0" smtClean="0"/>
          </a:p>
          <a:p>
            <a:pPr lvl="1" fontAlgn="base" latinLnBrk="1"/>
            <a:r>
              <a:rPr lang="en-US" altLang="ko-KR" dirty="0" err="1"/>
              <a:t>i</a:t>
            </a:r>
            <a:r>
              <a:rPr lang="en-US" altLang="ko-KR" dirty="0"/>
              <a:t>=4 (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>
                <a:solidFill>
                  <a:srgbClr val="0000CC"/>
                </a:solidFill>
              </a:rPr>
              <a:t>원짜리 동전</a:t>
            </a:r>
            <a:r>
              <a:rPr lang="en-US" altLang="ko-KR" dirty="0"/>
              <a:t>)</a:t>
            </a:r>
            <a:r>
              <a:rPr lang="ko-KR" altLang="en-US" dirty="0"/>
              <a:t>일 때는 </a:t>
            </a:r>
            <a:r>
              <a:rPr lang="en-US" altLang="ko-KR" dirty="0"/>
              <a:t>line 5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조건인 </a:t>
            </a:r>
            <a:r>
              <a:rPr lang="en-US" altLang="ko-KR" dirty="0"/>
              <a:t>(d</a:t>
            </a:r>
            <a:r>
              <a:rPr lang="en-US" altLang="ko-KR" baseline="-25000" dirty="0"/>
              <a:t>5 </a:t>
            </a:r>
            <a:r>
              <a:rPr lang="ko-KR" altLang="en-US" dirty="0"/>
              <a:t>≤ </a:t>
            </a:r>
            <a:r>
              <a:rPr lang="en-US" altLang="ko-KR" dirty="0"/>
              <a:t>5)</a:t>
            </a:r>
            <a:r>
              <a:rPr lang="ko-KR" altLang="en-US" dirty="0"/>
              <a:t>는 ‘참’이나 </a:t>
            </a:r>
            <a:r>
              <a:rPr lang="en-US" altLang="ko-KR" dirty="0"/>
              <a:t>(C[j-d</a:t>
            </a:r>
            <a:r>
              <a:rPr lang="en-US" altLang="ko-KR" baseline="-25000" dirty="0"/>
              <a:t>i</a:t>
            </a:r>
            <a:r>
              <a:rPr lang="en-US" altLang="ko-KR" dirty="0"/>
              <a:t>]+1 &lt; C[j]) = (C[5-1] +1 &lt; C[4]) = (C[4] +1 &lt; C[5]) = (4+1 &lt; 1) = (</a:t>
            </a:r>
            <a:r>
              <a:rPr lang="en-US" altLang="ko-KR" dirty="0">
                <a:solidFill>
                  <a:srgbClr val="0000CC"/>
                </a:solidFill>
              </a:rPr>
              <a:t>5</a:t>
            </a:r>
            <a:r>
              <a:rPr lang="en-US" altLang="ko-KR" dirty="0"/>
              <a:t> &lt; 1)</a:t>
            </a:r>
            <a:r>
              <a:rPr lang="ko-KR" altLang="en-US" dirty="0"/>
              <a:t>가 ‘거짓’이 되어 </a:t>
            </a:r>
            <a:r>
              <a:rPr lang="en-US" altLang="ko-KR" dirty="0"/>
              <a:t>C[5]</a:t>
            </a:r>
            <a:r>
              <a:rPr lang="ko-KR" altLang="en-US" dirty="0"/>
              <a:t>는 변하지 않고 그대로 </a:t>
            </a:r>
            <a:r>
              <a:rPr lang="en-US" altLang="ko-KR" dirty="0"/>
              <a:t>1</a:t>
            </a:r>
            <a:r>
              <a:rPr lang="ko-KR" altLang="en-US" dirty="0"/>
              <a:t>을 유지한다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 latinLnBrk="1"/>
            <a:r>
              <a:rPr lang="ko-KR" altLang="en-US" dirty="0" smtClean="0"/>
              <a:t>즉</a:t>
            </a:r>
            <a:r>
              <a:rPr lang="en-US" altLang="ko-KR" dirty="0"/>
              <a:t>, 1</a:t>
            </a:r>
            <a:r>
              <a:rPr lang="ko-KR" altLang="en-US" dirty="0"/>
              <a:t>원짜리 동전으로 거스름돈을 </a:t>
            </a:r>
            <a:r>
              <a:rPr lang="ko-KR" altLang="en-US" dirty="0" smtClean="0"/>
              <a:t>주려 하면 </a:t>
            </a:r>
            <a:r>
              <a:rPr lang="ko-KR" altLang="en-US" dirty="0"/>
              <a:t>오히려 동전 수가 늘어나기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12" y="2708920"/>
            <a:ext cx="7884368" cy="63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66361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j=6, 7, 8, 9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=3 (</a:t>
            </a:r>
            <a:r>
              <a:rPr lang="en-US" altLang="ko-KR" dirty="0">
                <a:solidFill>
                  <a:srgbClr val="0000CC"/>
                </a:solidFill>
              </a:rPr>
              <a:t>5</a:t>
            </a:r>
            <a:r>
              <a:rPr lang="ko-KR" altLang="en-US" dirty="0">
                <a:solidFill>
                  <a:srgbClr val="0000CC"/>
                </a:solidFill>
              </a:rPr>
              <a:t>원짜리 동전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각각 아래와 같이 수행된다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C[6]=C[j-5]+1=C[6-5]+1=C[1]+1=1+1 = 2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C[7]=C[j-5]+1=C[7-5]+1=C[2]+1=2+1 = 3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C[8]=C[j-5]+1=C[8-5]+1=C[3]+1=3+1 = 4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C[9]=C[j-5]+1=C[9-5]+1=C[4]+1=4+1 = 5</a:t>
            </a:r>
            <a:endParaRPr lang="ko-KR" altLang="en-US" dirty="0"/>
          </a:p>
          <a:p>
            <a:pPr fontAlgn="base" latinLnBrk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=4 (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>
                <a:solidFill>
                  <a:srgbClr val="0000CC"/>
                </a:solidFill>
              </a:rPr>
              <a:t>원짜리 동전</a:t>
            </a:r>
            <a:r>
              <a:rPr lang="en-US" altLang="ko-KR" dirty="0"/>
              <a:t>)</a:t>
            </a:r>
            <a:r>
              <a:rPr lang="ko-KR" altLang="en-US" dirty="0"/>
              <a:t>일 때에는 </a:t>
            </a:r>
            <a:r>
              <a:rPr lang="en-US" altLang="ko-KR" dirty="0"/>
              <a:t>line 5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조건의 </a:t>
            </a:r>
            <a:r>
              <a:rPr lang="en-US" altLang="ko-KR" dirty="0"/>
              <a:t>(C[j-d</a:t>
            </a:r>
            <a:r>
              <a:rPr lang="en-US" altLang="ko-KR" baseline="-25000" dirty="0"/>
              <a:t>i</a:t>
            </a:r>
            <a:r>
              <a:rPr lang="en-US" altLang="ko-KR" dirty="0"/>
              <a:t>]+1 &lt; C[j])= (C[j-1]+1 &lt; C[j])</a:t>
            </a:r>
            <a:r>
              <a:rPr lang="ko-KR" altLang="en-US" dirty="0"/>
              <a:t>이 각각의 </a:t>
            </a:r>
            <a:r>
              <a:rPr lang="en-US" altLang="ko-KR" dirty="0"/>
              <a:t>j</a:t>
            </a:r>
            <a:r>
              <a:rPr lang="ko-KR" altLang="en-US" dirty="0"/>
              <a:t>에 대해서 </a:t>
            </a:r>
            <a:r>
              <a:rPr lang="en-US" altLang="ko-KR" dirty="0"/>
              <a:t>(1+1) &lt; 2, (2+1) &lt; 3, (3+1) &lt; 4, (4+1) &lt; 5</a:t>
            </a:r>
            <a:r>
              <a:rPr lang="ko-KR" altLang="en-US" dirty="0"/>
              <a:t>로서 ‘거짓’이 되어 </a:t>
            </a:r>
            <a:r>
              <a:rPr lang="en-US" altLang="ko-KR" dirty="0"/>
              <a:t>C[j]</a:t>
            </a:r>
            <a:r>
              <a:rPr lang="ko-KR" altLang="en-US" dirty="0"/>
              <a:t>는 변경되지 않는다</a:t>
            </a:r>
            <a:r>
              <a:rPr lang="en-US" altLang="ko-KR" dirty="0"/>
              <a:t>. </a:t>
            </a:r>
            <a:r>
              <a:rPr lang="ko-KR" altLang="en-US" dirty="0"/>
              <a:t>사실은 </a:t>
            </a:r>
            <a:r>
              <a:rPr lang="en-US" altLang="ko-KR" dirty="0" err="1"/>
              <a:t>i</a:t>
            </a:r>
            <a:r>
              <a:rPr lang="en-US" altLang="ko-KR" dirty="0"/>
              <a:t>=3</a:t>
            </a:r>
            <a:r>
              <a:rPr lang="ko-KR" altLang="en-US" dirty="0"/>
              <a:t>일 때와 동일하므로 </a:t>
            </a:r>
            <a:r>
              <a:rPr lang="ko-KR" altLang="en-US" dirty="0" smtClean="0"/>
              <a:t>각각 갱신 안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5462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_x224318704" descr="EMB000004fc5f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00" y="228600"/>
            <a:ext cx="2981709" cy="28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23497"/>
              </p:ext>
            </p:extLst>
          </p:nvPr>
        </p:nvGraphicFramePr>
        <p:xfrm>
          <a:off x="1325378" y="3308970"/>
          <a:ext cx="6054939" cy="2856333"/>
        </p:xfrm>
        <a:graphic>
          <a:graphicData uri="http://schemas.openxmlformats.org/drawingml/2006/table">
            <a:tbl>
              <a:tblPr/>
              <a:tblGrid>
                <a:gridCol w="550449"/>
                <a:gridCol w="550449"/>
                <a:gridCol w="550449"/>
                <a:gridCol w="550449"/>
                <a:gridCol w="550449"/>
                <a:gridCol w="550449"/>
                <a:gridCol w="550449"/>
                <a:gridCol w="550449"/>
                <a:gridCol w="550449"/>
                <a:gridCol w="550449"/>
                <a:gridCol w="550449"/>
              </a:tblGrid>
              <a:tr h="4438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505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482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0" spc="0" dirty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78247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j=10</a:t>
            </a:r>
            <a:r>
              <a:rPr lang="ko-KR" altLang="en-US" dirty="0"/>
              <a:t>이면 거스름돈이 </a:t>
            </a:r>
            <a:r>
              <a:rPr lang="en-US" altLang="ko-KR" dirty="0"/>
              <a:t>10</a:t>
            </a:r>
            <a:r>
              <a:rPr lang="ko-KR" altLang="en-US" dirty="0"/>
              <a:t>원이면</a:t>
            </a:r>
            <a:r>
              <a:rPr lang="en-US" altLang="ko-KR" dirty="0"/>
              <a:t>,</a:t>
            </a:r>
            <a:endParaRPr lang="ko-KR" altLang="en-US" dirty="0"/>
          </a:p>
          <a:p>
            <a:pPr lvl="1" fontAlgn="base" latinLnBrk="1"/>
            <a:r>
              <a:rPr lang="en-US" altLang="ko-KR" dirty="0" err="1"/>
              <a:t>i</a:t>
            </a:r>
            <a:r>
              <a:rPr lang="en-US" altLang="ko-KR" dirty="0"/>
              <a:t>=2 (</a:t>
            </a:r>
            <a:r>
              <a:rPr lang="en-US" altLang="ko-KR" dirty="0">
                <a:solidFill>
                  <a:srgbClr val="0000CC"/>
                </a:solidFill>
              </a:rPr>
              <a:t>10</a:t>
            </a:r>
            <a:r>
              <a:rPr lang="ko-KR" altLang="en-US" dirty="0">
                <a:solidFill>
                  <a:srgbClr val="0000CC"/>
                </a:solidFill>
              </a:rPr>
              <a:t>원짜리 동전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r>
              <a:rPr lang="en-US" altLang="ko-KR" dirty="0"/>
              <a:t>, line 5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조건인 </a:t>
            </a:r>
            <a:r>
              <a:rPr lang="en-US" altLang="ko-KR" dirty="0"/>
              <a:t>(d</a:t>
            </a:r>
            <a:r>
              <a:rPr lang="en-US" altLang="ko-KR" baseline="-25000" dirty="0"/>
              <a:t>i</a:t>
            </a:r>
            <a:r>
              <a:rPr lang="ko-KR" altLang="en-US" dirty="0"/>
              <a:t>≤</a:t>
            </a:r>
            <a:r>
              <a:rPr lang="en-US" altLang="ko-KR" dirty="0"/>
              <a:t>j)=(10</a:t>
            </a:r>
            <a:r>
              <a:rPr lang="ko-KR" altLang="en-US" dirty="0"/>
              <a:t>≤</a:t>
            </a:r>
            <a:r>
              <a:rPr lang="en-US" altLang="ko-KR" dirty="0"/>
              <a:t>10)</a:t>
            </a:r>
            <a:r>
              <a:rPr lang="ko-KR" altLang="en-US" dirty="0"/>
              <a:t>은 ‘참’이고</a:t>
            </a:r>
            <a:r>
              <a:rPr lang="en-US" altLang="ko-KR" dirty="0"/>
              <a:t>, (C[j-d</a:t>
            </a:r>
            <a:r>
              <a:rPr lang="en-US" altLang="ko-KR" baseline="-25000" dirty="0"/>
              <a:t>i</a:t>
            </a:r>
            <a:r>
              <a:rPr lang="en-US" altLang="ko-KR" dirty="0"/>
              <a:t>]+1&lt;C[j]) = (C[10-10]+1&lt;C[10]) = (C[0]+1&lt; C[10]) = (0+1&lt;</a:t>
            </a:r>
            <a:r>
              <a:rPr lang="ko-KR" altLang="en-US" dirty="0"/>
              <a:t>∞</a:t>
            </a:r>
            <a:r>
              <a:rPr lang="en-US" altLang="ko-KR" dirty="0"/>
              <a:t>)</a:t>
            </a:r>
            <a:r>
              <a:rPr lang="ko-KR" altLang="en-US" dirty="0"/>
              <a:t>이 ‘참’이 되어 ‘</a:t>
            </a:r>
            <a:r>
              <a:rPr lang="en-US" altLang="ko-KR" dirty="0"/>
              <a:t>C[j]=C[j-d</a:t>
            </a:r>
            <a:r>
              <a:rPr lang="en-US" altLang="ko-KR" baseline="-25000" dirty="0"/>
              <a:t>i</a:t>
            </a:r>
            <a:r>
              <a:rPr lang="en-US" altLang="ko-KR" dirty="0"/>
              <a:t>]+1’</a:t>
            </a:r>
            <a:r>
              <a:rPr lang="ko-KR" altLang="en-US" dirty="0"/>
              <a:t>이 수행된다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C[10] = C[10-10]+1 = C[0]+1 = 0+1 = 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CC"/>
                </a:solidFill>
              </a:rPr>
              <a:t>C[10]=1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 latinLnBrk="1"/>
            <a:endParaRPr lang="en-US" altLang="ko-KR" dirty="0"/>
          </a:p>
          <a:p>
            <a:pPr lvl="1" fontAlgn="base" latinLnBrk="1"/>
            <a:endParaRPr lang="ko-KR" altLang="en-US" dirty="0"/>
          </a:p>
          <a:p>
            <a:pPr lvl="1" fontAlgn="base" latinLnBrk="1"/>
            <a:r>
              <a:rPr lang="en-US" altLang="ko-KR" dirty="0" err="1"/>
              <a:t>i</a:t>
            </a:r>
            <a:r>
              <a:rPr lang="en-US" altLang="ko-KR" dirty="0"/>
              <a:t>=3 (</a:t>
            </a:r>
            <a:r>
              <a:rPr lang="en-US" altLang="ko-KR" dirty="0">
                <a:solidFill>
                  <a:srgbClr val="0000CC"/>
                </a:solidFill>
              </a:rPr>
              <a:t>5</a:t>
            </a:r>
            <a:r>
              <a:rPr lang="ko-KR" altLang="en-US" dirty="0">
                <a:solidFill>
                  <a:srgbClr val="0000CC"/>
                </a:solidFill>
              </a:rPr>
              <a:t>원짜리 동전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r>
              <a:rPr lang="en-US" altLang="ko-KR" dirty="0"/>
              <a:t>, line 5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조건인 </a:t>
            </a:r>
            <a:r>
              <a:rPr lang="en-US" altLang="ko-KR" dirty="0"/>
              <a:t>(d</a:t>
            </a:r>
            <a:r>
              <a:rPr lang="en-US" altLang="ko-KR" baseline="-25000" dirty="0"/>
              <a:t>i</a:t>
            </a:r>
            <a:r>
              <a:rPr lang="ko-KR" altLang="en-US" dirty="0"/>
              <a:t>≤</a:t>
            </a:r>
            <a:r>
              <a:rPr lang="en-US" altLang="ko-KR" dirty="0"/>
              <a:t>j) = (5&lt;10)</a:t>
            </a:r>
            <a:r>
              <a:rPr lang="ko-KR" altLang="en-US" dirty="0"/>
              <a:t>는 ‘참’이나</a:t>
            </a:r>
            <a:r>
              <a:rPr lang="en-US" altLang="ko-KR" dirty="0"/>
              <a:t>, (C[10-5]+1&lt;C[10]) = (C[5]+1&lt;C[10]) = (1+1&lt;1)</a:t>
            </a:r>
            <a:r>
              <a:rPr lang="ko-KR" altLang="en-US" dirty="0"/>
              <a:t>이 ‘거짓’이 되어서 </a:t>
            </a:r>
            <a:r>
              <a:rPr lang="en-US" altLang="ko-KR" dirty="0"/>
              <a:t>C[10]</a:t>
            </a:r>
            <a:r>
              <a:rPr lang="ko-KR" altLang="en-US" dirty="0"/>
              <a:t>은 변하지 않는다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5</a:t>
            </a:r>
            <a:r>
              <a:rPr lang="ko-KR" altLang="en-US" dirty="0"/>
              <a:t>원짜리 </a:t>
            </a:r>
            <a:r>
              <a:rPr lang="en-US" altLang="ko-KR" dirty="0"/>
              <a:t>2</a:t>
            </a:r>
            <a:r>
              <a:rPr lang="ko-KR" altLang="en-US" dirty="0"/>
              <a:t>개보다는 </a:t>
            </a:r>
            <a:r>
              <a:rPr lang="en-US" altLang="ko-KR" dirty="0"/>
              <a:t>10</a:t>
            </a:r>
            <a:r>
              <a:rPr lang="ko-KR" altLang="en-US" dirty="0"/>
              <a:t>원짜리 </a:t>
            </a:r>
            <a:r>
              <a:rPr lang="en-US" altLang="ko-KR" dirty="0"/>
              <a:t>1</a:t>
            </a:r>
            <a:r>
              <a:rPr lang="ko-KR" altLang="en-US" dirty="0"/>
              <a:t>개 낫다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_x224318864" descr="EMB000004fc5f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6912"/>
            <a:ext cx="1087469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3" name="_x224318064" descr="EMB000004fc5f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22" y="5229200"/>
            <a:ext cx="155238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9543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/>
            <a:r>
              <a:rPr lang="en-US" altLang="ko-KR" dirty="0" err="1"/>
              <a:t>i</a:t>
            </a:r>
            <a:r>
              <a:rPr lang="en-US" altLang="ko-KR" dirty="0"/>
              <a:t>=4 (</a:t>
            </a:r>
            <a:r>
              <a:rPr lang="en-US" altLang="ko-KR" sz="2400" dirty="0">
                <a:solidFill>
                  <a:srgbClr val="0000CC"/>
                </a:solidFill>
              </a:rPr>
              <a:t>1</a:t>
            </a:r>
            <a:r>
              <a:rPr lang="ko-KR" altLang="en-US" sz="2400" dirty="0">
                <a:solidFill>
                  <a:srgbClr val="0000CC"/>
                </a:solidFill>
              </a:rPr>
              <a:t>원짜리 동전</a:t>
            </a:r>
            <a:r>
              <a:rPr lang="en-US" altLang="ko-KR" dirty="0"/>
              <a:t>)</a:t>
            </a:r>
            <a:r>
              <a:rPr lang="ko-KR" altLang="en-US" dirty="0"/>
              <a:t>일 때는 </a:t>
            </a:r>
            <a:r>
              <a:rPr lang="en-US" altLang="ko-KR" dirty="0"/>
              <a:t>line 5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조건인 </a:t>
            </a:r>
            <a:r>
              <a:rPr lang="en-US" altLang="ko-KR" dirty="0"/>
              <a:t>(d</a:t>
            </a:r>
            <a:r>
              <a:rPr lang="en-US" altLang="ko-KR" baseline="-25000" dirty="0"/>
              <a:t>i</a:t>
            </a:r>
            <a:r>
              <a:rPr lang="ko-KR" altLang="en-US" dirty="0"/>
              <a:t>≤</a:t>
            </a:r>
            <a:r>
              <a:rPr lang="en-US" altLang="ko-KR" dirty="0"/>
              <a:t>j) = (1&lt;10)</a:t>
            </a:r>
            <a:r>
              <a:rPr lang="ko-KR" altLang="en-US" dirty="0"/>
              <a:t>는 ‘참’이나</a:t>
            </a:r>
            <a:r>
              <a:rPr lang="en-US" altLang="ko-KR" dirty="0"/>
              <a:t>, (C[j-d</a:t>
            </a:r>
            <a:r>
              <a:rPr lang="en-US" altLang="ko-KR" baseline="-25000" dirty="0"/>
              <a:t>i</a:t>
            </a:r>
            <a:r>
              <a:rPr lang="en-US" altLang="ko-KR" dirty="0"/>
              <a:t>]+1&lt;C[j]) = (C[10-1]+1&lt;C[10]) = (C[9]+1&lt; C[10]) = (5+1&lt;1) = (6&lt;1)</a:t>
            </a:r>
            <a:r>
              <a:rPr lang="ko-KR" altLang="en-US" dirty="0"/>
              <a:t>이 ‘거짓’이므로 </a:t>
            </a:r>
            <a:r>
              <a:rPr lang="en-US" altLang="ko-KR" dirty="0"/>
              <a:t>C[10]</a:t>
            </a:r>
            <a:r>
              <a:rPr lang="ko-KR" altLang="en-US" dirty="0"/>
              <a:t>이 변하지 않고 그대로 </a:t>
            </a:r>
            <a:r>
              <a:rPr lang="en-US" altLang="ko-KR" dirty="0"/>
              <a:t>1</a:t>
            </a:r>
            <a:r>
              <a:rPr lang="ko-KR" altLang="en-US" dirty="0"/>
              <a:t>을 유지한다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5" name="_x223421608" descr="EMB000004fc5f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7" y="2636912"/>
            <a:ext cx="3800773" cy="66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37750"/>
              </p:ext>
            </p:extLst>
          </p:nvPr>
        </p:nvGraphicFramePr>
        <p:xfrm>
          <a:off x="1002792" y="3717032"/>
          <a:ext cx="6881580" cy="937493"/>
        </p:xfrm>
        <a:graphic>
          <a:graphicData uri="http://schemas.openxmlformats.org/drawingml/2006/table">
            <a:tbl>
              <a:tblPr/>
              <a:tblGrid>
                <a:gridCol w="573465"/>
                <a:gridCol w="573465"/>
                <a:gridCol w="573465"/>
                <a:gridCol w="573465"/>
                <a:gridCol w="573465"/>
                <a:gridCol w="573465"/>
                <a:gridCol w="573465"/>
                <a:gridCol w="573465"/>
                <a:gridCol w="573465"/>
                <a:gridCol w="573465"/>
                <a:gridCol w="573465"/>
                <a:gridCol w="573465"/>
              </a:tblGrid>
              <a:tr h="4139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16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/>
            <a:r>
              <a:rPr lang="ko-KR" altLang="en-US" dirty="0"/>
              <a:t>그 다음엔 </a:t>
            </a:r>
            <a:r>
              <a:rPr lang="en-US" altLang="ko-KR" dirty="0" err="1"/>
              <a:t>i</a:t>
            </a:r>
            <a:r>
              <a:rPr lang="ko-KR" altLang="en-US" dirty="0"/>
              <a:t>에서 점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/>
              <a:t>를 경유하여 </a:t>
            </a:r>
            <a:r>
              <a:rPr lang="en-US" altLang="ko-KR" dirty="0"/>
              <a:t>j</a:t>
            </a:r>
            <a:r>
              <a:rPr lang="ko-KR" altLang="en-US" dirty="0"/>
              <a:t>로 가는 경로의 거리와 </a:t>
            </a:r>
            <a:r>
              <a:rPr lang="en-US" altLang="ko-KR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ko-KR" baseline="30000" dirty="0">
                <a:solidFill>
                  <a:srgbClr val="0000CC"/>
                </a:solidFill>
              </a:rPr>
              <a:t>1 </a:t>
            </a:r>
            <a:r>
              <a:rPr lang="ko-KR" altLang="en-US" dirty="0" smtClean="0"/>
              <a:t>중에서 </a:t>
            </a:r>
            <a:r>
              <a:rPr lang="ko-KR" altLang="en-US" dirty="0"/>
              <a:t>짧은 거리를 </a:t>
            </a:r>
            <a:r>
              <a:rPr lang="en-US" altLang="ko-KR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ko-KR" baseline="30000" dirty="0" smtClean="0">
                <a:solidFill>
                  <a:srgbClr val="0000CC"/>
                </a:solidFill>
              </a:rPr>
              <a:t>2</a:t>
            </a:r>
            <a:r>
              <a:rPr lang="ko-KR" altLang="en-US" dirty="0" smtClean="0"/>
              <a:t>로 </a:t>
            </a:r>
            <a:r>
              <a:rPr lang="ko-KR" altLang="en-US" dirty="0"/>
              <a:t>정한다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/>
              <a:t>2</a:t>
            </a:r>
            <a:r>
              <a:rPr lang="ko-KR" altLang="en-US" dirty="0"/>
              <a:t>를 경유하는 경로의 거리는 </a:t>
            </a:r>
            <a:r>
              <a:rPr lang="en-US" altLang="ko-KR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baseline="30000" dirty="0" smtClean="0">
                <a:solidFill>
                  <a:srgbClr val="0000CC"/>
                </a:solidFill>
              </a:rPr>
              <a:t>1 </a:t>
            </a:r>
            <a:r>
              <a:rPr lang="en-US" altLang="ko-KR" dirty="0" smtClean="0"/>
              <a:t>+</a:t>
            </a:r>
            <a:r>
              <a:rPr lang="en-US" altLang="ko-KR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baseline="30000" dirty="0" smtClean="0">
                <a:solidFill>
                  <a:srgbClr val="0000CC"/>
                </a:solidFill>
              </a:rPr>
              <a:t>1</a:t>
            </a:r>
            <a:r>
              <a:rPr lang="ko-KR" altLang="en-US" dirty="0" smtClean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모든 </a:t>
            </a:r>
            <a:r>
              <a:rPr lang="ko-KR" altLang="en-US" dirty="0"/>
              <a:t>쌍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j</a:t>
            </a:r>
            <a:r>
              <a:rPr lang="ko-KR" altLang="en-US" dirty="0"/>
              <a:t>에 대하여 </a:t>
            </a:r>
            <a:r>
              <a:rPr lang="en-US" altLang="ko-KR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ko-KR" baseline="30000" dirty="0" smtClean="0">
                <a:solidFill>
                  <a:srgbClr val="0000CC"/>
                </a:solidFill>
              </a:rPr>
              <a:t>2</a:t>
            </a:r>
            <a:r>
              <a:rPr lang="ko-KR" altLang="en-US" dirty="0" smtClean="0"/>
              <a:t>를 </a:t>
            </a:r>
            <a:r>
              <a:rPr lang="ko-KR" altLang="en-US" dirty="0"/>
              <a:t>계산하는 것이 그 다음으로 큰 부분 문제들이다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≠</a:t>
            </a:r>
            <a:r>
              <a:rPr lang="en-US" altLang="ko-KR" dirty="0"/>
              <a:t>2, j</a:t>
            </a:r>
            <a:r>
              <a:rPr lang="ko-KR" altLang="en-US" dirty="0"/>
              <a:t>≠</a:t>
            </a:r>
            <a:r>
              <a:rPr lang="en-US" altLang="ko-KR" dirty="0"/>
              <a:t>2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071492" y="3284984"/>
            <a:ext cx="576000" cy="576000"/>
          </a:xfrm>
          <a:prstGeom prst="ellipse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타원 4"/>
          <p:cNvSpPr/>
          <p:nvPr/>
        </p:nvSpPr>
        <p:spPr>
          <a:xfrm>
            <a:off x="5581117" y="4346577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12808" y="4391909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7" name="타원 6"/>
          <p:cNvSpPr/>
          <p:nvPr/>
        </p:nvSpPr>
        <p:spPr>
          <a:xfrm>
            <a:off x="2532788" y="4365870"/>
            <a:ext cx="576000" cy="57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80214" y="4365953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0980" y="3311374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6" y="4346577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aseline="-250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800" baseline="30000" smtClean="0">
                <a:solidFill>
                  <a:srgbClr val="0000CC"/>
                </a:solidFill>
              </a:rPr>
              <a:t>2</a:t>
            </a:r>
            <a:endParaRPr lang="en-US" sz="2800" baseline="30000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93322" y="4476602"/>
                <a:ext cx="897588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latin typeface="Times New Roman" pitchFamily="18" charset="0"/>
                        <a:cs typeface="Times New Roman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aseline="-25000" dirty="0">
                        <a:latin typeface="Times New Roman" pitchFamily="18" charset="0"/>
                        <a:cs typeface="Times New Roman" pitchFamily="18" charset="0"/>
                      </a:rPr>
                      <m:t>ij</m:t>
                    </m:r>
                  </m:oMath>
                </a14:m>
                <a:r>
                  <a:rPr lang="en-US" sz="2400" b="1" baseline="30000" dirty="0" smtClean="0">
                    <a:solidFill>
                      <a:srgbClr val="0000CC"/>
                    </a:solidFill>
                  </a:rPr>
                  <a:t>1</a:t>
                </a:r>
                <a:endParaRPr lang="en-US" sz="2400" b="1" baseline="30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22" y="4476602"/>
                <a:ext cx="897588" cy="453137"/>
              </a:xfrm>
              <a:prstGeom prst="rect">
                <a:avLst/>
              </a:prstGeom>
              <a:blipFill rotWithShape="1">
                <a:blip r:embed="rId2"/>
                <a:stretch>
                  <a:fillRect t="-1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0434" y="3708051"/>
                <a:ext cx="86409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latin typeface="Times New Roman" pitchFamily="18" charset="0"/>
                        <a:cs typeface="Times New Roman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aseline="-25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baseline="-25000" dirty="0" smtClean="0">
                        <a:latin typeface="Times New Roman" pitchFamily="18" charset="0"/>
                        <a:cs typeface="Times New Roman" pitchFamily="18" charset="0"/>
                      </a:rPr>
                      <m:t>j</m:t>
                    </m:r>
                  </m:oMath>
                </a14:m>
                <a:r>
                  <a:rPr lang="en-US" sz="2400" b="1" baseline="30000" dirty="0" smtClean="0">
                    <a:solidFill>
                      <a:srgbClr val="0000CC"/>
                    </a:solidFill>
                  </a:rPr>
                  <a:t>1</a:t>
                </a:r>
                <a:endParaRPr lang="en-US" sz="2400" b="1" baseline="30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434" y="3708051"/>
                <a:ext cx="864096" cy="453137"/>
              </a:xfrm>
              <a:prstGeom prst="rect">
                <a:avLst/>
              </a:prstGeom>
              <a:blipFill rotWithShape="1">
                <a:blip r:embed="rId3"/>
                <a:stretch>
                  <a:fillRect t="-1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76804" y="3654814"/>
                <a:ext cx="86409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latin typeface="Times New Roman" pitchFamily="18" charset="0"/>
                        <a:cs typeface="Times New Roman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aseline="-25000" dirty="0">
                        <a:latin typeface="Times New Roman" pitchFamily="18" charset="0"/>
                        <a:cs typeface="Times New Roman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400" baseline="-25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</m:oMath>
                </a14:m>
                <a:r>
                  <a:rPr lang="en-US" sz="2400" b="1" baseline="30000" dirty="0" smtClean="0">
                    <a:solidFill>
                      <a:srgbClr val="0000CC"/>
                    </a:solidFill>
                  </a:rPr>
                  <a:t>1</a:t>
                </a:r>
                <a:endParaRPr lang="en-US" sz="2400" b="1" baseline="30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04" y="3654814"/>
                <a:ext cx="864096" cy="453137"/>
              </a:xfrm>
              <a:prstGeom prst="rect">
                <a:avLst/>
              </a:prstGeom>
              <a:blipFill rotWithShape="1">
                <a:blip r:embed="rId4"/>
                <a:stretch>
                  <a:fillRect t="-1351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자유형 13"/>
          <p:cNvSpPr/>
          <p:nvPr/>
        </p:nvSpPr>
        <p:spPr>
          <a:xfrm>
            <a:off x="2993843" y="3687046"/>
            <a:ext cx="1101012" cy="750062"/>
          </a:xfrm>
          <a:custGeom>
            <a:avLst/>
            <a:gdLst>
              <a:gd name="connsiteX0" fmla="*/ 0 w 1101012"/>
              <a:gd name="connsiteY0" fmla="*/ 750062 h 750062"/>
              <a:gd name="connsiteX1" fmla="*/ 391885 w 1101012"/>
              <a:gd name="connsiteY1" fmla="*/ 591442 h 750062"/>
              <a:gd name="connsiteX2" fmla="*/ 485191 w 1101012"/>
              <a:gd name="connsiteY2" fmla="*/ 87589 h 750062"/>
              <a:gd name="connsiteX3" fmla="*/ 1101012 w 1101012"/>
              <a:gd name="connsiteY3" fmla="*/ 3613 h 75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012" h="750062">
                <a:moveTo>
                  <a:pt x="0" y="750062"/>
                </a:moveTo>
                <a:cubicBezTo>
                  <a:pt x="155510" y="725958"/>
                  <a:pt x="311020" y="701854"/>
                  <a:pt x="391885" y="591442"/>
                </a:cubicBezTo>
                <a:cubicBezTo>
                  <a:pt x="472750" y="481030"/>
                  <a:pt x="367003" y="185560"/>
                  <a:pt x="485191" y="87589"/>
                </a:cubicBezTo>
                <a:cubicBezTo>
                  <a:pt x="603379" y="-10382"/>
                  <a:pt x="852195" y="-3385"/>
                  <a:pt x="1101012" y="361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자유형 14"/>
          <p:cNvSpPr/>
          <p:nvPr/>
        </p:nvSpPr>
        <p:spPr>
          <a:xfrm>
            <a:off x="4598708" y="3708051"/>
            <a:ext cx="1063690" cy="691735"/>
          </a:xfrm>
          <a:custGeom>
            <a:avLst/>
            <a:gdLst>
              <a:gd name="connsiteX0" fmla="*/ 0 w 1063690"/>
              <a:gd name="connsiteY0" fmla="*/ 1269 h 691735"/>
              <a:gd name="connsiteX1" fmla="*/ 625151 w 1063690"/>
              <a:gd name="connsiteY1" fmla="*/ 66584 h 691735"/>
              <a:gd name="connsiteX2" fmla="*/ 662473 w 1063690"/>
              <a:gd name="connsiteY2" fmla="*/ 430477 h 691735"/>
              <a:gd name="connsiteX3" fmla="*/ 1063690 w 1063690"/>
              <a:gd name="connsiteY3" fmla="*/ 691735 h 69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690" h="691735">
                <a:moveTo>
                  <a:pt x="0" y="1269"/>
                </a:moveTo>
                <a:cubicBezTo>
                  <a:pt x="257369" y="-1841"/>
                  <a:pt x="514739" y="-4951"/>
                  <a:pt x="625151" y="66584"/>
                </a:cubicBezTo>
                <a:cubicBezTo>
                  <a:pt x="735563" y="138119"/>
                  <a:pt x="589383" y="326285"/>
                  <a:pt x="662473" y="430477"/>
                </a:cubicBezTo>
                <a:cubicBezTo>
                  <a:pt x="735563" y="534669"/>
                  <a:pt x="1063690" y="691735"/>
                  <a:pt x="1063690" y="69173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 15"/>
          <p:cNvSpPr/>
          <p:nvPr/>
        </p:nvSpPr>
        <p:spPr>
          <a:xfrm>
            <a:off x="3105810" y="4661043"/>
            <a:ext cx="2472612" cy="289261"/>
          </a:xfrm>
          <a:custGeom>
            <a:avLst/>
            <a:gdLst>
              <a:gd name="connsiteX0" fmla="*/ 0 w 2472612"/>
              <a:gd name="connsiteY0" fmla="*/ 9330 h 289261"/>
              <a:gd name="connsiteX1" fmla="*/ 1147665 w 2472612"/>
              <a:gd name="connsiteY1" fmla="*/ 289249 h 289261"/>
              <a:gd name="connsiteX2" fmla="*/ 2472612 w 2472612"/>
              <a:gd name="connsiteY2" fmla="*/ 0 h 28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612" h="289261">
                <a:moveTo>
                  <a:pt x="0" y="9330"/>
                </a:moveTo>
                <a:cubicBezTo>
                  <a:pt x="367781" y="150067"/>
                  <a:pt x="735563" y="290804"/>
                  <a:pt x="1147665" y="289249"/>
                </a:cubicBezTo>
                <a:cubicBezTo>
                  <a:pt x="1559767" y="287694"/>
                  <a:pt x="2016189" y="143847"/>
                  <a:pt x="247261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558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_x223423448" descr="EMB000004fc5f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02" y="3429000"/>
            <a:ext cx="228340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lvl="0" fontAlgn="base" latinLnBrk="1"/>
            <a:r>
              <a:rPr lang="en-US" altLang="ko-KR" dirty="0"/>
              <a:t>j=20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endParaRPr lang="ko-KR" altLang="en-US" dirty="0"/>
          </a:p>
          <a:p>
            <a:pPr lvl="1" fontAlgn="base" latinLnBrk="1"/>
            <a:r>
              <a:rPr lang="en-US" altLang="ko-KR" dirty="0" err="1"/>
              <a:t>i</a:t>
            </a:r>
            <a:r>
              <a:rPr lang="en-US" altLang="ko-KR" dirty="0"/>
              <a:t>=1 (</a:t>
            </a:r>
            <a:r>
              <a:rPr lang="en-US" altLang="ko-KR" dirty="0">
                <a:solidFill>
                  <a:srgbClr val="0000CC"/>
                </a:solidFill>
              </a:rPr>
              <a:t>16</a:t>
            </a:r>
            <a:r>
              <a:rPr lang="ko-KR" altLang="en-US" dirty="0">
                <a:solidFill>
                  <a:srgbClr val="0000CC"/>
                </a:solidFill>
              </a:rPr>
              <a:t>원짜리 동전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r>
              <a:rPr lang="en-US" altLang="ko-KR" dirty="0"/>
              <a:t>, C[20]</a:t>
            </a:r>
            <a:r>
              <a:rPr lang="ko-KR" altLang="en-US" dirty="0"/>
              <a:t> </a:t>
            </a:r>
            <a:r>
              <a:rPr lang="en-US" altLang="ko-KR" dirty="0"/>
              <a:t>= C[j-16]+1 = C[4]+1 = 4 +1 = </a:t>
            </a:r>
            <a:r>
              <a:rPr lang="en-US" altLang="ko-KR" dirty="0" smtClean="0"/>
              <a:t>5</a:t>
            </a:r>
          </a:p>
          <a:p>
            <a:pPr lvl="1" fontAlgn="base" latinLnBrk="1"/>
            <a:endParaRPr lang="en-US" altLang="ko-KR" dirty="0"/>
          </a:p>
          <a:p>
            <a:pPr lvl="1" fontAlgn="base" latinLnBrk="1"/>
            <a:endParaRPr lang="en-US" altLang="ko-KR" dirty="0" smtClean="0"/>
          </a:p>
          <a:p>
            <a:pPr lvl="1" fontAlgn="base" latinLnBrk="1"/>
            <a:r>
              <a:rPr lang="en-US" altLang="ko-KR" dirty="0" err="1"/>
              <a:t>i</a:t>
            </a:r>
            <a:r>
              <a:rPr lang="en-US" altLang="ko-KR" dirty="0"/>
              <a:t>=2 (</a:t>
            </a:r>
            <a:r>
              <a:rPr lang="en-US" altLang="ko-KR" dirty="0">
                <a:solidFill>
                  <a:srgbClr val="0000CC"/>
                </a:solidFill>
              </a:rPr>
              <a:t>10</a:t>
            </a:r>
            <a:r>
              <a:rPr lang="ko-KR" altLang="en-US" dirty="0">
                <a:solidFill>
                  <a:srgbClr val="0000CC"/>
                </a:solidFill>
              </a:rPr>
              <a:t>원짜리 동전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r>
              <a:rPr lang="en-US" altLang="ko-KR" dirty="0"/>
              <a:t>, line 5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조건에서 </a:t>
            </a:r>
            <a:r>
              <a:rPr lang="en-US" altLang="ko-KR" dirty="0"/>
              <a:t>C[j-10]+1 = C[10]+1 = 1+1 = 2</a:t>
            </a:r>
            <a:r>
              <a:rPr lang="ko-KR" altLang="en-US" dirty="0"/>
              <a:t>이므로 현재 </a:t>
            </a:r>
            <a:r>
              <a:rPr lang="en-US" altLang="ko-KR" dirty="0"/>
              <a:t>C[20]</a:t>
            </a:r>
            <a:r>
              <a:rPr lang="ko-KR" altLang="en-US" dirty="0"/>
              <a:t>의 값인 </a:t>
            </a:r>
            <a:r>
              <a:rPr lang="en-US" altLang="ko-KR" dirty="0"/>
              <a:t>5</a:t>
            </a:r>
            <a:r>
              <a:rPr lang="ko-KR" altLang="en-US" dirty="0"/>
              <a:t>보다 작다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if-</a:t>
            </a:r>
            <a:r>
              <a:rPr lang="ko-KR" altLang="en-US" dirty="0"/>
              <a:t>조건이 ‘참’이 되어 </a:t>
            </a:r>
            <a:r>
              <a:rPr lang="en-US" altLang="ko-KR" dirty="0">
                <a:solidFill>
                  <a:srgbClr val="0000CC"/>
                </a:solidFill>
              </a:rPr>
              <a:t>C[20]=2</a:t>
            </a:r>
            <a:r>
              <a:rPr lang="ko-KR" altLang="en-US" dirty="0"/>
              <a:t>가 된다</a:t>
            </a:r>
            <a:r>
              <a:rPr lang="en-US" altLang="ko-KR" dirty="0" smtClean="0"/>
              <a:t>.</a:t>
            </a:r>
          </a:p>
          <a:p>
            <a:pPr lvl="1" fontAlgn="base" latinLnBrk="1"/>
            <a:endParaRPr lang="en-US" altLang="ko-KR" dirty="0"/>
          </a:p>
          <a:p>
            <a:pPr lvl="1" fontAlgn="base" latinLnBrk="1"/>
            <a:endParaRPr lang="en-US" altLang="ko-KR" dirty="0" smtClean="0"/>
          </a:p>
          <a:p>
            <a:pPr lvl="1" fontAlgn="base" latinLnBrk="1"/>
            <a:r>
              <a:rPr lang="en-US" altLang="ko-KR" dirty="0" err="1"/>
              <a:t>i</a:t>
            </a:r>
            <a:r>
              <a:rPr lang="en-US" altLang="ko-KR" dirty="0"/>
              <a:t>=3 (</a:t>
            </a:r>
            <a:r>
              <a:rPr lang="en-US" altLang="ko-KR" dirty="0">
                <a:solidFill>
                  <a:srgbClr val="0000CC"/>
                </a:solidFill>
              </a:rPr>
              <a:t>5</a:t>
            </a:r>
            <a:r>
              <a:rPr lang="ko-KR" altLang="en-US" dirty="0">
                <a:solidFill>
                  <a:srgbClr val="0000CC"/>
                </a:solidFill>
              </a:rPr>
              <a:t>원짜리 동전</a:t>
            </a:r>
            <a:r>
              <a:rPr lang="en-US" altLang="ko-KR" dirty="0"/>
              <a:t>)</a:t>
            </a:r>
            <a:r>
              <a:rPr lang="ko-KR" altLang="en-US" dirty="0"/>
              <a:t>일 때에는 </a:t>
            </a:r>
            <a:r>
              <a:rPr lang="en-US" altLang="ko-KR" dirty="0"/>
              <a:t>line 5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조건의 </a:t>
            </a:r>
            <a:r>
              <a:rPr lang="en-US" altLang="ko-KR" dirty="0"/>
              <a:t>(C[j-d</a:t>
            </a:r>
            <a:r>
              <a:rPr lang="en-US" altLang="ko-KR" baseline="-25000" dirty="0"/>
              <a:t>i</a:t>
            </a:r>
            <a:r>
              <a:rPr lang="en-US" altLang="ko-KR" dirty="0"/>
              <a:t>]+1&lt;C[j]) = (C[j-5]+1&lt;C[j]) = (C[20-5]+1&lt;C[20]) = (C[15]+1&lt;C[20]) = (3&lt;2)</a:t>
            </a:r>
            <a:r>
              <a:rPr lang="ko-KR" altLang="en-US" dirty="0"/>
              <a:t>이 ‘거짓’이 되어 </a:t>
            </a:r>
            <a:r>
              <a:rPr lang="en-US" altLang="ko-KR" dirty="0"/>
              <a:t>C[20]</a:t>
            </a:r>
            <a:r>
              <a:rPr lang="ko-KR" altLang="en-US" dirty="0"/>
              <a:t>이 변경되지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_x223421608" descr="EMB000004fc5f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0" y="1628800"/>
            <a:ext cx="4118148" cy="9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3" name="_x223422408" descr="EMB000004fc5f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17232"/>
            <a:ext cx="3528392" cy="8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0735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87922"/>
            <a:ext cx="8229600" cy="5577483"/>
          </a:xfrm>
        </p:spPr>
        <p:txBody>
          <a:bodyPr/>
          <a:lstStyle/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=4 (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>
                <a:solidFill>
                  <a:srgbClr val="0000CC"/>
                </a:solidFill>
              </a:rPr>
              <a:t>원짜리 동전</a:t>
            </a:r>
            <a:r>
              <a:rPr lang="en-US" altLang="ko-KR" dirty="0"/>
              <a:t>)</a:t>
            </a:r>
            <a:r>
              <a:rPr lang="ko-KR" altLang="en-US" dirty="0"/>
              <a:t>일 때에도 </a:t>
            </a:r>
            <a:r>
              <a:rPr lang="en-US" altLang="ko-KR" dirty="0"/>
              <a:t>line 5</a:t>
            </a:r>
            <a:r>
              <a:rPr lang="ko-KR" altLang="en-US" dirty="0"/>
              <a:t>의 </a:t>
            </a:r>
            <a:r>
              <a:rPr lang="en-US" altLang="ko-KR" dirty="0"/>
              <a:t>if-</a:t>
            </a:r>
            <a:r>
              <a:rPr lang="ko-KR" altLang="en-US" dirty="0"/>
              <a:t>조건이 </a:t>
            </a:r>
            <a:r>
              <a:rPr lang="en-US" altLang="ko-KR" dirty="0"/>
              <a:t>(C[20-1]+1&lt;2) = (5&lt;2)</a:t>
            </a:r>
            <a:r>
              <a:rPr lang="ko-KR" altLang="en-US" dirty="0"/>
              <a:t>이 ‘거짓’이므로 </a:t>
            </a:r>
            <a:r>
              <a:rPr lang="en-US" altLang="ko-KR" dirty="0"/>
              <a:t>C[20]</a:t>
            </a:r>
            <a:r>
              <a:rPr lang="ko-KR" altLang="en-US" dirty="0"/>
              <a:t>이 변경되지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_x223423448" descr="EMB000004fc5f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17748"/>
            <a:ext cx="4248472" cy="94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60799"/>
              </p:ext>
            </p:extLst>
          </p:nvPr>
        </p:nvGraphicFramePr>
        <p:xfrm>
          <a:off x="1009266" y="2852936"/>
          <a:ext cx="7163136" cy="1046988"/>
        </p:xfrm>
        <a:graphic>
          <a:graphicData uri="http://schemas.openxmlformats.org/drawingml/2006/table">
            <a:tbl>
              <a:tblPr/>
              <a:tblGrid>
                <a:gridCol w="596928"/>
                <a:gridCol w="596928"/>
                <a:gridCol w="596928"/>
                <a:gridCol w="596928"/>
                <a:gridCol w="596928"/>
                <a:gridCol w="596928"/>
                <a:gridCol w="596928"/>
                <a:gridCol w="596928"/>
                <a:gridCol w="596928"/>
                <a:gridCol w="596928"/>
                <a:gridCol w="596928"/>
                <a:gridCol w="596928"/>
              </a:tblGrid>
              <a:tr h="3240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39721"/>
              </p:ext>
            </p:extLst>
          </p:nvPr>
        </p:nvGraphicFramePr>
        <p:xfrm>
          <a:off x="1547664" y="4437112"/>
          <a:ext cx="3916638" cy="925068"/>
        </p:xfrm>
        <a:graphic>
          <a:graphicData uri="http://schemas.openxmlformats.org/drawingml/2006/table">
            <a:tbl>
              <a:tblPr/>
              <a:tblGrid>
                <a:gridCol w="652773"/>
                <a:gridCol w="652773"/>
                <a:gridCol w="652773"/>
                <a:gridCol w="652773"/>
                <a:gridCol w="652773"/>
                <a:gridCol w="652773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24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36409"/>
              </p:ext>
            </p:extLst>
          </p:nvPr>
        </p:nvGraphicFramePr>
        <p:xfrm>
          <a:off x="5464302" y="4437112"/>
          <a:ext cx="2707504" cy="925068"/>
        </p:xfrm>
        <a:graphic>
          <a:graphicData uri="http://schemas.openxmlformats.org/drawingml/2006/table">
            <a:tbl>
              <a:tblPr/>
              <a:tblGrid>
                <a:gridCol w="676876"/>
                <a:gridCol w="676876"/>
                <a:gridCol w="676876"/>
                <a:gridCol w="676876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6261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ko-KR" altLang="en-US" dirty="0"/>
              <a:t>따라서 거스름돈 </a:t>
            </a:r>
            <a:r>
              <a:rPr lang="en-US" altLang="ko-KR" dirty="0"/>
              <a:t>20</a:t>
            </a:r>
            <a:r>
              <a:rPr lang="ko-KR" altLang="en-US" dirty="0"/>
              <a:t>원에 대한 최종해는 </a:t>
            </a:r>
            <a:r>
              <a:rPr lang="en-US" altLang="ko-KR" dirty="0">
                <a:solidFill>
                  <a:srgbClr val="0000CC"/>
                </a:solidFill>
              </a:rPr>
              <a:t>C[20]=2</a:t>
            </a:r>
            <a:r>
              <a:rPr lang="ko-KR" altLang="en-US" dirty="0"/>
              <a:t>개의 동전이다</a:t>
            </a:r>
            <a:r>
              <a:rPr lang="en-US" altLang="ko-KR" dirty="0"/>
              <a:t>. 4.1</a:t>
            </a:r>
            <a:r>
              <a:rPr lang="ko-KR" altLang="en-US" dirty="0"/>
              <a:t>절의 그리디 알고리즘은 </a:t>
            </a:r>
            <a:r>
              <a:rPr lang="en-US" altLang="ko-KR" dirty="0"/>
              <a:t>20</a:t>
            </a:r>
            <a:r>
              <a:rPr lang="ko-KR" altLang="en-US" dirty="0"/>
              <a:t>원에 대해 </a:t>
            </a:r>
            <a:r>
              <a:rPr lang="en-US" altLang="ko-KR" dirty="0"/>
              <a:t>16</a:t>
            </a:r>
            <a:r>
              <a:rPr lang="ko-KR" altLang="en-US" dirty="0"/>
              <a:t>원짜리 동전을 먼저 ‘</a:t>
            </a:r>
            <a:r>
              <a:rPr lang="ko-KR" altLang="en-US" dirty="0" err="1"/>
              <a:t>욕심내어</a:t>
            </a:r>
            <a:r>
              <a:rPr lang="ko-KR" altLang="en-US" dirty="0"/>
              <a:t>’ 취하고</a:t>
            </a:r>
            <a:r>
              <a:rPr lang="en-US" altLang="ko-KR" dirty="0"/>
              <a:t>, 4</a:t>
            </a:r>
            <a:r>
              <a:rPr lang="ko-KR" altLang="en-US" dirty="0"/>
              <a:t>원이 남게 되어</a:t>
            </a:r>
            <a:r>
              <a:rPr lang="en-US" altLang="ko-KR" dirty="0"/>
              <a:t>, 1</a:t>
            </a:r>
            <a:r>
              <a:rPr lang="ko-KR" altLang="en-US" dirty="0"/>
              <a:t>원짜리 </a:t>
            </a:r>
            <a:r>
              <a:rPr lang="en-US" altLang="ko-KR" dirty="0"/>
              <a:t>4</a:t>
            </a:r>
            <a:r>
              <a:rPr lang="ko-KR" altLang="en-US" dirty="0"/>
              <a:t>개를 취하여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en-US" altLang="ko-KR" dirty="0"/>
              <a:t>5</a:t>
            </a:r>
            <a:r>
              <a:rPr lang="ko-KR" altLang="en-US" dirty="0"/>
              <a:t>개의 동전이 해라고 답한다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7" name="_x202392832" descr="EMB000004fc5f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47" y="3284984"/>
            <a:ext cx="696270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5577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DPCoinChange</a:t>
            </a:r>
            <a:r>
              <a:rPr lang="en-US" altLang="ko-KR" dirty="0"/>
              <a:t> </a:t>
            </a:r>
            <a:r>
              <a:rPr lang="ko-KR" altLang="en-US" dirty="0"/>
              <a:t>알고리즘의 시간복잡도는 </a:t>
            </a:r>
            <a:r>
              <a:rPr lang="en-US" altLang="ko-KR" dirty="0">
                <a:solidFill>
                  <a:srgbClr val="0000CC"/>
                </a:solidFill>
              </a:rPr>
              <a:t>O(</a:t>
            </a:r>
            <a:r>
              <a:rPr lang="en-US" altLang="ko-KR" dirty="0" err="1">
                <a:solidFill>
                  <a:srgbClr val="0000CC"/>
                </a:solidFill>
              </a:rPr>
              <a:t>nk</a:t>
            </a:r>
            <a:r>
              <a:rPr lang="en-US" altLang="ko-KR" dirty="0">
                <a:solidFill>
                  <a:srgbClr val="0000CC"/>
                </a:solidFill>
              </a:rPr>
              <a:t>)</a:t>
            </a:r>
            <a:r>
              <a:rPr lang="ko-KR" altLang="en-US" dirty="0"/>
              <a:t>인데 이는 거스름돈 </a:t>
            </a:r>
            <a:r>
              <a:rPr lang="en-US" altLang="ko-KR" dirty="0"/>
              <a:t>j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smtClean="0"/>
              <a:t>원</a:t>
            </a:r>
            <a:r>
              <a:rPr lang="ko-KR" altLang="en-US" dirty="0" smtClean="0">
                <a:sym typeface="Symbol"/>
              </a:rPr>
              <a:t></a:t>
            </a:r>
            <a:r>
              <a:rPr lang="en-US" altLang="ko-KR" dirty="0" smtClean="0"/>
              <a:t>n</a:t>
            </a:r>
            <a:r>
              <a:rPr lang="ko-KR" altLang="en-US" dirty="0"/>
              <a:t>원까지 변하며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j</a:t>
            </a:r>
            <a:r>
              <a:rPr lang="ko-KR" altLang="en-US" dirty="0"/>
              <a:t>에 대해서 최악의 경우 모든 동전 </a:t>
            </a:r>
            <a:r>
              <a:rPr lang="en-US" altLang="ko-KR" dirty="0"/>
              <a:t>(d</a:t>
            </a:r>
            <a:r>
              <a:rPr lang="en-US" altLang="ko-KR" baseline="-25000" dirty="0"/>
              <a:t>1</a:t>
            </a:r>
            <a:r>
              <a:rPr lang="en-US" altLang="ko-KR" dirty="0"/>
              <a:t>, d</a:t>
            </a:r>
            <a:r>
              <a:rPr lang="en-US" altLang="ko-KR" baseline="-25000" dirty="0"/>
              <a:t>2</a:t>
            </a:r>
            <a:r>
              <a:rPr lang="en-US" altLang="ko-KR" dirty="0"/>
              <a:t>, </a:t>
            </a:r>
            <a:r>
              <a:rPr lang="ko-KR" altLang="en-US" dirty="0"/>
              <a:t>⋯</a:t>
            </a:r>
            <a:r>
              <a:rPr lang="en-US" altLang="ko-KR" dirty="0"/>
              <a:t>, </a:t>
            </a:r>
            <a:r>
              <a:rPr lang="en-US" altLang="ko-KR" dirty="0" err="1"/>
              <a:t>d</a:t>
            </a:r>
            <a:r>
              <a:rPr lang="en-US" altLang="ko-KR" baseline="-25000" dirty="0" err="1"/>
              <a:t>k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k</a:t>
            </a:r>
            <a:r>
              <a:rPr lang="ko-KR" altLang="en-US" dirty="0"/>
              <a:t>개를</a:t>
            </a:r>
            <a:r>
              <a:rPr lang="en-US" altLang="ko-KR" dirty="0"/>
              <a:t>) 1</a:t>
            </a:r>
            <a:r>
              <a:rPr lang="ko-KR" altLang="en-US" dirty="0"/>
              <a:t>번씩 고려하기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2439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요 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 latinLnBrk="1">
              <a:spcAft>
                <a:spcPts val="2400"/>
              </a:spcAft>
            </a:pPr>
            <a:r>
              <a:rPr lang="ko-KR" altLang="en-US" dirty="0"/>
              <a:t>동적 계획 </a:t>
            </a:r>
            <a:r>
              <a:rPr lang="en-US" altLang="ko-KR" dirty="0"/>
              <a:t>(Dynamic Programming) </a:t>
            </a:r>
            <a:r>
              <a:rPr lang="ko-KR" altLang="en-US" dirty="0"/>
              <a:t>알고리즘은 최적화 문제를 해결하는 알고리즘으로서 입력 크기가 작은 </a:t>
            </a:r>
            <a:r>
              <a:rPr lang="ko-KR" altLang="en-US" dirty="0" smtClean="0"/>
              <a:t>부분문제들을 </a:t>
            </a:r>
            <a:r>
              <a:rPr lang="ko-KR" altLang="en-US" dirty="0"/>
              <a:t>모두 해결한 후에 그 해들을 이용하여 보다 큰 크기의 </a:t>
            </a:r>
            <a:r>
              <a:rPr lang="ko-KR" altLang="en-US" dirty="0" smtClean="0"/>
              <a:t>부분문제들을 </a:t>
            </a:r>
            <a:r>
              <a:rPr lang="ko-KR" altLang="en-US" dirty="0"/>
              <a:t>해결하여</a:t>
            </a:r>
            <a:r>
              <a:rPr lang="en-US" altLang="ko-KR" dirty="0"/>
              <a:t>, </a:t>
            </a:r>
            <a:r>
              <a:rPr lang="ko-KR" altLang="en-US" dirty="0"/>
              <a:t>최종적으로 원래 주어진 입력의 문제를 해결하는 알고리즘이다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2400"/>
              </a:spcAft>
            </a:pPr>
            <a:r>
              <a:rPr lang="ko-KR" altLang="en-US" dirty="0"/>
              <a:t>동적 계획 알고리즘에는 </a:t>
            </a:r>
            <a:r>
              <a:rPr lang="ko-KR" altLang="en-US" dirty="0" smtClean="0"/>
              <a:t>부분문제들 </a:t>
            </a:r>
            <a:r>
              <a:rPr lang="ko-KR" altLang="en-US" dirty="0"/>
              <a:t>사이에 의존적 관계가 존재한다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31223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 latinLnBrk="1"/>
            <a:r>
              <a:rPr lang="ko-KR" altLang="en-US" dirty="0" smtClean="0"/>
              <a:t>모든 </a:t>
            </a:r>
            <a:r>
              <a:rPr lang="ko-KR" altLang="en-US" dirty="0"/>
              <a:t>쌍 최단 경로 </a:t>
            </a:r>
            <a:r>
              <a:rPr lang="en-US" altLang="ko-KR" dirty="0" smtClean="0"/>
              <a:t>(All Pairs </a:t>
            </a:r>
            <a:r>
              <a:rPr lang="en-US" altLang="ko-KR" dirty="0"/>
              <a:t>Shortest Paths) </a:t>
            </a:r>
            <a:r>
              <a:rPr lang="ko-KR" altLang="en-US" dirty="0"/>
              <a:t>문제를 </a:t>
            </a:r>
            <a:r>
              <a:rPr lang="ko-KR" altLang="en-US" dirty="0" smtClean="0"/>
              <a:t>위한</a:t>
            </a:r>
            <a:r>
              <a:rPr lang="en-US" altLang="ko-KR" dirty="0" smtClean="0"/>
              <a:t> Floyd-</a:t>
            </a:r>
            <a:r>
              <a:rPr lang="en-US" altLang="ko-KR" dirty="0" err="1" smtClean="0"/>
              <a:t>Warshall</a:t>
            </a:r>
            <a:r>
              <a:rPr lang="en-US" altLang="ko-KR" dirty="0" smtClean="0"/>
              <a:t> </a:t>
            </a:r>
            <a:r>
              <a:rPr lang="ko-KR" altLang="en-US" dirty="0"/>
              <a:t>알고리즘은 </a:t>
            </a:r>
            <a:r>
              <a:rPr lang="en-US" altLang="ko-KR" dirty="0"/>
              <a:t>O(n</a:t>
            </a:r>
            <a:r>
              <a:rPr lang="en-US" altLang="ko-KR" baseline="30000" dirty="0"/>
              <a:t>3</a:t>
            </a:r>
            <a:r>
              <a:rPr lang="en-US" altLang="ko-KR" dirty="0"/>
              <a:t>) </a:t>
            </a:r>
            <a:r>
              <a:rPr lang="ko-KR" altLang="en-US" dirty="0"/>
              <a:t>시간에 해를 찾는다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 latinLnBrk="1"/>
            <a:r>
              <a:rPr lang="ko-KR" altLang="en-US" dirty="0" smtClean="0"/>
              <a:t>핵심 </a:t>
            </a:r>
            <a:r>
              <a:rPr lang="ko-KR" altLang="en-US" dirty="0"/>
              <a:t>아이디어는 경유 가능한 점들을 점 </a:t>
            </a:r>
            <a:r>
              <a:rPr lang="en-US" altLang="ko-KR" dirty="0"/>
              <a:t>1</a:t>
            </a:r>
            <a:r>
              <a:rPr lang="ko-KR" altLang="en-US" dirty="0"/>
              <a:t>로부터 시작하여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2, </a:t>
            </a:r>
            <a:r>
              <a:rPr lang="ko-KR" altLang="en-US" dirty="0"/>
              <a:t>그 다음엔 점 </a:t>
            </a:r>
            <a:r>
              <a:rPr lang="en-US" altLang="ko-KR" dirty="0"/>
              <a:t>1, 2, 3</a:t>
            </a:r>
            <a:r>
              <a:rPr lang="ko-KR" altLang="en-US" dirty="0"/>
              <a:t>으로 하나씩 추가하여</a:t>
            </a:r>
            <a:r>
              <a:rPr lang="en-US" altLang="ko-KR" dirty="0"/>
              <a:t>, </a:t>
            </a:r>
            <a:r>
              <a:rPr lang="ko-KR" altLang="en-US" dirty="0"/>
              <a:t>마지막에는 점 </a:t>
            </a:r>
            <a:r>
              <a:rPr lang="en-US" altLang="ko-KR" dirty="0"/>
              <a:t>1</a:t>
            </a:r>
            <a:r>
              <a:rPr lang="ko-KR" altLang="en-US" dirty="0"/>
              <a:t>에서 점 </a:t>
            </a:r>
            <a:r>
              <a:rPr lang="en-US" altLang="ko-KR" dirty="0"/>
              <a:t>n</a:t>
            </a:r>
            <a:r>
              <a:rPr lang="ko-KR" altLang="en-US" dirty="0"/>
              <a:t>까지의 모든 점을 경유 가능한 점들로 고려하면서</a:t>
            </a:r>
            <a:r>
              <a:rPr lang="en-US" altLang="ko-KR" dirty="0"/>
              <a:t>, </a:t>
            </a:r>
            <a:r>
              <a:rPr lang="ko-KR" altLang="en-US" dirty="0"/>
              <a:t>모든 쌍의 최단 경로의 거리를 계산하는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2027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lvl="0" fontAlgn="base" latinLnBrk="1">
              <a:spcAft>
                <a:spcPts val="2400"/>
              </a:spcAft>
            </a:pPr>
            <a:r>
              <a:rPr lang="ko-KR" altLang="en-US" dirty="0"/>
              <a:t>연속 행렬 곱셈 </a:t>
            </a:r>
            <a:r>
              <a:rPr lang="en-US" altLang="ko-KR" dirty="0"/>
              <a:t>(Chained Matrix Multiplications) </a:t>
            </a:r>
            <a:r>
              <a:rPr lang="ko-KR" altLang="en-US" dirty="0"/>
              <a:t>문제를 위한 </a:t>
            </a:r>
            <a:r>
              <a:rPr lang="en-US" altLang="ko-KR" dirty="0"/>
              <a:t>O(n</a:t>
            </a:r>
            <a:r>
              <a:rPr lang="en-US" altLang="ko-KR" baseline="30000" dirty="0"/>
              <a:t>3</a:t>
            </a:r>
            <a:r>
              <a:rPr lang="en-US" altLang="ko-KR" dirty="0"/>
              <a:t>) </a:t>
            </a:r>
            <a:r>
              <a:rPr lang="ko-KR" altLang="en-US" dirty="0"/>
              <a:t>시간 동적 계획 알고리즘의 아이디어는 주어진 연속된 행렬들의 순서를 지켜서 이웃하는 행렬들끼리 곱하는 모든 부분 문제들을 해결하는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ko-KR" altLang="en-US" dirty="0"/>
              <a:t>편집 거리 </a:t>
            </a:r>
            <a:r>
              <a:rPr lang="en-US" altLang="ko-KR" dirty="0"/>
              <a:t>(Edit Distance) </a:t>
            </a:r>
            <a:r>
              <a:rPr lang="ko-KR" altLang="en-US" dirty="0"/>
              <a:t>문제를 위한 동적 계획 알고리즘은 </a:t>
            </a:r>
            <a:r>
              <a:rPr lang="en-US" altLang="ko-KR" dirty="0"/>
              <a:t>E[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개의 부분 문제 </a:t>
            </a:r>
            <a:r>
              <a:rPr lang="en-US" altLang="ko-KR" dirty="0"/>
              <a:t>E[i,j-1], E[i-1,j], E[i-1,j-1]</a:t>
            </a:r>
            <a:r>
              <a:rPr lang="ko-KR" altLang="en-US" dirty="0"/>
              <a:t>만을 참조하여 계산한다</a:t>
            </a:r>
            <a:r>
              <a:rPr lang="en-US" altLang="ko-KR" dirty="0"/>
              <a:t>. </a:t>
            </a:r>
            <a:r>
              <a:rPr lang="ko-KR" altLang="en-US" dirty="0"/>
              <a:t>시간 복잡도는 </a:t>
            </a:r>
            <a:r>
              <a:rPr lang="en-US" altLang="ko-KR" dirty="0"/>
              <a:t>O(</a:t>
            </a:r>
            <a:r>
              <a:rPr lang="en-US" altLang="ko-KR" dirty="0" err="1"/>
              <a:t>mn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m</a:t>
            </a:r>
            <a:r>
              <a:rPr lang="ko-KR" altLang="en-US" dirty="0"/>
              <a:t>과 </a:t>
            </a:r>
            <a:r>
              <a:rPr lang="en-US" altLang="ko-KR" dirty="0"/>
              <a:t>n</a:t>
            </a:r>
            <a:r>
              <a:rPr lang="ko-KR" altLang="en-US" dirty="0"/>
              <a:t>은 두 </a:t>
            </a:r>
            <a:r>
              <a:rPr lang="ko-KR" altLang="en-US" dirty="0" err="1"/>
              <a:t>스트링의</a:t>
            </a:r>
            <a:r>
              <a:rPr lang="ko-KR" altLang="en-US" dirty="0"/>
              <a:t> 길이이다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2851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lvl="0" fontAlgn="base" latinLnBrk="1"/>
            <a:r>
              <a:rPr lang="ko-KR" altLang="en-US" dirty="0" smtClean="0"/>
              <a:t>배낭 </a:t>
            </a:r>
            <a:r>
              <a:rPr lang="en-US" altLang="ko-KR" dirty="0"/>
              <a:t>(Knapsack) </a:t>
            </a:r>
            <a:r>
              <a:rPr lang="ko-KR" altLang="en-US" dirty="0"/>
              <a:t>문제를 위한 동적 계획 알고리즘은 부분 문제 </a:t>
            </a:r>
            <a:r>
              <a:rPr lang="en-US" altLang="ko-KR" dirty="0"/>
              <a:t>K[</a:t>
            </a:r>
            <a:r>
              <a:rPr lang="en-US" altLang="ko-KR" dirty="0" err="1"/>
              <a:t>i,w</a:t>
            </a:r>
            <a:r>
              <a:rPr lang="en-US" altLang="ko-KR" dirty="0"/>
              <a:t>]</a:t>
            </a:r>
            <a:r>
              <a:rPr lang="ko-KR" altLang="en-US" dirty="0"/>
              <a:t>를 물건 </a:t>
            </a:r>
            <a:r>
              <a:rPr lang="en-US" altLang="ko-KR" dirty="0"/>
              <a:t>1</a:t>
            </a:r>
            <a:r>
              <a:rPr lang="ko-KR" altLang="en-US" dirty="0"/>
              <a:t>∼</a:t>
            </a:r>
            <a:r>
              <a:rPr lang="en-US" altLang="ko-KR" dirty="0" err="1"/>
              <a:t>i</a:t>
            </a:r>
            <a:r>
              <a:rPr lang="ko-KR" altLang="en-US" dirty="0"/>
              <a:t>까지만 고려하고</a:t>
            </a:r>
            <a:r>
              <a:rPr lang="en-US" altLang="ko-KR" dirty="0"/>
              <a:t>, (</a:t>
            </a:r>
            <a:r>
              <a:rPr lang="ko-KR" altLang="en-US" dirty="0"/>
              <a:t>임시</a:t>
            </a:r>
            <a:r>
              <a:rPr lang="en-US" altLang="ko-KR" dirty="0"/>
              <a:t>) </a:t>
            </a:r>
            <a:r>
              <a:rPr lang="ko-KR" altLang="en-US" dirty="0"/>
              <a:t>배낭의 용량이 </a:t>
            </a:r>
            <a:r>
              <a:rPr lang="en-US" altLang="ko-KR" dirty="0"/>
              <a:t>w</a:t>
            </a:r>
            <a:r>
              <a:rPr lang="ko-KR" altLang="en-US" dirty="0"/>
              <a:t>일 때의 최대 가치로 정의하여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r>
              <a:rPr lang="ko-KR" altLang="en-US" dirty="0"/>
              <a:t> ∼ 물건 수인 </a:t>
            </a:r>
            <a:r>
              <a:rPr lang="en-US" altLang="ko-KR" dirty="0"/>
              <a:t>n</a:t>
            </a:r>
            <a:r>
              <a:rPr lang="ko-KR" altLang="en-US" dirty="0"/>
              <a:t>까지</a:t>
            </a:r>
            <a:r>
              <a:rPr lang="en-US" altLang="ko-KR" dirty="0"/>
              <a:t>, w</a:t>
            </a:r>
            <a:r>
              <a:rPr lang="ko-KR" altLang="en-US" dirty="0"/>
              <a:t>를 </a:t>
            </a:r>
            <a:r>
              <a:rPr lang="en-US" altLang="ko-KR" dirty="0" smtClean="0"/>
              <a:t>1</a:t>
            </a:r>
            <a:r>
              <a:rPr lang="ko-KR" altLang="en-US" dirty="0"/>
              <a:t> </a:t>
            </a:r>
            <a:r>
              <a:rPr lang="ko-KR" altLang="en-US" dirty="0" smtClean="0"/>
              <a:t>∼배낭 </a:t>
            </a:r>
            <a:r>
              <a:rPr lang="ko-KR" altLang="en-US" dirty="0"/>
              <a:t>용량 </a:t>
            </a:r>
            <a:r>
              <a:rPr lang="en-US" altLang="ko-KR" dirty="0"/>
              <a:t>C</a:t>
            </a:r>
            <a:r>
              <a:rPr lang="ko-KR" altLang="en-US" dirty="0"/>
              <a:t>까지 변화시켜가며 해를 찾는다</a:t>
            </a:r>
            <a:r>
              <a:rPr lang="en-US" altLang="ko-KR" dirty="0"/>
              <a:t>. </a:t>
            </a:r>
            <a:r>
              <a:rPr lang="ko-KR" altLang="en-US" dirty="0"/>
              <a:t>시간 복잡도는 </a:t>
            </a:r>
            <a:r>
              <a:rPr lang="en-US" altLang="ko-KR" dirty="0"/>
              <a:t>O(</a:t>
            </a:r>
            <a:r>
              <a:rPr lang="en-US" altLang="ko-KR" dirty="0" err="1"/>
              <a:t>nC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>
              <a:spcBef>
                <a:spcPts val="2400"/>
              </a:spcBef>
            </a:pPr>
            <a:r>
              <a:rPr lang="ko-KR" altLang="en-US" dirty="0"/>
              <a:t>동전 거스름돈 </a:t>
            </a:r>
            <a:r>
              <a:rPr lang="en-US" altLang="ko-KR" dirty="0"/>
              <a:t>(Coin Change )</a:t>
            </a:r>
            <a:r>
              <a:rPr lang="ko-KR" altLang="en-US" dirty="0"/>
              <a:t>문제는 </a:t>
            </a:r>
            <a:r>
              <a:rPr lang="en-US" altLang="ko-KR" dirty="0"/>
              <a:t>1</a:t>
            </a:r>
            <a:r>
              <a:rPr lang="ko-KR" altLang="en-US" dirty="0"/>
              <a:t>원씩 증가시켜 문제를 해결한다</a:t>
            </a:r>
            <a:r>
              <a:rPr lang="en-US" altLang="ko-KR" dirty="0"/>
              <a:t>. </a:t>
            </a:r>
            <a:r>
              <a:rPr lang="ko-KR" altLang="en-US" dirty="0"/>
              <a:t>배낭 문제와 유사한 문제로서 거스름돈을 배낭의 용량으로 생각하고</a:t>
            </a:r>
            <a:r>
              <a:rPr lang="en-US" altLang="ko-KR" dirty="0"/>
              <a:t>, </a:t>
            </a:r>
            <a:r>
              <a:rPr lang="ko-KR" altLang="en-US" dirty="0"/>
              <a:t>동전을 물건이라고 생각하면 된다</a:t>
            </a:r>
            <a:r>
              <a:rPr lang="en-US" altLang="ko-KR" dirty="0"/>
              <a:t>. </a:t>
            </a:r>
            <a:r>
              <a:rPr lang="ko-KR" altLang="en-US" dirty="0"/>
              <a:t>시간복잡도는 </a:t>
            </a:r>
            <a:r>
              <a:rPr lang="en-US" altLang="ko-KR" dirty="0"/>
              <a:t>O(</a:t>
            </a:r>
            <a:r>
              <a:rPr lang="en-US" altLang="ko-KR" dirty="0" err="1"/>
              <a:t>nk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n</a:t>
            </a:r>
            <a:r>
              <a:rPr lang="ko-KR" altLang="en-US" dirty="0"/>
              <a:t>은 거스름돈 액수이고</a:t>
            </a:r>
            <a:r>
              <a:rPr lang="en-US" altLang="ko-KR" dirty="0"/>
              <a:t>, k</a:t>
            </a:r>
            <a:r>
              <a:rPr lang="ko-KR" altLang="en-US" dirty="0"/>
              <a:t>는 동전 종류의 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43433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lvl="0" fontAlgn="base" latinLnBrk="1">
              <a:spcAft>
                <a:spcPts val="2400"/>
              </a:spcAft>
            </a:pPr>
            <a:r>
              <a:rPr lang="ko-KR" altLang="en-US" dirty="0" smtClean="0"/>
              <a:t>동적 </a:t>
            </a:r>
            <a:r>
              <a:rPr lang="ko-KR" altLang="en-US" dirty="0"/>
              <a:t>계획 알고리즘은 부분 문제들 사이의 ‘관계’</a:t>
            </a:r>
            <a:r>
              <a:rPr lang="ko-KR" altLang="en-US" dirty="0" err="1"/>
              <a:t>를</a:t>
            </a:r>
            <a:r>
              <a:rPr lang="ko-KR" altLang="en-US" dirty="0"/>
              <a:t> 빠짐없이 고려하여 문제를 해결한다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2400"/>
              </a:spcAft>
            </a:pPr>
            <a:r>
              <a:rPr lang="ko-KR" altLang="en-US" dirty="0"/>
              <a:t>동적 계획 알고리즘은 최적 부분 구조 </a:t>
            </a:r>
            <a:r>
              <a:rPr lang="en-US" altLang="ko-KR" dirty="0"/>
              <a:t>(optimal substructure) </a:t>
            </a:r>
            <a:r>
              <a:rPr lang="ko-KR" altLang="en-US" dirty="0"/>
              <a:t>또는 </a:t>
            </a:r>
            <a:r>
              <a:rPr lang="ko-KR" altLang="en-US" dirty="0" err="1"/>
              <a:t>최적성</a:t>
            </a:r>
            <a:r>
              <a:rPr lang="ko-KR" altLang="en-US" dirty="0"/>
              <a:t> 원칙 </a:t>
            </a:r>
            <a:r>
              <a:rPr lang="en-US" altLang="ko-KR" dirty="0"/>
              <a:t>(principle of optimality)</a:t>
            </a:r>
            <a:r>
              <a:rPr lang="ko-KR" altLang="en-US" b="1" dirty="0"/>
              <a:t> </a:t>
            </a:r>
            <a:r>
              <a:rPr lang="ko-KR" altLang="en-US" dirty="0"/>
              <a:t>특성을 가지고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93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lvl="0"/>
            <a:r>
              <a:rPr lang="ko-KR" altLang="en-US" dirty="0" smtClean="0"/>
              <a:t>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ko-KR" altLang="en-US" dirty="0"/>
              <a:t>에서 점 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dirty="0"/>
              <a:t>를 경유하여 </a:t>
            </a:r>
            <a:r>
              <a:rPr lang="en-US" altLang="ko-KR" dirty="0"/>
              <a:t>j</a:t>
            </a:r>
            <a:r>
              <a:rPr lang="ko-KR" altLang="en-US" dirty="0"/>
              <a:t>로 가는 경로의 거리와 </a:t>
            </a:r>
            <a:r>
              <a:rPr lang="en-US" altLang="ko-KR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ko-KR" baseline="30000" dirty="0" smtClean="0">
                <a:solidFill>
                  <a:srgbClr val="0000CC"/>
                </a:solidFill>
              </a:rPr>
              <a:t>k-1 </a:t>
            </a:r>
            <a:r>
              <a:rPr lang="ko-KR" altLang="en-US" dirty="0" smtClean="0"/>
              <a:t>중에서 </a:t>
            </a:r>
            <a:r>
              <a:rPr lang="ko-KR" altLang="en-US" dirty="0"/>
              <a:t>짧은 것을 로 정한다</a:t>
            </a:r>
            <a:r>
              <a:rPr lang="en-US" altLang="ko-KR" dirty="0"/>
              <a:t>.</a:t>
            </a:r>
            <a:r>
              <a:rPr lang="ko-KR" altLang="en-US" dirty="0"/>
              <a:t> 단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dirty="0"/>
              <a:t>를 경유하는 경로의 거리는 </a:t>
            </a:r>
            <a:r>
              <a:rPr lang="en-US" altLang="ko-KR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30000" dirty="0" smtClean="0">
                <a:solidFill>
                  <a:srgbClr val="0000CC"/>
                </a:solidFill>
              </a:rPr>
              <a:t>k-1 </a:t>
            </a:r>
            <a:r>
              <a:rPr lang="en-US" altLang="ko-KR" dirty="0" smtClean="0"/>
              <a:t>+</a:t>
            </a:r>
            <a:r>
              <a:rPr lang="en-US" altLang="ko-KR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baseline="30000" dirty="0" smtClean="0">
                <a:solidFill>
                  <a:srgbClr val="0000CC"/>
                </a:solidFill>
              </a:rPr>
              <a:t>k-1</a:t>
            </a:r>
            <a:r>
              <a:rPr lang="ko-KR" altLang="en-US" dirty="0" smtClean="0"/>
              <a:t> 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≠</a:t>
            </a:r>
            <a:r>
              <a:rPr lang="en-US" altLang="ko-KR" dirty="0"/>
              <a:t>k, j</a:t>
            </a:r>
            <a:r>
              <a:rPr lang="ko-KR" altLang="en-US" dirty="0"/>
              <a:t>≠</a:t>
            </a:r>
            <a:r>
              <a:rPr lang="en-US" altLang="ko-KR" dirty="0"/>
              <a:t>k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590424" y="3243882"/>
            <a:ext cx="576000" cy="576000"/>
          </a:xfrm>
          <a:prstGeom prst="ellipse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타원 4"/>
          <p:cNvSpPr/>
          <p:nvPr/>
        </p:nvSpPr>
        <p:spPr>
          <a:xfrm>
            <a:off x="5100049" y="4305475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31740" y="4350807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7" name="타원 6"/>
          <p:cNvSpPr/>
          <p:nvPr/>
        </p:nvSpPr>
        <p:spPr>
          <a:xfrm>
            <a:off x="2051720" y="4324768"/>
            <a:ext cx="576000" cy="57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99146" y="4324851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9912" y="3270272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437684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aseline="-25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2800" baseline="30000" dirty="0" err="1" smtClean="0">
                <a:solidFill>
                  <a:srgbClr val="0000CC"/>
                </a:solidFill>
              </a:rPr>
              <a:t>k</a:t>
            </a:r>
            <a:endParaRPr lang="en-US" sz="2800" baseline="30000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68846" y="4848071"/>
                <a:ext cx="897588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latin typeface="Times New Roman" pitchFamily="18" charset="0"/>
                        <a:cs typeface="Times New Roman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aseline="-25000" dirty="0">
                        <a:latin typeface="Times New Roman" pitchFamily="18" charset="0"/>
                        <a:cs typeface="Times New Roman" pitchFamily="18" charset="0"/>
                      </a:rPr>
                      <m:t>ij</m:t>
                    </m:r>
                  </m:oMath>
                </a14:m>
                <a:r>
                  <a:rPr lang="en-US" sz="2400" b="1" baseline="30000" dirty="0" smtClean="0"/>
                  <a:t>k-1</a:t>
                </a:r>
                <a:endParaRPr lang="en-US" sz="2400" b="1" baseline="30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46" y="4848071"/>
                <a:ext cx="897588" cy="453137"/>
              </a:xfrm>
              <a:prstGeom prst="rect">
                <a:avLst/>
              </a:prstGeom>
              <a:blipFill rotWithShape="1">
                <a:blip r:embed="rId2"/>
                <a:stretch>
                  <a:fillRect t="-133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67098" y="3562659"/>
                <a:ext cx="86409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latin typeface="Times New Roman" pitchFamily="18" charset="0"/>
                        <a:cs typeface="Times New Roman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Times New Roman" pitchFamily="18" charset="0"/>
                        <a:cs typeface="Times New Roman" pitchFamily="18" charset="0"/>
                      </a:rPr>
                      <m:t>j</m:t>
                    </m:r>
                  </m:oMath>
                </a14:m>
                <a:r>
                  <a:rPr lang="en-US" sz="2400" baseline="30000" dirty="0" smtClean="0"/>
                  <a:t>k-1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098" y="3562659"/>
                <a:ext cx="864096" cy="453137"/>
              </a:xfrm>
              <a:prstGeom prst="rect">
                <a:avLst/>
              </a:prstGeom>
              <a:blipFill rotWithShape="1">
                <a:blip r:embed="rId3"/>
                <a:stretch>
                  <a:fillRect t="-1333" r="-140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49285" y="3410944"/>
                <a:ext cx="86409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latin typeface="Times New Roman" pitchFamily="18" charset="0"/>
                        <a:cs typeface="Times New Roman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aseline="-25000" dirty="0">
                        <a:latin typeface="Times New Roman" pitchFamily="18" charset="0"/>
                        <a:cs typeface="Times New Roman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k</m:t>
                    </m:r>
                  </m:oMath>
                </a14:m>
                <a:r>
                  <a:rPr lang="en-US" sz="2400" baseline="30000" dirty="0" smtClean="0"/>
                  <a:t>k-1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85" y="3410944"/>
                <a:ext cx="864096" cy="453137"/>
              </a:xfrm>
              <a:prstGeom prst="rect">
                <a:avLst/>
              </a:prstGeom>
              <a:blipFill rotWithShape="1">
                <a:blip r:embed="rId4"/>
                <a:stretch>
                  <a:fillRect t="-1351" r="-704"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자유형 13"/>
          <p:cNvSpPr/>
          <p:nvPr/>
        </p:nvSpPr>
        <p:spPr>
          <a:xfrm>
            <a:off x="2615411" y="4603854"/>
            <a:ext cx="2481943" cy="317314"/>
          </a:xfrm>
          <a:custGeom>
            <a:avLst/>
            <a:gdLst>
              <a:gd name="connsiteX0" fmla="*/ 0 w 2481943"/>
              <a:gd name="connsiteY0" fmla="*/ 37389 h 317314"/>
              <a:gd name="connsiteX1" fmla="*/ 261257 w 2481943"/>
              <a:gd name="connsiteY1" fmla="*/ 317308 h 317314"/>
              <a:gd name="connsiteX2" fmla="*/ 699796 w 2481943"/>
              <a:gd name="connsiteY2" fmla="*/ 46720 h 317314"/>
              <a:gd name="connsiteX3" fmla="*/ 1054359 w 2481943"/>
              <a:gd name="connsiteY3" fmla="*/ 279985 h 317314"/>
              <a:gd name="connsiteX4" fmla="*/ 1586204 w 2481943"/>
              <a:gd name="connsiteY4" fmla="*/ 67 h 317314"/>
              <a:gd name="connsiteX5" fmla="*/ 1922106 w 2481943"/>
              <a:gd name="connsiteY5" fmla="*/ 251993 h 317314"/>
              <a:gd name="connsiteX6" fmla="*/ 2481943 w 2481943"/>
              <a:gd name="connsiteY6" fmla="*/ 102703 h 31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1943" h="317314">
                <a:moveTo>
                  <a:pt x="0" y="37389"/>
                </a:moveTo>
                <a:cubicBezTo>
                  <a:pt x="72312" y="176571"/>
                  <a:pt x="144624" y="315753"/>
                  <a:pt x="261257" y="317308"/>
                </a:cubicBezTo>
                <a:cubicBezTo>
                  <a:pt x="377890" y="318863"/>
                  <a:pt x="567612" y="52940"/>
                  <a:pt x="699796" y="46720"/>
                </a:cubicBezTo>
                <a:cubicBezTo>
                  <a:pt x="831980" y="40500"/>
                  <a:pt x="906624" y="287760"/>
                  <a:pt x="1054359" y="279985"/>
                </a:cubicBezTo>
                <a:cubicBezTo>
                  <a:pt x="1202094" y="272210"/>
                  <a:pt x="1441580" y="4732"/>
                  <a:pt x="1586204" y="67"/>
                </a:cubicBezTo>
                <a:cubicBezTo>
                  <a:pt x="1730828" y="-4598"/>
                  <a:pt x="1772816" y="234887"/>
                  <a:pt x="1922106" y="251993"/>
                </a:cubicBezTo>
                <a:cubicBezTo>
                  <a:pt x="2071396" y="269099"/>
                  <a:pt x="2276669" y="185901"/>
                  <a:pt x="2481943" y="10270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자유형 14"/>
          <p:cNvSpPr/>
          <p:nvPr/>
        </p:nvSpPr>
        <p:spPr>
          <a:xfrm>
            <a:off x="4164293" y="3513493"/>
            <a:ext cx="1055186" cy="819840"/>
          </a:xfrm>
          <a:custGeom>
            <a:avLst/>
            <a:gdLst>
              <a:gd name="connsiteX0" fmla="*/ 0 w 1055186"/>
              <a:gd name="connsiteY0" fmla="*/ 36069 h 819840"/>
              <a:gd name="connsiteX1" fmla="*/ 261257 w 1055186"/>
              <a:gd name="connsiteY1" fmla="*/ 26738 h 819840"/>
              <a:gd name="connsiteX2" fmla="*/ 289249 w 1055186"/>
              <a:gd name="connsiteY2" fmla="*/ 334648 h 819840"/>
              <a:gd name="connsiteX3" fmla="*/ 671804 w 1055186"/>
              <a:gd name="connsiteY3" fmla="*/ 315987 h 819840"/>
              <a:gd name="connsiteX4" fmla="*/ 671804 w 1055186"/>
              <a:gd name="connsiteY4" fmla="*/ 586575 h 819840"/>
              <a:gd name="connsiteX5" fmla="*/ 1007706 w 1055186"/>
              <a:gd name="connsiteY5" fmla="*/ 605236 h 819840"/>
              <a:gd name="connsiteX6" fmla="*/ 1045028 w 1055186"/>
              <a:gd name="connsiteY6" fmla="*/ 819840 h 81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186" h="819840">
                <a:moveTo>
                  <a:pt x="0" y="36069"/>
                </a:moveTo>
                <a:cubicBezTo>
                  <a:pt x="106524" y="6522"/>
                  <a:pt x="213049" y="-23025"/>
                  <a:pt x="261257" y="26738"/>
                </a:cubicBezTo>
                <a:cubicBezTo>
                  <a:pt x="309465" y="76501"/>
                  <a:pt x="220824" y="286440"/>
                  <a:pt x="289249" y="334648"/>
                </a:cubicBezTo>
                <a:cubicBezTo>
                  <a:pt x="357674" y="382856"/>
                  <a:pt x="608045" y="273999"/>
                  <a:pt x="671804" y="315987"/>
                </a:cubicBezTo>
                <a:cubicBezTo>
                  <a:pt x="735563" y="357975"/>
                  <a:pt x="615820" y="538367"/>
                  <a:pt x="671804" y="586575"/>
                </a:cubicBezTo>
                <a:cubicBezTo>
                  <a:pt x="727788" y="634783"/>
                  <a:pt x="945502" y="566359"/>
                  <a:pt x="1007706" y="605236"/>
                </a:cubicBezTo>
                <a:cubicBezTo>
                  <a:pt x="1069910" y="644113"/>
                  <a:pt x="1057469" y="731976"/>
                  <a:pt x="1045028" y="81984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 15"/>
          <p:cNvSpPr/>
          <p:nvPr/>
        </p:nvSpPr>
        <p:spPr>
          <a:xfrm>
            <a:off x="2409947" y="3627246"/>
            <a:ext cx="1213170" cy="734079"/>
          </a:xfrm>
          <a:custGeom>
            <a:avLst/>
            <a:gdLst>
              <a:gd name="connsiteX0" fmla="*/ 84166 w 1213170"/>
              <a:gd name="connsiteY0" fmla="*/ 734079 h 734079"/>
              <a:gd name="connsiteX1" fmla="*/ 28183 w 1213170"/>
              <a:gd name="connsiteY1" fmla="*/ 491483 h 734079"/>
              <a:gd name="connsiteX2" fmla="*/ 476052 w 1213170"/>
              <a:gd name="connsiteY2" fmla="*/ 575458 h 734079"/>
              <a:gd name="connsiteX3" fmla="*/ 513374 w 1213170"/>
              <a:gd name="connsiteY3" fmla="*/ 220895 h 734079"/>
              <a:gd name="connsiteX4" fmla="*/ 858607 w 1213170"/>
              <a:gd name="connsiteY4" fmla="*/ 314201 h 734079"/>
              <a:gd name="connsiteX5" fmla="*/ 895930 w 1213170"/>
              <a:gd name="connsiteY5" fmla="*/ 24952 h 734079"/>
              <a:gd name="connsiteX6" fmla="*/ 1213170 w 1213170"/>
              <a:gd name="connsiteY6" fmla="*/ 34283 h 73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3170" h="734079">
                <a:moveTo>
                  <a:pt x="84166" y="734079"/>
                </a:moveTo>
                <a:cubicBezTo>
                  <a:pt x="23517" y="625999"/>
                  <a:pt x="-37131" y="517920"/>
                  <a:pt x="28183" y="491483"/>
                </a:cubicBezTo>
                <a:cubicBezTo>
                  <a:pt x="93497" y="465046"/>
                  <a:pt x="395187" y="620556"/>
                  <a:pt x="476052" y="575458"/>
                </a:cubicBezTo>
                <a:cubicBezTo>
                  <a:pt x="556917" y="530360"/>
                  <a:pt x="449615" y="264438"/>
                  <a:pt x="513374" y="220895"/>
                </a:cubicBezTo>
                <a:cubicBezTo>
                  <a:pt x="577133" y="177352"/>
                  <a:pt x="794848" y="346858"/>
                  <a:pt x="858607" y="314201"/>
                </a:cubicBezTo>
                <a:cubicBezTo>
                  <a:pt x="922366" y="281544"/>
                  <a:pt x="836836" y="71605"/>
                  <a:pt x="895930" y="24952"/>
                </a:cubicBezTo>
                <a:cubicBezTo>
                  <a:pt x="955024" y="-21701"/>
                  <a:pt x="1084097" y="6291"/>
                  <a:pt x="1213170" y="3428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ko-KR" altLang="en-US" dirty="0"/>
              <a:t>이런 방식으로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이 될 때까지 </a:t>
            </a:r>
            <a:r>
              <a:rPr lang="en-US" altLang="ko-KR" b="1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ko-KR" baseline="30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dirty="0" smtClean="0"/>
              <a:t>를 </a:t>
            </a:r>
            <a:r>
              <a:rPr lang="ko-KR" altLang="en-US" dirty="0"/>
              <a:t>계산해서</a:t>
            </a:r>
            <a:r>
              <a:rPr lang="en-US" altLang="ko-KR" dirty="0"/>
              <a:t>, </a:t>
            </a:r>
            <a:r>
              <a:rPr lang="en-US" altLang="ko-KR" b="1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baseline="-25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ko-KR" baseline="30000" dirty="0" err="1" smtClean="0">
                <a:solidFill>
                  <a:srgbClr val="0000CC"/>
                </a:solidFill>
              </a:rPr>
              <a:t>n</a:t>
            </a:r>
            <a:r>
              <a:rPr lang="en-US" altLang="ko-KR" dirty="0" smtClean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모든 점을 경유 가능한 점들로 고려된 모든 쌍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j</a:t>
            </a:r>
            <a:r>
              <a:rPr lang="ko-KR" altLang="en-US" dirty="0">
                <a:solidFill>
                  <a:srgbClr val="FF0000"/>
                </a:solidFill>
              </a:rPr>
              <a:t>의 최단 경로의 거리</a:t>
            </a:r>
            <a:r>
              <a:rPr lang="ko-KR" altLang="en-US" dirty="0"/>
              <a:t>를 찾는 방식이 </a:t>
            </a:r>
            <a:r>
              <a:rPr lang="ko-KR" altLang="en-US" dirty="0" err="1"/>
              <a:t>플로이드의</a:t>
            </a:r>
            <a:r>
              <a:rPr lang="ko-KR" altLang="en-US" dirty="0"/>
              <a:t> 모든 쌍 최단 경로 알고리즘이다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4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 latinLnBrk="1"/>
            <a:r>
              <a:rPr lang="ko-KR" altLang="en-US" dirty="0"/>
              <a:t>모든 쌍 최단 </a:t>
            </a:r>
            <a:r>
              <a:rPr lang="ko-KR" altLang="en-US" dirty="0" smtClean="0"/>
              <a:t>경로알고리즘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AllPairsShortest</a:t>
            </a:r>
            <a:endParaRPr lang="ko-KR" altLang="en-US" dirty="0">
              <a:solidFill>
                <a:srgbClr val="FF0000"/>
              </a:solidFill>
            </a:endParaRPr>
          </a:p>
          <a:p>
            <a:pPr marL="895350" indent="-895350" fontAlgn="base" latinLnBrk="1">
              <a:buNone/>
            </a:pPr>
            <a:r>
              <a:rPr lang="ko-KR" altLang="en-US" sz="2400" dirty="0"/>
              <a:t>입력</a:t>
            </a:r>
            <a:r>
              <a:rPr lang="en-US" altLang="ko-KR" sz="2400" dirty="0"/>
              <a:t>: 2</a:t>
            </a:r>
            <a:r>
              <a:rPr lang="ko-KR" altLang="en-US" sz="2400" dirty="0"/>
              <a:t>차원 배열 </a:t>
            </a:r>
            <a:r>
              <a:rPr lang="en-US" altLang="ko-KR" sz="2400" dirty="0"/>
              <a:t>D, </a:t>
            </a:r>
            <a:r>
              <a:rPr lang="ko-KR" altLang="en-US" sz="2400" dirty="0"/>
              <a:t>단</a:t>
            </a:r>
            <a:r>
              <a:rPr lang="en-US" altLang="ko-KR" sz="2400" dirty="0"/>
              <a:t>, D[</a:t>
            </a:r>
            <a:r>
              <a:rPr lang="en-US" altLang="ko-KR" sz="2400" dirty="0" err="1"/>
              <a:t>i,j</a:t>
            </a:r>
            <a:r>
              <a:rPr lang="en-US" altLang="ko-KR" sz="2400" dirty="0"/>
              <a:t>]=</a:t>
            </a:r>
            <a:r>
              <a:rPr lang="ko-KR" altLang="en-US" sz="2400" dirty="0"/>
              <a:t>선분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i,j</a:t>
            </a:r>
            <a:r>
              <a:rPr lang="en-US" altLang="ko-KR" sz="2400" dirty="0"/>
              <a:t>)</a:t>
            </a:r>
            <a:r>
              <a:rPr lang="ko-KR" altLang="en-US" sz="2400" dirty="0"/>
              <a:t>의 가중치</a:t>
            </a:r>
            <a:r>
              <a:rPr lang="en-US" altLang="ko-KR" sz="2400" dirty="0"/>
              <a:t>, </a:t>
            </a:r>
            <a:r>
              <a:rPr lang="ko-KR" altLang="en-US" sz="2400" dirty="0"/>
              <a:t>만일 선분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i,j</a:t>
            </a:r>
            <a:r>
              <a:rPr lang="en-US" altLang="ko-KR" sz="2400" dirty="0"/>
              <a:t>)</a:t>
            </a:r>
            <a:r>
              <a:rPr lang="ko-KR" altLang="en-US" sz="2400" dirty="0"/>
              <a:t>이 존재하지 않으면 </a:t>
            </a:r>
            <a:r>
              <a:rPr lang="en-US" altLang="ko-KR" sz="2400" dirty="0"/>
              <a:t>D[</a:t>
            </a:r>
            <a:r>
              <a:rPr lang="en-US" altLang="ko-KR" sz="2400" dirty="0" err="1"/>
              <a:t>i,j</a:t>
            </a:r>
            <a:r>
              <a:rPr lang="en-US" altLang="ko-KR" sz="2400" dirty="0"/>
              <a:t>]=</a:t>
            </a:r>
            <a:r>
              <a:rPr lang="ko-KR" altLang="en-US" sz="2400" dirty="0"/>
              <a:t>∞</a:t>
            </a:r>
            <a:r>
              <a:rPr lang="en-US" altLang="ko-KR" sz="2400" dirty="0"/>
              <a:t>, </a:t>
            </a:r>
            <a:r>
              <a:rPr lang="ko-KR" altLang="en-US" sz="2400" dirty="0"/>
              <a:t>모든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에 대하여 </a:t>
            </a:r>
            <a:r>
              <a:rPr lang="en-US" altLang="ko-KR" sz="2400" dirty="0"/>
              <a:t>D[</a:t>
            </a:r>
            <a:r>
              <a:rPr lang="en-US" altLang="ko-KR" sz="2400" dirty="0" err="1"/>
              <a:t>i,i</a:t>
            </a:r>
            <a:r>
              <a:rPr lang="en-US" altLang="ko-KR" sz="2400" dirty="0"/>
              <a:t>]=0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 fontAlgn="base" latinLnBrk="1">
              <a:buNone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ko-KR" altLang="en-US" sz="2400" dirty="0"/>
              <a:t>모든 쌍 최단 경로의 거리를 저장한 </a:t>
            </a:r>
            <a:r>
              <a:rPr lang="en-US" altLang="ko-KR" sz="2400" dirty="0" smtClean="0"/>
              <a:t>2-d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배열 </a:t>
            </a:r>
            <a:r>
              <a:rPr lang="en-US" altLang="ko-KR" sz="2400" dirty="0"/>
              <a:t>D</a:t>
            </a:r>
            <a:endParaRPr lang="ko-KR" altLang="en-US" sz="2400" dirty="0"/>
          </a:p>
          <a:p>
            <a:pPr marL="0" indent="0" fontAlgn="base" latinLnBrk="1">
              <a:buNone/>
            </a:pPr>
            <a:r>
              <a:rPr lang="en-US" altLang="ko-KR" dirty="0"/>
              <a:t>1. for </a:t>
            </a:r>
            <a:r>
              <a:rPr lang="en-US" altLang="ko-KR" dirty="0">
                <a:solidFill>
                  <a:srgbClr val="C00000"/>
                </a:solidFill>
              </a:rPr>
              <a:t>k</a:t>
            </a:r>
            <a:r>
              <a:rPr lang="en-US" altLang="ko-KR" dirty="0"/>
              <a:t> = 1 to n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2. </a:t>
            </a:r>
            <a:r>
              <a:rPr lang="en-US" altLang="ko-KR" dirty="0" smtClean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= 1 to n (</a:t>
            </a:r>
            <a:r>
              <a:rPr lang="ko-KR" altLang="en-US" sz="2400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≠</a:t>
            </a:r>
            <a:r>
              <a:rPr lang="en-US" altLang="ko-KR" dirty="0"/>
              <a:t>k)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3. </a:t>
            </a:r>
            <a:r>
              <a:rPr lang="en-US" altLang="ko-KR" dirty="0" smtClean="0"/>
              <a:t>         for </a:t>
            </a:r>
            <a:r>
              <a:rPr lang="en-US" altLang="ko-KR" dirty="0"/>
              <a:t>j = 1 to n (</a:t>
            </a:r>
            <a:r>
              <a:rPr lang="ko-KR" altLang="en-US" sz="2400" dirty="0"/>
              <a:t>단</a:t>
            </a:r>
            <a:r>
              <a:rPr lang="en-US" altLang="ko-KR" dirty="0"/>
              <a:t>, j</a:t>
            </a:r>
            <a:r>
              <a:rPr lang="ko-KR" altLang="en-US" dirty="0"/>
              <a:t>≠</a:t>
            </a:r>
            <a:r>
              <a:rPr lang="en-US" altLang="ko-KR" dirty="0"/>
              <a:t>k, j</a:t>
            </a:r>
            <a:r>
              <a:rPr lang="ko-KR" altLang="en-US" dirty="0"/>
              <a:t>≠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4. </a:t>
            </a:r>
            <a:r>
              <a:rPr lang="en-US" altLang="ko-KR" dirty="0" smtClean="0"/>
              <a:t>               D[</a:t>
            </a:r>
            <a:r>
              <a:rPr lang="en-US" altLang="ko-KR" dirty="0" err="1" smtClean="0"/>
              <a:t>i,j</a:t>
            </a:r>
            <a:r>
              <a:rPr lang="en-US" altLang="ko-KR" dirty="0"/>
              <a:t>] = min{D[</a:t>
            </a:r>
            <a:r>
              <a:rPr lang="en-US" altLang="ko-KR" dirty="0" err="1"/>
              <a:t>i,</a:t>
            </a:r>
            <a:r>
              <a:rPr lang="en-US" altLang="ko-KR" dirty="0" err="1">
                <a:solidFill>
                  <a:srgbClr val="C00000"/>
                </a:solidFill>
              </a:rPr>
              <a:t>k</a:t>
            </a:r>
            <a:r>
              <a:rPr lang="en-US" altLang="ko-KR" dirty="0"/>
              <a:t>]+D[</a:t>
            </a:r>
            <a:r>
              <a:rPr lang="en-US" altLang="ko-KR" dirty="0" err="1">
                <a:solidFill>
                  <a:srgbClr val="C00000"/>
                </a:solidFill>
              </a:rPr>
              <a:t>k</a:t>
            </a:r>
            <a:r>
              <a:rPr lang="en-US" altLang="ko-KR" dirty="0" err="1"/>
              <a:t>,j</a:t>
            </a:r>
            <a:r>
              <a:rPr lang="en-US" altLang="ko-KR" dirty="0"/>
              <a:t>], D[</a:t>
            </a:r>
            <a:r>
              <a:rPr lang="en-US" altLang="ko-KR" dirty="0" err="1"/>
              <a:t>i,j</a:t>
            </a:r>
            <a:r>
              <a:rPr lang="en-US" altLang="ko-KR" dirty="0"/>
              <a:t>]}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91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Line 1</a:t>
            </a:r>
            <a:r>
              <a:rPr lang="ko-KR" altLang="en-US" dirty="0"/>
              <a:t>의 </a:t>
            </a:r>
            <a:r>
              <a:rPr lang="en-US" altLang="ko-KR" dirty="0"/>
              <a:t>for-</a:t>
            </a:r>
            <a:r>
              <a:rPr lang="ko-KR" altLang="en-US" dirty="0"/>
              <a:t>루프는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까지 변하는데</a:t>
            </a:r>
            <a:r>
              <a:rPr lang="en-US" altLang="ko-KR" dirty="0"/>
              <a:t>, </a:t>
            </a:r>
            <a:r>
              <a:rPr lang="ko-KR" altLang="en-US" dirty="0"/>
              <a:t>이는 경유 가능한 점을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확장시키기 위한 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2~3:</a:t>
            </a:r>
            <a:r>
              <a:rPr lang="ko-KR" altLang="en-US" dirty="0" smtClean="0"/>
              <a:t> </a:t>
            </a:r>
            <a:r>
              <a:rPr lang="ko-KR" altLang="en-US" dirty="0"/>
              <a:t>점들의 각 쌍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1-1, 1-2, 1-3, </a:t>
            </a:r>
            <a:r>
              <a:rPr lang="ko-KR" altLang="en-US" dirty="0"/>
              <a:t>⋯</a:t>
            </a:r>
            <a:r>
              <a:rPr lang="en-US" altLang="ko-KR" dirty="0"/>
              <a:t>, 1-n, 2-1, 2-2, </a:t>
            </a:r>
            <a:r>
              <a:rPr lang="ko-KR" altLang="en-US" dirty="0"/>
              <a:t>⋯</a:t>
            </a:r>
            <a:r>
              <a:rPr lang="en-US" altLang="ko-KR" dirty="0"/>
              <a:t>, 2-n, </a:t>
            </a:r>
            <a:r>
              <a:rPr lang="ko-KR" altLang="en-US" dirty="0"/>
              <a:t>⋯</a:t>
            </a:r>
            <a:r>
              <a:rPr lang="en-US" altLang="ko-KR" dirty="0"/>
              <a:t>, n-1, n-2, </a:t>
            </a:r>
            <a:r>
              <a:rPr lang="ko-KR" altLang="en-US" dirty="0"/>
              <a:t>⋯</a:t>
            </a:r>
            <a:r>
              <a:rPr lang="en-US" altLang="ko-KR" dirty="0"/>
              <a:t>, n-n</a:t>
            </a:r>
            <a:r>
              <a:rPr lang="ko-KR" altLang="en-US" dirty="0"/>
              <a:t>을 하나씩 고려하기 위한 루프이다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i-i</a:t>
            </a:r>
            <a:r>
              <a:rPr lang="en-US" altLang="ko-KR" dirty="0"/>
              <a:t>, </a:t>
            </a:r>
            <a:r>
              <a:rPr lang="ko-KR" altLang="en-US" dirty="0"/>
              <a:t>라든가 </a:t>
            </a:r>
            <a:r>
              <a:rPr lang="en-US" altLang="ko-KR" dirty="0" err="1"/>
              <a:t>i</a:t>
            </a:r>
            <a:r>
              <a:rPr lang="en-US" altLang="ko-KR" dirty="0"/>
              <a:t>=k </a:t>
            </a:r>
            <a:r>
              <a:rPr lang="ko-KR" altLang="en-US" dirty="0"/>
              <a:t>또는 </a:t>
            </a:r>
            <a:r>
              <a:rPr lang="en-US" altLang="ko-KR" dirty="0"/>
              <a:t>j=k</a:t>
            </a:r>
            <a:r>
              <a:rPr lang="ko-KR" altLang="en-US" dirty="0"/>
              <a:t>의 경우에는 수행하지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4:</a:t>
            </a:r>
            <a:r>
              <a:rPr lang="ko-KR" altLang="en-US" dirty="0" smtClean="0"/>
              <a:t> </a:t>
            </a:r>
            <a:r>
              <a:rPr lang="ko-KR" altLang="en-US" dirty="0"/>
              <a:t>각 점의 쌍 </a:t>
            </a:r>
            <a:r>
              <a:rPr lang="en-US" altLang="ko-KR" dirty="0" err="1"/>
              <a:t>i</a:t>
            </a:r>
            <a:r>
              <a:rPr lang="en-US" altLang="ko-KR" dirty="0"/>
              <a:t>-j</a:t>
            </a:r>
            <a:r>
              <a:rPr lang="ko-KR" altLang="en-US" dirty="0"/>
              <a:t>에 대해 </a:t>
            </a:r>
            <a:r>
              <a:rPr lang="en-US" altLang="ko-KR" dirty="0" err="1"/>
              <a:t>i</a:t>
            </a:r>
            <a:r>
              <a:rPr lang="ko-KR" altLang="en-US" dirty="0"/>
              <a:t>에서 </a:t>
            </a:r>
            <a:r>
              <a:rPr lang="en-US" altLang="ko-KR" dirty="0"/>
              <a:t>j</a:t>
            </a:r>
            <a:r>
              <a:rPr lang="ko-KR" altLang="en-US" dirty="0"/>
              <a:t>까지의 거리가 </a:t>
            </a:r>
            <a:r>
              <a:rPr lang="en-US" altLang="ko-KR" dirty="0"/>
              <a:t>k</a:t>
            </a:r>
            <a:r>
              <a:rPr lang="ko-KR" altLang="en-US" dirty="0"/>
              <a:t>를 포함하여 경유하는 경로의 거리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D[</a:t>
            </a:r>
            <a:r>
              <a:rPr lang="en-US" altLang="ko-KR" dirty="0" err="1"/>
              <a:t>i,k</a:t>
            </a:r>
            <a:r>
              <a:rPr lang="en-US" altLang="ko-KR" dirty="0"/>
              <a:t>]+D[</a:t>
            </a:r>
            <a:r>
              <a:rPr lang="en-US" altLang="ko-KR" dirty="0" err="1"/>
              <a:t>k,j</a:t>
            </a:r>
            <a:r>
              <a:rPr lang="en-US" altLang="ko-KR" dirty="0"/>
              <a:t>]</a:t>
            </a:r>
            <a:r>
              <a:rPr lang="ko-KR" altLang="en-US" dirty="0"/>
              <a:t>와 점 </a:t>
            </a:r>
            <a:r>
              <a:rPr lang="en-US" altLang="ko-KR" dirty="0"/>
              <a:t>{1, 2, </a:t>
            </a:r>
            <a:r>
              <a:rPr lang="ko-KR" altLang="en-US" dirty="0"/>
              <a:t>⋯</a:t>
            </a:r>
            <a:r>
              <a:rPr lang="en-US" altLang="ko-KR" dirty="0"/>
              <a:t>, (k-1)}</a:t>
            </a:r>
            <a:r>
              <a:rPr lang="ko-KR" altLang="en-US" dirty="0"/>
              <a:t>만을 경유 가능한 점들로 고려하여 계산된 최단 경로의 거리 </a:t>
            </a:r>
            <a:r>
              <a:rPr lang="en-US" altLang="ko-KR" dirty="0"/>
              <a:t>D[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가 짧은지를 결정하여 </a:t>
            </a:r>
            <a:r>
              <a:rPr lang="en-US" altLang="ko-KR" dirty="0"/>
              <a:t>D[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를 갱신한다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87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625155"/>
          </a:xfrm>
        </p:spPr>
        <p:txBody>
          <a:bodyPr/>
          <a:lstStyle/>
          <a:p>
            <a:r>
              <a:rPr lang="ko-KR" altLang="en-US" dirty="0"/>
              <a:t>모든 쌍 최단 경로 문제의 </a:t>
            </a:r>
            <a:r>
              <a:rPr lang="ko-KR" altLang="en-US" dirty="0" smtClean="0"/>
              <a:t>부분문제간의 </a:t>
            </a:r>
            <a:r>
              <a:rPr lang="ko-KR" altLang="en-US" dirty="0">
                <a:solidFill>
                  <a:srgbClr val="FF0000"/>
                </a:solidFill>
              </a:rPr>
              <a:t>함축적 순서</a:t>
            </a:r>
            <a:r>
              <a:rPr lang="ko-KR" altLang="en-US" dirty="0"/>
              <a:t>는 </a:t>
            </a:r>
            <a:r>
              <a:rPr lang="en-US" altLang="ko-KR" dirty="0"/>
              <a:t>line 4</a:t>
            </a:r>
            <a:r>
              <a:rPr lang="ko-KR" altLang="en-US" dirty="0"/>
              <a:t>에 표현되어있다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D[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를 계산하기 위해서 미리 </a:t>
            </a:r>
            <a:r>
              <a:rPr lang="ko-KR" altLang="en-US" dirty="0" smtClean="0"/>
              <a:t>계산되어 있어야 할 부분문제들은 </a:t>
            </a:r>
            <a:r>
              <a:rPr lang="en-US" altLang="ko-KR" dirty="0"/>
              <a:t>D[</a:t>
            </a:r>
            <a:r>
              <a:rPr lang="en-US" altLang="ko-KR" dirty="0" err="1"/>
              <a:t>i,</a:t>
            </a:r>
            <a:r>
              <a:rPr lang="en-US" altLang="ko-KR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/>
              <a:t>D[</a:t>
            </a:r>
            <a:r>
              <a:rPr lang="en-US" altLang="ko-KR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dirty="0" err="1"/>
              <a:t>,j</a:t>
            </a:r>
            <a:r>
              <a:rPr lang="en-US" altLang="ko-KR" dirty="0"/>
              <a:t>]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158376" y="692696"/>
            <a:ext cx="576000" cy="576000"/>
          </a:xfrm>
          <a:prstGeom prst="ellipse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타원 4"/>
          <p:cNvSpPr/>
          <p:nvPr/>
        </p:nvSpPr>
        <p:spPr>
          <a:xfrm>
            <a:off x="4668001" y="1754289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9692" y="1799621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7" name="타원 6"/>
          <p:cNvSpPr/>
          <p:nvPr/>
        </p:nvSpPr>
        <p:spPr>
          <a:xfrm>
            <a:off x="1619672" y="1773582"/>
            <a:ext cx="576000" cy="57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67098" y="1773665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7864" y="719086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183363" y="2052668"/>
            <a:ext cx="2481943" cy="317314"/>
          </a:xfrm>
          <a:custGeom>
            <a:avLst/>
            <a:gdLst>
              <a:gd name="connsiteX0" fmla="*/ 0 w 2481943"/>
              <a:gd name="connsiteY0" fmla="*/ 37389 h 317314"/>
              <a:gd name="connsiteX1" fmla="*/ 261257 w 2481943"/>
              <a:gd name="connsiteY1" fmla="*/ 317308 h 317314"/>
              <a:gd name="connsiteX2" fmla="*/ 699796 w 2481943"/>
              <a:gd name="connsiteY2" fmla="*/ 46720 h 317314"/>
              <a:gd name="connsiteX3" fmla="*/ 1054359 w 2481943"/>
              <a:gd name="connsiteY3" fmla="*/ 279985 h 317314"/>
              <a:gd name="connsiteX4" fmla="*/ 1586204 w 2481943"/>
              <a:gd name="connsiteY4" fmla="*/ 67 h 317314"/>
              <a:gd name="connsiteX5" fmla="*/ 1922106 w 2481943"/>
              <a:gd name="connsiteY5" fmla="*/ 251993 h 317314"/>
              <a:gd name="connsiteX6" fmla="*/ 2481943 w 2481943"/>
              <a:gd name="connsiteY6" fmla="*/ 102703 h 31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1943" h="317314">
                <a:moveTo>
                  <a:pt x="0" y="37389"/>
                </a:moveTo>
                <a:cubicBezTo>
                  <a:pt x="72312" y="176571"/>
                  <a:pt x="144624" y="315753"/>
                  <a:pt x="261257" y="317308"/>
                </a:cubicBezTo>
                <a:cubicBezTo>
                  <a:pt x="377890" y="318863"/>
                  <a:pt x="567612" y="52940"/>
                  <a:pt x="699796" y="46720"/>
                </a:cubicBezTo>
                <a:cubicBezTo>
                  <a:pt x="831980" y="40500"/>
                  <a:pt x="906624" y="287760"/>
                  <a:pt x="1054359" y="279985"/>
                </a:cubicBezTo>
                <a:cubicBezTo>
                  <a:pt x="1202094" y="272210"/>
                  <a:pt x="1441580" y="4732"/>
                  <a:pt x="1586204" y="67"/>
                </a:cubicBezTo>
                <a:cubicBezTo>
                  <a:pt x="1730828" y="-4598"/>
                  <a:pt x="1772816" y="234887"/>
                  <a:pt x="1922106" y="251993"/>
                </a:cubicBezTo>
                <a:cubicBezTo>
                  <a:pt x="2071396" y="269099"/>
                  <a:pt x="2276669" y="185901"/>
                  <a:pt x="2481943" y="10270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자유형 10"/>
          <p:cNvSpPr/>
          <p:nvPr/>
        </p:nvSpPr>
        <p:spPr>
          <a:xfrm>
            <a:off x="3732245" y="962307"/>
            <a:ext cx="1055186" cy="819840"/>
          </a:xfrm>
          <a:custGeom>
            <a:avLst/>
            <a:gdLst>
              <a:gd name="connsiteX0" fmla="*/ 0 w 1055186"/>
              <a:gd name="connsiteY0" fmla="*/ 36069 h 819840"/>
              <a:gd name="connsiteX1" fmla="*/ 261257 w 1055186"/>
              <a:gd name="connsiteY1" fmla="*/ 26738 h 819840"/>
              <a:gd name="connsiteX2" fmla="*/ 289249 w 1055186"/>
              <a:gd name="connsiteY2" fmla="*/ 334648 h 819840"/>
              <a:gd name="connsiteX3" fmla="*/ 671804 w 1055186"/>
              <a:gd name="connsiteY3" fmla="*/ 315987 h 819840"/>
              <a:gd name="connsiteX4" fmla="*/ 671804 w 1055186"/>
              <a:gd name="connsiteY4" fmla="*/ 586575 h 819840"/>
              <a:gd name="connsiteX5" fmla="*/ 1007706 w 1055186"/>
              <a:gd name="connsiteY5" fmla="*/ 605236 h 819840"/>
              <a:gd name="connsiteX6" fmla="*/ 1045028 w 1055186"/>
              <a:gd name="connsiteY6" fmla="*/ 819840 h 81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186" h="819840">
                <a:moveTo>
                  <a:pt x="0" y="36069"/>
                </a:moveTo>
                <a:cubicBezTo>
                  <a:pt x="106524" y="6522"/>
                  <a:pt x="213049" y="-23025"/>
                  <a:pt x="261257" y="26738"/>
                </a:cubicBezTo>
                <a:cubicBezTo>
                  <a:pt x="309465" y="76501"/>
                  <a:pt x="220824" y="286440"/>
                  <a:pt x="289249" y="334648"/>
                </a:cubicBezTo>
                <a:cubicBezTo>
                  <a:pt x="357674" y="382856"/>
                  <a:pt x="608045" y="273999"/>
                  <a:pt x="671804" y="315987"/>
                </a:cubicBezTo>
                <a:cubicBezTo>
                  <a:pt x="735563" y="357975"/>
                  <a:pt x="615820" y="538367"/>
                  <a:pt x="671804" y="586575"/>
                </a:cubicBezTo>
                <a:cubicBezTo>
                  <a:pt x="727788" y="634783"/>
                  <a:pt x="945502" y="566359"/>
                  <a:pt x="1007706" y="605236"/>
                </a:cubicBezTo>
                <a:cubicBezTo>
                  <a:pt x="1069910" y="644113"/>
                  <a:pt x="1057469" y="731976"/>
                  <a:pt x="1045028" y="81984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 11"/>
          <p:cNvSpPr/>
          <p:nvPr/>
        </p:nvSpPr>
        <p:spPr>
          <a:xfrm>
            <a:off x="1977899" y="1076060"/>
            <a:ext cx="1213170" cy="734079"/>
          </a:xfrm>
          <a:custGeom>
            <a:avLst/>
            <a:gdLst>
              <a:gd name="connsiteX0" fmla="*/ 84166 w 1213170"/>
              <a:gd name="connsiteY0" fmla="*/ 734079 h 734079"/>
              <a:gd name="connsiteX1" fmla="*/ 28183 w 1213170"/>
              <a:gd name="connsiteY1" fmla="*/ 491483 h 734079"/>
              <a:gd name="connsiteX2" fmla="*/ 476052 w 1213170"/>
              <a:gd name="connsiteY2" fmla="*/ 575458 h 734079"/>
              <a:gd name="connsiteX3" fmla="*/ 513374 w 1213170"/>
              <a:gd name="connsiteY3" fmla="*/ 220895 h 734079"/>
              <a:gd name="connsiteX4" fmla="*/ 858607 w 1213170"/>
              <a:gd name="connsiteY4" fmla="*/ 314201 h 734079"/>
              <a:gd name="connsiteX5" fmla="*/ 895930 w 1213170"/>
              <a:gd name="connsiteY5" fmla="*/ 24952 h 734079"/>
              <a:gd name="connsiteX6" fmla="*/ 1213170 w 1213170"/>
              <a:gd name="connsiteY6" fmla="*/ 34283 h 73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3170" h="734079">
                <a:moveTo>
                  <a:pt x="84166" y="734079"/>
                </a:moveTo>
                <a:cubicBezTo>
                  <a:pt x="23517" y="625999"/>
                  <a:pt x="-37131" y="517920"/>
                  <a:pt x="28183" y="491483"/>
                </a:cubicBezTo>
                <a:cubicBezTo>
                  <a:pt x="93497" y="465046"/>
                  <a:pt x="395187" y="620556"/>
                  <a:pt x="476052" y="575458"/>
                </a:cubicBezTo>
                <a:cubicBezTo>
                  <a:pt x="556917" y="530360"/>
                  <a:pt x="449615" y="264438"/>
                  <a:pt x="513374" y="220895"/>
                </a:cubicBezTo>
                <a:cubicBezTo>
                  <a:pt x="577133" y="177352"/>
                  <a:pt x="794848" y="346858"/>
                  <a:pt x="858607" y="314201"/>
                </a:cubicBezTo>
                <a:cubicBezTo>
                  <a:pt x="922366" y="281544"/>
                  <a:pt x="836836" y="71605"/>
                  <a:pt x="895930" y="24952"/>
                </a:cubicBezTo>
                <a:cubicBezTo>
                  <a:pt x="955024" y="-21701"/>
                  <a:pt x="1084097" y="6291"/>
                  <a:pt x="1213170" y="3428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99287" y="72535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9046" y="87775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D[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,j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4870" y="2275002"/>
            <a:ext cx="154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old D[i,j]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175365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new D[i,j]</a:t>
            </a:r>
            <a:endParaRPr lang="en-US" sz="28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32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US" altLang="ko-KR" dirty="0" err="1"/>
              <a:t>AllPairsShortest</a:t>
            </a:r>
            <a:r>
              <a:rPr lang="en-US" altLang="ko-KR" dirty="0"/>
              <a:t> </a:t>
            </a:r>
            <a:r>
              <a:rPr lang="ko-KR" altLang="en-US" dirty="0"/>
              <a:t>알고리즘의 입력 그래프에는 사이클 상의 선분들의 가중치 합이 음수가 되는 사이클은 없어야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사이클을 </a:t>
            </a:r>
            <a:r>
              <a:rPr lang="ko-KR" altLang="en-US" dirty="0">
                <a:solidFill>
                  <a:srgbClr val="FF0000"/>
                </a:solidFill>
              </a:rPr>
              <a:t>음수 사이클 </a:t>
            </a:r>
            <a:r>
              <a:rPr lang="en-US" altLang="ko-KR" dirty="0">
                <a:solidFill>
                  <a:srgbClr val="FF0000"/>
                </a:solidFill>
              </a:rPr>
              <a:t>(negative cycle)</a:t>
            </a:r>
            <a:r>
              <a:rPr lang="ko-KR" altLang="en-US" dirty="0"/>
              <a:t>이라 하는데</a:t>
            </a:r>
            <a:r>
              <a:rPr lang="en-US" altLang="ko-KR" dirty="0"/>
              <a:t>, </a:t>
            </a:r>
            <a:r>
              <a:rPr lang="ko-KR" altLang="en-US" dirty="0"/>
              <a:t>최단 경로를 찾는데 음수 사이클이 있으면</a:t>
            </a:r>
            <a:r>
              <a:rPr lang="en-US" altLang="ko-KR" dirty="0"/>
              <a:t>, </a:t>
            </a:r>
            <a:r>
              <a:rPr lang="ko-KR" altLang="en-US" dirty="0"/>
              <a:t>이 사이클을 반복하여 돌아 나올 때마다 경로의 거리가 감소되기 때문이다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동적 계획 </a:t>
            </a:r>
            <a:r>
              <a:rPr lang="ko-KR" altLang="en-US" b="1" dirty="0" smtClean="0"/>
              <a:t>알고리즘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ko-KR" altLang="en-US" dirty="0"/>
              <a:t>동적 계획 </a:t>
            </a:r>
            <a:r>
              <a:rPr lang="en-US" altLang="ko-KR" dirty="0"/>
              <a:t>(Dynamic Programming) </a:t>
            </a:r>
            <a:r>
              <a:rPr lang="ko-KR" altLang="en-US" dirty="0"/>
              <a:t>알고리즘은 그리디 알고리즘과 같이 </a:t>
            </a:r>
            <a:r>
              <a:rPr lang="ko-KR" altLang="en-US" dirty="0">
                <a:solidFill>
                  <a:srgbClr val="FF0000"/>
                </a:solidFill>
              </a:rPr>
              <a:t>최적화 문제</a:t>
            </a:r>
            <a:r>
              <a:rPr lang="ko-KR" altLang="en-US" dirty="0"/>
              <a:t>를 해결하는 알고리즘이다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동적 </a:t>
            </a:r>
            <a:r>
              <a:rPr lang="ko-KR" altLang="en-US" dirty="0"/>
              <a:t>계획 알고리즘은 </a:t>
            </a:r>
            <a:r>
              <a:rPr lang="ko-KR" altLang="en-US" dirty="0" smtClean="0"/>
              <a:t>먼저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ko-KR" altLang="en-US" dirty="0"/>
              <a:t>크기가 작은 부분 문제들을 모두 해결한 후에 그 해들을 이용하여 보다 큰 크기의 부분 문제들을 해결하여</a:t>
            </a:r>
            <a:r>
              <a:rPr lang="en-US" altLang="ko-KR" dirty="0"/>
              <a:t>, </a:t>
            </a:r>
            <a:r>
              <a:rPr lang="ko-KR" altLang="en-US" dirty="0"/>
              <a:t>최종적으로 원래 주어진 입력의 문제를 해결하는 알고리즘이다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88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5658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200" dirty="0" err="1">
                <a:solidFill>
                  <a:srgbClr val="FF0000"/>
                </a:solidFill>
              </a:rPr>
              <a:t>AllPairsShortest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</a:rPr>
              <a:t>알고리즘 수행 과정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배열 </a:t>
            </a:r>
            <a:r>
              <a:rPr lang="en-US" altLang="ko-KR" dirty="0"/>
              <a:t>D</a:t>
            </a:r>
            <a:r>
              <a:rPr lang="ko-KR" altLang="en-US" dirty="0"/>
              <a:t>의 원소들이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5</a:t>
            </a:r>
            <a:r>
              <a:rPr lang="ko-KR" altLang="en-US" dirty="0"/>
              <a:t>까지 증가함에 따라서 갱신되는 것을 살펴보자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1261552" descr="EMB00000ce010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2655527" cy="246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77240"/>
              </p:ext>
            </p:extLst>
          </p:nvPr>
        </p:nvGraphicFramePr>
        <p:xfrm>
          <a:off x="4788024" y="1483617"/>
          <a:ext cx="2880320" cy="2385816"/>
        </p:xfrm>
        <a:graphic>
          <a:graphicData uri="http://schemas.openxmlformats.org/drawingml/2006/table">
            <a:tbl>
              <a:tblPr/>
              <a:tblGrid>
                <a:gridCol w="480404"/>
                <a:gridCol w="480404"/>
                <a:gridCol w="480404"/>
                <a:gridCol w="480404"/>
                <a:gridCol w="480404"/>
                <a:gridCol w="478300"/>
              </a:tblGrid>
              <a:tr h="3976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14738" y="2676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71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k=1</a:t>
            </a:r>
            <a:r>
              <a:rPr lang="ko-KR" altLang="en-US" dirty="0"/>
              <a:t>일 때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 latinLnBrk="1"/>
            <a:r>
              <a:rPr lang="en-US" altLang="ko-KR" dirty="0"/>
              <a:t>D[2,3] = min{D[2,3], D[2,1]+D[1,3]} = min{1, ∞+2} = 1</a:t>
            </a:r>
          </a:p>
          <a:p>
            <a:pPr lvl="1" fontAlgn="base" latinLnBrk="1"/>
            <a:r>
              <a:rPr lang="en-US" altLang="ko-KR" dirty="0"/>
              <a:t>D[2,4] = min{D[2,4], D[2,1]+D[1,4]} = min{∞, ∞+5} = ∞</a:t>
            </a:r>
          </a:p>
          <a:p>
            <a:pPr lvl="1" fontAlgn="base" latinLnBrk="1"/>
            <a:r>
              <a:rPr lang="en-US" altLang="ko-KR" dirty="0"/>
              <a:t>D[2,5] = min{D[2,5], D[2,1]+D[1,5]} = min{4, ∞+∞} = 4</a:t>
            </a:r>
          </a:p>
          <a:p>
            <a:pPr lvl="1" fontAlgn="base" latinLnBrk="1"/>
            <a:r>
              <a:rPr lang="en-US" altLang="ko-KR" dirty="0"/>
              <a:t>D[3,2] = min{D[3,2], D[3,1]+D[1,2]} = min{3, 1+4} = 3</a:t>
            </a:r>
          </a:p>
          <a:p>
            <a:pPr lvl="1" fontAlgn="base" latinLnBrk="1"/>
            <a:r>
              <a:rPr lang="en-US" altLang="ko-KR" dirty="0"/>
              <a:t>D[3,4] = min{D[3,4], D[3,1]+D[1,4]} = min{1, 1+5} = 1</a:t>
            </a:r>
          </a:p>
          <a:p>
            <a:pPr lvl="1" fontAlgn="base" latinLnBrk="1"/>
            <a:r>
              <a:rPr lang="en-US" altLang="ko-KR" dirty="0"/>
              <a:t>D[3,5] = min{D[3,5], D[3,1]+D[1,5]} = min{2, 1+∞} = 2</a:t>
            </a:r>
          </a:p>
          <a:p>
            <a:pPr lvl="1" fontAlgn="base" latinLnBrk="1"/>
            <a:r>
              <a:rPr lang="en-US" altLang="ko-KR" dirty="0">
                <a:solidFill>
                  <a:srgbClr val="0000CC"/>
                </a:solidFill>
              </a:rPr>
              <a:t>D[4,2] = min{D[4,2], D[4,1]+D[1,2]} = min{∞, -2+4} = </a:t>
            </a:r>
            <a:r>
              <a:rPr lang="en-US" altLang="ko-KR" dirty="0" smtClean="0">
                <a:solidFill>
                  <a:srgbClr val="0000CC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9600312" descr="EMB00000ce010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3168352" cy="192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981502" y="3717032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 // </a:t>
            </a:r>
            <a:r>
              <a:rPr lang="ko-KR" altLang="en-US" dirty="0">
                <a:solidFill>
                  <a:srgbClr val="C00000"/>
                </a:solidFill>
              </a:rPr>
              <a:t>갱신됨</a:t>
            </a:r>
          </a:p>
        </p:txBody>
      </p:sp>
    </p:spTree>
    <p:extLst>
      <p:ext uri="{BB962C8B-B14F-4D97-AF65-F5344CB8AC3E}">
        <p14:creationId xmlns:p14="http://schemas.microsoft.com/office/powerpoint/2010/main" val="547198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9293" y="548680"/>
            <a:ext cx="8229600" cy="5577483"/>
          </a:xfrm>
        </p:spPr>
        <p:txBody>
          <a:bodyPr>
            <a:normAutofit/>
          </a:bodyPr>
          <a:lstStyle/>
          <a:p>
            <a:pPr lvl="1"/>
            <a:r>
              <a:rPr lang="en-US" altLang="ko-KR" dirty="0">
                <a:solidFill>
                  <a:srgbClr val="0000CC"/>
                </a:solidFill>
              </a:rPr>
              <a:t>D[4,3] = min{D[4,3], D[4,1]+D[1,3]} = min{</a:t>
            </a:r>
            <a:r>
              <a:rPr lang="ko-KR" altLang="en-US" dirty="0">
                <a:solidFill>
                  <a:srgbClr val="0000CC"/>
                </a:solidFill>
              </a:rPr>
              <a:t>∞</a:t>
            </a:r>
            <a:r>
              <a:rPr lang="en-US" altLang="ko-KR" dirty="0">
                <a:solidFill>
                  <a:srgbClr val="0000CC"/>
                </a:solidFill>
              </a:rPr>
              <a:t>, -2+2} = </a:t>
            </a:r>
            <a:r>
              <a:rPr lang="en-US" altLang="ko-KR" dirty="0" smtClean="0">
                <a:solidFill>
                  <a:srgbClr val="0000CC"/>
                </a:solidFill>
              </a:rPr>
              <a:t>0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 fontAlgn="base" latinLnBrk="1"/>
            <a:r>
              <a:rPr lang="en-US" dirty="0"/>
              <a:t>D[4,5] = min{D[4,5], D[4,1]+D[1,5]} = min{2, -2+∞} = 2</a:t>
            </a:r>
          </a:p>
          <a:p>
            <a:pPr lvl="1" fontAlgn="base" latinLnBrk="1"/>
            <a:r>
              <a:rPr lang="en-US" dirty="0"/>
              <a:t>D[5,2] = min{D[5,2], D[5,1]+D[1,2]} = min{-3, ∞+4} = -3</a:t>
            </a:r>
          </a:p>
          <a:p>
            <a:pPr lvl="1" fontAlgn="base" latinLnBrk="1"/>
            <a:r>
              <a:rPr lang="en-US" dirty="0"/>
              <a:t>D[5,3] = min{D[5,3], D[5,1]+D[1,3]} = min{3, ∞+2} = 3</a:t>
            </a:r>
          </a:p>
          <a:p>
            <a:pPr lvl="1" fontAlgn="base" latinLnBrk="1"/>
            <a:r>
              <a:rPr lang="en-US" dirty="0"/>
              <a:t>D[5,4] = min{D[5,4], D[5,1]+D[1,4]} = min{1, ∞+5} =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981502" y="620688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// </a:t>
            </a:r>
            <a:r>
              <a:rPr lang="ko-KR" altLang="en-US" dirty="0">
                <a:solidFill>
                  <a:srgbClr val="FF0000"/>
                </a:solidFill>
              </a:rPr>
              <a:t>갱신됨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9600872" descr="EMB00000ce010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81" y="1340768"/>
            <a:ext cx="357250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05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US" altLang="ko-KR" dirty="0"/>
              <a:t>k=1</a:t>
            </a:r>
            <a:r>
              <a:rPr lang="ko-KR" altLang="en-US" dirty="0"/>
              <a:t>일 때 </a:t>
            </a:r>
            <a:r>
              <a:rPr lang="en-US" altLang="ko-KR" dirty="0"/>
              <a:t>D[4,2], D[4,3]</a:t>
            </a:r>
            <a:r>
              <a:rPr lang="ko-KR" altLang="en-US" dirty="0"/>
              <a:t>이 각각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갱신된다</a:t>
            </a:r>
            <a:r>
              <a:rPr lang="en-US" altLang="ko-KR" dirty="0"/>
              <a:t>. </a:t>
            </a:r>
            <a:r>
              <a:rPr lang="ko-KR" altLang="en-US" dirty="0"/>
              <a:t>다른 </a:t>
            </a:r>
            <a:r>
              <a:rPr lang="ko-KR" altLang="en-US" dirty="0" smtClean="0"/>
              <a:t>원소들은 </a:t>
            </a:r>
            <a:r>
              <a:rPr lang="ko-KR" altLang="en-US" dirty="0"/>
              <a:t>변하지 않았다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887961"/>
              </p:ext>
            </p:extLst>
          </p:nvPr>
        </p:nvGraphicFramePr>
        <p:xfrm>
          <a:off x="2843808" y="1916832"/>
          <a:ext cx="3044985" cy="2409444"/>
        </p:xfrm>
        <a:graphic>
          <a:graphicData uri="http://schemas.openxmlformats.org/drawingml/2006/table">
            <a:tbl>
              <a:tblPr/>
              <a:tblGrid>
                <a:gridCol w="507868"/>
                <a:gridCol w="507868"/>
                <a:gridCol w="507868"/>
                <a:gridCol w="507868"/>
                <a:gridCol w="507868"/>
                <a:gridCol w="505645"/>
              </a:tblGrid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74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k=2</a:t>
            </a:r>
            <a:r>
              <a:rPr lang="ko-KR" altLang="en-US" dirty="0"/>
              <a:t>일 때</a:t>
            </a:r>
            <a:r>
              <a:rPr lang="en-US" altLang="ko-KR" dirty="0"/>
              <a:t>:</a:t>
            </a:r>
            <a:endParaRPr lang="ko-KR" altLang="en-US" dirty="0"/>
          </a:p>
          <a:p>
            <a:pPr lvl="1" fontAlgn="base"/>
            <a:r>
              <a:rPr lang="en-US" altLang="ko-KR" dirty="0"/>
              <a:t>D[1,5]</a:t>
            </a:r>
            <a:r>
              <a:rPr lang="ko-KR" altLang="en-US" dirty="0"/>
              <a:t>가 </a:t>
            </a:r>
            <a:r>
              <a:rPr lang="en-US" altLang="ko-KR" dirty="0"/>
              <a:t>1 </a:t>
            </a:r>
            <a:r>
              <a:rPr lang="ko-KR" altLang="en-US" dirty="0"/>
              <a:t>→ </a:t>
            </a:r>
            <a:r>
              <a:rPr lang="en-US" altLang="ko-KR" dirty="0"/>
              <a:t>2 </a:t>
            </a:r>
            <a:r>
              <a:rPr lang="ko-KR" altLang="en-US" dirty="0"/>
              <a:t>→ </a:t>
            </a:r>
            <a:r>
              <a:rPr lang="en-US" altLang="ko-KR" dirty="0"/>
              <a:t>5</a:t>
            </a:r>
            <a:r>
              <a:rPr lang="ko-KR" altLang="en-US" dirty="0"/>
              <a:t>의 거리인 </a:t>
            </a:r>
            <a:r>
              <a:rPr lang="en-US" altLang="ko-KR" dirty="0">
                <a:solidFill>
                  <a:srgbClr val="0000CC"/>
                </a:solidFill>
              </a:rPr>
              <a:t>8</a:t>
            </a:r>
            <a:r>
              <a:rPr lang="ko-KR" altLang="en-US" dirty="0"/>
              <a:t>로 갱신된다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/>
              <a:t>D[5,3]</a:t>
            </a:r>
            <a:r>
              <a:rPr lang="ko-KR" altLang="en-US" dirty="0"/>
              <a:t>이 </a:t>
            </a:r>
            <a:r>
              <a:rPr lang="en-US" altLang="ko-KR" dirty="0"/>
              <a:t>5 </a:t>
            </a:r>
            <a:r>
              <a:rPr lang="ko-KR" altLang="en-US" dirty="0"/>
              <a:t>→ </a:t>
            </a:r>
            <a:r>
              <a:rPr lang="en-US" altLang="ko-KR" dirty="0"/>
              <a:t>2 </a:t>
            </a:r>
            <a:r>
              <a:rPr lang="ko-KR" altLang="en-US" dirty="0"/>
              <a:t>→ </a:t>
            </a:r>
            <a:r>
              <a:rPr lang="en-US" altLang="ko-KR" dirty="0"/>
              <a:t>3</a:t>
            </a:r>
            <a:r>
              <a:rPr lang="ko-KR" altLang="en-US" dirty="0"/>
              <a:t>의 거리인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-2</a:t>
            </a:r>
            <a:r>
              <a:rPr lang="ko-KR" altLang="en-US" dirty="0"/>
              <a:t>로 갱신된다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85423"/>
              </p:ext>
            </p:extLst>
          </p:nvPr>
        </p:nvGraphicFramePr>
        <p:xfrm>
          <a:off x="2771800" y="2636912"/>
          <a:ext cx="3477035" cy="2409444"/>
        </p:xfrm>
        <a:graphic>
          <a:graphicData uri="http://schemas.openxmlformats.org/drawingml/2006/table">
            <a:tbl>
              <a:tblPr/>
              <a:tblGrid>
                <a:gridCol w="579929"/>
                <a:gridCol w="579929"/>
                <a:gridCol w="579929"/>
                <a:gridCol w="579929"/>
                <a:gridCol w="579929"/>
                <a:gridCol w="577390"/>
              </a:tblGrid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∞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31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/>
            <a:r>
              <a:rPr lang="en-US" altLang="ko-KR" dirty="0"/>
              <a:t>k=3</a:t>
            </a:r>
            <a:r>
              <a:rPr lang="ko-KR" altLang="en-US" dirty="0"/>
              <a:t>일 때 총 </a:t>
            </a:r>
            <a:r>
              <a:rPr lang="en-US" altLang="ko-KR" dirty="0"/>
              <a:t>7</a:t>
            </a:r>
            <a:r>
              <a:rPr lang="ko-KR" altLang="en-US" dirty="0"/>
              <a:t>개의 원소가 갱신된다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21163"/>
              </p:ext>
            </p:extLst>
          </p:nvPr>
        </p:nvGraphicFramePr>
        <p:xfrm>
          <a:off x="2555776" y="1844824"/>
          <a:ext cx="3405028" cy="2409444"/>
        </p:xfrm>
        <a:graphic>
          <a:graphicData uri="http://schemas.openxmlformats.org/drawingml/2006/table">
            <a:tbl>
              <a:tblPr/>
              <a:tblGrid>
                <a:gridCol w="567919"/>
                <a:gridCol w="567919"/>
                <a:gridCol w="567919"/>
                <a:gridCol w="567919"/>
                <a:gridCol w="567919"/>
                <a:gridCol w="565433"/>
              </a:tblGrid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329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k=4</a:t>
            </a:r>
            <a:r>
              <a:rPr lang="ko-KR" altLang="en-US" dirty="0"/>
              <a:t>일 때 총 </a:t>
            </a:r>
            <a:r>
              <a:rPr lang="en-US" altLang="ko-KR" dirty="0"/>
              <a:t>3</a:t>
            </a:r>
            <a:r>
              <a:rPr lang="ko-KR" altLang="en-US" dirty="0"/>
              <a:t>개의 원소가 갱신된다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66180"/>
              </p:ext>
            </p:extLst>
          </p:nvPr>
        </p:nvGraphicFramePr>
        <p:xfrm>
          <a:off x="2267744" y="1916832"/>
          <a:ext cx="3405028" cy="2409444"/>
        </p:xfrm>
        <a:graphic>
          <a:graphicData uri="http://schemas.openxmlformats.org/drawingml/2006/table">
            <a:tbl>
              <a:tblPr/>
              <a:tblGrid>
                <a:gridCol w="567919"/>
                <a:gridCol w="567919"/>
                <a:gridCol w="567919"/>
                <a:gridCol w="567919"/>
                <a:gridCol w="567919"/>
                <a:gridCol w="565433"/>
              </a:tblGrid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02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/>
            <a:r>
              <a:rPr lang="en-US" altLang="ko-KR" dirty="0"/>
              <a:t>k=5</a:t>
            </a:r>
            <a:r>
              <a:rPr lang="ko-KR" altLang="en-US" dirty="0"/>
              <a:t>일 때 총 </a:t>
            </a:r>
            <a:r>
              <a:rPr lang="en-US" altLang="ko-KR" dirty="0"/>
              <a:t>3</a:t>
            </a:r>
            <a:r>
              <a:rPr lang="ko-KR" altLang="en-US" dirty="0"/>
              <a:t>개의 원소가 갱신되고</a:t>
            </a:r>
            <a:r>
              <a:rPr lang="en-US" altLang="ko-KR" dirty="0"/>
              <a:t>, </a:t>
            </a:r>
            <a:r>
              <a:rPr lang="ko-KR" altLang="en-US" dirty="0"/>
              <a:t>이것이 주어진 입력에 대한 최종해이다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50456"/>
              </p:ext>
            </p:extLst>
          </p:nvPr>
        </p:nvGraphicFramePr>
        <p:xfrm>
          <a:off x="2339752" y="2348880"/>
          <a:ext cx="3837073" cy="2409444"/>
        </p:xfrm>
        <a:graphic>
          <a:graphicData uri="http://schemas.openxmlformats.org/drawingml/2006/table">
            <a:tbl>
              <a:tblPr/>
              <a:tblGrid>
                <a:gridCol w="639979"/>
                <a:gridCol w="639979"/>
                <a:gridCol w="639979"/>
                <a:gridCol w="639979"/>
                <a:gridCol w="639979"/>
                <a:gridCol w="637178"/>
              </a:tblGrid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05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>
              <a:spcAft>
                <a:spcPts val="1800"/>
              </a:spcAft>
            </a:pPr>
            <a:r>
              <a:rPr lang="en-US" altLang="ko-KR" dirty="0" err="1"/>
              <a:t>AllPairsShortest</a:t>
            </a:r>
            <a:r>
              <a:rPr lang="ko-KR" altLang="en-US" dirty="0"/>
              <a:t>의 시간복잡도는 위의 예제에서 보았듯이 각 </a:t>
            </a:r>
            <a:r>
              <a:rPr lang="en-US" altLang="ko-KR" dirty="0"/>
              <a:t>k</a:t>
            </a:r>
            <a:r>
              <a:rPr lang="ko-KR" altLang="en-US" dirty="0"/>
              <a:t>에 대해서 모든 </a:t>
            </a:r>
            <a:r>
              <a:rPr lang="en-US" altLang="ko-KR" dirty="0" err="1"/>
              <a:t>i</a:t>
            </a:r>
            <a:r>
              <a:rPr lang="en-US" altLang="ko-KR" dirty="0"/>
              <a:t>, j </a:t>
            </a:r>
            <a:r>
              <a:rPr lang="ko-KR" altLang="en-US" dirty="0"/>
              <a:t>쌍에 대해 계산되므로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 err="1"/>
              <a:t>nxnxn</a:t>
            </a:r>
            <a:r>
              <a:rPr lang="en-US" altLang="ko-KR" dirty="0"/>
              <a:t> = n</a:t>
            </a:r>
            <a:r>
              <a:rPr lang="en-US" altLang="ko-KR" baseline="30000" dirty="0"/>
              <a:t>3</a:t>
            </a:r>
            <a:r>
              <a:rPr lang="ko-KR" altLang="en-US" dirty="0"/>
              <a:t>회 계산이 이루어지고</a:t>
            </a:r>
            <a:r>
              <a:rPr lang="en-US" altLang="ko-KR" dirty="0"/>
              <a:t>, </a:t>
            </a:r>
            <a:r>
              <a:rPr lang="ko-KR" altLang="en-US" dirty="0"/>
              <a:t>각 계산은 </a:t>
            </a:r>
            <a:r>
              <a:rPr lang="en-US" altLang="ko-KR" dirty="0"/>
              <a:t>O(1) </a:t>
            </a:r>
            <a:r>
              <a:rPr lang="ko-KR" altLang="en-US" dirty="0"/>
              <a:t>시간이 걸린다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>
              <a:spcAft>
                <a:spcPts val="1800"/>
              </a:spcAft>
            </a:pPr>
            <a:r>
              <a:rPr lang="ko-KR" altLang="en-US" dirty="0" smtClean="0"/>
              <a:t>따라서 </a:t>
            </a:r>
            <a:r>
              <a:rPr lang="en-US" altLang="ko-KR" dirty="0" err="1"/>
              <a:t>AllPairsShortest</a:t>
            </a:r>
            <a:r>
              <a:rPr lang="ko-KR" altLang="en-US" dirty="0"/>
              <a:t>의 시간복잡도는 </a:t>
            </a:r>
            <a:r>
              <a:rPr lang="en-US" altLang="ko-KR" dirty="0">
                <a:solidFill>
                  <a:srgbClr val="FF0000"/>
                </a:solidFill>
              </a:rPr>
              <a:t>O(n</a:t>
            </a:r>
            <a:r>
              <a:rPr lang="en-US" altLang="ko-KR" baseline="30000" dirty="0">
                <a:solidFill>
                  <a:srgbClr val="FF0000"/>
                </a:solidFill>
              </a:rPr>
              <a:t>3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162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응 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 latinLnBrk="1"/>
            <a:r>
              <a:rPr lang="ko-KR" altLang="en-US" dirty="0" err="1" smtClean="0"/>
              <a:t>맵퀘스트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Mapquest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/>
              <a:t>(Google) </a:t>
            </a:r>
            <a:r>
              <a:rPr lang="ko-KR" altLang="en-US" dirty="0"/>
              <a:t>웹사이트의 지도 서비스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자동차 </a:t>
            </a:r>
            <a:r>
              <a:rPr lang="ko-KR" altLang="en-US" dirty="0" err="1"/>
              <a:t>네</a:t>
            </a:r>
            <a:r>
              <a:rPr lang="ko-KR" altLang="en-US" dirty="0" err="1" smtClean="0"/>
              <a:t>비게이션</a:t>
            </a:r>
            <a:r>
              <a:rPr lang="ko-KR" altLang="en-US" dirty="0" smtClean="0"/>
              <a:t> 서비스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지리 </a:t>
            </a:r>
            <a:r>
              <a:rPr lang="ko-KR" altLang="en-US" dirty="0"/>
              <a:t>정보 시스템 </a:t>
            </a:r>
            <a:r>
              <a:rPr lang="en-US" altLang="ko-KR" dirty="0"/>
              <a:t>(GIS)</a:t>
            </a:r>
            <a:r>
              <a:rPr lang="ko-KR" altLang="en-US" dirty="0"/>
              <a:t>에서의 네트워크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통신 </a:t>
            </a:r>
            <a:r>
              <a:rPr lang="ko-KR" altLang="en-US" dirty="0"/>
              <a:t>네트워크와 </a:t>
            </a:r>
            <a:r>
              <a:rPr lang="ko-KR" altLang="en-US" dirty="0" err="1"/>
              <a:t>모바일</a:t>
            </a:r>
            <a:r>
              <a:rPr lang="ko-KR" altLang="en-US" dirty="0"/>
              <a:t> 통신 </a:t>
            </a:r>
            <a:r>
              <a:rPr lang="ko-KR" altLang="en-US" dirty="0" smtClean="0"/>
              <a:t>분야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게임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산업 공학</a:t>
            </a:r>
            <a:r>
              <a:rPr lang="en-US" altLang="ko-KR" dirty="0"/>
              <a:t>,</a:t>
            </a:r>
            <a:r>
              <a:rPr lang="ko-KR" altLang="en-US" dirty="0" smtClean="0"/>
              <a:t>경영 </a:t>
            </a:r>
            <a:r>
              <a:rPr lang="ko-KR" altLang="en-US" dirty="0"/>
              <a:t>공학의 </a:t>
            </a:r>
            <a:r>
              <a:rPr lang="en-US" altLang="ko-KR" dirty="0"/>
              <a:t>Operations Research (</a:t>
            </a:r>
            <a:r>
              <a:rPr lang="ko-KR" altLang="en-US" dirty="0"/>
              <a:t>운영 연구</a:t>
            </a:r>
            <a:r>
              <a:rPr lang="en-US" altLang="ko-KR" dirty="0" smtClean="0"/>
              <a:t>)</a:t>
            </a:r>
          </a:p>
          <a:p>
            <a:pPr fontAlgn="base" latinLnBrk="1"/>
            <a:r>
              <a:rPr lang="ko-KR" altLang="en-US" dirty="0" smtClean="0"/>
              <a:t>로봇 공학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교통 공학</a:t>
            </a:r>
            <a:endParaRPr lang="en-US" altLang="ko-KR" dirty="0" smtClean="0"/>
          </a:p>
          <a:p>
            <a:pPr fontAlgn="base" latinLnBrk="1"/>
            <a:r>
              <a:rPr lang="en-US" altLang="ko-KR" dirty="0" smtClean="0"/>
              <a:t>VLSI </a:t>
            </a:r>
            <a:r>
              <a:rPr lang="ko-KR" altLang="en-US" dirty="0"/>
              <a:t>디자인 분야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2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83264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분할 </a:t>
            </a:r>
            <a:r>
              <a:rPr lang="ko-KR" altLang="en-US" dirty="0"/>
              <a:t>정복 알고리즘과 동적 계획 알고리즘의 전형적인 </a:t>
            </a:r>
            <a:r>
              <a:rPr lang="ko-KR" altLang="en-US" dirty="0" smtClean="0"/>
              <a:t>부분문제들 </a:t>
            </a:r>
            <a:r>
              <a:rPr lang="ko-KR" altLang="en-US" dirty="0"/>
              <a:t>사이의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spcAft>
                <a:spcPts val="1200"/>
              </a:spcAft>
            </a:pPr>
            <a:r>
              <a:rPr lang="ko-KR" altLang="en-US" sz="2400" dirty="0"/>
              <a:t>분할 정복 알고리즘의 </a:t>
            </a:r>
            <a:r>
              <a:rPr lang="ko-KR" altLang="en-US" sz="2400" dirty="0" smtClean="0"/>
              <a:t>부분문제들 </a:t>
            </a:r>
            <a:r>
              <a:rPr lang="ko-KR" altLang="en-US" sz="2400" dirty="0"/>
              <a:t>사이의 </a:t>
            </a:r>
            <a:r>
              <a:rPr lang="ko-KR" altLang="en-US" sz="2400" dirty="0" smtClean="0"/>
              <a:t>관계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</a:t>
            </a:r>
            <a:r>
              <a:rPr lang="ko-KR" altLang="en-US" sz="2400" dirty="0"/>
              <a:t>는 </a:t>
            </a:r>
            <a:r>
              <a:rPr lang="en-US" altLang="ko-KR" sz="2400" dirty="0"/>
              <a:t>B</a:t>
            </a:r>
            <a:r>
              <a:rPr lang="ko-KR" altLang="en-US" sz="2400" dirty="0"/>
              <a:t>와 </a:t>
            </a:r>
            <a:r>
              <a:rPr lang="en-US" altLang="ko-KR" sz="2400" dirty="0"/>
              <a:t>C</a:t>
            </a:r>
            <a:r>
              <a:rPr lang="ko-KR" altLang="en-US" sz="2400" dirty="0"/>
              <a:t>로 분할되고</a:t>
            </a:r>
            <a:r>
              <a:rPr lang="en-US" altLang="ko-KR" sz="2400" dirty="0"/>
              <a:t>, B</a:t>
            </a:r>
            <a:r>
              <a:rPr lang="ko-KR" altLang="en-US" sz="2400" dirty="0"/>
              <a:t>는 </a:t>
            </a:r>
            <a:r>
              <a:rPr lang="en-US" altLang="ko-KR" sz="2400" dirty="0"/>
              <a:t>D</a:t>
            </a:r>
            <a:r>
              <a:rPr lang="ko-KR" altLang="en-US" sz="2400" dirty="0"/>
              <a:t>와 </a:t>
            </a:r>
            <a:r>
              <a:rPr lang="en-US" altLang="ko-KR" sz="2400" dirty="0"/>
              <a:t>E</a:t>
            </a:r>
            <a:r>
              <a:rPr lang="ko-KR" altLang="en-US" sz="2400" dirty="0"/>
              <a:t>로 분할되는데</a:t>
            </a:r>
            <a:r>
              <a:rPr lang="en-US" altLang="ko-KR" sz="2400" dirty="0"/>
              <a:t>, D</a:t>
            </a:r>
            <a:r>
              <a:rPr lang="ko-KR" altLang="en-US" sz="2400" dirty="0"/>
              <a:t>와 </a:t>
            </a:r>
            <a:r>
              <a:rPr lang="en-US" altLang="ko-KR" sz="2400" dirty="0"/>
              <a:t>E</a:t>
            </a:r>
            <a:r>
              <a:rPr lang="ko-KR" altLang="en-US" sz="2400" dirty="0"/>
              <a:t>의 해를 취합하여 </a:t>
            </a:r>
            <a:r>
              <a:rPr lang="en-US" altLang="ko-KR" sz="2400" dirty="0"/>
              <a:t>B</a:t>
            </a:r>
            <a:r>
              <a:rPr lang="ko-KR" altLang="en-US" sz="2400" dirty="0"/>
              <a:t>의 해를 구한다</a:t>
            </a:r>
            <a:r>
              <a:rPr lang="en-US" altLang="ko-KR" sz="2400" dirty="0"/>
              <a:t>. 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D</a:t>
            </a:r>
            <a:r>
              <a:rPr lang="en-US" altLang="ko-KR" sz="2400" dirty="0"/>
              <a:t>, E, F, G</a:t>
            </a:r>
            <a:r>
              <a:rPr lang="ko-KR" altLang="en-US" sz="2400" dirty="0"/>
              <a:t>는 각각 더 이상 분할할 수 없는 </a:t>
            </a:r>
            <a:r>
              <a:rPr lang="en-US" altLang="ko-KR" sz="2400" dirty="0"/>
              <a:t>(</a:t>
            </a:r>
            <a:r>
              <a:rPr lang="ko-KR" altLang="en-US" sz="2400" dirty="0"/>
              <a:t>또는 가장 작은 크기의</a:t>
            </a:r>
            <a:r>
              <a:rPr lang="en-US" altLang="ko-KR" sz="2400" dirty="0"/>
              <a:t>) </a:t>
            </a:r>
            <a:r>
              <a:rPr lang="ko-KR" altLang="en-US" sz="2400" dirty="0" smtClean="0"/>
              <a:t>부분문제들이다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마찬가지로 </a:t>
            </a:r>
            <a:r>
              <a:rPr lang="en-US" altLang="ko-KR" sz="2400" dirty="0"/>
              <a:t>F</a:t>
            </a:r>
            <a:r>
              <a:rPr lang="ko-KR" altLang="en-US" sz="2400" dirty="0"/>
              <a:t>와 </a:t>
            </a:r>
            <a:r>
              <a:rPr lang="en-US" altLang="ko-KR" sz="2400" dirty="0"/>
              <a:t>G</a:t>
            </a:r>
            <a:r>
              <a:rPr lang="ko-KR" altLang="en-US" sz="2400" dirty="0"/>
              <a:t>의 해를 취합하여 </a:t>
            </a:r>
            <a:r>
              <a:rPr lang="en-US" altLang="ko-KR" sz="2400" dirty="0"/>
              <a:t>C</a:t>
            </a:r>
            <a:r>
              <a:rPr lang="ko-KR" altLang="en-US" sz="2400" dirty="0"/>
              <a:t>의 해를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마지막으로 </a:t>
            </a:r>
            <a:r>
              <a:rPr lang="en-US" altLang="ko-KR" sz="2400" dirty="0"/>
              <a:t>B</a:t>
            </a:r>
            <a:r>
              <a:rPr lang="ko-KR" altLang="en-US" sz="2400" dirty="0"/>
              <a:t>와 </a:t>
            </a:r>
            <a:r>
              <a:rPr lang="en-US" altLang="ko-KR" sz="2400" dirty="0"/>
              <a:t>C</a:t>
            </a:r>
            <a:r>
              <a:rPr lang="ko-KR" altLang="en-US" sz="2400" dirty="0"/>
              <a:t>의 해를 취합하여 </a:t>
            </a:r>
            <a:r>
              <a:rPr lang="en-US" altLang="ko-KR" sz="2400" dirty="0"/>
              <a:t>A</a:t>
            </a:r>
            <a:r>
              <a:rPr lang="ko-KR" altLang="en-US" sz="2400" dirty="0"/>
              <a:t>의 해를 구한다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6180744" descr="EMB00000cf832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49" y="1556792"/>
            <a:ext cx="5147285" cy="20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31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b="1" dirty="0"/>
              <a:t>5.2 </a:t>
            </a:r>
            <a:r>
              <a:rPr lang="ko-KR" altLang="en-US" b="1" dirty="0" smtClean="0"/>
              <a:t>연속 </a:t>
            </a:r>
            <a:r>
              <a:rPr lang="ko-KR" altLang="en-US" b="1" dirty="0"/>
              <a:t>행렬 곱셈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ko-KR" altLang="en-US" dirty="0"/>
              <a:t>연속 행렬 곱셈 </a:t>
            </a:r>
            <a:r>
              <a:rPr lang="en-US" altLang="ko-KR" dirty="0"/>
              <a:t>(Chained Matrix Multiplications) </a:t>
            </a:r>
            <a:r>
              <a:rPr lang="ko-KR" altLang="en-US" dirty="0"/>
              <a:t>문제는 연속된 행렬들의 곱셈에 필요한 원소간의 최소 곱셈 횟수를 찾는 문제이다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 smtClean="0"/>
              <a:t>10x20 </a:t>
            </a:r>
            <a:r>
              <a:rPr lang="ko-KR" altLang="en-US" dirty="0"/>
              <a:t>행렬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20x5 </a:t>
            </a:r>
            <a:r>
              <a:rPr lang="ko-KR" altLang="en-US" dirty="0"/>
              <a:t>행렬 </a:t>
            </a:r>
            <a:r>
              <a:rPr lang="en-US" altLang="ko-KR" dirty="0"/>
              <a:t>B</a:t>
            </a:r>
            <a:r>
              <a:rPr lang="ko-KR" altLang="en-US" dirty="0"/>
              <a:t>를 곱하는데 원소간의 곱셈 횟수는 </a:t>
            </a:r>
            <a:r>
              <a:rPr lang="en-US" altLang="ko-KR" dirty="0" smtClean="0"/>
              <a:t>10</a:t>
            </a:r>
            <a:r>
              <a:rPr lang="en-US" altLang="ko-KR" dirty="0"/>
              <a:t>x20x5 = 1,000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그리고 두 행렬을 곱한 결과 행렬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10x5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7169" name="_x223122176" descr="EMB0000170048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51" y="4365104"/>
            <a:ext cx="474547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274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33467"/>
          </a:xfrm>
        </p:spPr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C</a:t>
            </a:r>
            <a:r>
              <a:rPr lang="ko-KR" altLang="en-US" dirty="0"/>
              <a:t>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ko-KR" altLang="en-US" dirty="0"/>
              <a:t>원소를 </a:t>
            </a:r>
            <a:r>
              <a:rPr lang="ko-KR" altLang="en-US" dirty="0" smtClean="0"/>
              <a:t> </a:t>
            </a:r>
            <a:r>
              <a:rPr lang="ko-KR" altLang="en-US" dirty="0"/>
              <a:t>위해서 행렬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개의 행에 있는 </a:t>
            </a:r>
            <a:r>
              <a:rPr lang="en-US" altLang="ko-KR" dirty="0"/>
              <a:t>20</a:t>
            </a:r>
            <a:r>
              <a:rPr lang="ko-KR" altLang="en-US" dirty="0"/>
              <a:t>개 원소와 행렬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개의 열에 있는 </a:t>
            </a:r>
            <a:r>
              <a:rPr lang="en-US" altLang="ko-KR" dirty="0"/>
              <a:t>20</a:t>
            </a:r>
            <a:r>
              <a:rPr lang="ko-KR" altLang="en-US" dirty="0"/>
              <a:t>개의 원소를 각각 곱한 값을 더해야 하므로 </a:t>
            </a:r>
            <a:r>
              <a:rPr lang="en-US" altLang="ko-KR" dirty="0"/>
              <a:t>20</a:t>
            </a:r>
            <a:r>
              <a:rPr lang="ko-KR" altLang="en-US" dirty="0"/>
              <a:t>회의 곱셈이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/>
              <a:t>개의 행렬을 곱해야 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ko-KR" altLang="en-US" dirty="0" smtClean="0"/>
              <a:t>연속된 </a:t>
            </a:r>
            <a:r>
              <a:rPr lang="ko-KR" altLang="en-US" dirty="0"/>
              <a:t>행렬의 곱셈에는 </a:t>
            </a:r>
            <a:r>
              <a:rPr lang="ko-KR" altLang="en-US" dirty="0">
                <a:solidFill>
                  <a:srgbClr val="FF0000"/>
                </a:solidFill>
              </a:rPr>
              <a:t>결합 법칙이 허용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AxBxC</a:t>
            </a:r>
            <a:r>
              <a:rPr lang="en-US" altLang="ko-KR" dirty="0"/>
              <a:t> = (</a:t>
            </a:r>
            <a:r>
              <a:rPr lang="en-US" altLang="ko-KR" dirty="0" err="1"/>
              <a:t>AxB</a:t>
            </a:r>
            <a:r>
              <a:rPr lang="en-US" altLang="ko-KR" dirty="0"/>
              <a:t>)</a:t>
            </a:r>
            <a:r>
              <a:rPr lang="en-US" altLang="ko-KR" dirty="0" err="1"/>
              <a:t>xC</a:t>
            </a:r>
            <a:r>
              <a:rPr lang="en-US" altLang="ko-KR" dirty="0"/>
              <a:t> = Ax(</a:t>
            </a:r>
            <a:r>
              <a:rPr lang="en-US" altLang="ko-KR" dirty="0" err="1"/>
              <a:t>BxC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다음과 </a:t>
            </a:r>
            <a:r>
              <a:rPr lang="ko-KR" altLang="en-US" dirty="0"/>
              <a:t>같이 행렬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10x20, </a:t>
            </a:r>
            <a:r>
              <a:rPr lang="ko-KR" altLang="en-US" dirty="0"/>
              <a:t>행렬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20x5, </a:t>
            </a:r>
            <a:r>
              <a:rPr lang="ko-KR" altLang="en-US" dirty="0"/>
              <a:t>행렬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5x15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_x223121216" descr="EMB0000170048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869160"/>
            <a:ext cx="4736628" cy="180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9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fontAlgn="base" latinLnBrk="1"/>
            <a:r>
              <a:rPr lang="ko-KR" altLang="en-US" dirty="0"/>
              <a:t>먼저 </a:t>
            </a:r>
            <a:r>
              <a:rPr lang="en-US" altLang="ko-KR" dirty="0" err="1"/>
              <a:t>AxB</a:t>
            </a:r>
            <a:r>
              <a:rPr lang="ko-KR" altLang="en-US" dirty="0"/>
              <a:t>를 계산한 후에 그 결과 행렬과 행렬 </a:t>
            </a:r>
            <a:r>
              <a:rPr lang="en-US" altLang="ko-KR" dirty="0"/>
              <a:t>C</a:t>
            </a:r>
            <a:r>
              <a:rPr lang="ko-KR" altLang="en-US" dirty="0"/>
              <a:t>를 곱하기 위한 원소간의 곱셈 횟수를 세어 보면</a:t>
            </a:r>
            <a:r>
              <a:rPr lang="en-US" altLang="ko-KR" dirty="0"/>
              <a:t>, </a:t>
            </a:r>
            <a:r>
              <a:rPr lang="en-US" altLang="ko-KR" dirty="0" err="1"/>
              <a:t>AxB</a:t>
            </a:r>
            <a:r>
              <a:rPr lang="ko-KR" altLang="en-US" dirty="0"/>
              <a:t>를 계산하는데 </a:t>
            </a:r>
            <a:r>
              <a:rPr lang="en-US" altLang="ko-KR" dirty="0"/>
              <a:t>10x20x5 = 1,000</a:t>
            </a:r>
            <a:r>
              <a:rPr lang="ko-KR" altLang="en-US" dirty="0"/>
              <a:t>번의 곱셈이 필요하고</a:t>
            </a:r>
            <a:r>
              <a:rPr lang="en-US" altLang="ko-KR" dirty="0"/>
              <a:t>, </a:t>
            </a:r>
            <a:r>
              <a:rPr lang="ko-KR" altLang="en-US" dirty="0"/>
              <a:t>그 결과 행렬의 크기가 </a:t>
            </a:r>
            <a:r>
              <a:rPr lang="en-US" altLang="ko-KR" dirty="0"/>
              <a:t>10x5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이에 행렬 </a:t>
            </a:r>
            <a:r>
              <a:rPr lang="en-US" altLang="ko-KR" dirty="0"/>
              <a:t>C</a:t>
            </a:r>
            <a:r>
              <a:rPr lang="ko-KR" altLang="en-US" dirty="0"/>
              <a:t>를 곱하는데 </a:t>
            </a:r>
            <a:r>
              <a:rPr lang="en-US" altLang="ko-KR" dirty="0"/>
              <a:t>10x5x15 = 750</a:t>
            </a:r>
            <a:r>
              <a:rPr lang="ko-KR" altLang="en-US" dirty="0"/>
              <a:t>번의 곱셈이 필요하다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총 </a:t>
            </a:r>
            <a:r>
              <a:rPr lang="en-US" altLang="ko-KR" dirty="0"/>
              <a:t>1,000+750 = </a:t>
            </a:r>
            <a:r>
              <a:rPr lang="en-US" altLang="ko-KR" dirty="0">
                <a:solidFill>
                  <a:srgbClr val="FF0000"/>
                </a:solidFill>
              </a:rPr>
              <a:t>1,750</a:t>
            </a:r>
            <a:r>
              <a:rPr lang="ko-KR" altLang="en-US" dirty="0"/>
              <a:t>회의 원소의 곱셈이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_x223122416" descr="EMB0000170048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15" y="4005064"/>
            <a:ext cx="513875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39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ko-KR" altLang="en-US" dirty="0"/>
              <a:t>이번엔 </a:t>
            </a:r>
            <a:r>
              <a:rPr lang="en-US" altLang="ko-KR" dirty="0" err="1"/>
              <a:t>BxC</a:t>
            </a:r>
            <a:r>
              <a:rPr lang="ko-KR" altLang="en-US" dirty="0"/>
              <a:t>를 먼저 계산한 후에 행렬 </a:t>
            </a:r>
            <a:r>
              <a:rPr lang="en-US" altLang="ko-KR" dirty="0"/>
              <a:t>A</a:t>
            </a:r>
            <a:r>
              <a:rPr lang="ko-KR" altLang="en-US" dirty="0"/>
              <a:t>를 그 결과 행렬과 곱하면</a:t>
            </a:r>
            <a:r>
              <a:rPr lang="en-US" altLang="ko-KR" dirty="0"/>
              <a:t>, </a:t>
            </a:r>
            <a:r>
              <a:rPr lang="en-US" altLang="ko-KR" dirty="0" err="1"/>
              <a:t>BxC</a:t>
            </a:r>
            <a:r>
              <a:rPr lang="ko-KR" altLang="en-US" dirty="0"/>
              <a:t>를 계산하는데 </a:t>
            </a:r>
            <a:r>
              <a:rPr lang="en-US" altLang="ko-KR" dirty="0"/>
              <a:t>20x5x15 = 1,500</a:t>
            </a:r>
            <a:r>
              <a:rPr lang="ko-KR" altLang="en-US" dirty="0"/>
              <a:t>번의 곱셈이 필요하고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20x15 </a:t>
            </a:r>
            <a:r>
              <a:rPr lang="ko-KR" altLang="en-US" dirty="0"/>
              <a:t>행렬이 만들어지므로</a:t>
            </a:r>
            <a:r>
              <a:rPr lang="en-US" altLang="ko-KR" dirty="0"/>
              <a:t>, </a:t>
            </a:r>
            <a:r>
              <a:rPr lang="ko-KR" altLang="en-US" dirty="0"/>
              <a:t>이를 행렬 </a:t>
            </a:r>
            <a:r>
              <a:rPr lang="en-US" altLang="ko-KR" dirty="0"/>
              <a:t>A</a:t>
            </a:r>
            <a:r>
              <a:rPr lang="ko-KR" altLang="en-US" dirty="0"/>
              <a:t>와 곱하는데 </a:t>
            </a:r>
            <a:r>
              <a:rPr lang="en-US" altLang="ko-KR" dirty="0"/>
              <a:t>10x20x15 = 3,000</a:t>
            </a:r>
            <a:r>
              <a:rPr lang="ko-KR" altLang="en-US" dirty="0"/>
              <a:t>번의 곱셈이 필요하다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ko-KR" altLang="en-US" dirty="0"/>
              <a:t>총 </a:t>
            </a:r>
            <a:r>
              <a:rPr lang="en-US" altLang="ko-KR" dirty="0"/>
              <a:t>1,500+3,000 = </a:t>
            </a:r>
            <a:r>
              <a:rPr lang="en-US" altLang="ko-KR" dirty="0">
                <a:solidFill>
                  <a:srgbClr val="FF0000"/>
                </a:solidFill>
              </a:rPr>
              <a:t>4,500</a:t>
            </a:r>
            <a:r>
              <a:rPr lang="ko-KR" altLang="en-US" dirty="0"/>
              <a:t>회의 곱셈이 필요하다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_x221004728" descr="EMB0000170048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1088"/>
            <a:ext cx="4968552" cy="189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40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20000"/>
          </a:bodyPr>
          <a:lstStyle/>
          <a:p>
            <a:pPr fontAlgn="base" latinLnBrk="1">
              <a:lnSpc>
                <a:spcPct val="120000"/>
              </a:lnSpc>
              <a:spcAft>
                <a:spcPts val="1800"/>
              </a:spcAft>
            </a:pPr>
            <a:r>
              <a:rPr lang="ko-KR" altLang="en-US" dirty="0"/>
              <a:t>동일한 결과를 얻음에도 불구하고 원소간의 곱셈 횟수가 </a:t>
            </a:r>
            <a:r>
              <a:rPr lang="en-US" altLang="ko-KR" dirty="0"/>
              <a:t>4,500-1,700 = 2,800</a:t>
            </a:r>
            <a:r>
              <a:rPr lang="ko-KR" altLang="en-US" dirty="0"/>
              <a:t>이나 </a:t>
            </a:r>
            <a:r>
              <a:rPr lang="ko-KR" altLang="en-US" dirty="0" smtClean="0"/>
              <a:t>차이 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>
              <a:lnSpc>
                <a:spcPct val="120000"/>
              </a:lnSpc>
              <a:spcAft>
                <a:spcPts val="1800"/>
              </a:spcAft>
            </a:pPr>
            <a:r>
              <a:rPr lang="ko-KR" altLang="en-US" dirty="0" smtClean="0"/>
              <a:t>따라서 </a:t>
            </a:r>
            <a:r>
              <a:rPr lang="ko-KR" altLang="en-US" dirty="0"/>
              <a:t>연속된 행렬을 곱하는데 필요한 원소간의 곱셈 횟수를 최소화시키기 위해서는 적절한 행렬의 곱셈 순서를 찾아야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>
              <a:lnSpc>
                <a:spcPct val="120000"/>
              </a:lnSpc>
              <a:spcAft>
                <a:spcPts val="1800"/>
              </a:spcAft>
            </a:pPr>
            <a:r>
              <a:rPr lang="ko-KR" altLang="en-US" dirty="0" smtClean="0"/>
              <a:t>주어진 </a:t>
            </a:r>
            <a:r>
              <a:rPr lang="ko-KR" altLang="en-US" dirty="0"/>
              <a:t>행렬의 순서를 지켜서 이웃하는 행렬끼리 반드시 </a:t>
            </a:r>
            <a:r>
              <a:rPr lang="ko-KR" altLang="en-US" dirty="0" smtClean="0"/>
              <a:t>곱해야 하기 때문</a:t>
            </a:r>
            <a:endParaRPr lang="en-US" altLang="ko-KR" dirty="0" smtClean="0"/>
          </a:p>
          <a:p>
            <a:pPr fontAlgn="base" latinLnBrk="1">
              <a:lnSpc>
                <a:spcPct val="120000"/>
              </a:lnSpc>
              <a:spcAft>
                <a:spcPts val="1800"/>
              </a:spcAft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AxBxCxDxE</a:t>
            </a:r>
            <a:r>
              <a:rPr lang="ko-KR" altLang="en-US" dirty="0" smtClean="0"/>
              <a:t>를 계산하려는데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를 건너뛰어서 </a:t>
            </a:r>
            <a:r>
              <a:rPr lang="en-US" altLang="ko-KR" dirty="0" err="1" smtClean="0"/>
              <a:t>AxC</a:t>
            </a:r>
            <a:r>
              <a:rPr lang="ko-KR" altLang="en-US" dirty="0" smtClean="0"/>
              <a:t>를 수행한다든지</a:t>
            </a:r>
            <a:r>
              <a:rPr lang="en-US" altLang="ko-KR" dirty="0" smtClean="0"/>
              <a:t>, 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건너뛰어서 </a:t>
            </a:r>
            <a:r>
              <a:rPr lang="en-US" altLang="ko-KR" dirty="0" err="1" smtClean="0"/>
              <a:t>AxD</a:t>
            </a:r>
            <a:r>
              <a:rPr lang="ko-KR" altLang="en-US" dirty="0" smtClean="0"/>
              <a:t>를 먼저 수행할 수 없다</a:t>
            </a:r>
            <a:r>
              <a:rPr lang="en-US" altLang="ko-KR" dirty="0" smtClean="0"/>
              <a:t>. </a:t>
            </a:r>
          </a:p>
          <a:p>
            <a:pPr fontAlgn="base" latinLnBrk="1">
              <a:lnSpc>
                <a:spcPct val="120000"/>
              </a:lnSpc>
              <a:spcAft>
                <a:spcPts val="1800"/>
              </a:spcAft>
            </a:pPr>
            <a:r>
              <a:rPr lang="ko-KR" altLang="en-US" dirty="0" smtClean="0"/>
              <a:t>따라서 다음과 같은 부분문제들이 </a:t>
            </a:r>
            <a:r>
              <a:rPr lang="ko-KR" altLang="en-US" dirty="0"/>
              <a:t>만들어진다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605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96044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맨 윗줄의 가장 작은 </a:t>
            </a:r>
            <a:r>
              <a:rPr lang="ko-KR" altLang="en-US" dirty="0" smtClean="0"/>
              <a:t>부분문제들은 </a:t>
            </a:r>
            <a:r>
              <a:rPr lang="ko-KR" altLang="en-US" dirty="0"/>
              <a:t>입력으로 주어진 각각의 행렬 그 자체이고</a:t>
            </a:r>
            <a:r>
              <a:rPr lang="en-US" altLang="ko-KR" dirty="0"/>
              <a:t>, </a:t>
            </a:r>
            <a:r>
              <a:rPr lang="ko-KR" altLang="en-US" dirty="0"/>
              <a:t>크기가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ko-KR" altLang="en-US" dirty="0" smtClean="0"/>
              <a:t>부분문제는 </a:t>
            </a:r>
            <a:r>
              <a:rPr lang="en-US" altLang="ko-KR" dirty="0"/>
              <a:t>2</a:t>
            </a:r>
            <a:r>
              <a:rPr lang="ko-KR" altLang="en-US" dirty="0"/>
              <a:t>개의 이웃하는 </a:t>
            </a:r>
            <a:r>
              <a:rPr lang="ko-KR" altLang="en-US" dirty="0" smtClean="0"/>
              <a:t>행렬의 곱셈으로 이루어진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여기서 눈여겨보아야 할 것은 </a:t>
            </a:r>
            <a:r>
              <a:rPr lang="ko-KR" altLang="en-US" dirty="0" smtClean="0">
                <a:solidFill>
                  <a:srgbClr val="FF0000"/>
                </a:solidFill>
              </a:rPr>
              <a:t>부분 문제들이 겹쳐져 있다</a:t>
            </a:r>
            <a:r>
              <a:rPr lang="ko-KR" altLang="en-US" dirty="0" smtClean="0"/>
              <a:t>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만일 </a:t>
            </a:r>
            <a:r>
              <a:rPr lang="en-US" altLang="ko-KR" dirty="0" err="1" smtClean="0"/>
              <a:t>AxB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CxD</a:t>
            </a:r>
            <a:r>
              <a:rPr lang="ko-KR" altLang="en-US" dirty="0" smtClean="0"/>
              <a:t>와 같이 부분문제가 </a:t>
            </a:r>
            <a:r>
              <a:rPr lang="ko-KR" altLang="en-US" dirty="0"/>
              <a:t>서로 안 겹치면 </a:t>
            </a:r>
            <a:r>
              <a:rPr lang="en-US" altLang="ko-KR" dirty="0" err="1"/>
              <a:t>AxBxCxD</a:t>
            </a:r>
            <a:r>
              <a:rPr lang="ko-KR" altLang="en-US" dirty="0"/>
              <a:t>를 계산할 때 </a:t>
            </a:r>
            <a:r>
              <a:rPr lang="en-US" altLang="ko-KR" dirty="0" err="1"/>
              <a:t>BxC</a:t>
            </a:r>
            <a:r>
              <a:rPr lang="ko-KR" altLang="en-US" dirty="0"/>
              <a:t>에 대한 해가 없으므로 새로이 계산해야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경우를 대비하여 이웃하여 서로 겹치는 부분 문제들의 해도 미리 구하여 놓는다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_x221005768" descr="EMB0000170048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34" y="195641"/>
            <a:ext cx="7432973" cy="197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021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/>
          <a:lstStyle/>
          <a:p>
            <a:r>
              <a:rPr lang="ko-KR" altLang="en-US" dirty="0"/>
              <a:t>그 다음은 크기가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ko-KR" altLang="en-US" dirty="0" smtClean="0"/>
              <a:t>부분문제가 </a:t>
            </a:r>
            <a:r>
              <a:rPr lang="en-US" altLang="ko-KR" dirty="0"/>
              <a:t>3</a:t>
            </a:r>
            <a:r>
              <a:rPr lang="ko-KR" altLang="en-US" dirty="0"/>
              <a:t>개이고</a:t>
            </a:r>
            <a:r>
              <a:rPr lang="en-US" altLang="ko-KR" dirty="0"/>
              <a:t>, </a:t>
            </a:r>
            <a:r>
              <a:rPr lang="ko-KR" altLang="en-US" dirty="0"/>
              <a:t>이들 역시 서로 이웃하는 </a:t>
            </a:r>
            <a:r>
              <a:rPr lang="ko-KR" altLang="en-US" dirty="0" smtClean="0"/>
              <a:t>부분문제들끼리 </a:t>
            </a:r>
            <a:r>
              <a:rPr lang="ko-KR" altLang="en-US" dirty="0"/>
              <a:t>겹치어 있음을 확인할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다음 </a:t>
            </a:r>
            <a:r>
              <a:rPr lang="ko-KR" altLang="en-US" dirty="0"/>
              <a:t>줄에는 크기가 </a:t>
            </a:r>
            <a:r>
              <a:rPr lang="en-US" altLang="ko-KR" dirty="0"/>
              <a:t>4</a:t>
            </a:r>
            <a:r>
              <a:rPr lang="ko-KR" altLang="en-US" dirty="0"/>
              <a:t>인 </a:t>
            </a:r>
            <a:r>
              <a:rPr lang="ko-KR" altLang="en-US" dirty="0" smtClean="0"/>
              <a:t>부분문제가 </a:t>
            </a:r>
            <a:r>
              <a:rPr lang="en-US" altLang="ko-KR" dirty="0"/>
              <a:t>2</a:t>
            </a:r>
            <a:r>
              <a:rPr lang="ko-KR" altLang="en-US" dirty="0"/>
              <a:t>개이고</a:t>
            </a:r>
            <a:r>
              <a:rPr lang="en-US" altLang="ko-KR" dirty="0"/>
              <a:t>, </a:t>
            </a:r>
            <a:r>
              <a:rPr lang="ko-KR" altLang="en-US" dirty="0"/>
              <a:t>마지막에는 </a:t>
            </a:r>
            <a:r>
              <a:rPr lang="en-US" altLang="ko-KR" dirty="0"/>
              <a:t>1</a:t>
            </a:r>
            <a:r>
              <a:rPr lang="ko-KR" altLang="en-US" dirty="0"/>
              <a:t>개의 문제로서 입력으로 주어진 문제이다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89" name="_x223123536" descr="EMB0000170048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2468"/>
            <a:ext cx="6960092" cy="25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2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Autofit/>
          </a:bodyPr>
          <a:lstStyle/>
          <a:p>
            <a:pPr marL="0" indent="0" fontAlgn="base" latinLnBrk="1">
              <a:buNone/>
            </a:pPr>
            <a:r>
              <a:rPr lang="en-US" sz="2400" dirty="0" err="1">
                <a:solidFill>
                  <a:srgbClr val="FF0000"/>
                </a:solidFill>
              </a:rPr>
              <a:t>MatrixChain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fontAlgn="base" latinLnBrk="1">
              <a:buNone/>
            </a:pPr>
            <a:r>
              <a:rPr lang="ko-KR" altLang="en-US" sz="1800" dirty="0"/>
              <a:t>입력</a:t>
            </a:r>
            <a:r>
              <a:rPr lang="en-US" altLang="ko-KR" sz="1800" dirty="0"/>
              <a:t>: </a:t>
            </a:r>
            <a:r>
              <a:rPr lang="ko-KR" altLang="en-US" sz="1800" dirty="0"/>
              <a:t>연속된 행렬 </a:t>
            </a:r>
            <a:r>
              <a:rPr lang="en-US" sz="1800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xA</a:t>
            </a:r>
            <a:r>
              <a:rPr lang="en-US" sz="1800" baseline="-25000" dirty="0"/>
              <a:t>2</a:t>
            </a:r>
            <a:r>
              <a:rPr lang="en-US" sz="1800" dirty="0"/>
              <a:t>x⋯xA</a:t>
            </a:r>
            <a:r>
              <a:rPr lang="en-US" sz="1800" baseline="-25000" dirty="0"/>
              <a:t>n</a:t>
            </a:r>
            <a:r>
              <a:rPr lang="en-US" sz="1800" dirty="0"/>
              <a:t>, </a:t>
            </a:r>
            <a:r>
              <a:rPr lang="ko-KR" altLang="en-US" sz="1800" dirty="0" smtClean="0"/>
              <a:t>단</a:t>
            </a:r>
            <a:r>
              <a:rPr lang="en-US" altLang="ko-KR" sz="1800" dirty="0"/>
              <a:t>, </a:t>
            </a:r>
            <a:r>
              <a:rPr lang="en-US" sz="1800" dirty="0"/>
              <a:t>A</a:t>
            </a:r>
            <a:r>
              <a:rPr lang="en-US" sz="1800" baseline="-25000" dirty="0"/>
              <a:t>1</a:t>
            </a:r>
            <a:r>
              <a:rPr lang="ko-KR" altLang="en-US" sz="1800" dirty="0"/>
              <a:t>은 </a:t>
            </a:r>
            <a:r>
              <a:rPr lang="en-US" sz="1800" dirty="0"/>
              <a:t>d</a:t>
            </a:r>
            <a:r>
              <a:rPr lang="en-US" sz="1800" baseline="-25000" dirty="0"/>
              <a:t>0</a:t>
            </a:r>
            <a:r>
              <a:rPr lang="en-US" sz="1800" dirty="0"/>
              <a:t>xd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ko-KR" altLang="en-US" sz="1800" dirty="0"/>
              <a:t>는 </a:t>
            </a:r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en-US" sz="1800" dirty="0"/>
              <a:t>xd</a:t>
            </a:r>
            <a:r>
              <a:rPr lang="en-US" sz="1800" baseline="-25000" dirty="0"/>
              <a:t>2</a:t>
            </a:r>
            <a:r>
              <a:rPr lang="en-US" sz="1800" dirty="0"/>
              <a:t>, ⋯, A</a:t>
            </a:r>
            <a:r>
              <a:rPr lang="en-US" sz="1800" baseline="-25000" dirty="0"/>
              <a:t>n</a:t>
            </a:r>
            <a:r>
              <a:rPr lang="ko-KR" altLang="en-US" sz="1800" dirty="0"/>
              <a:t>은 </a:t>
            </a:r>
            <a:r>
              <a:rPr lang="en-US" sz="1800" dirty="0"/>
              <a:t>d</a:t>
            </a:r>
            <a:r>
              <a:rPr lang="en-US" sz="1800" baseline="-25000" dirty="0"/>
              <a:t>n-1</a:t>
            </a:r>
            <a:r>
              <a:rPr lang="en-US" sz="1800" dirty="0"/>
              <a:t>xd</a:t>
            </a:r>
            <a:r>
              <a:rPr lang="en-US" sz="1800" baseline="-25000" dirty="0"/>
              <a:t>n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 fontAlgn="base" latinLnBrk="1">
              <a:buNone/>
            </a:pPr>
            <a:r>
              <a:rPr lang="ko-KR" altLang="en-US" sz="1800" dirty="0"/>
              <a:t>출력</a:t>
            </a:r>
            <a:r>
              <a:rPr lang="en-US" altLang="ko-KR" sz="1800" dirty="0"/>
              <a:t>: </a:t>
            </a:r>
            <a:r>
              <a:rPr lang="ko-KR" altLang="en-US" sz="1800" dirty="0"/>
              <a:t>입력의 행렬 곱셈에 필요한 </a:t>
            </a:r>
            <a:r>
              <a:rPr lang="ko-KR" altLang="en-US" sz="1800" dirty="0" smtClean="0"/>
              <a:t>원소의 </a:t>
            </a:r>
            <a:r>
              <a:rPr lang="ko-KR" altLang="en-US" sz="1800" dirty="0"/>
              <a:t>최소 곱셈 횟수</a:t>
            </a:r>
          </a:p>
          <a:p>
            <a:pPr marL="0" indent="0" fontAlgn="base" latinLnBrk="1">
              <a:buNone/>
            </a:pPr>
            <a:r>
              <a:rPr lang="en-US" altLang="ko-KR" sz="1800" dirty="0"/>
              <a:t>1. </a:t>
            </a: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= 1 to n </a:t>
            </a:r>
          </a:p>
          <a:p>
            <a:pPr marL="0" indent="0" fontAlgn="base" latinLnBrk="1">
              <a:buNone/>
            </a:pPr>
            <a:r>
              <a:rPr lang="en-US" sz="1800" dirty="0"/>
              <a:t>2. </a:t>
            </a:r>
            <a:r>
              <a:rPr lang="en-US" sz="1800" dirty="0" smtClean="0"/>
              <a:t>        C[</a:t>
            </a:r>
            <a:r>
              <a:rPr lang="en-US" sz="1800" dirty="0" err="1" smtClean="0"/>
              <a:t>i,i</a:t>
            </a:r>
            <a:r>
              <a:rPr lang="en-US" sz="1800" dirty="0"/>
              <a:t>] = 0 </a:t>
            </a:r>
          </a:p>
          <a:p>
            <a:pPr marL="0" indent="0" fontAlgn="base" latinLnBrk="1">
              <a:buNone/>
            </a:pPr>
            <a:r>
              <a:rPr lang="en-US" sz="1800" dirty="0"/>
              <a:t>3. for L = 1 to n-1 {</a:t>
            </a:r>
            <a:r>
              <a:rPr lang="en-US" sz="1800" dirty="0">
                <a:solidFill>
                  <a:srgbClr val="0000CC"/>
                </a:solidFill>
              </a:rPr>
              <a:t> // L</a:t>
            </a:r>
            <a:r>
              <a:rPr lang="ko-KR" altLang="en-US" sz="1800" dirty="0">
                <a:solidFill>
                  <a:srgbClr val="0000CC"/>
                </a:solidFill>
              </a:rPr>
              <a:t>은 부분 문제의 크기를 조절하는 인덱스이다</a:t>
            </a:r>
            <a:r>
              <a:rPr lang="en-US" altLang="ko-KR" sz="1800" dirty="0">
                <a:solidFill>
                  <a:srgbClr val="0000CC"/>
                </a:solidFill>
              </a:rPr>
              <a:t>.</a:t>
            </a:r>
            <a:endParaRPr lang="ko-KR" altLang="en-US" sz="1800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sz="1800" dirty="0"/>
              <a:t>4. </a:t>
            </a:r>
            <a:r>
              <a:rPr lang="en-US" altLang="ko-KR" sz="1800" dirty="0" smtClean="0"/>
              <a:t>      </a:t>
            </a:r>
            <a:r>
              <a:rPr lang="en-US" sz="1800" dirty="0" smtClean="0"/>
              <a:t>for </a:t>
            </a:r>
            <a:r>
              <a:rPr lang="en-US" sz="1800" dirty="0" err="1"/>
              <a:t>i</a:t>
            </a:r>
            <a:r>
              <a:rPr lang="en-US" sz="1800" dirty="0"/>
              <a:t> = 1 to n-L {</a:t>
            </a:r>
          </a:p>
          <a:p>
            <a:pPr marL="0" indent="0" fontAlgn="base" latinLnBrk="1">
              <a:buNone/>
            </a:pPr>
            <a:r>
              <a:rPr lang="en-US" sz="1800" dirty="0"/>
              <a:t>5</a:t>
            </a:r>
            <a:r>
              <a:rPr lang="en-US" sz="1800" dirty="0" smtClean="0"/>
              <a:t>.              </a:t>
            </a:r>
            <a:r>
              <a:rPr lang="en-US" sz="1800" dirty="0"/>
              <a:t>j = </a:t>
            </a:r>
            <a:r>
              <a:rPr lang="en-US" sz="1800" dirty="0" err="1"/>
              <a:t>i</a:t>
            </a:r>
            <a:r>
              <a:rPr lang="en-US" sz="1800" dirty="0"/>
              <a:t> + L</a:t>
            </a:r>
          </a:p>
          <a:p>
            <a:pPr marL="0" indent="0" fontAlgn="base" latinLnBrk="1">
              <a:buNone/>
            </a:pPr>
            <a:r>
              <a:rPr lang="en-US" sz="1800" dirty="0"/>
              <a:t>6</a:t>
            </a:r>
            <a:r>
              <a:rPr lang="en-US" sz="1800" dirty="0" smtClean="0"/>
              <a:t>.             </a:t>
            </a:r>
            <a:r>
              <a:rPr lang="en-US" sz="1800" dirty="0"/>
              <a:t>C[</a:t>
            </a:r>
            <a:r>
              <a:rPr lang="en-US" sz="1800" dirty="0" err="1"/>
              <a:t>i,j</a:t>
            </a:r>
            <a:r>
              <a:rPr lang="en-US" sz="1800" dirty="0"/>
              <a:t>] = ∞</a:t>
            </a:r>
          </a:p>
          <a:p>
            <a:pPr marL="0" indent="0" fontAlgn="base" latinLnBrk="1">
              <a:buNone/>
            </a:pPr>
            <a:r>
              <a:rPr lang="en-US" sz="1800" dirty="0"/>
              <a:t>7</a:t>
            </a:r>
            <a:r>
              <a:rPr lang="en-US" sz="1800" dirty="0" smtClean="0"/>
              <a:t>.             </a:t>
            </a:r>
            <a:r>
              <a:rPr lang="en-US" sz="1800" dirty="0"/>
              <a:t>for k = </a:t>
            </a:r>
            <a:r>
              <a:rPr lang="en-US" sz="1800" dirty="0" err="1"/>
              <a:t>i</a:t>
            </a:r>
            <a:r>
              <a:rPr lang="en-US" sz="1800" dirty="0"/>
              <a:t> to j-1 {</a:t>
            </a:r>
          </a:p>
          <a:p>
            <a:pPr marL="0" indent="0" fontAlgn="base" latinLnBrk="1">
              <a:buNone/>
            </a:pPr>
            <a:r>
              <a:rPr lang="en-US" sz="1800" dirty="0"/>
              <a:t>8. </a:t>
            </a:r>
            <a:r>
              <a:rPr lang="en-US" sz="1800" dirty="0" smtClean="0"/>
              <a:t>                    temp </a:t>
            </a:r>
            <a:r>
              <a:rPr lang="en-US" sz="1800" dirty="0"/>
              <a:t>= C[</a:t>
            </a:r>
            <a:r>
              <a:rPr lang="en-US" sz="1800" dirty="0" err="1"/>
              <a:t>i,k</a:t>
            </a:r>
            <a:r>
              <a:rPr lang="en-US" sz="1800" dirty="0"/>
              <a:t>] + C[k+1,j] + d</a:t>
            </a:r>
            <a:r>
              <a:rPr lang="en-US" sz="1800" baseline="-25000" dirty="0"/>
              <a:t>i-1</a:t>
            </a:r>
            <a:r>
              <a:rPr lang="en-US" sz="1800" dirty="0"/>
              <a:t>d</a:t>
            </a:r>
            <a:r>
              <a:rPr lang="en-US" sz="1800" baseline="-25000" dirty="0"/>
              <a:t>k</a:t>
            </a:r>
            <a:r>
              <a:rPr lang="en-US" sz="1800" dirty="0"/>
              <a:t>d</a:t>
            </a:r>
            <a:r>
              <a:rPr lang="en-US" sz="1800" baseline="-25000" dirty="0"/>
              <a:t>j</a:t>
            </a:r>
            <a:endParaRPr lang="en-US" sz="1800" dirty="0"/>
          </a:p>
          <a:p>
            <a:pPr marL="0" indent="0" fontAlgn="base" latinLnBrk="1">
              <a:buNone/>
            </a:pPr>
            <a:r>
              <a:rPr lang="en-US" sz="1800" dirty="0"/>
              <a:t>9</a:t>
            </a:r>
            <a:r>
              <a:rPr lang="en-US" sz="1800" dirty="0" smtClean="0"/>
              <a:t>.                     </a:t>
            </a:r>
            <a:r>
              <a:rPr lang="en-US" sz="1800" dirty="0"/>
              <a:t>if (temp &lt; C[</a:t>
            </a:r>
            <a:r>
              <a:rPr lang="en-US" sz="1800" dirty="0" err="1"/>
              <a:t>i,j</a:t>
            </a:r>
            <a:r>
              <a:rPr lang="en-US" sz="1800" dirty="0"/>
              <a:t>])</a:t>
            </a:r>
          </a:p>
          <a:p>
            <a:pPr marL="0" indent="0" fontAlgn="base" latinLnBrk="1">
              <a:buNone/>
            </a:pPr>
            <a:r>
              <a:rPr lang="en-US" sz="1800" dirty="0"/>
              <a:t>10</a:t>
            </a:r>
            <a:r>
              <a:rPr lang="en-US" sz="1800" dirty="0" smtClean="0"/>
              <a:t>.                             </a:t>
            </a:r>
            <a:r>
              <a:rPr lang="en-US" sz="1800" dirty="0"/>
              <a:t>C[</a:t>
            </a:r>
            <a:r>
              <a:rPr lang="en-US" sz="1800" dirty="0" err="1"/>
              <a:t>i,j</a:t>
            </a:r>
            <a:r>
              <a:rPr lang="en-US" sz="1800" dirty="0"/>
              <a:t>] = temp </a:t>
            </a:r>
          </a:p>
          <a:p>
            <a:pPr marL="0" indent="0" fontAlgn="base" latinLnBrk="1">
              <a:buNone/>
            </a:pPr>
            <a:r>
              <a:rPr lang="en-US" sz="1800" dirty="0" smtClean="0"/>
              <a:t>                  </a:t>
            </a:r>
            <a:r>
              <a:rPr lang="en-US" sz="1200" dirty="0" smtClean="0"/>
              <a:t>        }</a:t>
            </a:r>
            <a:endParaRPr lang="en-US" sz="1200" dirty="0"/>
          </a:p>
          <a:p>
            <a:pPr marL="0" indent="0" fontAlgn="base" latinLnBrk="1">
              <a:buNone/>
            </a:pPr>
            <a:r>
              <a:rPr lang="en-US" sz="1200" dirty="0" smtClean="0"/>
              <a:t>                   }</a:t>
            </a:r>
            <a:endParaRPr lang="en-US" sz="1200" dirty="0"/>
          </a:p>
          <a:p>
            <a:pPr marL="0" indent="0" fontAlgn="base" latinLnBrk="1">
              <a:buNone/>
            </a:pPr>
            <a:r>
              <a:rPr lang="en-US" sz="1200" dirty="0" smtClean="0"/>
              <a:t>      }</a:t>
            </a:r>
            <a:endParaRPr lang="en-US" sz="1200" dirty="0"/>
          </a:p>
          <a:p>
            <a:pPr marL="0" indent="0" fontAlgn="base">
              <a:buNone/>
            </a:pPr>
            <a:r>
              <a:rPr lang="en-US" sz="1800" dirty="0"/>
              <a:t>11. return C[1,n</a:t>
            </a:r>
            <a:r>
              <a:rPr lang="en-US" sz="1800" dirty="0" smtClean="0"/>
              <a:t>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3158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433467"/>
          </a:xfrm>
        </p:spPr>
        <p:txBody>
          <a:bodyPr/>
          <a:lstStyle/>
          <a:p>
            <a:pPr lvl="0">
              <a:spcAft>
                <a:spcPts val="18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1~2: </a:t>
            </a:r>
            <a:r>
              <a:rPr lang="ko-KR" altLang="en-US" dirty="0" smtClean="0"/>
              <a:t>배열의 </a:t>
            </a:r>
            <a:r>
              <a:rPr lang="ko-KR" altLang="en-US" dirty="0"/>
              <a:t>대각선 원소들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C[1,1], C[2,2], </a:t>
            </a:r>
            <a:r>
              <a:rPr lang="ko-KR" altLang="en-US" dirty="0"/>
              <a:t>⋯</a:t>
            </a:r>
            <a:r>
              <a:rPr lang="en-US" altLang="ko-KR" dirty="0"/>
              <a:t>, C[</a:t>
            </a:r>
            <a:r>
              <a:rPr lang="en-US" altLang="ko-KR" dirty="0" err="1"/>
              <a:t>n,n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각각 초기화시킨다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>
              <a:spcAft>
                <a:spcPts val="1800"/>
              </a:spcAft>
            </a:pPr>
            <a:r>
              <a:rPr lang="ko-KR" altLang="en-US" dirty="0" smtClean="0"/>
              <a:t>그 </a:t>
            </a:r>
            <a:r>
              <a:rPr lang="ko-KR" altLang="en-US" dirty="0"/>
              <a:t>의미는 행렬 </a:t>
            </a:r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/>
              <a:t>xA</a:t>
            </a:r>
            <a:r>
              <a:rPr lang="en-US" altLang="ko-KR" baseline="-25000" dirty="0"/>
              <a:t>1</a:t>
            </a:r>
            <a:r>
              <a:rPr lang="en-US" altLang="ko-KR" dirty="0"/>
              <a:t>, A</a:t>
            </a:r>
            <a:r>
              <a:rPr lang="en-US" altLang="ko-KR" baseline="-25000" dirty="0"/>
              <a:t>2</a:t>
            </a:r>
            <a:r>
              <a:rPr lang="en-US" altLang="ko-KR" dirty="0"/>
              <a:t>xA</a:t>
            </a:r>
            <a:r>
              <a:rPr lang="en-US" altLang="ko-KR" baseline="-25000" dirty="0"/>
              <a:t>2</a:t>
            </a:r>
            <a:r>
              <a:rPr lang="en-US" altLang="ko-KR" dirty="0"/>
              <a:t>, </a:t>
            </a:r>
            <a:r>
              <a:rPr lang="ko-KR" altLang="en-US" dirty="0"/>
              <a:t>⋯</a:t>
            </a:r>
            <a:r>
              <a:rPr lang="en-US" altLang="ko-KR" dirty="0"/>
              <a:t>, </a:t>
            </a:r>
            <a:r>
              <a:rPr lang="en-US" altLang="ko-KR" dirty="0" err="1"/>
              <a:t>A</a:t>
            </a:r>
            <a:r>
              <a:rPr lang="en-US" altLang="ko-KR" baseline="-25000" dirty="0" err="1"/>
              <a:t>n</a:t>
            </a:r>
            <a:r>
              <a:rPr lang="en-US" altLang="ko-KR" dirty="0" err="1"/>
              <a:t>xA</a:t>
            </a:r>
            <a:r>
              <a:rPr lang="en-US" altLang="ko-KR" baseline="-25000" dirty="0" err="1"/>
              <a:t>n</a:t>
            </a:r>
            <a:r>
              <a:rPr lang="ko-KR" altLang="en-US" dirty="0"/>
              <a:t>을 각각 계산하는데 필요한 원소간의 곱셈 횟수가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/>
              <a:t>이란 뜻이다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>
              <a:spcAft>
                <a:spcPts val="1800"/>
              </a:spcAft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실제로는 아무런 계산도 필요 없다는 뜻이다</a:t>
            </a:r>
            <a:r>
              <a:rPr lang="en-US" altLang="ko-KR" dirty="0"/>
              <a:t>. </a:t>
            </a:r>
            <a:r>
              <a:rPr lang="ko-KR" altLang="en-US" dirty="0"/>
              <a:t>이렇게 초기화하는 이유는 </a:t>
            </a:r>
            <a:r>
              <a:rPr lang="en-US" altLang="ko-KR" dirty="0"/>
              <a:t>C[</a:t>
            </a:r>
            <a:r>
              <a:rPr lang="en-US" altLang="ko-KR" dirty="0" err="1"/>
              <a:t>i,i</a:t>
            </a:r>
            <a:r>
              <a:rPr lang="en-US" altLang="ko-KR" dirty="0"/>
              <a:t>]</a:t>
            </a:r>
            <a:r>
              <a:rPr lang="ko-KR" altLang="en-US" dirty="0"/>
              <a:t>가 가장 작은 부분 문제의 해이기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47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 fontAlgn="base" latinLnBrk="1">
              <a:spcAft>
                <a:spcPts val="1200"/>
              </a:spcAft>
            </a:pPr>
            <a:r>
              <a:rPr lang="en-US" altLang="ko-KR" dirty="0"/>
              <a:t>Line 3</a:t>
            </a:r>
            <a:r>
              <a:rPr lang="ko-KR" altLang="en-US" dirty="0"/>
              <a:t>의 </a:t>
            </a:r>
            <a:r>
              <a:rPr lang="en-US" altLang="ko-KR" dirty="0"/>
              <a:t>for-</a:t>
            </a:r>
            <a:r>
              <a:rPr lang="ko-KR" altLang="en-US" dirty="0"/>
              <a:t>루프의 </a:t>
            </a:r>
            <a:r>
              <a:rPr lang="en-US" altLang="ko-KR" dirty="0"/>
              <a:t>L</a:t>
            </a:r>
            <a:r>
              <a:rPr lang="ko-KR" altLang="en-US" dirty="0"/>
              <a:t>은 </a:t>
            </a:r>
            <a:r>
              <a:rPr lang="en-US" altLang="ko-KR" dirty="0" smtClean="0"/>
              <a:t>1</a:t>
            </a:r>
            <a:r>
              <a:rPr lang="ko-KR" altLang="en-US" dirty="0">
                <a:sym typeface="Symbol"/>
              </a:rPr>
              <a:t> </a:t>
            </a:r>
            <a:r>
              <a:rPr lang="en-US" altLang="ko-KR" dirty="0" smtClean="0"/>
              <a:t>(</a:t>
            </a:r>
            <a:r>
              <a:rPr lang="en-US" altLang="ko-KR" dirty="0"/>
              <a:t>n-1)</a:t>
            </a:r>
            <a:r>
              <a:rPr lang="ko-KR" altLang="en-US" dirty="0"/>
              <a:t>까지 변하는데</a:t>
            </a:r>
            <a:r>
              <a:rPr lang="en-US" altLang="ko-KR" dirty="0"/>
              <a:t>, L</a:t>
            </a:r>
            <a:r>
              <a:rPr lang="ko-KR" altLang="en-US" dirty="0"/>
              <a:t>은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크기를 </a:t>
            </a:r>
            <a:r>
              <a:rPr lang="en-US" altLang="ko-KR" dirty="0" smtClean="0"/>
              <a:t>2</a:t>
            </a:r>
            <a:r>
              <a:rPr lang="ko-KR" altLang="en-US" dirty="0">
                <a:sym typeface="Symbol"/>
              </a:rPr>
              <a:t>  </a:t>
            </a:r>
            <a:r>
              <a:rPr lang="en-US" altLang="ko-KR" dirty="0" smtClean="0"/>
              <a:t>n</a:t>
            </a:r>
            <a:r>
              <a:rPr lang="ko-KR" altLang="en-US" dirty="0"/>
              <a:t>까지 조절하기 위한 변수이다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이를 위해 </a:t>
            </a:r>
            <a:r>
              <a:rPr lang="en-US" altLang="ko-KR" dirty="0"/>
              <a:t>line 4</a:t>
            </a:r>
            <a:r>
              <a:rPr lang="ko-KR" altLang="en-US" dirty="0"/>
              <a:t>의 </a:t>
            </a:r>
            <a:r>
              <a:rPr lang="en-US" altLang="ko-KR" dirty="0"/>
              <a:t>for-</a:t>
            </a:r>
            <a:r>
              <a:rPr lang="ko-KR" altLang="en-US" dirty="0"/>
              <a:t>루프의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 smtClean="0"/>
              <a:t>1</a:t>
            </a:r>
            <a:r>
              <a:rPr lang="ko-KR" altLang="en-US" dirty="0">
                <a:sym typeface="Symbol"/>
              </a:rPr>
              <a:t> </a:t>
            </a:r>
            <a:r>
              <a:rPr lang="ko-KR" altLang="en-US" dirty="0" smtClean="0">
                <a:sym typeface="Symbol"/>
              </a:rPr>
              <a:t></a:t>
            </a:r>
            <a:r>
              <a:rPr lang="en-US" altLang="ko-KR" dirty="0" smtClean="0"/>
              <a:t>(</a:t>
            </a:r>
            <a:r>
              <a:rPr lang="en-US" altLang="ko-KR" dirty="0"/>
              <a:t>n-L)</a:t>
            </a:r>
            <a:r>
              <a:rPr lang="ko-KR" altLang="en-US" dirty="0"/>
              <a:t>까지 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en-US" altLang="ko-KR" dirty="0"/>
              <a:t>L=1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>
                <a:sym typeface="Symbol"/>
              </a:rPr>
              <a:t></a:t>
            </a:r>
            <a:r>
              <a:rPr lang="en-US" altLang="ko-KR" dirty="0" smtClean="0"/>
              <a:t>(</a:t>
            </a:r>
            <a:r>
              <a:rPr lang="en-US" altLang="ko-KR" dirty="0"/>
              <a:t>n-1)</a:t>
            </a:r>
            <a:r>
              <a:rPr lang="ko-KR" altLang="en-US" dirty="0"/>
              <a:t>까지 변하므로</a:t>
            </a:r>
            <a:r>
              <a:rPr lang="en-US" altLang="ko-KR" dirty="0"/>
              <a:t>, </a:t>
            </a:r>
            <a:r>
              <a:rPr lang="ko-KR" altLang="en-US" dirty="0"/>
              <a:t>크기가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수가 </a:t>
            </a:r>
            <a:r>
              <a:rPr lang="en-US" altLang="ko-KR" dirty="0"/>
              <a:t>(n-1)</a:t>
            </a:r>
            <a:r>
              <a:rPr lang="ko-KR" altLang="en-US" dirty="0"/>
              <a:t>개이다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en-US" altLang="ko-KR" dirty="0"/>
              <a:t>L=2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 smtClean="0"/>
              <a:t>1</a:t>
            </a:r>
            <a:r>
              <a:rPr lang="ko-KR" altLang="en-US" dirty="0">
                <a:sym typeface="Symbol"/>
              </a:rPr>
              <a:t> </a:t>
            </a:r>
            <a:r>
              <a:rPr lang="en-US" altLang="ko-KR" dirty="0" smtClean="0"/>
              <a:t>(</a:t>
            </a:r>
            <a:r>
              <a:rPr lang="en-US" altLang="ko-KR" dirty="0"/>
              <a:t>n-2)</a:t>
            </a:r>
            <a:r>
              <a:rPr lang="ko-KR" altLang="en-US" dirty="0"/>
              <a:t>까지 변하므로</a:t>
            </a:r>
            <a:r>
              <a:rPr lang="en-US" altLang="ko-KR" dirty="0"/>
              <a:t>, </a:t>
            </a:r>
            <a:r>
              <a:rPr lang="ko-KR" altLang="en-US" dirty="0"/>
              <a:t>크기가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수가 </a:t>
            </a:r>
            <a:r>
              <a:rPr lang="en-US" altLang="ko-KR" dirty="0"/>
              <a:t>(n-2)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en-US" altLang="ko-KR" dirty="0"/>
              <a:t>L=3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 smtClean="0"/>
              <a:t>1</a:t>
            </a:r>
            <a:r>
              <a:rPr lang="ko-KR" altLang="en-US" dirty="0">
                <a:sym typeface="Symbol"/>
              </a:rPr>
              <a:t> </a:t>
            </a:r>
            <a:r>
              <a:rPr lang="en-US" altLang="ko-KR" dirty="0" smtClean="0"/>
              <a:t>(</a:t>
            </a:r>
            <a:r>
              <a:rPr lang="en-US" altLang="ko-KR" dirty="0"/>
              <a:t>n-3)</a:t>
            </a:r>
            <a:r>
              <a:rPr lang="ko-KR" altLang="en-US" dirty="0"/>
              <a:t>까지 변하므로</a:t>
            </a:r>
            <a:r>
              <a:rPr lang="en-US" altLang="ko-KR" dirty="0"/>
              <a:t>, </a:t>
            </a:r>
            <a:r>
              <a:rPr lang="ko-KR" altLang="en-US" dirty="0"/>
              <a:t>크기가 </a:t>
            </a:r>
            <a:r>
              <a:rPr lang="en-US" altLang="ko-KR" dirty="0"/>
              <a:t>4</a:t>
            </a:r>
            <a:r>
              <a:rPr lang="ko-KR" altLang="en-US" dirty="0"/>
              <a:t>인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수가 </a:t>
            </a:r>
            <a:r>
              <a:rPr lang="en-US" altLang="ko-KR" dirty="0"/>
              <a:t>(n-3)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9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435280" cy="5577483"/>
          </a:xfrm>
        </p:spPr>
        <p:txBody>
          <a:bodyPr/>
          <a:lstStyle/>
          <a:p>
            <a:r>
              <a:rPr lang="ko-KR" altLang="en-US" dirty="0" smtClean="0"/>
              <a:t>동적 </a:t>
            </a:r>
            <a:r>
              <a:rPr lang="ko-KR" altLang="en-US" dirty="0"/>
              <a:t>계획 알고리즘은 먼저 최소 단위의 부분 문제 </a:t>
            </a:r>
            <a:r>
              <a:rPr lang="en-US" altLang="ko-KR" dirty="0"/>
              <a:t>D, E, F, G</a:t>
            </a:r>
            <a:r>
              <a:rPr lang="ko-KR" altLang="en-US" dirty="0"/>
              <a:t>의 해를 각각 </a:t>
            </a:r>
            <a:r>
              <a:rPr lang="ko-KR" altLang="en-US" dirty="0" smtClean="0"/>
              <a:t>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다음에</a:t>
            </a:r>
            <a:endParaRPr lang="en-US" altLang="ko-KR" dirty="0" smtClean="0"/>
          </a:p>
          <a:p>
            <a:r>
              <a:rPr lang="en-US" altLang="ko-KR" dirty="0" smtClean="0"/>
              <a:t>D</a:t>
            </a:r>
            <a:r>
              <a:rPr lang="en-US" altLang="ko-KR" dirty="0"/>
              <a:t>, E, F</a:t>
            </a:r>
            <a:r>
              <a:rPr lang="ko-KR" altLang="en-US" dirty="0"/>
              <a:t>의 해를 이용하여 </a:t>
            </a:r>
            <a:r>
              <a:rPr lang="en-US" altLang="ko-KR" dirty="0"/>
              <a:t>B</a:t>
            </a:r>
            <a:r>
              <a:rPr lang="ko-KR" altLang="en-US" dirty="0"/>
              <a:t>의 해를 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E</a:t>
            </a:r>
            <a:r>
              <a:rPr lang="en-US" altLang="ko-KR" dirty="0"/>
              <a:t>, F, G</a:t>
            </a:r>
            <a:r>
              <a:rPr lang="ko-KR" altLang="en-US" dirty="0"/>
              <a:t>의 해를 이용하여 </a:t>
            </a:r>
            <a:r>
              <a:rPr lang="en-US" altLang="ko-KR" dirty="0"/>
              <a:t>C</a:t>
            </a:r>
            <a:r>
              <a:rPr lang="ko-KR" altLang="en-US" dirty="0"/>
              <a:t>의 해를 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의 해를 구하는데 </a:t>
            </a:r>
            <a:r>
              <a:rPr lang="en-US" altLang="ko-KR" dirty="0"/>
              <a:t>E</a:t>
            </a:r>
            <a:r>
              <a:rPr lang="ko-KR" altLang="en-US" dirty="0"/>
              <a:t>와 </a:t>
            </a:r>
            <a:r>
              <a:rPr lang="en-US" altLang="ko-KR" dirty="0"/>
              <a:t>F</a:t>
            </a:r>
            <a:r>
              <a:rPr lang="ko-KR" altLang="en-US" dirty="0"/>
              <a:t>의 해 모두를 </a:t>
            </a:r>
            <a:r>
              <a:rPr lang="ko-KR" altLang="en-US" dirty="0" smtClean="0"/>
              <a:t>이용한다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분할 </a:t>
            </a:r>
            <a:r>
              <a:rPr lang="ko-KR" altLang="en-US" dirty="0"/>
              <a:t>정복 알고리즘은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해를 중복 사용하지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69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_x221006968" descr="EMB0000170048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0088"/>
            <a:ext cx="8865368" cy="294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094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L=n-2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 smtClean="0"/>
              <a:t>1</a:t>
            </a:r>
            <a:r>
              <a:rPr lang="ko-KR" altLang="en-US" dirty="0">
                <a:sym typeface="Symbol"/>
              </a:rPr>
              <a:t>  </a:t>
            </a:r>
            <a:r>
              <a:rPr lang="en-US" altLang="ko-KR" dirty="0" smtClean="0"/>
              <a:t>n-</a:t>
            </a:r>
            <a:r>
              <a:rPr lang="en-US" altLang="ko-KR" dirty="0"/>
              <a:t>(n-2)=2</a:t>
            </a:r>
            <a:r>
              <a:rPr lang="ko-KR" altLang="en-US" dirty="0"/>
              <a:t>까지 변하므로</a:t>
            </a:r>
            <a:r>
              <a:rPr lang="en-US" altLang="ko-KR" dirty="0"/>
              <a:t>, </a:t>
            </a:r>
            <a:r>
              <a:rPr lang="ko-KR" altLang="en-US" dirty="0"/>
              <a:t>크기가 </a:t>
            </a:r>
            <a:r>
              <a:rPr lang="en-US" altLang="ko-KR" dirty="0"/>
              <a:t>(n-1)</a:t>
            </a:r>
            <a:r>
              <a:rPr lang="ko-KR" altLang="en-US" dirty="0"/>
              <a:t>인 부분 문제의 수는 </a:t>
            </a:r>
            <a:r>
              <a:rPr lang="en-US" altLang="ko-KR" dirty="0"/>
              <a:t>2</a:t>
            </a:r>
            <a:r>
              <a:rPr lang="ko-KR" altLang="en-US" dirty="0"/>
              <a:t>개이다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L=n-1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 smtClean="0"/>
              <a:t>1</a:t>
            </a:r>
            <a:r>
              <a:rPr lang="ko-KR" altLang="en-US" dirty="0">
                <a:sym typeface="Symbol"/>
              </a:rPr>
              <a:t>  </a:t>
            </a:r>
            <a:r>
              <a:rPr lang="en-US" altLang="ko-KR" dirty="0" smtClean="0"/>
              <a:t>n-</a:t>
            </a:r>
            <a:r>
              <a:rPr lang="en-US" altLang="ko-KR" dirty="0"/>
              <a:t>(n-1)=1</a:t>
            </a:r>
            <a:r>
              <a:rPr lang="ko-KR" altLang="en-US" dirty="0"/>
              <a:t>까지 변하므로</a:t>
            </a:r>
            <a:r>
              <a:rPr lang="en-US" altLang="ko-KR" dirty="0"/>
              <a:t>, </a:t>
            </a:r>
            <a:r>
              <a:rPr lang="ko-KR" altLang="en-US" dirty="0"/>
              <a:t>크기가 </a:t>
            </a:r>
            <a:r>
              <a:rPr lang="en-US" altLang="ko-KR" dirty="0"/>
              <a:t>n</a:t>
            </a:r>
            <a:r>
              <a:rPr lang="ko-KR" altLang="en-US" dirty="0"/>
              <a:t>인 부분 문제의 수는 </a:t>
            </a:r>
            <a:r>
              <a:rPr lang="en-US" altLang="ko-KR" dirty="0"/>
              <a:t>1</a:t>
            </a:r>
            <a:r>
              <a:rPr lang="ko-KR" altLang="en-US" dirty="0"/>
              <a:t>개이다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_x221007608" descr="EMB0000170049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1"/>
            <a:ext cx="5400600" cy="272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5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pPr lvl="0" fontAlgn="base" latinLnBrk="1"/>
            <a:r>
              <a:rPr lang="en-US" altLang="ko-KR" dirty="0"/>
              <a:t>Line 5</a:t>
            </a:r>
            <a:r>
              <a:rPr lang="ko-KR" altLang="en-US" dirty="0"/>
              <a:t>에서는 </a:t>
            </a:r>
            <a:r>
              <a:rPr lang="en-US" altLang="ko-KR" dirty="0"/>
              <a:t>j=</a:t>
            </a:r>
            <a:r>
              <a:rPr lang="en-US" altLang="ko-KR" dirty="0" err="1"/>
              <a:t>i+L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이는 행렬 </a:t>
            </a:r>
            <a:r>
              <a:rPr lang="en-US" altLang="ko-KR" dirty="0"/>
              <a:t>A</a:t>
            </a:r>
            <a:r>
              <a:rPr lang="en-US" altLang="ko-KR" baseline="-25000" dirty="0"/>
              <a:t>i</a:t>
            </a:r>
            <a:r>
              <a:rPr lang="en-US" altLang="ko-KR" dirty="0"/>
              <a:t>x</a:t>
            </a:r>
            <a:r>
              <a:rPr lang="ko-KR" altLang="en-US" dirty="0"/>
              <a:t>⋯</a:t>
            </a:r>
            <a:r>
              <a:rPr lang="en-US" altLang="ko-KR" dirty="0" err="1"/>
              <a:t>xA</a:t>
            </a:r>
            <a:r>
              <a:rPr lang="en-US" altLang="ko-KR" baseline="-25000" dirty="0" err="1"/>
              <a:t>j</a:t>
            </a:r>
            <a:r>
              <a:rPr lang="ko-KR" altLang="en-US" dirty="0"/>
              <a:t>에 대한 원소간의 최소 곱셈 횟수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C[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를 계산하기 위한 것이다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</a:p>
          <a:p>
            <a:pPr marL="531813" lvl="1" indent="-282575" fontAlgn="base" latinLnBrk="1">
              <a:buFont typeface="Wingdings" pitchFamily="2" charset="2"/>
              <a:buChar char="§"/>
            </a:pPr>
            <a:r>
              <a:rPr lang="en-US" altLang="ko-KR" sz="2800" dirty="0"/>
              <a:t>L=1</a:t>
            </a:r>
            <a:r>
              <a:rPr lang="ko-KR" altLang="en-US" sz="2800" dirty="0"/>
              <a:t>일 때</a:t>
            </a:r>
            <a:r>
              <a:rPr lang="en-US" altLang="ko-KR" sz="2800" dirty="0"/>
              <a:t>, </a:t>
            </a:r>
            <a:endParaRPr lang="ko-KR" altLang="en-US" sz="2800" dirty="0"/>
          </a:p>
          <a:p>
            <a:pPr lvl="1" fontAlgn="base" latinLnBrk="1"/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=1: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j=1+1=2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(A</a:t>
            </a:r>
            <a:r>
              <a:rPr lang="en-US" altLang="ko-KR" sz="2800" baseline="-25000" dirty="0"/>
              <a:t>1</a:t>
            </a:r>
            <a:r>
              <a:rPr lang="en-US" altLang="ko-KR" sz="2800" dirty="0"/>
              <a:t>xA</a:t>
            </a:r>
            <a:r>
              <a:rPr lang="en-US" altLang="ko-KR" sz="2800" baseline="-25000" dirty="0"/>
              <a:t>2</a:t>
            </a:r>
            <a:r>
              <a:rPr lang="ko-KR" altLang="en-US" dirty="0"/>
              <a:t>를 계산하기 위하여</a:t>
            </a:r>
            <a:r>
              <a:rPr lang="en-US" altLang="ko-KR" dirty="0"/>
              <a:t>),</a:t>
            </a:r>
            <a:endParaRPr lang="ko-KR" altLang="en-US" sz="2800" dirty="0"/>
          </a:p>
          <a:p>
            <a:pPr lvl="1" fontAlgn="base" latinLnBrk="1"/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=2: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j=2+1=3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(A</a:t>
            </a:r>
            <a:r>
              <a:rPr lang="en-US" altLang="ko-KR" sz="2800" baseline="-25000" dirty="0"/>
              <a:t>2</a:t>
            </a:r>
            <a:r>
              <a:rPr lang="en-US" altLang="ko-KR" sz="2800" dirty="0"/>
              <a:t>xA</a:t>
            </a:r>
            <a:r>
              <a:rPr lang="en-US" altLang="ko-KR" sz="2800" baseline="-25000" dirty="0"/>
              <a:t>3</a:t>
            </a:r>
            <a:r>
              <a:rPr lang="ko-KR" altLang="en-US" dirty="0"/>
              <a:t>을 계산하기 위하여</a:t>
            </a:r>
            <a:r>
              <a:rPr lang="en-US" altLang="ko-KR" dirty="0"/>
              <a:t>),</a:t>
            </a:r>
            <a:endParaRPr lang="ko-KR" altLang="en-US" sz="2800" dirty="0"/>
          </a:p>
          <a:p>
            <a:pPr lvl="1" fontAlgn="base" latinLnBrk="1"/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=3: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j=3+1=4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(A</a:t>
            </a:r>
            <a:r>
              <a:rPr lang="en-US" altLang="ko-KR" sz="2800" baseline="-25000" dirty="0"/>
              <a:t>3</a:t>
            </a:r>
            <a:r>
              <a:rPr lang="en-US" altLang="ko-KR" sz="2800" dirty="0"/>
              <a:t>xA</a:t>
            </a:r>
            <a:r>
              <a:rPr lang="en-US" altLang="ko-KR" sz="2800" baseline="-25000" dirty="0"/>
              <a:t>4</a:t>
            </a:r>
            <a:r>
              <a:rPr lang="ko-KR" altLang="en-US" dirty="0"/>
              <a:t>를 계산하기 위하여</a:t>
            </a:r>
            <a:r>
              <a:rPr lang="en-US" altLang="ko-KR" dirty="0"/>
              <a:t>),</a:t>
            </a:r>
            <a:endParaRPr lang="ko-KR" altLang="en-US" sz="2800" dirty="0"/>
          </a:p>
          <a:p>
            <a:pPr marL="0" indent="0" fontAlgn="base" latinLnBrk="1">
              <a:buNone/>
            </a:pPr>
            <a:r>
              <a:rPr lang="ko-KR" altLang="en-US" sz="3200" dirty="0" smtClean="0"/>
              <a:t>        ⋯</a:t>
            </a:r>
            <a:endParaRPr lang="ko-KR" altLang="en-US" sz="3200" dirty="0"/>
          </a:p>
          <a:p>
            <a:pPr lvl="1" fontAlgn="base" latinLnBrk="1"/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=n-L=n-1: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j=(n-1)+</a:t>
            </a:r>
            <a:r>
              <a:rPr lang="en-US" altLang="ko-KR" sz="2800" dirty="0" smtClean="0"/>
              <a:t>1=n </a:t>
            </a:r>
            <a:r>
              <a:rPr lang="en-US" altLang="ko-KR" dirty="0"/>
              <a:t>(A</a:t>
            </a:r>
            <a:r>
              <a:rPr lang="en-US" altLang="ko-KR" baseline="-25000" dirty="0"/>
              <a:t>n-1</a:t>
            </a:r>
            <a:r>
              <a:rPr lang="en-US" altLang="ko-KR" dirty="0"/>
              <a:t>xA</a:t>
            </a:r>
            <a:r>
              <a:rPr lang="en-US" altLang="ko-KR" baseline="-25000" dirty="0"/>
              <a:t>n</a:t>
            </a:r>
            <a:r>
              <a:rPr lang="ko-KR" altLang="en-US" dirty="0"/>
              <a:t>을 계산하기 </a:t>
            </a:r>
            <a:r>
              <a:rPr lang="ko-KR" altLang="en-US" dirty="0" smtClean="0"/>
              <a:t>위하여</a:t>
            </a:r>
            <a:r>
              <a:rPr lang="en-US" altLang="ko-KR" dirty="0" smtClean="0"/>
              <a:t>) </a:t>
            </a:r>
            <a:endParaRPr lang="ko-KR" altLang="en-US" sz="2800" dirty="0"/>
          </a:p>
          <a:p>
            <a:pPr marL="457200" lvl="1" indent="0" fontAlgn="base" latinLnBrk="1">
              <a:spcBef>
                <a:spcPts val="1800"/>
              </a:spcBef>
              <a:buNone/>
            </a:pPr>
            <a:r>
              <a:rPr lang="ko-KR" altLang="en-US" sz="2800" dirty="0" smtClean="0"/>
              <a:t>크기 </a:t>
            </a:r>
            <a:r>
              <a:rPr lang="en-US" altLang="ko-KR" sz="2800" dirty="0"/>
              <a:t>2</a:t>
            </a:r>
            <a:r>
              <a:rPr lang="ko-KR" altLang="en-US" sz="2800" dirty="0"/>
              <a:t>인 </a:t>
            </a:r>
            <a:r>
              <a:rPr lang="ko-KR" altLang="en-US" sz="2800" dirty="0" smtClean="0"/>
              <a:t>부분문제의 수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 </a:t>
            </a:r>
            <a:r>
              <a:rPr lang="en-US" altLang="ko-KR" sz="2800" dirty="0"/>
              <a:t>(n-1)</a:t>
            </a:r>
            <a:r>
              <a:rPr lang="ko-KR" altLang="en-US" sz="2800" dirty="0" smtClean="0"/>
              <a:t>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1369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>
              <a:buFont typeface="Wingdings" pitchFamily="2" charset="2"/>
              <a:buChar char="§"/>
            </a:pPr>
            <a:r>
              <a:rPr lang="en-US" altLang="ko-KR" dirty="0"/>
              <a:t>L=2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endParaRPr lang="ko-KR" altLang="en-US" dirty="0"/>
          </a:p>
          <a:p>
            <a:pPr lvl="1" fontAlgn="base" latinLnBrk="1"/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=1: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j=1+2=3</a:t>
            </a:r>
            <a:r>
              <a:rPr lang="ko-KR" altLang="en-US" dirty="0" smtClean="0"/>
              <a:t> </a:t>
            </a:r>
            <a:r>
              <a:rPr lang="en-US" altLang="ko-KR" dirty="0"/>
              <a:t>(A</a:t>
            </a:r>
            <a:r>
              <a:rPr lang="en-US" altLang="ko-KR" baseline="-25000" dirty="0"/>
              <a:t>1</a:t>
            </a:r>
            <a:r>
              <a:rPr lang="en-US" altLang="ko-KR" dirty="0"/>
              <a:t>xA</a:t>
            </a:r>
            <a:r>
              <a:rPr lang="en-US" altLang="ko-KR" baseline="-25000" dirty="0"/>
              <a:t>2</a:t>
            </a:r>
            <a:r>
              <a:rPr lang="en-US" altLang="ko-KR" dirty="0"/>
              <a:t>xA</a:t>
            </a:r>
            <a:r>
              <a:rPr lang="en-US" altLang="ko-KR" baseline="-25000" dirty="0"/>
              <a:t>3</a:t>
            </a:r>
            <a:r>
              <a:rPr lang="ko-KR" altLang="en-US" dirty="0"/>
              <a:t>을 계산하기 위하여</a:t>
            </a:r>
            <a:r>
              <a:rPr lang="en-US" altLang="ko-KR" dirty="0"/>
              <a:t>),</a:t>
            </a:r>
            <a:r>
              <a:rPr lang="en-US" altLang="ko-KR" sz="2800" dirty="0"/>
              <a:t> </a:t>
            </a:r>
            <a:endParaRPr lang="ko-KR" altLang="en-US" sz="2800" dirty="0"/>
          </a:p>
          <a:p>
            <a:pPr lvl="1" fontAlgn="base" latinLnBrk="1"/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=2: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j=2+2=4</a:t>
            </a:r>
            <a:r>
              <a:rPr lang="ko-KR" altLang="en-US" sz="2800" dirty="0" smtClean="0"/>
              <a:t> </a:t>
            </a:r>
            <a:r>
              <a:rPr lang="en-US" altLang="ko-KR" dirty="0"/>
              <a:t>(A</a:t>
            </a:r>
            <a:r>
              <a:rPr lang="en-US" altLang="ko-KR" baseline="-25000" dirty="0"/>
              <a:t>2</a:t>
            </a:r>
            <a:r>
              <a:rPr lang="en-US" altLang="ko-KR" dirty="0"/>
              <a:t>xA</a:t>
            </a:r>
            <a:r>
              <a:rPr lang="en-US" altLang="ko-KR" baseline="-25000" dirty="0"/>
              <a:t>3</a:t>
            </a:r>
            <a:r>
              <a:rPr lang="en-US" altLang="ko-KR" dirty="0"/>
              <a:t>xA</a:t>
            </a:r>
            <a:r>
              <a:rPr lang="en-US" altLang="ko-KR" baseline="-25000" dirty="0"/>
              <a:t>4</a:t>
            </a:r>
            <a:r>
              <a:rPr lang="ko-KR" altLang="en-US" dirty="0"/>
              <a:t>를 계산하기 위하여</a:t>
            </a:r>
            <a:r>
              <a:rPr lang="en-US" altLang="ko-KR" dirty="0"/>
              <a:t>),</a:t>
            </a:r>
            <a:r>
              <a:rPr lang="en-US" altLang="ko-KR" sz="2800" dirty="0"/>
              <a:t> </a:t>
            </a:r>
            <a:endParaRPr lang="ko-KR" altLang="en-US" sz="2800" dirty="0"/>
          </a:p>
          <a:p>
            <a:pPr lvl="1" fontAlgn="base" latinLnBrk="1"/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=3: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j=3+2=5</a:t>
            </a:r>
            <a:r>
              <a:rPr lang="ko-KR" altLang="en-US" sz="2800" dirty="0" smtClean="0"/>
              <a:t> </a:t>
            </a:r>
            <a:r>
              <a:rPr lang="en-US" altLang="ko-KR" dirty="0"/>
              <a:t>(A</a:t>
            </a:r>
            <a:r>
              <a:rPr lang="en-US" altLang="ko-KR" baseline="-25000" dirty="0"/>
              <a:t>3</a:t>
            </a:r>
            <a:r>
              <a:rPr lang="en-US" altLang="ko-KR" dirty="0"/>
              <a:t>xA</a:t>
            </a:r>
            <a:r>
              <a:rPr lang="en-US" altLang="ko-KR" baseline="-25000" dirty="0"/>
              <a:t>4</a:t>
            </a:r>
            <a:r>
              <a:rPr lang="en-US" altLang="ko-KR" dirty="0"/>
              <a:t>xA</a:t>
            </a:r>
            <a:r>
              <a:rPr lang="en-US" altLang="ko-KR" baseline="-25000" dirty="0"/>
              <a:t>5</a:t>
            </a:r>
            <a:r>
              <a:rPr lang="ko-KR" altLang="en-US" dirty="0"/>
              <a:t>를 계산하기 위하여</a:t>
            </a:r>
            <a:r>
              <a:rPr lang="en-US" altLang="ko-KR" dirty="0"/>
              <a:t>)</a:t>
            </a:r>
            <a:r>
              <a:rPr lang="en-US" altLang="ko-KR" sz="2800" dirty="0"/>
              <a:t>,</a:t>
            </a:r>
            <a:r>
              <a:rPr lang="en-US" altLang="ko-KR" dirty="0"/>
              <a:t>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 smtClean="0"/>
              <a:t>         ⋯</a:t>
            </a:r>
            <a:endParaRPr lang="ko-KR" altLang="en-US" dirty="0"/>
          </a:p>
          <a:p>
            <a:pPr lvl="1" fontAlgn="base" latinLnBrk="1"/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=n-L=n-2: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j=(n-2)+</a:t>
            </a:r>
            <a:r>
              <a:rPr lang="en-US" altLang="ko-KR" sz="2800" dirty="0" smtClean="0"/>
              <a:t>2=n</a:t>
            </a:r>
            <a:r>
              <a:rPr lang="en-US" altLang="ko-KR" dirty="0" smtClean="0"/>
              <a:t> </a:t>
            </a:r>
            <a:r>
              <a:rPr lang="en-US" altLang="ko-KR" dirty="0"/>
              <a:t>(A</a:t>
            </a:r>
            <a:r>
              <a:rPr lang="en-US" altLang="ko-KR" baseline="-25000" dirty="0"/>
              <a:t>n-2</a:t>
            </a:r>
            <a:r>
              <a:rPr lang="en-US" altLang="ko-KR" dirty="0"/>
              <a:t>xA</a:t>
            </a:r>
            <a:r>
              <a:rPr lang="en-US" altLang="ko-KR" baseline="-25000" dirty="0"/>
              <a:t>n-1</a:t>
            </a:r>
            <a:r>
              <a:rPr lang="en-US" altLang="ko-KR" dirty="0"/>
              <a:t>xA</a:t>
            </a:r>
            <a:r>
              <a:rPr lang="en-US" altLang="ko-KR" baseline="-25000" dirty="0"/>
              <a:t>n</a:t>
            </a:r>
            <a:r>
              <a:rPr lang="ko-KR" altLang="en-US" dirty="0"/>
              <a:t>을 계산하기 </a:t>
            </a:r>
            <a:r>
              <a:rPr lang="ko-KR" altLang="en-US" dirty="0" smtClean="0"/>
              <a:t>위해</a:t>
            </a:r>
            <a:r>
              <a:rPr lang="en-US" altLang="ko-KR" dirty="0" smtClean="0"/>
              <a:t>)</a:t>
            </a:r>
            <a:endParaRPr lang="ko-KR" altLang="en-US" sz="2800" dirty="0"/>
          </a:p>
          <a:p>
            <a:pPr marL="400050" lvl="1" indent="0" fontAlgn="base" latinLnBrk="1">
              <a:spcBef>
                <a:spcPts val="2400"/>
              </a:spcBef>
              <a:buNone/>
            </a:pPr>
            <a:r>
              <a:rPr lang="ko-KR" altLang="en-US" sz="2800" dirty="0" smtClean="0"/>
              <a:t>크기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인 부분문제의 수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(n-2)</a:t>
            </a:r>
            <a:r>
              <a:rPr lang="ko-KR" altLang="en-US" sz="2800" dirty="0" smtClean="0"/>
              <a:t>개</a:t>
            </a:r>
            <a:endParaRPr lang="ko-KR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65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>
              <a:buFont typeface="Wingdings" pitchFamily="2" charset="2"/>
              <a:buChar char="§"/>
            </a:pPr>
            <a:r>
              <a:rPr lang="en-US" altLang="ko-KR" dirty="0"/>
              <a:t>L=3</a:t>
            </a:r>
            <a:r>
              <a:rPr lang="ko-KR" altLang="en-US" dirty="0"/>
              <a:t>일 때</a:t>
            </a:r>
            <a:r>
              <a:rPr lang="en-US" altLang="ko-KR" dirty="0"/>
              <a:t>, A</a:t>
            </a:r>
            <a:r>
              <a:rPr lang="en-US" altLang="ko-KR" baseline="-25000" dirty="0"/>
              <a:t>1</a:t>
            </a:r>
            <a:r>
              <a:rPr lang="en-US" altLang="ko-KR" dirty="0"/>
              <a:t>xA</a:t>
            </a:r>
            <a:r>
              <a:rPr lang="en-US" altLang="ko-KR" baseline="-25000" dirty="0"/>
              <a:t>2</a:t>
            </a:r>
            <a:r>
              <a:rPr lang="en-US" altLang="ko-KR" dirty="0"/>
              <a:t>xA</a:t>
            </a:r>
            <a:r>
              <a:rPr lang="en-US" altLang="ko-KR" baseline="-25000" dirty="0"/>
              <a:t>3</a:t>
            </a:r>
            <a:r>
              <a:rPr lang="en-US" altLang="ko-KR" dirty="0"/>
              <a:t>xA</a:t>
            </a:r>
            <a:r>
              <a:rPr lang="en-US" altLang="ko-KR" baseline="-25000" dirty="0"/>
              <a:t>4</a:t>
            </a:r>
            <a:r>
              <a:rPr lang="en-US" altLang="ko-KR" dirty="0"/>
              <a:t>, A</a:t>
            </a:r>
            <a:r>
              <a:rPr lang="en-US" altLang="ko-KR" baseline="-25000" dirty="0"/>
              <a:t>2</a:t>
            </a:r>
            <a:r>
              <a:rPr lang="en-US" altLang="ko-KR" dirty="0"/>
              <a:t>xA</a:t>
            </a:r>
            <a:r>
              <a:rPr lang="en-US" altLang="ko-KR" baseline="-25000" dirty="0"/>
              <a:t>3</a:t>
            </a:r>
            <a:r>
              <a:rPr lang="en-US" altLang="ko-KR" dirty="0"/>
              <a:t>xA</a:t>
            </a:r>
            <a:r>
              <a:rPr lang="en-US" altLang="ko-KR" baseline="-25000" dirty="0"/>
              <a:t>4</a:t>
            </a:r>
            <a:r>
              <a:rPr lang="en-US" altLang="ko-KR" dirty="0"/>
              <a:t>xA</a:t>
            </a:r>
            <a:r>
              <a:rPr lang="en-US" altLang="ko-KR" baseline="-25000" dirty="0"/>
              <a:t>5</a:t>
            </a:r>
            <a:r>
              <a:rPr lang="en-US" altLang="ko-KR" dirty="0"/>
              <a:t>, </a:t>
            </a:r>
            <a:r>
              <a:rPr lang="ko-KR" altLang="en-US" dirty="0"/>
              <a:t>⋯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0" lvl="0" indent="0" fontAlgn="base" latinLnBrk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A</a:t>
            </a:r>
            <a:r>
              <a:rPr lang="en-US" altLang="ko-KR" baseline="-25000" dirty="0" smtClean="0"/>
              <a:t>n-3</a:t>
            </a:r>
            <a:r>
              <a:rPr lang="en-US" altLang="ko-KR" dirty="0" smtClean="0"/>
              <a:t>xA</a:t>
            </a:r>
            <a:r>
              <a:rPr lang="en-US" altLang="ko-KR" baseline="-25000" dirty="0" smtClean="0"/>
              <a:t>n-2</a:t>
            </a:r>
            <a:r>
              <a:rPr lang="en-US" altLang="ko-KR" dirty="0" smtClean="0"/>
              <a:t>xA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xA</a:t>
            </a:r>
            <a:r>
              <a:rPr lang="en-US" altLang="ko-KR" baseline="-25000" dirty="0" smtClean="0"/>
              <a:t>n</a:t>
            </a:r>
            <a:r>
              <a:rPr lang="ko-KR" altLang="en-US" dirty="0"/>
              <a:t>을 계산한다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lvl="0" indent="0" fontAlgn="base" latinLnBrk="1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크기가 </a:t>
            </a:r>
            <a:r>
              <a:rPr lang="en-US" altLang="ko-KR" dirty="0"/>
              <a:t>4</a:t>
            </a:r>
            <a:r>
              <a:rPr lang="ko-KR" altLang="en-US" dirty="0"/>
              <a:t>인 </a:t>
            </a:r>
            <a:r>
              <a:rPr lang="ko-KR" altLang="en-US" dirty="0" smtClean="0"/>
              <a:t>부분문제의 수가 </a:t>
            </a:r>
            <a:r>
              <a:rPr lang="en-US" altLang="ko-KR" dirty="0" smtClean="0"/>
              <a:t>(</a:t>
            </a:r>
            <a:r>
              <a:rPr lang="en-US" altLang="ko-KR" dirty="0"/>
              <a:t>n-3)</a:t>
            </a:r>
            <a:r>
              <a:rPr lang="ko-KR" altLang="en-US" dirty="0" smtClean="0"/>
              <a:t>개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 smtClean="0"/>
              <a:t>    ⋯</a:t>
            </a:r>
            <a:endParaRPr lang="ko-KR" altLang="en-US" dirty="0"/>
          </a:p>
          <a:p>
            <a:pPr lvl="0" fontAlgn="base" latinLnBrk="1">
              <a:buFont typeface="Wingdings" pitchFamily="2" charset="2"/>
              <a:buChar char="§"/>
            </a:pPr>
            <a:r>
              <a:rPr lang="en-US" altLang="ko-KR" dirty="0"/>
              <a:t>L=n-2</a:t>
            </a:r>
            <a:r>
              <a:rPr lang="ko-KR" altLang="en-US" dirty="0"/>
              <a:t>일 때</a:t>
            </a:r>
            <a:r>
              <a:rPr lang="en-US" altLang="ko-KR" dirty="0"/>
              <a:t>, 2</a:t>
            </a:r>
            <a:r>
              <a:rPr lang="ko-KR" altLang="en-US" dirty="0"/>
              <a:t>개의 </a:t>
            </a:r>
            <a:r>
              <a:rPr lang="ko-KR" altLang="en-US" dirty="0" smtClean="0"/>
              <a:t>부분문제 </a:t>
            </a:r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/>
              <a:t>xA</a:t>
            </a:r>
            <a:r>
              <a:rPr lang="en-US" altLang="ko-KR" baseline="-25000" dirty="0"/>
              <a:t>2</a:t>
            </a:r>
            <a:r>
              <a:rPr lang="en-US" altLang="ko-KR" dirty="0"/>
              <a:t>x...xA</a:t>
            </a:r>
            <a:r>
              <a:rPr lang="en-US" altLang="ko-KR" baseline="-25000" dirty="0"/>
              <a:t>n-1</a:t>
            </a:r>
            <a:r>
              <a:rPr lang="en-US" altLang="ko-KR" dirty="0"/>
              <a:t>, A</a:t>
            </a:r>
            <a:r>
              <a:rPr lang="en-US" altLang="ko-KR" baseline="-25000" dirty="0"/>
              <a:t>2</a:t>
            </a:r>
            <a:r>
              <a:rPr lang="en-US" altLang="ko-KR" dirty="0"/>
              <a:t>xA</a:t>
            </a:r>
            <a:r>
              <a:rPr lang="en-US" altLang="ko-KR" baseline="-25000" dirty="0"/>
              <a:t>3</a:t>
            </a:r>
            <a:r>
              <a:rPr lang="en-US" altLang="ko-KR" dirty="0"/>
              <a:t>x...</a:t>
            </a:r>
            <a:r>
              <a:rPr lang="en-US" altLang="ko-KR" dirty="0" err="1"/>
              <a:t>xA</a:t>
            </a:r>
            <a:r>
              <a:rPr lang="en-US" altLang="ko-KR" baseline="-25000" dirty="0" err="1"/>
              <a:t>n</a:t>
            </a:r>
            <a:r>
              <a:rPr lang="ko-KR" altLang="en-US" dirty="0"/>
              <a:t>을 계산한다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Bef>
                <a:spcPts val="1800"/>
              </a:spcBef>
              <a:buFont typeface="Wingdings" pitchFamily="2" charset="2"/>
              <a:buChar char="§"/>
            </a:pPr>
            <a:r>
              <a:rPr lang="en-US" altLang="ko-KR" dirty="0"/>
              <a:t>L=n-1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=1</a:t>
            </a:r>
            <a:r>
              <a:rPr lang="ko-KR" altLang="en-US" dirty="0"/>
              <a:t>이면 </a:t>
            </a:r>
            <a:r>
              <a:rPr lang="en-US" altLang="ko-KR" dirty="0"/>
              <a:t>j=1+(n-1)=n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주어진 문제 </a:t>
            </a:r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/>
              <a:t>xA</a:t>
            </a:r>
            <a:r>
              <a:rPr lang="en-US" altLang="ko-KR" baseline="-25000" dirty="0"/>
              <a:t>2</a:t>
            </a:r>
            <a:r>
              <a:rPr lang="en-US" altLang="ko-KR" dirty="0"/>
              <a:t>x...</a:t>
            </a:r>
            <a:r>
              <a:rPr lang="en-US" altLang="ko-KR" dirty="0" err="1"/>
              <a:t>xA</a:t>
            </a:r>
            <a:r>
              <a:rPr lang="en-US" altLang="ko-KR" baseline="-25000" dirty="0" err="1"/>
              <a:t>n</a:t>
            </a:r>
            <a:r>
              <a:rPr lang="ko-KR" altLang="en-US" dirty="0"/>
              <a:t>을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051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_x221007848" descr="EMB0000170049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5" y="1124744"/>
            <a:ext cx="7805206" cy="340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240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>
              <a:spcAft>
                <a:spcPts val="1800"/>
              </a:spcAft>
            </a:pPr>
            <a:r>
              <a:rPr lang="en-US" altLang="ko-KR" dirty="0"/>
              <a:t>Line 6</a:t>
            </a:r>
            <a:r>
              <a:rPr lang="ko-KR" altLang="en-US" dirty="0"/>
              <a:t>에서는 최소 곱셈 횟수를 찾기 위해 </a:t>
            </a:r>
            <a:r>
              <a:rPr lang="en-US" altLang="ko-KR" dirty="0"/>
              <a:t>C[</a:t>
            </a:r>
            <a:r>
              <a:rPr lang="en-US" altLang="ko-KR" dirty="0" err="1"/>
              <a:t>i,j</a:t>
            </a:r>
            <a:r>
              <a:rPr lang="en-US" altLang="ko-KR" dirty="0"/>
              <a:t>]=</a:t>
            </a:r>
            <a:r>
              <a:rPr lang="ko-KR" altLang="en-US" dirty="0"/>
              <a:t>∞로 초기화시킨다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>
              <a:spcAft>
                <a:spcPts val="1800"/>
              </a:spcAft>
            </a:pPr>
            <a:r>
              <a:rPr lang="en-US" altLang="ko-KR" dirty="0"/>
              <a:t>Line 7~10</a:t>
            </a:r>
            <a:r>
              <a:rPr lang="ko-KR" altLang="en-US" dirty="0"/>
              <a:t>의 </a:t>
            </a:r>
            <a:r>
              <a:rPr lang="en-US" altLang="ko-KR" dirty="0"/>
              <a:t>for-</a:t>
            </a:r>
            <a:r>
              <a:rPr lang="ko-KR" altLang="en-US" dirty="0"/>
              <a:t>루프는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 err="1" smtClean="0"/>
              <a:t>i</a:t>
            </a:r>
            <a:r>
              <a:rPr lang="ko-KR" altLang="en-US" dirty="0">
                <a:sym typeface="Symbol"/>
              </a:rPr>
              <a:t> </a:t>
            </a:r>
            <a:r>
              <a:rPr lang="en-US" altLang="ko-KR" dirty="0" smtClean="0"/>
              <a:t>(</a:t>
            </a:r>
            <a:r>
              <a:rPr lang="en-US" altLang="ko-KR" dirty="0"/>
              <a:t>j-1)</a:t>
            </a:r>
            <a:r>
              <a:rPr lang="ko-KR" altLang="en-US" dirty="0"/>
              <a:t>까지 변하면서 어떤 부분 문제를 먼저 계산하면 곱셈 횟수가 최소인지를 찾아서 최종적으로 </a:t>
            </a:r>
            <a:r>
              <a:rPr lang="en-US" altLang="ko-KR" dirty="0"/>
              <a:t>C[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에 그 값을 저장한다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 fontAlgn="base" latinLnBrk="1">
              <a:spcAft>
                <a:spcPts val="1800"/>
              </a:spcAft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en-US" altLang="ko-KR" dirty="0" smtClean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en-US" altLang="ko-KR" baseline="-25000" dirty="0"/>
              <a:t>i</a:t>
            </a:r>
            <a:r>
              <a:rPr lang="en-US" altLang="ko-KR" dirty="0"/>
              <a:t>xA</a:t>
            </a:r>
            <a:r>
              <a:rPr lang="en-US" altLang="ko-KR" baseline="-25000" dirty="0"/>
              <a:t>i+1</a:t>
            </a:r>
            <a:r>
              <a:rPr lang="en-US" altLang="ko-KR" dirty="0"/>
              <a:t>x</a:t>
            </a:r>
            <a:r>
              <a:rPr lang="ko-KR" altLang="en-US" dirty="0"/>
              <a:t>⋯</a:t>
            </a:r>
            <a:r>
              <a:rPr lang="en-US" altLang="ko-KR" dirty="0" err="1"/>
              <a:t>xA</a:t>
            </a:r>
            <a:r>
              <a:rPr lang="en-US" altLang="ko-KR" baseline="-25000" dirty="0" err="1"/>
              <a:t>j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smtClean="0"/>
              <a:t>부분문제로 </a:t>
            </a:r>
            <a:r>
              <a:rPr lang="ko-KR" altLang="en-US" dirty="0"/>
              <a:t>나누어 어떤 경우에 곱셈 횟수가 최소인지를 찾는데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ko-KR" altLang="en-US" dirty="0" smtClean="0"/>
              <a:t>부분문제간의 </a:t>
            </a:r>
            <a:r>
              <a:rPr lang="ko-KR" altLang="en-US" dirty="0"/>
              <a:t>함축적 순서가 존재함을 알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53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5" name="_x221005848" descr="EMB0000170049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4" y="533400"/>
            <a:ext cx="6276553" cy="299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7" name="_x221007208" descr="EMB0000170049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40" y="3789040"/>
            <a:ext cx="670442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36296" y="5301208"/>
            <a:ext cx="139172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함축적 순서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67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lvl="0">
              <a:spcAft>
                <a:spcPts val="18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8: 2</a:t>
            </a:r>
            <a:r>
              <a:rPr lang="ko-KR" altLang="en-US" dirty="0"/>
              <a:t>개의 </a:t>
            </a:r>
            <a:r>
              <a:rPr lang="ko-KR" altLang="en-US" dirty="0" smtClean="0"/>
              <a:t>부분문제로 </a:t>
            </a:r>
            <a:r>
              <a:rPr lang="ko-KR" altLang="en-US" dirty="0"/>
              <a:t>나뉜 각각의 경우에 대한 곱셈 횟수를 계산한다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spcAft>
                <a:spcPts val="1800"/>
              </a:spcAft>
            </a:pPr>
            <a:r>
              <a:rPr lang="ko-KR" altLang="en-US" dirty="0" smtClean="0"/>
              <a:t>첫 </a:t>
            </a:r>
            <a:r>
              <a:rPr lang="ko-KR" altLang="en-US" dirty="0"/>
              <a:t>번째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해는 </a:t>
            </a:r>
            <a:r>
              <a:rPr lang="en-US" altLang="ko-KR" dirty="0"/>
              <a:t>C[</a:t>
            </a:r>
            <a:r>
              <a:rPr lang="en-US" altLang="ko-KR" dirty="0" err="1"/>
              <a:t>i,k</a:t>
            </a:r>
            <a:r>
              <a:rPr lang="en-US" altLang="ko-KR" dirty="0"/>
              <a:t>]</a:t>
            </a:r>
            <a:r>
              <a:rPr lang="ko-KR" altLang="en-US" dirty="0"/>
              <a:t>에 있고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>
              <a:spcAft>
                <a:spcPts val="1800"/>
              </a:spcAft>
            </a:pPr>
            <a:r>
              <a:rPr lang="ko-KR" altLang="en-US" dirty="0" smtClean="0"/>
              <a:t>두 </a:t>
            </a:r>
            <a:r>
              <a:rPr lang="ko-KR" altLang="en-US" dirty="0"/>
              <a:t>번째 </a:t>
            </a:r>
            <a:r>
              <a:rPr lang="ko-KR" altLang="en-US" dirty="0" smtClean="0"/>
              <a:t>부분문제의 </a:t>
            </a:r>
            <a:r>
              <a:rPr lang="ko-KR" altLang="en-US" dirty="0"/>
              <a:t>해는 </a:t>
            </a:r>
            <a:r>
              <a:rPr lang="en-US" altLang="ko-KR" dirty="0"/>
              <a:t>C[k+1,j]</a:t>
            </a:r>
            <a:r>
              <a:rPr lang="ko-KR" altLang="en-US" dirty="0"/>
              <a:t>에 있으며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>
              <a:spcAft>
                <a:spcPts val="1800"/>
              </a:spcAft>
            </a:pPr>
            <a:r>
              <a:rPr lang="en-US" altLang="ko-KR" dirty="0" smtClean="0"/>
              <a:t>2</a:t>
            </a:r>
            <a:r>
              <a:rPr lang="ko-KR" altLang="en-US" dirty="0"/>
              <a:t>개의 해를 합하고</a:t>
            </a:r>
            <a:r>
              <a:rPr lang="en-US" altLang="ko-KR" dirty="0"/>
              <a:t>, </a:t>
            </a:r>
            <a:r>
              <a:rPr lang="ko-KR" altLang="en-US" dirty="0"/>
              <a:t>이에 </a:t>
            </a:r>
            <a:r>
              <a:rPr lang="en-US" altLang="ko-KR" dirty="0"/>
              <a:t>d</a:t>
            </a:r>
            <a:r>
              <a:rPr lang="en-US" altLang="ko-KR" baseline="-25000" dirty="0"/>
              <a:t>i-1</a:t>
            </a:r>
            <a:r>
              <a:rPr lang="en-US" altLang="ko-KR" dirty="0"/>
              <a:t>d</a:t>
            </a:r>
            <a:r>
              <a:rPr lang="en-US" altLang="ko-KR" baseline="-25000" dirty="0"/>
              <a:t>k</a:t>
            </a:r>
            <a:r>
              <a:rPr lang="en-US" altLang="ko-KR" dirty="0"/>
              <a:t>d</a:t>
            </a:r>
            <a:r>
              <a:rPr lang="en-US" altLang="ko-KR" baseline="-25000" dirty="0"/>
              <a:t>j</a:t>
            </a:r>
            <a:r>
              <a:rPr lang="ko-KR" altLang="en-US" dirty="0"/>
              <a:t>를 더한다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spcAft>
                <a:spcPts val="1800"/>
              </a:spcAft>
            </a:pPr>
            <a:r>
              <a:rPr lang="ko-KR" altLang="en-US" dirty="0" smtClean="0"/>
              <a:t>여기서 </a:t>
            </a:r>
            <a:r>
              <a:rPr lang="en-US" altLang="ko-KR" dirty="0"/>
              <a:t>d</a:t>
            </a:r>
            <a:r>
              <a:rPr lang="en-US" altLang="ko-KR" baseline="-25000" dirty="0"/>
              <a:t>i-1</a:t>
            </a:r>
            <a:r>
              <a:rPr lang="en-US" altLang="ko-KR" dirty="0"/>
              <a:t>d</a:t>
            </a:r>
            <a:r>
              <a:rPr lang="en-US" altLang="ko-KR" baseline="-25000" dirty="0"/>
              <a:t>k</a:t>
            </a:r>
            <a:r>
              <a:rPr lang="en-US" altLang="ko-KR" dirty="0"/>
              <a:t>d</a:t>
            </a:r>
            <a:r>
              <a:rPr lang="en-US" altLang="ko-KR" baseline="-25000" dirty="0"/>
              <a:t>j</a:t>
            </a:r>
            <a:r>
              <a:rPr lang="ko-KR" altLang="en-US" dirty="0"/>
              <a:t>를 더하는 이유는 두 </a:t>
            </a:r>
            <a:r>
              <a:rPr lang="ko-KR" altLang="en-US" dirty="0" smtClean="0"/>
              <a:t>부분문제들이 </a:t>
            </a:r>
            <a:r>
              <a:rPr lang="ko-KR" altLang="en-US" dirty="0"/>
              <a:t>각각 </a:t>
            </a:r>
            <a:r>
              <a:rPr lang="en-US" altLang="ko-KR" dirty="0"/>
              <a:t>d</a:t>
            </a:r>
            <a:r>
              <a:rPr lang="en-US" altLang="ko-KR" baseline="-25000" dirty="0"/>
              <a:t>i-1</a:t>
            </a:r>
            <a:r>
              <a:rPr lang="en-US" altLang="ko-KR" dirty="0"/>
              <a:t>xd</a:t>
            </a:r>
            <a:r>
              <a:rPr lang="en-US" altLang="ko-KR" baseline="-25000" dirty="0"/>
              <a:t>k</a:t>
            </a:r>
            <a:r>
              <a:rPr lang="ko-KR" altLang="en-US" dirty="0"/>
              <a:t> 행렬과 </a:t>
            </a:r>
            <a:r>
              <a:rPr lang="en-US" altLang="ko-KR" dirty="0" err="1"/>
              <a:t>d</a:t>
            </a:r>
            <a:r>
              <a:rPr lang="en-US" altLang="ko-KR" baseline="-25000" dirty="0" err="1"/>
              <a:t>k</a:t>
            </a:r>
            <a:r>
              <a:rPr lang="en-US" altLang="ko-KR" dirty="0" err="1"/>
              <a:t>xd</a:t>
            </a:r>
            <a:r>
              <a:rPr lang="en-US" altLang="ko-KR" baseline="-25000" dirty="0" err="1"/>
              <a:t>j</a:t>
            </a:r>
            <a:r>
              <a:rPr lang="ko-KR" altLang="en-US" dirty="0"/>
              <a:t> 행렬이고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>
              <a:spcAft>
                <a:spcPts val="1800"/>
              </a:spcAft>
            </a:pPr>
            <a:r>
              <a:rPr lang="ko-KR" altLang="en-US" dirty="0" smtClean="0"/>
              <a:t>두 </a:t>
            </a:r>
            <a:r>
              <a:rPr lang="ko-KR" altLang="en-US" dirty="0"/>
              <a:t>행렬을 곱하는데 필요한 원소간의 곱셈 횟수가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baseline="-25000" dirty="0">
                <a:solidFill>
                  <a:srgbClr val="FF0000"/>
                </a:solidFill>
              </a:rPr>
              <a:t>i-1</a:t>
            </a:r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baseline="-25000" dirty="0">
                <a:solidFill>
                  <a:srgbClr val="FF0000"/>
                </a:solidFill>
              </a:rPr>
              <a:t>k</a:t>
            </a:r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baseline="-25000" dirty="0">
                <a:solidFill>
                  <a:srgbClr val="FF0000"/>
                </a:solidFill>
              </a:rPr>
              <a:t>j</a:t>
            </a:r>
            <a:r>
              <a:rPr lang="ko-KR" altLang="en-US" dirty="0"/>
              <a:t>이기 때문이다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95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fontAlgn="base" latinLnBrk="1"/>
            <a:r>
              <a:rPr lang="ko-KR" altLang="en-US" dirty="0" smtClean="0"/>
              <a:t>다음은 </a:t>
            </a:r>
            <a:r>
              <a:rPr lang="en-US" altLang="ko-KR" dirty="0"/>
              <a:t>k</a:t>
            </a:r>
            <a:r>
              <a:rPr lang="ko-KR" altLang="en-US" dirty="0"/>
              <a:t>값의 변화에 따른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smtClean="0"/>
              <a:t>부분문제에 </a:t>
            </a:r>
            <a:r>
              <a:rPr lang="ko-KR" altLang="en-US" dirty="0"/>
              <a:t>해당하는 행렬을 각각 보여주고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_x221007688" descr="EMB0000170049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03" y="1772816"/>
            <a:ext cx="667023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6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ko-KR" altLang="en-US" dirty="0"/>
              <a:t>동적 계획 알고리즘에는 </a:t>
            </a:r>
            <a:r>
              <a:rPr lang="ko-KR" altLang="en-US" dirty="0" smtClean="0"/>
              <a:t>부분문제들 </a:t>
            </a:r>
            <a:r>
              <a:rPr lang="ko-KR" altLang="en-US" dirty="0"/>
              <a:t>사이에 의존적 관계가 존재한다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들면</a:t>
            </a:r>
            <a:r>
              <a:rPr lang="en-US" altLang="ko-KR" dirty="0"/>
              <a:t>, D, E, F</a:t>
            </a:r>
            <a:r>
              <a:rPr lang="ko-KR" altLang="en-US" dirty="0"/>
              <a:t>의 해가 </a:t>
            </a:r>
            <a:r>
              <a:rPr lang="en-US" altLang="ko-KR" dirty="0"/>
              <a:t>B</a:t>
            </a:r>
            <a:r>
              <a:rPr lang="ko-KR" altLang="en-US" dirty="0"/>
              <a:t>를 해결하는데 사용되는 관계가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관계는 문제 또는 입력에 따라 다르고</a:t>
            </a:r>
            <a:r>
              <a:rPr lang="en-US" altLang="ko-KR" dirty="0"/>
              <a:t>, </a:t>
            </a:r>
            <a:r>
              <a:rPr lang="ko-KR" altLang="en-US" dirty="0"/>
              <a:t>대부분의 경우 뚜렷이 보이지 않아서 ‘</a:t>
            </a:r>
            <a:r>
              <a:rPr lang="ko-KR" altLang="en-US" dirty="0">
                <a:solidFill>
                  <a:srgbClr val="FF0000"/>
                </a:solidFill>
              </a:rPr>
              <a:t>함축적인 순서’ </a:t>
            </a:r>
            <a:r>
              <a:rPr lang="en-US" altLang="ko-KR" dirty="0">
                <a:solidFill>
                  <a:srgbClr val="FF0000"/>
                </a:solidFill>
              </a:rPr>
              <a:t>(implicit order)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179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>
              <a:spcAft>
                <a:spcPts val="18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9~10:</a:t>
            </a:r>
            <a:r>
              <a:rPr lang="ko-KR" altLang="en-US" dirty="0" smtClean="0"/>
              <a:t> </a:t>
            </a:r>
            <a:r>
              <a:rPr lang="en-US" altLang="ko-KR" dirty="0"/>
              <a:t>line 8</a:t>
            </a:r>
            <a:r>
              <a:rPr lang="ko-KR" altLang="en-US" dirty="0"/>
              <a:t>에서 계산된 곱셈 횟수가 바로 직전까지 계산되어 있는 </a:t>
            </a:r>
            <a:r>
              <a:rPr lang="en-US" altLang="ko-KR" dirty="0"/>
              <a:t>C[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보다 작으면 그 값으로 </a:t>
            </a:r>
            <a:r>
              <a:rPr lang="en-US" altLang="ko-KR" dirty="0"/>
              <a:t>C[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를 갱신하며</a:t>
            </a:r>
            <a:r>
              <a:rPr lang="en-US" altLang="ko-KR" dirty="0"/>
              <a:t>, k=(j-1)</a:t>
            </a:r>
            <a:r>
              <a:rPr lang="ko-KR" altLang="en-US" dirty="0"/>
              <a:t>일 때까지 수행되면 최종적으로 가장 작은 값이 </a:t>
            </a:r>
            <a:r>
              <a:rPr lang="en-US" altLang="ko-KR" dirty="0"/>
              <a:t>C[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에 저장된다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>
              <a:spcAft>
                <a:spcPts val="1800"/>
              </a:spcAft>
            </a:pPr>
            <a:r>
              <a:rPr lang="en-US" altLang="ko-KR" dirty="0"/>
              <a:t>Line </a:t>
            </a:r>
            <a:r>
              <a:rPr lang="en-US" altLang="ko-KR" dirty="0" smtClean="0"/>
              <a:t>11:</a:t>
            </a:r>
            <a:r>
              <a:rPr lang="ko-KR" altLang="en-US" dirty="0" smtClean="0"/>
              <a:t> </a:t>
            </a:r>
            <a:r>
              <a:rPr lang="ko-KR" altLang="en-US" dirty="0"/>
              <a:t>주어진 문제의 해가 있는 </a:t>
            </a:r>
            <a:r>
              <a:rPr lang="en-US" altLang="ko-KR" dirty="0"/>
              <a:t>C[1,n]</a:t>
            </a:r>
            <a:r>
              <a:rPr lang="ko-KR" altLang="en-US" dirty="0"/>
              <a:t>을 </a:t>
            </a:r>
            <a:r>
              <a:rPr lang="ko-KR" altLang="en-US" dirty="0" smtClean="0"/>
              <a:t>리턴</a:t>
            </a:r>
            <a:endParaRPr lang="ko-KR" alt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46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altLang="ko-KR" sz="3200" dirty="0" err="1">
                <a:solidFill>
                  <a:srgbClr val="FF0000"/>
                </a:solidFill>
              </a:rPr>
              <a:t>MatrixChain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</a:rPr>
              <a:t>알고리즘의 수행 과정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A</a:t>
            </a:r>
            <a:r>
              <a:rPr lang="en-US" altLang="ko-KR" baseline="-25000" dirty="0" smtClean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10x20, A</a:t>
            </a:r>
            <a:r>
              <a:rPr lang="en-US" altLang="ko-KR" baseline="-25000" dirty="0"/>
              <a:t>2</a:t>
            </a:r>
            <a:r>
              <a:rPr lang="ko-KR" altLang="en-US" dirty="0"/>
              <a:t>가 </a:t>
            </a:r>
            <a:r>
              <a:rPr lang="en-US" altLang="ko-KR" dirty="0"/>
              <a:t>20x5, A</a:t>
            </a:r>
            <a:r>
              <a:rPr lang="en-US" altLang="ko-KR" baseline="-25000" dirty="0"/>
              <a:t>3</a:t>
            </a:r>
            <a:r>
              <a:rPr lang="ko-KR" altLang="en-US" dirty="0"/>
              <a:t>이 </a:t>
            </a:r>
            <a:r>
              <a:rPr lang="en-US" altLang="ko-KR" dirty="0"/>
              <a:t>5x15, A</a:t>
            </a:r>
            <a:r>
              <a:rPr lang="en-US" altLang="ko-KR" baseline="-25000" dirty="0"/>
              <a:t>4</a:t>
            </a:r>
            <a:r>
              <a:rPr lang="ko-KR" altLang="en-US" dirty="0"/>
              <a:t>가 </a:t>
            </a:r>
            <a:r>
              <a:rPr lang="en-US" altLang="ko-KR" dirty="0"/>
              <a:t>15x30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_x221004328" descr="EMB0000170049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17" y="2348880"/>
            <a:ext cx="739199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212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lvl="0" fontAlgn="base" latinLnBrk="1">
              <a:spcAft>
                <a:spcPts val="1800"/>
              </a:spcAft>
            </a:pPr>
            <a:r>
              <a:rPr lang="en-US" altLang="ko-KR" dirty="0"/>
              <a:t>Line 1~2</a:t>
            </a:r>
            <a:r>
              <a:rPr lang="ko-KR" altLang="en-US" dirty="0"/>
              <a:t>에서 </a:t>
            </a:r>
            <a:r>
              <a:rPr lang="en-US" altLang="ko-KR" dirty="0"/>
              <a:t>C[1,1]=C[2,2]=C[3,3]=C[4,4]= 0</a:t>
            </a:r>
            <a:r>
              <a:rPr lang="ko-KR" altLang="en-US" dirty="0"/>
              <a:t>으로 </a:t>
            </a:r>
            <a:r>
              <a:rPr lang="ko-KR" altLang="en-US" dirty="0" smtClean="0"/>
              <a:t>초기화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Line 3</a:t>
            </a:r>
            <a:r>
              <a:rPr lang="ko-KR" altLang="en-US" dirty="0"/>
              <a:t>에서 </a:t>
            </a:r>
            <a:r>
              <a:rPr lang="en-US" altLang="ko-KR" dirty="0"/>
              <a:t>L</a:t>
            </a:r>
            <a:r>
              <a:rPr lang="ko-KR" altLang="en-US" dirty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>
                <a:sym typeface="Symbol"/>
              </a:rPr>
              <a:t></a:t>
            </a:r>
            <a:r>
              <a:rPr lang="en-US" altLang="ko-KR" dirty="0" smtClean="0"/>
              <a:t>(</a:t>
            </a:r>
            <a:r>
              <a:rPr lang="en-US" altLang="ko-KR" dirty="0"/>
              <a:t>4-1)=3</a:t>
            </a:r>
            <a:r>
              <a:rPr lang="ko-KR" altLang="en-US" dirty="0"/>
              <a:t>까지 변하고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L</a:t>
            </a:r>
            <a:r>
              <a:rPr lang="ko-KR" altLang="en-US" dirty="0"/>
              <a:t>값에 대하여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가 변화하며 </a:t>
            </a:r>
            <a:r>
              <a:rPr lang="en-US" altLang="ko-KR" dirty="0"/>
              <a:t>C[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533400" lvl="1" fontAlgn="base" latinLnBrk="1">
              <a:buFont typeface="Wingdings" pitchFamily="2" charset="2"/>
              <a:buChar char="§"/>
            </a:pPr>
            <a:r>
              <a:rPr lang="en-US" altLang="ko-KR" sz="2600" dirty="0"/>
              <a:t>L=1</a:t>
            </a:r>
            <a:r>
              <a:rPr lang="ko-KR" altLang="en-US" sz="2600" dirty="0"/>
              <a:t>일 때</a:t>
            </a:r>
            <a:r>
              <a:rPr lang="en-US" altLang="ko-KR" sz="2600" dirty="0"/>
              <a:t>, </a:t>
            </a:r>
            <a:r>
              <a:rPr lang="en-US" altLang="ko-KR" sz="2600" dirty="0" err="1"/>
              <a:t>i</a:t>
            </a:r>
            <a:r>
              <a:rPr lang="ko-KR" altLang="en-US" sz="2600" dirty="0"/>
              <a:t>는 </a:t>
            </a:r>
            <a:r>
              <a:rPr lang="en-US" altLang="ko-KR" sz="2600" dirty="0" smtClean="0"/>
              <a:t>1</a:t>
            </a:r>
            <a:r>
              <a:rPr lang="ko-KR" altLang="en-US" sz="2600" dirty="0" smtClean="0">
                <a:sym typeface="Symbol"/>
              </a:rPr>
              <a:t></a:t>
            </a:r>
            <a:r>
              <a:rPr lang="en-US" altLang="ko-KR" sz="2600" dirty="0" smtClean="0"/>
              <a:t>(</a:t>
            </a:r>
            <a:r>
              <a:rPr lang="en-US" altLang="ko-KR" sz="2600" dirty="0"/>
              <a:t>n-L)=4-1=3</a:t>
            </a:r>
            <a:r>
              <a:rPr lang="ko-KR" altLang="en-US" sz="2600" dirty="0"/>
              <a:t>까지 변한다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pPr lvl="1" fontAlgn="base" latinLnBrk="1"/>
            <a:r>
              <a:rPr lang="en-US" altLang="ko-KR" dirty="0" err="1" smtClean="0"/>
              <a:t>i</a:t>
            </a:r>
            <a:r>
              <a:rPr lang="en-US" altLang="ko-KR" dirty="0" smtClean="0"/>
              <a:t>=1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j=1+1=2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 A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xA</a:t>
            </a:r>
            <a:r>
              <a:rPr lang="en-US" altLang="ko-KR" baseline="-25000" dirty="0" smtClean="0"/>
              <a:t>2</a:t>
            </a:r>
            <a:r>
              <a:rPr lang="ko-KR" altLang="en-US" dirty="0" smtClean="0"/>
              <a:t>를 위해 </a:t>
            </a:r>
            <a:r>
              <a:rPr lang="en-US" altLang="ko-KR" dirty="0" smtClean="0"/>
              <a:t>line 6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C[1,2]=</a:t>
            </a:r>
            <a:r>
              <a:rPr lang="ko-KR" altLang="en-US" dirty="0" smtClean="0"/>
              <a:t>∞로 초기화하고</a:t>
            </a:r>
            <a:r>
              <a:rPr lang="en-US" altLang="ko-KR" dirty="0" smtClean="0"/>
              <a:t>, line 7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>
                <a:sym typeface="Symbol"/>
              </a:rPr>
              <a:t></a:t>
            </a:r>
            <a:r>
              <a:rPr lang="en-US" altLang="ko-KR" dirty="0" smtClean="0"/>
              <a:t>(j-1)=2-1=1</a:t>
            </a:r>
            <a:r>
              <a:rPr lang="ko-KR" altLang="en-US" dirty="0" smtClean="0"/>
              <a:t>까지 변하므로 사실 </a:t>
            </a:r>
            <a:r>
              <a:rPr lang="en-US" altLang="ko-KR" dirty="0" smtClean="0"/>
              <a:t>k=1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번만 수행된다</a:t>
            </a:r>
            <a:r>
              <a:rPr lang="en-US" altLang="ko-KR" dirty="0" smtClean="0"/>
              <a:t>. Line 8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temp = C[1,1] + C[2,2] + d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= 0+0+(10x20x5) = 1,000</a:t>
            </a:r>
            <a:r>
              <a:rPr lang="ko-KR" altLang="en-US" dirty="0" smtClean="0"/>
              <a:t>이 되고</a:t>
            </a:r>
            <a:r>
              <a:rPr lang="en-US" altLang="ko-KR" dirty="0" smtClean="0"/>
              <a:t>, line 9</a:t>
            </a:r>
            <a:r>
              <a:rPr lang="ko-KR" altLang="en-US" dirty="0" smtClean="0"/>
              <a:t>에서 현재 </a:t>
            </a:r>
            <a:r>
              <a:rPr lang="en-US" altLang="ko-KR" dirty="0" smtClean="0"/>
              <a:t>C[1,2]=</a:t>
            </a:r>
            <a:r>
              <a:rPr lang="ko-KR" altLang="en-US" dirty="0" smtClean="0"/>
              <a:t>∞가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보다 크므로</a:t>
            </a:r>
            <a:r>
              <a:rPr lang="en-US" altLang="ko-KR" dirty="0" smtClean="0"/>
              <a:t>, C[1,2]=</a:t>
            </a:r>
            <a:r>
              <a:rPr lang="en-US" altLang="ko-KR" dirty="0" smtClean="0">
                <a:solidFill>
                  <a:srgbClr val="FF0000"/>
                </a:solidFill>
              </a:rPr>
              <a:t>1,000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pPr lvl="1" fontAlgn="base" latinLnBrk="1"/>
            <a:r>
              <a:rPr lang="en-US" altLang="ko-KR" dirty="0" err="1"/>
              <a:t>i</a:t>
            </a:r>
            <a:r>
              <a:rPr lang="en-US" altLang="ko-KR" dirty="0"/>
              <a:t>=2</a:t>
            </a:r>
            <a:r>
              <a:rPr lang="ko-KR" altLang="en-US" dirty="0"/>
              <a:t>이면 </a:t>
            </a:r>
            <a:r>
              <a:rPr lang="en-US" altLang="ko-KR" dirty="0"/>
              <a:t>j=2+1=3</a:t>
            </a:r>
            <a:r>
              <a:rPr lang="ko-KR" altLang="en-US" dirty="0"/>
              <a:t>이므로</a:t>
            </a:r>
            <a:r>
              <a:rPr lang="en-US" altLang="ko-KR" dirty="0"/>
              <a:t>, A</a:t>
            </a:r>
            <a:r>
              <a:rPr lang="en-US" altLang="ko-KR" baseline="-25000" dirty="0"/>
              <a:t>2</a:t>
            </a:r>
            <a:r>
              <a:rPr lang="en-US" altLang="ko-KR" dirty="0"/>
              <a:t>xA</a:t>
            </a:r>
            <a:r>
              <a:rPr lang="en-US" altLang="ko-KR" baseline="-25000" dirty="0"/>
              <a:t>3</a:t>
            </a:r>
            <a:r>
              <a:rPr lang="ko-KR" altLang="en-US" dirty="0"/>
              <a:t>을 위해 </a:t>
            </a:r>
            <a:r>
              <a:rPr lang="en-US" altLang="ko-KR" dirty="0"/>
              <a:t>line 6</a:t>
            </a:r>
            <a:r>
              <a:rPr lang="ko-KR" altLang="en-US" dirty="0"/>
              <a:t>에서 </a:t>
            </a:r>
            <a:r>
              <a:rPr lang="en-US" altLang="ko-KR" dirty="0"/>
              <a:t>C[2,3]=</a:t>
            </a:r>
            <a:r>
              <a:rPr lang="ko-KR" altLang="en-US" dirty="0"/>
              <a:t>∞로 초기화하고</a:t>
            </a:r>
            <a:r>
              <a:rPr lang="en-US" altLang="ko-KR" dirty="0"/>
              <a:t>, line 7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en-US" altLang="ko-KR" dirty="0" smtClean="0"/>
              <a:t>2</a:t>
            </a:r>
            <a:r>
              <a:rPr lang="ko-KR" altLang="en-US" dirty="0">
                <a:sym typeface="Symbol"/>
              </a:rPr>
              <a:t> </a:t>
            </a:r>
            <a:r>
              <a:rPr lang="en-US" altLang="ko-KR" dirty="0" smtClean="0"/>
              <a:t>(</a:t>
            </a:r>
            <a:r>
              <a:rPr lang="en-US" altLang="ko-KR" dirty="0"/>
              <a:t>j-1)=3-1=2</a:t>
            </a:r>
            <a:r>
              <a:rPr lang="ko-KR" altLang="en-US" dirty="0"/>
              <a:t>까지 변하므로 </a:t>
            </a:r>
            <a:r>
              <a:rPr lang="en-US" altLang="ko-KR" dirty="0"/>
              <a:t>k=2</a:t>
            </a:r>
            <a:r>
              <a:rPr lang="ko-KR" altLang="en-US" dirty="0"/>
              <a:t>일 때 역시 </a:t>
            </a:r>
            <a:r>
              <a:rPr lang="en-US" altLang="ko-KR" dirty="0"/>
              <a:t>1</a:t>
            </a:r>
            <a:r>
              <a:rPr lang="ko-KR" altLang="en-US" dirty="0"/>
              <a:t>번만 수행된다</a:t>
            </a:r>
            <a:r>
              <a:rPr lang="en-US" altLang="ko-KR" dirty="0"/>
              <a:t>. Line 8</a:t>
            </a:r>
            <a:r>
              <a:rPr lang="ko-KR" altLang="en-US" dirty="0"/>
              <a:t>에서 </a:t>
            </a:r>
            <a:r>
              <a:rPr lang="en-US" altLang="ko-KR" dirty="0"/>
              <a:t>temp = C[2,2] + C[3,3] + d</a:t>
            </a:r>
            <a:r>
              <a:rPr lang="en-US" altLang="ko-KR" baseline="-25000" dirty="0"/>
              <a:t>1</a:t>
            </a:r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r>
              <a:rPr lang="en-US" altLang="ko-KR" dirty="0"/>
              <a:t>d</a:t>
            </a:r>
            <a:r>
              <a:rPr lang="en-US" altLang="ko-KR" baseline="-25000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= 0+0+(20x5x15) = 1,500</a:t>
            </a:r>
            <a:r>
              <a:rPr lang="ko-KR" altLang="en-US" dirty="0"/>
              <a:t>이 되고</a:t>
            </a:r>
            <a:r>
              <a:rPr lang="en-US" altLang="ko-KR" dirty="0"/>
              <a:t>, line 9</a:t>
            </a:r>
            <a:r>
              <a:rPr lang="ko-KR" altLang="en-US" dirty="0"/>
              <a:t>에서 현재 </a:t>
            </a:r>
            <a:r>
              <a:rPr lang="en-US" altLang="ko-KR" dirty="0"/>
              <a:t>C[2,3]=</a:t>
            </a:r>
            <a:r>
              <a:rPr lang="ko-KR" altLang="en-US" dirty="0" smtClean="0"/>
              <a:t>∞가 </a:t>
            </a:r>
            <a:r>
              <a:rPr lang="en-US" altLang="ko-KR" dirty="0"/>
              <a:t>temp</a:t>
            </a:r>
            <a:r>
              <a:rPr lang="ko-KR" altLang="en-US" dirty="0"/>
              <a:t>보다 크므로</a:t>
            </a:r>
            <a:r>
              <a:rPr lang="en-US" altLang="ko-KR" dirty="0"/>
              <a:t>, C[2,3]=</a:t>
            </a:r>
            <a:r>
              <a:rPr lang="en-US" altLang="ko-KR" dirty="0">
                <a:solidFill>
                  <a:srgbClr val="FF0000"/>
                </a:solidFill>
              </a:rPr>
              <a:t>1,500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endParaRPr lang="ko-KR" altLang="en-US" sz="1400" dirty="0"/>
          </a:p>
          <a:p>
            <a:pPr lvl="1" fontAlgn="base" latinLnBrk="1"/>
            <a:r>
              <a:rPr lang="en-US" altLang="ko-KR" dirty="0" err="1"/>
              <a:t>i</a:t>
            </a:r>
            <a:r>
              <a:rPr lang="en-US" altLang="ko-KR" dirty="0"/>
              <a:t>=3</a:t>
            </a:r>
            <a:r>
              <a:rPr lang="ko-KR" altLang="en-US" dirty="0"/>
              <a:t>이면 </a:t>
            </a:r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r>
              <a:rPr lang="en-US" altLang="ko-KR" dirty="0"/>
              <a:t>xA</a:t>
            </a:r>
            <a:r>
              <a:rPr lang="en-US" altLang="ko-KR" baseline="-25000" dirty="0"/>
              <a:t>4</a:t>
            </a:r>
            <a:r>
              <a:rPr lang="ko-KR" altLang="en-US" dirty="0"/>
              <a:t>에 대해 </a:t>
            </a:r>
            <a:r>
              <a:rPr lang="en-US" altLang="ko-KR" dirty="0"/>
              <a:t>C[3,4] = </a:t>
            </a:r>
            <a:r>
              <a:rPr lang="en-US" altLang="ko-KR" dirty="0">
                <a:solidFill>
                  <a:srgbClr val="FF0000"/>
                </a:solidFill>
              </a:rPr>
              <a:t>2,250</a:t>
            </a:r>
            <a:r>
              <a:rPr lang="ko-KR" altLang="en-US" dirty="0"/>
              <a:t>이 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09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446088" lvl="0" fontAlgn="base" latinLnBrk="1">
              <a:buFont typeface="Wingdings" pitchFamily="2" charset="2"/>
              <a:buChar char="§"/>
            </a:pPr>
            <a:r>
              <a:rPr lang="en-US" altLang="ko-KR" dirty="0"/>
              <a:t>L=2</a:t>
            </a:r>
            <a:r>
              <a:rPr lang="ko-KR" altLang="en-US" dirty="0"/>
              <a:t>일 때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 smtClean="0"/>
              <a:t>1</a:t>
            </a:r>
            <a:r>
              <a:rPr lang="ko-KR" altLang="en-US" dirty="0">
                <a:sym typeface="Symbol"/>
              </a:rPr>
              <a:t> </a:t>
            </a:r>
            <a:r>
              <a:rPr lang="en-US" altLang="ko-KR" dirty="0" smtClean="0"/>
              <a:t>(</a:t>
            </a:r>
            <a:r>
              <a:rPr lang="en-US" altLang="ko-KR" dirty="0"/>
              <a:t>n-L)=4-2=2</a:t>
            </a:r>
            <a:r>
              <a:rPr lang="ko-KR" altLang="en-US" dirty="0"/>
              <a:t>까지 변한다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1"/>
            <a:r>
              <a:rPr lang="en-US" altLang="ko-KR" dirty="0" err="1"/>
              <a:t>i</a:t>
            </a:r>
            <a:r>
              <a:rPr lang="en-US" altLang="ko-KR" dirty="0"/>
              <a:t>=1</a:t>
            </a:r>
            <a:r>
              <a:rPr lang="ko-KR" altLang="en-US" dirty="0"/>
              <a:t>이면 </a:t>
            </a:r>
            <a:r>
              <a:rPr lang="en-US" altLang="ko-KR" dirty="0"/>
              <a:t>j=1+2=3</a:t>
            </a:r>
            <a:r>
              <a:rPr lang="ko-KR" altLang="en-US" dirty="0"/>
              <a:t>이므로</a:t>
            </a:r>
            <a:r>
              <a:rPr lang="en-US" altLang="ko-KR" dirty="0"/>
              <a:t>, A</a:t>
            </a:r>
            <a:r>
              <a:rPr lang="en-US" altLang="ko-KR" baseline="-25000" dirty="0"/>
              <a:t>1</a:t>
            </a:r>
            <a:r>
              <a:rPr lang="en-US" altLang="ko-KR" dirty="0"/>
              <a:t>xA</a:t>
            </a:r>
            <a:r>
              <a:rPr lang="en-US" altLang="ko-KR" baseline="-25000" dirty="0"/>
              <a:t>2</a:t>
            </a:r>
            <a:r>
              <a:rPr lang="en-US" altLang="ko-KR" dirty="0"/>
              <a:t>xA</a:t>
            </a:r>
            <a:r>
              <a:rPr lang="en-US" altLang="ko-KR" baseline="-25000" dirty="0"/>
              <a:t>3</a:t>
            </a:r>
            <a:r>
              <a:rPr lang="ko-KR" altLang="en-US" dirty="0"/>
              <a:t>을 계산하기 위해 </a:t>
            </a:r>
            <a:r>
              <a:rPr lang="en-US" altLang="ko-KR" dirty="0"/>
              <a:t>line 6</a:t>
            </a:r>
            <a:r>
              <a:rPr lang="ko-KR" altLang="en-US" dirty="0"/>
              <a:t>에서 </a:t>
            </a:r>
            <a:r>
              <a:rPr lang="en-US" altLang="ko-KR" dirty="0"/>
              <a:t>C[1,3]=</a:t>
            </a:r>
            <a:r>
              <a:rPr lang="ko-KR" altLang="en-US" dirty="0"/>
              <a:t>∞로 초기화하고</a:t>
            </a:r>
            <a:r>
              <a:rPr lang="en-US" altLang="ko-KR" dirty="0"/>
              <a:t>, line 7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en-US" altLang="ko-KR" dirty="0" smtClean="0"/>
              <a:t>1</a:t>
            </a:r>
            <a:r>
              <a:rPr lang="ko-KR" altLang="en-US" dirty="0">
                <a:sym typeface="Symbol"/>
              </a:rPr>
              <a:t> </a:t>
            </a:r>
            <a:r>
              <a:rPr lang="en-US" altLang="ko-KR" dirty="0" smtClean="0"/>
              <a:t>(</a:t>
            </a:r>
            <a:r>
              <a:rPr lang="en-US" altLang="ko-KR" dirty="0"/>
              <a:t>j-1)=3-1=2</a:t>
            </a:r>
            <a:r>
              <a:rPr lang="ko-KR" altLang="en-US" dirty="0"/>
              <a:t>까지 변하므로</a:t>
            </a:r>
            <a:r>
              <a:rPr lang="en-US" altLang="ko-KR" dirty="0"/>
              <a:t>, k=1</a:t>
            </a:r>
            <a:r>
              <a:rPr lang="ko-KR" altLang="en-US" dirty="0"/>
              <a:t>과 </a:t>
            </a:r>
            <a:r>
              <a:rPr lang="en-US" altLang="ko-KR" dirty="0"/>
              <a:t>k=2</a:t>
            </a:r>
            <a:r>
              <a:rPr lang="ko-KR" altLang="en-US" dirty="0"/>
              <a:t>일 때 </a:t>
            </a:r>
            <a:r>
              <a:rPr lang="en-US" altLang="ko-KR" dirty="0"/>
              <a:t>2</a:t>
            </a:r>
            <a:r>
              <a:rPr lang="ko-KR" altLang="en-US" dirty="0"/>
              <a:t>번 수행된다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2" fontAlgn="base" latinLnBrk="1"/>
            <a:r>
              <a:rPr lang="en-US" altLang="ko-KR" dirty="0"/>
              <a:t>k=1</a:t>
            </a:r>
            <a:r>
              <a:rPr lang="ko-KR" altLang="en-US" dirty="0"/>
              <a:t>일 때</a:t>
            </a:r>
            <a:r>
              <a:rPr lang="en-US" altLang="ko-KR" dirty="0"/>
              <a:t>, line 8</a:t>
            </a:r>
            <a:r>
              <a:rPr lang="ko-KR" altLang="en-US" dirty="0"/>
              <a:t>에서 </a:t>
            </a:r>
            <a:r>
              <a:rPr lang="en-US" altLang="ko-KR" dirty="0"/>
              <a:t>temp = C[</a:t>
            </a:r>
            <a:r>
              <a:rPr lang="en-US" altLang="ko-KR" dirty="0" err="1"/>
              <a:t>i,k</a:t>
            </a:r>
            <a:r>
              <a:rPr lang="en-US" altLang="ko-KR" dirty="0"/>
              <a:t>] + C[k+1,j] + d</a:t>
            </a:r>
            <a:r>
              <a:rPr lang="en-US" altLang="ko-KR" baseline="-25000" dirty="0"/>
              <a:t>i-1</a:t>
            </a:r>
            <a:r>
              <a:rPr lang="en-US" altLang="ko-KR" dirty="0"/>
              <a:t>d</a:t>
            </a:r>
            <a:r>
              <a:rPr lang="en-US" altLang="ko-KR" baseline="-25000" dirty="0"/>
              <a:t>k</a:t>
            </a:r>
            <a:r>
              <a:rPr lang="en-US" altLang="ko-KR" dirty="0"/>
              <a:t>d</a:t>
            </a:r>
            <a:r>
              <a:rPr lang="en-US" altLang="ko-KR" baseline="-25000" dirty="0"/>
              <a:t>j</a:t>
            </a:r>
            <a:r>
              <a:rPr lang="ko-KR" altLang="en-US" dirty="0"/>
              <a:t> </a:t>
            </a:r>
            <a:r>
              <a:rPr lang="en-US" altLang="ko-KR" dirty="0"/>
              <a:t>= C[1,1]+C[2,3]+d</a:t>
            </a:r>
            <a:r>
              <a:rPr lang="en-US" altLang="ko-KR" baseline="-25000" dirty="0"/>
              <a:t>0</a:t>
            </a:r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r>
              <a:rPr lang="en-US" altLang="ko-KR" dirty="0"/>
              <a:t>d</a:t>
            </a:r>
            <a:r>
              <a:rPr lang="en-US" altLang="ko-KR" baseline="-25000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= 0+1,500+(10x20x15)</a:t>
            </a:r>
            <a:r>
              <a:rPr lang="ko-KR" altLang="en-US" dirty="0"/>
              <a:t> </a:t>
            </a:r>
            <a:r>
              <a:rPr lang="en-US" altLang="ko-KR" dirty="0"/>
              <a:t>= 4,500</a:t>
            </a:r>
            <a:r>
              <a:rPr lang="ko-KR" altLang="en-US" dirty="0"/>
              <a:t>이 되고</a:t>
            </a:r>
            <a:r>
              <a:rPr lang="en-US" altLang="ko-KR" dirty="0"/>
              <a:t>, line 9</a:t>
            </a:r>
            <a:r>
              <a:rPr lang="ko-KR" altLang="en-US" dirty="0"/>
              <a:t>에서 현재 </a:t>
            </a:r>
            <a:r>
              <a:rPr lang="en-US" altLang="ko-KR" dirty="0"/>
              <a:t>C[1,3]=</a:t>
            </a:r>
            <a:r>
              <a:rPr lang="ko-KR" altLang="en-US" dirty="0"/>
              <a:t>∞이고 </a:t>
            </a:r>
            <a:r>
              <a:rPr lang="en-US" altLang="ko-KR" dirty="0"/>
              <a:t>temp</a:t>
            </a:r>
            <a:r>
              <a:rPr lang="ko-KR" altLang="en-US" dirty="0"/>
              <a:t>보다 크므로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FF0000"/>
                </a:solidFill>
              </a:rPr>
              <a:t> C[1,3]=4,500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" name="_x223121216" descr="EMB0000170049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90772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18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2" fontAlgn="base" latinLnBrk="1"/>
            <a:r>
              <a:rPr lang="en-US" altLang="ko-KR" dirty="0"/>
              <a:t>k=2</a:t>
            </a:r>
            <a:r>
              <a:rPr lang="ko-KR" altLang="en-US" dirty="0"/>
              <a:t>일 때</a:t>
            </a:r>
            <a:r>
              <a:rPr lang="en-US" altLang="ko-KR" dirty="0"/>
              <a:t>, line 8</a:t>
            </a:r>
            <a:r>
              <a:rPr lang="ko-KR" altLang="en-US" dirty="0"/>
              <a:t>에서 </a:t>
            </a:r>
            <a:r>
              <a:rPr lang="en-US" altLang="ko-KR" dirty="0"/>
              <a:t>temp = C[</a:t>
            </a:r>
            <a:r>
              <a:rPr lang="en-US" altLang="ko-KR" dirty="0" err="1"/>
              <a:t>i,k</a:t>
            </a:r>
            <a:r>
              <a:rPr lang="en-US" altLang="ko-KR" dirty="0"/>
              <a:t>] + C[k+1,j] + d</a:t>
            </a:r>
            <a:r>
              <a:rPr lang="en-US" altLang="ko-KR" baseline="-25000" dirty="0"/>
              <a:t>i-1</a:t>
            </a:r>
            <a:r>
              <a:rPr lang="en-US" altLang="ko-KR" dirty="0"/>
              <a:t>d</a:t>
            </a:r>
            <a:r>
              <a:rPr lang="en-US" altLang="ko-KR" baseline="-25000" dirty="0"/>
              <a:t>k</a:t>
            </a:r>
            <a:r>
              <a:rPr lang="en-US" altLang="ko-KR" dirty="0"/>
              <a:t>d</a:t>
            </a:r>
            <a:r>
              <a:rPr lang="en-US" altLang="ko-KR" baseline="-25000" dirty="0"/>
              <a:t>j</a:t>
            </a:r>
            <a:r>
              <a:rPr lang="ko-KR" altLang="en-US" dirty="0"/>
              <a:t> </a:t>
            </a:r>
            <a:r>
              <a:rPr lang="en-US" altLang="ko-KR" dirty="0"/>
              <a:t>= C[1,2]+C[3,3]+d</a:t>
            </a:r>
            <a:r>
              <a:rPr lang="en-US" altLang="ko-KR" baseline="-25000" dirty="0"/>
              <a:t>0</a:t>
            </a:r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r>
              <a:rPr lang="en-US" altLang="ko-KR" dirty="0"/>
              <a:t>d</a:t>
            </a:r>
            <a:r>
              <a:rPr lang="en-US" altLang="ko-KR" baseline="-25000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= 1,000+0+(10x5x15)</a:t>
            </a:r>
            <a:r>
              <a:rPr lang="ko-KR" altLang="en-US" dirty="0"/>
              <a:t> </a:t>
            </a:r>
            <a:r>
              <a:rPr lang="en-US" altLang="ko-KR" dirty="0"/>
              <a:t>= 1,750</a:t>
            </a:r>
            <a:r>
              <a:rPr lang="ko-KR" altLang="en-US" dirty="0"/>
              <a:t>이 되고</a:t>
            </a:r>
            <a:r>
              <a:rPr lang="en-US" altLang="ko-KR" dirty="0"/>
              <a:t>, line 9</a:t>
            </a:r>
            <a:r>
              <a:rPr lang="ko-KR" altLang="en-US" dirty="0"/>
              <a:t>에서 현재 </a:t>
            </a:r>
            <a:r>
              <a:rPr lang="en-US" altLang="ko-KR" dirty="0"/>
              <a:t>C[1,3] = 4,500</a:t>
            </a:r>
            <a:r>
              <a:rPr lang="ko-KR" altLang="en-US" dirty="0"/>
              <a:t>인데 </a:t>
            </a:r>
            <a:r>
              <a:rPr lang="en-US" altLang="ko-KR" dirty="0"/>
              <a:t>temp</a:t>
            </a:r>
            <a:r>
              <a:rPr lang="ko-KR" altLang="en-US" dirty="0"/>
              <a:t>보다 크므로</a:t>
            </a:r>
            <a:r>
              <a:rPr lang="en-US" altLang="ko-KR" dirty="0"/>
              <a:t>, C</a:t>
            </a:r>
            <a:r>
              <a:rPr lang="en-US" altLang="ko-KR" dirty="0">
                <a:solidFill>
                  <a:srgbClr val="FF0000"/>
                </a:solidFill>
              </a:rPr>
              <a:t>[1,3]=1,750</a:t>
            </a:r>
            <a:r>
              <a:rPr lang="ko-KR" altLang="en-US" dirty="0">
                <a:solidFill>
                  <a:srgbClr val="FF0000"/>
                </a:solidFill>
              </a:rPr>
              <a:t>으로 갱신된다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_x221006008" descr="EMB0000170049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6212846" cy="212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05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1" fontAlgn="base" latinLnBrk="1"/>
            <a:r>
              <a:rPr lang="en-US" altLang="ko-KR" dirty="0" err="1"/>
              <a:t>i</a:t>
            </a:r>
            <a:r>
              <a:rPr lang="en-US" altLang="ko-KR" dirty="0"/>
              <a:t>=2</a:t>
            </a:r>
            <a:r>
              <a:rPr lang="ko-KR" altLang="en-US" dirty="0"/>
              <a:t>이면 </a:t>
            </a:r>
            <a:r>
              <a:rPr lang="en-US" altLang="ko-KR" dirty="0"/>
              <a:t>j=2+2=4</a:t>
            </a:r>
            <a:r>
              <a:rPr lang="ko-KR" altLang="en-US" dirty="0"/>
              <a:t>이므로</a:t>
            </a:r>
            <a:r>
              <a:rPr lang="en-US" altLang="ko-KR" dirty="0"/>
              <a:t>, A</a:t>
            </a:r>
            <a:r>
              <a:rPr lang="en-US" altLang="ko-KR" baseline="-25000" dirty="0"/>
              <a:t>2</a:t>
            </a:r>
            <a:r>
              <a:rPr lang="en-US" altLang="ko-KR" dirty="0"/>
              <a:t>xA</a:t>
            </a:r>
            <a:r>
              <a:rPr lang="en-US" altLang="ko-KR" baseline="-25000" dirty="0"/>
              <a:t>3</a:t>
            </a:r>
            <a:r>
              <a:rPr lang="en-US" altLang="ko-KR" dirty="0"/>
              <a:t>xA</a:t>
            </a:r>
            <a:r>
              <a:rPr lang="en-US" altLang="ko-KR" baseline="-25000" dirty="0"/>
              <a:t>4</a:t>
            </a:r>
            <a:r>
              <a:rPr lang="ko-KR" altLang="en-US" dirty="0"/>
              <a:t>를 계산하기 위해 </a:t>
            </a:r>
            <a:r>
              <a:rPr lang="en-US" altLang="ko-KR" dirty="0"/>
              <a:t>line 6</a:t>
            </a:r>
            <a:r>
              <a:rPr lang="ko-KR" altLang="en-US" dirty="0"/>
              <a:t>에서 </a:t>
            </a:r>
            <a:r>
              <a:rPr lang="en-US" altLang="ko-KR" dirty="0"/>
              <a:t>C[2,4]=</a:t>
            </a:r>
            <a:r>
              <a:rPr lang="ko-KR" altLang="en-US" dirty="0"/>
              <a:t>∞로 초기화하고</a:t>
            </a:r>
            <a:r>
              <a:rPr lang="en-US" altLang="ko-KR" dirty="0"/>
              <a:t>, line 7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en-US" altLang="ko-KR" dirty="0" smtClean="0"/>
              <a:t>2</a:t>
            </a:r>
            <a:r>
              <a:rPr lang="ko-KR" altLang="en-US" dirty="0">
                <a:sym typeface="Symbol"/>
              </a:rPr>
              <a:t> </a:t>
            </a:r>
            <a:r>
              <a:rPr lang="en-US" altLang="ko-KR" dirty="0" smtClean="0"/>
              <a:t>(</a:t>
            </a:r>
            <a:r>
              <a:rPr lang="en-US" altLang="ko-KR" dirty="0"/>
              <a:t>j-1</a:t>
            </a:r>
            <a:r>
              <a:rPr lang="en-US" altLang="ko-KR" dirty="0" smtClean="0"/>
              <a:t>)=3</a:t>
            </a:r>
            <a:r>
              <a:rPr lang="ko-KR" altLang="en-US" dirty="0"/>
              <a:t>까지 변하므로</a:t>
            </a:r>
            <a:r>
              <a:rPr lang="en-US" altLang="ko-KR" dirty="0"/>
              <a:t>, k=2</a:t>
            </a:r>
            <a:r>
              <a:rPr lang="ko-KR" altLang="en-US" dirty="0"/>
              <a:t>와 </a:t>
            </a:r>
            <a:r>
              <a:rPr lang="en-US" altLang="ko-KR" dirty="0"/>
              <a:t>k=3</a:t>
            </a:r>
            <a:r>
              <a:rPr lang="ko-KR" altLang="en-US" dirty="0"/>
              <a:t>일 때 </a:t>
            </a:r>
            <a:r>
              <a:rPr lang="en-US" altLang="ko-KR" dirty="0"/>
              <a:t>2</a:t>
            </a:r>
            <a:r>
              <a:rPr lang="ko-KR" altLang="en-US" dirty="0"/>
              <a:t>번 수행된다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2" fontAlgn="base" latinLnBrk="1"/>
            <a:r>
              <a:rPr lang="en-US" altLang="ko-KR" dirty="0"/>
              <a:t>k=2</a:t>
            </a:r>
            <a:r>
              <a:rPr lang="ko-KR" altLang="en-US" dirty="0"/>
              <a:t>일 때</a:t>
            </a:r>
            <a:r>
              <a:rPr lang="en-US" altLang="ko-KR" dirty="0"/>
              <a:t>, line 8</a:t>
            </a:r>
            <a:r>
              <a:rPr lang="ko-KR" altLang="en-US" dirty="0"/>
              <a:t>에서 </a:t>
            </a:r>
            <a:r>
              <a:rPr lang="en-US" altLang="ko-KR" dirty="0"/>
              <a:t>temp = C[</a:t>
            </a:r>
            <a:r>
              <a:rPr lang="en-US" altLang="ko-KR" dirty="0" err="1"/>
              <a:t>i,k</a:t>
            </a:r>
            <a:r>
              <a:rPr lang="en-US" altLang="ko-KR" dirty="0"/>
              <a:t>] + C[k+1,j] + d</a:t>
            </a:r>
            <a:r>
              <a:rPr lang="en-US" altLang="ko-KR" baseline="-25000" dirty="0"/>
              <a:t>i-1</a:t>
            </a:r>
            <a:r>
              <a:rPr lang="en-US" altLang="ko-KR" dirty="0"/>
              <a:t>d</a:t>
            </a:r>
            <a:r>
              <a:rPr lang="en-US" altLang="ko-KR" baseline="-25000" dirty="0"/>
              <a:t>k</a:t>
            </a:r>
            <a:r>
              <a:rPr lang="en-US" altLang="ko-KR" dirty="0"/>
              <a:t>d</a:t>
            </a:r>
            <a:r>
              <a:rPr lang="en-US" altLang="ko-KR" baseline="-25000" dirty="0"/>
              <a:t>j</a:t>
            </a:r>
            <a:r>
              <a:rPr lang="ko-KR" altLang="en-US" dirty="0"/>
              <a:t> </a:t>
            </a:r>
            <a:r>
              <a:rPr lang="en-US" altLang="ko-KR" dirty="0"/>
              <a:t>= C[2,2]+C[3,4]+d</a:t>
            </a:r>
            <a:r>
              <a:rPr lang="en-US" altLang="ko-KR" baseline="-25000" dirty="0"/>
              <a:t>1</a:t>
            </a:r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r>
              <a:rPr lang="en-US" altLang="ko-KR" dirty="0"/>
              <a:t>d</a:t>
            </a:r>
            <a:r>
              <a:rPr lang="en-US" altLang="ko-KR" baseline="-25000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= 0+2,250+(20x5x30) = 5,250</a:t>
            </a:r>
            <a:r>
              <a:rPr lang="ko-KR" altLang="en-US" dirty="0"/>
              <a:t>이 되고</a:t>
            </a:r>
            <a:r>
              <a:rPr lang="en-US" altLang="ko-KR" dirty="0"/>
              <a:t>, line 9</a:t>
            </a:r>
            <a:r>
              <a:rPr lang="ko-KR" altLang="en-US" dirty="0"/>
              <a:t>에서 현재 </a:t>
            </a:r>
            <a:r>
              <a:rPr lang="en-US" altLang="ko-KR" dirty="0"/>
              <a:t>C[2,4]=</a:t>
            </a:r>
            <a:r>
              <a:rPr lang="ko-KR" altLang="en-US" dirty="0"/>
              <a:t>∞가 </a:t>
            </a:r>
            <a:r>
              <a:rPr lang="en-US" altLang="ko-KR" dirty="0"/>
              <a:t>temp</a:t>
            </a:r>
            <a:r>
              <a:rPr lang="ko-KR" altLang="en-US" dirty="0"/>
              <a:t>보다 크므로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FF0000"/>
                </a:solidFill>
              </a:rPr>
              <a:t> C[2,4] = 5,250</a:t>
            </a:r>
            <a:r>
              <a:rPr lang="ko-KR" altLang="en-US" dirty="0"/>
              <a:t>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_x221004328" descr="EMB0000170049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09437"/>
            <a:ext cx="6229052" cy="21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28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2"/>
            <a:r>
              <a:rPr lang="en-US" dirty="0"/>
              <a:t>k=3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dirty="0"/>
              <a:t>line 8</a:t>
            </a:r>
            <a:r>
              <a:rPr lang="ko-KR" altLang="en-US" dirty="0"/>
              <a:t>에서 </a:t>
            </a:r>
            <a:r>
              <a:rPr lang="en-US" dirty="0"/>
              <a:t>temp = C[</a:t>
            </a:r>
            <a:r>
              <a:rPr lang="en-US" dirty="0" err="1"/>
              <a:t>i,k</a:t>
            </a:r>
            <a:r>
              <a:rPr lang="en-US" dirty="0"/>
              <a:t>] + C[k+1,j] + d</a:t>
            </a:r>
            <a:r>
              <a:rPr lang="en-US" baseline="-25000" dirty="0"/>
              <a:t>i-1</a:t>
            </a:r>
            <a:r>
              <a:rPr lang="en-US" dirty="0"/>
              <a:t>d</a:t>
            </a:r>
            <a:r>
              <a:rPr lang="en-US" baseline="-25000" dirty="0"/>
              <a:t>k</a:t>
            </a:r>
            <a:r>
              <a:rPr lang="en-US" dirty="0"/>
              <a:t>d</a:t>
            </a:r>
            <a:r>
              <a:rPr lang="en-US" baseline="-25000" dirty="0"/>
              <a:t>j</a:t>
            </a:r>
            <a:r>
              <a:rPr lang="en-US" dirty="0"/>
              <a:t> = C[2,3]+C[4,4]+d</a:t>
            </a:r>
            <a:r>
              <a:rPr lang="en-US" baseline="-25000" dirty="0"/>
              <a:t>1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d</a:t>
            </a:r>
            <a:r>
              <a:rPr lang="en-US" baseline="-25000" dirty="0"/>
              <a:t>4</a:t>
            </a:r>
            <a:r>
              <a:rPr lang="en-US" dirty="0"/>
              <a:t> = 1,500+0+(20x15x30) = </a:t>
            </a:r>
            <a:r>
              <a:rPr lang="en-US" dirty="0">
                <a:solidFill>
                  <a:srgbClr val="FF0000"/>
                </a:solidFill>
              </a:rPr>
              <a:t>10,500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line 9</a:t>
            </a:r>
            <a:r>
              <a:rPr lang="ko-KR" altLang="en-US" dirty="0"/>
              <a:t>에서 현재 </a:t>
            </a:r>
            <a:r>
              <a:rPr lang="en-US" altLang="ko-KR" dirty="0"/>
              <a:t>C[2,4]=5,250</a:t>
            </a:r>
            <a:r>
              <a:rPr lang="ko-KR" altLang="en-US" dirty="0"/>
              <a:t>이 </a:t>
            </a:r>
            <a:r>
              <a:rPr lang="en-US" altLang="ko-KR" dirty="0"/>
              <a:t>temp</a:t>
            </a:r>
            <a:r>
              <a:rPr lang="ko-KR" altLang="en-US" dirty="0"/>
              <a:t>보다 작으므로</a:t>
            </a:r>
            <a:r>
              <a:rPr lang="en-US" altLang="ko-KR" dirty="0"/>
              <a:t>, </a:t>
            </a:r>
            <a:r>
              <a:rPr lang="ko-KR" altLang="en-US" dirty="0"/>
              <a:t>그대로 </a:t>
            </a:r>
            <a:r>
              <a:rPr lang="en-US" altLang="ko-KR" dirty="0"/>
              <a:t>C[2,4]=5,250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_x223120896" descr="EMB0000170049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17" y="1556792"/>
            <a:ext cx="590772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21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450850" lvl="0" indent="-358775" fontAlgn="base" latinLnBrk="1">
              <a:buFont typeface="Wingdings" pitchFamily="2" charset="2"/>
              <a:buChar char="§"/>
            </a:pPr>
            <a:r>
              <a:rPr lang="en-US" altLang="ko-KR" dirty="0"/>
              <a:t>L=3</a:t>
            </a:r>
            <a:r>
              <a:rPr lang="ko-KR" altLang="en-US" dirty="0"/>
              <a:t>일 때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 smtClean="0"/>
              <a:t>1</a:t>
            </a:r>
            <a:r>
              <a:rPr lang="ko-KR" altLang="en-US" dirty="0">
                <a:sym typeface="Symbol"/>
              </a:rPr>
              <a:t> </a:t>
            </a:r>
            <a:r>
              <a:rPr lang="ko-KR" altLang="en-US" dirty="0" smtClean="0"/>
              <a:t> </a:t>
            </a:r>
            <a:r>
              <a:rPr lang="en-US" altLang="ko-KR" dirty="0"/>
              <a:t>(n-L)=4-3=1</a:t>
            </a:r>
            <a:r>
              <a:rPr lang="ko-KR" altLang="en-US" dirty="0"/>
              <a:t>까지 이므로 </a:t>
            </a:r>
            <a:r>
              <a:rPr lang="en-US" altLang="ko-KR" dirty="0" err="1"/>
              <a:t>i</a:t>
            </a:r>
            <a:r>
              <a:rPr lang="en-US" altLang="ko-KR" dirty="0"/>
              <a:t>=1</a:t>
            </a:r>
            <a:r>
              <a:rPr lang="ko-KR" altLang="en-US" dirty="0"/>
              <a:t>일 때만 수행된다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1"/>
            <a:r>
              <a:rPr lang="en-US" altLang="ko-KR" dirty="0" err="1"/>
              <a:t>i</a:t>
            </a:r>
            <a:r>
              <a:rPr lang="en-US" altLang="ko-KR" dirty="0"/>
              <a:t>=1</a:t>
            </a:r>
            <a:r>
              <a:rPr lang="ko-KR" altLang="en-US" dirty="0"/>
              <a:t>이면 </a:t>
            </a:r>
            <a:r>
              <a:rPr lang="en-US" altLang="ko-KR" dirty="0"/>
              <a:t>j=1+3=4</a:t>
            </a:r>
            <a:r>
              <a:rPr lang="ko-KR" altLang="en-US" dirty="0"/>
              <a:t>이므로</a:t>
            </a:r>
            <a:r>
              <a:rPr lang="en-US" altLang="ko-KR" dirty="0"/>
              <a:t>, A</a:t>
            </a:r>
            <a:r>
              <a:rPr lang="en-US" altLang="ko-KR" baseline="-25000" dirty="0"/>
              <a:t>1</a:t>
            </a:r>
            <a:r>
              <a:rPr lang="en-US" altLang="ko-KR" dirty="0"/>
              <a:t>xA</a:t>
            </a:r>
            <a:r>
              <a:rPr lang="en-US" altLang="ko-KR" baseline="-25000" dirty="0"/>
              <a:t>2</a:t>
            </a:r>
            <a:r>
              <a:rPr lang="en-US" altLang="ko-KR" dirty="0"/>
              <a:t>xA</a:t>
            </a:r>
            <a:r>
              <a:rPr lang="en-US" altLang="ko-KR" baseline="-25000" dirty="0"/>
              <a:t>3</a:t>
            </a:r>
            <a:r>
              <a:rPr lang="en-US" altLang="ko-KR" dirty="0"/>
              <a:t>xA</a:t>
            </a:r>
            <a:r>
              <a:rPr lang="en-US" altLang="ko-KR" baseline="-25000" dirty="0"/>
              <a:t>4</a:t>
            </a:r>
            <a:r>
              <a:rPr lang="ko-KR" altLang="en-US" dirty="0"/>
              <a:t>를 계산하기 위해 </a:t>
            </a:r>
            <a:r>
              <a:rPr lang="en-US" altLang="ko-KR" dirty="0"/>
              <a:t>line 6</a:t>
            </a:r>
            <a:r>
              <a:rPr lang="ko-KR" altLang="en-US" dirty="0"/>
              <a:t>에서 </a:t>
            </a:r>
            <a:r>
              <a:rPr lang="en-US" altLang="ko-KR" dirty="0"/>
              <a:t>C[1,4]=</a:t>
            </a:r>
            <a:r>
              <a:rPr lang="ko-KR" altLang="en-US" dirty="0"/>
              <a:t>∞로 초기화하고</a:t>
            </a:r>
            <a:r>
              <a:rPr lang="en-US" altLang="ko-KR" dirty="0"/>
              <a:t>, line 7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en-US" altLang="ko-KR" dirty="0" smtClean="0"/>
              <a:t>1</a:t>
            </a:r>
            <a:r>
              <a:rPr lang="ko-KR" altLang="en-US" dirty="0">
                <a:sym typeface="Symbol"/>
              </a:rPr>
              <a:t> </a:t>
            </a:r>
            <a:r>
              <a:rPr lang="en-US" altLang="ko-KR" dirty="0" smtClean="0"/>
              <a:t>(</a:t>
            </a:r>
            <a:r>
              <a:rPr lang="en-US" altLang="ko-KR" dirty="0"/>
              <a:t>j-1</a:t>
            </a:r>
            <a:r>
              <a:rPr lang="en-US" altLang="ko-KR" dirty="0" smtClean="0"/>
              <a:t>) =</a:t>
            </a:r>
            <a:r>
              <a:rPr lang="en-US" altLang="ko-KR" dirty="0"/>
              <a:t>4-1=3</a:t>
            </a:r>
            <a:r>
              <a:rPr lang="ko-KR" altLang="en-US" dirty="0"/>
              <a:t>까지 변하므로</a:t>
            </a:r>
            <a:r>
              <a:rPr lang="en-US" altLang="ko-KR" dirty="0"/>
              <a:t>, k=1, k=2, k=3</a:t>
            </a:r>
            <a:r>
              <a:rPr lang="ko-KR" altLang="en-US" dirty="0"/>
              <a:t>일 때 각각 수행된다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2" fontAlgn="base" latinLnBrk="1"/>
            <a:r>
              <a:rPr lang="en-US" altLang="ko-KR" dirty="0"/>
              <a:t>k=1</a:t>
            </a:r>
            <a:r>
              <a:rPr lang="ko-KR" altLang="en-US" dirty="0"/>
              <a:t>일 때</a:t>
            </a:r>
            <a:r>
              <a:rPr lang="en-US" altLang="ko-KR" dirty="0"/>
              <a:t>, line 8</a:t>
            </a:r>
            <a:r>
              <a:rPr lang="ko-KR" altLang="en-US" dirty="0"/>
              <a:t>에서 </a:t>
            </a:r>
            <a:r>
              <a:rPr lang="en-US" altLang="ko-KR" dirty="0"/>
              <a:t>temp = C[</a:t>
            </a:r>
            <a:r>
              <a:rPr lang="en-US" altLang="ko-KR" dirty="0" err="1"/>
              <a:t>i,k</a:t>
            </a:r>
            <a:r>
              <a:rPr lang="en-US" altLang="ko-KR" dirty="0"/>
              <a:t>] + C[k+1,j] + d</a:t>
            </a:r>
            <a:r>
              <a:rPr lang="en-US" altLang="ko-KR" baseline="-25000" dirty="0"/>
              <a:t>i-1</a:t>
            </a:r>
            <a:r>
              <a:rPr lang="en-US" altLang="ko-KR" dirty="0"/>
              <a:t>d</a:t>
            </a:r>
            <a:r>
              <a:rPr lang="en-US" altLang="ko-KR" baseline="-25000" dirty="0"/>
              <a:t>k</a:t>
            </a:r>
            <a:r>
              <a:rPr lang="en-US" altLang="ko-KR" dirty="0"/>
              <a:t>d</a:t>
            </a:r>
            <a:r>
              <a:rPr lang="en-US" altLang="ko-KR" baseline="-25000" dirty="0"/>
              <a:t>j</a:t>
            </a:r>
            <a:r>
              <a:rPr lang="ko-KR" altLang="en-US" dirty="0"/>
              <a:t> </a:t>
            </a:r>
            <a:r>
              <a:rPr lang="en-US" altLang="ko-KR" dirty="0"/>
              <a:t>= C[1,1]+C[2,4]+d</a:t>
            </a:r>
            <a:r>
              <a:rPr lang="en-US" altLang="ko-KR" baseline="-25000" dirty="0"/>
              <a:t>0</a:t>
            </a:r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r>
              <a:rPr lang="en-US" altLang="ko-KR" dirty="0"/>
              <a:t>d</a:t>
            </a:r>
            <a:r>
              <a:rPr lang="en-US" altLang="ko-KR" baseline="-25000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= 0+5,250+(10x20x30) = 11,250</a:t>
            </a:r>
            <a:r>
              <a:rPr lang="ko-KR" altLang="en-US" dirty="0"/>
              <a:t>이 되고</a:t>
            </a:r>
            <a:r>
              <a:rPr lang="en-US" altLang="ko-KR" dirty="0"/>
              <a:t>, line 9</a:t>
            </a:r>
            <a:r>
              <a:rPr lang="ko-KR" altLang="en-US" dirty="0"/>
              <a:t>에서 현재 </a:t>
            </a:r>
            <a:r>
              <a:rPr lang="en-US" altLang="ko-KR" dirty="0"/>
              <a:t>C[1,4]=</a:t>
            </a:r>
            <a:r>
              <a:rPr lang="ko-KR" altLang="en-US" dirty="0"/>
              <a:t>∞가 </a:t>
            </a:r>
            <a:r>
              <a:rPr lang="en-US" altLang="ko-KR" dirty="0"/>
              <a:t>temp</a:t>
            </a:r>
            <a:r>
              <a:rPr lang="ko-KR" altLang="en-US" dirty="0"/>
              <a:t>보다 크므로</a:t>
            </a:r>
            <a:r>
              <a:rPr lang="en-US" altLang="ko-KR" dirty="0"/>
              <a:t>, C[1,4]=</a:t>
            </a:r>
            <a:r>
              <a:rPr lang="en-US" altLang="ko-KR" dirty="0">
                <a:solidFill>
                  <a:srgbClr val="FF0000"/>
                </a:solidFill>
              </a:rPr>
              <a:t>11,250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_x221004328" descr="EMB0000170049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763799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120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2"/>
            <a:r>
              <a:rPr lang="en-US" altLang="ko-KR" dirty="0"/>
              <a:t>k=2</a:t>
            </a:r>
            <a:r>
              <a:rPr lang="ko-KR" altLang="en-US" dirty="0"/>
              <a:t>일 때</a:t>
            </a:r>
            <a:r>
              <a:rPr lang="en-US" altLang="ko-KR" dirty="0"/>
              <a:t>, line 8</a:t>
            </a:r>
            <a:r>
              <a:rPr lang="ko-KR" altLang="en-US" dirty="0"/>
              <a:t>에서 </a:t>
            </a:r>
            <a:r>
              <a:rPr lang="en-US" altLang="ko-KR" dirty="0"/>
              <a:t>temp = C[</a:t>
            </a:r>
            <a:r>
              <a:rPr lang="en-US" altLang="ko-KR" dirty="0" err="1"/>
              <a:t>i,k</a:t>
            </a:r>
            <a:r>
              <a:rPr lang="en-US" altLang="ko-KR" dirty="0"/>
              <a:t>] + C[k+1,j] + d</a:t>
            </a:r>
            <a:r>
              <a:rPr lang="en-US" altLang="ko-KR" baseline="-25000" dirty="0"/>
              <a:t>i-1</a:t>
            </a:r>
            <a:r>
              <a:rPr lang="en-US" altLang="ko-KR" dirty="0"/>
              <a:t>d</a:t>
            </a:r>
            <a:r>
              <a:rPr lang="en-US" altLang="ko-KR" baseline="-25000" dirty="0"/>
              <a:t>k</a:t>
            </a:r>
            <a:r>
              <a:rPr lang="en-US" altLang="ko-KR" dirty="0"/>
              <a:t>d</a:t>
            </a:r>
            <a:r>
              <a:rPr lang="en-US" altLang="ko-KR" baseline="-25000" dirty="0"/>
              <a:t>j</a:t>
            </a:r>
            <a:r>
              <a:rPr lang="ko-KR" altLang="en-US" dirty="0"/>
              <a:t> </a:t>
            </a:r>
            <a:r>
              <a:rPr lang="en-US" altLang="ko-KR" dirty="0"/>
              <a:t>= C[1,2]+C[3,4]+d</a:t>
            </a:r>
            <a:r>
              <a:rPr lang="en-US" altLang="ko-KR" baseline="-25000" dirty="0"/>
              <a:t>0</a:t>
            </a:r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r>
              <a:rPr lang="en-US" altLang="ko-KR" dirty="0"/>
              <a:t>d</a:t>
            </a:r>
            <a:r>
              <a:rPr lang="en-US" altLang="ko-KR" baseline="-25000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= 1,000+2,250+(10x5x30) = 4,750</a:t>
            </a:r>
            <a:r>
              <a:rPr lang="ko-KR" altLang="en-US" dirty="0"/>
              <a:t>이 되고</a:t>
            </a:r>
            <a:r>
              <a:rPr lang="en-US" altLang="ko-KR" dirty="0"/>
              <a:t>, line 9</a:t>
            </a:r>
            <a:r>
              <a:rPr lang="ko-KR" altLang="en-US" dirty="0"/>
              <a:t>에서 현재 </a:t>
            </a:r>
            <a:r>
              <a:rPr lang="en-US" altLang="ko-KR" dirty="0"/>
              <a:t>C[1,4]=11,250</a:t>
            </a:r>
            <a:r>
              <a:rPr lang="ko-KR" altLang="en-US" dirty="0"/>
              <a:t>이 </a:t>
            </a:r>
            <a:r>
              <a:rPr lang="en-US" altLang="ko-KR" dirty="0"/>
              <a:t>temp</a:t>
            </a:r>
            <a:r>
              <a:rPr lang="ko-KR" altLang="en-US" dirty="0"/>
              <a:t>보다 크므로</a:t>
            </a:r>
            <a:r>
              <a:rPr lang="en-US" altLang="ko-KR" dirty="0"/>
              <a:t>, C[1,4] = </a:t>
            </a:r>
            <a:r>
              <a:rPr lang="en-US" altLang="ko-KR" dirty="0">
                <a:solidFill>
                  <a:srgbClr val="FF0000"/>
                </a:solidFill>
              </a:rPr>
              <a:t>4,750</a:t>
            </a:r>
            <a:r>
              <a:rPr lang="ko-KR" altLang="en-US" dirty="0"/>
              <a:t>으로 갱신된다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dirty="0"/>
              <a:t>k=3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dirty="0"/>
              <a:t>line 8</a:t>
            </a:r>
            <a:r>
              <a:rPr lang="ko-KR" altLang="en-US" dirty="0"/>
              <a:t>에서 </a:t>
            </a:r>
            <a:r>
              <a:rPr lang="en-US" dirty="0"/>
              <a:t>temp = C[</a:t>
            </a:r>
            <a:r>
              <a:rPr lang="en-US" dirty="0" err="1"/>
              <a:t>i,k</a:t>
            </a:r>
            <a:r>
              <a:rPr lang="en-US" dirty="0"/>
              <a:t>] + C[k+1,j] + d</a:t>
            </a:r>
            <a:r>
              <a:rPr lang="en-US" baseline="-25000" dirty="0"/>
              <a:t>i-1</a:t>
            </a:r>
            <a:r>
              <a:rPr lang="en-US" dirty="0"/>
              <a:t>d</a:t>
            </a:r>
            <a:r>
              <a:rPr lang="en-US" baseline="-25000" dirty="0"/>
              <a:t>k</a:t>
            </a:r>
            <a:r>
              <a:rPr lang="en-US" dirty="0"/>
              <a:t>d</a:t>
            </a:r>
            <a:r>
              <a:rPr lang="en-US" baseline="-25000" dirty="0"/>
              <a:t>j</a:t>
            </a:r>
            <a:r>
              <a:rPr lang="en-US" dirty="0"/>
              <a:t> = C[1,3]+C[4,4]+d</a:t>
            </a:r>
            <a:r>
              <a:rPr lang="en-US" baseline="-25000" dirty="0"/>
              <a:t>0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d</a:t>
            </a:r>
            <a:r>
              <a:rPr lang="en-US" baseline="-25000" dirty="0"/>
              <a:t>4</a:t>
            </a:r>
            <a:r>
              <a:rPr lang="en-US" dirty="0"/>
              <a:t> = 1,750+0+(10x15x30) = </a:t>
            </a:r>
            <a:r>
              <a:rPr lang="en-US" dirty="0">
                <a:solidFill>
                  <a:srgbClr val="FF0000"/>
                </a:solidFill>
              </a:rPr>
              <a:t>6,250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914400" lvl="2" indent="0">
              <a:buNone/>
            </a:pP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_x221007688" descr="EMB0000170049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735510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9" name="_x221006328" descr="EMB0000170049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869160"/>
            <a:ext cx="7211086" cy="183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7903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lvl="2">
              <a:spcAft>
                <a:spcPts val="2400"/>
              </a:spcAft>
            </a:pPr>
            <a:r>
              <a:rPr lang="ko-KR" altLang="en-US" dirty="0"/>
              <a:t>그러나 </a:t>
            </a:r>
            <a:r>
              <a:rPr lang="en-US" altLang="ko-KR" dirty="0"/>
              <a:t>line 9</a:t>
            </a:r>
            <a:r>
              <a:rPr lang="ko-KR" altLang="en-US" dirty="0"/>
              <a:t>에서 현재 </a:t>
            </a:r>
            <a:r>
              <a:rPr lang="en-US" altLang="ko-KR" dirty="0"/>
              <a:t>C[1,4] = 4,750</a:t>
            </a:r>
            <a:r>
              <a:rPr lang="ko-KR" altLang="en-US" dirty="0"/>
              <a:t>이 </a:t>
            </a:r>
            <a:r>
              <a:rPr lang="en-US" altLang="ko-KR" dirty="0"/>
              <a:t>temp</a:t>
            </a:r>
            <a:r>
              <a:rPr lang="ko-KR" altLang="en-US" dirty="0"/>
              <a:t>보다 작으므로</a:t>
            </a:r>
            <a:r>
              <a:rPr lang="en-US" altLang="ko-KR" dirty="0"/>
              <a:t>, </a:t>
            </a:r>
            <a:r>
              <a:rPr lang="ko-KR" altLang="en-US" dirty="0"/>
              <a:t>그대로 </a:t>
            </a:r>
            <a:r>
              <a:rPr lang="en-US" altLang="ko-KR" dirty="0">
                <a:solidFill>
                  <a:srgbClr val="FF0000"/>
                </a:solidFill>
              </a:rPr>
              <a:t>C[1,4]=4,750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따라서 최종해는 </a:t>
            </a:r>
            <a:r>
              <a:rPr lang="en-US" altLang="ko-KR" dirty="0"/>
              <a:t>4,750</a:t>
            </a:r>
            <a:r>
              <a:rPr lang="ko-KR" altLang="en-US" dirty="0"/>
              <a:t>번이다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/>
              <a:t>xA</a:t>
            </a:r>
            <a:r>
              <a:rPr lang="en-US" altLang="ko-KR" baseline="-25000" dirty="0"/>
              <a:t>2</a:t>
            </a:r>
            <a:r>
              <a:rPr lang="ko-KR" altLang="en-US" dirty="0"/>
              <a:t>를 계산하고</a:t>
            </a:r>
            <a:r>
              <a:rPr lang="en-US" altLang="ko-KR" dirty="0"/>
              <a:t>, </a:t>
            </a:r>
            <a:r>
              <a:rPr lang="ko-KR" altLang="en-US" dirty="0"/>
              <a:t>그 다음엔 </a:t>
            </a:r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r>
              <a:rPr lang="en-US" altLang="ko-KR" dirty="0"/>
              <a:t>xA</a:t>
            </a:r>
            <a:r>
              <a:rPr lang="en-US" altLang="ko-KR" baseline="-25000" dirty="0"/>
              <a:t>4</a:t>
            </a:r>
            <a:r>
              <a:rPr lang="ko-KR" altLang="en-US" dirty="0"/>
              <a:t>를 계산하여</a:t>
            </a:r>
            <a:r>
              <a:rPr lang="en-US" altLang="ko-KR" dirty="0"/>
              <a:t>, </a:t>
            </a:r>
            <a:r>
              <a:rPr lang="ko-KR" altLang="en-US" dirty="0"/>
              <a:t>각각의 결과를 곱하는 것이 가장 효율적이다</a:t>
            </a:r>
            <a:r>
              <a:rPr lang="en-US" altLang="ko-KR" dirty="0"/>
              <a:t>. </a:t>
            </a:r>
            <a:r>
              <a:rPr lang="ko-KR" altLang="en-US" dirty="0"/>
              <a:t>다음은 알고리즘이 수행된 후의 배열 </a:t>
            </a:r>
            <a:r>
              <a:rPr lang="en-US" altLang="ko-KR" dirty="0"/>
              <a:t>C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_x221004568" descr="EMB0000170049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73016"/>
            <a:ext cx="3600400" cy="267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61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b="1" dirty="0"/>
              <a:t>5.1 </a:t>
            </a:r>
            <a:r>
              <a:rPr lang="ko-KR" altLang="en-US" b="1" dirty="0"/>
              <a:t>모든 쌍 최단 경로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쌍 최단 경로 </a:t>
            </a:r>
            <a:r>
              <a:rPr lang="en-US" altLang="ko-KR" dirty="0" smtClean="0"/>
              <a:t>(All Pairs </a:t>
            </a:r>
            <a:r>
              <a:rPr lang="en-US" altLang="ko-KR" dirty="0"/>
              <a:t>Shortest Paths) </a:t>
            </a:r>
            <a:r>
              <a:rPr lang="ko-KR" altLang="en-US" dirty="0"/>
              <a:t>문제는 각 쌍의 점 사이의 최단 경로를 찾는 문제이다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82317" y="1418283"/>
            <a:ext cx="34956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5659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MatrixChain</a:t>
            </a:r>
            <a:r>
              <a:rPr lang="en-US" altLang="ko-KR" dirty="0"/>
              <a:t> </a:t>
            </a:r>
            <a:r>
              <a:rPr lang="ko-KR" altLang="en-US" dirty="0"/>
              <a:t>알고리즘의 시간복잡도는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C</a:t>
            </a:r>
            <a:r>
              <a:rPr lang="ko-KR" altLang="en-US" dirty="0"/>
              <a:t>만 보더러도 쉽게 알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 err="1"/>
              <a:t>nxn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원소의 수는 </a:t>
            </a:r>
            <a:r>
              <a:rPr lang="en-US" altLang="ko-KR" dirty="0"/>
              <a:t>n</a:t>
            </a:r>
            <a:r>
              <a:rPr lang="en-US" altLang="ko-KR" baseline="30000" dirty="0"/>
              <a:t>2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거의 </a:t>
            </a:r>
            <a:r>
              <a:rPr lang="en-US" altLang="ko-KR" dirty="0"/>
              <a:t>1/2 </a:t>
            </a:r>
            <a:r>
              <a:rPr lang="ko-KR" altLang="en-US" dirty="0"/>
              <a:t>정도의 원소들의 값을 계산해야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그런데 </a:t>
            </a:r>
            <a:r>
              <a:rPr lang="ko-KR" altLang="en-US" dirty="0"/>
              <a:t>하나의 원소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C[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를 계산하기 위해서는 </a:t>
            </a:r>
            <a:r>
              <a:rPr lang="en-US" altLang="ko-KR" dirty="0"/>
              <a:t>k-</a:t>
            </a:r>
            <a:r>
              <a:rPr lang="ko-KR" altLang="en-US" dirty="0"/>
              <a:t>루프가 최대 </a:t>
            </a:r>
            <a:r>
              <a:rPr lang="en-US" altLang="ko-KR" dirty="0"/>
              <a:t>(n-1)</a:t>
            </a:r>
            <a:r>
              <a:rPr lang="ko-KR" altLang="en-US" dirty="0"/>
              <a:t>번 수행되어야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err="1"/>
              <a:t>MatrixChain</a:t>
            </a:r>
            <a:r>
              <a:rPr lang="en-US" altLang="ko-KR" dirty="0"/>
              <a:t> </a:t>
            </a:r>
            <a:r>
              <a:rPr lang="ko-KR" altLang="en-US" dirty="0"/>
              <a:t>알고리즘의 시간복잡도는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en-US" altLang="ko-KR" dirty="0" err="1"/>
              <a:t>xO</a:t>
            </a:r>
            <a:r>
              <a:rPr lang="en-US" altLang="ko-KR" dirty="0"/>
              <a:t>(n) = </a:t>
            </a:r>
            <a:r>
              <a:rPr lang="en-US" altLang="ko-KR" dirty="0">
                <a:solidFill>
                  <a:srgbClr val="FF0000"/>
                </a:solidFill>
              </a:rPr>
              <a:t>O(n</a:t>
            </a:r>
            <a:r>
              <a:rPr lang="en-US" altLang="ko-KR" baseline="30000" dirty="0">
                <a:solidFill>
                  <a:srgbClr val="FF0000"/>
                </a:solidFill>
              </a:rPr>
              <a:t>3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542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b="1" dirty="0"/>
              <a:t>5.3 </a:t>
            </a:r>
            <a:r>
              <a:rPr lang="ko-KR" altLang="en-US" b="1" dirty="0"/>
              <a:t>편집 거리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ko-KR" altLang="en-US" dirty="0"/>
              <a:t>문서 편집기를 사용하는 중에 하나의 </a:t>
            </a:r>
            <a:r>
              <a:rPr lang="ko-KR" altLang="en-US" dirty="0" err="1"/>
              <a:t>스트링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 S</a:t>
            </a:r>
            <a:r>
              <a:rPr lang="ko-KR" altLang="en-US" dirty="0"/>
              <a:t>를 수정하여 다른 </a:t>
            </a:r>
            <a:r>
              <a:rPr lang="ko-KR" altLang="en-US" dirty="0" err="1"/>
              <a:t>스트링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로 변환시키고자 할 때</a:t>
            </a:r>
            <a:r>
              <a:rPr lang="en-US" altLang="ko-KR" dirty="0"/>
              <a:t>, </a:t>
            </a:r>
            <a:r>
              <a:rPr lang="ko-KR" altLang="en-US" dirty="0"/>
              <a:t>삽입 </a:t>
            </a:r>
            <a:r>
              <a:rPr lang="en-US" altLang="ko-KR" dirty="0"/>
              <a:t>(insert), </a:t>
            </a:r>
            <a:r>
              <a:rPr lang="ko-KR" altLang="en-US" dirty="0"/>
              <a:t>삭제 </a:t>
            </a:r>
            <a:r>
              <a:rPr lang="en-US" altLang="ko-KR" dirty="0"/>
              <a:t>(delete), </a:t>
            </a:r>
            <a:r>
              <a:rPr lang="ko-KR" altLang="en-US" dirty="0"/>
              <a:t>대체 </a:t>
            </a:r>
            <a:r>
              <a:rPr lang="en-US" altLang="ko-KR" dirty="0"/>
              <a:t>(substitute) </a:t>
            </a:r>
            <a:r>
              <a:rPr lang="ko-KR" altLang="en-US" dirty="0"/>
              <a:t>연산이 사용된다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2400"/>
              </a:spcAft>
            </a:pPr>
            <a:r>
              <a:rPr lang="en-US" altLang="ko-KR" dirty="0" smtClean="0"/>
              <a:t>S</a:t>
            </a:r>
            <a:r>
              <a:rPr lang="ko-KR" altLang="en-US" dirty="0"/>
              <a:t>를 </a:t>
            </a:r>
            <a:r>
              <a:rPr lang="en-US" altLang="ko-KR" dirty="0"/>
              <a:t>T</a:t>
            </a:r>
            <a:r>
              <a:rPr lang="ko-KR" altLang="en-US" dirty="0"/>
              <a:t>로 변환시키는데 필요한 최소의 편집 연산 횟수를 </a:t>
            </a:r>
            <a:r>
              <a:rPr lang="ko-KR" altLang="en-US" dirty="0">
                <a:solidFill>
                  <a:srgbClr val="FF0000"/>
                </a:solidFill>
              </a:rPr>
              <a:t>편집 거리 </a:t>
            </a:r>
            <a:r>
              <a:rPr lang="en-US" altLang="ko-KR" dirty="0">
                <a:solidFill>
                  <a:srgbClr val="FF0000"/>
                </a:solidFill>
              </a:rPr>
              <a:t>(Edit Distance)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7900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fontAlgn="base" latinLnBrk="1"/>
            <a:r>
              <a:rPr lang="ko-KR" altLang="en-US" dirty="0"/>
              <a:t>예를 들어</a:t>
            </a:r>
            <a:r>
              <a:rPr lang="en-US" altLang="ko-KR" dirty="0"/>
              <a:t>, ‘</a:t>
            </a:r>
            <a:r>
              <a:rPr lang="en-US" dirty="0"/>
              <a:t>strong’</a:t>
            </a:r>
            <a:r>
              <a:rPr lang="ko-KR" altLang="en-US" dirty="0"/>
              <a:t>을 ‘</a:t>
            </a:r>
            <a:r>
              <a:rPr lang="en-US" dirty="0"/>
              <a:t>stone’</a:t>
            </a:r>
            <a:r>
              <a:rPr lang="ko-KR" altLang="en-US" dirty="0"/>
              <a:t>으로 편집하여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/>
              <a:t>	</a:t>
            </a:r>
            <a:endParaRPr lang="en-US" altLang="ko-KR" dirty="0" smtClean="0"/>
          </a:p>
          <a:p>
            <a:pPr marL="0" indent="0" fontAlgn="base" latinLnBrk="1">
              <a:buNone/>
            </a:pPr>
            <a:endParaRPr lang="en-US" sz="3600" dirty="0"/>
          </a:p>
          <a:p>
            <a:pPr marL="0" indent="0" fontAlgn="base" latinLnBrk="1">
              <a:buNone/>
            </a:pPr>
            <a:endParaRPr lang="en-US" sz="3600" dirty="0" smtClean="0"/>
          </a:p>
          <a:p>
            <a:pPr marL="0" indent="0" fontAlgn="base" latinLnBrk="1">
              <a:buNone/>
            </a:pPr>
            <a:endParaRPr lang="en-US" sz="3600" dirty="0"/>
          </a:p>
          <a:p>
            <a:pPr fontAlgn="base" latinLnBrk="1"/>
            <a:r>
              <a:rPr lang="ko-KR" altLang="en-US" dirty="0"/>
              <a:t>위의 편집에서는 ‘</a:t>
            </a:r>
            <a:r>
              <a:rPr lang="en-US" altLang="ko-KR" dirty="0"/>
              <a:t>s’</a:t>
            </a:r>
            <a:r>
              <a:rPr lang="ko-KR" altLang="en-US" dirty="0"/>
              <a:t>와 ‘</a:t>
            </a:r>
            <a:r>
              <a:rPr lang="en-US" altLang="ko-KR" dirty="0"/>
              <a:t>t’</a:t>
            </a:r>
            <a:r>
              <a:rPr lang="ko-KR" altLang="en-US" dirty="0"/>
              <a:t>는 그대로 사용하고</a:t>
            </a:r>
            <a:r>
              <a:rPr lang="en-US" altLang="ko-KR" dirty="0"/>
              <a:t>, ‘o’</a:t>
            </a:r>
            <a:r>
              <a:rPr lang="ko-KR" altLang="en-US" dirty="0"/>
              <a:t>를 삽입하고</a:t>
            </a:r>
            <a:r>
              <a:rPr lang="en-US" altLang="ko-KR" dirty="0"/>
              <a:t>, ‘r’</a:t>
            </a:r>
            <a:r>
              <a:rPr lang="ko-KR" altLang="en-US" dirty="0"/>
              <a:t>과 ‘</a:t>
            </a:r>
            <a:r>
              <a:rPr lang="en-US" altLang="ko-KR" dirty="0"/>
              <a:t>o’</a:t>
            </a:r>
            <a:r>
              <a:rPr lang="ko-KR" altLang="en-US" dirty="0"/>
              <a:t>를 삭제한다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그 </a:t>
            </a:r>
            <a:r>
              <a:rPr lang="ko-KR" altLang="en-US" dirty="0"/>
              <a:t>다음엔 ‘</a:t>
            </a:r>
            <a:r>
              <a:rPr lang="en-US" altLang="ko-KR" dirty="0"/>
              <a:t>n’</a:t>
            </a:r>
            <a:r>
              <a:rPr lang="ko-KR" altLang="en-US" dirty="0"/>
              <a:t>을 그대로 사용하고</a:t>
            </a:r>
            <a:r>
              <a:rPr lang="en-US" altLang="ko-KR" dirty="0"/>
              <a:t>, </a:t>
            </a:r>
            <a:r>
              <a:rPr lang="ko-KR" altLang="en-US" dirty="0"/>
              <a:t>마지막으로 ‘</a:t>
            </a:r>
            <a:r>
              <a:rPr lang="en-US" altLang="ko-KR" dirty="0"/>
              <a:t>g’</a:t>
            </a:r>
            <a:r>
              <a:rPr lang="ko-KR" altLang="en-US" dirty="0"/>
              <a:t>를 ‘</a:t>
            </a:r>
            <a:r>
              <a:rPr lang="en-US" altLang="ko-KR" dirty="0"/>
              <a:t>e’</a:t>
            </a:r>
            <a:r>
              <a:rPr lang="ko-KR" altLang="en-US" dirty="0"/>
              <a:t>로 ‘대체’시키어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/>
              <a:t>회의 편집 연산이 수행되었다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55759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645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fontAlgn="base" latinLnBrk="1"/>
            <a:r>
              <a:rPr lang="ko-KR" altLang="en-US" dirty="0" smtClean="0"/>
              <a:t>반면에 </a:t>
            </a:r>
            <a:r>
              <a:rPr lang="ko-KR" altLang="en-US" dirty="0"/>
              <a:t>아래의 편집에서는 ‘</a:t>
            </a:r>
            <a:r>
              <a:rPr lang="en-US" altLang="ko-KR" dirty="0"/>
              <a:t>s’</a:t>
            </a:r>
            <a:r>
              <a:rPr lang="ko-KR" altLang="en-US" dirty="0"/>
              <a:t>와 ‘</a:t>
            </a:r>
            <a:r>
              <a:rPr lang="en-US" altLang="ko-KR" dirty="0"/>
              <a:t>t’</a:t>
            </a:r>
            <a:r>
              <a:rPr lang="ko-KR" altLang="en-US" dirty="0"/>
              <a:t>는 그대로 사용한 후</a:t>
            </a:r>
            <a:r>
              <a:rPr lang="en-US" altLang="ko-KR" dirty="0"/>
              <a:t>, ‘r’</a:t>
            </a:r>
            <a:r>
              <a:rPr lang="ko-KR" altLang="en-US" dirty="0"/>
              <a:t>을 삭제하고</a:t>
            </a:r>
            <a:r>
              <a:rPr lang="en-US" altLang="ko-KR" dirty="0"/>
              <a:t>, ‘o’</a:t>
            </a:r>
            <a:r>
              <a:rPr lang="ko-KR" altLang="en-US" dirty="0"/>
              <a:t>와 ‘</a:t>
            </a:r>
            <a:r>
              <a:rPr lang="en-US" altLang="ko-KR" dirty="0"/>
              <a:t>n’</a:t>
            </a:r>
            <a:r>
              <a:rPr lang="ko-KR" altLang="en-US" dirty="0"/>
              <a:t>을 그대로 사용한 후</a:t>
            </a:r>
            <a:r>
              <a:rPr lang="en-US" altLang="ko-KR" dirty="0"/>
              <a:t>, ‘g’</a:t>
            </a:r>
            <a:r>
              <a:rPr lang="ko-KR" altLang="en-US" dirty="0"/>
              <a:t>를 ‘</a:t>
            </a:r>
            <a:r>
              <a:rPr lang="en-US" altLang="ko-KR" dirty="0"/>
              <a:t>e’</a:t>
            </a:r>
            <a:r>
              <a:rPr lang="ko-KR" altLang="en-US" dirty="0"/>
              <a:t>로 대체시키어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/>
              <a:t>회의 편집 연산만이 수행되었고</a:t>
            </a:r>
            <a:r>
              <a:rPr lang="en-US" altLang="ko-KR" dirty="0"/>
              <a:t>, </a:t>
            </a:r>
            <a:r>
              <a:rPr lang="ko-KR" altLang="en-US" dirty="0"/>
              <a:t>이는 최소 편집 횟수이다</a:t>
            </a:r>
            <a:r>
              <a:rPr lang="en-US" altLang="ko-KR" dirty="0" smtClean="0"/>
              <a:t>.</a:t>
            </a:r>
          </a:p>
          <a:p>
            <a:pPr fontAlgn="base" latinLnBrk="1"/>
            <a:endParaRPr lang="en-US" altLang="ko-KR" dirty="0"/>
          </a:p>
          <a:p>
            <a:pPr fontAlgn="base" latinLnBrk="1"/>
            <a:endParaRPr lang="en-US" altLang="ko-KR" dirty="0" smtClean="0"/>
          </a:p>
          <a:p>
            <a:pPr fontAlgn="base" latinLnBrk="1"/>
            <a:endParaRPr lang="en-US" altLang="ko-KR" dirty="0"/>
          </a:p>
          <a:p>
            <a:pPr fontAlgn="base" latinLnBrk="1"/>
            <a:endParaRPr lang="en-US" altLang="ko-KR" dirty="0" smtClean="0"/>
          </a:p>
          <a:p>
            <a:pPr fontAlgn="base" latinLnBrk="1"/>
            <a:endParaRPr lang="en-US" altLang="ko-KR" dirty="0" smtClean="0"/>
          </a:p>
          <a:p>
            <a:pPr fontAlgn="base" latinLnBrk="1"/>
            <a:r>
              <a:rPr lang="ko-KR" altLang="en-US" dirty="0"/>
              <a:t>이처럼 </a:t>
            </a:r>
            <a:r>
              <a:rPr lang="en-US" altLang="ko-KR" dirty="0"/>
              <a:t>S</a:t>
            </a:r>
            <a:r>
              <a:rPr lang="ko-KR" altLang="en-US" dirty="0"/>
              <a:t>를 </a:t>
            </a:r>
            <a:r>
              <a:rPr lang="en-US" altLang="ko-KR" dirty="0"/>
              <a:t>T</a:t>
            </a:r>
            <a:r>
              <a:rPr lang="ko-KR" altLang="en-US" dirty="0"/>
              <a:t>로 바꾸는데 어떤 연산을 어느 문자에 수행하는가에 따라서 편집 연산 횟수가 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2623584"/>
            <a:ext cx="5196813" cy="195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7606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ko-KR" altLang="en-US" dirty="0"/>
              <a:t>편집 거리 문제를 동적 계획 알고리즘으로 해결하려면 부분 문제들을 어떻게 표현해야 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‘</a:t>
            </a:r>
            <a:r>
              <a:rPr lang="en-US" altLang="ko-KR" dirty="0"/>
              <a:t>strong’</a:t>
            </a:r>
            <a:r>
              <a:rPr lang="ko-KR" altLang="en-US" dirty="0"/>
              <a:t>을 ‘</a:t>
            </a:r>
            <a:r>
              <a:rPr lang="en-US" altLang="ko-KR" dirty="0"/>
              <a:t>stone’</a:t>
            </a:r>
            <a:r>
              <a:rPr lang="ko-KR" altLang="en-US" dirty="0"/>
              <a:t>으로 편집하려는데</a:t>
            </a:r>
            <a:r>
              <a:rPr lang="en-US" altLang="ko-KR" dirty="0"/>
              <a:t>, </a:t>
            </a:r>
            <a:r>
              <a:rPr lang="ko-KR" altLang="en-US" dirty="0"/>
              <a:t>만일 각 </a:t>
            </a:r>
            <a:r>
              <a:rPr lang="ko-KR" altLang="en-US" dirty="0" err="1"/>
              <a:t>접두부</a:t>
            </a:r>
            <a:r>
              <a:rPr lang="ko-KR" altLang="en-US" dirty="0"/>
              <a:t> </a:t>
            </a:r>
            <a:r>
              <a:rPr lang="en-US" altLang="ko-KR" dirty="0"/>
              <a:t>(prefix)</a:t>
            </a:r>
            <a:r>
              <a:rPr lang="ko-KR" altLang="en-US" dirty="0"/>
              <a:t>에 대해서</a:t>
            </a:r>
            <a:r>
              <a:rPr lang="en-US" altLang="ko-KR" dirty="0"/>
              <a:t>,</a:t>
            </a:r>
            <a:r>
              <a:rPr lang="ko-KR" altLang="en-US" dirty="0"/>
              <a:t> 예를 들어</a:t>
            </a:r>
            <a:r>
              <a:rPr lang="en-US" altLang="ko-KR" dirty="0"/>
              <a:t>, ‘</a:t>
            </a:r>
            <a:r>
              <a:rPr lang="en-US" altLang="ko-KR" dirty="0" err="1"/>
              <a:t>stro</a:t>
            </a:r>
            <a:r>
              <a:rPr lang="en-US" altLang="ko-KR" dirty="0"/>
              <a:t>’</a:t>
            </a:r>
            <a:r>
              <a:rPr lang="ko-KR" altLang="en-US" dirty="0"/>
              <a:t>를 ‘</a:t>
            </a:r>
            <a:r>
              <a:rPr lang="en-US" altLang="ko-KR" dirty="0" err="1"/>
              <a:t>sto</a:t>
            </a:r>
            <a:r>
              <a:rPr lang="en-US" altLang="ko-KR" dirty="0"/>
              <a:t>’</a:t>
            </a:r>
            <a:r>
              <a:rPr lang="ko-KR" altLang="en-US" dirty="0"/>
              <a:t>로 편집할 때의 편집 거리를 미리 알고 있으면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스트링의</a:t>
            </a:r>
            <a:r>
              <a:rPr lang="ko-KR" altLang="en-US" dirty="0"/>
              <a:t> 나머지 부분에 대해서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‘</a:t>
            </a:r>
            <a:r>
              <a:rPr lang="en-US" altLang="ko-KR" dirty="0" err="1"/>
              <a:t>ng</a:t>
            </a:r>
            <a:r>
              <a:rPr lang="en-US" altLang="ko-KR" dirty="0"/>
              <a:t>’</a:t>
            </a:r>
            <a:r>
              <a:rPr lang="ko-KR" altLang="en-US" dirty="0"/>
              <a:t>를 ‘</a:t>
            </a:r>
            <a:r>
              <a:rPr lang="en-US" altLang="ko-KR" dirty="0"/>
              <a:t>ne’</a:t>
            </a:r>
            <a:r>
              <a:rPr lang="ko-KR" altLang="en-US" dirty="0"/>
              <a:t>로의 편집에 대해서 편집 거리를 </a:t>
            </a:r>
            <a:r>
              <a:rPr lang="ko-KR" altLang="en-US" dirty="0" smtClean="0"/>
              <a:t>찾음으로써</a:t>
            </a:r>
            <a:r>
              <a:rPr lang="en-US" altLang="ko-KR" dirty="0" smtClean="0"/>
              <a:t>, </a:t>
            </a:r>
            <a:r>
              <a:rPr lang="ko-KR" altLang="en-US" dirty="0"/>
              <a:t>주어진 입력에 대한 편집 거리를 구할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77072"/>
            <a:ext cx="3888432" cy="231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3364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ko-KR" altLang="en-US" dirty="0" smtClean="0"/>
              <a:t>부분문제를 </a:t>
            </a:r>
            <a:r>
              <a:rPr lang="ko-KR" altLang="en-US" dirty="0"/>
              <a:t>정의하기 위해서 </a:t>
            </a:r>
            <a:r>
              <a:rPr lang="ko-KR" altLang="en-US" dirty="0" err="1"/>
              <a:t>스트링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와 </a:t>
            </a:r>
            <a:r>
              <a:rPr lang="en-US" altLang="ko-KR" dirty="0"/>
              <a:t>T</a:t>
            </a:r>
            <a:r>
              <a:rPr lang="ko-KR" altLang="en-US" dirty="0"/>
              <a:t>의 길이가 각각 </a:t>
            </a:r>
            <a:r>
              <a:rPr lang="en-US" altLang="ko-KR" dirty="0"/>
              <a:t>m</a:t>
            </a:r>
            <a:r>
              <a:rPr lang="ko-KR" altLang="en-US" dirty="0"/>
              <a:t>과 </a:t>
            </a:r>
            <a:r>
              <a:rPr lang="en-US" altLang="ko-KR" dirty="0"/>
              <a:t>n</a:t>
            </a:r>
            <a:r>
              <a:rPr lang="ko-KR" altLang="en-US" dirty="0"/>
              <a:t>이라 하고</a:t>
            </a:r>
            <a:r>
              <a:rPr lang="en-US" altLang="ko-KR" dirty="0"/>
              <a:t>, S</a:t>
            </a:r>
            <a:r>
              <a:rPr lang="ko-KR" altLang="en-US" dirty="0"/>
              <a:t>와 </a:t>
            </a:r>
            <a:r>
              <a:rPr lang="en-US" altLang="ko-KR" dirty="0"/>
              <a:t>T</a:t>
            </a:r>
            <a:r>
              <a:rPr lang="ko-KR" altLang="en-US" dirty="0"/>
              <a:t>의 각 문자를 다음과 같이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ko-KR" altLang="en-US" dirty="0"/>
              <a:t>와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= 1, 2, </a:t>
            </a:r>
            <a:r>
              <a:rPr lang="ko-KR" altLang="en-US" dirty="0"/>
              <a:t>⋯</a:t>
            </a:r>
            <a:r>
              <a:rPr lang="en-US" altLang="ko-KR" dirty="0"/>
              <a:t>, m</a:t>
            </a:r>
            <a:r>
              <a:rPr lang="ko-KR" altLang="en-US" dirty="0"/>
              <a:t>이고</a:t>
            </a:r>
            <a:r>
              <a:rPr lang="en-US" altLang="ko-KR" dirty="0"/>
              <a:t>, j = 1, 2, </a:t>
            </a:r>
            <a:r>
              <a:rPr lang="ko-KR" altLang="en-US" dirty="0"/>
              <a:t>⋯</a:t>
            </a:r>
            <a:r>
              <a:rPr lang="en-US" altLang="ko-KR" dirty="0"/>
              <a:t>, n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 fontAlgn="base" latinLnBrk="1">
              <a:buNone/>
            </a:pPr>
            <a:r>
              <a:rPr lang="en-US" dirty="0" smtClean="0"/>
              <a:t>	S </a:t>
            </a:r>
            <a:r>
              <a:rPr lang="en-US" dirty="0"/>
              <a:t>= s</a:t>
            </a:r>
            <a:r>
              <a:rPr lang="en-US" baseline="-25000" dirty="0"/>
              <a:t>1</a:t>
            </a:r>
            <a:r>
              <a:rPr lang="en-US" dirty="0"/>
              <a:t> s</a:t>
            </a:r>
            <a:r>
              <a:rPr lang="en-US" baseline="-25000" dirty="0"/>
              <a:t>2</a:t>
            </a:r>
            <a:r>
              <a:rPr lang="en-US" dirty="0"/>
              <a:t> s</a:t>
            </a:r>
            <a:r>
              <a:rPr lang="en-US" baseline="-25000" dirty="0"/>
              <a:t>3</a:t>
            </a:r>
            <a:r>
              <a:rPr lang="en-US" dirty="0"/>
              <a:t> s</a:t>
            </a:r>
            <a:r>
              <a:rPr lang="en-US" baseline="-25000" dirty="0"/>
              <a:t>4 </a:t>
            </a:r>
            <a:r>
              <a:rPr lang="en-US" dirty="0"/>
              <a:t>⋯ 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  <a:p>
            <a:pPr marL="0" indent="0" fontAlgn="base" latinLnBrk="1">
              <a:buNone/>
            </a:pPr>
            <a:r>
              <a:rPr lang="en-US" dirty="0"/>
              <a:t>	T = t</a:t>
            </a:r>
            <a:r>
              <a:rPr lang="en-US" baseline="-25000" dirty="0"/>
              <a:t>1</a:t>
            </a:r>
            <a:r>
              <a:rPr lang="en-US" dirty="0"/>
              <a:t> t</a:t>
            </a:r>
            <a:r>
              <a:rPr lang="en-US" baseline="-25000" dirty="0"/>
              <a:t>2 </a:t>
            </a: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t</a:t>
            </a:r>
            <a:r>
              <a:rPr lang="en-US" baseline="-25000" dirty="0"/>
              <a:t>4</a:t>
            </a:r>
            <a:r>
              <a:rPr lang="en-US" dirty="0"/>
              <a:t> ⋯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endParaRPr 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부분문제의 </a:t>
            </a:r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E[</a:t>
            </a:r>
            <a:r>
              <a:rPr lang="en-US" altLang="ko-KR" dirty="0" err="1">
                <a:solidFill>
                  <a:srgbClr val="FF0000"/>
                </a:solidFill>
              </a:rPr>
              <a:t>i,j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ko-KR" altLang="en-US" dirty="0"/>
              <a:t>는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ko-KR" altLang="en-US" dirty="0" err="1"/>
              <a:t>접두부의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개 문자를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ko-KR" altLang="en-US" dirty="0" err="1"/>
              <a:t>접두부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ko-KR" altLang="en-US" dirty="0"/>
              <a:t>개 문자로 변환시키는데 필요한 최소 편집 연산 횟수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편집 거리이다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68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fontAlgn="base" latinLnBrk="1"/>
            <a:r>
              <a:rPr lang="ko-KR" altLang="en-US" dirty="0"/>
              <a:t>예를 들어</a:t>
            </a:r>
            <a:r>
              <a:rPr lang="en-US" altLang="ko-KR" dirty="0"/>
              <a:t>, ‘strong’</a:t>
            </a:r>
            <a:r>
              <a:rPr lang="ko-KR" altLang="en-US" dirty="0"/>
              <a:t>을 ‘</a:t>
            </a:r>
            <a:r>
              <a:rPr lang="en-US" altLang="ko-KR" dirty="0"/>
              <a:t>stone’</a:t>
            </a:r>
            <a:r>
              <a:rPr lang="ko-KR" altLang="en-US" dirty="0"/>
              <a:t>에 대해서</a:t>
            </a:r>
            <a:r>
              <a:rPr lang="en-US" altLang="ko-KR" dirty="0"/>
              <a:t>, ‘</a:t>
            </a:r>
            <a:r>
              <a:rPr lang="en-US" altLang="ko-KR" dirty="0" err="1"/>
              <a:t>stro</a:t>
            </a:r>
            <a:r>
              <a:rPr lang="en-US" altLang="ko-KR" dirty="0"/>
              <a:t>’</a:t>
            </a:r>
            <a:r>
              <a:rPr lang="ko-KR" altLang="en-US" dirty="0"/>
              <a:t>를 ‘</a:t>
            </a:r>
            <a:r>
              <a:rPr lang="en-US" altLang="ko-KR" dirty="0" err="1"/>
              <a:t>sto</a:t>
            </a:r>
            <a:r>
              <a:rPr lang="en-US" altLang="ko-KR" dirty="0"/>
              <a:t>’</a:t>
            </a:r>
            <a:r>
              <a:rPr lang="ko-KR" altLang="en-US" dirty="0"/>
              <a:t>로 바꾸기 위한 편집 거리를 찾는 문제는 </a:t>
            </a:r>
            <a:r>
              <a:rPr lang="en-US" altLang="ko-KR" dirty="0"/>
              <a:t>E[4,3]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ko-KR" altLang="en-US" dirty="0"/>
              <a:t>점진적으로 </a:t>
            </a:r>
            <a:r>
              <a:rPr lang="en-US" altLang="ko-KR" dirty="0"/>
              <a:t>E[6,5]</a:t>
            </a:r>
            <a:r>
              <a:rPr lang="ko-KR" altLang="en-US" dirty="0"/>
              <a:t>를 해결하면 문제의 해를 찾게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다음 </a:t>
            </a:r>
            <a:r>
              <a:rPr lang="ko-KR" altLang="en-US" dirty="0"/>
              <a:t>예제에 대해 처음 몇 개의 부분 문제의 편집 거리를 계산하여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7" name="_x221004888" descr="EMB0000170049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600372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7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ko-KR" altLang="en-US" baseline="-25000" dirty="0"/>
              <a:t>→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[‘s’</a:t>
            </a:r>
            <a:r>
              <a:rPr lang="ko-KR" altLang="en-US" dirty="0"/>
              <a:t>를 ‘</a:t>
            </a:r>
            <a:r>
              <a:rPr lang="en-US" altLang="ko-KR" dirty="0"/>
              <a:t>s’</a:t>
            </a:r>
            <a:r>
              <a:rPr lang="ko-KR" altLang="en-US" dirty="0"/>
              <a:t>로 편집</a:t>
            </a:r>
            <a:r>
              <a:rPr lang="en-US" altLang="ko-KR" dirty="0"/>
              <a:t>] </a:t>
            </a:r>
            <a:r>
              <a:rPr lang="ko-KR" altLang="en-US" dirty="0" smtClean="0"/>
              <a:t>부분문제</a:t>
            </a:r>
            <a:r>
              <a:rPr lang="en-US" altLang="ko-KR" dirty="0"/>
              <a:t>: E[1,1]=0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s</a:t>
            </a:r>
            <a:r>
              <a:rPr lang="en-US" altLang="ko-KR" baseline="-25000" dirty="0"/>
              <a:t>1 </a:t>
            </a:r>
            <a:r>
              <a:rPr lang="en-US" altLang="ko-KR" dirty="0"/>
              <a:t>= t</a:t>
            </a:r>
            <a:r>
              <a:rPr lang="en-US" altLang="ko-KR" baseline="-25000" dirty="0"/>
              <a:t>1 </a:t>
            </a:r>
            <a:r>
              <a:rPr lang="en-US" altLang="ko-KR" dirty="0"/>
              <a:t>= ‘s’</a:t>
            </a:r>
            <a:r>
              <a:rPr lang="ko-KR" altLang="en-US" dirty="0"/>
              <a:t>이기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ko-KR" altLang="en-US" baseline="-25000" dirty="0"/>
              <a:t>→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[‘s’</a:t>
            </a:r>
            <a:r>
              <a:rPr lang="ko-KR" altLang="en-US" dirty="0"/>
              <a:t>를 ‘</a:t>
            </a:r>
            <a:r>
              <a:rPr lang="en-US" altLang="ko-KR" dirty="0" err="1"/>
              <a:t>st</a:t>
            </a:r>
            <a:r>
              <a:rPr lang="en-US" altLang="ko-KR" dirty="0"/>
              <a:t>’</a:t>
            </a:r>
            <a:r>
              <a:rPr lang="ko-KR" altLang="en-US" dirty="0"/>
              <a:t>로 편집</a:t>
            </a:r>
            <a:r>
              <a:rPr lang="en-US" altLang="ko-KR" dirty="0"/>
              <a:t>] </a:t>
            </a:r>
            <a:r>
              <a:rPr lang="ko-KR" altLang="en-US" dirty="0" smtClean="0"/>
              <a:t>부분문제</a:t>
            </a:r>
            <a:r>
              <a:rPr lang="en-US" altLang="ko-KR" dirty="0"/>
              <a:t>: E[1,2]=1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s</a:t>
            </a:r>
            <a:r>
              <a:rPr lang="en-US" altLang="ko-KR" baseline="-25000" dirty="0"/>
              <a:t>1 </a:t>
            </a:r>
            <a:r>
              <a:rPr lang="en-US" altLang="ko-KR" dirty="0"/>
              <a:t>= t</a:t>
            </a:r>
            <a:r>
              <a:rPr lang="en-US" altLang="ko-KR" baseline="-25000" dirty="0"/>
              <a:t>1 </a:t>
            </a:r>
            <a:r>
              <a:rPr lang="en-US" altLang="ko-KR" dirty="0"/>
              <a:t>= ‘s’</a:t>
            </a:r>
            <a:r>
              <a:rPr lang="ko-KR" altLang="en-US" dirty="0"/>
              <a:t>이고</a:t>
            </a:r>
            <a:r>
              <a:rPr lang="en-US" altLang="ko-KR" dirty="0"/>
              <a:t>, ‘t’</a:t>
            </a:r>
            <a:r>
              <a:rPr lang="ko-KR" altLang="en-US" dirty="0"/>
              <a:t>를 </a:t>
            </a:r>
            <a:r>
              <a:rPr lang="ko-KR" altLang="en-US" u="sng" dirty="0">
                <a:solidFill>
                  <a:srgbClr val="FF0000"/>
                </a:solidFill>
              </a:rPr>
              <a:t>삽입</a:t>
            </a:r>
            <a:r>
              <a:rPr lang="ko-KR" altLang="en-US" dirty="0"/>
              <a:t>하는데 </a:t>
            </a:r>
            <a:r>
              <a:rPr lang="en-US" altLang="ko-KR" dirty="0"/>
              <a:t>1</a:t>
            </a:r>
            <a:r>
              <a:rPr lang="ko-KR" altLang="en-US" dirty="0"/>
              <a:t>회의 연산이 필요하기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ko-KR" altLang="en-US" baseline="-25000" dirty="0"/>
              <a:t>→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[‘</a:t>
            </a:r>
            <a:r>
              <a:rPr lang="en-US" altLang="ko-KR" dirty="0" err="1"/>
              <a:t>st</a:t>
            </a:r>
            <a:r>
              <a:rPr lang="en-US" altLang="ko-KR" dirty="0"/>
              <a:t>’</a:t>
            </a:r>
            <a:r>
              <a:rPr lang="ko-KR" altLang="en-US" dirty="0"/>
              <a:t>를 ‘</a:t>
            </a:r>
            <a:r>
              <a:rPr lang="en-US" altLang="ko-KR" dirty="0"/>
              <a:t>s’</a:t>
            </a:r>
            <a:r>
              <a:rPr lang="ko-KR" altLang="en-US" dirty="0"/>
              <a:t>로 편집</a:t>
            </a:r>
            <a:r>
              <a:rPr lang="en-US" altLang="ko-KR" dirty="0"/>
              <a:t>] </a:t>
            </a:r>
            <a:r>
              <a:rPr lang="ko-KR" altLang="en-US" dirty="0" smtClean="0"/>
              <a:t>부분문제</a:t>
            </a:r>
            <a:r>
              <a:rPr lang="en-US" altLang="ko-KR" dirty="0"/>
              <a:t>: E[2,1]=1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s</a:t>
            </a:r>
            <a:r>
              <a:rPr lang="en-US" altLang="ko-KR" baseline="-25000" dirty="0"/>
              <a:t>1 </a:t>
            </a:r>
            <a:r>
              <a:rPr lang="en-US" altLang="ko-KR" dirty="0"/>
              <a:t>= t</a:t>
            </a:r>
            <a:r>
              <a:rPr lang="en-US" altLang="ko-KR" baseline="-25000" dirty="0"/>
              <a:t>1 </a:t>
            </a:r>
            <a:r>
              <a:rPr lang="en-US" altLang="ko-KR" dirty="0"/>
              <a:t>= ‘s’</a:t>
            </a:r>
            <a:r>
              <a:rPr lang="ko-KR" altLang="en-US" dirty="0"/>
              <a:t>이고</a:t>
            </a:r>
            <a:r>
              <a:rPr lang="en-US" altLang="ko-KR" dirty="0"/>
              <a:t>, ‘t’</a:t>
            </a:r>
            <a:r>
              <a:rPr lang="ko-KR" altLang="en-US" dirty="0"/>
              <a:t>를 </a:t>
            </a:r>
            <a:r>
              <a:rPr lang="ko-KR" altLang="en-US" u="sng" dirty="0">
                <a:solidFill>
                  <a:srgbClr val="FF0000"/>
                </a:solidFill>
              </a:rPr>
              <a:t>삭제</a:t>
            </a:r>
            <a:r>
              <a:rPr lang="ko-KR" altLang="en-US" dirty="0"/>
              <a:t>하는데 </a:t>
            </a:r>
            <a:r>
              <a:rPr lang="en-US" altLang="ko-KR" dirty="0"/>
              <a:t>1</a:t>
            </a:r>
            <a:r>
              <a:rPr lang="ko-KR" altLang="en-US" dirty="0"/>
              <a:t>회의 연산이 필요하기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ko-KR" altLang="en-US" baseline="-25000" dirty="0"/>
              <a:t>→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[‘</a:t>
            </a:r>
            <a:r>
              <a:rPr lang="en-US" altLang="ko-KR" dirty="0" err="1"/>
              <a:t>st</a:t>
            </a:r>
            <a:r>
              <a:rPr lang="en-US" altLang="ko-KR" dirty="0"/>
              <a:t>’</a:t>
            </a:r>
            <a:r>
              <a:rPr lang="ko-KR" altLang="en-US" dirty="0"/>
              <a:t>를 ‘</a:t>
            </a:r>
            <a:r>
              <a:rPr lang="en-US" altLang="ko-KR" dirty="0" err="1"/>
              <a:t>st</a:t>
            </a:r>
            <a:r>
              <a:rPr lang="en-US" altLang="ko-KR" dirty="0"/>
              <a:t>’</a:t>
            </a:r>
            <a:r>
              <a:rPr lang="ko-KR" altLang="en-US" dirty="0"/>
              <a:t>로 편집</a:t>
            </a:r>
            <a:r>
              <a:rPr lang="en-US" altLang="ko-KR" dirty="0"/>
              <a:t>] </a:t>
            </a:r>
            <a:r>
              <a:rPr lang="ko-KR" altLang="en-US" dirty="0" smtClean="0"/>
              <a:t>부분문제</a:t>
            </a:r>
            <a:r>
              <a:rPr lang="en-US" altLang="ko-KR" dirty="0"/>
              <a:t>: E[2,2]=0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s</a:t>
            </a:r>
            <a:r>
              <a:rPr lang="en-US" altLang="ko-KR" baseline="-25000" dirty="0"/>
              <a:t>1 </a:t>
            </a:r>
            <a:r>
              <a:rPr lang="en-US" altLang="ko-KR" dirty="0"/>
              <a:t>= t</a:t>
            </a:r>
            <a:r>
              <a:rPr lang="en-US" altLang="ko-KR" baseline="-25000" dirty="0"/>
              <a:t>1 </a:t>
            </a:r>
            <a:r>
              <a:rPr lang="en-US" altLang="ko-KR" dirty="0"/>
              <a:t>= ‘s’</a:t>
            </a:r>
            <a:r>
              <a:rPr lang="ko-KR" altLang="en-US" dirty="0"/>
              <a:t>이고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=t</a:t>
            </a:r>
            <a:r>
              <a:rPr lang="en-US" altLang="ko-KR" baseline="-25000" dirty="0"/>
              <a:t>2</a:t>
            </a:r>
            <a:r>
              <a:rPr lang="en-US" altLang="ko-KR" dirty="0"/>
              <a:t>=‘t’</a:t>
            </a:r>
            <a:r>
              <a:rPr lang="ko-KR" altLang="en-US" dirty="0"/>
              <a:t>이기 때문이다</a:t>
            </a:r>
            <a:r>
              <a:rPr lang="en-US" altLang="ko-KR" dirty="0"/>
              <a:t>. </a:t>
            </a:r>
            <a:r>
              <a:rPr lang="ko-KR" altLang="en-US" dirty="0"/>
              <a:t>이 경우에는 </a:t>
            </a:r>
            <a:r>
              <a:rPr lang="en-US" altLang="ko-KR" dirty="0"/>
              <a:t>E[1,1]=0</a:t>
            </a:r>
            <a:r>
              <a:rPr lang="ko-KR" altLang="en-US" dirty="0"/>
              <a:t>이라는 결과를 미리 계산하여 놓았고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=t</a:t>
            </a:r>
            <a:r>
              <a:rPr lang="en-US" altLang="ko-KR" baseline="-25000" dirty="0"/>
              <a:t>2</a:t>
            </a:r>
            <a:r>
              <a:rPr lang="en-US" altLang="ko-KR" dirty="0"/>
              <a:t>=‘t’</a:t>
            </a:r>
            <a:r>
              <a:rPr lang="ko-KR" altLang="en-US" dirty="0"/>
              <a:t>이므로</a:t>
            </a:r>
            <a:r>
              <a:rPr lang="en-US" altLang="ko-KR" dirty="0"/>
              <a:t>, E[1,1]+0=0</a:t>
            </a:r>
            <a:r>
              <a:rPr lang="ko-KR" altLang="en-US" dirty="0"/>
              <a:t>인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487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fontAlgn="base" latinLnBrk="1">
              <a:spcBef>
                <a:spcPts val="0"/>
              </a:spcBef>
              <a:spcAft>
                <a:spcPts val="2400"/>
              </a:spcAft>
            </a:pPr>
            <a:r>
              <a:rPr lang="ko-KR" altLang="en-US" dirty="0" smtClean="0"/>
              <a:t>부분문제 </a:t>
            </a: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en-US" altLang="ko-KR" dirty="0"/>
              <a:t>s</a:t>
            </a:r>
            <a:r>
              <a:rPr lang="en-US" altLang="ko-KR" baseline="-25000" dirty="0"/>
              <a:t>3</a:t>
            </a:r>
            <a:r>
              <a:rPr lang="en-US" altLang="ko-KR" dirty="0"/>
              <a:t>s</a:t>
            </a:r>
            <a:r>
              <a:rPr lang="en-US" altLang="ko-KR" baseline="-25000" dirty="0"/>
              <a:t>4</a:t>
            </a:r>
            <a:r>
              <a:rPr lang="ko-KR" altLang="en-US" baseline="-25000" dirty="0"/>
              <a:t>→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r>
              <a:rPr lang="en-US" altLang="ko-KR" dirty="0"/>
              <a:t>t</a:t>
            </a:r>
            <a:r>
              <a:rPr lang="en-US" altLang="ko-KR" baseline="-25000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[‘</a:t>
            </a:r>
            <a:r>
              <a:rPr lang="en-US" altLang="ko-KR" dirty="0" err="1"/>
              <a:t>stro</a:t>
            </a:r>
            <a:r>
              <a:rPr lang="en-US" altLang="ko-KR" dirty="0"/>
              <a:t>’</a:t>
            </a:r>
            <a:r>
              <a:rPr lang="ko-KR" altLang="en-US" dirty="0"/>
              <a:t>를 ‘</a:t>
            </a:r>
            <a:r>
              <a:rPr lang="en-US" altLang="ko-KR" dirty="0" err="1"/>
              <a:t>sto</a:t>
            </a:r>
            <a:r>
              <a:rPr lang="en-US" altLang="ko-KR" dirty="0"/>
              <a:t>’</a:t>
            </a:r>
            <a:r>
              <a:rPr lang="ko-KR" altLang="en-US" dirty="0"/>
              <a:t>로 편집</a:t>
            </a:r>
            <a:r>
              <a:rPr lang="en-US" altLang="ko-KR" dirty="0"/>
              <a:t>], </a:t>
            </a:r>
            <a:r>
              <a:rPr lang="ko-KR" altLang="en-US" dirty="0"/>
              <a:t>즉</a:t>
            </a:r>
            <a:r>
              <a:rPr lang="en-US" altLang="ko-KR" dirty="0"/>
              <a:t>, E[4,3]</a:t>
            </a:r>
            <a:r>
              <a:rPr lang="ko-KR" altLang="en-US" dirty="0"/>
              <a:t>은 어떻게 계산하여야 할까</a:t>
            </a:r>
            <a:r>
              <a:rPr lang="en-US" altLang="ko-KR" dirty="0"/>
              <a:t>? </a:t>
            </a:r>
            <a:endParaRPr lang="ko-KR" altLang="en-US" dirty="0"/>
          </a:p>
          <a:p>
            <a:pPr lvl="0" fontAlgn="base" latinLnBrk="1">
              <a:spcAft>
                <a:spcPts val="1200"/>
              </a:spcAft>
            </a:pPr>
            <a:r>
              <a:rPr lang="ko-KR" altLang="en-US" sz="2400" dirty="0" smtClean="0"/>
              <a:t>부분문제 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3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4</a:t>
            </a:r>
            <a:r>
              <a:rPr lang="ko-KR" altLang="en-US" sz="2400" baseline="-25000" dirty="0"/>
              <a:t>→</a:t>
            </a:r>
            <a:r>
              <a:rPr lang="en-US" altLang="ko-KR" sz="2400" dirty="0"/>
              <a:t>t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t</a:t>
            </a:r>
            <a:r>
              <a:rPr lang="en-US" altLang="ko-KR" sz="2400" baseline="-25000" dirty="0"/>
              <a:t>2</a:t>
            </a:r>
            <a:r>
              <a:rPr lang="ko-KR" altLang="en-US" sz="2400" dirty="0"/>
              <a:t> </a:t>
            </a:r>
            <a:r>
              <a:rPr lang="en-US" altLang="ko-KR" sz="2400" dirty="0"/>
              <a:t>[‘</a:t>
            </a:r>
            <a:r>
              <a:rPr lang="en-US" altLang="ko-KR" sz="2400" dirty="0" err="1"/>
              <a:t>stro</a:t>
            </a:r>
            <a:r>
              <a:rPr lang="en-US" altLang="ko-KR" sz="2400" dirty="0"/>
              <a:t>’</a:t>
            </a:r>
            <a:r>
              <a:rPr lang="ko-KR" altLang="en-US" sz="2400" dirty="0"/>
              <a:t>를 ‘</a:t>
            </a:r>
            <a:r>
              <a:rPr lang="en-US" altLang="ko-KR" sz="2400" dirty="0" err="1"/>
              <a:t>st</a:t>
            </a:r>
            <a:r>
              <a:rPr lang="en-US" altLang="ko-KR" sz="2400" dirty="0"/>
              <a:t>’</a:t>
            </a:r>
            <a:r>
              <a:rPr lang="ko-KR" altLang="en-US" sz="2400" dirty="0"/>
              <a:t>로 편집</a:t>
            </a:r>
            <a:r>
              <a:rPr lang="en-US" altLang="ko-KR" sz="2400" dirty="0"/>
              <a:t>], </a:t>
            </a:r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rgbClr val="FF0000"/>
                </a:solidFill>
              </a:rPr>
              <a:t> E[4,2]</a:t>
            </a:r>
            <a:r>
              <a:rPr lang="ko-KR" altLang="en-US" sz="2400" dirty="0">
                <a:solidFill>
                  <a:srgbClr val="FF0000"/>
                </a:solidFill>
              </a:rPr>
              <a:t>의 해를 알면</a:t>
            </a:r>
            <a:r>
              <a:rPr lang="en-US" altLang="ko-KR" sz="2400" dirty="0"/>
              <a:t>, t</a:t>
            </a:r>
            <a:r>
              <a:rPr lang="en-US" altLang="ko-KR" sz="2400" baseline="-25000" dirty="0"/>
              <a:t>3</a:t>
            </a:r>
            <a:r>
              <a:rPr lang="en-US" altLang="ko-KR" sz="2400" dirty="0"/>
              <a:t>=‘o’</a:t>
            </a:r>
            <a:r>
              <a:rPr lang="ko-KR" altLang="en-US" sz="2400" dirty="0"/>
              <a:t>를 </a:t>
            </a:r>
            <a:r>
              <a:rPr lang="ko-KR" altLang="en-US" sz="2400" u="sng" dirty="0"/>
              <a:t>삽입</a:t>
            </a:r>
            <a:r>
              <a:rPr lang="ko-KR" altLang="en-US" sz="2400" dirty="0"/>
              <a:t>하면 된다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이때의 편집 연산 횟수는 </a:t>
            </a:r>
            <a:r>
              <a:rPr lang="en-US" altLang="ko-KR" sz="2400" dirty="0"/>
              <a:t>E[4,2]+1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0" fontAlgn="base" latinLnBrk="1">
              <a:spcAft>
                <a:spcPts val="1200"/>
              </a:spcAft>
            </a:pPr>
            <a:r>
              <a:rPr lang="ko-KR" altLang="en-US" sz="2400" dirty="0" smtClean="0"/>
              <a:t>부분문제 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3</a:t>
            </a:r>
            <a:r>
              <a:rPr lang="ko-KR" altLang="en-US" sz="2400" baseline="-25000" dirty="0"/>
              <a:t>→</a:t>
            </a:r>
            <a:r>
              <a:rPr lang="en-US" altLang="ko-KR" sz="2400" dirty="0"/>
              <a:t>t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t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t</a:t>
            </a:r>
            <a:r>
              <a:rPr lang="en-US" altLang="ko-KR" sz="2400" baseline="-25000" dirty="0"/>
              <a:t>3</a:t>
            </a:r>
            <a:r>
              <a:rPr lang="ko-KR" altLang="en-US" sz="2400" dirty="0"/>
              <a:t> </a:t>
            </a:r>
            <a:r>
              <a:rPr lang="en-US" altLang="ko-KR" sz="2400" dirty="0"/>
              <a:t>[‘</a:t>
            </a:r>
            <a:r>
              <a:rPr lang="en-US" altLang="ko-KR" sz="2400" dirty="0" err="1"/>
              <a:t>str</a:t>
            </a:r>
            <a:r>
              <a:rPr lang="en-US" altLang="ko-KR" sz="2400" dirty="0"/>
              <a:t>’</a:t>
            </a:r>
            <a:r>
              <a:rPr lang="ko-KR" altLang="en-US" sz="2400" dirty="0"/>
              <a:t>을 ‘</a:t>
            </a:r>
            <a:r>
              <a:rPr lang="en-US" altLang="ko-KR" sz="2400" dirty="0" err="1"/>
              <a:t>sto</a:t>
            </a:r>
            <a:r>
              <a:rPr lang="en-US" altLang="ko-KR" sz="2400" dirty="0"/>
              <a:t>’</a:t>
            </a:r>
            <a:r>
              <a:rPr lang="ko-KR" altLang="en-US" sz="2400" dirty="0"/>
              <a:t>로 편집</a:t>
            </a:r>
            <a:r>
              <a:rPr lang="en-US" altLang="ko-KR" sz="2400" dirty="0"/>
              <a:t>], </a:t>
            </a:r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en-US" altLang="ko-KR" sz="2400" dirty="0">
                <a:solidFill>
                  <a:srgbClr val="FF0000"/>
                </a:solidFill>
              </a:rPr>
              <a:t> E[3,3]</a:t>
            </a:r>
            <a:r>
              <a:rPr lang="ko-KR" altLang="en-US" sz="2400" dirty="0">
                <a:solidFill>
                  <a:srgbClr val="FF0000"/>
                </a:solidFill>
              </a:rPr>
              <a:t>의 해를 알면</a:t>
            </a:r>
            <a:r>
              <a:rPr lang="en-US" altLang="ko-KR" sz="2400" dirty="0"/>
              <a:t>, s</a:t>
            </a:r>
            <a:r>
              <a:rPr lang="en-US" altLang="ko-KR" sz="2400" baseline="-25000" dirty="0"/>
              <a:t>4</a:t>
            </a:r>
            <a:r>
              <a:rPr lang="en-US" altLang="ko-KR" sz="2400" dirty="0"/>
              <a:t>=‘o’</a:t>
            </a:r>
            <a:r>
              <a:rPr lang="ko-KR" altLang="en-US" sz="2400" dirty="0"/>
              <a:t>를 </a:t>
            </a:r>
            <a:r>
              <a:rPr lang="ko-KR" altLang="en-US" sz="2400" u="sng" dirty="0"/>
              <a:t>삭제</a:t>
            </a:r>
            <a:r>
              <a:rPr lang="ko-KR" altLang="en-US" sz="2400" dirty="0"/>
              <a:t>하면 된다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이때의 편집 연산 횟수는 </a:t>
            </a:r>
            <a:r>
              <a:rPr lang="en-US" altLang="ko-KR" sz="2400" dirty="0"/>
              <a:t>E[3,3]+1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0" fontAlgn="base" latinLnBrk="1">
              <a:spcAft>
                <a:spcPts val="1200"/>
              </a:spcAft>
            </a:pPr>
            <a:r>
              <a:rPr lang="ko-KR" altLang="en-US" sz="2400" dirty="0" smtClean="0"/>
              <a:t>부분문제 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3</a:t>
            </a:r>
            <a:r>
              <a:rPr lang="ko-KR" altLang="en-US" sz="2400" baseline="-25000" dirty="0"/>
              <a:t>→</a:t>
            </a:r>
            <a:r>
              <a:rPr lang="en-US" altLang="ko-KR" sz="2400" dirty="0"/>
              <a:t>t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t</a:t>
            </a:r>
            <a:r>
              <a:rPr lang="en-US" altLang="ko-KR" sz="2400" baseline="-25000" dirty="0"/>
              <a:t>2</a:t>
            </a:r>
            <a:r>
              <a:rPr lang="ko-KR" altLang="en-US" sz="2400" dirty="0"/>
              <a:t> </a:t>
            </a:r>
            <a:r>
              <a:rPr lang="en-US" altLang="ko-KR" sz="2400" dirty="0"/>
              <a:t>[‘</a:t>
            </a:r>
            <a:r>
              <a:rPr lang="en-US" altLang="ko-KR" sz="2400" dirty="0" err="1"/>
              <a:t>str</a:t>
            </a:r>
            <a:r>
              <a:rPr lang="en-US" altLang="ko-KR" sz="2400" dirty="0"/>
              <a:t>’</a:t>
            </a:r>
            <a:r>
              <a:rPr lang="ko-KR" altLang="en-US" sz="2400" dirty="0"/>
              <a:t>을 ‘</a:t>
            </a:r>
            <a:r>
              <a:rPr lang="en-US" altLang="ko-KR" sz="2400" dirty="0" err="1"/>
              <a:t>st</a:t>
            </a:r>
            <a:r>
              <a:rPr lang="en-US" altLang="ko-KR" sz="2400" dirty="0"/>
              <a:t>’</a:t>
            </a:r>
            <a:r>
              <a:rPr lang="ko-KR" altLang="en-US" sz="2400" dirty="0"/>
              <a:t>로 편집</a:t>
            </a:r>
            <a:r>
              <a:rPr lang="en-US" altLang="ko-KR" sz="2400" dirty="0"/>
              <a:t>], 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E[3,2]</a:t>
            </a:r>
            <a:r>
              <a:rPr lang="ko-KR" altLang="en-US" sz="2400" dirty="0">
                <a:solidFill>
                  <a:srgbClr val="FF0000"/>
                </a:solidFill>
              </a:rPr>
              <a:t>의 해를 알면</a:t>
            </a:r>
            <a:r>
              <a:rPr lang="en-US" altLang="ko-KR" sz="2400" dirty="0"/>
              <a:t>, s</a:t>
            </a:r>
            <a:r>
              <a:rPr lang="en-US" altLang="ko-KR" sz="2400" baseline="-25000" dirty="0"/>
              <a:t>4</a:t>
            </a:r>
            <a:r>
              <a:rPr lang="en-US" altLang="ko-KR" sz="2400" dirty="0"/>
              <a:t>=‘o’</a:t>
            </a:r>
            <a:r>
              <a:rPr lang="ko-KR" altLang="en-US" sz="2400" dirty="0"/>
              <a:t>를 </a:t>
            </a:r>
            <a:r>
              <a:rPr lang="en-US" altLang="ko-KR" sz="2400" dirty="0"/>
              <a:t>t</a:t>
            </a:r>
            <a:r>
              <a:rPr lang="en-US" altLang="ko-KR" sz="2400" baseline="-25000" dirty="0"/>
              <a:t>3</a:t>
            </a:r>
            <a:r>
              <a:rPr lang="en-US" altLang="ko-KR" sz="2400" dirty="0"/>
              <a:t>=‘o’</a:t>
            </a:r>
            <a:r>
              <a:rPr lang="ko-KR" altLang="en-US" sz="2400" dirty="0"/>
              <a:t>로 편집하는데 필요한 연산을 계산하면 된다</a:t>
            </a:r>
            <a:r>
              <a:rPr lang="en-US" altLang="ko-KR" sz="2400" dirty="0"/>
              <a:t>. </a:t>
            </a:r>
            <a:r>
              <a:rPr lang="ko-KR" altLang="en-US" sz="2400" dirty="0"/>
              <a:t>이 경우에는 </a:t>
            </a:r>
            <a:r>
              <a:rPr lang="en-US" altLang="ko-KR" sz="2400" dirty="0"/>
              <a:t>2</a:t>
            </a:r>
            <a:r>
              <a:rPr lang="ko-KR" altLang="en-US" sz="2400" dirty="0"/>
              <a:t>개의 문자가 같으므로 편집할 필요가 없다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이때의 편집 연산 횟수는 </a:t>
            </a:r>
            <a:r>
              <a:rPr lang="en-US" altLang="ko-KR" sz="2400" dirty="0"/>
              <a:t>E[3,2]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2691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_x221004888" descr="EMB0000170049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330369" cy="448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44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ko-KR" altLang="en-US" dirty="0" smtClean="0"/>
              <a:t>이 </a:t>
            </a:r>
            <a:r>
              <a:rPr lang="ko-KR" altLang="en-US" dirty="0"/>
              <a:t>문제를 해결하려면</a:t>
            </a:r>
            <a:r>
              <a:rPr lang="en-US" altLang="ko-KR" dirty="0"/>
              <a:t>, </a:t>
            </a:r>
            <a:r>
              <a:rPr lang="ko-KR" altLang="en-US" dirty="0"/>
              <a:t>각 점을 시작점으로 정하여 </a:t>
            </a:r>
            <a:r>
              <a:rPr lang="ko-KR" altLang="en-US" dirty="0" err="1" smtClean="0"/>
              <a:t>다익스트라</a:t>
            </a:r>
            <a:r>
              <a:rPr lang="en-US" altLang="ko-KR" dirty="0" smtClean="0"/>
              <a:t>(</a:t>
            </a:r>
            <a:r>
              <a:rPr lang="en-US" altLang="ko-KR" dirty="0" err="1"/>
              <a:t>D</a:t>
            </a:r>
            <a:r>
              <a:rPr lang="en-US" altLang="ko-KR" dirty="0" err="1" smtClean="0"/>
              <a:t>ijkstra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최단 경로 </a:t>
            </a:r>
            <a:r>
              <a:rPr lang="ko-KR" altLang="en-US" dirty="0"/>
              <a:t>알고리즘을 수행하면 된다</a:t>
            </a:r>
            <a:r>
              <a:rPr lang="en-US" altLang="ko-KR" dirty="0"/>
              <a:t>. </a:t>
            </a:r>
          </a:p>
          <a:p>
            <a:pPr>
              <a:spcAft>
                <a:spcPts val="1200"/>
              </a:spcAft>
            </a:pPr>
            <a:r>
              <a:rPr lang="ko-KR" altLang="en-US" dirty="0"/>
              <a:t>이때의 시간복잡도는 배열을 사용하면 </a:t>
            </a:r>
            <a:r>
              <a:rPr lang="en-US" altLang="ko-KR" dirty="0"/>
              <a:t>(n-1)</a:t>
            </a:r>
            <a:r>
              <a:rPr lang="en-US" altLang="ko-KR" dirty="0" err="1"/>
              <a:t>xO</a:t>
            </a:r>
            <a:r>
              <a:rPr lang="en-US" altLang="ko-KR" dirty="0"/>
              <a:t>(n</a:t>
            </a:r>
            <a:r>
              <a:rPr lang="en-US" altLang="ko-KR" baseline="30000" dirty="0"/>
              <a:t>2</a:t>
            </a:r>
            <a:r>
              <a:rPr lang="en-US" altLang="ko-KR" dirty="0"/>
              <a:t>) = O(n</a:t>
            </a:r>
            <a:r>
              <a:rPr lang="en-US" altLang="ko-KR" baseline="30000" dirty="0"/>
              <a:t>3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n</a:t>
            </a:r>
            <a:r>
              <a:rPr lang="ko-KR" altLang="en-US" dirty="0"/>
              <a:t>은 점의 수이다</a:t>
            </a:r>
            <a:r>
              <a:rPr lang="en-US" altLang="ko-KR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altLang="ko-KR" dirty="0" err="1" smtClean="0"/>
              <a:t>Warshall</a:t>
            </a:r>
            <a:r>
              <a:rPr lang="ko-KR" altLang="en-US" dirty="0" smtClean="0"/>
              <a:t>은 </a:t>
            </a:r>
            <a:r>
              <a:rPr lang="ko-KR" altLang="en-US" dirty="0"/>
              <a:t>그래프에서 모든 쌍의 경로 존재 여부 </a:t>
            </a:r>
            <a:r>
              <a:rPr lang="en-US" altLang="ko-KR" dirty="0"/>
              <a:t>(transitive closure)</a:t>
            </a:r>
            <a:r>
              <a:rPr lang="ko-KR" altLang="en-US" dirty="0"/>
              <a:t>를 찾아내는 동적 계획 알고리즘을 제안했고</a:t>
            </a:r>
            <a:r>
              <a:rPr lang="en-US" altLang="ko-KR" dirty="0"/>
              <a:t>, </a:t>
            </a:r>
            <a:r>
              <a:rPr lang="en-US" altLang="ko-KR" dirty="0" smtClean="0"/>
              <a:t>Floyd</a:t>
            </a:r>
            <a:r>
              <a:rPr lang="ko-KR" altLang="en-US" dirty="0" smtClean="0"/>
              <a:t>는 </a:t>
            </a:r>
            <a:r>
              <a:rPr lang="ko-KR" altLang="en-US" dirty="0"/>
              <a:t>이를 변형하여 모든 쌍 최단 경로를 찾는 알고리즘을 고안하였다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따라서 </a:t>
            </a:r>
            <a:r>
              <a:rPr lang="ko-KR" altLang="en-US" dirty="0"/>
              <a:t>모든 쌍 최단 경로를 찾는 동적 계획 알고리즘을 </a:t>
            </a:r>
            <a:r>
              <a:rPr lang="ko-KR" altLang="en-US" dirty="0" err="1"/>
              <a:t>플로이드</a:t>
            </a:r>
            <a:r>
              <a:rPr lang="en-US" altLang="ko-KR" dirty="0"/>
              <a:t>-</a:t>
            </a:r>
            <a:r>
              <a:rPr lang="ko-KR" altLang="en-US" dirty="0" err="1"/>
              <a:t>워샬</a:t>
            </a:r>
            <a:r>
              <a:rPr lang="ko-KR" altLang="en-US" dirty="0"/>
              <a:t> 알고리즘이라 한다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sz="2400" dirty="0" smtClean="0"/>
              <a:t>간략히 </a:t>
            </a:r>
            <a:r>
              <a:rPr lang="ko-KR" altLang="en-US" sz="2400" dirty="0" err="1">
                <a:solidFill>
                  <a:srgbClr val="FF0000"/>
                </a:solidFill>
              </a:rPr>
              <a:t>플로이드</a:t>
            </a:r>
            <a:r>
              <a:rPr lang="ko-KR" altLang="en-US" sz="2400" dirty="0">
                <a:solidFill>
                  <a:srgbClr val="FF0000"/>
                </a:solidFill>
              </a:rPr>
              <a:t> 알고리즘</a:t>
            </a:r>
            <a:r>
              <a:rPr lang="ko-KR" altLang="en-US" sz="2400" dirty="0"/>
              <a:t>이라고 하자</a:t>
            </a:r>
            <a:r>
              <a:rPr lang="en-US" altLang="ko-KR" sz="2400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8527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fontAlgn="base" latinLnBrk="1">
              <a:spcAft>
                <a:spcPts val="2400"/>
              </a:spcAft>
            </a:pPr>
            <a:r>
              <a:rPr lang="ko-KR" altLang="en-US" sz="2400" dirty="0"/>
              <a:t>따라서 </a:t>
            </a:r>
            <a:r>
              <a:rPr lang="en-US" altLang="ko-KR" sz="2400" dirty="0"/>
              <a:t>E[4,3]</a:t>
            </a:r>
            <a:r>
              <a:rPr lang="ko-KR" altLang="en-US" sz="2400" dirty="0"/>
              <a:t>의 편집 거리는 위의 </a:t>
            </a:r>
            <a:r>
              <a:rPr lang="en-US" altLang="ko-KR" sz="2400" dirty="0"/>
              <a:t>3</a:t>
            </a:r>
            <a:r>
              <a:rPr lang="ko-KR" altLang="en-US" sz="2400" dirty="0"/>
              <a:t>가지 부분 문제들의 해</a:t>
            </a:r>
            <a:r>
              <a:rPr lang="en-US" altLang="ko-KR" sz="2400" dirty="0"/>
              <a:t>, </a:t>
            </a:r>
            <a:r>
              <a:rPr lang="ko-KR" altLang="en-US" sz="2400" dirty="0"/>
              <a:t>즉</a:t>
            </a:r>
            <a:r>
              <a:rPr lang="en-US" altLang="ko-KR" sz="2400" dirty="0"/>
              <a:t>, E[4,2], E[3,3], E[3,2]</a:t>
            </a:r>
            <a:r>
              <a:rPr lang="ko-KR" altLang="en-US" sz="2400" dirty="0"/>
              <a:t>의 편집 거리를 알면 된다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그런데 </a:t>
            </a:r>
            <a:r>
              <a:rPr lang="en-US" altLang="ko-KR" sz="2400" dirty="0"/>
              <a:t>E[4,2]=2, E[3,3]=1, E[3,2]=1</a:t>
            </a:r>
            <a:r>
              <a:rPr lang="ko-KR" altLang="en-US" sz="2400" dirty="0"/>
              <a:t>이므로</a:t>
            </a:r>
            <a:r>
              <a:rPr lang="en-US" altLang="ko-KR" sz="2400" dirty="0"/>
              <a:t>, (2+1), (1+1), 1 </a:t>
            </a:r>
            <a:r>
              <a:rPr lang="ko-KR" altLang="en-US" sz="2400" dirty="0"/>
              <a:t>중에서 최소값인 </a:t>
            </a:r>
            <a:r>
              <a:rPr lang="en-US" altLang="ko-KR" sz="2400" dirty="0"/>
              <a:t>1</a:t>
            </a:r>
            <a:r>
              <a:rPr lang="ko-KR" altLang="en-US" sz="2400" dirty="0"/>
              <a:t>이 </a:t>
            </a:r>
            <a:r>
              <a:rPr lang="en-US" altLang="ko-KR" sz="2400" dirty="0"/>
              <a:t>E[4,3]</a:t>
            </a:r>
            <a:r>
              <a:rPr lang="ko-KR" altLang="en-US" sz="2400" dirty="0"/>
              <a:t>의 편집 거리가 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 latinLnBrk="1">
              <a:spcAft>
                <a:spcPts val="2400"/>
              </a:spcAft>
            </a:pPr>
            <a:r>
              <a:rPr lang="ko-KR" altLang="en-US" sz="2400" dirty="0"/>
              <a:t>일반적으로 </a:t>
            </a:r>
            <a:r>
              <a:rPr lang="en-US" altLang="ko-KR" sz="2400" dirty="0"/>
              <a:t>E[i-1,j], E[i,j-1], E[i-1,j-1]</a:t>
            </a:r>
            <a:r>
              <a:rPr lang="ko-KR" altLang="en-US" sz="2400" dirty="0"/>
              <a:t>의 해가 미리 계산되어 있으면 </a:t>
            </a:r>
            <a:r>
              <a:rPr lang="en-US" altLang="ko-KR" sz="2400" dirty="0"/>
              <a:t>E[</a:t>
            </a:r>
            <a:r>
              <a:rPr lang="en-US" altLang="ko-KR" sz="2400" dirty="0" err="1"/>
              <a:t>i,j</a:t>
            </a:r>
            <a:r>
              <a:rPr lang="en-US" altLang="ko-KR" sz="2400" dirty="0"/>
              <a:t>]</a:t>
            </a:r>
            <a:r>
              <a:rPr lang="ko-KR" altLang="en-US" sz="2400" dirty="0"/>
              <a:t>를 계산할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그러므로 편집 거리 문제의 부분 문제간의 </a:t>
            </a:r>
            <a:r>
              <a:rPr lang="ko-KR" altLang="en-US" sz="2400" dirty="0">
                <a:solidFill>
                  <a:srgbClr val="FF0000"/>
                </a:solidFill>
              </a:rPr>
              <a:t>함축적인 순서</a:t>
            </a:r>
            <a:r>
              <a:rPr lang="ko-KR" altLang="en-US" sz="2400" dirty="0"/>
              <a:t>는 다음과 같다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6" y="4221088"/>
            <a:ext cx="8136904" cy="172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7532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lvl="0" fontAlgn="base" latinLnBrk="1"/>
            <a:r>
              <a:rPr lang="ko-KR" altLang="en-US" dirty="0"/>
              <a:t>먼저 </a:t>
            </a:r>
            <a:r>
              <a:rPr lang="en-US" altLang="ko-KR" dirty="0"/>
              <a:t>E[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의 왼쪽에 있는 </a:t>
            </a:r>
            <a:r>
              <a:rPr lang="en-US" altLang="ko-KR" dirty="0"/>
              <a:t>E[i,j-1]</a:t>
            </a:r>
            <a:r>
              <a:rPr lang="ko-KR" altLang="en-US" dirty="0"/>
              <a:t>는 </a:t>
            </a: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ko-KR" altLang="en-US" dirty="0"/>
              <a:t>⋯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r>
              <a:rPr lang="ko-KR" altLang="en-US" dirty="0"/>
              <a:t>⋯</a:t>
            </a:r>
            <a:r>
              <a:rPr lang="en-US" altLang="ko-KR" dirty="0"/>
              <a:t>t</a:t>
            </a:r>
            <a:r>
              <a:rPr lang="en-US" altLang="ko-KR" baseline="-25000" dirty="0"/>
              <a:t>j-1</a:t>
            </a:r>
            <a:r>
              <a:rPr lang="ko-KR" altLang="en-US" dirty="0"/>
              <a:t>까지의 해이므로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ko-KR" altLang="en-US" dirty="0"/>
              <a:t>를 </a:t>
            </a:r>
            <a:r>
              <a:rPr lang="ko-KR" altLang="en-US" u="sng" dirty="0"/>
              <a:t>삽입</a:t>
            </a:r>
            <a:r>
              <a:rPr lang="ko-KR" altLang="en-US" dirty="0"/>
              <a:t>한다면</a:t>
            </a:r>
            <a:r>
              <a:rPr lang="en-US" altLang="ko-KR" dirty="0"/>
              <a:t>, (E[i,j-1]+1)</a:t>
            </a:r>
            <a:r>
              <a:rPr lang="ko-KR" altLang="en-US" dirty="0"/>
              <a:t>이 </a:t>
            </a: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ko-KR" altLang="en-US" dirty="0"/>
              <a:t>⋯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r>
              <a:rPr lang="ko-KR" altLang="en-US" dirty="0"/>
              <a:t>⋯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ko-KR" altLang="en-US" dirty="0"/>
              <a:t>로 만드는데 필요한 연산 횟수가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E[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의 위쪽에 있는 </a:t>
            </a:r>
            <a:r>
              <a:rPr lang="en-US" altLang="ko-KR" dirty="0"/>
              <a:t>E[i-1,j]</a:t>
            </a:r>
            <a:r>
              <a:rPr lang="ko-KR" altLang="en-US" dirty="0"/>
              <a:t>의 경우에는 </a:t>
            </a: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ko-KR" altLang="en-US" dirty="0"/>
              <a:t>⋯</a:t>
            </a:r>
            <a:r>
              <a:rPr lang="en-US" altLang="ko-KR" dirty="0"/>
              <a:t>s</a:t>
            </a:r>
            <a:r>
              <a:rPr lang="en-US" altLang="ko-KR" baseline="-25000" dirty="0"/>
              <a:t>i-1</a:t>
            </a:r>
            <a:r>
              <a:rPr lang="ko-KR" altLang="en-US" dirty="0"/>
              <a:t>와 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r>
              <a:rPr lang="ko-KR" altLang="en-US" dirty="0"/>
              <a:t>⋯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ko-KR" altLang="en-US" dirty="0"/>
              <a:t>까지의 해가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u="sng" dirty="0"/>
              <a:t>삭제</a:t>
            </a:r>
            <a:r>
              <a:rPr lang="ko-KR" altLang="en-US" dirty="0"/>
              <a:t>한다면</a:t>
            </a:r>
            <a:r>
              <a:rPr lang="en-US" altLang="ko-KR" dirty="0"/>
              <a:t>, (E[i-1,j]+1)</a:t>
            </a:r>
            <a:r>
              <a:rPr lang="ko-KR" altLang="en-US" dirty="0"/>
              <a:t>이 </a:t>
            </a: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ko-KR" altLang="en-US" dirty="0"/>
              <a:t>⋯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r>
              <a:rPr lang="ko-KR" altLang="en-US" dirty="0"/>
              <a:t>⋯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ko-KR" altLang="en-US" dirty="0"/>
              <a:t>로 만드는데 필요한 연산 횟수가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ko-KR" altLang="en-US" dirty="0"/>
              <a:t>마지막으로 대각선 방향의 경우에는 연산 횟수가 </a:t>
            </a:r>
            <a:r>
              <a:rPr lang="en-US" altLang="ko-KR" dirty="0"/>
              <a:t>(E[i-1,j-1]+α)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=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ko-KR" altLang="en-US" dirty="0"/>
              <a:t>일 때 </a:t>
            </a:r>
            <a:r>
              <a:rPr lang="en-US" altLang="ko-KR" dirty="0"/>
              <a:t>α=0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  <a:r>
              <a:rPr lang="ko-KR" altLang="en-US" dirty="0"/>
              <a:t> 다르면 </a:t>
            </a:r>
            <a:r>
              <a:rPr lang="en-US" altLang="ko-KR" dirty="0"/>
              <a:t>α=1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ko-KR" altLang="en-US" dirty="0"/>
              <a:t>와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ko-KR" altLang="en-US" dirty="0"/>
              <a:t>가 같으면 어떤 편집 연산이 필요 없고</a:t>
            </a:r>
            <a:r>
              <a:rPr lang="en-US" altLang="ko-KR" dirty="0"/>
              <a:t>, </a:t>
            </a:r>
            <a:r>
              <a:rPr lang="ko-KR" altLang="en-US" dirty="0"/>
              <a:t>다르면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j</a:t>
            </a:r>
            <a:r>
              <a:rPr lang="ko-KR" altLang="en-US" dirty="0"/>
              <a:t>로 </a:t>
            </a:r>
            <a:r>
              <a:rPr lang="ko-KR" altLang="en-US" u="sng" dirty="0"/>
              <a:t>대체</a:t>
            </a:r>
            <a:r>
              <a:rPr lang="ko-KR" altLang="en-US" dirty="0"/>
              <a:t>하는 연산이 필요하기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8844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fontAlgn="base" latinLnBrk="1"/>
            <a:r>
              <a:rPr lang="ko-KR" altLang="en-US" dirty="0"/>
              <a:t>따라서 위의 </a:t>
            </a:r>
            <a:r>
              <a:rPr lang="en-US" altLang="ko-KR" dirty="0"/>
              <a:t>3</a:t>
            </a:r>
            <a:r>
              <a:rPr lang="ko-KR" altLang="en-US" dirty="0"/>
              <a:t>가지 경우 중에서 가장 작은 값을 </a:t>
            </a:r>
            <a:r>
              <a:rPr lang="en-US" altLang="ko-KR" dirty="0"/>
              <a:t>E[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의 해로서 선택한다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endParaRPr lang="ko-KR" altLang="en-US" dirty="0"/>
          </a:p>
          <a:p>
            <a:pPr marL="0" indent="0" algn="ctr" fontAlgn="base">
              <a:buNone/>
            </a:pPr>
            <a:r>
              <a:rPr lang="en-US" altLang="ko-KR" dirty="0">
                <a:solidFill>
                  <a:srgbClr val="0000CC"/>
                </a:solidFill>
              </a:rPr>
              <a:t>E[</a:t>
            </a:r>
            <a:r>
              <a:rPr lang="en-US" altLang="ko-KR" dirty="0" err="1">
                <a:solidFill>
                  <a:srgbClr val="0000CC"/>
                </a:solidFill>
              </a:rPr>
              <a:t>i,j</a:t>
            </a:r>
            <a:r>
              <a:rPr lang="en-US" altLang="ko-KR" dirty="0">
                <a:solidFill>
                  <a:srgbClr val="0000CC"/>
                </a:solidFill>
              </a:rPr>
              <a:t>] = min{E[i,j-1]+1, E[i-1,j]+1, E[i-1,j-1]+α} 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algn="ctr" fontAlgn="base">
              <a:buNone/>
            </a:pPr>
            <a:r>
              <a:rPr lang="ko-KR" altLang="en-US" sz="2400" dirty="0" smtClean="0">
                <a:solidFill>
                  <a:srgbClr val="0000CC"/>
                </a:solidFill>
              </a:rPr>
              <a:t>단</a:t>
            </a:r>
            <a:r>
              <a:rPr lang="en-US" altLang="ko-KR" sz="2400" dirty="0">
                <a:solidFill>
                  <a:srgbClr val="0000CC"/>
                </a:solidFill>
              </a:rPr>
              <a:t>,</a:t>
            </a:r>
            <a:r>
              <a:rPr lang="en-US" altLang="ko-KR" dirty="0">
                <a:solidFill>
                  <a:srgbClr val="0000CC"/>
                </a:solidFill>
              </a:rPr>
              <a:t> α=1 if </a:t>
            </a:r>
            <a:r>
              <a:rPr lang="en-US" altLang="ko-KR" dirty="0" err="1">
                <a:solidFill>
                  <a:srgbClr val="0000CC"/>
                </a:solidFill>
              </a:rPr>
              <a:t>s</a:t>
            </a:r>
            <a:r>
              <a:rPr lang="en-US" altLang="ko-KR" baseline="-25000" dirty="0" err="1">
                <a:solidFill>
                  <a:srgbClr val="0000CC"/>
                </a:solidFill>
              </a:rPr>
              <a:t>i</a:t>
            </a:r>
            <a:r>
              <a:rPr lang="ko-KR" altLang="en-US" dirty="0">
                <a:solidFill>
                  <a:srgbClr val="0000CC"/>
                </a:solidFill>
              </a:rPr>
              <a:t>≠</a:t>
            </a:r>
            <a:r>
              <a:rPr lang="en-US" altLang="ko-KR" dirty="0" err="1">
                <a:solidFill>
                  <a:srgbClr val="0000CC"/>
                </a:solidFill>
              </a:rPr>
              <a:t>t</a:t>
            </a:r>
            <a:r>
              <a:rPr lang="en-US" altLang="ko-KR" baseline="-25000" dirty="0" err="1">
                <a:solidFill>
                  <a:srgbClr val="0000CC"/>
                </a:solidFill>
              </a:rPr>
              <a:t>j</a:t>
            </a:r>
            <a:r>
              <a:rPr lang="en-US" altLang="ko-KR" dirty="0">
                <a:solidFill>
                  <a:srgbClr val="0000CC"/>
                </a:solidFill>
              </a:rPr>
              <a:t>, else α=0</a:t>
            </a:r>
            <a:endParaRPr lang="ko-KR" altLang="en-US" dirty="0">
              <a:solidFill>
                <a:srgbClr val="0000CC"/>
              </a:solidFill>
            </a:endParaRPr>
          </a:p>
          <a:p>
            <a:pPr>
              <a:spcBef>
                <a:spcPts val="2400"/>
              </a:spcBef>
            </a:pPr>
            <a:r>
              <a:rPr lang="ko-KR" altLang="en-US" sz="2400" dirty="0"/>
              <a:t>위의 식을 위해서 </a:t>
            </a:r>
            <a:r>
              <a:rPr lang="en-US" sz="2400" dirty="0"/>
              <a:t>E[0,0], E[1,0], E[2,0], ⋯, E[m,0]</a:t>
            </a:r>
            <a:r>
              <a:rPr lang="ko-KR" altLang="en-US" sz="2400" dirty="0"/>
              <a:t>과 </a:t>
            </a:r>
            <a:r>
              <a:rPr lang="en-US" sz="2400" dirty="0"/>
              <a:t>E[0,1], E[0,2], ⋯, E[0,n]</a:t>
            </a:r>
            <a:r>
              <a:rPr lang="ko-KR" altLang="en-US" sz="2400" dirty="0"/>
              <a:t>이 아래와 </a:t>
            </a:r>
            <a:r>
              <a:rPr lang="ko-KR" altLang="en-US" sz="2400" dirty="0" smtClean="0"/>
              <a:t>같이 초기화한다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_x221006008" descr="EMB0000170049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3429000"/>
            <a:ext cx="4992391" cy="323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092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fontAlgn="base" latinLnBrk="1"/>
            <a:r>
              <a:rPr lang="en-US" altLang="ko-KR" dirty="0">
                <a:solidFill>
                  <a:srgbClr val="0000CC"/>
                </a:solidFill>
              </a:rPr>
              <a:t>2</a:t>
            </a:r>
            <a:r>
              <a:rPr lang="ko-KR" altLang="en-US" dirty="0">
                <a:solidFill>
                  <a:srgbClr val="0000CC"/>
                </a:solidFill>
              </a:rPr>
              <a:t>차원 배열 </a:t>
            </a:r>
            <a:r>
              <a:rPr lang="en-US" altLang="ko-KR" dirty="0">
                <a:solidFill>
                  <a:srgbClr val="0000CC"/>
                </a:solidFill>
              </a:rPr>
              <a:t>E</a:t>
            </a:r>
            <a:r>
              <a:rPr lang="ko-KR" altLang="en-US" dirty="0">
                <a:solidFill>
                  <a:srgbClr val="0000CC"/>
                </a:solidFill>
              </a:rPr>
              <a:t>의 </a:t>
            </a:r>
            <a:r>
              <a:rPr lang="en-US" altLang="ko-KR" dirty="0">
                <a:solidFill>
                  <a:srgbClr val="0000CC"/>
                </a:solidFill>
              </a:rPr>
              <a:t>0</a:t>
            </a:r>
            <a:r>
              <a:rPr lang="ko-KR" altLang="en-US" dirty="0">
                <a:solidFill>
                  <a:srgbClr val="0000CC"/>
                </a:solidFill>
              </a:rPr>
              <a:t>번 행이 </a:t>
            </a:r>
            <a:r>
              <a:rPr lang="en-US" altLang="ko-KR" dirty="0">
                <a:solidFill>
                  <a:srgbClr val="0000CC"/>
                </a:solidFill>
              </a:rPr>
              <a:t>0, 1, 2, </a:t>
            </a:r>
            <a:r>
              <a:rPr lang="ko-KR" altLang="en-US" dirty="0">
                <a:solidFill>
                  <a:srgbClr val="0000CC"/>
                </a:solidFill>
              </a:rPr>
              <a:t>⋯</a:t>
            </a:r>
            <a:r>
              <a:rPr lang="en-US" altLang="ko-KR" dirty="0">
                <a:solidFill>
                  <a:srgbClr val="0000CC"/>
                </a:solidFill>
              </a:rPr>
              <a:t>, n</a:t>
            </a:r>
            <a:r>
              <a:rPr lang="ko-KR" altLang="en-US" dirty="0">
                <a:solidFill>
                  <a:srgbClr val="0000CC"/>
                </a:solidFill>
              </a:rPr>
              <a:t>으로 초기화된 의미</a:t>
            </a:r>
            <a:r>
              <a:rPr lang="ko-KR" altLang="en-US" dirty="0"/>
              <a:t>는 </a:t>
            </a:r>
            <a:r>
              <a:rPr lang="en-US" altLang="ko-KR" dirty="0"/>
              <a:t>S</a:t>
            </a:r>
            <a:r>
              <a:rPr lang="ko-KR" altLang="en-US" dirty="0"/>
              <a:t>의 첫 문자를 처리하기 전에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S</a:t>
            </a:r>
            <a:r>
              <a:rPr lang="ko-KR" altLang="en-US" dirty="0"/>
              <a:t>가 </a:t>
            </a:r>
            <a:r>
              <a:rPr lang="en-US" altLang="ko-KR" dirty="0"/>
              <a:t>ε (</a:t>
            </a:r>
            <a:r>
              <a:rPr lang="ko-KR" altLang="en-US" dirty="0"/>
              <a:t>공 문자열</a:t>
            </a:r>
            <a:r>
              <a:rPr lang="en-US" altLang="ko-KR" dirty="0"/>
              <a:t>)</a:t>
            </a:r>
            <a:r>
              <a:rPr lang="ko-KR" altLang="en-US" dirty="0"/>
              <a:t>인 상태에서 </a:t>
            </a:r>
            <a:r>
              <a:rPr lang="en-US" altLang="ko-KR" dirty="0"/>
              <a:t>T</a:t>
            </a:r>
            <a:r>
              <a:rPr lang="ko-KR" altLang="en-US" dirty="0"/>
              <a:t>의 문자를 좌에서 우로 하나씩 만들어 가는데 필요한 </a:t>
            </a:r>
            <a:r>
              <a:rPr lang="ko-KR" altLang="en-US" u="sng" dirty="0"/>
              <a:t>삽입</a:t>
            </a:r>
            <a:r>
              <a:rPr lang="ko-KR" altLang="en-US" dirty="0"/>
              <a:t> 연산 횟수를 각각 </a:t>
            </a:r>
            <a:r>
              <a:rPr lang="ko-KR" altLang="en-US" dirty="0" smtClean="0"/>
              <a:t>나타낸다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E[0,0]=0, T</a:t>
            </a:r>
            <a:r>
              <a:rPr lang="ko-KR" altLang="en-US" dirty="0"/>
              <a:t>의 첫 문자를 만들기 이전이므로</a:t>
            </a:r>
            <a:r>
              <a:rPr lang="en-US" altLang="ko-KR" dirty="0"/>
              <a:t>, </a:t>
            </a:r>
            <a:r>
              <a:rPr lang="ko-KR" altLang="en-US" dirty="0"/>
              <a:t>아무런 연산이 필요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E[0,1]=1, T</a:t>
            </a:r>
            <a:r>
              <a:rPr lang="ko-KR" altLang="en-US" dirty="0"/>
              <a:t>의 첫 문자를 만들기 위해 ‘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ko-KR" altLang="en-US" dirty="0"/>
              <a:t>’을 </a:t>
            </a:r>
            <a:r>
              <a:rPr lang="ko-KR" altLang="en-US" u="sng" dirty="0" smtClean="0"/>
              <a:t>삽입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E[0,2] 2, T</a:t>
            </a:r>
            <a:r>
              <a:rPr lang="ko-KR" altLang="en-US" dirty="0"/>
              <a:t>의 처음 </a:t>
            </a:r>
            <a:r>
              <a:rPr lang="en-US" altLang="ko-KR" dirty="0"/>
              <a:t>2</a:t>
            </a:r>
            <a:r>
              <a:rPr lang="ko-KR" altLang="en-US" dirty="0"/>
              <a:t>문자를 만들기 위해 ‘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r>
              <a:rPr lang="ko-KR" altLang="en-US" dirty="0"/>
              <a:t>’를 각각 </a:t>
            </a:r>
            <a:r>
              <a:rPr lang="ko-KR" altLang="en-US" u="sng" dirty="0" smtClean="0"/>
              <a:t>삽입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 smtClean="0"/>
              <a:t>     ⋯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E[0,n]=5, T</a:t>
            </a:r>
            <a:r>
              <a:rPr lang="ko-KR" altLang="en-US" dirty="0"/>
              <a:t>를 만들기 위해 ‘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r>
              <a:rPr lang="en-US" altLang="ko-KR" dirty="0"/>
              <a:t>t</a:t>
            </a:r>
            <a:r>
              <a:rPr lang="en-US" altLang="ko-KR" baseline="-25000" dirty="0"/>
              <a:t>3</a:t>
            </a:r>
            <a:r>
              <a:rPr lang="ko-KR" altLang="en-US" dirty="0"/>
              <a:t>⋯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n</a:t>
            </a:r>
            <a:r>
              <a:rPr lang="ko-KR" altLang="en-US" dirty="0"/>
              <a:t>’을 각각 </a:t>
            </a:r>
            <a:r>
              <a:rPr lang="ko-KR" altLang="en-US" u="sng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3609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fontAlgn="base" latinLnBrk="1"/>
            <a:r>
              <a:rPr lang="ko-KR" altLang="en-US" dirty="0" smtClean="0">
                <a:solidFill>
                  <a:srgbClr val="0000CC"/>
                </a:solidFill>
              </a:rPr>
              <a:t>배열 </a:t>
            </a:r>
            <a:r>
              <a:rPr lang="en-US" altLang="ko-KR" dirty="0">
                <a:solidFill>
                  <a:srgbClr val="0000CC"/>
                </a:solidFill>
              </a:rPr>
              <a:t>E</a:t>
            </a:r>
            <a:r>
              <a:rPr lang="ko-KR" altLang="en-US" dirty="0">
                <a:solidFill>
                  <a:srgbClr val="0000CC"/>
                </a:solidFill>
              </a:rPr>
              <a:t>의 </a:t>
            </a:r>
            <a:r>
              <a:rPr lang="en-US" altLang="ko-KR" dirty="0">
                <a:solidFill>
                  <a:srgbClr val="0000CC"/>
                </a:solidFill>
              </a:rPr>
              <a:t>0</a:t>
            </a:r>
            <a:r>
              <a:rPr lang="ko-KR" altLang="en-US" dirty="0">
                <a:solidFill>
                  <a:srgbClr val="0000CC"/>
                </a:solidFill>
              </a:rPr>
              <a:t>번 열이 </a:t>
            </a:r>
            <a:r>
              <a:rPr lang="en-US" altLang="ko-KR" dirty="0">
                <a:solidFill>
                  <a:srgbClr val="0000CC"/>
                </a:solidFill>
              </a:rPr>
              <a:t>0, 1, 2, </a:t>
            </a:r>
            <a:r>
              <a:rPr lang="ko-KR" altLang="en-US" dirty="0">
                <a:solidFill>
                  <a:srgbClr val="0000CC"/>
                </a:solidFill>
              </a:rPr>
              <a:t>⋯</a:t>
            </a:r>
            <a:r>
              <a:rPr lang="en-US" altLang="ko-KR" dirty="0">
                <a:solidFill>
                  <a:srgbClr val="0000CC"/>
                </a:solidFill>
              </a:rPr>
              <a:t>, m</a:t>
            </a:r>
            <a:r>
              <a:rPr lang="ko-KR" altLang="en-US" dirty="0">
                <a:solidFill>
                  <a:srgbClr val="0000CC"/>
                </a:solidFill>
              </a:rPr>
              <a:t>으로 초기화된 의미</a:t>
            </a:r>
            <a:r>
              <a:rPr lang="ko-KR" altLang="en-US" dirty="0"/>
              <a:t>는 </a:t>
            </a:r>
            <a:r>
              <a:rPr lang="ko-KR" altLang="en-US" dirty="0" err="1"/>
              <a:t>스트링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en-US" altLang="ko-KR" dirty="0"/>
              <a:t>ε</a:t>
            </a:r>
            <a:r>
              <a:rPr lang="ko-KR" altLang="en-US" dirty="0"/>
              <a:t>로 만들기 위해서</a:t>
            </a:r>
            <a:r>
              <a:rPr lang="en-US" altLang="ko-KR" dirty="0"/>
              <a:t>, S</a:t>
            </a:r>
            <a:r>
              <a:rPr lang="ko-KR" altLang="en-US" dirty="0"/>
              <a:t>의 문자를 위에서 아래로 하나씩 없애는데 필요한 </a:t>
            </a:r>
            <a:r>
              <a:rPr lang="ko-KR" altLang="en-US" u="sng" dirty="0"/>
              <a:t>삭제</a:t>
            </a:r>
            <a:r>
              <a:rPr lang="ko-KR" altLang="en-US" dirty="0"/>
              <a:t> 연산 횟수를 각각 나타낸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E[0,0]=0, S</a:t>
            </a:r>
            <a:r>
              <a:rPr lang="ko-KR" altLang="en-US" dirty="0"/>
              <a:t>의 첫 문자를 지우기 이전이므로</a:t>
            </a:r>
            <a:r>
              <a:rPr lang="en-US" altLang="ko-KR" dirty="0"/>
              <a:t>, </a:t>
            </a:r>
            <a:r>
              <a:rPr lang="ko-KR" altLang="en-US" dirty="0"/>
              <a:t>아무런 연산이 필요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E[1,0]=1, S</a:t>
            </a:r>
            <a:r>
              <a:rPr lang="ko-KR" altLang="en-US" dirty="0"/>
              <a:t>의 첫 문자 ‘</a:t>
            </a: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ko-KR" altLang="en-US" dirty="0"/>
              <a:t>’을 </a:t>
            </a:r>
            <a:r>
              <a:rPr lang="ko-KR" altLang="en-US" u="sng" dirty="0"/>
              <a:t>삭제</a:t>
            </a:r>
            <a:r>
              <a:rPr lang="ko-KR" altLang="en-US" dirty="0"/>
              <a:t>해야 </a:t>
            </a:r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ε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E[2,0] = 2, S</a:t>
            </a:r>
            <a:r>
              <a:rPr lang="ko-KR" altLang="en-US" dirty="0"/>
              <a:t>의 처음 </a:t>
            </a:r>
            <a:r>
              <a:rPr lang="en-US" altLang="ko-KR" dirty="0"/>
              <a:t>2 </a:t>
            </a:r>
            <a:r>
              <a:rPr lang="ko-KR" altLang="en-US" dirty="0"/>
              <a:t>문자 ‘</a:t>
            </a: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ko-KR" altLang="en-US" dirty="0"/>
              <a:t>’를 </a:t>
            </a:r>
            <a:r>
              <a:rPr lang="ko-KR" altLang="en-US" u="sng" dirty="0"/>
              <a:t>삭제</a:t>
            </a:r>
            <a:r>
              <a:rPr lang="ko-KR" altLang="en-US" dirty="0"/>
              <a:t>해야 </a:t>
            </a:r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ε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ko-KR" altLang="en-US" dirty="0" smtClean="0"/>
              <a:t>     ⋯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E[m,0]=m, T</a:t>
            </a:r>
            <a:r>
              <a:rPr lang="ko-KR" altLang="en-US" dirty="0"/>
              <a:t>의 모든 문자를 </a:t>
            </a:r>
            <a:r>
              <a:rPr lang="ko-KR" altLang="en-US" u="sng" dirty="0"/>
              <a:t>삭제</a:t>
            </a:r>
            <a:r>
              <a:rPr lang="ko-KR" altLang="en-US" dirty="0"/>
              <a:t>해야 </a:t>
            </a:r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ε</a:t>
            </a:r>
            <a:r>
              <a:rPr lang="ko-KR" altLang="en-US" dirty="0"/>
              <a:t>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875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929411"/>
          </a:xfrm>
        </p:spPr>
        <p:txBody>
          <a:bodyPr>
            <a:normAutofit/>
          </a:bodyPr>
          <a:lstStyle/>
          <a:p>
            <a:pPr marL="0" indent="0" fontAlgn="base" latinLnBrk="1">
              <a:buNone/>
            </a:pPr>
            <a:r>
              <a:rPr lang="en-US" dirty="0" err="1">
                <a:solidFill>
                  <a:srgbClr val="FF0000"/>
                </a:solidFill>
              </a:rPr>
              <a:t>EditDistance</a:t>
            </a:r>
            <a:endParaRPr lang="en-US" dirty="0">
              <a:solidFill>
                <a:srgbClr val="FF0000"/>
              </a:solidFill>
            </a:endParaRPr>
          </a:p>
          <a:p>
            <a:pPr marL="0" indent="0" fontAlgn="base" latinLnBrk="1">
              <a:buNone/>
            </a:pPr>
            <a:r>
              <a:rPr lang="ko-KR" altLang="en-US" sz="2400" dirty="0"/>
              <a:t>입력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스트링</a:t>
            </a:r>
            <a:r>
              <a:rPr lang="ko-KR" altLang="en-US" sz="2400" dirty="0"/>
              <a:t> </a:t>
            </a:r>
            <a:r>
              <a:rPr lang="en-US" sz="2400" dirty="0"/>
              <a:t>S, T, 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en-US" sz="2400" dirty="0"/>
              <a:t>S</a:t>
            </a:r>
            <a:r>
              <a:rPr lang="ko-KR" altLang="en-US" sz="2400" dirty="0"/>
              <a:t>와 </a:t>
            </a:r>
            <a:r>
              <a:rPr lang="en-US" sz="2400" dirty="0"/>
              <a:t>T</a:t>
            </a:r>
            <a:r>
              <a:rPr lang="ko-KR" altLang="en-US" sz="2400" dirty="0"/>
              <a:t>의 길이는 각각 </a:t>
            </a:r>
            <a:r>
              <a:rPr lang="en-US" sz="2400" dirty="0"/>
              <a:t>m</a:t>
            </a:r>
            <a:r>
              <a:rPr lang="ko-KR" altLang="en-US" sz="2400" dirty="0"/>
              <a:t>과 </a:t>
            </a:r>
            <a:r>
              <a:rPr lang="en-US" sz="2400" dirty="0"/>
              <a:t>n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 fontAlgn="base" latinLnBrk="1">
              <a:spcAft>
                <a:spcPts val="1800"/>
              </a:spcAft>
              <a:buNone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en-US" sz="2400" dirty="0"/>
              <a:t>S</a:t>
            </a:r>
            <a:r>
              <a:rPr lang="ko-KR" altLang="en-US" sz="2400" dirty="0"/>
              <a:t>를 </a:t>
            </a:r>
            <a:r>
              <a:rPr lang="en-US" sz="2400" dirty="0"/>
              <a:t>T</a:t>
            </a:r>
            <a:r>
              <a:rPr lang="ko-KR" altLang="en-US" sz="2400" dirty="0"/>
              <a:t>로 변환하는 편집 거리</a:t>
            </a:r>
            <a:r>
              <a:rPr lang="en-US" altLang="ko-KR" sz="2400" dirty="0"/>
              <a:t>, </a:t>
            </a:r>
            <a:r>
              <a:rPr lang="en-US" sz="2400" dirty="0"/>
              <a:t>E[</a:t>
            </a:r>
            <a:r>
              <a:rPr lang="en-US" sz="2400" dirty="0" err="1"/>
              <a:t>m,n</a:t>
            </a:r>
            <a:r>
              <a:rPr lang="en-US" sz="2400" dirty="0"/>
              <a:t>]</a:t>
            </a:r>
          </a:p>
          <a:p>
            <a:pPr marL="0" indent="0" fontAlgn="base" latinLnBrk="1">
              <a:buNone/>
            </a:pPr>
            <a:r>
              <a:rPr lang="en-US" dirty="0"/>
              <a:t>1. for </a:t>
            </a:r>
            <a:r>
              <a:rPr lang="en-US" dirty="0" err="1"/>
              <a:t>i</a:t>
            </a:r>
            <a:r>
              <a:rPr lang="en-US" dirty="0"/>
              <a:t>=0 to m E[i,0]=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dirty="0" smtClean="0">
                <a:solidFill>
                  <a:srgbClr val="0000CC"/>
                </a:solidFill>
              </a:rPr>
              <a:t> // </a:t>
            </a:r>
            <a:r>
              <a:rPr lang="en-US" sz="2400" dirty="0">
                <a:solidFill>
                  <a:srgbClr val="0000CC"/>
                </a:solidFill>
              </a:rPr>
              <a:t>0</a:t>
            </a:r>
            <a:r>
              <a:rPr lang="ko-KR" altLang="en-US" sz="2400" dirty="0">
                <a:solidFill>
                  <a:srgbClr val="0000CC"/>
                </a:solidFill>
              </a:rPr>
              <a:t>번 열의 초기화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2. </a:t>
            </a:r>
            <a:r>
              <a:rPr lang="en-US" dirty="0"/>
              <a:t>for j=0 to n E[0,j]=j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// </a:t>
            </a:r>
            <a:r>
              <a:rPr lang="en-US" sz="2400" dirty="0">
                <a:solidFill>
                  <a:srgbClr val="0000CC"/>
                </a:solidFill>
              </a:rPr>
              <a:t>0</a:t>
            </a:r>
            <a:r>
              <a:rPr lang="ko-KR" altLang="en-US" sz="2400" dirty="0">
                <a:solidFill>
                  <a:srgbClr val="0000CC"/>
                </a:solidFill>
              </a:rPr>
              <a:t>번 행의 초기화</a:t>
            </a:r>
            <a:endParaRPr lang="ko-KR" altLang="en-US" dirty="0">
              <a:solidFill>
                <a:srgbClr val="0000CC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3.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m</a:t>
            </a:r>
          </a:p>
          <a:p>
            <a:pPr marL="0" indent="0" fontAlgn="base" latinLnBrk="1">
              <a:buNone/>
            </a:pPr>
            <a:r>
              <a:rPr lang="en-US" dirty="0"/>
              <a:t>4. </a:t>
            </a:r>
            <a:r>
              <a:rPr lang="en-US" dirty="0" smtClean="0"/>
              <a:t>    for </a:t>
            </a:r>
            <a:r>
              <a:rPr lang="en-US" dirty="0"/>
              <a:t>j=1 to n</a:t>
            </a:r>
          </a:p>
          <a:p>
            <a:pPr marL="0" indent="0" fontAlgn="base" latinLnBrk="1">
              <a:buNone/>
            </a:pPr>
            <a:r>
              <a:rPr lang="en-US" dirty="0"/>
              <a:t>5. </a:t>
            </a:r>
            <a:r>
              <a:rPr lang="en-US" dirty="0" smtClean="0"/>
              <a:t>         E[</a:t>
            </a:r>
            <a:r>
              <a:rPr lang="en-US" dirty="0" err="1" smtClean="0"/>
              <a:t>i,j</a:t>
            </a:r>
            <a:r>
              <a:rPr lang="en-US" dirty="0"/>
              <a:t>] = min{E[i,j-1]+1, E[i-1,j]+1, E[i-1,j-1]+</a:t>
            </a:r>
            <a:r>
              <a:rPr lang="el-GR" dirty="0"/>
              <a:t>α}</a:t>
            </a:r>
          </a:p>
          <a:p>
            <a:pPr marL="0" indent="0" fontAlgn="base" latinLnBrk="1">
              <a:buNone/>
            </a:pPr>
            <a:r>
              <a:rPr lang="el-GR" dirty="0"/>
              <a:t>6. </a:t>
            </a:r>
            <a:r>
              <a:rPr lang="en-US" dirty="0"/>
              <a:t>return E[</a:t>
            </a:r>
            <a:r>
              <a:rPr lang="en-US" dirty="0" err="1"/>
              <a:t>m,n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819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/>
              <a:t>Line </a:t>
            </a:r>
            <a:r>
              <a:rPr lang="en-US" altLang="ko-KR" dirty="0" smtClean="0"/>
              <a:t>1~2:</a:t>
            </a:r>
            <a:r>
              <a:rPr lang="ko-KR" altLang="en-US" dirty="0" smtClean="0"/>
              <a:t> </a:t>
            </a:r>
            <a:r>
              <a:rPr lang="ko-KR" altLang="en-US" dirty="0"/>
              <a:t>배열의 </a:t>
            </a:r>
            <a:r>
              <a:rPr lang="en-US" altLang="ko-KR" dirty="0"/>
              <a:t>0</a:t>
            </a:r>
            <a:r>
              <a:rPr lang="ko-KR" altLang="en-US" dirty="0"/>
              <a:t>번 열과 </a:t>
            </a:r>
            <a:r>
              <a:rPr lang="en-US" altLang="ko-KR" dirty="0"/>
              <a:t>0</a:t>
            </a:r>
            <a:r>
              <a:rPr lang="ko-KR" altLang="en-US" dirty="0"/>
              <a:t>번 행을 각각 </a:t>
            </a:r>
            <a:r>
              <a:rPr lang="ko-KR" altLang="en-US" dirty="0" smtClean="0"/>
              <a:t>초기화</a:t>
            </a:r>
            <a:endParaRPr lang="ko-KR" altLang="en-US" dirty="0"/>
          </a:p>
          <a:p>
            <a:pPr lvl="0" fontAlgn="base" latinLnBrk="1">
              <a:spcBef>
                <a:spcPts val="2400"/>
              </a:spcBef>
            </a:pPr>
            <a:r>
              <a:rPr lang="en-US" altLang="ko-KR" dirty="0"/>
              <a:t>Line </a:t>
            </a:r>
            <a:r>
              <a:rPr lang="en-US" altLang="ko-KR" dirty="0" smtClean="0"/>
              <a:t>3~5:</a:t>
            </a:r>
            <a:r>
              <a:rPr lang="ko-KR" altLang="en-US" dirty="0" smtClean="0"/>
              <a:t> </a:t>
            </a:r>
            <a:r>
              <a:rPr lang="ko-KR" altLang="en-US" dirty="0"/>
              <a:t>배열을 </a:t>
            </a:r>
            <a:r>
              <a:rPr lang="en-US" altLang="ko-KR" dirty="0"/>
              <a:t>1</a:t>
            </a:r>
            <a:r>
              <a:rPr lang="ko-KR" altLang="en-US" dirty="0"/>
              <a:t>번 행</a:t>
            </a:r>
            <a:r>
              <a:rPr lang="en-US" altLang="ko-KR" dirty="0"/>
              <a:t>, 2</a:t>
            </a:r>
            <a:r>
              <a:rPr lang="ko-KR" altLang="en-US" dirty="0"/>
              <a:t>번 행</a:t>
            </a:r>
            <a:r>
              <a:rPr lang="en-US" altLang="ko-KR" dirty="0"/>
              <a:t>, </a:t>
            </a:r>
            <a:r>
              <a:rPr lang="ko-KR" altLang="en-US" dirty="0"/>
              <a:t>⋯ 순으로 채워 나아간다</a:t>
            </a:r>
            <a:r>
              <a:rPr lang="en-US" altLang="ko-KR" dirty="0"/>
              <a:t>. </a:t>
            </a:r>
            <a:r>
              <a:rPr lang="ko-KR" altLang="en-US" dirty="0"/>
              <a:t>다음 그림과 같이 </a:t>
            </a:r>
            <a:r>
              <a:rPr lang="en-US" altLang="ko-KR" dirty="0"/>
              <a:t>E[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의 </a:t>
            </a:r>
            <a:r>
              <a:rPr lang="en-US" altLang="ko-KR" dirty="0"/>
              <a:t>(</a:t>
            </a:r>
            <a:r>
              <a:rPr lang="ko-KR" altLang="en-US" dirty="0"/>
              <a:t>왼쪽 원소의 값</a:t>
            </a:r>
            <a:r>
              <a:rPr lang="en-US" altLang="ko-KR" dirty="0"/>
              <a:t>+1), (</a:t>
            </a:r>
            <a:r>
              <a:rPr lang="ko-KR" altLang="en-US" dirty="0"/>
              <a:t>위쪽 원소의 값</a:t>
            </a:r>
            <a:r>
              <a:rPr lang="en-US" altLang="ko-KR" dirty="0"/>
              <a:t>+1), (</a:t>
            </a:r>
            <a:r>
              <a:rPr lang="ko-KR" altLang="en-US" dirty="0"/>
              <a:t>대각선 위쪽의 원소의 값</a:t>
            </a:r>
            <a:r>
              <a:rPr lang="en-US" altLang="ko-KR" dirty="0"/>
              <a:t>+α) </a:t>
            </a:r>
            <a:r>
              <a:rPr lang="ko-KR" altLang="en-US" dirty="0"/>
              <a:t>중에서 가장 작은 값이 </a:t>
            </a:r>
            <a:r>
              <a:rPr lang="en-US" altLang="ko-KR" dirty="0"/>
              <a:t>E[</a:t>
            </a:r>
            <a:r>
              <a:rPr lang="en-US" altLang="ko-KR" dirty="0" err="1"/>
              <a:t>i,j</a:t>
            </a:r>
            <a:r>
              <a:rPr lang="en-US" altLang="ko-KR" dirty="0"/>
              <a:t>]</a:t>
            </a:r>
            <a:r>
              <a:rPr lang="ko-KR" altLang="en-US" dirty="0"/>
              <a:t>에 저장된다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3" name="_x221007528" descr="EMB0000170049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1008"/>
            <a:ext cx="509561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54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fontAlgn="base" latinLnBrk="1"/>
            <a:r>
              <a:rPr lang="ko-KR" altLang="en-US" dirty="0" smtClean="0"/>
              <a:t>다음은 </a:t>
            </a:r>
            <a:r>
              <a:rPr lang="en-US" altLang="ko-KR" dirty="0" err="1"/>
              <a:t>EditDistance</a:t>
            </a:r>
            <a:r>
              <a:rPr lang="en-US" altLang="ko-KR" dirty="0"/>
              <a:t> </a:t>
            </a:r>
            <a:r>
              <a:rPr lang="ko-KR" altLang="en-US" dirty="0"/>
              <a:t>알고리즘이 ‘</a:t>
            </a:r>
            <a:r>
              <a:rPr lang="en-US" altLang="ko-KR" dirty="0"/>
              <a:t>strong'</a:t>
            </a:r>
            <a:r>
              <a:rPr lang="ko-KR" altLang="en-US" dirty="0"/>
              <a:t>을 ’</a:t>
            </a:r>
            <a:r>
              <a:rPr lang="en-US" altLang="ko-KR" dirty="0"/>
              <a:t>stone'</a:t>
            </a:r>
            <a:r>
              <a:rPr lang="ko-KR" altLang="en-US" dirty="0"/>
              <a:t>으로 바꾸는데 필요한 편집 거리를 계산한 결과인 배열 </a:t>
            </a:r>
            <a:r>
              <a:rPr lang="en-US" altLang="ko-KR" dirty="0"/>
              <a:t>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90476"/>
              </p:ext>
            </p:extLst>
          </p:nvPr>
        </p:nvGraphicFramePr>
        <p:xfrm>
          <a:off x="2915816" y="1916832"/>
          <a:ext cx="4304120" cy="4162806"/>
        </p:xfrm>
        <a:graphic>
          <a:graphicData uri="http://schemas.openxmlformats.org/drawingml/2006/table">
            <a:tbl>
              <a:tblPr/>
              <a:tblGrid>
                <a:gridCol w="538015"/>
                <a:gridCol w="538015"/>
                <a:gridCol w="538015"/>
                <a:gridCol w="538015"/>
                <a:gridCol w="538015"/>
                <a:gridCol w="538015"/>
                <a:gridCol w="538015"/>
                <a:gridCol w="538015"/>
              </a:tblGrid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2800" b="0" kern="0" spc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ε</a:t>
                      </a:r>
                      <a:endParaRPr lang="el-GR" sz="1800" b="0" kern="0" spc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2800" b="0" kern="0" spc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ε</a:t>
                      </a:r>
                      <a:endParaRPr lang="el-GR" sz="1800" b="0" kern="0" spc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21106" y="390663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00CC"/>
                </a:solidFill>
              </a:rPr>
              <a:t>i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141277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CC"/>
                </a:solidFill>
              </a:rPr>
              <a:t>j</a:t>
            </a:r>
            <a:endParaRPr 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546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fontAlgn="base" latinLnBrk="1"/>
            <a:r>
              <a:rPr lang="ko-KR" altLang="en-US" dirty="0" smtClean="0"/>
              <a:t>배열에서 </a:t>
            </a:r>
            <a:r>
              <a:rPr lang="ko-KR" altLang="en-US" dirty="0"/>
              <a:t>파란색 음영으로 표시된 원소가 계산되는 과정을 각각 상세히 살펴보자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989294"/>
              </p:ext>
            </p:extLst>
          </p:nvPr>
        </p:nvGraphicFramePr>
        <p:xfrm>
          <a:off x="2411760" y="2060848"/>
          <a:ext cx="4088096" cy="3614166"/>
        </p:xfrm>
        <a:graphic>
          <a:graphicData uri="http://schemas.openxmlformats.org/drawingml/2006/table">
            <a:tbl>
              <a:tblPr/>
              <a:tblGrid>
                <a:gridCol w="511012"/>
                <a:gridCol w="511012"/>
                <a:gridCol w="511012"/>
                <a:gridCol w="511012"/>
                <a:gridCol w="511012"/>
                <a:gridCol w="511012"/>
                <a:gridCol w="511012"/>
                <a:gridCol w="511012"/>
              </a:tblGrid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2400" b="0" kern="0" spc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ε</a:t>
                      </a:r>
                      <a:endParaRPr lang="el-GR" sz="1600" b="0" kern="0" spc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2400" b="0" kern="0" spc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ε</a:t>
                      </a:r>
                      <a:endParaRPr lang="el-GR" sz="1600" b="0" kern="0" spc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9111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 smtClean="0"/>
              <a:t>E[1,1</a:t>
            </a:r>
            <a:r>
              <a:rPr lang="en-US" altLang="ko-KR" dirty="0"/>
              <a:t>] = min{E[1,0]+1, E[0,1]+1, E[0,0]+α} = min{(1+1), (1+1), (0+0)} = 0 </a:t>
            </a:r>
            <a:endParaRPr lang="ko-KR" altLang="en-US" dirty="0"/>
          </a:p>
          <a:p>
            <a:pPr lvl="1" fontAlgn="base" latinLnBrk="1"/>
            <a:r>
              <a:rPr lang="ko-KR" altLang="en-US" dirty="0"/>
              <a:t>‘</a:t>
            </a:r>
            <a:r>
              <a:rPr lang="en-US" altLang="ko-KR" dirty="0"/>
              <a:t>E[1,0]+1=2’</a:t>
            </a:r>
            <a:r>
              <a:rPr lang="ko-KR" altLang="en-US" dirty="0"/>
              <a:t>는 </a:t>
            </a:r>
            <a:r>
              <a:rPr lang="en-US" altLang="ko-KR" dirty="0"/>
              <a:t>S</a:t>
            </a:r>
            <a:r>
              <a:rPr lang="ko-KR" altLang="en-US" dirty="0"/>
              <a:t>의 첫 문자를 </a:t>
            </a:r>
            <a:r>
              <a:rPr lang="ko-KR" altLang="en-US" u="sng" dirty="0"/>
              <a:t>삭제</a:t>
            </a:r>
            <a:r>
              <a:rPr lang="ko-KR" altLang="en-US" dirty="0"/>
              <a:t>하여 </a:t>
            </a:r>
            <a:r>
              <a:rPr lang="en-US" altLang="ko-KR" dirty="0"/>
              <a:t>E[1,0]=1</a:t>
            </a:r>
            <a:r>
              <a:rPr lang="ko-KR" altLang="en-US" dirty="0"/>
              <a:t>이 되어있는 상태 에서</a:t>
            </a:r>
            <a:r>
              <a:rPr lang="en-US" altLang="ko-KR" dirty="0"/>
              <a:t>, ‘+1</a:t>
            </a:r>
            <a:r>
              <a:rPr lang="ko-KR" altLang="en-US" dirty="0"/>
              <a:t>’은 </a:t>
            </a:r>
            <a:r>
              <a:rPr lang="en-US" altLang="ko-KR" dirty="0"/>
              <a:t>T</a:t>
            </a:r>
            <a:r>
              <a:rPr lang="ko-KR" altLang="en-US" dirty="0"/>
              <a:t>의 첫 문자인 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=‘s’</a:t>
            </a:r>
            <a:r>
              <a:rPr lang="ko-KR" altLang="en-US" dirty="0"/>
              <a:t>를 </a:t>
            </a:r>
            <a:r>
              <a:rPr lang="ko-KR" altLang="en-US" u="sng" dirty="0"/>
              <a:t>삽입</a:t>
            </a:r>
            <a:r>
              <a:rPr lang="ko-KR" altLang="en-US" dirty="0"/>
              <a:t>한다는 의미이다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T</a:t>
            </a:r>
            <a:r>
              <a:rPr lang="ko-KR" altLang="en-US" dirty="0"/>
              <a:t>가 </a:t>
            </a:r>
            <a:r>
              <a:rPr lang="en-US" altLang="ko-KR" dirty="0"/>
              <a:t>ε</a:t>
            </a:r>
            <a:r>
              <a:rPr lang="ko-KR" altLang="en-US" dirty="0"/>
              <a:t>인 상태이므로 </a:t>
            </a:r>
            <a:r>
              <a:rPr lang="en-US" altLang="ko-KR" dirty="0"/>
              <a:t>T</a:t>
            </a:r>
            <a:r>
              <a:rPr lang="ko-KR" altLang="en-US" dirty="0"/>
              <a:t>의 첫 문자를 삽입해야 ‘</a:t>
            </a:r>
            <a:r>
              <a:rPr lang="en-US" altLang="ko-KR" dirty="0"/>
              <a:t>s’</a:t>
            </a:r>
            <a:r>
              <a:rPr lang="ko-KR" altLang="en-US" dirty="0"/>
              <a:t>가 만들어진다는 뜻이다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30099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5076056" y="3609064"/>
            <a:ext cx="396000" cy="3960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/>
          <p:cNvSpPr/>
          <p:nvPr/>
        </p:nvSpPr>
        <p:spPr>
          <a:xfrm>
            <a:off x="3059832" y="5085184"/>
            <a:ext cx="396000" cy="3960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2468" y="5053806"/>
            <a:ext cx="57965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12" name="아래쪽 화살표 11"/>
          <p:cNvSpPr/>
          <p:nvPr/>
        </p:nvSpPr>
        <p:spPr>
          <a:xfrm rot="16200000" flipH="1">
            <a:off x="4907786" y="5179862"/>
            <a:ext cx="180000" cy="216000"/>
          </a:xfrm>
          <a:prstGeom prst="down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7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ko-KR" altLang="en-US" dirty="0" err="1" smtClean="0"/>
              <a:t>플로이드</a:t>
            </a:r>
            <a:r>
              <a:rPr lang="ko-KR" altLang="en-US" dirty="0" smtClean="0"/>
              <a:t> </a:t>
            </a:r>
            <a:r>
              <a:rPr lang="ko-KR" altLang="en-US" dirty="0"/>
              <a:t>알고리즘의 시간복잡도는 </a:t>
            </a:r>
            <a:r>
              <a:rPr lang="en-US" altLang="ko-KR" dirty="0">
                <a:solidFill>
                  <a:srgbClr val="FF0000"/>
                </a:solidFill>
              </a:rPr>
              <a:t>O(n</a:t>
            </a:r>
            <a:r>
              <a:rPr lang="en-US" altLang="ko-KR" baseline="30000" dirty="0">
                <a:solidFill>
                  <a:srgbClr val="FF0000"/>
                </a:solidFill>
              </a:rPr>
              <a:t>3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알고리즘을 </a:t>
            </a:r>
            <a:r>
              <a:rPr lang="en-US" altLang="ko-KR" dirty="0"/>
              <a:t>(n-1)</a:t>
            </a:r>
            <a:r>
              <a:rPr lang="ko-KR" altLang="en-US" dirty="0"/>
              <a:t>번 사용할 때의 시간복잡도와 동일하다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그러나 </a:t>
            </a:r>
            <a:r>
              <a:rPr lang="ko-KR" altLang="en-US" dirty="0" err="1"/>
              <a:t>플로이드</a:t>
            </a:r>
            <a:r>
              <a:rPr lang="ko-KR" altLang="en-US" dirty="0"/>
              <a:t> 알고리즘은 </a:t>
            </a:r>
            <a:r>
              <a:rPr lang="ko-KR" altLang="en-US" dirty="0">
                <a:solidFill>
                  <a:srgbClr val="FF0000"/>
                </a:solidFill>
              </a:rPr>
              <a:t>매우 간단</a:t>
            </a:r>
            <a:r>
              <a:rPr lang="ko-KR" altLang="en-US" dirty="0"/>
              <a:t>하여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알고리즘을 사용하는 것보다 효율적이다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3065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/>
            <a:r>
              <a:rPr lang="ko-KR" altLang="en-US" dirty="0"/>
              <a:t>‘</a:t>
            </a:r>
            <a:r>
              <a:rPr lang="en-US" altLang="ko-KR" dirty="0"/>
              <a:t>E[0,1]+1=2’</a:t>
            </a:r>
            <a:r>
              <a:rPr lang="ko-KR" altLang="en-US" dirty="0"/>
              <a:t>는 </a:t>
            </a:r>
            <a:r>
              <a:rPr lang="en-US" altLang="ko-KR" dirty="0"/>
              <a:t>T</a:t>
            </a:r>
            <a:r>
              <a:rPr lang="ko-KR" altLang="en-US" dirty="0"/>
              <a:t>의 첫 문자인 </a:t>
            </a: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ko-KR" altLang="en-US" dirty="0"/>
              <a:t>을 </a:t>
            </a:r>
            <a:r>
              <a:rPr lang="ko-KR" altLang="en-US" u="sng" dirty="0"/>
              <a:t>삽입</a:t>
            </a:r>
            <a:r>
              <a:rPr lang="ko-KR" altLang="en-US" dirty="0"/>
              <a:t>하여 </a:t>
            </a:r>
            <a:r>
              <a:rPr lang="en-US" altLang="ko-KR" dirty="0"/>
              <a:t>E[0,1]=1</a:t>
            </a:r>
            <a:r>
              <a:rPr lang="ko-KR" altLang="en-US" dirty="0"/>
              <a:t>이 되어있는 상태에서</a:t>
            </a:r>
            <a:r>
              <a:rPr lang="en-US" altLang="ko-KR" dirty="0"/>
              <a:t>, ‘+1</a:t>
            </a:r>
            <a:r>
              <a:rPr lang="ko-KR" altLang="en-US" dirty="0"/>
              <a:t>’은 </a:t>
            </a:r>
            <a:r>
              <a:rPr lang="en-US" altLang="ko-KR" dirty="0"/>
              <a:t>S</a:t>
            </a:r>
            <a:r>
              <a:rPr lang="ko-KR" altLang="en-US" dirty="0"/>
              <a:t>의 첫 문자인 </a:t>
            </a: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=‘s’</a:t>
            </a:r>
            <a:r>
              <a:rPr lang="ko-KR" altLang="en-US" dirty="0"/>
              <a:t>를 </a:t>
            </a:r>
            <a:r>
              <a:rPr lang="ko-KR" altLang="en-US" u="sng" dirty="0"/>
              <a:t>삭제</a:t>
            </a:r>
            <a:r>
              <a:rPr lang="ko-KR" altLang="en-US" dirty="0"/>
              <a:t>한다는 의미이다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이미 </a:t>
            </a:r>
            <a:r>
              <a:rPr lang="en-US" altLang="ko-KR" dirty="0"/>
              <a:t>T</a:t>
            </a:r>
            <a:r>
              <a:rPr lang="ko-KR" altLang="en-US" dirty="0"/>
              <a:t>의 첫 문자 ‘</a:t>
            </a:r>
            <a:r>
              <a:rPr lang="en-US" altLang="ko-KR" dirty="0"/>
              <a:t>s’</a:t>
            </a:r>
            <a:r>
              <a:rPr lang="ko-KR" altLang="en-US" dirty="0"/>
              <a:t>가 만들어져 있는 상태이므로 </a:t>
            </a:r>
            <a:r>
              <a:rPr lang="en-US" altLang="ko-KR" dirty="0"/>
              <a:t>S</a:t>
            </a:r>
            <a:r>
              <a:rPr lang="ko-KR" altLang="en-US" dirty="0"/>
              <a:t>의 첫 문자를 삭제한다는 뜻이다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88" y="3140968"/>
            <a:ext cx="31623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4716016" y="4516577"/>
            <a:ext cx="288032" cy="235587"/>
          </a:xfrm>
          <a:prstGeom prst="downArrow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801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04864"/>
            <a:ext cx="30099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4932040" y="2384928"/>
            <a:ext cx="396000" cy="3960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2915816" y="3861048"/>
            <a:ext cx="396000" cy="3960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아래쪽 화살표 6"/>
          <p:cNvSpPr/>
          <p:nvPr/>
        </p:nvSpPr>
        <p:spPr>
          <a:xfrm rot="19015606" flipH="1">
            <a:off x="4754118" y="3667677"/>
            <a:ext cx="180000" cy="288000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/>
            <a:r>
              <a:rPr lang="en-US" altLang="ko-KR" dirty="0"/>
              <a:t>E[0,0]+α</a:t>
            </a:r>
            <a:r>
              <a:rPr lang="ko-KR" altLang="en-US" dirty="0"/>
              <a:t> </a:t>
            </a:r>
            <a:r>
              <a:rPr lang="en-US" altLang="ko-KR" dirty="0"/>
              <a:t>= 0+0</a:t>
            </a:r>
            <a:r>
              <a:rPr lang="ko-KR" altLang="en-US" dirty="0"/>
              <a:t> </a:t>
            </a:r>
            <a:r>
              <a:rPr lang="en-US" altLang="ko-KR" dirty="0"/>
              <a:t>= 0</a:t>
            </a:r>
            <a:r>
              <a:rPr lang="ko-KR" altLang="en-US" dirty="0"/>
              <a:t>인데 </a:t>
            </a:r>
            <a:r>
              <a:rPr lang="en-US" altLang="ko-KR" dirty="0"/>
              <a:t>α</a:t>
            </a:r>
            <a:r>
              <a:rPr lang="ko-KR" altLang="en-US" dirty="0"/>
              <a:t>가 </a:t>
            </a:r>
            <a:r>
              <a:rPr lang="en-US" altLang="ko-KR" dirty="0"/>
              <a:t>S</a:t>
            </a:r>
            <a:r>
              <a:rPr lang="ko-KR" altLang="en-US" dirty="0"/>
              <a:t>의 첫 문자와 </a:t>
            </a:r>
            <a:r>
              <a:rPr lang="en-US" altLang="ko-KR" dirty="0"/>
              <a:t>T</a:t>
            </a:r>
            <a:r>
              <a:rPr lang="ko-KR" altLang="en-US" dirty="0"/>
              <a:t>의 첫 문자가 같기 때문이다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S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번째 문자와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번째 문자가 같으므로 아무런 연산이 필요 없이 </a:t>
            </a:r>
            <a:r>
              <a:rPr lang="en-US" altLang="ko-KR" dirty="0"/>
              <a:t>T</a:t>
            </a:r>
            <a:r>
              <a:rPr lang="ko-KR" altLang="en-US" dirty="0"/>
              <a:t>의 첫 문자인 ‘</a:t>
            </a:r>
            <a:r>
              <a:rPr lang="en-US" altLang="ko-KR" dirty="0"/>
              <a:t>s’</a:t>
            </a:r>
            <a:r>
              <a:rPr lang="ko-KR" altLang="en-US" dirty="0"/>
              <a:t>를 만들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0"/>
            <a:r>
              <a:rPr lang="ko-KR" altLang="en-US" dirty="0"/>
              <a:t>따라서 위의 </a:t>
            </a:r>
            <a:r>
              <a:rPr lang="en-US" altLang="ko-KR" dirty="0"/>
              <a:t>3</a:t>
            </a:r>
            <a:r>
              <a:rPr lang="ko-KR" altLang="en-US" dirty="0"/>
              <a:t>가지 경우의 값 중에서 최소값인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/>
              <a:t>이 </a:t>
            </a:r>
            <a:r>
              <a:rPr lang="en-US" altLang="ko-KR" dirty="0"/>
              <a:t>E[1,1]</a:t>
            </a:r>
            <a:r>
              <a:rPr lang="ko-KR" altLang="en-US" dirty="0"/>
              <a:t>이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688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 smtClean="0"/>
              <a:t>E[2,2</a:t>
            </a:r>
            <a:r>
              <a:rPr lang="en-US" altLang="ko-KR" dirty="0"/>
              <a:t>] = min{E[2,1]+1, E[1,2]+1, </a:t>
            </a:r>
            <a:r>
              <a:rPr lang="en-US" altLang="ko-KR" u="sng" dirty="0"/>
              <a:t>E[1,1]+α</a:t>
            </a:r>
            <a:r>
              <a:rPr lang="en-US" altLang="ko-KR" dirty="0"/>
              <a:t>} = min{(1+1), (1+1), </a:t>
            </a:r>
            <a:r>
              <a:rPr lang="en-US" altLang="ko-KR" u="sng" dirty="0"/>
              <a:t>(0+0)</a:t>
            </a:r>
            <a:r>
              <a:rPr lang="en-US" altLang="ko-KR" dirty="0"/>
              <a:t>} = 0.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T</a:t>
            </a:r>
            <a:r>
              <a:rPr lang="ko-KR" altLang="en-US" dirty="0"/>
              <a:t>의 첫 문자 ‘</a:t>
            </a:r>
            <a:r>
              <a:rPr lang="en-US" altLang="ko-KR" dirty="0"/>
              <a:t>s’</a:t>
            </a:r>
            <a:r>
              <a:rPr lang="ko-KR" altLang="en-US" dirty="0"/>
              <a:t>가 만들어져 있는 상태에서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번째 문자와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번째 문자가 같으므로 </a:t>
            </a:r>
            <a:r>
              <a:rPr lang="ko-KR" altLang="en-US" u="sng" dirty="0"/>
              <a:t>아무런 연산이 필요 없이</a:t>
            </a:r>
            <a:r>
              <a:rPr lang="ko-KR" altLang="en-US" dirty="0"/>
              <a:t> ‘</a:t>
            </a:r>
            <a:r>
              <a:rPr lang="en-US" altLang="ko-KR" dirty="0" err="1"/>
              <a:t>st</a:t>
            </a:r>
            <a:r>
              <a:rPr lang="en-US" altLang="ko-KR" dirty="0"/>
              <a:t>’</a:t>
            </a:r>
            <a:r>
              <a:rPr lang="ko-KR" altLang="en-US" dirty="0"/>
              <a:t>가 만들어지는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852936"/>
            <a:ext cx="36861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 rot="19015606" flipH="1">
            <a:off x="5222151" y="4891813"/>
            <a:ext cx="180000" cy="288000"/>
          </a:xfrm>
          <a:prstGeom prst="down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04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 fontAlgn="base" latinLnBrk="1"/>
            <a:r>
              <a:rPr lang="en-US" altLang="ko-KR" dirty="0" smtClean="0"/>
              <a:t>E[3,2</a:t>
            </a:r>
            <a:r>
              <a:rPr lang="en-US" altLang="ko-KR" dirty="0"/>
              <a:t>] = min{E[3,1]+1, </a:t>
            </a:r>
            <a:r>
              <a:rPr lang="en-US" altLang="ko-KR" u="sng" dirty="0"/>
              <a:t>E[2,3]+1</a:t>
            </a:r>
            <a:r>
              <a:rPr lang="en-US" altLang="ko-KR" dirty="0"/>
              <a:t>, E[2,2]+α} = min{2+1, </a:t>
            </a:r>
            <a:r>
              <a:rPr lang="en-US" altLang="ko-KR" u="sng" dirty="0"/>
              <a:t>0+1</a:t>
            </a:r>
            <a:r>
              <a:rPr lang="en-US" altLang="ko-KR" dirty="0"/>
              <a:t>, 1+1} = 1.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이미 </a:t>
            </a:r>
            <a:r>
              <a:rPr lang="en-US" altLang="ko-KR" dirty="0"/>
              <a:t>T</a:t>
            </a:r>
            <a:r>
              <a:rPr lang="ko-KR" altLang="en-US" dirty="0"/>
              <a:t>의 처음 </a:t>
            </a:r>
            <a:r>
              <a:rPr lang="en-US" altLang="ko-KR" dirty="0"/>
              <a:t>2</a:t>
            </a:r>
            <a:r>
              <a:rPr lang="ko-KR" altLang="en-US" dirty="0"/>
              <a:t>문자 ‘</a:t>
            </a:r>
            <a:r>
              <a:rPr lang="en-US" altLang="ko-KR" dirty="0" err="1"/>
              <a:t>st</a:t>
            </a:r>
            <a:r>
              <a:rPr lang="en-US" altLang="ko-KR" dirty="0"/>
              <a:t>’</a:t>
            </a:r>
            <a:r>
              <a:rPr lang="ko-KR" altLang="en-US" dirty="0"/>
              <a:t>가 만들어져 있으므로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번째 문자인 ‘</a:t>
            </a:r>
            <a:r>
              <a:rPr lang="en-US" altLang="ko-KR" dirty="0"/>
              <a:t>r’</a:t>
            </a:r>
            <a:r>
              <a:rPr lang="ko-KR" altLang="en-US" dirty="0"/>
              <a:t>을 </a:t>
            </a:r>
            <a:r>
              <a:rPr lang="ko-KR" altLang="en-US" u="sng" dirty="0"/>
              <a:t>삭제</a:t>
            </a:r>
            <a:r>
              <a:rPr lang="ko-KR" altLang="en-US" dirty="0"/>
              <a:t>한다는 의미이다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91147"/>
            <a:ext cx="38195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2843808" y="4809050"/>
            <a:ext cx="396000" cy="3960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5580112" y="2336650"/>
            <a:ext cx="396000" cy="3960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아래쪽 화살표 6"/>
          <p:cNvSpPr/>
          <p:nvPr/>
        </p:nvSpPr>
        <p:spPr>
          <a:xfrm>
            <a:off x="5688144" y="4665034"/>
            <a:ext cx="180000" cy="180000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 rot="16200000" flipH="1">
            <a:off x="5346104" y="4899082"/>
            <a:ext cx="180000" cy="216000"/>
          </a:xfrm>
          <a:prstGeom prst="down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9015606" flipH="1">
            <a:off x="5336452" y="4611033"/>
            <a:ext cx="180000" cy="288000"/>
          </a:xfrm>
          <a:prstGeom prst="down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749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/>
            <a:r>
              <a:rPr lang="en-US" altLang="ko-KR" dirty="0"/>
              <a:t>E[4,3]</a:t>
            </a:r>
            <a:r>
              <a:rPr lang="ko-KR" altLang="en-US" dirty="0"/>
              <a:t> </a:t>
            </a:r>
            <a:r>
              <a:rPr lang="en-US" altLang="ko-KR" dirty="0"/>
              <a:t>= min{E[4,2]+1, E[3,3]+1, </a:t>
            </a:r>
            <a:r>
              <a:rPr lang="en-US" altLang="ko-KR" u="sng" dirty="0"/>
              <a:t>E[3,2]+α</a:t>
            </a:r>
            <a:r>
              <a:rPr lang="en-US" altLang="ko-KR" dirty="0"/>
              <a:t>} = min{(2+1), (1+1), </a:t>
            </a:r>
            <a:r>
              <a:rPr lang="en-US" altLang="ko-KR" u="sng" dirty="0"/>
              <a:t>(1+0)</a:t>
            </a:r>
            <a:r>
              <a:rPr lang="en-US" altLang="ko-KR" dirty="0"/>
              <a:t>} = 1.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T</a:t>
            </a:r>
            <a:r>
              <a:rPr lang="ko-KR" altLang="en-US" dirty="0"/>
              <a:t>의 처음 </a:t>
            </a:r>
            <a:r>
              <a:rPr lang="en-US" altLang="ko-KR" dirty="0"/>
              <a:t>2</a:t>
            </a:r>
            <a:r>
              <a:rPr lang="ko-KR" altLang="en-US" dirty="0"/>
              <a:t>문자 ‘</a:t>
            </a:r>
            <a:r>
              <a:rPr lang="en-US" altLang="ko-KR" dirty="0" err="1"/>
              <a:t>st</a:t>
            </a:r>
            <a:r>
              <a:rPr lang="en-US" altLang="ko-KR" dirty="0"/>
              <a:t>’</a:t>
            </a:r>
            <a:r>
              <a:rPr lang="ko-KR" altLang="en-US" dirty="0"/>
              <a:t>가 만들어져 있는 상태에서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번째 문자와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번째 문자가 같으므로 </a:t>
            </a:r>
            <a:r>
              <a:rPr lang="ko-KR" altLang="en-US" u="sng" dirty="0"/>
              <a:t>아무런 연산이 필요 없이</a:t>
            </a:r>
            <a:r>
              <a:rPr lang="ko-KR" altLang="en-US" dirty="0"/>
              <a:t> ‘</a:t>
            </a:r>
            <a:r>
              <a:rPr lang="en-US" altLang="ko-KR" dirty="0" err="1"/>
              <a:t>sto</a:t>
            </a:r>
            <a:r>
              <a:rPr lang="en-US" altLang="ko-KR" dirty="0"/>
              <a:t>’</a:t>
            </a:r>
            <a:r>
              <a:rPr lang="ko-KR" altLang="en-US" dirty="0"/>
              <a:t>가 만들어지는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897" y="2780928"/>
            <a:ext cx="45053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 rot="19015606" flipH="1">
            <a:off x="5943885" y="5505190"/>
            <a:ext cx="279685" cy="333481"/>
          </a:xfrm>
          <a:prstGeom prst="down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1237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31293"/>
            <a:ext cx="52768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6490345" y="6048498"/>
            <a:ext cx="180000" cy="180000"/>
          </a:xfrm>
          <a:prstGeom prst="down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16200000" flipH="1">
            <a:off x="6106051" y="6282546"/>
            <a:ext cx="180000" cy="216000"/>
          </a:xfrm>
          <a:prstGeom prst="down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 rot="19015606" flipH="1">
            <a:off x="6096399" y="5994497"/>
            <a:ext cx="180000" cy="288000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82377" y="2772178"/>
            <a:ext cx="396000" cy="3960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2241873" y="6216946"/>
            <a:ext cx="396000" cy="3960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lvl="0"/>
            <a:r>
              <a:rPr lang="en-US" altLang="ko-KR" dirty="0"/>
              <a:t>E[5,4]</a:t>
            </a:r>
            <a:r>
              <a:rPr lang="ko-KR" altLang="en-US" dirty="0"/>
              <a:t> </a:t>
            </a:r>
            <a:r>
              <a:rPr lang="en-US" altLang="ko-KR" dirty="0"/>
              <a:t>= min{E[5,3]+1, E[4,4]+1, </a:t>
            </a:r>
            <a:r>
              <a:rPr lang="en-US" altLang="ko-KR" u="sng" dirty="0"/>
              <a:t>E[4,3]+α</a:t>
            </a:r>
            <a:r>
              <a:rPr lang="en-US" altLang="ko-KR" dirty="0"/>
              <a:t>} = min{(2+1), (1+1), </a:t>
            </a:r>
            <a:r>
              <a:rPr lang="en-US" altLang="ko-KR" u="sng" dirty="0"/>
              <a:t>(1+0)</a:t>
            </a:r>
            <a:r>
              <a:rPr lang="en-US" altLang="ko-KR" dirty="0"/>
              <a:t>} = 1.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T</a:t>
            </a:r>
            <a:r>
              <a:rPr lang="ko-KR" altLang="en-US" dirty="0"/>
              <a:t>의 처음 </a:t>
            </a:r>
            <a:r>
              <a:rPr lang="en-US" altLang="ko-KR" dirty="0"/>
              <a:t>3</a:t>
            </a:r>
            <a:r>
              <a:rPr lang="ko-KR" altLang="en-US" dirty="0"/>
              <a:t>문자 ‘</a:t>
            </a:r>
            <a:r>
              <a:rPr lang="en-US" altLang="ko-KR" dirty="0" err="1"/>
              <a:t>sto</a:t>
            </a:r>
            <a:r>
              <a:rPr lang="en-US" altLang="ko-KR" dirty="0"/>
              <a:t>’</a:t>
            </a:r>
            <a:r>
              <a:rPr lang="ko-KR" altLang="en-US" dirty="0"/>
              <a:t>가 만들어져 있는 상태에서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en-US" altLang="ko-KR" dirty="0"/>
              <a:t>5</a:t>
            </a:r>
            <a:r>
              <a:rPr lang="ko-KR" altLang="en-US" dirty="0"/>
              <a:t>번째 문자와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번째 문자가 같으므로 </a:t>
            </a:r>
            <a:r>
              <a:rPr lang="ko-KR" altLang="en-US" u="sng" dirty="0"/>
              <a:t>아무런 연산이 필요 없이</a:t>
            </a:r>
            <a:r>
              <a:rPr lang="ko-KR" altLang="en-US" dirty="0"/>
              <a:t> ‘</a:t>
            </a:r>
            <a:r>
              <a:rPr lang="en-US" altLang="ko-KR" dirty="0" err="1"/>
              <a:t>ston</a:t>
            </a:r>
            <a:r>
              <a:rPr lang="en-US" altLang="ko-KR" dirty="0"/>
              <a:t>’</a:t>
            </a:r>
            <a:r>
              <a:rPr lang="ko-KR" altLang="en-US" dirty="0"/>
              <a:t>이 만들어지는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2071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lvl="0"/>
            <a:r>
              <a:rPr lang="en-US" altLang="ko-KR" dirty="0"/>
              <a:t>E[6,5]</a:t>
            </a:r>
            <a:r>
              <a:rPr lang="ko-KR" altLang="en-US" dirty="0"/>
              <a:t> </a:t>
            </a:r>
            <a:r>
              <a:rPr lang="en-US" altLang="ko-KR" dirty="0"/>
              <a:t>= min{E[6,4]+1, E[5,5]+1, </a:t>
            </a:r>
            <a:r>
              <a:rPr lang="en-US" altLang="ko-KR" u="sng" dirty="0"/>
              <a:t>E[5,4]+α</a:t>
            </a:r>
            <a:r>
              <a:rPr lang="en-US" altLang="ko-KR" dirty="0"/>
              <a:t>} = min{(2+1), (2+1), </a:t>
            </a:r>
            <a:r>
              <a:rPr lang="en-US" altLang="ko-KR" u="sng" dirty="0"/>
              <a:t>(1+1)</a:t>
            </a:r>
            <a:r>
              <a:rPr lang="en-US" altLang="ko-KR" dirty="0"/>
              <a:t>} = 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0960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1895408" y="5914114"/>
            <a:ext cx="396000" cy="3960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6791952" y="1953674"/>
            <a:ext cx="396000" cy="3960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아래쪽 화살표 6"/>
          <p:cNvSpPr/>
          <p:nvPr/>
        </p:nvSpPr>
        <p:spPr>
          <a:xfrm>
            <a:off x="6863936" y="5734050"/>
            <a:ext cx="180000" cy="180000"/>
          </a:xfrm>
          <a:prstGeom prst="down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 rot="16200000" flipH="1">
            <a:off x="6479642" y="5968098"/>
            <a:ext cx="180000" cy="216000"/>
          </a:xfrm>
          <a:prstGeom prst="down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19015606" flipH="1">
            <a:off x="6469990" y="5680049"/>
            <a:ext cx="180000" cy="288000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830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시간복잡도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ko-KR" dirty="0" err="1"/>
              <a:t>EditDistance</a:t>
            </a:r>
            <a:r>
              <a:rPr lang="en-US" altLang="ko-KR" dirty="0"/>
              <a:t> </a:t>
            </a:r>
            <a:r>
              <a:rPr lang="ko-KR" altLang="en-US" dirty="0"/>
              <a:t>알고리즘의 시간복잡도는 </a:t>
            </a:r>
            <a:r>
              <a:rPr lang="en-US" altLang="ko-KR" dirty="0">
                <a:solidFill>
                  <a:srgbClr val="FF0000"/>
                </a:solidFill>
              </a:rPr>
              <a:t>O(</a:t>
            </a:r>
            <a:r>
              <a:rPr lang="en-US" altLang="ko-KR" dirty="0" err="1">
                <a:solidFill>
                  <a:srgbClr val="FF0000"/>
                </a:solidFill>
              </a:rPr>
              <a:t>mn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m</a:t>
            </a:r>
            <a:r>
              <a:rPr lang="ko-KR" altLang="en-US" dirty="0"/>
              <a:t>과 </a:t>
            </a:r>
            <a:r>
              <a:rPr lang="en-US" altLang="ko-KR" dirty="0"/>
              <a:t>n</a:t>
            </a:r>
            <a:r>
              <a:rPr lang="ko-KR" altLang="en-US" dirty="0"/>
              <a:t>은 두 </a:t>
            </a:r>
            <a:r>
              <a:rPr lang="ko-KR" altLang="en-US" dirty="0" err="1"/>
              <a:t>스트링의</a:t>
            </a:r>
            <a:r>
              <a:rPr lang="ko-KR" altLang="en-US" dirty="0"/>
              <a:t> 각각의 길이이다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/>
              <a:t>이유는 총 부분 문제의 수가 배열 </a:t>
            </a:r>
            <a:r>
              <a:rPr lang="en-US" altLang="ko-KR" dirty="0"/>
              <a:t>E</a:t>
            </a:r>
            <a:r>
              <a:rPr lang="ko-KR" altLang="en-US" dirty="0"/>
              <a:t>의 원소 수인 </a:t>
            </a:r>
            <a:r>
              <a:rPr lang="en-US" altLang="ko-KR" dirty="0" err="1"/>
              <a:t>mxn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각 부분 문제 </a:t>
            </a:r>
            <a:r>
              <a:rPr lang="en-US" altLang="ko-KR" dirty="0"/>
              <a:t>(</a:t>
            </a:r>
            <a:r>
              <a:rPr lang="ko-KR" altLang="en-US" dirty="0"/>
              <a:t>원소</a:t>
            </a:r>
            <a:r>
              <a:rPr lang="en-US" altLang="ko-KR" dirty="0"/>
              <a:t>)</a:t>
            </a:r>
            <a:r>
              <a:rPr lang="ko-KR" altLang="en-US" dirty="0"/>
              <a:t>를 계산하기 위해서 주위의 </a:t>
            </a:r>
            <a:r>
              <a:rPr lang="en-US" altLang="ko-KR" dirty="0"/>
              <a:t>3</a:t>
            </a:r>
            <a:r>
              <a:rPr lang="ko-KR" altLang="en-US" dirty="0"/>
              <a:t>개의 부분 문제들의 해 </a:t>
            </a:r>
            <a:r>
              <a:rPr lang="en-US" altLang="ko-KR" dirty="0"/>
              <a:t>(</a:t>
            </a:r>
            <a:r>
              <a:rPr lang="ko-KR" altLang="en-US" dirty="0"/>
              <a:t>원소</a:t>
            </a:r>
            <a:r>
              <a:rPr lang="en-US" altLang="ko-KR" dirty="0"/>
              <a:t>)</a:t>
            </a:r>
            <a:r>
              <a:rPr lang="ko-KR" altLang="en-US" dirty="0"/>
              <a:t>를 참조한 후 최소값을 찾는 것이므로 </a:t>
            </a:r>
            <a:r>
              <a:rPr lang="en-US" altLang="ko-KR" dirty="0"/>
              <a:t>O(1) </a:t>
            </a:r>
            <a:r>
              <a:rPr lang="ko-KR" altLang="en-US" dirty="0"/>
              <a:t>시간이 걸리기 때문이다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230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응 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dirty="0" smtClean="0"/>
              <a:t>2</a:t>
            </a:r>
            <a:r>
              <a:rPr lang="ko-KR" altLang="en-US" dirty="0"/>
              <a:t>개의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</a:t>
            </a:r>
            <a:r>
              <a:rPr lang="ko-KR" altLang="en-US" dirty="0"/>
              <a:t>사이의 편집 거리가 </a:t>
            </a:r>
            <a:r>
              <a:rPr lang="ko-KR" altLang="en-US" dirty="0" smtClean="0"/>
              <a:t>작으면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이 </a:t>
            </a:r>
            <a:r>
              <a:rPr lang="ko-KR" altLang="en-US" dirty="0" err="1"/>
              <a:t>스트링들이</a:t>
            </a:r>
            <a:r>
              <a:rPr lang="ko-KR" altLang="en-US" dirty="0"/>
              <a:t> 서로 유사하다고 판단할 수 있으므로</a:t>
            </a:r>
            <a:r>
              <a:rPr lang="en-US" altLang="ko-KR" dirty="0"/>
              <a:t>, </a:t>
            </a:r>
            <a:r>
              <a:rPr lang="ko-KR" altLang="en-US" dirty="0"/>
              <a:t>생물 정보 공학 </a:t>
            </a:r>
            <a:r>
              <a:rPr lang="en-US" altLang="ko-KR" dirty="0"/>
              <a:t>(Bioinformatics) </a:t>
            </a:r>
            <a:r>
              <a:rPr lang="ko-KR" altLang="en-US" dirty="0"/>
              <a:t>및 의학 분야에서 두 개의 유전자가 얼마나 유사한가를 측정하는데 활용된다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dirty="0" smtClean="0"/>
              <a:t>예를 </a:t>
            </a:r>
            <a:r>
              <a:rPr lang="ko-KR" altLang="en-US" dirty="0"/>
              <a:t>들어</a:t>
            </a:r>
            <a:r>
              <a:rPr lang="en-US" altLang="ko-KR" dirty="0"/>
              <a:t>, </a:t>
            </a:r>
            <a:r>
              <a:rPr lang="ko-KR" altLang="en-US" dirty="0"/>
              <a:t>환자의 유전자 속에서 암 유전자와 유사한 유전자를 찾아내어 환자의 암을 미리 진단하는 연구와 암세포에만 있는 특징을 분석하여 항암제를 개발하는 연구에 활용되며</a:t>
            </a:r>
            <a:r>
              <a:rPr lang="en-US" altLang="ko-KR" dirty="0"/>
              <a:t>, </a:t>
            </a:r>
            <a:r>
              <a:rPr lang="ko-KR" altLang="en-US" dirty="0"/>
              <a:t>좋은 형질을 가진 유전자들 탐색 등의 연구에도 활용된다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dirty="0" smtClean="0"/>
              <a:t>그 </a:t>
            </a:r>
            <a:r>
              <a:rPr lang="ko-KR" altLang="en-US" dirty="0"/>
              <a:t>외에도 철자 오류 검색 </a:t>
            </a:r>
            <a:r>
              <a:rPr lang="en-US" altLang="ko-KR" dirty="0"/>
              <a:t>(Spell Checker), </a:t>
            </a:r>
            <a:r>
              <a:rPr lang="ko-KR" altLang="en-US" dirty="0"/>
              <a:t>광학 문자 인식 </a:t>
            </a:r>
            <a:r>
              <a:rPr lang="en-US" altLang="ko-KR" dirty="0"/>
              <a:t>(Optical Character Recognition)</a:t>
            </a:r>
            <a:r>
              <a:rPr lang="ko-KR" altLang="en-US" dirty="0"/>
              <a:t>에서의 보정 시스템 </a:t>
            </a:r>
            <a:r>
              <a:rPr lang="en-US" altLang="ko-KR" dirty="0"/>
              <a:t>(Correction System), </a:t>
            </a:r>
            <a:r>
              <a:rPr lang="ko-KR" altLang="en-US" dirty="0"/>
              <a:t>자연어 번역 </a:t>
            </a:r>
            <a:r>
              <a:rPr lang="en-US" altLang="ko-KR" dirty="0"/>
              <a:t>(Natural Language Translation) </a:t>
            </a:r>
            <a:r>
              <a:rPr lang="ko-KR" altLang="en-US" dirty="0"/>
              <a:t>소프트웨어 등에도 활용된다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890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b="1" dirty="0"/>
              <a:t>5.4 </a:t>
            </a:r>
            <a:r>
              <a:rPr lang="ko-KR" altLang="en-US" b="1" dirty="0"/>
              <a:t>배낭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87868"/>
            <a:ext cx="4906888" cy="4929411"/>
          </a:xfrm>
        </p:spPr>
        <p:txBody>
          <a:bodyPr>
            <a:normAutofit/>
          </a:bodyPr>
          <a:lstStyle/>
          <a:p>
            <a:r>
              <a:rPr lang="ko-KR" altLang="en-US" dirty="0"/>
              <a:t>배낭 </a:t>
            </a:r>
            <a:r>
              <a:rPr lang="en-US" altLang="ko-KR" dirty="0"/>
              <a:t>(Knapsack) </a:t>
            </a:r>
            <a:r>
              <a:rPr lang="ko-KR" altLang="en-US" dirty="0"/>
              <a:t>문제는 </a:t>
            </a:r>
            <a:r>
              <a:rPr lang="en-US" altLang="ko-KR" dirty="0"/>
              <a:t>n</a:t>
            </a:r>
            <a:r>
              <a:rPr lang="ko-KR" altLang="en-US" dirty="0"/>
              <a:t>개의 물건과 각 물건 </a:t>
            </a:r>
            <a:r>
              <a:rPr lang="en-US" altLang="ko-KR" dirty="0" err="1"/>
              <a:t>i</a:t>
            </a:r>
            <a:r>
              <a:rPr lang="ko-KR" altLang="en-US" dirty="0"/>
              <a:t>의 무게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i</a:t>
            </a:r>
            <a:r>
              <a:rPr lang="ko-KR" altLang="en-US" dirty="0"/>
              <a:t>와 가치 </a:t>
            </a:r>
            <a:r>
              <a:rPr lang="en-US" altLang="ko-KR" dirty="0"/>
              <a:t>v</a:t>
            </a:r>
            <a:r>
              <a:rPr lang="en-US" altLang="ko-KR" baseline="-25000" dirty="0"/>
              <a:t>i</a:t>
            </a:r>
            <a:r>
              <a:rPr lang="ko-KR" altLang="en-US" dirty="0"/>
              <a:t>가 주어지고</a:t>
            </a:r>
            <a:r>
              <a:rPr lang="en-US" altLang="ko-KR" dirty="0"/>
              <a:t>, </a:t>
            </a:r>
            <a:r>
              <a:rPr lang="ko-KR" altLang="en-US" dirty="0"/>
              <a:t>배낭의 용량은 </a:t>
            </a:r>
            <a:r>
              <a:rPr lang="en-US" altLang="ko-KR" dirty="0"/>
              <a:t>C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배낭에 담을 수 있는 물건의 최대 가치를 찾는 문제이다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배낭에 담은 물건의 무게의 합이 </a:t>
            </a:r>
            <a:r>
              <a:rPr lang="en-US" altLang="ko-KR" dirty="0"/>
              <a:t>C</a:t>
            </a:r>
            <a:r>
              <a:rPr lang="ko-KR" altLang="en-US" dirty="0"/>
              <a:t>를 초과하지 </a:t>
            </a:r>
            <a:r>
              <a:rPr lang="ko-KR" altLang="en-US" dirty="0" smtClean="0"/>
              <a:t>말아야 하고</a:t>
            </a:r>
            <a:r>
              <a:rPr lang="en-US" altLang="ko-KR" dirty="0"/>
              <a:t>, </a:t>
            </a:r>
            <a:r>
              <a:rPr lang="ko-KR" altLang="en-US" dirty="0"/>
              <a:t>각 물건은 </a:t>
            </a:r>
            <a:r>
              <a:rPr lang="en-US" altLang="ko-KR" dirty="0"/>
              <a:t>1</a:t>
            </a:r>
            <a:r>
              <a:rPr lang="ko-KR" altLang="en-US" dirty="0"/>
              <a:t>개씩만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 descr="C:\Users\sbynag\AppData\Local\Microsoft\Windows\Temporary Internet Files\Content.IE5\8HNP50SM\MC90039442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75" y="1852065"/>
            <a:ext cx="2012162" cy="22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sbynag\AppData\Local\Microsoft\Windows\Temporary Internet Files\Content.IE5\HU350RTW\MC90039145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70" y="2381056"/>
            <a:ext cx="912019" cy="81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sbynag\AppData\Local\Microsoft\Windows\Temporary Internet Files\Content.IE5\P0PYPPMG\MC90043977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703" y="4037240"/>
            <a:ext cx="1157709" cy="115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sbynag\AppData\Local\Microsoft\Windows\Temporary Internet Files\Content.IE5\HU350RTW\MC90042123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30" y="3960699"/>
            <a:ext cx="1531937" cy="13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27315" y="3667908"/>
            <a:ext cx="57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6kg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39582" y="4135020"/>
            <a:ext cx="57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4kg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68380" y="4778568"/>
            <a:ext cx="57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5kg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05438" y="2372048"/>
            <a:ext cx="56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3kg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89978" y="5147900"/>
            <a:ext cx="94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r>
              <a:rPr lang="ko-KR" altLang="en-US" smtClean="0"/>
              <a:t>만</a:t>
            </a:r>
            <a:r>
              <a:rPr lang="ko-KR" altLang="en-US"/>
              <a:t>원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03367" y="4504352"/>
            <a:ext cx="10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40</a:t>
            </a:r>
            <a:r>
              <a:rPr lang="ko-KR" altLang="en-US" smtClean="0"/>
              <a:t>만원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1094" y="3852574"/>
            <a:ext cx="101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30</a:t>
            </a:r>
            <a:r>
              <a:rPr lang="ko-KR" altLang="en-US" smtClean="0"/>
              <a:t>만원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65537" y="2635193"/>
            <a:ext cx="8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</a:t>
            </a:r>
            <a:r>
              <a:rPr lang="ko-KR" altLang="en-US" smtClean="0"/>
              <a:t>만원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99917" y="2181001"/>
            <a:ext cx="703450" cy="400110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19999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10kg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725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fontAlgn="base" latinLnBrk="1"/>
            <a:r>
              <a:rPr lang="ko-KR" altLang="en-US" dirty="0" smtClean="0"/>
              <a:t>동적 </a:t>
            </a:r>
            <a:r>
              <a:rPr lang="ko-KR" altLang="en-US" dirty="0"/>
              <a:t>계획 알고리즘으로 모든 쌍 최단 경로 문제를 해결하려면 먼저 </a:t>
            </a:r>
            <a:r>
              <a:rPr lang="ko-KR" altLang="en-US" dirty="0" smtClean="0"/>
              <a:t>부분문제들을 </a:t>
            </a:r>
            <a:r>
              <a:rPr lang="ko-KR" altLang="en-US" dirty="0"/>
              <a:t>찾아야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이를 </a:t>
            </a:r>
            <a:r>
              <a:rPr lang="ko-KR" altLang="en-US" dirty="0"/>
              <a:t>위해 일단 그래프의 점의 수가 적을 때를 생각해보자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그래프에 </a:t>
            </a:r>
            <a:r>
              <a:rPr lang="en-US" altLang="ko-KR" dirty="0"/>
              <a:t>3</a:t>
            </a:r>
            <a:r>
              <a:rPr lang="ko-KR" altLang="en-US" dirty="0"/>
              <a:t>개의 점이 있는 경우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 err="1"/>
              <a:t>i</a:t>
            </a:r>
            <a:r>
              <a:rPr lang="ko-KR" altLang="en-US" dirty="0"/>
              <a:t>에서 점 </a:t>
            </a:r>
            <a:r>
              <a:rPr lang="en-US" altLang="ko-KR" dirty="0"/>
              <a:t>j</a:t>
            </a:r>
            <a:r>
              <a:rPr lang="ko-KR" altLang="en-US" dirty="0"/>
              <a:t>까지의 최단 경로를 찾으려면 </a:t>
            </a:r>
            <a:r>
              <a:rPr lang="en-US" altLang="ko-KR" dirty="0"/>
              <a:t>2</a:t>
            </a:r>
            <a:r>
              <a:rPr lang="ko-KR" altLang="en-US" dirty="0"/>
              <a:t>가지 경로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 err="1"/>
              <a:t>i</a:t>
            </a:r>
            <a:r>
              <a:rPr lang="ko-KR" altLang="en-US" dirty="0"/>
              <a:t>에서 점 </a:t>
            </a:r>
            <a:r>
              <a:rPr lang="en-US" altLang="ko-KR" dirty="0"/>
              <a:t>j</a:t>
            </a:r>
            <a:r>
              <a:rPr lang="ko-KR" altLang="en-US" dirty="0"/>
              <a:t>로 직접 가는 경로와 점 </a:t>
            </a:r>
            <a:r>
              <a:rPr lang="en-US" altLang="ko-KR" dirty="0"/>
              <a:t>1</a:t>
            </a:r>
            <a:r>
              <a:rPr lang="ko-KR" altLang="en-US" dirty="0"/>
              <a:t>을 경유하는 경로 중에서 짧은 것을 선택하면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4" name="직선 화살표 연결선 3"/>
          <p:cNvCxnSpPr>
            <a:stCxn id="11" idx="3"/>
          </p:cNvCxnSpPr>
          <p:nvPr/>
        </p:nvCxnSpPr>
        <p:spPr>
          <a:xfrm>
            <a:off x="3395697" y="5517232"/>
            <a:ext cx="1924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11" idx="1"/>
          </p:cNvCxnSpPr>
          <p:nvPr/>
        </p:nvCxnSpPr>
        <p:spPr>
          <a:xfrm flipV="1">
            <a:off x="3179673" y="4859737"/>
            <a:ext cx="1024745" cy="6574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2" idx="3"/>
            <a:endCxn id="9" idx="1"/>
          </p:cNvCxnSpPr>
          <p:nvPr/>
        </p:nvCxnSpPr>
        <p:spPr>
          <a:xfrm>
            <a:off x="4547825" y="4761096"/>
            <a:ext cx="841306" cy="593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204418" y="4530263"/>
            <a:ext cx="468000" cy="46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타원 7"/>
          <p:cNvSpPr/>
          <p:nvPr/>
        </p:nvSpPr>
        <p:spPr>
          <a:xfrm>
            <a:off x="3052290" y="5286399"/>
            <a:ext cx="468000" cy="46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타원 8"/>
          <p:cNvSpPr/>
          <p:nvPr/>
        </p:nvSpPr>
        <p:spPr>
          <a:xfrm>
            <a:off x="5320594" y="5286399"/>
            <a:ext cx="468000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28554" y="525034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9673" y="5286399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31801" y="4530263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56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800"/>
              </a:spcAft>
            </a:pPr>
            <a:r>
              <a:rPr lang="ko-KR" altLang="en-US" dirty="0"/>
              <a:t>배낭 문제는 제한적인 입력에 대해서 동적 계획 알고리즘으로 해결할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먼저 </a:t>
            </a:r>
            <a:r>
              <a:rPr lang="ko-KR" altLang="en-US" dirty="0"/>
              <a:t>배낭 문제의 부분 문제를 찾아내기 위해 문제의 주어진 조건을 살펴보면 물건</a:t>
            </a:r>
            <a:r>
              <a:rPr lang="en-US" altLang="ko-KR" dirty="0"/>
              <a:t>, </a:t>
            </a:r>
            <a:r>
              <a:rPr lang="ko-KR" altLang="en-US" dirty="0"/>
              <a:t>물건의 무게</a:t>
            </a:r>
            <a:r>
              <a:rPr lang="en-US" altLang="ko-KR" dirty="0"/>
              <a:t>, </a:t>
            </a:r>
            <a:r>
              <a:rPr lang="ko-KR" altLang="en-US" dirty="0"/>
              <a:t>물건의 가치</a:t>
            </a:r>
            <a:r>
              <a:rPr lang="en-US" altLang="ko-KR" dirty="0"/>
              <a:t>, </a:t>
            </a:r>
            <a:r>
              <a:rPr lang="ko-KR" altLang="en-US" dirty="0"/>
              <a:t>배낭의 용량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en-US" altLang="ko-KR" dirty="0"/>
              <a:t>4</a:t>
            </a:r>
            <a:r>
              <a:rPr lang="ko-KR" altLang="en-US" dirty="0"/>
              <a:t>가지의 요소가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이중에서 </a:t>
            </a:r>
            <a:r>
              <a:rPr lang="ko-KR" altLang="en-US" dirty="0"/>
              <a:t>물건과 물건의 무게는 부분 문제를 정의하는데 반드시 필요하다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왜냐하면 </a:t>
            </a:r>
            <a:r>
              <a:rPr lang="ko-KR" altLang="en-US" dirty="0"/>
              <a:t>배낭이 비어 있는 상태에서 시작하여 물건을 하나씩 배낭에 담는 것과 안 담는 것을 현재 배낭에 들어 있는 물건의 가치의 합에 근거하여 </a:t>
            </a:r>
            <a:r>
              <a:rPr lang="ko-KR" altLang="en-US" dirty="0" smtClean="0"/>
              <a:t>결정해야 하기 </a:t>
            </a:r>
            <a:r>
              <a:rPr lang="ko-KR" altLang="en-US" dirty="0"/>
              <a:t>때문이다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Aft>
                <a:spcPts val="1800"/>
              </a:spcAft>
            </a:pPr>
            <a:r>
              <a:rPr lang="ko-KR" altLang="en-US" dirty="0" smtClean="0"/>
              <a:t>또한 </a:t>
            </a:r>
            <a:r>
              <a:rPr lang="ko-KR" altLang="en-US" dirty="0"/>
              <a:t>물건을 배낭에 담으려고 할 경우에 배낭 용량의 초과 여부를 검사해야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353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90465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따라서 배낭 문제의 </a:t>
            </a:r>
            <a:r>
              <a:rPr lang="ko-KR" altLang="en-US" dirty="0" smtClean="0"/>
              <a:t>부분문제를 </a:t>
            </a:r>
            <a:r>
              <a:rPr lang="ko-KR" altLang="en-US" dirty="0"/>
              <a:t>아래와 같이 정의할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endParaRPr lang="ko-KR" altLang="en-US" dirty="0"/>
          </a:p>
          <a:p>
            <a:pPr fontAlgn="base" latinLnBrk="1"/>
            <a:r>
              <a:rPr lang="en-US" altLang="ko-KR" dirty="0">
                <a:solidFill>
                  <a:srgbClr val="0000CC"/>
                </a:solidFill>
              </a:rPr>
              <a:t>K[</a:t>
            </a:r>
            <a:r>
              <a:rPr lang="en-US" altLang="ko-KR" dirty="0" err="1">
                <a:solidFill>
                  <a:srgbClr val="0000CC"/>
                </a:solidFill>
              </a:rPr>
              <a:t>i,w</a:t>
            </a:r>
            <a:r>
              <a:rPr lang="en-US" altLang="ko-KR" dirty="0">
                <a:solidFill>
                  <a:srgbClr val="0000CC"/>
                </a:solidFill>
              </a:rPr>
              <a:t>] = </a:t>
            </a:r>
            <a:r>
              <a:rPr lang="ko-KR" altLang="en-US" dirty="0">
                <a:solidFill>
                  <a:srgbClr val="0000CC"/>
                </a:solidFill>
              </a:rPr>
              <a:t>물건 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>
                <a:solidFill>
                  <a:srgbClr val="0000CC"/>
                </a:solidFill>
              </a:rPr>
              <a:t>∼</a:t>
            </a:r>
            <a:r>
              <a:rPr lang="en-US" altLang="ko-KR" dirty="0" err="1">
                <a:solidFill>
                  <a:srgbClr val="0000CC"/>
                </a:solidFill>
              </a:rPr>
              <a:t>i</a:t>
            </a:r>
            <a:r>
              <a:rPr lang="ko-KR" altLang="en-US" dirty="0">
                <a:solidFill>
                  <a:srgbClr val="0000CC"/>
                </a:solidFill>
              </a:rPr>
              <a:t>까지만 고려하고</a:t>
            </a:r>
            <a:r>
              <a:rPr lang="en-US" altLang="ko-KR" dirty="0">
                <a:solidFill>
                  <a:srgbClr val="0000CC"/>
                </a:solidFill>
              </a:rPr>
              <a:t>, (</a:t>
            </a:r>
            <a:r>
              <a:rPr lang="ko-KR" altLang="en-US" dirty="0">
                <a:solidFill>
                  <a:srgbClr val="0000CC"/>
                </a:solidFill>
              </a:rPr>
              <a:t>임시</a:t>
            </a:r>
            <a:r>
              <a:rPr lang="en-US" altLang="ko-KR" dirty="0">
                <a:solidFill>
                  <a:srgbClr val="0000CC"/>
                </a:solidFill>
              </a:rPr>
              <a:t>) </a:t>
            </a:r>
            <a:r>
              <a:rPr lang="ko-KR" altLang="en-US" dirty="0">
                <a:solidFill>
                  <a:srgbClr val="0000CC"/>
                </a:solidFill>
              </a:rPr>
              <a:t>배낭의 용량이 </a:t>
            </a:r>
            <a:r>
              <a:rPr lang="en-US" altLang="ko-KR" dirty="0">
                <a:solidFill>
                  <a:srgbClr val="0000CC"/>
                </a:solidFill>
              </a:rPr>
              <a:t>w</a:t>
            </a:r>
            <a:r>
              <a:rPr lang="ko-KR" altLang="en-US" dirty="0">
                <a:solidFill>
                  <a:srgbClr val="0000CC"/>
                </a:solidFill>
              </a:rPr>
              <a:t>일 때의 최대 가치</a:t>
            </a:r>
          </a:p>
          <a:p>
            <a:pPr marL="0" indent="0" fontAlgn="base" latinLnBrk="1">
              <a:buNone/>
            </a:pPr>
            <a:r>
              <a:rPr lang="ko-KR" altLang="en-US" dirty="0"/>
              <a:t>	</a:t>
            </a:r>
            <a:r>
              <a:rPr lang="ko-KR" altLang="en-US" dirty="0" smtClean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= 1, 2, </a:t>
            </a:r>
            <a:r>
              <a:rPr lang="ko-KR" altLang="en-US" dirty="0"/>
              <a:t>⋯</a:t>
            </a:r>
            <a:r>
              <a:rPr lang="en-US" altLang="ko-KR" dirty="0"/>
              <a:t>, 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smtClean="0"/>
              <a:t>w </a:t>
            </a:r>
            <a:r>
              <a:rPr lang="en-US" altLang="ko-KR" dirty="0"/>
              <a:t>= 1, 2, 3, </a:t>
            </a:r>
            <a:r>
              <a:rPr lang="ko-KR" altLang="en-US" dirty="0"/>
              <a:t>⋯</a:t>
            </a:r>
            <a:r>
              <a:rPr lang="en-US" altLang="ko-KR" dirty="0"/>
              <a:t>, C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marL="0" indent="0" fontAlgn="base" latinLnBrk="1">
              <a:buNone/>
            </a:pPr>
            <a:endParaRPr lang="en-US" altLang="ko-KR" dirty="0"/>
          </a:p>
          <a:p>
            <a:pPr fontAlgn="base" latinLnBrk="1"/>
            <a:r>
              <a:rPr lang="ko-KR" altLang="en-US" dirty="0"/>
              <a:t>그러므로 문제의 </a:t>
            </a:r>
            <a:r>
              <a:rPr lang="ko-KR" altLang="en-US" dirty="0">
                <a:solidFill>
                  <a:srgbClr val="0000CC"/>
                </a:solidFill>
              </a:rPr>
              <a:t>최적해는 </a:t>
            </a:r>
            <a:r>
              <a:rPr lang="en-US" altLang="ko-KR" dirty="0">
                <a:solidFill>
                  <a:srgbClr val="0000CC"/>
                </a:solidFill>
              </a:rPr>
              <a:t>K[</a:t>
            </a:r>
            <a:r>
              <a:rPr lang="en-US" altLang="ko-KR" dirty="0" err="1">
                <a:solidFill>
                  <a:srgbClr val="0000CC"/>
                </a:solidFill>
              </a:rPr>
              <a:t>n,C</a:t>
            </a:r>
            <a:r>
              <a:rPr lang="en-US" altLang="ko-KR" dirty="0">
                <a:solidFill>
                  <a:srgbClr val="0000CC"/>
                </a:solidFill>
              </a:rPr>
              <a:t>]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여기서 </a:t>
            </a:r>
            <a:r>
              <a:rPr lang="ko-KR" altLang="en-US" dirty="0"/>
              <a:t>주의하여 볼 것은 배낭의 용량이 </a:t>
            </a:r>
            <a:r>
              <a:rPr lang="en-US" altLang="ko-KR" dirty="0"/>
              <a:t>C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배낭의 용량을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C</a:t>
            </a:r>
            <a:r>
              <a:rPr lang="ko-KR" altLang="en-US" dirty="0"/>
              <a:t>까지 </a:t>
            </a:r>
            <a:r>
              <a:rPr lang="en-US" altLang="ko-KR" dirty="0"/>
              <a:t>1</a:t>
            </a:r>
            <a:r>
              <a:rPr lang="ko-KR" altLang="en-US" dirty="0"/>
              <a:t>씩 증가시킨다는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이 </a:t>
            </a:r>
            <a:r>
              <a:rPr lang="ko-KR" altLang="en-US" dirty="0"/>
              <a:t>때문에 </a:t>
            </a:r>
            <a:r>
              <a:rPr lang="en-US" altLang="ko-KR" dirty="0"/>
              <a:t>C</a:t>
            </a:r>
            <a:r>
              <a:rPr lang="ko-KR" altLang="en-US" dirty="0"/>
              <a:t>의 값이 매우 크면</a:t>
            </a:r>
            <a:r>
              <a:rPr lang="en-US" altLang="ko-KR" dirty="0"/>
              <a:t>, </a:t>
            </a:r>
            <a:r>
              <a:rPr lang="ko-KR" altLang="en-US" dirty="0"/>
              <a:t>알고리즘의 수행시간 너무 길어지게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 latinLnBrk="1"/>
            <a:r>
              <a:rPr lang="ko-KR" altLang="en-US" dirty="0" smtClean="0"/>
              <a:t>따라서 </a:t>
            </a:r>
            <a:r>
              <a:rPr lang="ko-KR" altLang="en-US" dirty="0"/>
              <a:t>다음의 알고리즘은 제한적인 입력에 대해서만 효용성을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256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 latinLnBrk="1">
              <a:buNone/>
            </a:pPr>
            <a:r>
              <a:rPr lang="en-US" altLang="ko-KR" sz="3800" dirty="0">
                <a:solidFill>
                  <a:srgbClr val="FF0000"/>
                </a:solidFill>
              </a:rPr>
              <a:t>Knapsack</a:t>
            </a:r>
            <a:endParaRPr lang="ko-KR" altLang="en-US" sz="3800" dirty="0">
              <a:solidFill>
                <a:srgbClr val="FF0000"/>
              </a:solidFill>
            </a:endParaRPr>
          </a:p>
          <a:p>
            <a:pPr marL="625475" indent="-625475" fontAlgn="base" latinLnBrk="1">
              <a:buNone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배낭의 용량 </a:t>
            </a:r>
            <a:r>
              <a:rPr lang="en-US" altLang="ko-KR" dirty="0"/>
              <a:t>C, n</a:t>
            </a:r>
            <a:r>
              <a:rPr lang="ko-KR" altLang="en-US" dirty="0"/>
              <a:t>개의 물건과 각 물건 </a:t>
            </a:r>
            <a:r>
              <a:rPr lang="en-US" altLang="ko-KR" dirty="0" err="1"/>
              <a:t>i</a:t>
            </a:r>
            <a:r>
              <a:rPr lang="ko-KR" altLang="en-US" dirty="0"/>
              <a:t>의 무게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i</a:t>
            </a:r>
            <a:r>
              <a:rPr lang="ko-KR" altLang="en-US" dirty="0"/>
              <a:t>와 가치 </a:t>
            </a:r>
            <a:r>
              <a:rPr lang="en-US" altLang="ko-KR" dirty="0"/>
              <a:t>v</a:t>
            </a:r>
            <a:r>
              <a:rPr lang="en-US" altLang="ko-KR" baseline="-25000" dirty="0"/>
              <a:t>i</a:t>
            </a:r>
            <a:r>
              <a:rPr lang="en-US" altLang="ko-KR" dirty="0"/>
              <a:t>,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= 1, 2, </a:t>
            </a:r>
            <a:r>
              <a:rPr lang="ko-KR" altLang="en-US" dirty="0"/>
              <a:t>⋯</a:t>
            </a:r>
            <a:r>
              <a:rPr lang="en-US" altLang="ko-KR" dirty="0"/>
              <a:t>, n </a:t>
            </a:r>
            <a:endParaRPr lang="ko-KR" altLang="en-US" dirty="0"/>
          </a:p>
          <a:p>
            <a:pPr marL="0" indent="0" fontAlgn="base" latinLnBrk="1">
              <a:spcAft>
                <a:spcPts val="1800"/>
              </a:spcAft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 K[</a:t>
            </a:r>
            <a:r>
              <a:rPr lang="en-US" altLang="ko-KR" dirty="0" err="1"/>
              <a:t>n,C</a:t>
            </a:r>
            <a:r>
              <a:rPr lang="en-US" altLang="ko-KR" dirty="0"/>
              <a:t>]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1. for </a:t>
            </a:r>
            <a:r>
              <a:rPr lang="en-US" altLang="ko-KR" dirty="0" err="1"/>
              <a:t>i</a:t>
            </a:r>
            <a:r>
              <a:rPr lang="en-US" altLang="ko-KR" dirty="0"/>
              <a:t> = 0 to n </a:t>
            </a:r>
            <a:r>
              <a:rPr lang="en-US" altLang="ko-KR" dirty="0" smtClean="0"/>
              <a:t>  K[i,0</a:t>
            </a:r>
            <a:r>
              <a:rPr lang="en-US" altLang="ko-KR" dirty="0"/>
              <a:t>]=0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00B050"/>
                </a:solidFill>
              </a:rPr>
              <a:t>  // </a:t>
            </a:r>
            <a:r>
              <a:rPr lang="ko-KR" altLang="en-US" dirty="0">
                <a:solidFill>
                  <a:srgbClr val="00B050"/>
                </a:solidFill>
              </a:rPr>
              <a:t>배낭의 용량이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>
                <a:solidFill>
                  <a:srgbClr val="00B050"/>
                </a:solidFill>
              </a:rPr>
              <a:t>일 때</a:t>
            </a:r>
          </a:p>
          <a:p>
            <a:pPr marL="0" indent="0" fontAlgn="base" latinLnBrk="1">
              <a:buNone/>
            </a:pPr>
            <a:r>
              <a:rPr lang="en-US" altLang="ko-KR" dirty="0"/>
              <a:t>2. for w = 0 to C K[0,w]=0 /</a:t>
            </a:r>
            <a:r>
              <a:rPr lang="en-US" altLang="ko-KR" dirty="0">
                <a:solidFill>
                  <a:srgbClr val="00B050"/>
                </a:solidFill>
              </a:rPr>
              <a:t>/ </a:t>
            </a:r>
            <a:r>
              <a:rPr lang="ko-KR" altLang="en-US" dirty="0">
                <a:solidFill>
                  <a:srgbClr val="00B050"/>
                </a:solidFill>
              </a:rPr>
              <a:t>물건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>
                <a:solidFill>
                  <a:srgbClr val="00B050"/>
                </a:solidFill>
              </a:rPr>
              <a:t>이란 어떤 물건도 </a:t>
            </a:r>
            <a:r>
              <a:rPr lang="ko-KR" altLang="en-US" dirty="0" smtClean="0">
                <a:solidFill>
                  <a:srgbClr val="00B050"/>
                </a:solidFill>
              </a:rPr>
              <a:t>고려하지 </a:t>
            </a:r>
            <a:r>
              <a:rPr lang="ko-KR" altLang="en-US" dirty="0">
                <a:solidFill>
                  <a:srgbClr val="00B050"/>
                </a:solidFill>
              </a:rPr>
              <a:t>않을 때</a:t>
            </a:r>
          </a:p>
          <a:p>
            <a:pPr marL="0" indent="0" fontAlgn="base" latinLnBrk="1">
              <a:buNone/>
            </a:pPr>
            <a:r>
              <a:rPr lang="en-US" altLang="ko-KR" dirty="0"/>
              <a:t>3. for </a:t>
            </a:r>
            <a:r>
              <a:rPr lang="en-US" altLang="ko-KR" dirty="0" err="1"/>
              <a:t>i</a:t>
            </a:r>
            <a:r>
              <a:rPr lang="en-US" altLang="ko-KR" dirty="0"/>
              <a:t> = 1 to n {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4. </a:t>
            </a:r>
            <a:r>
              <a:rPr lang="en-US" altLang="ko-KR" dirty="0" smtClean="0"/>
              <a:t>     for </a:t>
            </a:r>
            <a:r>
              <a:rPr lang="en-US" altLang="ko-KR" dirty="0"/>
              <a:t>w = 1 to C { </a:t>
            </a:r>
            <a:r>
              <a:rPr lang="en-US" altLang="ko-KR" dirty="0">
                <a:solidFill>
                  <a:srgbClr val="00B050"/>
                </a:solidFill>
              </a:rPr>
              <a:t>// w</a:t>
            </a:r>
            <a:r>
              <a:rPr lang="ko-KR" altLang="en-US" dirty="0">
                <a:solidFill>
                  <a:srgbClr val="00B050"/>
                </a:solidFill>
              </a:rPr>
              <a:t>는 배낭의 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임시</a:t>
            </a:r>
            <a:r>
              <a:rPr lang="en-US" altLang="ko-KR" dirty="0">
                <a:solidFill>
                  <a:srgbClr val="00B050"/>
                </a:solidFill>
              </a:rPr>
              <a:t>) </a:t>
            </a:r>
            <a:r>
              <a:rPr lang="ko-KR" altLang="en-US" dirty="0" smtClean="0">
                <a:solidFill>
                  <a:srgbClr val="00B050"/>
                </a:solidFill>
              </a:rPr>
              <a:t>용량</a:t>
            </a:r>
            <a:endParaRPr lang="ko-KR" altLang="en-US" dirty="0">
              <a:solidFill>
                <a:srgbClr val="00B050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               </a:t>
            </a:r>
            <a:r>
              <a:rPr lang="en-US" altLang="ko-KR" dirty="0"/>
              <a:t>if (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&gt; w )</a:t>
            </a:r>
            <a:r>
              <a:rPr lang="ko-KR" altLang="en-US" dirty="0"/>
              <a:t>	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물건 </a:t>
            </a:r>
            <a:r>
              <a:rPr lang="en-US" altLang="ko-KR" dirty="0" err="1">
                <a:solidFill>
                  <a:srgbClr val="00B050"/>
                </a:solidFill>
              </a:rPr>
              <a:t>i</a:t>
            </a:r>
            <a:r>
              <a:rPr lang="ko-KR" altLang="en-US" dirty="0">
                <a:solidFill>
                  <a:srgbClr val="00B050"/>
                </a:solidFill>
              </a:rPr>
              <a:t>의 무게가 임시 배낭 용량을 초과하면</a:t>
            </a:r>
          </a:p>
          <a:p>
            <a:pPr marL="0" indent="0" fontAlgn="base" latinLnBrk="1">
              <a:buNone/>
            </a:pPr>
            <a:r>
              <a:rPr lang="en-US" altLang="ko-KR" dirty="0"/>
              <a:t>6. </a:t>
            </a:r>
            <a:r>
              <a:rPr lang="en-US" altLang="ko-KR" dirty="0" smtClean="0"/>
              <a:t>                       K[</a:t>
            </a:r>
            <a:r>
              <a:rPr lang="en-US" altLang="ko-KR" dirty="0" err="1" smtClean="0"/>
              <a:t>i,w</a:t>
            </a:r>
            <a:r>
              <a:rPr lang="en-US" altLang="ko-KR" dirty="0"/>
              <a:t>] = K[i-1,w]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/>
              <a:t>7</a:t>
            </a:r>
            <a:r>
              <a:rPr lang="en-US" altLang="ko-KR" dirty="0" smtClean="0"/>
              <a:t>.                </a:t>
            </a:r>
            <a:r>
              <a:rPr lang="en-US" altLang="ko-KR" dirty="0"/>
              <a:t>else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물건 </a:t>
            </a:r>
            <a:r>
              <a:rPr lang="en-US" altLang="ko-KR" dirty="0" err="1">
                <a:solidFill>
                  <a:srgbClr val="00B050"/>
                </a:solidFill>
              </a:rPr>
              <a:t>i</a:t>
            </a:r>
            <a:r>
              <a:rPr lang="ko-KR" altLang="en-US" dirty="0" err="1">
                <a:solidFill>
                  <a:srgbClr val="00B050"/>
                </a:solidFill>
              </a:rPr>
              <a:t>를</a:t>
            </a:r>
            <a:r>
              <a:rPr lang="ko-KR" altLang="en-US" dirty="0">
                <a:solidFill>
                  <a:srgbClr val="00B050"/>
                </a:solidFill>
              </a:rPr>
              <a:t> 배낭에 담지 않을 경우와 담을 경우 고려</a:t>
            </a:r>
          </a:p>
          <a:p>
            <a:pPr marL="0" indent="0" fontAlgn="base" latinLnBrk="1">
              <a:buNone/>
            </a:pPr>
            <a:r>
              <a:rPr lang="en-US" altLang="ko-KR" dirty="0"/>
              <a:t>8. </a:t>
            </a:r>
            <a:r>
              <a:rPr lang="en-US" altLang="ko-KR" dirty="0" smtClean="0"/>
              <a:t>                       K[</a:t>
            </a:r>
            <a:r>
              <a:rPr lang="en-US" altLang="ko-KR" dirty="0" err="1" smtClean="0"/>
              <a:t>i,w</a:t>
            </a:r>
            <a:r>
              <a:rPr lang="en-US" altLang="ko-KR" dirty="0"/>
              <a:t>] = max{K[i-1,w], K[i-1,w-w</a:t>
            </a:r>
            <a:r>
              <a:rPr lang="en-US" altLang="ko-KR" baseline="-25000" dirty="0"/>
              <a:t>i</a:t>
            </a:r>
            <a:r>
              <a:rPr lang="en-US" altLang="ko-KR" dirty="0"/>
              <a:t>]+v</a:t>
            </a:r>
            <a:r>
              <a:rPr lang="en-US" altLang="ko-KR" baseline="-25000" dirty="0"/>
              <a:t>i</a:t>
            </a:r>
            <a:r>
              <a:rPr lang="en-US" altLang="ko-KR" dirty="0"/>
              <a:t>}</a:t>
            </a:r>
            <a:endParaRPr lang="ko-KR" altLang="en-US" dirty="0"/>
          </a:p>
          <a:p>
            <a:pPr marL="0" indent="0" fontAlgn="base" latinLnBrk="1">
              <a:buNone/>
            </a:pPr>
            <a:r>
              <a:rPr lang="en-US" altLang="ko-KR" dirty="0" smtClean="0"/>
              <a:t>      </a:t>
            </a:r>
            <a:r>
              <a:rPr lang="en-US" altLang="ko-KR" sz="2300" dirty="0" smtClean="0"/>
              <a:t>    }</a:t>
            </a:r>
            <a:endParaRPr lang="ko-KR" altLang="en-US" sz="2300" dirty="0"/>
          </a:p>
          <a:p>
            <a:pPr marL="0" indent="0" fontAlgn="base" latinLnBrk="1">
              <a:buNone/>
            </a:pPr>
            <a:r>
              <a:rPr lang="en-US" altLang="ko-KR" sz="2300" dirty="0" smtClean="0"/>
              <a:t>     }</a:t>
            </a:r>
            <a:endParaRPr lang="ko-KR" altLang="en-US" sz="2300" dirty="0"/>
          </a:p>
          <a:p>
            <a:pPr marL="0" indent="0" fontAlgn="base">
              <a:buNone/>
            </a:pPr>
            <a:r>
              <a:rPr lang="en-US" altLang="ko-KR" dirty="0"/>
              <a:t>9. return K[</a:t>
            </a:r>
            <a:r>
              <a:rPr lang="en-US" altLang="ko-KR" dirty="0" err="1"/>
              <a:t>n,C</a:t>
            </a:r>
            <a:r>
              <a:rPr lang="en-US" altLang="ko-KR" dirty="0"/>
              <a:t>]</a:t>
            </a:r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833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lvl="0" fontAlgn="base" latinLnBrk="1">
              <a:lnSpc>
                <a:spcPct val="110000"/>
              </a:lnSpc>
              <a:spcAft>
                <a:spcPts val="1200"/>
              </a:spcAft>
            </a:pPr>
            <a:r>
              <a:rPr lang="en-US" altLang="ko-KR" dirty="0"/>
              <a:t>Line 1</a:t>
            </a:r>
            <a:r>
              <a:rPr lang="ko-KR" altLang="en-US" dirty="0"/>
              <a:t>에서는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K</a:t>
            </a:r>
            <a:r>
              <a:rPr lang="ko-KR" altLang="en-US" dirty="0"/>
              <a:t>의 </a:t>
            </a:r>
            <a:r>
              <a:rPr lang="en-US" altLang="ko-KR" dirty="0"/>
              <a:t>0</a:t>
            </a:r>
            <a:r>
              <a:rPr lang="ko-KR" altLang="en-US" dirty="0"/>
              <a:t>번 열을 </a:t>
            </a:r>
            <a:r>
              <a:rPr lang="en-US" altLang="ko-KR" dirty="0"/>
              <a:t>0</a:t>
            </a:r>
            <a:r>
              <a:rPr lang="ko-KR" altLang="en-US" dirty="0"/>
              <a:t>으로 초기화시킨다</a:t>
            </a:r>
            <a:r>
              <a:rPr lang="en-US" altLang="ko-KR" dirty="0"/>
              <a:t>. </a:t>
            </a:r>
            <a:r>
              <a:rPr lang="ko-KR" altLang="en-US" dirty="0"/>
              <a:t>그 의미는 배낭의 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 </a:t>
            </a:r>
            <a:r>
              <a:rPr lang="ko-KR" altLang="en-US" dirty="0"/>
              <a:t>용량이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1</a:t>
            </a:r>
            <a:r>
              <a:rPr lang="ko-KR" altLang="en-US" dirty="0"/>
              <a:t>∼</a:t>
            </a:r>
            <a:r>
              <a:rPr lang="en-US" altLang="ko-KR" dirty="0"/>
              <a:t>n</a:t>
            </a:r>
            <a:r>
              <a:rPr lang="ko-KR" altLang="en-US" dirty="0"/>
              <a:t>까지 각각 배낭에 담아보려고 해도 배낭에 담을 수 없으므로 그에 대한 각각의 가치는 </a:t>
            </a:r>
            <a:r>
              <a:rPr lang="en-US" altLang="ko-KR" dirty="0"/>
              <a:t>0</a:t>
            </a:r>
            <a:r>
              <a:rPr lang="ko-KR" altLang="en-US" dirty="0"/>
              <a:t>일 수밖에 없다는 뜻이다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>
              <a:lnSpc>
                <a:spcPct val="110000"/>
              </a:lnSpc>
              <a:spcAft>
                <a:spcPts val="1200"/>
              </a:spcAft>
            </a:pPr>
            <a:r>
              <a:rPr lang="en-US" altLang="ko-KR" dirty="0"/>
              <a:t>Line 2</a:t>
            </a:r>
            <a:r>
              <a:rPr lang="ko-KR" altLang="en-US" dirty="0"/>
              <a:t>에서는 </a:t>
            </a:r>
            <a:r>
              <a:rPr lang="en-US" altLang="ko-KR" dirty="0"/>
              <a:t>0</a:t>
            </a:r>
            <a:r>
              <a:rPr lang="ko-KR" altLang="en-US" dirty="0"/>
              <a:t>번 행의 각 원소를 </a:t>
            </a:r>
            <a:r>
              <a:rPr lang="en-US" altLang="ko-KR" dirty="0"/>
              <a:t>0</a:t>
            </a:r>
            <a:r>
              <a:rPr lang="ko-KR" altLang="en-US" dirty="0"/>
              <a:t>으로 초기화시킨다</a:t>
            </a:r>
            <a:r>
              <a:rPr lang="en-US" altLang="ko-KR" dirty="0"/>
              <a:t>. </a:t>
            </a:r>
            <a:r>
              <a:rPr lang="ko-KR" altLang="en-US" dirty="0"/>
              <a:t>여기서 물건 </a:t>
            </a:r>
            <a:r>
              <a:rPr lang="en-US" altLang="ko-KR" dirty="0"/>
              <a:t>0</a:t>
            </a:r>
            <a:r>
              <a:rPr lang="ko-KR" altLang="en-US" dirty="0"/>
              <a:t>이란 어떤 물건도 배낭에 담으려고 고려하지 않는다는 뜻이다</a:t>
            </a:r>
            <a:r>
              <a:rPr lang="en-US" altLang="ko-KR" dirty="0"/>
              <a:t>. </a:t>
            </a:r>
            <a:r>
              <a:rPr lang="ko-KR" altLang="en-US" dirty="0"/>
              <a:t>따라서 배낭의 용량을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까지 각각 증가시켜도 담을 물건이 없으므로 각각 의 최대 가치는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 latinLnBrk="1">
              <a:lnSpc>
                <a:spcPct val="110000"/>
              </a:lnSpc>
              <a:spcAft>
                <a:spcPts val="1200"/>
              </a:spcAft>
            </a:pPr>
            <a:r>
              <a:rPr lang="en-US" altLang="ko-KR" dirty="0"/>
              <a:t>Line 3~8</a:t>
            </a:r>
            <a:r>
              <a:rPr lang="ko-KR" altLang="en-US" dirty="0"/>
              <a:t>에서는 물건을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까지 하나씩 고려하여 배낭의 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 </a:t>
            </a:r>
            <a:r>
              <a:rPr lang="ko-KR" altLang="en-US" dirty="0"/>
              <a:t>용량을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까지 각각 증가시키며</a:t>
            </a:r>
            <a:r>
              <a:rPr lang="en-US" altLang="ko-KR" dirty="0"/>
              <a:t>, </a:t>
            </a:r>
            <a:r>
              <a:rPr lang="ko-KR" altLang="en-US" dirty="0"/>
              <a:t>다음을 수행한다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285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lvl="0">
              <a:spcAft>
                <a:spcPts val="1800"/>
              </a:spcAft>
            </a:pPr>
            <a:r>
              <a:rPr lang="en-US" altLang="ko-KR" sz="2400" dirty="0"/>
              <a:t>Line 5~6</a:t>
            </a:r>
            <a:r>
              <a:rPr lang="ko-KR" altLang="en-US" sz="2400" dirty="0"/>
              <a:t>에서는 현재 배낭에 담아보려고 고려하는 물건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의 무게 </a:t>
            </a:r>
            <a:r>
              <a:rPr lang="en-US" altLang="ko-KR" sz="2400" dirty="0" err="1"/>
              <a:t>w</a:t>
            </a:r>
            <a:r>
              <a:rPr lang="en-US" altLang="ko-KR" sz="2400" baseline="-25000" dirty="0" err="1"/>
              <a:t>i</a:t>
            </a:r>
            <a:r>
              <a:rPr lang="ko-KR" altLang="en-US" sz="2400" dirty="0"/>
              <a:t>가 </a:t>
            </a:r>
            <a:r>
              <a:rPr lang="en-US" altLang="ko-KR" sz="2400" dirty="0"/>
              <a:t>(</a:t>
            </a:r>
            <a:r>
              <a:rPr lang="ko-KR" altLang="en-US" sz="2400" dirty="0"/>
              <a:t>임시</a:t>
            </a:r>
            <a:r>
              <a:rPr lang="en-US" altLang="ko-KR" sz="2400" dirty="0"/>
              <a:t>) </a:t>
            </a:r>
            <a:r>
              <a:rPr lang="ko-KR" altLang="en-US" sz="2400" dirty="0"/>
              <a:t>배낭 용량 </a:t>
            </a:r>
            <a:r>
              <a:rPr lang="en-US" altLang="ko-KR" sz="2400" dirty="0"/>
              <a:t>w</a:t>
            </a:r>
            <a:r>
              <a:rPr lang="ko-KR" altLang="en-US" sz="2400" dirty="0"/>
              <a:t>보다 크면 물건 </a:t>
            </a:r>
            <a:r>
              <a:rPr lang="en-US" altLang="ko-KR" sz="2400" dirty="0" err="1"/>
              <a:t>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배낭에 담을 수 없으므로</a:t>
            </a:r>
            <a:r>
              <a:rPr lang="en-US" altLang="ko-KR" sz="2400" dirty="0"/>
              <a:t>, </a:t>
            </a:r>
            <a:r>
              <a:rPr lang="ko-KR" altLang="en-US" sz="2400" dirty="0"/>
              <a:t>물건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까지 고려했을 때의 최대 가치 </a:t>
            </a:r>
            <a:r>
              <a:rPr lang="en-US" altLang="ko-KR" sz="2400" dirty="0"/>
              <a:t>K[</a:t>
            </a:r>
            <a:r>
              <a:rPr lang="en-US" altLang="ko-KR" sz="2400" dirty="0" err="1"/>
              <a:t>i,w</a:t>
            </a:r>
            <a:r>
              <a:rPr lang="en-US" altLang="ko-KR" sz="2400" dirty="0"/>
              <a:t>]</a:t>
            </a:r>
            <a:r>
              <a:rPr lang="ko-KR" altLang="en-US" sz="2400" dirty="0"/>
              <a:t>는 물건 </a:t>
            </a:r>
            <a:r>
              <a:rPr lang="en-US" altLang="ko-KR" sz="2400" dirty="0"/>
              <a:t>(i-1)</a:t>
            </a:r>
            <a:r>
              <a:rPr lang="ko-KR" altLang="en-US" sz="2400" dirty="0"/>
              <a:t>까지 고려했을 때의 최대 가치 </a:t>
            </a:r>
            <a:r>
              <a:rPr lang="en-US" altLang="ko-KR" sz="2400" dirty="0"/>
              <a:t>K[i-1,w]</a:t>
            </a:r>
            <a:r>
              <a:rPr lang="ko-KR" altLang="en-US" sz="2400" dirty="0"/>
              <a:t>가 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0">
              <a:spcAft>
                <a:spcPts val="1800"/>
              </a:spcAft>
            </a:pPr>
            <a:r>
              <a:rPr lang="en-US" altLang="ko-KR" sz="2400" dirty="0"/>
              <a:t>Line 7~8</a:t>
            </a:r>
            <a:r>
              <a:rPr lang="ko-KR" altLang="en-US" sz="2400" dirty="0"/>
              <a:t>에서는 만일 현재 고려하는 물건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의 무게 </a:t>
            </a:r>
            <a:r>
              <a:rPr lang="en-US" altLang="ko-KR" sz="2400" dirty="0" err="1"/>
              <a:t>w</a:t>
            </a:r>
            <a:r>
              <a:rPr lang="en-US" altLang="ko-KR" sz="2400" baseline="-25000" dirty="0" err="1"/>
              <a:t>i</a:t>
            </a:r>
            <a:r>
              <a:rPr lang="ko-KR" altLang="en-US" sz="2400" dirty="0"/>
              <a:t>가 현재 배낭의 용량 </a:t>
            </a:r>
            <a:r>
              <a:rPr lang="en-US" altLang="ko-KR" sz="2400" dirty="0"/>
              <a:t>w</a:t>
            </a:r>
            <a:r>
              <a:rPr lang="ko-KR" altLang="en-US" sz="2400" dirty="0"/>
              <a:t>보다 같거나 작으면</a:t>
            </a:r>
            <a:r>
              <a:rPr lang="en-US" altLang="ko-KR" sz="2400" dirty="0"/>
              <a:t>, </a:t>
            </a:r>
            <a:r>
              <a:rPr lang="ko-KR" altLang="en-US" sz="2400" dirty="0"/>
              <a:t>물건 </a:t>
            </a:r>
            <a:r>
              <a:rPr lang="en-US" altLang="ko-KR" sz="2400" dirty="0" err="1"/>
              <a:t>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배낭에 담을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 현재 상태에서 물건 </a:t>
            </a:r>
            <a:r>
              <a:rPr lang="en-US" altLang="ko-KR" sz="2400" dirty="0" err="1"/>
              <a:t>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추가로 배낭에 담으면 배낭의 무게가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w+w</a:t>
            </a:r>
            <a:r>
              <a:rPr lang="en-US" altLang="ko-KR" sz="2400" baseline="-25000" dirty="0" err="1"/>
              <a:t>i</a:t>
            </a:r>
            <a:r>
              <a:rPr lang="en-US" altLang="ko-KR" sz="2400" dirty="0"/>
              <a:t>)</a:t>
            </a:r>
            <a:r>
              <a:rPr lang="ko-KR" altLang="en-US" sz="2400" dirty="0"/>
              <a:t>로 늘어난다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현재의 배낭 용량인 </a:t>
            </a:r>
            <a:r>
              <a:rPr lang="en-US" altLang="ko-KR" sz="2400" dirty="0"/>
              <a:t>w</a:t>
            </a:r>
            <a:r>
              <a:rPr lang="ko-KR" altLang="en-US" sz="2400" dirty="0"/>
              <a:t>를 초과하게 되어</a:t>
            </a:r>
            <a:r>
              <a:rPr lang="en-US" altLang="ko-KR" sz="2400" dirty="0"/>
              <a:t>, </a:t>
            </a:r>
            <a:r>
              <a:rPr lang="ko-KR" altLang="en-US" sz="2400" dirty="0"/>
              <a:t>물건 </a:t>
            </a:r>
            <a:r>
              <a:rPr lang="en-US" altLang="ko-KR" sz="2400" dirty="0" err="1"/>
              <a:t>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추가로 담을 수는 없다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4367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그룹 3"/>
          <p:cNvGrpSpPr/>
          <p:nvPr/>
        </p:nvGrpSpPr>
        <p:grpSpPr>
          <a:xfrm>
            <a:off x="863803" y="1361963"/>
            <a:ext cx="7128361" cy="3816424"/>
            <a:chOff x="1241579" y="764704"/>
            <a:chExt cx="7128361" cy="3816424"/>
          </a:xfrm>
        </p:grpSpPr>
        <p:sp>
          <p:nvSpPr>
            <p:cNvPr id="5" name="직사각형 4"/>
            <p:cNvSpPr/>
            <p:nvPr/>
          </p:nvSpPr>
          <p:spPr>
            <a:xfrm>
              <a:off x="3855297" y="1866121"/>
              <a:ext cx="1433406" cy="5232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K[i-1,w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]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1640" y="2990562"/>
              <a:ext cx="1879041" cy="523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K[i-1,w</a:t>
              </a:r>
              <a:r>
                <a:rPr lang="en-US" sz="280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-w</a:t>
              </a:r>
              <a:r>
                <a:rPr lang="en-US" sz="2800" baseline="-2500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]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36296" y="2389341"/>
              <a:ext cx="1133644" cy="523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K[i,w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41579" y="3657798"/>
              <a:ext cx="31864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물건 </a:t>
              </a:r>
              <a:r>
                <a:rPr lang="en-US" altLang="ko-KR" dirty="0" smtClean="0"/>
                <a:t>1</a:t>
              </a:r>
              <a:r>
                <a:rPr lang="ko-KR" altLang="en-US" dirty="0"/>
                <a:t> ∼</a:t>
              </a:r>
              <a:r>
                <a:rPr lang="en-US" altLang="ko-KR" dirty="0" smtClean="0"/>
                <a:t>(i-1)</a:t>
              </a:r>
              <a:r>
                <a:rPr lang="ko-KR" altLang="en-US" dirty="0" smtClean="0"/>
                <a:t>까지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고려하여 현재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배낭의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용량</a:t>
              </a:r>
              <a:r>
                <a:rPr lang="ko-KR" altLang="en-US" dirty="0"/>
                <a:t>이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(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w-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인 경우의 최대 가치</a:t>
              </a:r>
              <a:r>
                <a:rPr lang="en-US" altLang="ko-KR" dirty="0" smtClean="0"/>
                <a:t>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23928" y="3067506"/>
              <a:ext cx="1843505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물건  </a:t>
              </a:r>
              <a:r>
                <a:rPr lang="en-US" altLang="ko-KR" dirty="0" err="1" smtClean="0"/>
                <a:t>i</a:t>
              </a:r>
              <a:r>
                <a:rPr lang="ko-KR" altLang="en-US" dirty="0" smtClean="0"/>
                <a:t>의 가치 </a:t>
              </a:r>
              <a:r>
                <a:rPr lang="en-US" altLang="ko-KR" dirty="0" smtClean="0"/>
                <a:t>v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2933362"/>
              <a:ext cx="288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/>
                <a:t>+</a:t>
              </a:r>
              <a:endParaRPr lang="en-US" sz="3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764704"/>
              <a:ext cx="31864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물건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∼</a:t>
              </a:r>
              <a:r>
                <a:rPr lang="en-US" altLang="ko-KR" dirty="0" smtClean="0"/>
                <a:t>(i-1)</a:t>
              </a:r>
              <a:r>
                <a:rPr lang="ko-KR" altLang="en-US" dirty="0" smtClean="0"/>
                <a:t>까지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고려하여 현재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배낭의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용량이 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ko-KR" altLang="en-US" dirty="0" smtClean="0"/>
                <a:t>인 경우의 최대 가치</a:t>
              </a:r>
              <a:r>
                <a:rPr lang="en-US" altLang="ko-KR" dirty="0" smtClean="0"/>
                <a:t> </a:t>
              </a:r>
              <a:endParaRPr lang="en-US" dirty="0"/>
            </a:p>
          </p:txBody>
        </p:sp>
        <p:cxnSp>
          <p:nvCxnSpPr>
            <p:cNvPr id="12" name="꺾인 연결선 11"/>
            <p:cNvCxnSpPr>
              <a:stCxn id="5" idx="3"/>
              <a:endCxn id="7" idx="1"/>
            </p:cNvCxnSpPr>
            <p:nvPr/>
          </p:nvCxnSpPr>
          <p:spPr>
            <a:xfrm>
              <a:off x="5288703" y="2127731"/>
              <a:ext cx="1947593" cy="523220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508104" y="248360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물건 </a:t>
              </a:r>
              <a:r>
                <a:rPr lang="en-US" altLang="ko-KR" smtClean="0"/>
                <a:t>i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37885" y="1864802"/>
              <a:ext cx="322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0</a:t>
              </a:r>
              <a:endParaRPr 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37885" y="3039343"/>
              <a:ext cx="322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1</a:t>
              </a:r>
              <a:endParaRPr lang="en-US" sz="2400"/>
            </a:p>
          </p:txBody>
        </p:sp>
        <p:cxnSp>
          <p:nvCxnSpPr>
            <p:cNvPr id="16" name="직선 연결선 15"/>
            <p:cNvCxnSpPr>
              <a:stCxn id="9" idx="3"/>
            </p:cNvCxnSpPr>
            <p:nvPr/>
          </p:nvCxnSpPr>
          <p:spPr>
            <a:xfrm>
              <a:off x="5767433" y="3252172"/>
              <a:ext cx="495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262499" y="2650951"/>
              <a:ext cx="0" cy="601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31640" y="1866121"/>
              <a:ext cx="208485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0000CC"/>
                  </a:solidFill>
                </a:rPr>
                <a:t>배낭에서 물건 </a:t>
              </a:r>
              <a:r>
                <a:rPr lang="en-US" altLang="ko-KR" dirty="0" err="1" smtClean="0">
                  <a:solidFill>
                    <a:srgbClr val="0000CC"/>
                  </a:solidFill>
                </a:rPr>
                <a:t>i</a:t>
              </a:r>
              <a:r>
                <a:rPr lang="ko-KR" altLang="en-US" dirty="0" err="1" smtClean="0">
                  <a:solidFill>
                    <a:srgbClr val="0000CC"/>
                  </a:solidFill>
                </a:rPr>
                <a:t>를</a:t>
              </a:r>
              <a:r>
                <a:rPr lang="ko-KR" altLang="en-US" dirty="0" smtClean="0">
                  <a:solidFill>
                    <a:srgbClr val="0000CC"/>
                  </a:solidFill>
                </a:rPr>
                <a:t> 담을 공간을 마련</a:t>
              </a:r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0684" y="2419109"/>
              <a:ext cx="277792" cy="648182"/>
            </a:xfrm>
            <a:custGeom>
              <a:avLst/>
              <a:gdLst>
                <a:gd name="connsiteX0" fmla="*/ 0 w 277792"/>
                <a:gd name="connsiteY0" fmla="*/ 0 h 648182"/>
                <a:gd name="connsiteX1" fmla="*/ 277792 w 277792"/>
                <a:gd name="connsiteY1" fmla="*/ 648182 h 64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7792" h="648182">
                  <a:moveTo>
                    <a:pt x="0" y="0"/>
                  </a:moveTo>
                  <a:cubicBezTo>
                    <a:pt x="115746" y="283579"/>
                    <a:pt x="231493" y="567159"/>
                    <a:pt x="277792" y="648182"/>
                  </a:cubicBezTo>
                </a:path>
              </a:pathLst>
            </a:custGeom>
            <a:noFill/>
            <a:ln w="63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16681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361459"/>
          </a:xfrm>
        </p:spPr>
        <p:txBody>
          <a:bodyPr>
            <a:normAutofit/>
          </a:bodyPr>
          <a:lstStyle/>
          <a:p>
            <a:pPr fontAlgn="base" latinLnBrk="1">
              <a:spcAft>
                <a:spcPts val="1800"/>
              </a:spcAft>
            </a:pPr>
            <a:r>
              <a:rPr lang="ko-KR" altLang="en-US" sz="2400" dirty="0"/>
              <a:t>그러므로 </a:t>
            </a:r>
            <a:r>
              <a:rPr lang="ko-KR" altLang="en-US" sz="2400" dirty="0" smtClean="0"/>
              <a:t>앞의 </a:t>
            </a:r>
            <a:r>
              <a:rPr lang="ko-KR" altLang="en-US" sz="2400" dirty="0"/>
              <a:t>그림에서와 같이</a:t>
            </a:r>
            <a:r>
              <a:rPr lang="en-US" altLang="ko-KR" sz="2400" dirty="0"/>
              <a:t>, </a:t>
            </a:r>
            <a:r>
              <a:rPr lang="ko-KR" altLang="en-US" sz="2400" dirty="0"/>
              <a:t>물건 </a:t>
            </a:r>
            <a:r>
              <a:rPr lang="en-US" altLang="ko-KR" sz="2400" dirty="0" err="1"/>
              <a:t>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배낭에 담기 위해서는 </a:t>
            </a:r>
            <a:r>
              <a:rPr lang="en-US" altLang="ko-KR" sz="2400" dirty="0"/>
              <a:t>2</a:t>
            </a:r>
            <a:r>
              <a:rPr lang="ko-KR" altLang="en-US" sz="2400" dirty="0"/>
              <a:t>가지 경우를 살펴보아야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0" fontAlgn="base" latinLnBrk="1">
              <a:spcAft>
                <a:spcPts val="1800"/>
              </a:spcAft>
            </a:pPr>
            <a:r>
              <a:rPr lang="ko-KR" altLang="en-US" sz="2400" dirty="0"/>
              <a:t>물건 </a:t>
            </a:r>
            <a:r>
              <a:rPr lang="en-US" altLang="ko-KR" sz="2400" dirty="0" err="1"/>
              <a:t>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배낭에 담지 않는 경우</a:t>
            </a:r>
            <a:r>
              <a:rPr lang="en-US" altLang="ko-KR" sz="2400" dirty="0"/>
              <a:t>, K[</a:t>
            </a:r>
            <a:r>
              <a:rPr lang="en-US" altLang="ko-KR" sz="2400" dirty="0" err="1"/>
              <a:t>i,w</a:t>
            </a:r>
            <a:r>
              <a:rPr lang="en-US" altLang="ko-KR" sz="2400" dirty="0"/>
              <a:t>] = K[i-1,w]</a:t>
            </a:r>
            <a:r>
              <a:rPr lang="ko-KR" altLang="en-US" sz="2400" dirty="0"/>
              <a:t>가 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0" fontAlgn="base" latinLnBrk="1">
              <a:spcAft>
                <a:spcPts val="1800"/>
              </a:spcAft>
            </a:pPr>
            <a:r>
              <a:rPr lang="ko-KR" altLang="en-US" sz="2400" dirty="0"/>
              <a:t>물건 </a:t>
            </a:r>
            <a:r>
              <a:rPr lang="en-US" altLang="ko-KR" sz="2400" dirty="0" err="1"/>
              <a:t>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배낭에 담는 경우</a:t>
            </a:r>
            <a:r>
              <a:rPr lang="en-US" altLang="ko-KR" sz="2400" dirty="0"/>
              <a:t>, </a:t>
            </a:r>
            <a:r>
              <a:rPr lang="ko-KR" altLang="en-US" sz="2400" dirty="0"/>
              <a:t>현재 무게인 </a:t>
            </a:r>
            <a:r>
              <a:rPr lang="en-US" altLang="ko-KR" sz="2400" dirty="0"/>
              <a:t>w</a:t>
            </a:r>
            <a:r>
              <a:rPr lang="ko-KR" altLang="en-US" sz="2400" dirty="0"/>
              <a:t>에서 물건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의 무게인 </a:t>
            </a:r>
            <a:r>
              <a:rPr lang="en-US" altLang="ko-KR" sz="2400" dirty="0" err="1"/>
              <a:t>w</a:t>
            </a:r>
            <a:r>
              <a:rPr lang="en-US" altLang="ko-KR" sz="2400" baseline="-25000" dirty="0" err="1"/>
              <a:t>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뺀 상태에서 물건을 </a:t>
            </a:r>
            <a:r>
              <a:rPr lang="en-US" altLang="ko-KR" sz="2400" dirty="0"/>
              <a:t>(i-1)</a:t>
            </a:r>
            <a:r>
              <a:rPr lang="ko-KR" altLang="en-US" sz="2400" dirty="0"/>
              <a:t>까지 고려했을 때의 최대 가치인 </a:t>
            </a:r>
            <a:r>
              <a:rPr lang="en-US" altLang="ko-KR" sz="2400" dirty="0"/>
              <a:t>K[i-1,w-w</a:t>
            </a:r>
            <a:r>
              <a:rPr lang="en-US" altLang="ko-KR" sz="2400" baseline="-25000" dirty="0"/>
              <a:t>i</a:t>
            </a:r>
            <a:r>
              <a:rPr lang="en-US" altLang="ko-KR" sz="2400" dirty="0"/>
              <a:t>]</a:t>
            </a:r>
            <a:r>
              <a:rPr lang="ko-KR" altLang="en-US" sz="2400" dirty="0"/>
              <a:t>와 물건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의 가치 </a:t>
            </a:r>
            <a:r>
              <a:rPr lang="en-US" altLang="ko-KR" sz="2400" dirty="0"/>
              <a:t>v</a:t>
            </a:r>
            <a:r>
              <a:rPr lang="en-US" altLang="ko-KR" sz="2400" baseline="-25000" dirty="0"/>
              <a:t>i</a:t>
            </a:r>
            <a:r>
              <a:rPr lang="ko-KR" altLang="en-US" sz="2400" dirty="0"/>
              <a:t>의 합이 </a:t>
            </a:r>
            <a:r>
              <a:rPr lang="en-US" altLang="ko-KR" sz="2400" dirty="0"/>
              <a:t>K[</a:t>
            </a:r>
            <a:r>
              <a:rPr lang="en-US" altLang="ko-KR" sz="2400" dirty="0" err="1"/>
              <a:t>i,w</a:t>
            </a:r>
            <a:r>
              <a:rPr lang="en-US" altLang="ko-KR" sz="2400" dirty="0"/>
              <a:t>]</a:t>
            </a:r>
            <a:r>
              <a:rPr lang="ko-KR" altLang="en-US" sz="2400" dirty="0"/>
              <a:t>가 되는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 latinLnBrk="1">
              <a:spcAft>
                <a:spcPts val="1800"/>
              </a:spcAft>
            </a:pPr>
            <a:r>
              <a:rPr lang="en-US" altLang="ko-KR" sz="2400" dirty="0"/>
              <a:t>Line 8</a:t>
            </a:r>
            <a:r>
              <a:rPr lang="ko-KR" altLang="en-US" sz="2400" dirty="0"/>
              <a:t>에서는 이 </a:t>
            </a:r>
            <a:r>
              <a:rPr lang="en-US" altLang="ko-KR" sz="2400" dirty="0"/>
              <a:t>2</a:t>
            </a:r>
            <a:r>
              <a:rPr lang="ko-KR" altLang="en-US" sz="2400" dirty="0"/>
              <a:t>가지 경우 중에서 큰 값이 </a:t>
            </a:r>
            <a:r>
              <a:rPr lang="en-US" altLang="ko-KR" sz="2400" dirty="0"/>
              <a:t>K[</a:t>
            </a:r>
            <a:r>
              <a:rPr lang="en-US" altLang="ko-KR" sz="2400" dirty="0" err="1"/>
              <a:t>i,w</a:t>
            </a:r>
            <a:r>
              <a:rPr lang="en-US" altLang="ko-KR" sz="2400" dirty="0"/>
              <a:t>]</a:t>
            </a:r>
            <a:r>
              <a:rPr lang="ko-KR" altLang="en-US" sz="2400" dirty="0"/>
              <a:t>가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37868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1584176"/>
          </a:xfrm>
        </p:spPr>
        <p:txBody>
          <a:bodyPr/>
          <a:lstStyle/>
          <a:p>
            <a:pPr fontAlgn="base" latinLnBrk="1"/>
            <a:r>
              <a:rPr lang="ko-KR" altLang="en-US" sz="2400" dirty="0" smtClean="0"/>
              <a:t>배낭 </a:t>
            </a:r>
            <a:r>
              <a:rPr lang="ko-KR" altLang="en-US" sz="2400" dirty="0"/>
              <a:t>문제의 부분 문제간의 </a:t>
            </a:r>
            <a:r>
              <a:rPr lang="ko-KR" altLang="en-US" sz="2400" dirty="0">
                <a:solidFill>
                  <a:srgbClr val="FF0000"/>
                </a:solidFill>
              </a:rPr>
              <a:t>함축적 순서</a:t>
            </a:r>
            <a:r>
              <a:rPr lang="ko-KR" altLang="en-US" sz="2400" dirty="0"/>
              <a:t>는 다음과 같다</a:t>
            </a:r>
            <a:r>
              <a:rPr lang="en-US" altLang="ko-KR" sz="2400" dirty="0"/>
              <a:t>. </a:t>
            </a:r>
            <a:r>
              <a:rPr lang="ko-KR" altLang="en-US" sz="2400" dirty="0"/>
              <a:t>즉</a:t>
            </a:r>
            <a:r>
              <a:rPr lang="en-US" altLang="ko-KR" sz="2400" dirty="0"/>
              <a:t>, 2</a:t>
            </a:r>
            <a:r>
              <a:rPr lang="ko-KR" altLang="en-US" sz="2400" dirty="0"/>
              <a:t>개의 부분 문제 </a:t>
            </a:r>
            <a:r>
              <a:rPr lang="en-US" altLang="ko-KR" sz="2400" dirty="0"/>
              <a:t>K[i-1,w-w</a:t>
            </a:r>
            <a:r>
              <a:rPr lang="en-US" altLang="ko-KR" sz="2400" baseline="-25000" dirty="0"/>
              <a:t>i</a:t>
            </a:r>
            <a:r>
              <a:rPr lang="en-US" altLang="ko-KR" sz="2400" dirty="0"/>
              <a:t>]</a:t>
            </a:r>
            <a:r>
              <a:rPr lang="ko-KR" altLang="en-US" sz="2400" dirty="0"/>
              <a:t>과 </a:t>
            </a:r>
            <a:r>
              <a:rPr lang="en-US" altLang="ko-KR" sz="2400" dirty="0"/>
              <a:t>K[i-1,w]</a:t>
            </a:r>
            <a:r>
              <a:rPr lang="ko-KR" altLang="en-US" sz="2400" dirty="0"/>
              <a:t>가 미리 계산되어 있어야만 </a:t>
            </a:r>
            <a:r>
              <a:rPr lang="en-US" altLang="ko-KR" sz="2400" dirty="0"/>
              <a:t>K[</a:t>
            </a:r>
            <a:r>
              <a:rPr lang="en-US" altLang="ko-KR" sz="2400" dirty="0" err="1"/>
              <a:t>i,w</a:t>
            </a:r>
            <a:r>
              <a:rPr lang="en-US" altLang="ko-KR" sz="2400" dirty="0"/>
              <a:t>]</a:t>
            </a:r>
            <a:r>
              <a:rPr lang="ko-KR" altLang="en-US" sz="2400" dirty="0"/>
              <a:t>를 계산할 수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_x224318464" descr="EMB000004fc5e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754492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5169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77483"/>
          </a:xfrm>
        </p:spPr>
        <p:txBody>
          <a:bodyPr/>
          <a:lstStyle/>
          <a:p>
            <a:pPr marL="0" indent="0" algn="ctr" fontAlgn="base" latinLnBrk="1">
              <a:spcAft>
                <a:spcPts val="2400"/>
              </a:spcAft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Knapsack </a:t>
            </a:r>
            <a:r>
              <a:rPr lang="ko-KR" altLang="en-US" sz="3200" dirty="0" smtClean="0">
                <a:solidFill>
                  <a:srgbClr val="FF0000"/>
                </a:solidFill>
              </a:rPr>
              <a:t>알고리즘 수행과정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pPr fontAlgn="base" latinLnBrk="1"/>
            <a:r>
              <a:rPr lang="ko-KR" altLang="en-US" dirty="0" smtClean="0"/>
              <a:t>배낭의 </a:t>
            </a:r>
            <a:r>
              <a:rPr lang="ko-KR" altLang="en-US" dirty="0"/>
              <a:t>용량 </a:t>
            </a:r>
            <a:r>
              <a:rPr lang="en-US" altLang="ko-KR" dirty="0"/>
              <a:t>C=10kg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각 물건의 무게와 가치는 </a:t>
            </a:r>
            <a:r>
              <a:rPr lang="ko-KR" altLang="en-US" dirty="0" smtClean="0"/>
              <a:t>다음과 </a:t>
            </a:r>
            <a:r>
              <a:rPr lang="ko-KR" altLang="en-US" dirty="0"/>
              <a:t>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87859"/>
              </p:ext>
            </p:extLst>
          </p:nvPr>
        </p:nvGraphicFramePr>
        <p:xfrm>
          <a:off x="755576" y="2932918"/>
          <a:ext cx="3384377" cy="1936242"/>
        </p:xfrm>
        <a:graphic>
          <a:graphicData uri="http://schemas.openxmlformats.org/drawingml/2006/table">
            <a:tbl>
              <a:tblPr/>
              <a:tblGrid>
                <a:gridCol w="1236778"/>
                <a:gridCol w="549863"/>
                <a:gridCol w="549863"/>
                <a:gridCol w="549863"/>
                <a:gridCol w="498010"/>
              </a:tblGrid>
              <a:tr h="2651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무게 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kg)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1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가치</a:t>
                      </a:r>
                      <a:endParaRPr lang="en-US" altLang="ko-KR" sz="240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만원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_x223413976" descr="EMB000004fc5e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3744416" cy="25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9363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lvl="0"/>
            <a:r>
              <a:rPr lang="en-US" altLang="ko-KR" dirty="0"/>
              <a:t>Line 1~2</a:t>
            </a:r>
            <a:r>
              <a:rPr lang="ko-KR" altLang="en-US" dirty="0"/>
              <a:t>에서는 아래와 같이 배열의 </a:t>
            </a:r>
            <a:r>
              <a:rPr lang="en-US" altLang="ko-KR" dirty="0"/>
              <a:t>0</a:t>
            </a:r>
            <a:r>
              <a:rPr lang="ko-KR" altLang="en-US" dirty="0"/>
              <a:t>번 행과 </a:t>
            </a:r>
            <a:r>
              <a:rPr lang="en-US" altLang="ko-KR" dirty="0"/>
              <a:t>0</a:t>
            </a:r>
            <a:r>
              <a:rPr lang="ko-KR" altLang="en-US" dirty="0"/>
              <a:t>번 열의 각 원소를 </a:t>
            </a:r>
            <a:r>
              <a:rPr lang="en-US" altLang="ko-KR" dirty="0">
                <a:solidFill>
                  <a:srgbClr val="0000CC"/>
                </a:solidFill>
              </a:rPr>
              <a:t>0</a:t>
            </a:r>
            <a:r>
              <a:rPr lang="ko-KR" altLang="en-US" dirty="0"/>
              <a:t>으로 초기화한다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_x224289952" descr="EMB000004fc5e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92" y="1844824"/>
            <a:ext cx="7517415" cy="257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52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9867</Words>
  <Application>Microsoft Office PowerPoint</Application>
  <PresentationFormat>화면 슬라이드 쇼(4:3)</PresentationFormat>
  <Paragraphs>1126</Paragraphs>
  <Slides>138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138</vt:i4>
      </vt:variant>
    </vt:vector>
  </HeadingPairs>
  <TitlesOfParts>
    <vt:vector size="139" baseType="lpstr">
      <vt:lpstr>Office 테마</vt:lpstr>
      <vt:lpstr>제 5장 동적 계획 알고리즘</vt:lpstr>
      <vt:lpstr>동적 계획 알고리즘</vt:lpstr>
      <vt:lpstr>PowerPoint 프레젠테이션</vt:lpstr>
      <vt:lpstr>PowerPoint 프레젠테이션</vt:lpstr>
      <vt:lpstr>PowerPoint 프레젠테이션</vt:lpstr>
      <vt:lpstr>5.1 모든 쌍 최단 경로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모든 쌍 최단 경로알고리즘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시간복잡도</vt:lpstr>
      <vt:lpstr>응 용</vt:lpstr>
      <vt:lpstr>5.2 연속 행렬 곱셈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시간복잡도</vt:lpstr>
      <vt:lpstr>5.3 편집 거리 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시간복잡도</vt:lpstr>
      <vt:lpstr>응 용</vt:lpstr>
      <vt:lpstr>5.4 배낭 문제</vt:lpstr>
      <vt:lpstr>PowerPoint 프레젠테이션</vt:lpstr>
      <vt:lpstr>PowerPoint 프레젠테이션</vt:lpstr>
      <vt:lpstr>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시간복잡도</vt:lpstr>
      <vt:lpstr>응 용</vt:lpstr>
      <vt:lpstr>5.5 동전 거스름돈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시간복잡도</vt:lpstr>
      <vt:lpstr>요 약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sbynag</dc:creator>
  <cp:lastModifiedBy>sbyang</cp:lastModifiedBy>
  <cp:revision>92</cp:revision>
  <dcterms:created xsi:type="dcterms:W3CDTF">2012-02-21T07:22:48Z</dcterms:created>
  <dcterms:modified xsi:type="dcterms:W3CDTF">2013-01-29T12:35:02Z</dcterms:modified>
</cp:coreProperties>
</file>