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272" r:id="rId3"/>
    <p:sldId id="408" r:id="rId4"/>
    <p:sldId id="409" r:id="rId5"/>
    <p:sldId id="410" r:id="rId6"/>
    <p:sldId id="411" r:id="rId7"/>
    <p:sldId id="293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330" r:id="rId20"/>
    <p:sldId id="331" r:id="rId21"/>
    <p:sldId id="423" r:id="rId22"/>
    <p:sldId id="424" r:id="rId23"/>
    <p:sldId id="425" r:id="rId24"/>
    <p:sldId id="428" r:id="rId25"/>
    <p:sldId id="426" r:id="rId26"/>
    <p:sldId id="429" r:id="rId27"/>
    <p:sldId id="430" r:id="rId28"/>
    <p:sldId id="427" r:id="rId29"/>
    <p:sldId id="431" r:id="rId30"/>
    <p:sldId id="333" r:id="rId31"/>
    <p:sldId id="332" r:id="rId32"/>
    <p:sldId id="334" r:id="rId33"/>
    <p:sldId id="335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336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362" r:id="rId57"/>
    <p:sldId id="453" r:id="rId58"/>
    <p:sldId id="359" r:id="rId59"/>
    <p:sldId id="360" r:id="rId60"/>
    <p:sldId id="363" r:id="rId61"/>
    <p:sldId id="364" r:id="rId62"/>
    <p:sldId id="365" r:id="rId63"/>
    <p:sldId id="455" r:id="rId64"/>
    <p:sldId id="454" r:id="rId65"/>
    <p:sldId id="456" r:id="rId66"/>
    <p:sldId id="366" r:id="rId67"/>
    <p:sldId id="457" r:id="rId68"/>
    <p:sldId id="368" r:id="rId69"/>
    <p:sldId id="458" r:id="rId70"/>
    <p:sldId id="459" r:id="rId71"/>
    <p:sldId id="460" r:id="rId72"/>
    <p:sldId id="461" r:id="rId73"/>
    <p:sldId id="291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F3E95-B5FA-4209-9F8B-209BA729488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2A515-D680-4BCB-8D7F-4F1444A4A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55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33938C-3A8B-4656-B7A0-E6F26A21CEA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6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33938C-3A8B-4656-B7A0-E6F26A21CEA7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55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D4ACD-286A-4AF7-8925-2526FD3EBA49}" type="slidenum">
              <a:rPr lang="en-US" altLang="ko-KR" smtClean="0">
                <a:solidFill>
                  <a:srgbClr val="000000"/>
                </a:solidFill>
              </a:rPr>
              <a:pPr/>
              <a:t>56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509657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396C3-65F3-4EF5-9190-037913B62B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857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6038"/>
            <a:ext cx="7886700" cy="515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4374" y="2933939"/>
            <a:ext cx="3962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7 </a:t>
            </a:r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3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36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우선순위큐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78" y="1644520"/>
            <a:ext cx="4408070" cy="359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45" y="1719676"/>
            <a:ext cx="4291925" cy="3158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483623" y="500422"/>
            <a:ext cx="83360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800" dirty="0" smtClean="0">
                <a:solidFill>
                  <a:srgbClr val="C00000"/>
                </a:solidFill>
              </a:rPr>
              <a:t>최솟값 삭제</a:t>
            </a:r>
            <a:r>
              <a:rPr lang="en-US" altLang="ko-KR" sz="2800" dirty="0" smtClean="0">
                <a:solidFill>
                  <a:srgbClr val="C00000"/>
                </a:solidFill>
              </a:rPr>
              <a:t> </a:t>
            </a:r>
            <a:r>
              <a:rPr lang="ko-KR" altLang="ko-KR" sz="2800" dirty="0">
                <a:solidFill>
                  <a:srgbClr val="C00000"/>
                </a:solidFill>
              </a:rPr>
              <a:t>과정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5458" y="557407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dirty="0"/>
              <a:t>  (a) </a:t>
            </a:r>
            <a:r>
              <a:rPr lang="ko-KR" altLang="ko-KR" dirty="0">
                <a:latin typeface="Calibri" panose="020F0502020204030204" pitchFamily="34" charset="0"/>
              </a:rPr>
              <a:t>마지막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노드를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루트로</a:t>
            </a:r>
            <a:r>
              <a:rPr lang="ko-KR" altLang="ko-KR" dirty="0" smtClean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이동</a:t>
            </a:r>
            <a:r>
              <a:rPr lang="en-US" altLang="ko-KR" dirty="0"/>
              <a:t>	          </a:t>
            </a:r>
            <a:r>
              <a:rPr lang="en-US" altLang="ko-KR" dirty="0" smtClean="0"/>
              <a:t>            </a:t>
            </a:r>
            <a:r>
              <a:rPr lang="en-US" altLang="ko-KR" dirty="0"/>
              <a:t>(b) 15</a:t>
            </a:r>
            <a:r>
              <a:rPr lang="ko-KR" altLang="ko-KR" dirty="0">
                <a:latin typeface="Calibri" panose="020F0502020204030204" pitchFamily="34" charset="0"/>
              </a:rPr>
              <a:t>와</a:t>
            </a:r>
            <a:r>
              <a:rPr lang="ko-KR" altLang="ko-KR" dirty="0"/>
              <a:t> </a:t>
            </a:r>
            <a:r>
              <a:rPr lang="en-US" altLang="ko-KR" dirty="0"/>
              <a:t>20 </a:t>
            </a:r>
            <a:r>
              <a:rPr lang="ko-KR" altLang="ko-KR" dirty="0">
                <a:latin typeface="Calibri" panose="020F0502020204030204" pitchFamily="34" charset="0"/>
              </a:rPr>
              <a:t>중에</a:t>
            </a:r>
            <a:r>
              <a:rPr lang="en-US" altLang="ko-KR" dirty="0"/>
              <a:t>15</a:t>
            </a:r>
            <a:r>
              <a:rPr lang="ko-KR" altLang="ko-KR" dirty="0">
                <a:latin typeface="Calibri" panose="020F0502020204030204" pitchFamily="34" charset="0"/>
              </a:rPr>
              <a:t>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승자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49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88" y="1774693"/>
            <a:ext cx="4467290" cy="326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942" y="1679147"/>
            <a:ext cx="4108537" cy="29680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961894" y="5211959"/>
            <a:ext cx="729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(c)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승자인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루트를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       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(d) 35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45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중에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5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70" y="1518805"/>
            <a:ext cx="4342030" cy="304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41" y="1325735"/>
            <a:ext cx="4266873" cy="29205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1058449" y="4696641"/>
            <a:ext cx="7747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(e)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승자인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70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(f) 80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50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중에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00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34" y="1317613"/>
            <a:ext cx="4517395" cy="31917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3127136" y="4847666"/>
            <a:ext cx="2731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dirty="0"/>
              <a:t>(g) </a:t>
            </a:r>
            <a:r>
              <a:rPr lang="ko-KR" altLang="ko-KR" dirty="0">
                <a:latin typeface="Calibri" panose="020F0502020204030204" pitchFamily="34" charset="0"/>
              </a:rPr>
              <a:t>승자인</a:t>
            </a:r>
            <a:r>
              <a:rPr lang="ko-KR" altLang="ko-KR" dirty="0"/>
              <a:t> </a:t>
            </a:r>
            <a:r>
              <a:rPr lang="en-US" altLang="ko-KR" dirty="0"/>
              <a:t>50</a:t>
            </a:r>
            <a:r>
              <a:rPr lang="ko-KR" altLang="ko-KR" dirty="0">
                <a:latin typeface="Calibri" panose="020F0502020204030204" pitchFamily="34" charset="0"/>
              </a:rPr>
              <a:t>과</a:t>
            </a:r>
            <a:r>
              <a:rPr lang="ko-KR" altLang="ko-KR" dirty="0"/>
              <a:t> </a:t>
            </a:r>
            <a:r>
              <a:rPr lang="en-US" altLang="ko-KR" dirty="0"/>
              <a:t>70</a:t>
            </a:r>
            <a:r>
              <a:rPr lang="ko-KR" altLang="ko-KR" dirty="0">
                <a:latin typeface="Calibri" panose="020F0502020204030204" pitchFamily="34" charset="0"/>
              </a:rPr>
              <a:t>을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교환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102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1072" y="1653434"/>
            <a:ext cx="7776314" cy="2016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sz="2800" dirty="0"/>
              <a:t>삽입 연산</a:t>
            </a:r>
            <a:r>
              <a:rPr lang="en-US" altLang="ko-KR" sz="2800" dirty="0"/>
              <a:t>(insert)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6288"/>
            <a:ext cx="7886700" cy="4190946"/>
          </a:xfrm>
        </p:spPr>
        <p:txBody>
          <a:bodyPr/>
          <a:lstStyle/>
          <a:p>
            <a:pPr marL="450850" indent="-450850">
              <a:lnSpc>
                <a:spcPct val="120000"/>
              </a:lnSpc>
              <a:buNone/>
            </a:pPr>
            <a:r>
              <a:rPr lang="en-US" altLang="ko-KR" dirty="0" smtClean="0"/>
              <a:t>[1] </a:t>
            </a:r>
            <a:r>
              <a:rPr lang="ko-KR" altLang="ko-KR" dirty="0" err="1" smtClean="0"/>
              <a:t>힙의</a:t>
            </a:r>
            <a:r>
              <a:rPr lang="ko-KR" altLang="ko-KR" dirty="0" smtClean="0"/>
              <a:t> </a:t>
            </a:r>
            <a:r>
              <a:rPr lang="ko-KR" altLang="ko-KR" dirty="0"/>
              <a:t>마지막 노드</a:t>
            </a:r>
            <a:r>
              <a:rPr lang="en-US" altLang="ko-KR" dirty="0"/>
              <a:t>(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배열의 마지막 원소</a:t>
            </a:r>
            <a:r>
              <a:rPr lang="en-US" altLang="ko-KR" dirty="0"/>
              <a:t>)</a:t>
            </a:r>
            <a:r>
              <a:rPr lang="ko-KR" altLang="ko-KR" dirty="0"/>
              <a:t>의 바로 다음 빈 원소에 새로운 항목을 </a:t>
            </a:r>
            <a:r>
              <a:rPr lang="ko-KR" altLang="ko-KR" dirty="0" smtClean="0"/>
              <a:t>저장</a:t>
            </a:r>
            <a:r>
              <a:rPr lang="en-US" altLang="ko-KR" dirty="0" smtClean="0"/>
              <a:t> </a:t>
            </a:r>
          </a:p>
          <a:p>
            <a:pPr marL="450850" indent="-450850">
              <a:lnSpc>
                <a:spcPct val="120000"/>
              </a:lnSpc>
              <a:buNone/>
            </a:pPr>
            <a:r>
              <a:rPr lang="en-US" altLang="ko-KR" dirty="0" smtClean="0"/>
              <a:t>[2] </a:t>
            </a:r>
            <a:r>
              <a:rPr lang="ko-KR" altLang="ko-KR" dirty="0" smtClean="0"/>
              <a:t>루트 </a:t>
            </a:r>
            <a:r>
              <a:rPr lang="ko-KR" altLang="ko-KR" dirty="0"/>
              <a:t>방향으로 올라가면서 </a:t>
            </a:r>
            <a:r>
              <a:rPr lang="ko-KR" altLang="ko-KR" dirty="0" err="1"/>
              <a:t>부모노드의</a:t>
            </a:r>
            <a:r>
              <a:rPr lang="ko-KR" altLang="ko-KR" dirty="0"/>
              <a:t> </a:t>
            </a:r>
            <a:r>
              <a:rPr lang="ko-KR" altLang="ko-KR" dirty="0" err="1"/>
              <a:t>키값과</a:t>
            </a:r>
            <a:r>
              <a:rPr lang="ko-KR" altLang="ko-KR" dirty="0"/>
              <a:t> 비교하여 </a:t>
            </a:r>
            <a:r>
              <a:rPr lang="ko-KR" altLang="ko-KR" dirty="0" err="1"/>
              <a:t>힙속성이</a:t>
            </a:r>
            <a:r>
              <a:rPr lang="ko-KR" altLang="ko-KR" dirty="0"/>
              <a:t> 만족될 때까지 노드를 </a:t>
            </a:r>
            <a:r>
              <a:rPr lang="ko-KR" altLang="ko-KR" dirty="0" smtClean="0"/>
              <a:t>교환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[2]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</a:t>
            </a:r>
            <a:r>
              <a:rPr lang="ko-KR" altLang="ko-KR" dirty="0"/>
              <a:t>과정은 이파리노드로부터 위로 올라가며 진행되므로 </a:t>
            </a:r>
            <a:r>
              <a:rPr lang="en-US" altLang="ko-KR" dirty="0" err="1">
                <a:solidFill>
                  <a:srgbClr val="3333FF"/>
                </a:solidFill>
              </a:rPr>
              <a:t>upheap</a:t>
            </a:r>
            <a:r>
              <a:rPr lang="ko-KR" altLang="ko-KR" dirty="0"/>
              <a:t>이라 </a:t>
            </a:r>
            <a:r>
              <a:rPr lang="ko-KR" altLang="ko-KR" dirty="0" smtClean="0"/>
              <a:t>부</a:t>
            </a:r>
            <a:r>
              <a:rPr lang="ko-KR" altLang="en-US" dirty="0" smtClean="0"/>
              <a:t>름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7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9" y="2415723"/>
            <a:ext cx="4367083" cy="271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41" y="2415723"/>
            <a:ext cx="4229295" cy="27199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2449720" y="801759"/>
            <a:ext cx="4644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최소힙에</a:t>
            </a:r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삽입하는</a:t>
            </a:r>
            <a:r>
              <a:rPr lang="en-US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5572" y="5423150"/>
            <a:ext cx="869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(a) 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(90)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다음에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(b) a[12]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부모노드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a[6]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40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4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6" y="2272447"/>
            <a:ext cx="4255935" cy="257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54" y="2272446"/>
            <a:ext cx="4291925" cy="23371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632563" y="5047369"/>
            <a:ext cx="8173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ko-KR" dirty="0"/>
              <a:t>  </a:t>
            </a:r>
            <a:r>
              <a:rPr lang="en-US" altLang="ko-KR" dirty="0"/>
              <a:t>(c) 5</a:t>
            </a:r>
            <a:r>
              <a:rPr lang="ko-KR" altLang="ko-KR" dirty="0">
                <a:latin typeface="Calibri" panose="020F0502020204030204" pitchFamily="34" charset="0"/>
              </a:rPr>
              <a:t>와</a:t>
            </a:r>
            <a:r>
              <a:rPr lang="ko-KR" altLang="ko-KR" dirty="0"/>
              <a:t> </a:t>
            </a:r>
            <a:r>
              <a:rPr lang="en-US" altLang="ko-KR" dirty="0"/>
              <a:t>40</a:t>
            </a:r>
            <a:r>
              <a:rPr lang="ko-KR" altLang="ko-KR" dirty="0">
                <a:latin typeface="Calibri" panose="020F0502020204030204" pitchFamily="34" charset="0"/>
              </a:rPr>
              <a:t>을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교환</a:t>
            </a:r>
            <a:r>
              <a:rPr lang="ko-KR" altLang="ko-KR" dirty="0"/>
              <a:t> </a:t>
            </a:r>
            <a:r>
              <a:rPr lang="en-US" altLang="ko-KR" dirty="0"/>
              <a:t>                                           (d) a[6]</a:t>
            </a:r>
            <a:r>
              <a:rPr lang="ko-KR" altLang="ko-KR" dirty="0">
                <a:latin typeface="Calibri" panose="020F0502020204030204" pitchFamily="34" charset="0"/>
              </a:rPr>
              <a:t>의</a:t>
            </a:r>
            <a:r>
              <a:rPr lang="ko-KR" altLang="ko-KR" dirty="0"/>
              <a:t> </a:t>
            </a:r>
            <a:r>
              <a:rPr lang="en-US" altLang="ko-KR" dirty="0"/>
              <a:t>5</a:t>
            </a:r>
            <a:r>
              <a:rPr lang="ko-KR" altLang="ko-KR" dirty="0">
                <a:latin typeface="Calibri" panose="020F0502020204030204" pitchFamily="34" charset="0"/>
              </a:rPr>
              <a:t>와</a:t>
            </a:r>
            <a:r>
              <a:rPr lang="ko-KR" altLang="ko-KR" dirty="0"/>
              <a:t> </a:t>
            </a:r>
            <a:r>
              <a:rPr lang="ko-KR" altLang="ko-KR" dirty="0" err="1">
                <a:latin typeface="Calibri" panose="020F0502020204030204" pitchFamily="34" charset="0"/>
              </a:rPr>
              <a:t>부모노드</a:t>
            </a:r>
            <a:r>
              <a:rPr lang="ko-KR" altLang="ko-KR" dirty="0"/>
              <a:t> </a:t>
            </a:r>
            <a:r>
              <a:rPr lang="en-US" altLang="ko-KR" dirty="0"/>
              <a:t>a[3]</a:t>
            </a:r>
            <a:r>
              <a:rPr lang="ko-KR" altLang="ko-KR" dirty="0">
                <a:latin typeface="Calibri" panose="020F0502020204030204" pitchFamily="34" charset="0"/>
              </a:rPr>
              <a:t>의</a:t>
            </a:r>
            <a:r>
              <a:rPr lang="en-US" altLang="ko-KR" dirty="0"/>
              <a:t> 20 </a:t>
            </a:r>
            <a:r>
              <a:rPr lang="ko-KR" altLang="ko-KR" dirty="0">
                <a:latin typeface="Calibri" panose="020F0502020204030204" pitchFamily="34" charset="0"/>
              </a:rPr>
              <a:t>비교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725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4" y="2168889"/>
            <a:ext cx="4356462" cy="3117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62" y="2218993"/>
            <a:ext cx="4354555" cy="27287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1020871" y="5510832"/>
            <a:ext cx="7860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(e) 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(f) a[3]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부모노드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a[1]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15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47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082" y="1334522"/>
            <a:ext cx="4454765" cy="32625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3627588" y="4897770"/>
            <a:ext cx="205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(g) 5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051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1" y="1324888"/>
            <a:ext cx="8596137" cy="370861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96552" y="413453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Entry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3673" y="5421723"/>
            <a:ext cx="8260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Entry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 관련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정보를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가지며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01: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compareTo</a:t>
            </a:r>
            <a:r>
              <a:rPr lang="en-US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통해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비교하기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위해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Comparable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인터페이스를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537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01458"/>
            <a:ext cx="7886700" cy="547550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800" dirty="0" err="1">
                <a:solidFill>
                  <a:srgbClr val="3333FF"/>
                </a:solidFill>
              </a:rPr>
              <a:t>우선순위큐</a:t>
            </a:r>
            <a:r>
              <a:rPr lang="en-US" altLang="ko-KR" sz="2800" dirty="0">
                <a:solidFill>
                  <a:srgbClr val="3333FF"/>
                </a:solidFill>
              </a:rPr>
              <a:t>(Priority Queue</a:t>
            </a:r>
            <a:r>
              <a:rPr lang="en-US" altLang="ko-KR" sz="2800" dirty="0" smtClean="0">
                <a:solidFill>
                  <a:srgbClr val="3333FF"/>
                </a:solidFill>
              </a:rPr>
              <a:t>)</a:t>
            </a:r>
            <a:endParaRPr lang="en-US" altLang="ko-KR" sz="2800" dirty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가장 </a:t>
            </a:r>
            <a:r>
              <a:rPr lang="ko-KR" altLang="ko-KR" dirty="0"/>
              <a:t>높은 우선순위를 가진 항목에 </a:t>
            </a:r>
            <a:r>
              <a:rPr lang="ko-KR" altLang="ko-KR" dirty="0" smtClean="0"/>
              <a:t>접근</a:t>
            </a:r>
            <a:r>
              <a:rPr lang="en-US" altLang="ko-KR" dirty="0" smtClean="0"/>
              <a:t>,</a:t>
            </a:r>
            <a:r>
              <a:rPr lang="ko-KR" altLang="ko-KR" dirty="0" smtClean="0"/>
              <a:t>  삭제</a:t>
            </a:r>
            <a:r>
              <a:rPr lang="ko-KR" altLang="en-US" dirty="0" smtClean="0"/>
              <a:t>와</a:t>
            </a:r>
            <a:r>
              <a:rPr lang="ko-KR" altLang="ko-KR" dirty="0" smtClean="0"/>
              <a:t> </a:t>
            </a:r>
            <a:r>
              <a:rPr lang="ko-KR" altLang="ko-KR" dirty="0"/>
              <a:t>임의의 우선순위를 가진 항목을 </a:t>
            </a:r>
            <a:r>
              <a:rPr lang="ko-KR" altLang="ko-KR" dirty="0" smtClean="0"/>
              <a:t>삽입을 </a:t>
            </a:r>
            <a:r>
              <a:rPr lang="ko-KR" altLang="ko-KR" dirty="0"/>
              <a:t>지원하는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600" dirty="0" smtClean="0"/>
              <a:t>스택이나 </a:t>
            </a:r>
            <a:r>
              <a:rPr lang="ko-KR" altLang="ko-KR" sz="2600" dirty="0"/>
              <a:t>큐도 일종의 </a:t>
            </a:r>
            <a:r>
              <a:rPr lang="ko-KR" altLang="ko-KR" sz="2600" dirty="0" err="1" smtClean="0"/>
              <a:t>우선순위큐</a:t>
            </a:r>
            <a:endParaRPr lang="en-US" altLang="ko-KR" sz="2600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>
                <a:solidFill>
                  <a:srgbClr val="3333FF"/>
                </a:solidFill>
              </a:rPr>
              <a:t>스택</a:t>
            </a:r>
            <a:r>
              <a:rPr lang="en-US" altLang="ko-KR" dirty="0" smtClean="0"/>
              <a:t>: </a:t>
            </a:r>
            <a:r>
              <a:rPr lang="ko-KR" altLang="ko-KR" dirty="0" smtClean="0"/>
              <a:t>가장 </a:t>
            </a:r>
            <a:r>
              <a:rPr lang="ko-KR" altLang="ko-KR" dirty="0"/>
              <a:t>마지막으로 삽입된 항목이 가장 높은 우선순위를 </a:t>
            </a:r>
            <a:r>
              <a:rPr lang="ko-KR" altLang="ko-KR" dirty="0" smtClean="0"/>
              <a:t>가지</a:t>
            </a:r>
            <a:r>
              <a:rPr lang="ko-KR" altLang="en-US" dirty="0" smtClean="0"/>
              <a:t>므로</a:t>
            </a:r>
            <a:r>
              <a:rPr lang="en-US" altLang="ko-KR" dirty="0" smtClean="0"/>
              <a:t>, </a:t>
            </a:r>
            <a:r>
              <a:rPr lang="ko-KR" altLang="ko-KR" u="sng" dirty="0"/>
              <a:t>최근 시간일수록 높은 우선순위를 </a:t>
            </a:r>
            <a:r>
              <a:rPr lang="ko-KR" altLang="ko-KR" u="sng" dirty="0" smtClean="0"/>
              <a:t>부여</a:t>
            </a:r>
            <a:endParaRPr lang="en-US" altLang="ko-KR" u="sng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>
                <a:solidFill>
                  <a:srgbClr val="3333FF"/>
                </a:solidFill>
              </a:rPr>
              <a:t>큐</a:t>
            </a:r>
            <a:r>
              <a:rPr lang="en-US" altLang="ko-KR" dirty="0" smtClean="0"/>
              <a:t>: </a:t>
            </a:r>
            <a:r>
              <a:rPr lang="ko-KR" altLang="ko-KR" dirty="0" smtClean="0"/>
              <a:t>먼저 </a:t>
            </a:r>
            <a:r>
              <a:rPr lang="ko-KR" altLang="ko-KR" dirty="0"/>
              <a:t>삽입된 항목이 우선순위가 더 높다</a:t>
            </a:r>
            <a:r>
              <a:rPr lang="en-US" altLang="ko-KR" dirty="0"/>
              <a:t>. </a:t>
            </a:r>
            <a:r>
              <a:rPr lang="ko-KR" altLang="ko-KR" dirty="0"/>
              <a:t>따라서 </a:t>
            </a:r>
            <a:r>
              <a:rPr lang="ko-KR" altLang="ko-KR" u="sng" dirty="0"/>
              <a:t>이른 시간일수록 더 높은 우선순위를 </a:t>
            </a:r>
            <a:r>
              <a:rPr lang="ko-KR" altLang="ko-KR" u="sng" dirty="0" smtClean="0"/>
              <a:t>부여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59" y="1264802"/>
            <a:ext cx="8528629" cy="438443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08270" y="313244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BHeap</a:t>
            </a:r>
            <a:r>
              <a:rPr lang="en-US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9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5403" y="897689"/>
            <a:ext cx="78475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04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07: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Bheap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객체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생성자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BHeap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Entry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타입의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가지며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배열에는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항목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08: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size()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</a:rPr>
              <a:t>09</a:t>
            </a:r>
            <a:r>
              <a:rPr lang="ko-KR" altLang="ko-KR" sz="2400" dirty="0">
                <a:cs typeface="맑은 고딕" panose="020B0503020000020004" pitchFamily="50" charset="-127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</a:rPr>
              <a:t>10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a[j]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12: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a[j]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532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987" y="1686828"/>
            <a:ext cx="82358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초기에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임의의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순서로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저장되어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a[1]</a:t>
            </a:r>
            <a:r>
              <a:rPr lang="ko-KR" altLang="ko-KR" sz="2400" dirty="0">
                <a:cs typeface="맑은 고딕" panose="020B0503020000020004" pitchFamily="50" charset="-127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a[N]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최소힙으로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만드는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for-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루프는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시작하는데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a[N/2]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나가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끝으로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a[1]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최소힙을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만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든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2902679" y="533268"/>
            <a:ext cx="3319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createHeap</a:t>
            </a:r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03" y="4479379"/>
            <a:ext cx="6872839" cy="15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0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2868" y="312678"/>
            <a:ext cx="3111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8" y="940312"/>
            <a:ext cx="7053982" cy="30516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5" y="4096383"/>
            <a:ext cx="7278846" cy="23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84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07929" y="1582804"/>
            <a:ext cx="7722296" cy="275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핵심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아이디어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en-US" altLang="ko-KR" sz="2400" dirty="0" smtClean="0">
              <a:solidFill>
                <a:srgbClr val="3333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상향식</a:t>
            </a:r>
            <a:r>
              <a:rPr lang="en-US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(Bottom-up)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방식으로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노드에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힙속성을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만족하도록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부모와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자식노드를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서로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en-US" altLang="ko-KR" sz="2400" dirty="0" smtClean="0">
              <a:solidFill>
                <a:srgbClr val="00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항목이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배열에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임의의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순서로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저장되어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있을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en-US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힙을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만들기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위해선</a:t>
            </a:r>
            <a:r>
              <a:rPr lang="en-US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a[N/2]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부터</a:t>
            </a:r>
            <a:r>
              <a:rPr lang="en-US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a[1]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까지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차례로</a:t>
            </a:r>
            <a:r>
              <a:rPr lang="en-US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각각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수행하여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힙속성을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충족시킨다</a:t>
            </a:r>
            <a:r>
              <a:rPr lang="en-US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400" dirty="0">
              <a:solidFill>
                <a:srgbClr val="0066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3880" y="4867725"/>
            <a:ext cx="8010394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a[N/2+1]</a:t>
            </a:r>
            <a:r>
              <a:rPr lang="ko-KR" altLang="ko-KR" sz="2400" dirty="0">
                <a:solidFill>
                  <a:prstClr val="black"/>
                </a:solidFill>
                <a:cs typeface="맑은 고딕" panose="020B0503020000020004" pitchFamily="50" charset="-127"/>
              </a:rPr>
              <a:t>∼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a[N]</a:t>
            </a:r>
            <a:r>
              <a:rPr lang="ko-KR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대하여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ko-KR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수행하지</a:t>
            </a:r>
            <a:r>
              <a:rPr lang="ko-KR" altLang="ko-KR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않는</a:t>
            </a:r>
            <a:r>
              <a:rPr lang="ko-KR" altLang="ko-KR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이유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</a:pPr>
            <a:r>
              <a:rPr lang="ko-KR" altLang="ko-KR" sz="22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2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노드들</a:t>
            </a:r>
            <a:r>
              <a:rPr lang="en-US" altLang="ko-KR" sz="22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각각은</a:t>
            </a:r>
            <a:r>
              <a:rPr lang="en-US" altLang="ko-KR" sz="22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이파리노드이므로</a:t>
            </a:r>
            <a:r>
              <a:rPr lang="en-US" altLang="ko-KR" sz="22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ko-KR" altLang="ko-KR" sz="22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en-US" altLang="ko-KR" sz="22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노드 스스로가</a:t>
            </a:r>
            <a:r>
              <a:rPr lang="ko-KR" altLang="ko-KR" sz="22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힙의</a:t>
            </a:r>
            <a:r>
              <a:rPr lang="ko-KR" altLang="ko-KR" sz="22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en-US" altLang="ko-KR" sz="22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ko-KR" altLang="ko-KR" sz="22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인</a:t>
            </a:r>
            <a:r>
              <a:rPr lang="ko-KR" altLang="ko-KR" sz="22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최소힙이기</a:t>
            </a:r>
            <a:r>
              <a:rPr lang="ko-KR" altLang="ko-KR" sz="22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r>
              <a:rPr lang="en-US" altLang="ko-KR" sz="22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7929" y="526185"/>
            <a:ext cx="7847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800" dirty="0">
                <a:solidFill>
                  <a:srgbClr val="C00000"/>
                </a:solidFill>
              </a:rPr>
              <a:t>상향식 </a:t>
            </a:r>
            <a:r>
              <a:rPr lang="ko-KR" altLang="ko-KR" sz="2800" dirty="0" err="1">
                <a:solidFill>
                  <a:srgbClr val="C00000"/>
                </a:solidFill>
              </a:rPr>
              <a:t>힙만들기</a:t>
            </a:r>
            <a:r>
              <a:rPr lang="en-US" altLang="ko-KR" sz="2800" dirty="0">
                <a:solidFill>
                  <a:srgbClr val="C00000"/>
                </a:solidFill>
              </a:rPr>
              <a:t>(Bottom-up Heap Construction)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1079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2877" y="732710"/>
            <a:ext cx="7847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800" dirty="0">
                <a:solidFill>
                  <a:srgbClr val="C00000"/>
                </a:solidFill>
              </a:rPr>
              <a:t>상향식 </a:t>
            </a:r>
            <a:r>
              <a:rPr lang="ko-KR" altLang="ko-KR" sz="2800" dirty="0" err="1">
                <a:solidFill>
                  <a:srgbClr val="C00000"/>
                </a:solidFill>
              </a:rPr>
              <a:t>힙을</a:t>
            </a:r>
            <a:r>
              <a:rPr lang="ko-KR" altLang="ko-KR" sz="2800" dirty="0">
                <a:solidFill>
                  <a:srgbClr val="C00000"/>
                </a:solidFill>
              </a:rPr>
              <a:t> 만드는 순서</a:t>
            </a:r>
            <a:endParaRPr lang="ko-KR" altLang="en-US" sz="3600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4" y="1551057"/>
            <a:ext cx="6565453" cy="3722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왼쪽 화살표 3"/>
          <p:cNvSpPr/>
          <p:nvPr/>
        </p:nvSpPr>
        <p:spPr>
          <a:xfrm>
            <a:off x="7570839" y="4109884"/>
            <a:ext cx="383458" cy="334297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82116" y="3991899"/>
            <a:ext cx="41295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3333FF"/>
                </a:solidFill>
              </a:rPr>
              <a:t>시작</a:t>
            </a:r>
            <a:endParaRPr lang="ko-KR" altLang="en-US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4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5495" y="638921"/>
            <a:ext cx="2478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insert() </a:t>
            </a:r>
            <a:r>
              <a:rPr lang="ko-KR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0" y="1663221"/>
            <a:ext cx="8836154" cy="339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78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245" y="968204"/>
            <a:ext cx="7321463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Entry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생성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ine 03: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증가시켜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즉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크기를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증가시켜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마지막 노드 다음의 빈 원소에 새로 생성한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Entry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upheap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메소드를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호출하여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방향으로 거슬러 올라가며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힙속성이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어긋나는 경우 부모와 자식을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참고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실제로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Entry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객체를 저장하는 것이 아니라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Entry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객체의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레퍼런스를 배열 원소에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ko-KR" altLang="ko-KR" sz="2400" dirty="0">
              <a:solidFill>
                <a:srgbClr val="3333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50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15888" y="588817"/>
            <a:ext cx="2667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upheap</a:t>
            </a:r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68" y="1719416"/>
            <a:ext cx="66198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00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7928" y="1012562"/>
            <a:ext cx="7509353" cy="365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02: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while-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조건에서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현재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인덱스인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나누어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부모노드를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찾고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부모노드가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현재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노드보다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크면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Line 03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부모와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현재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ine </a:t>
            </a:r>
            <a:r>
              <a:rPr lang="en-US" altLang="ko-KR" sz="2400" dirty="0" smtClean="0"/>
              <a:t>04: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현재 노드의 인덱스를 </a:t>
            </a:r>
            <a:r>
              <a:rPr lang="ko-KR" altLang="ko-KR" sz="2400" dirty="0" err="1"/>
              <a:t>부모노드</a:t>
            </a:r>
            <a:r>
              <a:rPr lang="ko-KR" altLang="ko-KR" sz="2400" dirty="0"/>
              <a:t> 인덱스인 </a:t>
            </a:r>
            <a:r>
              <a:rPr lang="en-US" altLang="ko-KR" sz="2400" dirty="0"/>
              <a:t>j/2</a:t>
            </a:r>
            <a:r>
              <a:rPr lang="ko-KR" altLang="ko-KR" sz="2400" dirty="0"/>
              <a:t>로 만들어 계속해서 </a:t>
            </a:r>
            <a:r>
              <a:rPr lang="ko-KR" altLang="ko-KR" sz="2400" dirty="0" err="1"/>
              <a:t>루트노드</a:t>
            </a:r>
            <a:r>
              <a:rPr lang="ko-KR" altLang="ko-KR" sz="2400" dirty="0"/>
              <a:t> 방향으로 올라가며 </a:t>
            </a:r>
            <a:r>
              <a:rPr lang="en-US" altLang="ko-KR" sz="2400" dirty="0"/>
              <a:t>while-</a:t>
            </a:r>
            <a:r>
              <a:rPr lang="ko-KR" altLang="ko-KR" sz="2400" dirty="0"/>
              <a:t>루프를 </a:t>
            </a:r>
            <a:r>
              <a:rPr lang="ko-KR" altLang="ko-KR" sz="2400" dirty="0" smtClean="0"/>
              <a:t>수행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858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01458"/>
            <a:ext cx="7886700" cy="547550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600" dirty="0"/>
              <a:t>스택과 큐와 같은 우선순위큐가 있는데</a:t>
            </a:r>
            <a:r>
              <a:rPr lang="en-US" altLang="ko-KR" sz="2600" dirty="0"/>
              <a:t>, </a:t>
            </a:r>
            <a:r>
              <a:rPr lang="ko-KR" altLang="ko-KR" sz="2600" dirty="0"/>
              <a:t>왜 또 다른 </a:t>
            </a:r>
            <a:r>
              <a:rPr lang="ko-KR" altLang="ko-KR" sz="2600" dirty="0" err="1"/>
              <a:t>우선순위큐</a:t>
            </a:r>
            <a:r>
              <a:rPr lang="ko-KR" altLang="ko-KR" sz="2600" dirty="0"/>
              <a:t> 자료구조가 필요할까</a:t>
            </a:r>
            <a:r>
              <a:rPr lang="en-US" altLang="ko-KR" sz="2600" dirty="0"/>
              <a:t>?  </a:t>
            </a:r>
            <a:endParaRPr lang="en-US" altLang="ko-KR" sz="2600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스택에 삽입되는 </a:t>
            </a:r>
            <a:r>
              <a:rPr lang="ko-KR" altLang="ko-KR" dirty="0"/>
              <a:t>항목의 우선순위는 </a:t>
            </a:r>
            <a:r>
              <a:rPr lang="ko-KR" altLang="ko-KR" dirty="0" smtClean="0"/>
              <a:t>스택에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있는 </a:t>
            </a:r>
            <a:r>
              <a:rPr lang="ko-KR" altLang="ko-KR" dirty="0"/>
              <a:t>모든 항목들의 우선순위보다 </a:t>
            </a:r>
            <a:r>
              <a:rPr lang="ko-KR" altLang="ko-KR" dirty="0" smtClean="0"/>
              <a:t>높</a:t>
            </a:r>
            <a:r>
              <a:rPr lang="ko-KR" altLang="en-US" dirty="0" smtClean="0"/>
              <a:t>음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큐에 삽입되는 </a:t>
            </a:r>
            <a:r>
              <a:rPr lang="ko-KR" altLang="ko-KR" dirty="0"/>
              <a:t>항목의 우선순위는 </a:t>
            </a:r>
            <a:r>
              <a:rPr lang="ko-KR" altLang="ko-KR" dirty="0" smtClean="0"/>
              <a:t>큐에 </a:t>
            </a:r>
            <a:r>
              <a:rPr lang="ko-KR" altLang="ko-KR" dirty="0"/>
              <a:t>있는 모든 항목들의 우선수위보다 </a:t>
            </a:r>
            <a:r>
              <a:rPr lang="ko-KR" altLang="ko-KR" dirty="0" smtClean="0"/>
              <a:t>낮</a:t>
            </a:r>
            <a:r>
              <a:rPr lang="ko-KR" altLang="en-US" dirty="0" smtClean="0"/>
              <a:t>음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삽입되는 </a:t>
            </a:r>
            <a:r>
              <a:rPr lang="ko-KR" altLang="ko-KR" dirty="0"/>
              <a:t>항목이 </a:t>
            </a:r>
            <a:r>
              <a:rPr lang="ko-KR" altLang="ko-KR" dirty="0">
                <a:solidFill>
                  <a:srgbClr val="3333FF"/>
                </a:solidFill>
              </a:rPr>
              <a:t>임의의 우선순위를 </a:t>
            </a:r>
            <a:r>
              <a:rPr lang="ko-KR" altLang="ko-KR" dirty="0" smtClean="0">
                <a:solidFill>
                  <a:srgbClr val="3333FF"/>
                </a:solidFill>
              </a:rPr>
              <a:t>가</a:t>
            </a:r>
            <a:r>
              <a:rPr lang="ko-KR" altLang="en-US" dirty="0" smtClean="0">
                <a:solidFill>
                  <a:srgbClr val="3333FF"/>
                </a:solidFill>
              </a:rPr>
              <a:t>지</a:t>
            </a:r>
            <a:r>
              <a:rPr lang="ko-KR" altLang="ko-KR" dirty="0" smtClean="0">
                <a:solidFill>
                  <a:srgbClr val="3333FF"/>
                </a:solidFill>
              </a:rPr>
              <a:t>면 </a:t>
            </a:r>
            <a:r>
              <a:rPr lang="ko-KR" altLang="ko-KR" dirty="0"/>
              <a:t>스택이나 큐는 새 항목이 삽입될 때마다 저장되어 있는 항목들을 우선순위에 따라 </a:t>
            </a:r>
            <a:r>
              <a:rPr lang="ko-KR" altLang="ko-KR" dirty="0">
                <a:solidFill>
                  <a:srgbClr val="3333FF"/>
                </a:solidFill>
              </a:rPr>
              <a:t>정렬해야 하는 </a:t>
            </a:r>
            <a:r>
              <a:rPr lang="ko-KR" altLang="ko-KR" dirty="0" smtClean="0">
                <a:solidFill>
                  <a:srgbClr val="3333FF"/>
                </a:solidFill>
              </a:rPr>
              <a:t>문제점</a:t>
            </a:r>
            <a:r>
              <a:rPr lang="ko-KR" altLang="en-US" dirty="0" smtClean="0"/>
              <a:t>이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54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73" y="1363186"/>
            <a:ext cx="6282912" cy="4895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39821" y="613869"/>
            <a:ext cx="3059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deleteMin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8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04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64578" y="1195912"/>
            <a:ext cx="7985343" cy="397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a[1]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 저장한 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최종적으로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06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03: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힙의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 항목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a[N]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a[1]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교환한 뒤에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감소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04: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가비지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컬렉션을 위해 삭제된 객체를 참조하던 배열 원소를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 만든다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5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05: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호출하여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힙속성을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회복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시킴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19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41" y="1429979"/>
            <a:ext cx="8905559" cy="45087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39821" y="613869"/>
            <a:ext cx="2073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ko-KR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99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" y="1722503"/>
            <a:ext cx="8793762" cy="39790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45067" y="680428"/>
            <a:ext cx="3498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프로그램의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수행결과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77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9517" y="2045804"/>
            <a:ext cx="8373649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임의의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값을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감소시키는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decrease_key</a:t>
            </a:r>
            <a:r>
              <a:rPr lang="en-US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임의의 노드를 삭제하는</a:t>
            </a:r>
            <a:r>
              <a:rPr lang="ko-KR" altLang="en-US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연산들을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수행하려면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힙에서의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알아야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이용하여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연산이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때마다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변화를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갱신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1710150" y="714076"/>
            <a:ext cx="5897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이진힙의</a:t>
            </a:r>
            <a:r>
              <a:rPr lang="ko-KR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추가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ko-KR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을 위한 자료구조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25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20663" y="437077"/>
            <a:ext cx="7033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4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힙에서의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위치를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저장하는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position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저장하고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key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ko-KR" altLang="ko-KR" sz="2400" dirty="0" err="1" smtClean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이진힙이</a:t>
            </a:r>
            <a:r>
              <a:rPr lang="ko-KR" altLang="ko-KR" sz="2400" dirty="0" smtClean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저장된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간의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관계</a:t>
            </a:r>
            <a:endParaRPr lang="ko-KR" altLang="en-US" sz="2400" dirty="0">
              <a:solidFill>
                <a:srgbClr val="006600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" y="2461104"/>
            <a:ext cx="9006213" cy="28499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1609595" y="5488403"/>
            <a:ext cx="7095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(a)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최소힙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(b)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최소힙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위치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키의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945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9829" y="958893"/>
            <a:ext cx="8110603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최소힙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a)</a:t>
            </a:r>
            <a:r>
              <a:rPr lang="ko-KR" altLang="ko-KR" sz="2400" dirty="0">
                <a:latin typeface="Calibri" panose="020F0502020204030204" pitchFamily="34" charset="0"/>
              </a:rPr>
              <a:t>는</a:t>
            </a:r>
            <a:r>
              <a:rPr lang="ko-KR" altLang="ko-KR" sz="2400" dirty="0"/>
              <a:t> </a:t>
            </a:r>
            <a:r>
              <a:rPr lang="en-US" altLang="ko-KR" sz="2400" dirty="0"/>
              <a:t>(b)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배열</a:t>
            </a:r>
            <a:r>
              <a:rPr lang="ko-KR" altLang="ko-KR" sz="2400" dirty="0"/>
              <a:t> </a:t>
            </a:r>
            <a:r>
              <a:rPr lang="en-US" altLang="ko-KR" sz="2400" dirty="0"/>
              <a:t>a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배열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position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원소는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배열</a:t>
            </a:r>
            <a:r>
              <a:rPr lang="ko-KR" altLang="ko-KR" sz="2400" dirty="0"/>
              <a:t> </a:t>
            </a:r>
            <a:r>
              <a:rPr lang="en-US" altLang="ko-KR" sz="2400" dirty="0"/>
              <a:t>a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인덱스를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b)</a:t>
            </a:r>
            <a:r>
              <a:rPr lang="ko-KR" altLang="ko-KR" sz="2400" dirty="0">
                <a:latin typeface="Calibri" panose="020F0502020204030204" pitchFamily="34" charset="0"/>
              </a:rPr>
              <a:t>에서</a:t>
            </a:r>
            <a:r>
              <a:rPr lang="ko-KR" altLang="ko-KR" sz="2400" dirty="0"/>
              <a:t> </a:t>
            </a:r>
            <a:r>
              <a:rPr lang="en-US" altLang="ko-KR" sz="2400" dirty="0"/>
              <a:t>30</a:t>
            </a:r>
            <a:r>
              <a:rPr lang="ko-KR" altLang="ko-KR" sz="2400" dirty="0">
                <a:latin typeface="Calibri" panose="020F0502020204030204" pitchFamily="34" charset="0"/>
              </a:rPr>
              <a:t>은</a:t>
            </a:r>
            <a:r>
              <a:rPr lang="en-US" altLang="ko-KR" sz="2400" dirty="0"/>
              <a:t> key[3] = 30</a:t>
            </a:r>
            <a:r>
              <a:rPr lang="ko-KR" altLang="ko-KR" sz="2400" dirty="0">
                <a:latin typeface="Calibri" panose="020F0502020204030204" pitchFamily="34" charset="0"/>
              </a:rPr>
              <a:t>이고</a:t>
            </a:r>
            <a:r>
              <a:rPr lang="en-US" altLang="ko-KR" sz="2400" dirty="0"/>
              <a:t>, position[3] = 7</a:t>
            </a:r>
            <a:r>
              <a:rPr lang="ko-KR" altLang="ko-KR" sz="2400" dirty="0">
                <a:latin typeface="Calibri" panose="020F0502020204030204" pitchFamily="34" charset="0"/>
              </a:rPr>
              <a:t>이므로</a:t>
            </a:r>
            <a:r>
              <a:rPr lang="en-US" altLang="ko-KR" sz="2400" dirty="0"/>
              <a:t> a[</a:t>
            </a:r>
            <a:r>
              <a:rPr lang="en-US" altLang="ko-KR" sz="2400" dirty="0">
                <a:solidFill>
                  <a:srgbClr val="3333FF"/>
                </a:solidFill>
              </a:rPr>
              <a:t>position[3]</a:t>
            </a:r>
            <a:r>
              <a:rPr lang="en-US" altLang="ko-KR" sz="2400" dirty="0"/>
              <a:t>] = a[7]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50</a:t>
            </a:r>
            <a:r>
              <a:rPr lang="ko-KR" altLang="ko-KR" sz="2400" dirty="0" smtClean="0">
                <a:latin typeface="Calibri" panose="020F0502020204030204" pitchFamily="34" charset="0"/>
              </a:rPr>
              <a:t>은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/>
              <a:t>key[7</a:t>
            </a:r>
            <a:r>
              <a:rPr lang="en-US" altLang="ko-KR" sz="2400" dirty="0"/>
              <a:t>] = 50</a:t>
            </a:r>
            <a:r>
              <a:rPr lang="ko-KR" altLang="ko-KR" sz="2400" dirty="0">
                <a:latin typeface="Calibri" panose="020F0502020204030204" pitchFamily="34" charset="0"/>
              </a:rPr>
              <a:t>이고</a:t>
            </a:r>
            <a:r>
              <a:rPr lang="en-US" altLang="ko-KR" sz="2400" dirty="0"/>
              <a:t>, position[7] = 4</a:t>
            </a:r>
            <a:r>
              <a:rPr lang="ko-KR" altLang="ko-KR" sz="2400" dirty="0">
                <a:latin typeface="Calibri" panose="020F0502020204030204" pitchFamily="34" charset="0"/>
              </a:rPr>
              <a:t>이므로</a:t>
            </a:r>
            <a:r>
              <a:rPr lang="en-US" altLang="ko-KR" sz="2400" dirty="0"/>
              <a:t> a[</a:t>
            </a:r>
            <a:r>
              <a:rPr lang="en-US" altLang="ko-KR" sz="2400" dirty="0">
                <a:solidFill>
                  <a:srgbClr val="3333FF"/>
                </a:solidFill>
              </a:rPr>
              <a:t>position[7]</a:t>
            </a:r>
            <a:r>
              <a:rPr lang="en-US" altLang="ko-KR" sz="2400" dirty="0"/>
              <a:t>] = a[4]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따라서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주어진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키가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힙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어디에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있는지를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배열의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인덱스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계산을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통해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있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907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71976" y="576290"/>
            <a:ext cx="2961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decrease_key </a:t>
            </a:r>
            <a:r>
              <a:rPr lang="ko-KR" altLang="ko-KR" sz="28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4547" y="1848240"/>
            <a:ext cx="7656566" cy="3469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position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이용하여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키값을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감소시키고자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탐색하여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키값을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감소시킨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upheap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수행하면서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힙속성이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어긋나는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교환을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통해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힙속성을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복원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upheap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수행하면서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자식노드의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교환이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이루어지면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노드들의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힙에서의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위치가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바뀌므로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position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관련된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원소들도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갱신되어야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773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7" y="1406169"/>
            <a:ext cx="4147186" cy="3748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03" y="1362329"/>
            <a:ext cx="4084555" cy="38359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1676881" y="450317"/>
            <a:ext cx="5763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solidFill>
                  <a:srgbClr val="C00000"/>
                </a:solidFill>
              </a:rPr>
              <a:t>60</a:t>
            </a:r>
            <a:r>
              <a:rPr lang="ko-KR" altLang="ko-KR" sz="2800">
                <a:solidFill>
                  <a:srgbClr val="C00000"/>
                </a:solidFill>
              </a:rPr>
              <a:t>을 </a:t>
            </a:r>
            <a:r>
              <a:rPr lang="en-US" altLang="ko-KR" sz="2800">
                <a:solidFill>
                  <a:srgbClr val="C00000"/>
                </a:solidFill>
              </a:rPr>
              <a:t>35</a:t>
            </a:r>
            <a:r>
              <a:rPr lang="ko-KR" altLang="ko-KR" sz="2800">
                <a:solidFill>
                  <a:srgbClr val="C00000"/>
                </a:solidFill>
              </a:rPr>
              <a:t>만큼 감소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5439" y="5402424"/>
            <a:ext cx="8418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(a) 10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위치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(b) 60-35 = 25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부모노드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45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773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3" y="1390067"/>
            <a:ext cx="3996872" cy="385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17" y="1477749"/>
            <a:ext cx="3984346" cy="38583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883083" y="5523358"/>
            <a:ext cx="7634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(c) 25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부모노드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45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               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(d) 25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부모노드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97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7.1 </a:t>
            </a:r>
            <a:r>
              <a:rPr lang="ko-KR" altLang="ko-KR" dirty="0" err="1" smtClean="0"/>
              <a:t>이진힙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4"/>
            <a:ext cx="7640279" cy="100340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600" dirty="0">
                <a:solidFill>
                  <a:srgbClr val="3333FF"/>
                </a:solidFill>
              </a:rPr>
              <a:t>[</a:t>
            </a:r>
            <a:r>
              <a:rPr lang="ko-KR" altLang="ko-KR" sz="2600" dirty="0">
                <a:solidFill>
                  <a:srgbClr val="3333FF"/>
                </a:solidFill>
              </a:rPr>
              <a:t>정의</a:t>
            </a:r>
            <a:r>
              <a:rPr lang="en-US" altLang="ko-KR" sz="2600" dirty="0">
                <a:solidFill>
                  <a:srgbClr val="3333FF"/>
                </a:solidFill>
              </a:rPr>
              <a:t>] </a:t>
            </a:r>
            <a:r>
              <a:rPr lang="ko-KR" altLang="ko-KR" sz="2600" dirty="0" err="1">
                <a:solidFill>
                  <a:srgbClr val="006600"/>
                </a:solidFill>
              </a:rPr>
              <a:t>이진힙</a:t>
            </a:r>
            <a:r>
              <a:rPr lang="en-US" altLang="ko-KR" sz="2600" dirty="0">
                <a:solidFill>
                  <a:srgbClr val="006600"/>
                </a:solidFill>
              </a:rPr>
              <a:t>(Binary Heap)</a:t>
            </a:r>
            <a:r>
              <a:rPr lang="ko-KR" altLang="ko-KR" sz="2600" dirty="0">
                <a:solidFill>
                  <a:srgbClr val="006600"/>
                </a:solidFill>
              </a:rPr>
              <a:t>은 완전이진트리로서 부모의 우선순위가 자식의 우선순위보다 높은 </a:t>
            </a:r>
            <a:r>
              <a:rPr lang="ko-KR" altLang="ko-KR" sz="2600" dirty="0" smtClean="0">
                <a:solidFill>
                  <a:srgbClr val="006600"/>
                </a:solidFill>
              </a:rPr>
              <a:t>자료구조</a:t>
            </a:r>
            <a:endParaRPr lang="ko-KR" altLang="en-US" sz="2600" dirty="0">
              <a:solidFill>
                <a:srgbClr val="0066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6603" y="3039111"/>
            <a:ext cx="3542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ko-KR" altLang="ko-KR" sz="2400" dirty="0">
                <a:latin typeface="Calibri" panose="020F0502020204030204" pitchFamily="34" charset="0"/>
              </a:rPr>
              <a:t>어느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트리가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이진힙일까</a:t>
            </a:r>
            <a:r>
              <a:rPr lang="en-US" altLang="ko-KR" sz="2400" dirty="0"/>
              <a:t>?</a:t>
            </a:r>
            <a:endParaRPr lang="ko-KR" altLang="ko-KR" sz="2400" dirty="0">
              <a:effectLst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8" y="3980837"/>
            <a:ext cx="3093929" cy="190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0" y="3858180"/>
            <a:ext cx="2902025" cy="202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294" y="3620612"/>
            <a:ext cx="2607023" cy="21538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1646219" y="6074504"/>
            <a:ext cx="712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(a)			</a:t>
            </a:r>
            <a:r>
              <a:rPr lang="en-US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(b)		                     </a:t>
            </a:r>
            <a:r>
              <a:rPr lang="en-US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603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53" y="1555277"/>
            <a:ext cx="8016614" cy="2377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3075734" y="4158734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(e) 25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부모노드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986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 err="1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dirty="0"/>
              <a:t> </a:t>
            </a:r>
            <a:r>
              <a:rPr lang="en-US" altLang="ko-KR" dirty="0"/>
              <a:t>Insert, </a:t>
            </a:r>
            <a:r>
              <a:rPr lang="en-US" altLang="ko-KR" dirty="0" err="1"/>
              <a:t>decrease_key</a:t>
            </a:r>
            <a:r>
              <a:rPr lang="en-US" altLang="ko-KR" dirty="0"/>
              <a:t>, delete </a:t>
            </a:r>
            <a:r>
              <a:rPr lang="ko-KR" altLang="ko-KR" dirty="0"/>
              <a:t>연산을 위한 </a:t>
            </a:r>
            <a:r>
              <a:rPr lang="en-US" altLang="ko-KR" dirty="0" err="1"/>
              <a:t>upheap</a:t>
            </a:r>
            <a:r>
              <a:rPr lang="ko-KR" altLang="ko-KR" dirty="0"/>
              <a:t>은 삽입된 노드나 </a:t>
            </a:r>
            <a:r>
              <a:rPr lang="ko-KR" altLang="ko-KR" dirty="0" err="1"/>
              <a:t>키값이</a:t>
            </a:r>
            <a:r>
              <a:rPr lang="ko-KR" altLang="ko-KR" dirty="0"/>
              <a:t> 감소된 </a:t>
            </a:r>
            <a:r>
              <a:rPr lang="ko-KR" altLang="ko-KR" dirty="0" err="1"/>
              <a:t>노드로부터</a:t>
            </a:r>
            <a:r>
              <a:rPr lang="ko-KR" altLang="ko-KR" dirty="0"/>
              <a:t> 최대 루트노드까지 올라가며 부모와 </a:t>
            </a:r>
            <a:r>
              <a:rPr lang="ko-KR" altLang="ko-KR" dirty="0" err="1"/>
              <a:t>자식노드를</a:t>
            </a:r>
            <a:r>
              <a:rPr lang="ko-KR" altLang="ko-KR" dirty="0"/>
              <a:t> </a:t>
            </a:r>
            <a:r>
              <a:rPr lang="ko-KR" altLang="ko-KR" dirty="0" smtClean="0"/>
              <a:t>교환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err="1" smtClean="0"/>
              <a:t>delete_min</a:t>
            </a:r>
            <a:r>
              <a:rPr lang="en-US" altLang="ko-KR" dirty="0" smtClean="0"/>
              <a:t> </a:t>
            </a:r>
            <a:r>
              <a:rPr lang="ko-KR" altLang="ko-KR" dirty="0"/>
              <a:t>연산에서는 </a:t>
            </a:r>
            <a:r>
              <a:rPr lang="ko-KR" altLang="ko-KR" dirty="0" err="1"/>
              <a:t>힙의</a:t>
            </a:r>
            <a:r>
              <a:rPr lang="ko-KR" altLang="ko-KR" dirty="0"/>
              <a:t> 마지막 노드를 </a:t>
            </a:r>
            <a:r>
              <a:rPr lang="ko-KR" altLang="ko-KR" dirty="0" err="1"/>
              <a:t>루트노드로</a:t>
            </a:r>
            <a:r>
              <a:rPr lang="ko-KR" altLang="ko-KR" dirty="0"/>
              <a:t> 이동한 후</a:t>
            </a:r>
            <a:r>
              <a:rPr lang="en-US" altLang="ko-KR" dirty="0"/>
              <a:t>, </a:t>
            </a:r>
            <a:r>
              <a:rPr lang="en-US" altLang="ko-KR" dirty="0" err="1"/>
              <a:t>downheap</a:t>
            </a:r>
            <a:r>
              <a:rPr lang="ko-KR" altLang="ko-KR" dirty="0"/>
              <a:t>을 최하위 층의 노드까지 교환해야 하는 경우가 </a:t>
            </a:r>
            <a:r>
              <a:rPr lang="ko-KR" altLang="ko-KR" dirty="0" smtClean="0"/>
              <a:t>발생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힙에서</a:t>
            </a:r>
            <a:r>
              <a:rPr lang="ko-KR" altLang="ko-KR" dirty="0" smtClean="0"/>
              <a:t> </a:t>
            </a:r>
            <a:r>
              <a:rPr lang="ko-KR" altLang="ko-KR" dirty="0"/>
              <a:t>각 연산의 </a:t>
            </a:r>
            <a:r>
              <a:rPr lang="ko-KR" altLang="ko-KR" dirty="0" err="1"/>
              <a:t>수행시간은</a:t>
            </a:r>
            <a:r>
              <a:rPr lang="ko-KR" altLang="ko-KR" dirty="0"/>
              <a:t> </a:t>
            </a:r>
            <a:r>
              <a:rPr lang="ko-KR" altLang="ko-KR" dirty="0" err="1">
                <a:solidFill>
                  <a:srgbClr val="3333FF"/>
                </a:solidFill>
              </a:rPr>
              <a:t>힙의</a:t>
            </a:r>
            <a:r>
              <a:rPr lang="ko-KR" altLang="ko-KR" dirty="0">
                <a:solidFill>
                  <a:srgbClr val="3333FF"/>
                </a:solidFill>
              </a:rPr>
              <a:t> 높이에 </a:t>
            </a:r>
            <a:r>
              <a:rPr lang="ko-KR" altLang="ko-KR" dirty="0" smtClean="0">
                <a:solidFill>
                  <a:srgbClr val="3333FF"/>
                </a:solidFill>
              </a:rPr>
              <a:t>비례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힙은</a:t>
            </a:r>
            <a:r>
              <a:rPr lang="ko-KR" altLang="ko-KR" dirty="0" smtClean="0"/>
              <a:t> </a:t>
            </a:r>
            <a:r>
              <a:rPr lang="ko-KR" altLang="ko-KR" dirty="0" err="1"/>
              <a:t>완전이진트리이므로</a:t>
            </a:r>
            <a:r>
              <a:rPr lang="ko-KR" altLang="ko-KR" dirty="0"/>
              <a:t> </a:t>
            </a:r>
            <a:r>
              <a:rPr lang="ko-KR" altLang="ko-KR" dirty="0" err="1"/>
              <a:t>힙에</a:t>
            </a:r>
            <a:r>
              <a:rPr lang="ko-KR" altLang="ko-KR" dirty="0"/>
              <a:t> </a:t>
            </a:r>
            <a:r>
              <a:rPr lang="en-US" altLang="ko-KR" dirty="0"/>
              <a:t>N</a:t>
            </a:r>
            <a:r>
              <a:rPr lang="ko-KR" altLang="ko-KR" dirty="0"/>
              <a:t>개의 노드가 있으면 그 높이는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  <a:sym typeface="Symbol" panose="05050102010706020507" pitchFamily="18" charset="2"/>
              </a:rPr>
              <a:t></a:t>
            </a:r>
            <a:r>
              <a:rPr lang="en-US" altLang="ko-KR" dirty="0">
                <a:solidFill>
                  <a:srgbClr val="3333FF"/>
                </a:solidFill>
              </a:rPr>
              <a:t>log(N+1)</a:t>
            </a:r>
            <a:r>
              <a:rPr lang="en-US" altLang="ko-KR" dirty="0" smtClean="0">
                <a:solidFill>
                  <a:srgbClr val="3333FF"/>
                </a:solidFill>
                <a:sym typeface="Symbol" panose="05050102010706020507" pitchFamily="18" charset="2"/>
              </a:rPr>
              <a:t>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dirty="0" smtClean="0"/>
              <a:t>각 </a:t>
            </a:r>
            <a:r>
              <a:rPr lang="ko-KR" altLang="ko-KR" dirty="0" err="1"/>
              <a:t>힙</a:t>
            </a:r>
            <a:r>
              <a:rPr lang="ko-KR" altLang="ko-KR" dirty="0"/>
              <a:t> 연산의 </a:t>
            </a:r>
            <a:r>
              <a:rPr lang="ko-KR" altLang="ko-KR" dirty="0" err="1"/>
              <a:t>수행시간은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O(</a:t>
            </a:r>
            <a:r>
              <a:rPr lang="en-US" altLang="ko-KR" dirty="0" err="1">
                <a:solidFill>
                  <a:srgbClr val="3333FF"/>
                </a:solidFill>
              </a:rPr>
              <a:t>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24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sz="2800" dirty="0"/>
              <a:t>상향식 </a:t>
            </a:r>
            <a:r>
              <a:rPr lang="ko-KR" altLang="ko-KR" sz="2800" dirty="0" err="1"/>
              <a:t>힙만들기의</a:t>
            </a:r>
            <a:r>
              <a:rPr lang="ko-KR" altLang="ko-KR" sz="2800" dirty="0"/>
              <a:t> </a:t>
            </a:r>
            <a:r>
              <a:rPr lang="ko-KR" altLang="ko-KR" sz="2800" dirty="0" err="1"/>
              <a:t>수행시간</a:t>
            </a:r>
            <a:r>
              <a:rPr lang="ko-KR" altLang="ko-KR" sz="2800" dirty="0"/>
              <a:t> 분석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ko-KR" altLang="ko-KR" dirty="0" smtClean="0"/>
                  <a:t>노드 </a:t>
                </a:r>
                <a:r>
                  <a:rPr lang="ko-KR" altLang="ko-KR" dirty="0"/>
                  <a:t>수가 </a:t>
                </a:r>
                <a:r>
                  <a:rPr lang="en-US" altLang="ko-KR" dirty="0"/>
                  <a:t>N</a:t>
                </a:r>
                <a:r>
                  <a:rPr lang="ko-KR" altLang="ko-KR" dirty="0"/>
                  <a:t>인 </a:t>
                </a:r>
                <a:r>
                  <a:rPr lang="ko-KR" altLang="ko-KR" dirty="0" err="1"/>
                  <a:t>힙의</a:t>
                </a:r>
                <a:r>
                  <a:rPr lang="ko-KR" altLang="ko-KR" dirty="0"/>
                  <a:t> 각 층에 있는 노드 수를 살펴보자</a:t>
                </a:r>
                <a:r>
                  <a:rPr lang="en-US" altLang="ko-KR" dirty="0"/>
                  <a:t>. </a:t>
                </a:r>
                <a:r>
                  <a:rPr lang="ko-KR" altLang="ko-KR" dirty="0"/>
                  <a:t>단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간단한 계산을 위하여 </a:t>
                </a:r>
                <a:r>
                  <a:rPr lang="en-US" altLang="ko-KR" dirty="0"/>
                  <a:t>N = 2</a:t>
                </a:r>
                <a:r>
                  <a:rPr lang="en-US" altLang="ko-KR" baseline="30000" dirty="0"/>
                  <a:t>k</a:t>
                </a:r>
                <a:r>
                  <a:rPr lang="en-US" altLang="ko-KR" dirty="0"/>
                  <a:t>-1</a:t>
                </a:r>
                <a:r>
                  <a:rPr lang="ko-KR" altLang="ko-KR" dirty="0"/>
                  <a:t>로 </a:t>
                </a:r>
                <a:r>
                  <a:rPr lang="ko-KR" altLang="ko-KR" dirty="0" smtClean="0"/>
                  <a:t>가정</a:t>
                </a:r>
                <a:r>
                  <a:rPr lang="en-US" altLang="ko-KR" dirty="0" smtClean="0"/>
                  <a:t>, k</a:t>
                </a:r>
                <a:r>
                  <a:rPr lang="ko-KR" altLang="ko-KR" dirty="0"/>
                  <a:t>는 양의 </a:t>
                </a:r>
                <a:r>
                  <a:rPr lang="ko-KR" altLang="ko-KR" dirty="0" smtClean="0"/>
                  <a:t>상수</a:t>
                </a:r>
                <a:r>
                  <a:rPr lang="en-US" altLang="ko-KR" dirty="0" smtClean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ko-KR" altLang="ko-KR" dirty="0" err="1" smtClean="0"/>
                  <a:t>최하위층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(h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0)</a:t>
                </a:r>
                <a:r>
                  <a:rPr lang="ko-KR" altLang="en-US" dirty="0" smtClean="0"/>
                  <a:t>의 노드 수 </a:t>
                </a:r>
                <a:r>
                  <a:rPr lang="en-US" altLang="ko-KR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>
                    <a:sym typeface="Symbol" panose="05050102010706020507" pitchFamily="18" charset="2"/>
                  </a:rPr>
                  <a:t>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(</a:t>
                </a:r>
                <a:r>
                  <a:rPr lang="en-US" altLang="ko-KR" dirty="0"/>
                  <a:t>h=1)</a:t>
                </a:r>
                <a:r>
                  <a:rPr lang="ko-KR" altLang="en-US" dirty="0" smtClean="0"/>
                  <a:t>의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노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dirty="0"/>
                  <a:t>(</a:t>
                </a:r>
                <a:r>
                  <a:rPr lang="en-US" altLang="ko-KR" dirty="0" smtClean="0"/>
                  <a:t>h=2)</a:t>
                </a:r>
                <a:r>
                  <a:rPr lang="ko-KR" altLang="en-US" dirty="0" smtClean="0"/>
                  <a:t>의 노드 수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h</a:t>
                </a:r>
                <a:r>
                  <a:rPr lang="ko-KR" altLang="ko-KR" dirty="0" smtClean="0"/>
                  <a:t>층</a:t>
                </a:r>
                <a:r>
                  <a:rPr lang="ko-KR" altLang="en-US" dirty="0" smtClean="0"/>
                  <a:t>의 노드 수 </a:t>
                </a:r>
                <a:r>
                  <a:rPr lang="en-US" altLang="ko-KR" dirty="0" smtClean="0"/>
                  <a:t>= </a:t>
                </a:r>
                <a:r>
                  <a:rPr lang="ko-KR" altLang="ko-KR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altLang="ko-KR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ko-KR" altLang="ko-KR" dirty="0" err="1" smtClean="0"/>
                  <a:t>힙만들기는</a:t>
                </a:r>
                <a:r>
                  <a:rPr lang="ko-KR" altLang="ko-KR" dirty="0" smtClean="0"/>
                  <a:t> </a:t>
                </a:r>
                <a:r>
                  <a:rPr lang="en-US" altLang="ko-KR" dirty="0"/>
                  <a:t>h=1</a:t>
                </a:r>
                <a:r>
                  <a:rPr lang="ko-KR" altLang="ko-KR" dirty="0"/>
                  <a:t>인 경우부터 시작하여 </a:t>
                </a:r>
                <a:r>
                  <a:rPr lang="ko-KR" altLang="ko-KR" dirty="0" err="1"/>
                  <a:t>최상위층의</a:t>
                </a:r>
                <a:r>
                  <a:rPr lang="ko-KR" altLang="ko-KR" dirty="0"/>
                  <a:t> 루트노드까지 각 노드에 대해 </a:t>
                </a:r>
                <a:r>
                  <a:rPr lang="en-US" altLang="ko-KR" dirty="0" err="1"/>
                  <a:t>downheap</a:t>
                </a:r>
                <a:r>
                  <a:rPr lang="ko-KR" altLang="ko-KR" dirty="0"/>
                  <a:t>을 </a:t>
                </a:r>
                <a:r>
                  <a:rPr lang="ko-KR" altLang="ko-KR" dirty="0" smtClean="0"/>
                  <a:t>수행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r="-1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41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969000"/>
            <a:ext cx="77914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5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관공서</a:t>
            </a:r>
            <a:r>
              <a:rPr lang="en-US" altLang="ko-KR" dirty="0"/>
              <a:t>, </a:t>
            </a:r>
            <a:r>
              <a:rPr lang="ko-KR" altLang="ko-KR" dirty="0"/>
              <a:t>은행</a:t>
            </a:r>
            <a:r>
              <a:rPr lang="en-US" altLang="ko-KR" dirty="0"/>
              <a:t>, </a:t>
            </a:r>
            <a:r>
              <a:rPr lang="ko-KR" altLang="ko-KR" dirty="0"/>
              <a:t>병원</a:t>
            </a:r>
            <a:r>
              <a:rPr lang="en-US" altLang="ko-KR" dirty="0"/>
              <a:t>, </a:t>
            </a:r>
            <a:r>
              <a:rPr lang="ko-KR" altLang="ko-KR" dirty="0"/>
              <a:t>우체국</a:t>
            </a:r>
            <a:r>
              <a:rPr lang="en-US" altLang="ko-KR" dirty="0"/>
              <a:t>, </a:t>
            </a:r>
            <a:r>
              <a:rPr lang="ko-KR" altLang="ko-KR" dirty="0" smtClean="0"/>
              <a:t>대형</a:t>
            </a:r>
            <a:r>
              <a:rPr lang="en-US" altLang="ko-KR" dirty="0" smtClean="0"/>
              <a:t> </a:t>
            </a:r>
            <a:r>
              <a:rPr lang="ko-KR" altLang="ko-KR" dirty="0" smtClean="0"/>
              <a:t>마켓</a:t>
            </a:r>
            <a:r>
              <a:rPr lang="en-US" altLang="ko-KR" dirty="0"/>
              <a:t>, </a:t>
            </a:r>
            <a:r>
              <a:rPr lang="ko-KR" altLang="ko-KR" dirty="0"/>
              <a:t>공항 등에서 이루어지는 업무와 관련된 이벤트 </a:t>
            </a:r>
            <a:r>
              <a:rPr lang="ko-KR" altLang="ko-KR" dirty="0" smtClean="0"/>
              <a:t>처리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컴퓨터 </a:t>
            </a:r>
            <a:r>
              <a:rPr lang="ko-KR" altLang="ko-KR" dirty="0"/>
              <a:t>운영체제의 프로세스 </a:t>
            </a:r>
            <a:r>
              <a:rPr lang="ko-KR" altLang="ko-KR" dirty="0" smtClean="0"/>
              <a:t>처리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네트워크 </a:t>
            </a:r>
            <a:r>
              <a:rPr lang="ko-KR" altLang="ko-KR" dirty="0"/>
              <a:t>라우터에서의 패킷 처리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실시간 </a:t>
            </a:r>
            <a:r>
              <a:rPr lang="ko-KR" altLang="ko-KR" dirty="0"/>
              <a:t>급상승 </a:t>
            </a:r>
            <a:r>
              <a:rPr lang="ko-KR" altLang="ko-KR" dirty="0" err="1"/>
              <a:t>검색어</a:t>
            </a:r>
            <a:r>
              <a:rPr lang="en-US" altLang="ko-KR" dirty="0"/>
              <a:t>(</a:t>
            </a:r>
            <a:r>
              <a:rPr lang="ko-KR" altLang="ko-KR" dirty="0"/>
              <a:t>데이터 스트림에서 </a:t>
            </a:r>
            <a:r>
              <a:rPr lang="en-US" altLang="ko-KR" dirty="0"/>
              <a:t>Top k </a:t>
            </a:r>
            <a:r>
              <a:rPr lang="ko-KR" altLang="ko-KR" dirty="0"/>
              <a:t>항목 유지</a:t>
            </a:r>
            <a:r>
              <a:rPr lang="en-US" altLang="ko-KR" dirty="0"/>
              <a:t>) </a:t>
            </a:r>
            <a:r>
              <a:rPr lang="ko-KR" altLang="ko-KR" dirty="0" smtClean="0"/>
              <a:t>제공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7.2 </a:t>
            </a:r>
            <a:r>
              <a:rPr lang="ko-KR" altLang="ko-KR" dirty="0"/>
              <a:t>절의 </a:t>
            </a:r>
            <a:r>
              <a:rPr lang="ko-KR" altLang="ko-KR" dirty="0" err="1"/>
              <a:t>허프만</a:t>
            </a:r>
            <a:r>
              <a:rPr lang="ko-KR" altLang="ko-KR" dirty="0"/>
              <a:t> </a:t>
            </a:r>
            <a:r>
              <a:rPr lang="ko-KR" altLang="ko-KR" dirty="0" smtClean="0"/>
              <a:t>코딩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8.6 </a:t>
            </a:r>
            <a:r>
              <a:rPr lang="ko-KR" altLang="ko-KR" dirty="0" smtClean="0"/>
              <a:t>절의 </a:t>
            </a:r>
            <a:r>
              <a:rPr lang="ko-KR" altLang="ko-KR" dirty="0" err="1" smtClean="0"/>
              <a:t>힙정렬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9 </a:t>
            </a:r>
            <a:r>
              <a:rPr lang="ko-KR" altLang="ko-KR" dirty="0" smtClean="0"/>
              <a:t>장의 </a:t>
            </a:r>
            <a:r>
              <a:rPr lang="en-US" altLang="ko-KR" dirty="0"/>
              <a:t>Prim</a:t>
            </a:r>
            <a:r>
              <a:rPr lang="ko-KR" altLang="ko-KR" dirty="0"/>
              <a:t>의 최소신장트리 알고리즘과</a:t>
            </a:r>
            <a:r>
              <a:rPr lang="en-US" altLang="ko-KR" dirty="0"/>
              <a:t> </a:t>
            </a:r>
            <a:r>
              <a:rPr lang="en-US" altLang="ko-KR" dirty="0" err="1"/>
              <a:t>Dijkstra</a:t>
            </a:r>
            <a:r>
              <a:rPr lang="ko-KR" altLang="ko-KR" dirty="0"/>
              <a:t>의 </a:t>
            </a:r>
            <a:r>
              <a:rPr lang="ko-KR" altLang="ko-KR" dirty="0" err="1"/>
              <a:t>최단경로</a:t>
            </a:r>
            <a:r>
              <a:rPr lang="ko-KR" altLang="ko-KR" dirty="0"/>
              <a:t> 알고리즘에도 </a:t>
            </a:r>
            <a:r>
              <a:rPr lang="ko-KR" altLang="ko-KR" dirty="0" smtClean="0"/>
              <a:t>활용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264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ko-KR" dirty="0" err="1"/>
              <a:t>허프만</a:t>
            </a:r>
            <a:r>
              <a:rPr lang="ko-KR" altLang="ko-KR" dirty="0"/>
              <a:t> 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316381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 smtClean="0"/>
              <a:t>입력 </a:t>
            </a:r>
            <a:r>
              <a:rPr lang="ko-KR" altLang="ko-KR" dirty="0"/>
              <a:t>파일의 문자 빈도 </a:t>
            </a:r>
            <a:r>
              <a:rPr lang="ko-KR" altLang="ko-KR" dirty="0" smtClean="0"/>
              <a:t>수</a:t>
            </a:r>
            <a:r>
              <a:rPr lang="ko-KR" altLang="en-US" dirty="0" smtClean="0"/>
              <a:t>로</a:t>
            </a:r>
            <a:r>
              <a:rPr lang="ko-KR" altLang="ko-KR" dirty="0" smtClean="0"/>
              <a:t> </a:t>
            </a:r>
            <a:r>
              <a:rPr lang="ko-KR" altLang="ko-KR" dirty="0" err="1"/>
              <a:t>최소힙을</a:t>
            </a:r>
            <a:r>
              <a:rPr lang="ko-KR" altLang="ko-KR" dirty="0"/>
              <a:t> 이용하여 </a:t>
            </a:r>
            <a:r>
              <a:rPr lang="ko-KR" altLang="ko-KR" dirty="0" err="1"/>
              <a:t>허프만</a:t>
            </a:r>
            <a:r>
              <a:rPr lang="ko-KR" altLang="ko-KR" dirty="0"/>
              <a:t> 코드를 만들어 파일을 압축하고 나중에 </a:t>
            </a:r>
            <a:r>
              <a:rPr lang="ko-KR" altLang="ko-KR" dirty="0" smtClean="0"/>
              <a:t>복원</a:t>
            </a:r>
            <a:r>
              <a:rPr lang="ko-KR" altLang="en-US" dirty="0" smtClean="0"/>
              <a:t>하는 알고리즘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] </a:t>
            </a:r>
            <a:r>
              <a:rPr lang="ko-KR" altLang="ko-KR" dirty="0" err="1" smtClean="0"/>
              <a:t>허프만</a:t>
            </a:r>
            <a:r>
              <a:rPr lang="ko-KR" altLang="ko-KR" dirty="0" smtClean="0"/>
              <a:t> </a:t>
            </a:r>
            <a:r>
              <a:rPr lang="ko-KR" altLang="ko-KR" dirty="0"/>
              <a:t>코드는 </a:t>
            </a:r>
            <a:r>
              <a:rPr lang="en-US" altLang="ko-KR" dirty="0"/>
              <a:t>Unix</a:t>
            </a:r>
            <a:r>
              <a:rPr lang="ko-KR" altLang="ko-KR" dirty="0"/>
              <a:t>의 </a:t>
            </a:r>
            <a:r>
              <a:rPr lang="ko-KR" altLang="ko-KR" dirty="0" err="1"/>
              <a:t>파일압축</a:t>
            </a:r>
            <a:r>
              <a:rPr lang="ko-KR" altLang="ko-KR" dirty="0"/>
              <a:t> 명령어인 </a:t>
            </a:r>
            <a:r>
              <a:rPr lang="en-US" altLang="ko-KR" dirty="0"/>
              <a:t>compress</a:t>
            </a:r>
            <a:r>
              <a:rPr lang="ko-KR" altLang="ko-KR" dirty="0"/>
              <a:t>에 사용되고</a:t>
            </a:r>
            <a:r>
              <a:rPr lang="en-US" altLang="ko-KR" dirty="0"/>
              <a:t>, JPEG </a:t>
            </a:r>
            <a:r>
              <a:rPr lang="ko-KR" altLang="ko-KR" dirty="0"/>
              <a:t>이미지 파일과 </a:t>
            </a:r>
            <a:r>
              <a:rPr lang="en-US" altLang="ko-KR" dirty="0"/>
              <a:t>MP3 </a:t>
            </a:r>
            <a:r>
              <a:rPr lang="ko-KR" altLang="ko-KR" dirty="0"/>
              <a:t>음악 파일을 압축하기 위한 서브루틴으로도 </a:t>
            </a:r>
            <a:r>
              <a:rPr lang="ko-KR" altLang="ko-KR" dirty="0" smtClean="0"/>
              <a:t>활용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7286" y="4708777"/>
            <a:ext cx="7835940" cy="1572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핵심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아이디어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en-US" altLang="ko-KR" sz="2400" dirty="0" smtClean="0">
              <a:solidFill>
                <a:srgbClr val="3333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ko-KR" altLang="ko-KR" sz="2400" dirty="0" smtClean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빈도</a:t>
            </a:r>
            <a:r>
              <a:rPr lang="ko-KR" altLang="ko-KR" sz="2400" dirty="0" smtClean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수가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높은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문자에는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짧은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코드를</a:t>
            </a:r>
            <a:r>
              <a:rPr lang="ko-KR" altLang="ko-KR" sz="2400" dirty="0" smtClean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부여하고</a:t>
            </a:r>
            <a:r>
              <a:rPr lang="en-US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빈도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수가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낮은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문자에는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긴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코드를</a:t>
            </a:r>
            <a:r>
              <a:rPr lang="ko-KR" altLang="ko-KR" sz="2400" dirty="0" smtClean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부여하여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압축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효율을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높인다</a:t>
            </a:r>
            <a:r>
              <a:rPr lang="en-US" altLang="ko-KR" sz="2400" dirty="0" smtClean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37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7929" y="795340"/>
            <a:ext cx="7985342" cy="284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허프만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압축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알고리즘은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단계로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3525">
              <a:lnSpc>
                <a:spcPct val="140000"/>
              </a:lnSpc>
              <a:spcAft>
                <a:spcPts val="180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입력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파일을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스캔하여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문자의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빈도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계산하고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빈도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허프만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생성한다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끝으로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생성된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트리로부터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문자에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대응하는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허프만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코드를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추출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3525">
              <a:spcAft>
                <a:spcPts val="180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[2]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파일을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스캔하며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문자를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허프만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코드로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변환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1712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6489" y="1809683"/>
            <a:ext cx="7471775" cy="4493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3525" algn="just">
              <a:spcAft>
                <a:spcPts val="1800"/>
              </a:spcAft>
            </a:pPr>
            <a:r>
              <a:rPr lang="en-US" altLang="ko-KR" sz="2400" dirty="0" smtClean="0"/>
              <a:t>[1</a:t>
            </a:r>
            <a:r>
              <a:rPr lang="en-US" altLang="ko-KR" sz="2400" dirty="0"/>
              <a:t>] </a:t>
            </a:r>
            <a:r>
              <a:rPr lang="ko-KR" altLang="en-US" sz="2400" dirty="0" smtClean="0">
                <a:latin typeface="Calibri" panose="020F0502020204030204" pitchFamily="34" charset="0"/>
              </a:rPr>
              <a:t>입력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파일을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스캔하여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문자의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수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계산</a:t>
            </a:r>
            <a:endParaRPr lang="ko-KR" altLang="ko-KR" sz="2400" dirty="0"/>
          </a:p>
          <a:p>
            <a:pPr marL="263525" algn="just">
              <a:spcAft>
                <a:spcPts val="1800"/>
              </a:spcAft>
            </a:pPr>
            <a:r>
              <a:rPr lang="en-US" altLang="ko-KR" sz="2400" dirty="0"/>
              <a:t>[2] </a:t>
            </a:r>
            <a:r>
              <a:rPr lang="ko-KR" altLang="ko-KR" sz="2400" dirty="0">
                <a:latin typeface="Calibri" panose="020F0502020204030204" pitchFamily="34" charset="0"/>
              </a:rPr>
              <a:t>빈도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우선순위로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최소힙</a:t>
            </a:r>
            <a:r>
              <a:rPr lang="ko-KR" altLang="ko-KR" sz="2400" dirty="0"/>
              <a:t> </a:t>
            </a:r>
            <a:r>
              <a:rPr lang="en-US" altLang="ko-KR" sz="2400" dirty="0"/>
              <a:t>h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구성</a:t>
            </a:r>
            <a:endParaRPr lang="ko-KR" altLang="ko-KR" sz="2400" dirty="0"/>
          </a:p>
          <a:p>
            <a:pPr marL="263525" algn="just">
              <a:spcAft>
                <a:spcPts val="600"/>
              </a:spcAft>
            </a:pPr>
            <a:r>
              <a:rPr lang="en-US" altLang="ko-KR" sz="2400" dirty="0"/>
              <a:t>[3]</a:t>
            </a:r>
            <a:r>
              <a:rPr lang="en-US" altLang="ko-KR" sz="2400" dirty="0">
                <a:solidFill>
                  <a:srgbClr val="3333FF"/>
                </a:solidFill>
              </a:rPr>
              <a:t> while</a:t>
            </a:r>
            <a:r>
              <a:rPr lang="en-US" altLang="ko-KR" sz="2400" dirty="0"/>
              <a:t> (</a:t>
            </a:r>
            <a:r>
              <a:rPr lang="ko-KR" altLang="ko-KR" sz="2400" dirty="0" err="1">
                <a:latin typeface="Calibri" panose="020F0502020204030204" pitchFamily="34" charset="0"/>
              </a:rPr>
              <a:t>힙의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크기</a:t>
            </a:r>
            <a:r>
              <a:rPr lang="en-US" altLang="ko-KR" sz="2400" dirty="0"/>
              <a:t> &gt; 1)</a:t>
            </a:r>
            <a:endParaRPr lang="ko-KR" altLang="ko-KR" sz="2400" dirty="0"/>
          </a:p>
          <a:p>
            <a:pPr marL="263525" algn="just">
              <a:spcAft>
                <a:spcPts val="600"/>
              </a:spcAft>
            </a:pPr>
            <a:r>
              <a:rPr lang="en-US" altLang="ko-KR" sz="2400" dirty="0"/>
              <a:t>        e1 = </a:t>
            </a:r>
            <a:r>
              <a:rPr lang="en-US" altLang="ko-KR" sz="2400" dirty="0" err="1"/>
              <a:t>h.delete_min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pPr marL="263525" algn="just">
              <a:spcAft>
                <a:spcPts val="600"/>
              </a:spcAft>
            </a:pPr>
            <a:r>
              <a:rPr lang="en-US" altLang="ko-KR" sz="2400" dirty="0"/>
              <a:t>        e2 = </a:t>
            </a:r>
            <a:r>
              <a:rPr lang="en-US" altLang="ko-KR" sz="2400" dirty="0" err="1"/>
              <a:t>h.delete_min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pPr marL="263525" algn="just">
              <a:spcAft>
                <a:spcPts val="600"/>
              </a:spcAft>
            </a:pPr>
            <a:r>
              <a:rPr lang="en-US" altLang="ko-KR" sz="2400" dirty="0"/>
              <a:t>        t </a:t>
            </a:r>
            <a:r>
              <a:rPr lang="en-US" altLang="ko-KR" sz="2400" dirty="0" smtClean="0"/>
              <a:t>   =</a:t>
            </a:r>
            <a:r>
              <a:rPr lang="en-US" altLang="ko-KR" sz="2400" dirty="0" smtClean="0">
                <a:solidFill>
                  <a:srgbClr val="7030A0"/>
                </a:solidFill>
              </a:rPr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new </a:t>
            </a:r>
            <a:r>
              <a:rPr lang="ko-KR" altLang="ko-KR" sz="2400" dirty="0">
                <a:latin typeface="Calibri" panose="020F0502020204030204" pitchFamily="34" charset="0"/>
              </a:rPr>
              <a:t>항목</a:t>
            </a:r>
            <a:r>
              <a:rPr lang="en-US" altLang="ko-KR" sz="2400" dirty="0"/>
              <a:t>(e1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</a:t>
            </a:r>
            <a:r>
              <a:rPr lang="en-US" altLang="ko-KR" sz="2400" dirty="0"/>
              <a:t>+e2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263525" algn="just">
              <a:spcAft>
                <a:spcPts val="600"/>
              </a:spcAft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   left </a:t>
            </a:r>
            <a:r>
              <a:rPr lang="en-US" altLang="ko-KR" sz="2400" dirty="0"/>
              <a:t>= e1, right =e2);</a:t>
            </a:r>
            <a:endParaRPr lang="ko-KR" altLang="ko-KR" sz="2400" dirty="0"/>
          </a:p>
          <a:p>
            <a:pPr marL="263525" algn="just">
              <a:spcAft>
                <a:spcPts val="1800"/>
              </a:spcAft>
            </a:pPr>
            <a:r>
              <a:rPr lang="en-US" altLang="ko-KR" sz="2400" dirty="0"/>
              <a:t>        </a:t>
            </a:r>
            <a:r>
              <a:rPr lang="en-US" altLang="ko-KR" sz="2400" dirty="0" err="1"/>
              <a:t>h.insert</a:t>
            </a:r>
            <a:r>
              <a:rPr lang="en-US" altLang="ko-KR" sz="2400" dirty="0"/>
              <a:t>(t);  </a:t>
            </a:r>
            <a:r>
              <a:rPr lang="en-US" altLang="ko-KR" dirty="0">
                <a:solidFill>
                  <a:srgbClr val="339933"/>
                </a:solidFill>
              </a:rPr>
              <a:t>// </a:t>
            </a:r>
            <a:r>
              <a:rPr lang="ko-KR" altLang="ko-KR" dirty="0" err="1">
                <a:solidFill>
                  <a:srgbClr val="339933"/>
                </a:solidFill>
                <a:latin typeface="Calibri" panose="020F0502020204030204" pitchFamily="34" charset="0"/>
              </a:rPr>
              <a:t>힙에</a:t>
            </a:r>
            <a:r>
              <a:rPr lang="ko-KR" altLang="ko-KR" dirty="0">
                <a:solidFill>
                  <a:srgbClr val="339933"/>
                </a:solidFill>
              </a:rPr>
              <a:t> </a:t>
            </a:r>
            <a:r>
              <a:rPr lang="ko-KR" altLang="ko-KR" dirty="0">
                <a:solidFill>
                  <a:srgbClr val="339933"/>
                </a:solidFill>
                <a:latin typeface="Calibri" panose="020F0502020204030204" pitchFamily="34" charset="0"/>
              </a:rPr>
              <a:t>새로</a:t>
            </a:r>
            <a:r>
              <a:rPr lang="ko-KR" altLang="ko-KR" dirty="0">
                <a:solidFill>
                  <a:srgbClr val="339933"/>
                </a:solidFill>
              </a:rPr>
              <a:t> </a:t>
            </a:r>
            <a:r>
              <a:rPr lang="ko-KR" altLang="ko-KR" dirty="0">
                <a:solidFill>
                  <a:srgbClr val="339933"/>
                </a:solidFill>
                <a:latin typeface="Calibri" panose="020F0502020204030204" pitchFamily="34" charset="0"/>
              </a:rPr>
              <a:t>만든</a:t>
            </a:r>
            <a:r>
              <a:rPr lang="ko-KR" altLang="ko-KR" dirty="0">
                <a:solidFill>
                  <a:srgbClr val="339933"/>
                </a:solidFill>
              </a:rPr>
              <a:t> </a:t>
            </a:r>
            <a:r>
              <a:rPr lang="ko-KR" altLang="ko-KR" dirty="0">
                <a:solidFill>
                  <a:srgbClr val="339933"/>
                </a:solidFill>
                <a:latin typeface="Calibri" panose="020F0502020204030204" pitchFamily="34" charset="0"/>
              </a:rPr>
              <a:t>항목</a:t>
            </a:r>
            <a:r>
              <a:rPr lang="ko-KR" altLang="ko-KR" dirty="0">
                <a:solidFill>
                  <a:srgbClr val="339933"/>
                </a:solidFill>
              </a:rPr>
              <a:t> </a:t>
            </a:r>
            <a:r>
              <a:rPr lang="ko-KR" altLang="ko-KR" dirty="0">
                <a:solidFill>
                  <a:srgbClr val="339933"/>
                </a:solidFill>
                <a:latin typeface="Calibri" panose="020F0502020204030204" pitchFamily="34" charset="0"/>
              </a:rPr>
              <a:t>삽입</a:t>
            </a:r>
            <a:endParaRPr lang="ko-KR" altLang="ko-KR" sz="2400" dirty="0"/>
          </a:p>
          <a:p>
            <a:pPr marL="263525" algn="just">
              <a:spcAft>
                <a:spcPts val="1800"/>
              </a:spcAft>
            </a:pPr>
            <a:r>
              <a:rPr lang="en-US" altLang="ko-KR" sz="2400" dirty="0"/>
              <a:t>[4]</a:t>
            </a:r>
            <a:r>
              <a:rPr lang="en-US" altLang="ko-KR" sz="2400" dirty="0">
                <a:solidFill>
                  <a:srgbClr val="7030A0"/>
                </a:solidFill>
              </a:rPr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return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h.delete_min</a:t>
            </a:r>
            <a:r>
              <a:rPr lang="en-US" altLang="ko-KR" sz="2400" dirty="0"/>
              <a:t>();</a:t>
            </a:r>
            <a:endParaRPr lang="ko-KR" altLang="ko-KR" dirty="0"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1454" y="90300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sz="28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허프만</a:t>
            </a:r>
            <a:r>
              <a:rPr lang="ko-KR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r>
              <a:rPr lang="ko-KR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생성</a:t>
            </a:r>
            <a:r>
              <a:rPr lang="ko-KR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알고리즘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48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5090" y="1136395"/>
            <a:ext cx="7484301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허프만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만들기는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최소의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빈도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합하여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만들어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반복하며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남으면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리턴된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허프만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루트노드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4099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2551" y="485408"/>
            <a:ext cx="8003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2400" dirty="0">
                <a:solidFill>
                  <a:srgbClr val="006600"/>
                </a:solidFill>
              </a:rPr>
              <a:t>[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</a:rPr>
              <a:t>예제</a:t>
            </a:r>
            <a:r>
              <a:rPr lang="en-US" altLang="ko-KR" sz="2400" dirty="0">
                <a:solidFill>
                  <a:srgbClr val="006600"/>
                </a:solidFill>
              </a:rPr>
              <a:t>] </a:t>
            </a:r>
            <a:r>
              <a:rPr lang="ko-KR" altLang="ko-KR" sz="2400" dirty="0">
                <a:latin typeface="Calibri" panose="020F0502020204030204" pitchFamily="34" charset="0"/>
              </a:rPr>
              <a:t>입력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파일이</a:t>
            </a:r>
            <a:r>
              <a:rPr lang="en-US" altLang="ko-KR" sz="2400" dirty="0"/>
              <a:t> 6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문자</a:t>
            </a:r>
            <a:r>
              <a:rPr lang="en-US" altLang="ko-KR" sz="2400" dirty="0"/>
              <a:t>, a, b, c, d, e, f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구성되어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있고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문자의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각각</a:t>
            </a:r>
            <a:r>
              <a:rPr lang="en-US" altLang="ko-KR" sz="2400" dirty="0"/>
              <a:t> 60, 20, 30, 35, 40, </a:t>
            </a:r>
            <a:r>
              <a:rPr lang="en-US" altLang="ko-KR" sz="2400" dirty="0" smtClean="0"/>
              <a:t>90</a:t>
            </a:r>
            <a:endParaRPr lang="ko-KR" altLang="ko-KR" sz="2400" dirty="0">
              <a:effectLst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0" y="2290916"/>
            <a:ext cx="5948584" cy="575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4" y="3985712"/>
            <a:ext cx="8805796" cy="150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47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1353" y="849010"/>
            <a:ext cx="79540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indent="-452438" algn="just">
              <a:spcAft>
                <a:spcPts val="1800"/>
              </a:spcAft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a</a:t>
            </a:r>
            <a:r>
              <a:rPr lang="en-US" altLang="ko-KR" sz="2400" dirty="0" smtClean="0"/>
              <a:t>) </a:t>
            </a:r>
            <a:r>
              <a:rPr lang="ko-KR" altLang="ko-KR" sz="2400" dirty="0" smtClean="0">
                <a:latin typeface="Calibri" panose="020F0502020204030204" pitchFamily="34" charset="0"/>
              </a:rPr>
              <a:t>모든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노드들이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힙속성을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만족하지만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완전이진트리가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아</a:t>
            </a:r>
            <a:r>
              <a:rPr lang="ko-KR" altLang="en-US" sz="2400" dirty="0" smtClean="0">
                <a:latin typeface="Calibri" panose="020F0502020204030204" pitchFamily="34" charset="0"/>
              </a:rPr>
              <a:t>님</a:t>
            </a:r>
            <a:endParaRPr lang="en-US" altLang="ko-KR" sz="2400" dirty="0" smtClean="0"/>
          </a:p>
          <a:p>
            <a:pPr marL="452438" indent="-452438" algn="just">
              <a:spcAft>
                <a:spcPts val="1800"/>
              </a:spcAft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b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루트의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오른쪽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자식인</a:t>
            </a:r>
            <a:r>
              <a:rPr lang="ko-KR" altLang="ko-KR" sz="2400" dirty="0"/>
              <a:t> </a:t>
            </a:r>
            <a:r>
              <a:rPr lang="en-US" altLang="ko-KR" sz="2400" dirty="0"/>
              <a:t>50</a:t>
            </a:r>
            <a:r>
              <a:rPr lang="ko-KR" altLang="ko-KR" sz="2400" dirty="0">
                <a:latin typeface="Calibri" panose="020F0502020204030204" pitchFamily="34" charset="0"/>
              </a:rPr>
              <a:t>이</a:t>
            </a:r>
            <a:r>
              <a:rPr lang="ko-KR" altLang="ko-KR" sz="2400" dirty="0"/>
              <a:t> </a:t>
            </a:r>
            <a:r>
              <a:rPr lang="en-US" altLang="ko-KR" sz="2400" dirty="0"/>
              <a:t>40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자식으로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가지고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때문에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힙속성에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위배</a:t>
            </a:r>
            <a:endParaRPr lang="en-US" altLang="ko-KR" sz="2400" dirty="0" smtClean="0"/>
          </a:p>
          <a:p>
            <a:pPr algn="just">
              <a:spcAft>
                <a:spcPts val="1800"/>
              </a:spcAft>
            </a:pPr>
            <a:r>
              <a:rPr lang="en-US" altLang="ko-KR" sz="2400" dirty="0"/>
              <a:t>(c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이진힙</a:t>
            </a:r>
            <a:endParaRPr lang="ko-KR" altLang="ko-KR" sz="2400" dirty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9120" y="4098250"/>
            <a:ext cx="8298493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완전이진트리는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구현하며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번째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원소부터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a[0]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않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완전이진트리의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레벨순회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 order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Traversal)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순서에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a[1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부터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차례로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02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9" y="742067"/>
            <a:ext cx="8290916" cy="20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9" y="3589602"/>
            <a:ext cx="8290916" cy="2635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692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5" y="881768"/>
            <a:ext cx="8167244" cy="179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7" y="3519413"/>
            <a:ext cx="8283671" cy="2292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693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01" y="1215751"/>
            <a:ext cx="5900085" cy="3243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7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0350" y="650978"/>
            <a:ext cx="7835031" cy="142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허프만</a:t>
            </a:r>
            <a:r>
              <a:rPr lang="ko-KR" altLang="ko-KR" sz="24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코드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루트노드로부터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이파리노드로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내려가며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왼쪽으로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내려갈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때엔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0,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오른쪽으로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내려갈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때엔</a:t>
            </a:r>
            <a:r>
              <a:rPr lang="ko-KR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00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추가하여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이파리노드에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문자의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허프만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코드를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계산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0" y="2950736"/>
            <a:ext cx="4775210" cy="312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79450"/>
            <a:ext cx="2480154" cy="1581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955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1355" y="1314084"/>
            <a:ext cx="806050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허프만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코드는</a:t>
            </a:r>
            <a:r>
              <a:rPr lang="ko-KR" altLang="ko-KR" sz="2400" dirty="0"/>
              <a:t> </a:t>
            </a: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</a:rPr>
              <a:t>접두어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속성</a:t>
            </a:r>
            <a:r>
              <a:rPr lang="en-US" altLang="ko-KR" sz="2400" dirty="0">
                <a:solidFill>
                  <a:srgbClr val="3333FF"/>
                </a:solidFill>
              </a:rPr>
              <a:t>(Prefix Property)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갖는다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800100" lvl="1" indent="-342900">
              <a:buFontTx/>
              <a:buChar char="-"/>
            </a:pPr>
            <a:r>
              <a:rPr lang="ko-KR" altLang="ko-KR" sz="2200" dirty="0" smtClean="0">
                <a:latin typeface="Calibri" panose="020F0502020204030204" pitchFamily="34" charset="0"/>
              </a:rPr>
              <a:t>어떤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문자의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코드도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다른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문자의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코드의</a:t>
            </a:r>
            <a:r>
              <a:rPr lang="ko-KR" altLang="ko-KR" sz="2200" dirty="0"/>
              <a:t> </a:t>
            </a:r>
            <a:r>
              <a:rPr lang="ko-KR" altLang="ko-KR" sz="2200" dirty="0" err="1">
                <a:latin typeface="Calibri" panose="020F0502020204030204" pitchFamily="34" charset="0"/>
              </a:rPr>
              <a:t>접두어</a:t>
            </a:r>
            <a:r>
              <a:rPr lang="en-US" altLang="ko-KR" sz="2200" dirty="0"/>
              <a:t>(Prefix)</a:t>
            </a:r>
            <a:r>
              <a:rPr lang="ko-KR" altLang="ko-KR" sz="2200" dirty="0">
                <a:latin typeface="Calibri" panose="020F0502020204030204" pitchFamily="34" charset="0"/>
              </a:rPr>
              <a:t>가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되지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않는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것을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의미</a:t>
            </a:r>
            <a:endParaRPr lang="ko-KR" altLang="ko-KR" sz="2200" dirty="0"/>
          </a:p>
          <a:p>
            <a:pPr marL="342900" indent="-3429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코드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00101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코드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001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허프만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루트노드로부터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이파리노드까지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내려가는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앞부분이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루트로부터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경로와</a:t>
            </a:r>
            <a:r>
              <a:rPr lang="ko-KR" altLang="ko-KR" sz="2400" u="sng" dirty="0"/>
              <a:t> </a:t>
            </a:r>
            <a:r>
              <a:rPr lang="ko-KR" altLang="ko-KR" sz="2400" u="sng" dirty="0" smtClean="0"/>
              <a:t>일치</a:t>
            </a:r>
            <a:r>
              <a:rPr lang="ko-KR" altLang="en-US" sz="2400" dirty="0" smtClean="0"/>
              <a:t>함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/>
              <a:t>허프만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트리에서는 </a:t>
            </a:r>
            <a:r>
              <a:rPr lang="ko-KR" altLang="ko-KR" sz="2400" dirty="0" err="1"/>
              <a:t>내부노드가</a:t>
            </a:r>
            <a:r>
              <a:rPr lang="ko-KR" altLang="ko-KR" sz="2400" dirty="0"/>
              <a:t> 문자를 가질 수 없으므로 </a:t>
            </a:r>
            <a:r>
              <a:rPr lang="en-US" altLang="ko-KR" sz="2400" dirty="0"/>
              <a:t>b</a:t>
            </a:r>
            <a:r>
              <a:rPr lang="ko-KR" altLang="ko-KR" sz="2400" dirty="0"/>
              <a:t>가 </a:t>
            </a:r>
            <a:r>
              <a:rPr lang="en-US" altLang="ko-KR" sz="2400" dirty="0"/>
              <a:t>001</a:t>
            </a:r>
            <a:r>
              <a:rPr lang="ko-KR" altLang="ko-KR" sz="2400" dirty="0"/>
              <a:t>이라는 코드를 가질 수 </a:t>
            </a:r>
            <a:r>
              <a:rPr lang="ko-KR" altLang="ko-KR" sz="2400" dirty="0" smtClean="0"/>
              <a:t>없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426537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986" y="732711"/>
            <a:ext cx="782250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접두어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속성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덕분에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문자를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코드로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바꾸는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과정에서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코드와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코드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사이를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분리시키기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특별한</a:t>
            </a:r>
            <a:r>
              <a:rPr lang="ko-KR" altLang="ko-KR" sz="2400" dirty="0"/>
              <a:t> </a:t>
            </a:r>
            <a:r>
              <a:rPr lang="ko-KR" altLang="en-US" sz="2400" dirty="0" smtClean="0">
                <a:latin typeface="Calibri" panose="020F0502020204030204" pitchFamily="34" charset="0"/>
              </a:rPr>
              <a:t>문자</a:t>
            </a:r>
            <a:r>
              <a:rPr lang="ko-KR" altLang="ko-KR" sz="2400" dirty="0" smtClean="0">
                <a:latin typeface="Calibri" panose="020F0502020204030204" pitchFamily="34" charset="0"/>
              </a:rPr>
              <a:t>를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삽입할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필요가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없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허프만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코드를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이용해서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abcd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변환</a:t>
            </a:r>
            <a:r>
              <a:rPr lang="en-US" altLang="ko-KR" sz="2400" dirty="0"/>
              <a:t>(</a:t>
            </a:r>
            <a:r>
              <a:rPr lang="ko-KR" altLang="ko-KR" sz="2400" dirty="0">
                <a:latin typeface="Calibri" panose="020F0502020204030204" pitchFamily="34" charset="0"/>
              </a:rPr>
              <a:t>압축</a:t>
            </a:r>
            <a:r>
              <a:rPr lang="en-US" altLang="ko-KR" sz="2400" dirty="0"/>
              <a:t>)</a:t>
            </a:r>
            <a:r>
              <a:rPr lang="ko-KR" altLang="ko-KR" sz="2400" dirty="0">
                <a:latin typeface="Calibri" panose="020F0502020204030204" pitchFamily="34" charset="0"/>
              </a:rPr>
              <a:t>시키면</a:t>
            </a:r>
            <a:r>
              <a:rPr lang="ko-KR" altLang="ko-KR" sz="2400" dirty="0"/>
              <a:t> </a:t>
            </a:r>
            <a:r>
              <a:rPr lang="en-US" altLang="ko-KR" sz="2400" dirty="0"/>
              <a:t>01000001100</a:t>
            </a:r>
            <a:r>
              <a:rPr lang="ko-KR" altLang="ko-KR" sz="2400" dirty="0">
                <a:latin typeface="Calibri" panose="020F0502020204030204" pitchFamily="34" charset="0"/>
              </a:rPr>
              <a:t>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되는데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01</a:t>
            </a:r>
            <a:r>
              <a:rPr lang="en-US" altLang="ko-KR" sz="2400" dirty="0" smtClean="0">
                <a:solidFill>
                  <a:srgbClr val="3333FF"/>
                </a:solidFill>
              </a:rPr>
              <a:t>#</a:t>
            </a:r>
            <a:r>
              <a:rPr lang="en-US" altLang="ko-KR" sz="2400" dirty="0" smtClean="0"/>
              <a:t>000</a:t>
            </a:r>
            <a:r>
              <a:rPr lang="en-US" altLang="ko-KR" sz="2400" dirty="0" smtClean="0">
                <a:solidFill>
                  <a:srgbClr val="3333FF"/>
                </a:solidFill>
              </a:rPr>
              <a:t>#</a:t>
            </a:r>
            <a:r>
              <a:rPr lang="en-US" altLang="ko-KR" sz="2400" dirty="0" smtClean="0"/>
              <a:t>001</a:t>
            </a:r>
            <a:r>
              <a:rPr lang="en-US" altLang="ko-KR" sz="2400" dirty="0" smtClean="0">
                <a:solidFill>
                  <a:srgbClr val="3333FF"/>
                </a:solidFill>
              </a:rPr>
              <a:t>#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과 </a:t>
            </a:r>
            <a:r>
              <a:rPr lang="ko-KR" altLang="ko-KR" sz="2400" dirty="0" smtClean="0">
                <a:latin typeface="Calibri" panose="020F0502020204030204" pitchFamily="34" charset="0"/>
              </a:rPr>
              <a:t>같은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방식으로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연속된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코드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사이에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특수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문자를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넣어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구분할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필요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없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ko-KR" altLang="ko-KR" sz="2400" dirty="0"/>
          </a:p>
          <a:p>
            <a:pPr>
              <a:spcAft>
                <a:spcPts val="0"/>
              </a:spcAft>
            </a:pPr>
            <a:endParaRPr lang="ko-KR" altLang="ko-KR" sz="2400" dirty="0">
              <a:effectLst/>
            </a:endParaRPr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905" y="4010531"/>
            <a:ext cx="3730197" cy="1991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800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15460" y="225562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</a:rPr>
              <a:t>Entry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</a:rPr>
              <a:t>클래스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9" y="1238249"/>
            <a:ext cx="8707849" cy="45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88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9600" y="908788"/>
            <a:ext cx="7657577" cy="463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Entry </a:t>
            </a:r>
            <a:r>
              <a:rPr lang="ko-KR" altLang="ko-KR" sz="2400" dirty="0" smtClean="0">
                <a:latin typeface="Calibri" panose="020F0502020204030204" pitchFamily="34" charset="0"/>
              </a:rPr>
              <a:t>클래스는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허프만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쓰일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객체를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생성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02</a:t>
            </a:r>
            <a:r>
              <a:rPr lang="en-US" altLang="ko-KR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∼</a:t>
            </a:r>
            <a:r>
              <a:rPr lang="en-US" altLang="ko-KR" sz="2400" dirty="0" smtClean="0"/>
              <a:t>06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ko-KR" altLang="ko-KR" sz="2400" dirty="0" smtClean="0">
                <a:latin typeface="Calibri" panose="020F0502020204030204" pitchFamily="34" charset="0"/>
              </a:rPr>
              <a:t>빈도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저장하는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frequency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ko-KR" altLang="ko-KR" sz="2400" dirty="0" smtClean="0">
                <a:latin typeface="Calibri" panose="020F0502020204030204" pitchFamily="34" charset="0"/>
              </a:rPr>
              <a:t>문자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또는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합쳐진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스트링을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저장하는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word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ko-KR" altLang="ko-KR" sz="2400" dirty="0" smtClean="0">
                <a:latin typeface="Calibri" panose="020F0502020204030204" pitchFamily="34" charset="0"/>
              </a:rPr>
              <a:t>노드의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왼쪽과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오른쪽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레퍼런스인</a:t>
            </a:r>
            <a:r>
              <a:rPr lang="ko-KR" altLang="ko-KR" sz="2400" dirty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left</a:t>
            </a:r>
            <a:r>
              <a:rPr lang="ko-KR" altLang="ko-KR" sz="2400" dirty="0">
                <a:latin typeface="Calibri" panose="020F0502020204030204" pitchFamily="34" charset="0"/>
              </a:rPr>
              <a:t>와</a:t>
            </a:r>
            <a:r>
              <a:rPr lang="ko-KR" altLang="ko-KR" sz="2400" dirty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right</a:t>
            </a:r>
            <a:r>
              <a:rPr lang="en-US" altLang="ko-KR" sz="2400" dirty="0"/>
              <a:t>, 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허프만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코드를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저장할</a:t>
            </a:r>
            <a:r>
              <a:rPr lang="en-US" altLang="ko-KR" sz="2400" dirty="0"/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code</a:t>
            </a:r>
            <a:endParaRPr lang="en-US" altLang="ko-KR" sz="2400" dirty="0" smtClean="0">
              <a:solidFill>
                <a:srgbClr val="3333FF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</a:rPr>
              <a:t>L</a:t>
            </a:r>
            <a:r>
              <a:rPr lang="en-US" altLang="ko-KR" sz="2400" dirty="0" smtClean="0"/>
              <a:t>ine </a:t>
            </a:r>
            <a:r>
              <a:rPr lang="en-US" altLang="ko-KR" sz="2400" dirty="0"/>
              <a:t>07</a:t>
            </a:r>
            <a:r>
              <a:rPr lang="ko-KR" altLang="ko-KR" sz="2400" dirty="0">
                <a:cs typeface="맑은 고딕" panose="020B0503020000020004" pitchFamily="50" charset="-127"/>
              </a:rPr>
              <a:t>∼</a:t>
            </a:r>
            <a:r>
              <a:rPr lang="en-US" altLang="ko-KR" sz="2400" dirty="0" smtClean="0"/>
              <a:t>13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객체</a:t>
            </a:r>
            <a:r>
              <a:rPr lang="ko-KR" altLang="ko-KR" sz="2400" dirty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생성자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14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19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get, set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메소드들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51520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" y="1212625"/>
            <a:ext cx="9015829" cy="35096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4102" y="5113690"/>
            <a:ext cx="839870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Huffman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클래스는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7.1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절의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클래스와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거의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동일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createTree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추가되고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line 08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09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빈도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비교하는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greater()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형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단순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비교로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수정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3263800" y="298028"/>
            <a:ext cx="2619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Huffman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58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8" y="599767"/>
            <a:ext cx="8388000" cy="59858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16317" y="138102"/>
            <a:ext cx="2690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createTree</a:t>
            </a:r>
            <a:r>
              <a:rPr lang="en-US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en-US" sz="24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0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35" y="1164873"/>
            <a:ext cx="7571766" cy="45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849179" y="451030"/>
            <a:ext cx="5315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완전이진트리의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노드들이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21235" y="6101832"/>
            <a:ext cx="7822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아래의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숫자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저장된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인덱스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9763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2167" y="1045805"/>
            <a:ext cx="7674078" cy="433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err="1"/>
              <a:t>createTree</a:t>
            </a:r>
            <a:r>
              <a:rPr lang="en-US" altLang="ko-KR" sz="2400" dirty="0"/>
              <a:t>() </a:t>
            </a:r>
            <a:r>
              <a:rPr lang="ko-KR" altLang="ko-KR" sz="2400" dirty="0" err="1">
                <a:latin typeface="Calibri" panose="020F0502020204030204" pitchFamily="34" charset="0"/>
              </a:rPr>
              <a:t>메소드는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허프만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생성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</a:rPr>
              <a:t>힙에</a:t>
            </a:r>
            <a:r>
              <a:rPr lang="ko-KR" altLang="ko-KR" sz="2400" dirty="0" smtClean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1</a:t>
            </a:r>
            <a:r>
              <a:rPr lang="ko-KR" altLang="ko-KR" sz="2400" dirty="0" smtClean="0">
                <a:latin typeface="Calibri" panose="020F0502020204030204" pitchFamily="34" charset="0"/>
              </a:rPr>
              <a:t>개의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남을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때까지</a:t>
            </a:r>
            <a:r>
              <a:rPr lang="ko-KR" altLang="ko-KR" sz="2400" dirty="0"/>
              <a:t> </a:t>
            </a:r>
            <a:r>
              <a:rPr lang="en-US" altLang="ko-KR" sz="2400" dirty="0"/>
              <a:t>line 03</a:t>
            </a:r>
            <a:r>
              <a:rPr lang="ko-KR" altLang="ko-KR" sz="2400" dirty="0"/>
              <a:t>∼</a:t>
            </a:r>
            <a:r>
              <a:rPr lang="en-US" altLang="ko-KR" sz="2400" dirty="0"/>
              <a:t>04</a:t>
            </a:r>
            <a:r>
              <a:rPr lang="ko-KR" altLang="ko-KR" sz="2400" dirty="0">
                <a:latin typeface="Calibri" panose="020F0502020204030204" pitchFamily="34" charset="0"/>
              </a:rPr>
              <a:t>에서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2</a:t>
            </a:r>
            <a:r>
              <a:rPr lang="ko-KR" altLang="ko-KR" sz="2400" dirty="0" smtClean="0">
                <a:latin typeface="Calibri" panose="020F0502020204030204" pitchFamily="34" charset="0"/>
              </a:rPr>
              <a:t>번의</a:t>
            </a:r>
            <a:r>
              <a:rPr lang="ko-KR" altLang="ko-KR" sz="2400" dirty="0" smtClean="0"/>
              <a:t> </a:t>
            </a:r>
            <a:r>
              <a:rPr lang="en-US" altLang="ko-KR" sz="2400" dirty="0" err="1"/>
              <a:t>deleteMin</a:t>
            </a:r>
            <a:r>
              <a:rPr lang="en-US" altLang="ko-KR" sz="2400" dirty="0"/>
              <a:t>()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호출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05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07: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스트링을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합하며</a:t>
            </a:r>
            <a:r>
              <a:rPr lang="ko-KR" altLang="ko-KR" sz="2400" dirty="0"/>
              <a:t> </a:t>
            </a:r>
            <a:r>
              <a:rPr lang="en-US" altLang="ko-KR" sz="2400" dirty="0"/>
              <a:t>line 08</a:t>
            </a:r>
            <a:r>
              <a:rPr lang="ko-KR" altLang="ko-KR" sz="2400" dirty="0">
                <a:latin typeface="Calibri" panose="020F0502020204030204" pitchFamily="34" charset="0"/>
              </a:rPr>
              <a:t>에서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힙에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삽입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10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힙에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남은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1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</a:t>
            </a:r>
            <a:r>
              <a:rPr lang="en-US" altLang="ko-KR" sz="2400" dirty="0"/>
              <a:t>(</a:t>
            </a:r>
            <a:r>
              <a:rPr lang="ko-KR" altLang="ko-KR" sz="2400" dirty="0" err="1">
                <a:latin typeface="Calibri" panose="020F0502020204030204" pitchFamily="34" charset="0"/>
              </a:rPr>
              <a:t>허프만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트리의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루트노드</a:t>
            </a:r>
            <a:r>
              <a:rPr lang="en-US" altLang="ko-KR" sz="2400" dirty="0"/>
              <a:t>)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삭제하는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동시에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리턴하여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생성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과정을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종료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6895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6" y="1268186"/>
            <a:ext cx="9085764" cy="46243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1037529" y="3029916"/>
            <a:ext cx="3168352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63800" y="298028"/>
            <a:ext cx="2073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121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0" y="2296600"/>
            <a:ext cx="8339814" cy="22950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29571" y="1228720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프로그램의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결과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640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sz="2800" dirty="0"/>
              <a:t>입력을 압축하는 과정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4"/>
            <a:ext cx="7886700" cy="4896982"/>
          </a:xfrm>
        </p:spPr>
        <p:txBody>
          <a:bodyPr>
            <a:normAutofit/>
          </a:bodyPr>
          <a:lstStyle/>
          <a:p>
            <a:r>
              <a:rPr lang="ko-KR" altLang="ko-KR" dirty="0"/>
              <a:t>각 문자에 대응되는 </a:t>
            </a:r>
            <a:r>
              <a:rPr lang="ko-KR" altLang="ko-KR" dirty="0" err="1"/>
              <a:t>허프만</a:t>
            </a:r>
            <a:r>
              <a:rPr lang="ko-KR" altLang="ko-KR" dirty="0"/>
              <a:t> </a:t>
            </a:r>
            <a:r>
              <a:rPr lang="ko-KR" altLang="ko-KR" dirty="0" smtClean="0"/>
              <a:t>코드</a:t>
            </a:r>
            <a:r>
              <a:rPr lang="ko-KR" altLang="en-US" dirty="0" smtClean="0"/>
              <a:t>로</a:t>
            </a:r>
            <a:r>
              <a:rPr lang="ko-KR" altLang="ko-KR" dirty="0" smtClean="0"/>
              <a:t> </a:t>
            </a:r>
            <a:r>
              <a:rPr lang="ko-KR" altLang="ko-KR" dirty="0"/>
              <a:t>바꾸면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예를 </a:t>
            </a:r>
            <a:r>
              <a:rPr lang="ko-KR" altLang="ko-KR" dirty="0"/>
              <a:t>들어</a:t>
            </a:r>
            <a:r>
              <a:rPr lang="en-US" altLang="ko-KR" dirty="0"/>
              <a:t>, </a:t>
            </a:r>
            <a:r>
              <a:rPr lang="en-US" altLang="ko-KR" dirty="0" smtClean="0"/>
              <a:t>a c e f </a:t>
            </a:r>
            <a:r>
              <a:rPr lang="en-US" altLang="ko-KR" dirty="0" err="1" smtClean="0"/>
              <a:t>f</a:t>
            </a:r>
            <a:r>
              <a:rPr lang="en-US" altLang="ko-KR" dirty="0" smtClean="0"/>
              <a:t> e </a:t>
            </a:r>
            <a:r>
              <a:rPr lang="en-US" altLang="ko-KR" dirty="0" smtClean="0">
                <a:sym typeface="MT Extra" panose="05050102010205020202" pitchFamily="18" charset="2"/>
              </a:rPr>
              <a:t></a:t>
            </a:r>
            <a:r>
              <a:rPr lang="ko-KR" altLang="ko-KR" dirty="0" err="1" smtClean="0"/>
              <a:t>를의</a:t>
            </a:r>
            <a:r>
              <a:rPr lang="ko-KR" altLang="ko-KR" dirty="0" smtClean="0"/>
              <a:t> </a:t>
            </a:r>
            <a:r>
              <a:rPr lang="ko-KR" altLang="ko-KR" dirty="0"/>
              <a:t>각 문자의 </a:t>
            </a:r>
            <a:r>
              <a:rPr lang="ko-KR" altLang="ko-KR" dirty="0" err="1"/>
              <a:t>허프만</a:t>
            </a:r>
            <a:r>
              <a:rPr lang="ko-KR" altLang="ko-KR" dirty="0"/>
              <a:t> 코드로 변환시키면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65113" indent="0">
              <a:buNone/>
            </a:pPr>
            <a:r>
              <a:rPr lang="en-US" altLang="ko-KR" dirty="0" smtClean="0"/>
              <a:t>01</a:t>
            </a:r>
            <a:r>
              <a:rPr lang="en-US" altLang="ko-KR" dirty="0"/>
              <a:t>, 001, 101, 11, 11, 101, </a:t>
            </a:r>
            <a:r>
              <a:rPr lang="en-US" altLang="ko-KR" dirty="0">
                <a:sym typeface="MT Extra" panose="05050102010205020202" pitchFamily="18" charset="2"/>
              </a:rPr>
              <a:t></a:t>
            </a:r>
            <a:r>
              <a:rPr lang="ko-KR" altLang="ko-KR" dirty="0"/>
              <a:t>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65113" indent="0">
              <a:lnSpc>
                <a:spcPct val="150000"/>
              </a:lnSpc>
              <a:buNone/>
            </a:pPr>
            <a:r>
              <a:rPr lang="ko-KR" altLang="ko-KR" dirty="0" smtClean="0"/>
              <a:t>이렇게 </a:t>
            </a:r>
            <a:r>
              <a:rPr lang="ko-KR" altLang="ko-KR" dirty="0"/>
              <a:t>얻은 코드들을 붙여 쓴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01</a:t>
            </a:r>
            <a:r>
              <a:rPr lang="en-US" altLang="ko-KR" dirty="0">
                <a:solidFill>
                  <a:srgbClr val="3333FF"/>
                </a:solidFill>
              </a:rPr>
              <a:t>001</a:t>
            </a:r>
            <a:r>
              <a:rPr lang="en-US" altLang="ko-KR" dirty="0">
                <a:solidFill>
                  <a:srgbClr val="FF0000"/>
                </a:solidFill>
              </a:rPr>
              <a:t>101</a:t>
            </a:r>
            <a:r>
              <a:rPr lang="en-US" altLang="ko-KR" dirty="0">
                <a:solidFill>
                  <a:srgbClr val="3333FF"/>
                </a:solidFill>
              </a:rPr>
              <a:t>11</a:t>
            </a:r>
            <a:r>
              <a:rPr lang="en-US" altLang="ko-KR" dirty="0">
                <a:solidFill>
                  <a:srgbClr val="FF0000"/>
                </a:solidFill>
              </a:rPr>
              <a:t>11</a:t>
            </a:r>
            <a:r>
              <a:rPr lang="en-US" altLang="ko-KR" dirty="0">
                <a:solidFill>
                  <a:srgbClr val="3333FF"/>
                </a:solidFill>
              </a:rPr>
              <a:t>101</a:t>
            </a:r>
            <a:r>
              <a:rPr lang="en-US" altLang="ko-KR" dirty="0">
                <a:solidFill>
                  <a:srgbClr val="3333FF"/>
                </a:solidFill>
                <a:sym typeface="MT Extra" panose="05050102010205020202" pitchFamily="18" charset="2"/>
              </a:rPr>
              <a:t></a:t>
            </a:r>
            <a:r>
              <a:rPr lang="ko-KR" altLang="ko-KR" dirty="0"/>
              <a:t>이 </a:t>
            </a:r>
            <a:r>
              <a:rPr lang="ko-KR" altLang="ko-KR" dirty="0" smtClean="0"/>
              <a:t>압축 결과</a:t>
            </a:r>
            <a:endParaRPr lang="ko-KR" altLang="ko-KR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2600043"/>
            <a:ext cx="3019716" cy="1581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511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sz="2800" dirty="0"/>
              <a:t>복원</a:t>
            </a:r>
            <a:r>
              <a:rPr lang="en-US" altLang="ko-KR" sz="2800" dirty="0"/>
              <a:t>(Decoding) </a:t>
            </a:r>
            <a:r>
              <a:rPr lang="ko-KR" altLang="ko-KR" sz="2800" dirty="0"/>
              <a:t>알고리즘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긴 </a:t>
            </a:r>
            <a:r>
              <a:rPr lang="ko-KR" altLang="ko-KR" dirty="0"/>
              <a:t>비트 스트링을 어떻게</a:t>
            </a:r>
            <a:r>
              <a:rPr lang="en-US" altLang="ko-KR" dirty="0"/>
              <a:t>, </a:t>
            </a:r>
            <a:r>
              <a:rPr lang="ko-KR" altLang="ko-KR" dirty="0"/>
              <a:t>어디에서 끊어서 원래의 문자들로 복원할 수 있을까</a:t>
            </a:r>
            <a:r>
              <a:rPr lang="en-US" altLang="ko-KR" dirty="0"/>
              <a:t>?  </a:t>
            </a:r>
            <a:endParaRPr lang="ko-KR" altLang="ko-K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dirty="0"/>
              <a:t> </a:t>
            </a:r>
            <a:r>
              <a:rPr lang="en-US" altLang="ko-KR" dirty="0" smtClean="0"/>
              <a:t>[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 1]</a:t>
            </a:r>
            <a:r>
              <a:rPr lang="ko-KR" altLang="ko-KR" dirty="0" smtClean="0"/>
              <a:t> </a:t>
            </a:r>
            <a:r>
              <a:rPr lang="ko-KR" altLang="ko-KR" dirty="0"/>
              <a:t>압축된 비트 스트링의 첫 번째 비트부터 읽어나가며 </a:t>
            </a:r>
            <a:r>
              <a:rPr lang="ko-KR" altLang="ko-KR" dirty="0" err="1"/>
              <a:t>허프만</a:t>
            </a:r>
            <a:r>
              <a:rPr lang="ko-KR" altLang="ko-KR" dirty="0"/>
              <a:t> 트리 상에서 </a:t>
            </a:r>
            <a:r>
              <a:rPr lang="ko-KR" altLang="ko-KR" dirty="0" err="1" smtClean="0">
                <a:solidFill>
                  <a:srgbClr val="3333FF"/>
                </a:solidFill>
              </a:rPr>
              <a:t>루트로부터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0</a:t>
            </a:r>
            <a:r>
              <a:rPr lang="ko-KR" altLang="ko-KR" dirty="0">
                <a:solidFill>
                  <a:srgbClr val="3333FF"/>
                </a:solidFill>
              </a:rPr>
              <a:t>이면 왼쪽 </a:t>
            </a:r>
            <a:r>
              <a:rPr lang="ko-KR" altLang="ko-KR" dirty="0" err="1">
                <a:solidFill>
                  <a:srgbClr val="3333FF"/>
                </a:solidFill>
              </a:rPr>
              <a:t>자식노드로</a:t>
            </a:r>
            <a:r>
              <a:rPr lang="en-US" altLang="ko-KR" dirty="0">
                <a:solidFill>
                  <a:srgbClr val="3333FF"/>
                </a:solidFill>
              </a:rPr>
              <a:t> 1</a:t>
            </a:r>
            <a:r>
              <a:rPr lang="ko-KR" altLang="ko-KR" dirty="0">
                <a:solidFill>
                  <a:srgbClr val="3333FF"/>
                </a:solidFill>
              </a:rPr>
              <a:t>이면 오른쪽 </a:t>
            </a:r>
            <a:r>
              <a:rPr lang="ko-KR" altLang="ko-KR" dirty="0" err="1">
                <a:solidFill>
                  <a:srgbClr val="3333FF"/>
                </a:solidFill>
              </a:rPr>
              <a:t>자식노드로</a:t>
            </a:r>
            <a:r>
              <a:rPr lang="ko-KR" altLang="ko-KR" dirty="0">
                <a:solidFill>
                  <a:srgbClr val="3333FF"/>
                </a:solidFill>
              </a:rPr>
              <a:t> 내려가서</a:t>
            </a:r>
            <a:r>
              <a:rPr lang="ko-KR" altLang="ko-KR" dirty="0"/>
              <a:t> 이파리노드에 도달하면 그 이파리노드가 가진 문자로 변환하고</a:t>
            </a:r>
            <a:r>
              <a:rPr lang="en-US" altLang="ko-KR" dirty="0"/>
              <a:t>, </a:t>
            </a:r>
            <a:r>
              <a:rPr lang="ko-KR" altLang="ko-KR" dirty="0"/>
              <a:t>그 </a:t>
            </a:r>
            <a:r>
              <a:rPr lang="ko-KR" altLang="ko-KR" dirty="0" smtClean="0"/>
              <a:t>다음</a:t>
            </a:r>
            <a:r>
              <a:rPr lang="ko-KR" altLang="en-US" dirty="0" smtClean="0"/>
              <a:t>부터</a:t>
            </a:r>
            <a:r>
              <a:rPr lang="ko-KR" altLang="ko-KR" dirty="0" smtClean="0"/>
              <a:t> </a:t>
            </a:r>
            <a:r>
              <a:rPr lang="ko-KR" altLang="ko-KR" dirty="0"/>
              <a:t>동일한 방법으로 </a:t>
            </a:r>
            <a:r>
              <a:rPr lang="ko-KR" altLang="ko-KR" dirty="0" smtClean="0"/>
              <a:t>복원</a:t>
            </a:r>
            <a:r>
              <a:rPr lang="en-US" altLang="ko-KR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단점</a:t>
            </a:r>
            <a:r>
              <a:rPr lang="en-US" altLang="ko-KR" dirty="0" smtClean="0"/>
              <a:t>]</a:t>
            </a:r>
            <a:r>
              <a:rPr lang="ko-KR" altLang="ko-KR" dirty="0" smtClean="0"/>
              <a:t> </a:t>
            </a:r>
            <a:r>
              <a:rPr lang="ko-KR" altLang="ko-KR" dirty="0">
                <a:solidFill>
                  <a:srgbClr val="3333FF"/>
                </a:solidFill>
              </a:rPr>
              <a:t>문자 </a:t>
            </a:r>
            <a:r>
              <a:rPr lang="en-US" altLang="ko-KR" dirty="0" smtClean="0">
                <a:solidFill>
                  <a:srgbClr val="3333FF"/>
                </a:solidFill>
              </a:rPr>
              <a:t>1</a:t>
            </a:r>
            <a:r>
              <a:rPr lang="ko-KR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</a:rPr>
              <a:t>개를 복원하는데</a:t>
            </a:r>
            <a:r>
              <a:rPr lang="ko-KR" altLang="ko-KR" dirty="0"/>
              <a:t> 트리의 루트노드부터 이파리노드까지 내려가는 시간</a:t>
            </a:r>
            <a:r>
              <a:rPr lang="en-US" altLang="ko-KR" dirty="0"/>
              <a:t>,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최대 </a:t>
            </a:r>
            <a:r>
              <a:rPr lang="ko-KR" altLang="ko-KR" dirty="0" err="1" smtClean="0"/>
              <a:t>허프만</a:t>
            </a:r>
            <a:r>
              <a:rPr lang="ko-KR" altLang="ko-KR" dirty="0" smtClean="0"/>
              <a:t> </a:t>
            </a:r>
            <a:r>
              <a:rPr lang="ko-KR" altLang="ko-KR" dirty="0"/>
              <a:t>트리의 높이에 비례하는 시간이 </a:t>
            </a:r>
            <a:r>
              <a:rPr lang="ko-KR" altLang="ko-KR" dirty="0" smtClean="0"/>
              <a:t>소요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err="1" smtClean="0"/>
              <a:t>허프만</a:t>
            </a:r>
            <a:r>
              <a:rPr lang="ko-KR" altLang="ko-KR" dirty="0" smtClean="0"/>
              <a:t> </a:t>
            </a:r>
            <a:r>
              <a:rPr lang="ko-KR" altLang="ko-KR" dirty="0"/>
              <a:t>트리의 </a:t>
            </a:r>
            <a:r>
              <a:rPr lang="ko-KR" altLang="ko-KR" dirty="0" smtClean="0"/>
              <a:t>높이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문자들의 빈도수 분포에 따라 최저 </a:t>
            </a:r>
            <a:r>
              <a:rPr lang="en-US" altLang="ko-KR" dirty="0" err="1"/>
              <a:t>logN</a:t>
            </a:r>
            <a:r>
              <a:rPr lang="ko-KR" altLang="ko-KR" dirty="0"/>
              <a:t>에서 최대 </a:t>
            </a:r>
            <a:r>
              <a:rPr lang="en-US" altLang="ko-KR" dirty="0" smtClean="0"/>
              <a:t>N-1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3668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0719" y="579962"/>
            <a:ext cx="7886700" cy="503554"/>
          </a:xfrm>
        </p:spPr>
        <p:txBody>
          <a:bodyPr/>
          <a:lstStyle/>
          <a:p>
            <a:pPr algn="ctr"/>
            <a:r>
              <a:rPr lang="ko-KR" altLang="ko-KR" sz="2800" dirty="0" err="1"/>
              <a:t>룩업테이블</a:t>
            </a:r>
            <a:r>
              <a:rPr lang="en-US" altLang="ko-KR" sz="2800" dirty="0"/>
              <a:t>(Lookup Table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방법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99650" y="1653572"/>
                <a:ext cx="7457769" cy="4186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R="452755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altLang="ko-KR" sz="2400" dirty="0"/>
                  <a:t>[</a:t>
                </a:r>
                <a:r>
                  <a:rPr lang="en-US" altLang="ko-KR" sz="2400" dirty="0" smtClean="0"/>
                  <a:t>1</a:t>
                </a:r>
                <a:r>
                  <a:rPr lang="en-US" altLang="ko-KR" sz="2400" dirty="0"/>
                  <a:t>]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가장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긴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코드의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길이</a:t>
                </a:r>
                <a:r>
                  <a:rPr lang="en-US" altLang="ko-KR" sz="2400" dirty="0"/>
                  <a:t>(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비트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수</a:t>
                </a:r>
                <a:r>
                  <a:rPr lang="en-US" altLang="ko-KR" sz="2400" dirty="0"/>
                  <a:t>) L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을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찾는다</a:t>
                </a:r>
                <a:r>
                  <a:rPr lang="en-US" altLang="ko-KR" sz="2400" dirty="0"/>
                  <a:t>.</a:t>
                </a:r>
                <a:endParaRPr lang="ko-KR" altLang="ko-KR" sz="2400" dirty="0">
                  <a:effectLst/>
                </a:endParaRPr>
              </a:p>
              <a:p>
                <a:pPr marL="452438" marR="542925" indent="-452438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altLang="ko-KR" sz="2400" dirty="0"/>
                  <a:t>[2]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각</a:t>
                </a:r>
                <a:r>
                  <a:rPr lang="ko-KR" altLang="ko-KR" sz="2400" dirty="0"/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</a:rPr>
                  <a:t>문자</a:t>
                </a:r>
                <a:r>
                  <a:rPr lang="en-US" altLang="ko-KR" sz="2400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ko-KR" sz="2400" dirty="0" smtClean="0"/>
                  <a:t>c</a:t>
                </a:r>
                <a:r>
                  <a:rPr lang="en-US" altLang="ko-KR" sz="2400" baseline="-25000" dirty="0" smtClean="0"/>
                  <a:t>i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의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테이블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주소의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길이를</a:t>
                </a:r>
                <a:r>
                  <a:rPr lang="ko-KR" altLang="ko-KR" sz="2400" dirty="0"/>
                  <a:t> </a:t>
                </a:r>
                <a:r>
                  <a:rPr lang="en-US" altLang="ko-KR" sz="2400" dirty="0"/>
                  <a:t>L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이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되도록</a:t>
                </a:r>
                <a:r>
                  <a:rPr lang="ko-KR" altLang="ko-K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ko-KR" altLang="ko-KR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ko-KR" sz="2400" dirty="0">
                    <a:latin typeface="Calibri" panose="020F0502020204030204" pitchFamily="34" charset="0"/>
                  </a:rPr>
                  <a:t>개의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중복된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테이블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항목들을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다음과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같이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만든다</a:t>
                </a:r>
                <a:r>
                  <a:rPr lang="en-US" altLang="ko-KR" sz="2400" dirty="0"/>
                  <a:t>.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단</a:t>
                </a:r>
                <a:r>
                  <a:rPr lang="en-US" altLang="ko-KR" sz="2400" dirty="0"/>
                  <a:t>,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문자</a:t>
                </a:r>
                <a:r>
                  <a:rPr lang="ko-KR" altLang="ko-KR" sz="2400" dirty="0"/>
                  <a:t> </a:t>
                </a:r>
                <a:r>
                  <a:rPr lang="en-US" altLang="ko-KR" sz="2400" dirty="0"/>
                  <a:t>c</a:t>
                </a:r>
                <a:r>
                  <a:rPr lang="en-US" altLang="ko-KR" sz="2400" baseline="-25000" dirty="0"/>
                  <a:t>i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의</a:t>
                </a:r>
                <a:r>
                  <a:rPr lang="ko-KR" altLang="ko-KR" sz="2400" dirty="0"/>
                  <a:t> </a:t>
                </a:r>
                <a:r>
                  <a:rPr lang="ko-KR" altLang="ko-KR" sz="2400" dirty="0" err="1">
                    <a:latin typeface="Calibri" panose="020F0502020204030204" pitchFamily="34" charset="0"/>
                  </a:rPr>
                  <a:t>허프만</a:t>
                </a:r>
                <a:r>
                  <a:rPr lang="ko-KR" altLang="ko-KR" sz="2400" dirty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코드는</a:t>
                </a:r>
                <a:r>
                  <a:rPr lang="en-US" altLang="ko-KR" sz="2400" dirty="0"/>
                  <a:t>h</a:t>
                </a:r>
                <a:r>
                  <a:rPr lang="en-US" altLang="ko-KR" sz="2400" baseline="-25000" dirty="0"/>
                  <a:t>i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이고</a:t>
                </a:r>
                <a:r>
                  <a:rPr lang="en-US" altLang="ko-KR" sz="2400" dirty="0"/>
                  <a:t>,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그</a:t>
                </a:r>
                <a:r>
                  <a:rPr lang="ko-KR" altLang="ko-KR" sz="2400" dirty="0"/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</a:rPr>
                  <a:t>길이는</a:t>
                </a:r>
                <a:r>
                  <a:rPr lang="en-US" altLang="ko-KR" sz="2400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ko-KR" sz="2400" dirty="0" smtClean="0"/>
                  <a:t>l</a:t>
                </a:r>
                <a:r>
                  <a:rPr lang="en-US" altLang="ko-KR" sz="2400" baseline="-25000" dirty="0" smtClean="0"/>
                  <a:t>i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이다</a:t>
                </a:r>
                <a:r>
                  <a:rPr lang="en-US" altLang="ko-KR" sz="2400" dirty="0"/>
                  <a:t>. </a:t>
                </a:r>
                <a:endParaRPr lang="ko-KR" altLang="ko-KR" sz="2400" dirty="0">
                  <a:effectLst/>
                </a:endParaRPr>
              </a:p>
              <a:p>
                <a:pPr marL="1071563" marR="542925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ko-KR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문자 </a:t>
                </a:r>
                <a:r>
                  <a:rPr lang="en-US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ko-KR" sz="2000" baseline="-25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의 테이블 주소를 </a:t>
                </a:r>
                <a:r>
                  <a:rPr lang="en-US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ko-KR" sz="2000" baseline="-25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뒤에</a:t>
                </a:r>
                <a14:m>
                  <m:oMath xmlns:m="http://schemas.openxmlformats.org/officeDocument/2006/math">
                    <m:r>
                      <a:rPr lang="ko-KR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비트의 모든 </a:t>
                </a:r>
                <a:r>
                  <a:rPr lang="en-US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ko-KR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과 </a:t>
                </a:r>
                <a:r>
                  <a:rPr lang="en-US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ko-KR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의 조합을 추가하여 중복된 항목들을 만든다</a:t>
                </a:r>
                <a:r>
                  <a:rPr lang="en-US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2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그리고 </a:t>
                </a:r>
                <a:r>
                  <a:rPr lang="ko-KR" altLang="ko-KR" sz="22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각 테이블 항목에 </a:t>
                </a:r>
                <a:r>
                  <a:rPr lang="ko-KR" altLang="ko-KR" sz="22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문자</a:t>
                </a:r>
                <a:r>
                  <a:rPr lang="en-US" altLang="ko-KR" sz="22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c</a:t>
                </a:r>
                <a:r>
                  <a:rPr lang="en-US" altLang="ko-KR" sz="2200" baseline="-25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ko-KR" sz="22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와 </a:t>
                </a:r>
                <a:r>
                  <a:rPr lang="ko-KR" altLang="ko-KR" sz="2200" dirty="0" err="1">
                    <a:latin typeface="Calibri" panose="020F0502020204030204" pitchFamily="34" charset="0"/>
                    <a:cs typeface="Times New Roman" panose="02020603050405020304" pitchFamily="18" charset="0"/>
                  </a:rPr>
                  <a:t>허프만</a:t>
                </a:r>
                <a:r>
                  <a:rPr lang="ko-KR" altLang="ko-KR" sz="22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코드 </a:t>
                </a:r>
                <a:r>
                  <a:rPr lang="ko-KR" altLang="ko-KR" sz="22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길이</a:t>
                </a:r>
                <a:r>
                  <a:rPr lang="en-US" altLang="ko-KR" sz="22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l</a:t>
                </a:r>
                <a:r>
                  <a:rPr lang="en-US" altLang="ko-KR" sz="2200" baseline="-25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ko-KR" sz="22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를 함께 저장한다</a:t>
                </a:r>
                <a:r>
                  <a:rPr lang="en-US" altLang="ko-KR" sz="22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ko-KR" altLang="ko-KR" sz="22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" y="1653572"/>
                <a:ext cx="7457769" cy="4186980"/>
              </a:xfrm>
              <a:prstGeom prst="rect">
                <a:avLst/>
              </a:prstGeom>
              <a:blipFill>
                <a:blip r:embed="rId2"/>
                <a:stretch>
                  <a:fillRect l="-1308" t="-437" b="-1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411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12391"/>
              </p:ext>
            </p:extLst>
          </p:nvPr>
        </p:nvGraphicFramePr>
        <p:xfrm>
          <a:off x="5386283" y="310801"/>
          <a:ext cx="2664297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endParaRPr lang="en-US" baseline="-25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000</a:t>
                      </a:r>
                      <a:r>
                        <a:rPr lang="en-US" dirty="0" smtClean="0"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000</a:t>
                      </a:r>
                      <a:r>
                        <a:rPr lang="en-US" dirty="0" smtClean="0"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001</a:t>
                      </a:r>
                      <a:r>
                        <a:rPr lang="en-US" dirty="0" smtClean="0"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D5F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001</a:t>
                      </a:r>
                      <a:r>
                        <a:rPr lang="en-US" dirty="0" smtClean="0"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D5F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sym typeface="Symbol" panose="05050102010706020507" pitchFamily="18" charset="2"/>
                        </a:rPr>
                        <a:t>01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00</a:t>
                      </a:r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baseline="-25000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baseline="-25000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sym typeface="Symbol" panose="05050102010706020507" pitchFamily="18" charset="2"/>
                        </a:rPr>
                        <a:t>01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01</a:t>
                      </a:r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baseline="-25000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baseline="-25000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sym typeface="Symbol" panose="05050102010706020507" pitchFamily="18" charset="2"/>
                        </a:rPr>
                        <a:t>01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Symbol" panose="05050102010706020507" pitchFamily="18" charset="2"/>
                        </a:rPr>
                        <a:t>10</a:t>
                      </a:r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baseline="-25000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baseline="-25000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01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11</a:t>
                      </a:r>
                      <a:endParaRPr lang="en-US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baseline="-25000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baseline="-25000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anchor="ctr"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D5F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101</a:t>
                      </a:r>
                      <a:r>
                        <a:rPr lang="en-US" dirty="0" smtClean="0"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101</a:t>
                      </a:r>
                      <a:r>
                        <a:rPr lang="en-US" dirty="0" smtClean="0"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en-US" dirty="0" smtClean="0"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en-US" dirty="0" smtClean="0"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01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en-US" dirty="0" smtClean="0"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en-US" dirty="0" smtClean="0"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63917" y="2214739"/>
            <a:ext cx="3185658" cy="2496403"/>
            <a:chOff x="4855815" y="719808"/>
            <a:chExt cx="3185658" cy="2496403"/>
          </a:xfrm>
        </p:grpSpPr>
        <p:sp>
          <p:nvSpPr>
            <p:cNvPr id="5" name="Line 107"/>
            <p:cNvSpPr>
              <a:spLocks noChangeShapeType="1"/>
            </p:cNvSpPr>
            <p:nvPr/>
          </p:nvSpPr>
          <p:spPr bwMode="auto">
            <a:xfrm>
              <a:off x="5401411" y="2044213"/>
              <a:ext cx="107950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Line 112"/>
            <p:cNvSpPr>
              <a:spLocks noChangeShapeType="1"/>
            </p:cNvSpPr>
            <p:nvPr/>
          </p:nvSpPr>
          <p:spPr bwMode="auto">
            <a:xfrm flipH="1">
              <a:off x="6760815" y="2018383"/>
              <a:ext cx="142875" cy="284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Line 113"/>
            <p:cNvSpPr>
              <a:spLocks noChangeShapeType="1"/>
            </p:cNvSpPr>
            <p:nvPr/>
          </p:nvSpPr>
          <p:spPr bwMode="auto">
            <a:xfrm>
              <a:off x="7116415" y="2008858"/>
              <a:ext cx="107950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Oval 115"/>
            <p:cNvSpPr>
              <a:spLocks noChangeArrowheads="1"/>
            </p:cNvSpPr>
            <p:nvPr/>
          </p:nvSpPr>
          <p:spPr bwMode="auto">
            <a:xfrm>
              <a:off x="5552728" y="1230983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endParaRPr lang="en-US" altLang="ko-KR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Text Box 86"/>
            <p:cNvSpPr txBox="1">
              <a:spLocks noChangeArrowheads="1"/>
            </p:cNvSpPr>
            <p:nvPr/>
          </p:nvSpPr>
          <p:spPr bwMode="auto">
            <a:xfrm>
              <a:off x="4855815" y="2281668"/>
              <a:ext cx="322524" cy="400110"/>
            </a:xfrm>
            <a:prstGeom prst="rect">
              <a:avLst/>
            </a:prstGeom>
            <a:solidFill>
              <a:srgbClr val="FFEBFF"/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2" name="Text Box 87"/>
            <p:cNvSpPr txBox="1">
              <a:spLocks noChangeArrowheads="1"/>
            </p:cNvSpPr>
            <p:nvPr/>
          </p:nvSpPr>
          <p:spPr bwMode="auto">
            <a:xfrm>
              <a:off x="5483635" y="2276450"/>
              <a:ext cx="296863" cy="396875"/>
            </a:xfrm>
            <a:prstGeom prst="rect">
              <a:avLst/>
            </a:prstGeom>
            <a:solidFill>
              <a:srgbClr val="FFEBFF"/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solidFill>
                    <a:srgbClr val="000000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3" name="Text Box 88"/>
            <p:cNvSpPr txBox="1">
              <a:spLocks noChangeArrowheads="1"/>
            </p:cNvSpPr>
            <p:nvPr/>
          </p:nvSpPr>
          <p:spPr bwMode="auto">
            <a:xfrm>
              <a:off x="6349082" y="2816101"/>
              <a:ext cx="322524" cy="400110"/>
            </a:xfrm>
            <a:prstGeom prst="rect">
              <a:avLst/>
            </a:prstGeom>
            <a:solidFill>
              <a:srgbClr val="FFEBFF"/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solidFill>
                    <a:srgbClr val="000000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4" name="Text Box 89"/>
            <p:cNvSpPr txBox="1">
              <a:spLocks noChangeArrowheads="1"/>
            </p:cNvSpPr>
            <p:nvPr/>
          </p:nvSpPr>
          <p:spPr bwMode="auto">
            <a:xfrm>
              <a:off x="6876256" y="2780928"/>
              <a:ext cx="314510" cy="400110"/>
            </a:xfrm>
            <a:prstGeom prst="rect">
              <a:avLst/>
            </a:prstGeom>
            <a:solidFill>
              <a:srgbClr val="FFEBFF"/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6" name="Rectangle 91"/>
            <p:cNvSpPr>
              <a:spLocks noChangeArrowheads="1"/>
            </p:cNvSpPr>
            <p:nvPr/>
          </p:nvSpPr>
          <p:spPr bwMode="auto">
            <a:xfrm>
              <a:off x="5875784" y="1770733"/>
              <a:ext cx="304800" cy="304800"/>
            </a:xfrm>
            <a:prstGeom prst="rect">
              <a:avLst/>
            </a:prstGeom>
            <a:solidFill>
              <a:srgbClr val="FFEBFF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endParaRPr lang="en-US" altLang="ko-KR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Text Box 92"/>
            <p:cNvSpPr txBox="1">
              <a:spLocks noChangeArrowheads="1"/>
            </p:cNvSpPr>
            <p:nvPr/>
          </p:nvSpPr>
          <p:spPr bwMode="auto">
            <a:xfrm>
              <a:off x="5869434" y="1700808"/>
              <a:ext cx="31931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1" name="Text Box 96"/>
            <p:cNvSpPr txBox="1">
              <a:spLocks noChangeArrowheads="1"/>
            </p:cNvSpPr>
            <p:nvPr/>
          </p:nvSpPr>
          <p:spPr bwMode="auto">
            <a:xfrm>
              <a:off x="5864324" y="1343695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  <a:endPara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Text Box 97"/>
            <p:cNvSpPr txBox="1">
              <a:spLocks noChangeArrowheads="1"/>
            </p:cNvSpPr>
            <p:nvPr/>
          </p:nvSpPr>
          <p:spPr bwMode="auto">
            <a:xfrm>
              <a:off x="5435779" y="1932923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  <a:endPara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Rectangle 99"/>
            <p:cNvSpPr>
              <a:spLocks noChangeArrowheads="1"/>
            </p:cNvSpPr>
            <p:nvPr/>
          </p:nvSpPr>
          <p:spPr bwMode="auto">
            <a:xfrm>
              <a:off x="7736673" y="1755190"/>
              <a:ext cx="304800" cy="304800"/>
            </a:xfrm>
            <a:prstGeom prst="rect">
              <a:avLst/>
            </a:prstGeom>
            <a:solidFill>
              <a:srgbClr val="FFEBFF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endParaRPr lang="en-US" altLang="ko-KR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Text Box 100"/>
            <p:cNvSpPr txBox="1">
              <a:spLocks noChangeArrowheads="1"/>
            </p:cNvSpPr>
            <p:nvPr/>
          </p:nvSpPr>
          <p:spPr bwMode="auto">
            <a:xfrm>
              <a:off x="7758898" y="1710740"/>
              <a:ext cx="2664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solidFill>
                    <a:srgbClr val="000000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grpSp>
          <p:nvGrpSpPr>
            <p:cNvPr id="30" name="Group 109"/>
            <p:cNvGrpSpPr>
              <a:grpSpLocks/>
            </p:cNvGrpSpPr>
            <p:nvPr/>
          </p:nvGrpSpPr>
          <p:grpSpPr bwMode="auto">
            <a:xfrm>
              <a:off x="6841783" y="1710408"/>
              <a:ext cx="304800" cy="400050"/>
              <a:chOff x="2160" y="2846"/>
              <a:chExt cx="192" cy="252"/>
            </a:xfrm>
          </p:grpSpPr>
          <p:sp>
            <p:nvSpPr>
              <p:cNvPr id="31" name="Oval 110"/>
              <p:cNvSpPr>
                <a:spLocks noChangeArrowheads="1"/>
              </p:cNvSpPr>
              <p:nvPr/>
            </p:nvSpPr>
            <p:spPr bwMode="auto">
              <a:xfrm>
                <a:off x="2160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FontTx/>
                  <a:buNone/>
                </a:pPr>
                <a:endParaRPr lang="en-US" altLang="ko-KR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Text Box 111"/>
              <p:cNvSpPr txBox="1">
                <a:spLocks noChangeArrowheads="1"/>
              </p:cNvSpPr>
              <p:nvPr/>
            </p:nvSpPr>
            <p:spPr bwMode="auto">
              <a:xfrm>
                <a:off x="2163" y="2846"/>
                <a:ext cx="1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FontTx/>
                  <a:buNone/>
                </a:pPr>
                <a:endParaRPr lang="en-US" altLang="ko-KR" sz="2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4" name="Line 116"/>
            <p:cNvSpPr>
              <a:spLocks noChangeShapeType="1"/>
            </p:cNvSpPr>
            <p:nvPr/>
          </p:nvSpPr>
          <p:spPr bwMode="auto">
            <a:xfrm flipH="1">
              <a:off x="5346353" y="1484983"/>
              <a:ext cx="233362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Line 117"/>
            <p:cNvSpPr>
              <a:spLocks noChangeShapeType="1"/>
            </p:cNvSpPr>
            <p:nvPr/>
          </p:nvSpPr>
          <p:spPr bwMode="auto">
            <a:xfrm>
              <a:off x="5827365" y="1496095"/>
              <a:ext cx="179388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Line 119"/>
            <p:cNvSpPr>
              <a:spLocks noChangeShapeType="1"/>
            </p:cNvSpPr>
            <p:nvPr/>
          </p:nvSpPr>
          <p:spPr bwMode="auto">
            <a:xfrm flipH="1">
              <a:off x="7075140" y="1516733"/>
              <a:ext cx="236538" cy="27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Line 120"/>
            <p:cNvSpPr>
              <a:spLocks noChangeShapeType="1"/>
            </p:cNvSpPr>
            <p:nvPr/>
          </p:nvSpPr>
          <p:spPr bwMode="auto">
            <a:xfrm>
              <a:off x="7573615" y="1504033"/>
              <a:ext cx="250825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Text Box 121"/>
            <p:cNvSpPr txBox="1">
              <a:spLocks noChangeArrowheads="1"/>
            </p:cNvSpPr>
            <p:nvPr/>
          </p:nvSpPr>
          <p:spPr bwMode="auto">
            <a:xfrm>
              <a:off x="7089570" y="1805845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  <a:endPara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Oval 123"/>
            <p:cNvSpPr>
              <a:spLocks noChangeArrowheads="1"/>
            </p:cNvSpPr>
            <p:nvPr/>
          </p:nvSpPr>
          <p:spPr bwMode="auto">
            <a:xfrm>
              <a:off x="6414740" y="719808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endParaRPr lang="en-US" altLang="ko-KR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Line 125"/>
            <p:cNvSpPr>
              <a:spLocks noChangeShapeType="1"/>
            </p:cNvSpPr>
            <p:nvPr/>
          </p:nvSpPr>
          <p:spPr bwMode="auto">
            <a:xfrm flipH="1">
              <a:off x="5828953" y="899195"/>
              <a:ext cx="598487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Line 126"/>
            <p:cNvSpPr>
              <a:spLocks noChangeShapeType="1"/>
            </p:cNvSpPr>
            <p:nvPr/>
          </p:nvSpPr>
          <p:spPr bwMode="auto">
            <a:xfrm>
              <a:off x="6732240" y="908720"/>
              <a:ext cx="593725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06741" y="810274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latinLnBrk="1" hangingPunct="1"/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38180" y="1318030"/>
              <a:ext cx="31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latinLnBrk="1" hangingPunct="1"/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1" name="직선 연결선 50"/>
            <p:cNvCxnSpPr>
              <a:endCxn id="11" idx="0"/>
            </p:cNvCxnSpPr>
            <p:nvPr/>
          </p:nvCxnSpPr>
          <p:spPr bwMode="auto">
            <a:xfrm flipH="1">
              <a:off x="5017077" y="1997745"/>
              <a:ext cx="195929" cy="2839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4860566" y="1907590"/>
              <a:ext cx="31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latinLnBrk="1" hangingPunct="1"/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Text Box 96"/>
            <p:cNvSpPr txBox="1">
              <a:spLocks noChangeArrowheads="1"/>
            </p:cNvSpPr>
            <p:nvPr/>
          </p:nvSpPr>
          <p:spPr bwMode="auto">
            <a:xfrm>
              <a:off x="6980063" y="810274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  <a:endPara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79324" y="1369787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latinLnBrk="1" hangingPunct="1"/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62654" y="1908744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latinLnBrk="1" hangingPunct="1"/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Line 119"/>
            <p:cNvSpPr>
              <a:spLocks noChangeShapeType="1"/>
            </p:cNvSpPr>
            <p:nvPr/>
          </p:nvSpPr>
          <p:spPr bwMode="auto">
            <a:xfrm flipH="1">
              <a:off x="6541599" y="2542017"/>
              <a:ext cx="109679" cy="281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Line 113"/>
            <p:cNvSpPr>
              <a:spLocks noChangeShapeType="1"/>
            </p:cNvSpPr>
            <p:nvPr/>
          </p:nvSpPr>
          <p:spPr bwMode="auto">
            <a:xfrm>
              <a:off x="6881751" y="2526725"/>
              <a:ext cx="107950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latinLnBrk="1" hangingPunct="1"/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99"/>
            <p:cNvSpPr>
              <a:spLocks noChangeArrowheads="1"/>
            </p:cNvSpPr>
            <p:nvPr/>
          </p:nvSpPr>
          <p:spPr bwMode="auto">
            <a:xfrm>
              <a:off x="7163586" y="2182448"/>
              <a:ext cx="304800" cy="304800"/>
            </a:xfrm>
            <a:prstGeom prst="rect">
              <a:avLst/>
            </a:prstGeom>
            <a:solidFill>
              <a:srgbClr val="FFEBFF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endParaRPr lang="en-US" altLang="ko-KR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7185811" y="2137998"/>
              <a:ext cx="3064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g</a:t>
              </a:r>
              <a:endParaRPr lang="en-US" altLang="ko-KR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60447" y="2396179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latinLnBrk="1" hangingPunct="1"/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Text Box 96"/>
            <p:cNvSpPr txBox="1">
              <a:spLocks noChangeArrowheads="1"/>
            </p:cNvSpPr>
            <p:nvPr/>
          </p:nvSpPr>
          <p:spPr bwMode="auto">
            <a:xfrm>
              <a:off x="7675215" y="1379505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  <a:endPara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" name="Text Box 121"/>
            <p:cNvSpPr txBox="1">
              <a:spLocks noChangeArrowheads="1"/>
            </p:cNvSpPr>
            <p:nvPr/>
          </p:nvSpPr>
          <p:spPr bwMode="auto">
            <a:xfrm>
              <a:off x="6889686" y="2418433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  <a:endParaRPr lang="en-US" altLang="ko-KR" sz="1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Oval 104"/>
            <p:cNvSpPr>
              <a:spLocks noChangeArrowheads="1"/>
            </p:cNvSpPr>
            <p:nvPr/>
          </p:nvSpPr>
          <p:spPr bwMode="auto">
            <a:xfrm>
              <a:off x="5145528" y="1756445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endParaRPr lang="en-US" altLang="ko-KR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Oval 118"/>
            <p:cNvSpPr>
              <a:spLocks noChangeArrowheads="1"/>
            </p:cNvSpPr>
            <p:nvPr/>
          </p:nvSpPr>
          <p:spPr bwMode="auto">
            <a:xfrm>
              <a:off x="7300565" y="1262733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endParaRPr lang="en-US" altLang="ko-KR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6598243" y="2273476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endParaRPr lang="en-US" altLang="ko-KR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57084" y="589935"/>
            <a:ext cx="128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[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4667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8147" y="1489105"/>
            <a:ext cx="8173065" cy="394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복원할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때에는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입력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스트링에서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첫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비트를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읽어와서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비트에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해당되는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주소의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테이블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문자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altLang="ko-KR" sz="2400" baseline="-25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첫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복원한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문자로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출력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그리고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나머지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L-l</a:t>
            </a:r>
            <a:r>
              <a:rPr lang="en-US" altLang="ko-KR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비트는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아직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복원을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않은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부분이므로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/>
              <a:t>입력으로부터 그 </a:t>
            </a:r>
            <a:r>
              <a:rPr lang="ko-KR" altLang="ko-KR" sz="2400" dirty="0" smtClean="0"/>
              <a:t>다음</a:t>
            </a:r>
            <a:r>
              <a:rPr lang="en-US" altLang="ko-KR" sz="2400" dirty="0" smtClean="0"/>
              <a:t> l</a:t>
            </a:r>
            <a:r>
              <a:rPr lang="en-US" altLang="ko-KR" sz="2400" baseline="-25000" dirty="0" smtClean="0"/>
              <a:t>i </a:t>
            </a:r>
            <a:r>
              <a:rPr lang="ko-KR" altLang="ko-KR" sz="2400" dirty="0" err="1" smtClean="0"/>
              <a:t>비트만큼을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읽어와 </a:t>
            </a:r>
            <a:r>
              <a:rPr lang="en-US" altLang="ko-KR" sz="2400" dirty="0" smtClean="0"/>
              <a:t>L </a:t>
            </a:r>
            <a:r>
              <a:rPr lang="ko-KR" altLang="ko-KR" sz="2400" dirty="0" smtClean="0"/>
              <a:t>비트를 </a:t>
            </a:r>
            <a:r>
              <a:rPr lang="ko-KR" altLang="ko-KR" sz="2400" dirty="0"/>
              <a:t>만들어 이에 대응되는 테이블 항목을 </a:t>
            </a:r>
            <a:r>
              <a:rPr lang="ko-KR" altLang="ko-KR" sz="2400" dirty="0" smtClean="0"/>
              <a:t>찾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이러한 </a:t>
            </a:r>
            <a:r>
              <a:rPr lang="ko-KR" altLang="ko-KR" sz="2400" dirty="0"/>
              <a:t>방식으로 반복하여 전체 입력 비트 스트링을 압축 이전의 상태로 </a:t>
            </a:r>
            <a:r>
              <a:rPr lang="ko-KR" altLang="ko-KR" sz="2400" dirty="0" smtClean="0"/>
              <a:t>복원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59277" y="560438"/>
            <a:ext cx="234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rgbClr val="C00000"/>
                </a:solidFill>
              </a:rPr>
              <a:t>복원 방법</a:t>
            </a:r>
            <a:endParaRPr lang="ko-KR" altLang="en-US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2362" y="61352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입력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비트 스트링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8653" y="4462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 =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오른쪽 중괄호 4"/>
          <p:cNvSpPr/>
          <p:nvPr/>
        </p:nvSpPr>
        <p:spPr bwMode="auto">
          <a:xfrm rot="5400000">
            <a:off x="1583600" y="246069"/>
            <a:ext cx="288000" cy="1512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1227" y="2105104"/>
            <a:ext cx="652743" cy="369332"/>
          </a:xfrm>
          <a:prstGeom prst="rect">
            <a:avLst/>
          </a:prstGeom>
          <a:solidFill>
            <a:srgbClr val="D9FAFF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0110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직선 화살표 연결선 10"/>
          <p:cNvCxnSpPr>
            <a:stCxn id="5" idx="1"/>
            <a:endCxn id="10" idx="0"/>
          </p:cNvCxnSpPr>
          <p:nvPr/>
        </p:nvCxnSpPr>
        <p:spPr bwMode="auto">
          <a:xfrm flipH="1">
            <a:off x="1727599" y="1146069"/>
            <a:ext cx="1" cy="95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296" y="1092413"/>
            <a:ext cx="2424609" cy="577451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3416400" y="3476109"/>
            <a:ext cx="2403135" cy="2944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92831" y="3441898"/>
            <a:ext cx="809837" cy="369332"/>
          </a:xfrm>
          <a:prstGeom prst="rect">
            <a:avLst/>
          </a:prstGeom>
          <a:solidFill>
            <a:srgbClr val="D9FAFF"/>
          </a:solidFill>
        </p:spPr>
        <p:txBody>
          <a:bodyPr wrap="none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출력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>
            <a:stCxn id="17" idx="3"/>
            <a:endCxn id="20" idx="1"/>
          </p:cNvCxnSpPr>
          <p:nvPr/>
        </p:nvCxnSpPr>
        <p:spPr bwMode="auto">
          <a:xfrm>
            <a:off x="5819535" y="3623345"/>
            <a:ext cx="573296" cy="3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7359675" y="3441898"/>
            <a:ext cx="1561646" cy="369332"/>
          </a:xfrm>
          <a:prstGeom prst="rect">
            <a:avLst/>
          </a:prstGeom>
          <a:solidFill>
            <a:srgbClr val="D9FAFF"/>
          </a:solidFill>
        </p:spPr>
        <p:txBody>
          <a:bodyPr wrap="none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2 </a:t>
            </a:r>
            <a:r>
              <a:rPr lang="ko-KR" alt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비트만 사용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0320" y="4098170"/>
            <a:ext cx="418704" cy="369332"/>
          </a:xfrm>
          <a:prstGeom prst="rect">
            <a:avLst/>
          </a:prstGeom>
          <a:solidFill>
            <a:srgbClr val="D9FAFF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오른쪽 중괄호 33"/>
          <p:cNvSpPr/>
          <p:nvPr/>
        </p:nvSpPr>
        <p:spPr bwMode="auto">
          <a:xfrm rot="5400000">
            <a:off x="1781672" y="2420434"/>
            <a:ext cx="216000" cy="324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36" name="꺾인 연결선 35"/>
          <p:cNvCxnSpPr>
            <a:stCxn id="10" idx="3"/>
          </p:cNvCxnSpPr>
          <p:nvPr/>
        </p:nvCxnSpPr>
        <p:spPr bwMode="auto">
          <a:xfrm>
            <a:off x="2053970" y="2289770"/>
            <a:ext cx="1352326" cy="13120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오른쪽 중괄호 36"/>
          <p:cNvSpPr/>
          <p:nvPr/>
        </p:nvSpPr>
        <p:spPr bwMode="auto">
          <a:xfrm rot="5400000">
            <a:off x="2753856" y="622034"/>
            <a:ext cx="288000" cy="756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24604" y="4098170"/>
            <a:ext cx="418704" cy="369332"/>
          </a:xfrm>
          <a:prstGeom prst="rect">
            <a:avLst/>
          </a:prstGeom>
          <a:solidFill>
            <a:srgbClr val="FFEBFF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3" name="꺾인 연결선 42"/>
          <p:cNvCxnSpPr>
            <a:stCxn id="37" idx="1"/>
            <a:endCxn id="38" idx="0"/>
          </p:cNvCxnSpPr>
          <p:nvPr/>
        </p:nvCxnSpPr>
        <p:spPr bwMode="auto">
          <a:xfrm rot="16200000" flipH="1" flipV="1">
            <a:off x="1138838" y="2339152"/>
            <a:ext cx="2954136" cy="563900"/>
          </a:xfrm>
          <a:prstGeom prst="bentConnector3">
            <a:avLst>
              <a:gd name="adj1" fmla="val 212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919513" y="36172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</a:rPr>
              <a:t>①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82028" y="1395439"/>
            <a:ext cx="3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</a:rPr>
              <a:t>②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03648" y="13850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</a:rPr>
              <a:t>①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9" name="직선 화살표 연결선 48"/>
          <p:cNvCxnSpPr>
            <a:stCxn id="34" idx="1"/>
            <a:endCxn id="31" idx="0"/>
          </p:cNvCxnSpPr>
          <p:nvPr/>
        </p:nvCxnSpPr>
        <p:spPr bwMode="auto">
          <a:xfrm>
            <a:off x="1889672" y="2690434"/>
            <a:ext cx="0" cy="1407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직사각형 69"/>
          <p:cNvSpPr/>
          <p:nvPr/>
        </p:nvSpPr>
        <p:spPr>
          <a:xfrm>
            <a:off x="6369168" y="4778692"/>
            <a:ext cx="808235" cy="369332"/>
          </a:xfrm>
          <a:prstGeom prst="rect">
            <a:avLst/>
          </a:prstGeom>
          <a:solidFill>
            <a:srgbClr val="D9FAFF"/>
          </a:solidFill>
        </p:spPr>
        <p:txBody>
          <a:bodyPr wrap="none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g </a:t>
            </a:r>
            <a:r>
              <a:rPr lang="ko-KR" alt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출력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71" name="직선 화살표 연결선 70"/>
          <p:cNvCxnSpPr>
            <a:endCxn id="70" idx="1"/>
          </p:cNvCxnSpPr>
          <p:nvPr/>
        </p:nvCxnSpPr>
        <p:spPr bwMode="auto">
          <a:xfrm>
            <a:off x="5807242" y="4963358"/>
            <a:ext cx="5619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직사각형 71"/>
          <p:cNvSpPr/>
          <p:nvPr/>
        </p:nvSpPr>
        <p:spPr>
          <a:xfrm>
            <a:off x="7336012" y="4778692"/>
            <a:ext cx="1561646" cy="369332"/>
          </a:xfrm>
          <a:prstGeom prst="rect">
            <a:avLst/>
          </a:prstGeom>
          <a:solidFill>
            <a:srgbClr val="D9FAFF"/>
          </a:solidFill>
        </p:spPr>
        <p:txBody>
          <a:bodyPr wrap="none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3 </a:t>
            </a:r>
            <a:r>
              <a:rPr lang="ko-KR" alt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비트만 사용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11265" y="4426175"/>
            <a:ext cx="3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</a:rPr>
              <a:t>②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62793" y="4954066"/>
            <a:ext cx="3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</a:rPr>
              <a:t>②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99792" y="26450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</a:rPr>
              <a:t>①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54615" y="2713390"/>
            <a:ext cx="3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dirty="0" smtClean="0">
                <a:solidFill>
                  <a:srgbClr val="000000"/>
                </a:solidFill>
              </a:rPr>
              <a:t>②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-125839" y="4098170"/>
            <a:ext cx="18453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사용 안된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2 </a:t>
            </a:r>
            <a:r>
              <a:rPr lang="ko-KR" altLang="en-US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비트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419872" y="4795507"/>
            <a:ext cx="2376000" cy="324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/>
            <a:endParaRPr 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971596" y="458212"/>
          <a:ext cx="57606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88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925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D9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D9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D9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D9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7" name="꺾인 연결선 96"/>
          <p:cNvCxnSpPr>
            <a:stCxn id="38" idx="3"/>
            <a:endCxn id="82" idx="1"/>
          </p:cNvCxnSpPr>
          <p:nvPr/>
        </p:nvCxnSpPr>
        <p:spPr bwMode="auto">
          <a:xfrm>
            <a:off x="2543308" y="4282836"/>
            <a:ext cx="876564" cy="6746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577707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845" y="1017157"/>
            <a:ext cx="76642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먼저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허프만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코드의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길이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 = 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이므로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입력의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처음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비트인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0110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가져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옴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룩업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테이블에서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‘0110’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해당되는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테이블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0110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, a,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찾아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‘a’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출력</a:t>
            </a:r>
            <a:endParaRPr lang="en-US" altLang="ko-KR" sz="2400" u="sng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</a:t>
            </a:r>
            <a:r>
              <a:rPr lang="ko-KR" altLang="ko-KR" sz="2400" dirty="0"/>
              <a:t>의 코드 길이가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ko-KR" sz="2400" dirty="0"/>
              <a:t>이므로</a:t>
            </a:r>
            <a:r>
              <a:rPr lang="en-US" altLang="ko-KR" sz="2400" dirty="0"/>
              <a:t>, </a:t>
            </a:r>
            <a:r>
              <a:rPr lang="ko-KR" altLang="ko-KR" sz="2400" dirty="0"/>
              <a:t>뒷부분의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ko-KR" sz="2400" dirty="0"/>
              <a:t>비트인 </a:t>
            </a:r>
            <a:r>
              <a:rPr lang="en-US" altLang="ko-KR" sz="2400" dirty="0"/>
              <a:t>‘</a:t>
            </a:r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</a:rPr>
              <a:t>10</a:t>
            </a:r>
            <a:r>
              <a:rPr lang="en-US" altLang="ko-KR" sz="2400" dirty="0"/>
              <a:t>’</a:t>
            </a:r>
            <a:r>
              <a:rPr lang="ko-KR" altLang="ko-KR" sz="2400" dirty="0"/>
              <a:t>과 입력에서 그 다음</a:t>
            </a:r>
            <a:r>
              <a:rPr lang="en-US" altLang="ko-KR" sz="2400" dirty="0"/>
              <a:t> 2</a:t>
            </a:r>
            <a:r>
              <a:rPr lang="ko-KR" altLang="ko-KR" sz="2400" dirty="0"/>
              <a:t>비트인 </a:t>
            </a:r>
            <a:r>
              <a:rPr lang="en-US" altLang="ko-KR" sz="2400" dirty="0"/>
              <a:t>‘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2400" dirty="0"/>
              <a:t>’</a:t>
            </a:r>
            <a:r>
              <a:rPr lang="ko-KR" altLang="ko-KR" sz="2400" dirty="0"/>
              <a:t>을 가져와 합쳐진</a:t>
            </a:r>
            <a:r>
              <a:rPr lang="en-US" altLang="ko-KR" sz="2400" dirty="0"/>
              <a:t> ‘10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2400" dirty="0"/>
              <a:t>’</a:t>
            </a:r>
            <a:r>
              <a:rPr lang="ko-KR" altLang="ko-KR" sz="2400" dirty="0"/>
              <a:t>에 해당되는 테이블 항목을 찾으면 </a:t>
            </a:r>
            <a:r>
              <a:rPr lang="en-US" altLang="ko-KR" sz="2400" dirty="0"/>
              <a:t>[1010, g, 3]</a:t>
            </a:r>
            <a:r>
              <a:rPr lang="ko-KR" altLang="ko-KR" sz="2400" dirty="0"/>
              <a:t>가 되어</a:t>
            </a:r>
            <a:r>
              <a:rPr lang="en-US" altLang="ko-KR" sz="2400" dirty="0"/>
              <a:t>,</a:t>
            </a:r>
            <a:r>
              <a:rPr lang="en-US" altLang="ko-KR" sz="2400" u="sng" dirty="0"/>
              <a:t> ‘g’</a:t>
            </a:r>
            <a:r>
              <a:rPr lang="ko-KR" altLang="ko-KR" sz="2400" u="sng" dirty="0"/>
              <a:t>를 </a:t>
            </a:r>
            <a:r>
              <a:rPr lang="ko-KR" altLang="ko-KR" sz="2400" u="sng" dirty="0" smtClean="0"/>
              <a:t>출력</a:t>
            </a:r>
            <a:endParaRPr lang="en-US" altLang="ko-KR" sz="24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g</a:t>
            </a:r>
            <a:r>
              <a:rPr lang="ko-KR" altLang="ko-KR" sz="2400" dirty="0"/>
              <a:t>의 </a:t>
            </a:r>
            <a:r>
              <a:rPr lang="ko-KR" altLang="ko-KR" sz="2400" dirty="0" err="1"/>
              <a:t>코드길이가</a:t>
            </a:r>
            <a:r>
              <a:rPr lang="ko-KR" altLang="ko-KR" sz="2400" dirty="0"/>
              <a:t> </a:t>
            </a:r>
            <a:r>
              <a:rPr lang="en-US" altLang="ko-KR" sz="2400" dirty="0"/>
              <a:t>3</a:t>
            </a:r>
            <a:r>
              <a:rPr lang="ko-KR" altLang="ko-KR" sz="2400" dirty="0"/>
              <a:t>이므로</a:t>
            </a:r>
            <a:r>
              <a:rPr lang="en-US" altLang="ko-KR" sz="2400" dirty="0"/>
              <a:t>, </a:t>
            </a:r>
            <a:r>
              <a:rPr lang="ko-KR" altLang="ko-KR" sz="2400" dirty="0"/>
              <a:t>나머지 </a:t>
            </a:r>
            <a:r>
              <a:rPr lang="en-US" altLang="ko-KR" sz="2400" dirty="0"/>
              <a:t>1</a:t>
            </a:r>
            <a:r>
              <a:rPr lang="ko-KR" altLang="ko-KR" sz="2400" dirty="0"/>
              <a:t>비트인 </a:t>
            </a:r>
            <a:r>
              <a:rPr lang="en-US" altLang="ko-KR" sz="2400" dirty="0"/>
              <a:t>‘0’</a:t>
            </a:r>
            <a:r>
              <a:rPr lang="ko-KR" altLang="ko-KR" sz="2400" dirty="0"/>
              <a:t>과 입력에서 그 다음 </a:t>
            </a:r>
            <a:r>
              <a:rPr lang="en-US" altLang="ko-KR" sz="2400" dirty="0"/>
              <a:t>3</a:t>
            </a:r>
            <a:r>
              <a:rPr lang="ko-KR" altLang="ko-KR" sz="2400" dirty="0"/>
              <a:t>비트인 </a:t>
            </a:r>
            <a:r>
              <a:rPr lang="en-US" altLang="ko-KR" sz="2400" dirty="0"/>
              <a:t>‘110’</a:t>
            </a:r>
            <a:r>
              <a:rPr lang="ko-KR" altLang="ko-KR" sz="2400" dirty="0"/>
              <a:t>을 가져와 합쳐진</a:t>
            </a:r>
            <a:r>
              <a:rPr lang="en-US" altLang="ko-KR" sz="2400" dirty="0"/>
              <a:t> ‘0110’</a:t>
            </a:r>
            <a:r>
              <a:rPr lang="ko-KR" altLang="ko-KR" sz="2400" dirty="0"/>
              <a:t>에 해당되는 항목을 찾으면 </a:t>
            </a:r>
            <a:r>
              <a:rPr lang="en-US" altLang="ko-KR" sz="2400" dirty="0"/>
              <a:t>[0110, a, 2]</a:t>
            </a:r>
            <a:r>
              <a:rPr lang="ko-KR" altLang="ko-KR" sz="2400" dirty="0"/>
              <a:t>이므로</a:t>
            </a:r>
            <a:r>
              <a:rPr lang="en-US" altLang="ko-KR" sz="2400" dirty="0"/>
              <a:t>, </a:t>
            </a:r>
            <a:r>
              <a:rPr lang="en-US" altLang="ko-KR" sz="2400" u="sng" dirty="0"/>
              <a:t>‘a’</a:t>
            </a:r>
            <a:r>
              <a:rPr lang="ko-KR" altLang="ko-KR" sz="2400" u="sng" dirty="0"/>
              <a:t>를 </a:t>
            </a:r>
            <a:r>
              <a:rPr lang="ko-KR" altLang="ko-KR" sz="2400" u="sng" dirty="0" smtClean="0"/>
              <a:t>출력</a:t>
            </a:r>
            <a:endParaRPr lang="en-US" altLang="ko-KR" sz="24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이러한 </a:t>
            </a:r>
            <a:r>
              <a:rPr lang="ko-KR" altLang="ko-KR" sz="2400" dirty="0"/>
              <a:t>방법으로 </a:t>
            </a:r>
            <a:r>
              <a:rPr lang="ko-KR" altLang="ko-KR" sz="2400" dirty="0" err="1"/>
              <a:t>디코딩을</a:t>
            </a:r>
            <a:r>
              <a:rPr lang="ko-KR" altLang="ko-KR" sz="2400" dirty="0"/>
              <a:t> 계속하면 </a:t>
            </a:r>
            <a:r>
              <a:rPr lang="en-US" altLang="ko-KR" sz="2400" dirty="0"/>
              <a:t>d, c, </a:t>
            </a:r>
            <a:r>
              <a:rPr lang="en-US" altLang="ko-KR" sz="2400" dirty="0">
                <a:sym typeface="MT Extra" panose="05050102010205020202" pitchFamily="18" charset="2"/>
              </a:rPr>
              <a:t></a:t>
            </a:r>
            <a:r>
              <a:rPr lang="ko-KR" altLang="ko-KR" sz="2400" dirty="0"/>
              <a:t>로 </a:t>
            </a:r>
            <a:r>
              <a:rPr lang="ko-KR" altLang="ko-KR" sz="2400" dirty="0" smtClean="0"/>
              <a:t>출력</a:t>
            </a:r>
            <a:r>
              <a:rPr lang="ko-KR" altLang="en-US" sz="2400" dirty="0" smtClean="0"/>
              <a:t>되고</a:t>
            </a:r>
            <a:r>
              <a:rPr lang="en-US" altLang="ko-KR" sz="2400" dirty="0" smtClean="0"/>
              <a:t>, </a:t>
            </a:r>
            <a:r>
              <a:rPr lang="ko-KR" altLang="ko-KR" sz="2400" dirty="0"/>
              <a:t>최종 복원된 문자열은</a:t>
            </a:r>
            <a:r>
              <a:rPr lang="en-US" altLang="ko-KR" sz="2400" dirty="0"/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a g a d c</a:t>
            </a:r>
            <a:r>
              <a:rPr lang="en-US" altLang="ko-KR" sz="2400" dirty="0">
                <a:solidFill>
                  <a:srgbClr val="3333FF"/>
                </a:solidFill>
                <a:sym typeface="MT Extra" panose="05050102010205020202" pitchFamily="18" charset="2"/>
              </a:rPr>
              <a:t></a:t>
            </a:r>
            <a:r>
              <a:rPr lang="ko-KR" altLang="ko-KR" sz="2400" dirty="0"/>
              <a:t>이다</a:t>
            </a:r>
            <a:r>
              <a:rPr lang="en-US" altLang="ko-KR" sz="2400" dirty="0" smtClean="0"/>
              <a:t>.</a:t>
            </a:r>
            <a:endParaRPr lang="ko-KR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1931076" y="294657"/>
            <a:ext cx="4961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01101011000001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MT Extra" panose="05050102010205020202" pitchFamily="18" charset="2"/>
              </a:rPr>
              <a:t>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복원하는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en-US" altLang="ko-KR" sz="24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3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6093" y="474655"/>
            <a:ext cx="79916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</a:rPr>
              <a:t>노드들을</a:t>
            </a:r>
            <a:r>
              <a:rPr lang="ko-KR" altLang="ko-KR" sz="2600" dirty="0">
                <a:solidFill>
                  <a:srgbClr val="C00000"/>
                </a:solidFill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</a:rPr>
              <a:t>배열에</a:t>
            </a:r>
            <a:r>
              <a:rPr lang="ko-KR" altLang="ko-KR" sz="2600" dirty="0">
                <a:solidFill>
                  <a:srgbClr val="C00000"/>
                </a:solidFill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</a:rPr>
              <a:t>이와</a:t>
            </a:r>
            <a:r>
              <a:rPr lang="ko-KR" altLang="ko-KR" sz="2600" dirty="0">
                <a:solidFill>
                  <a:srgbClr val="C00000"/>
                </a:solidFill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</a:rPr>
              <a:t>같이</a:t>
            </a:r>
            <a:r>
              <a:rPr lang="ko-KR" altLang="ko-KR" sz="2600" dirty="0">
                <a:solidFill>
                  <a:srgbClr val="C00000"/>
                </a:solidFill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</a:rPr>
              <a:t>저장했을</a:t>
            </a:r>
            <a:r>
              <a:rPr lang="ko-KR" altLang="ko-KR" sz="2600" dirty="0">
                <a:solidFill>
                  <a:srgbClr val="C00000"/>
                </a:solidFill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때</a:t>
            </a:r>
            <a:r>
              <a:rPr lang="en-US" altLang="ko-KR" sz="2600" dirty="0" smtClean="0">
                <a:solidFill>
                  <a:srgbClr val="C00000"/>
                </a:solidFill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ko-KR" altLang="ko-KR" sz="26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힙에서</a:t>
            </a:r>
            <a:r>
              <a:rPr lang="ko-KR" altLang="ko-KR" sz="2600" dirty="0" smtClean="0">
                <a:solidFill>
                  <a:srgbClr val="C00000"/>
                </a:solidFill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</a:rPr>
              <a:t>부모와</a:t>
            </a:r>
            <a:r>
              <a:rPr lang="ko-KR" altLang="ko-KR" sz="2600" dirty="0">
                <a:solidFill>
                  <a:srgbClr val="C00000"/>
                </a:solidFill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</a:rPr>
              <a:t>자식</a:t>
            </a:r>
            <a:r>
              <a:rPr lang="ko-KR" altLang="ko-KR" sz="2600" dirty="0">
                <a:solidFill>
                  <a:srgbClr val="C00000"/>
                </a:solidFill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관계</a:t>
            </a:r>
            <a:r>
              <a:rPr lang="en-US" altLang="ko-KR" sz="2800" dirty="0" smtClean="0"/>
              <a:t>  </a:t>
            </a:r>
            <a:endParaRPr lang="ko-KR" altLang="ko-KR" sz="2800" dirty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3775" y="1677153"/>
            <a:ext cx="7903922" cy="1431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30213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</a:rPr>
              <a:t>a[</a:t>
            </a:r>
            <a:r>
              <a:rPr lang="en-US" altLang="ko-KR" sz="2400" dirty="0" err="1" smtClean="0">
                <a:solidFill>
                  <a:srgbClr val="000000"/>
                </a:solidFill>
              </a:rPr>
              <a:t>i</a:t>
            </a:r>
            <a:r>
              <a:rPr lang="en-US" altLang="ko-KR" sz="2400" dirty="0">
                <a:solidFill>
                  <a:srgbClr val="000000"/>
                </a:solidFill>
              </a:rPr>
              <a:t>]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의</a:t>
            </a:r>
            <a:r>
              <a:rPr lang="ko-KR" altLang="ko-KR" sz="2400" dirty="0">
                <a:solidFill>
                  <a:srgbClr val="000000"/>
                </a:solidFill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자식은</a:t>
            </a:r>
            <a:r>
              <a:rPr lang="ko-KR" altLang="ko-KR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a[2i]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와</a:t>
            </a:r>
            <a:r>
              <a:rPr lang="ko-KR" altLang="ko-KR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a[2i+1]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에</a:t>
            </a:r>
            <a:r>
              <a:rPr lang="ko-KR" altLang="ko-KR" sz="2400" dirty="0">
                <a:solidFill>
                  <a:srgbClr val="000000"/>
                </a:solidFill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있고</a:t>
            </a:r>
            <a:r>
              <a:rPr lang="en-US" altLang="ko-KR" sz="2400" dirty="0">
                <a:solidFill>
                  <a:srgbClr val="000000"/>
                </a:solidFill>
              </a:rPr>
              <a:t>,</a:t>
            </a:r>
            <a:endParaRPr lang="ko-KR" altLang="ko-KR" sz="2400" dirty="0"/>
          </a:p>
          <a:p>
            <a:pPr marL="430213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</a:rPr>
              <a:t>a[j]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의</a:t>
            </a:r>
            <a:r>
              <a:rPr lang="ko-KR" altLang="ko-KR" sz="2400" dirty="0">
                <a:solidFill>
                  <a:srgbClr val="000000"/>
                </a:solidFill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부모는</a:t>
            </a:r>
            <a:r>
              <a:rPr lang="en-US" altLang="ko-KR" sz="2400" dirty="0">
                <a:solidFill>
                  <a:srgbClr val="000000"/>
                </a:solidFill>
              </a:rPr>
              <a:t> a[j/2]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에</a:t>
            </a:r>
            <a:r>
              <a:rPr lang="ko-KR" altLang="ko-KR" sz="2400" dirty="0">
                <a:solidFill>
                  <a:srgbClr val="000000"/>
                </a:solidFill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있다</a:t>
            </a:r>
            <a:r>
              <a:rPr lang="en-US" altLang="ko-KR" sz="2400" dirty="0">
                <a:solidFill>
                  <a:srgbClr val="000000"/>
                </a:solidFill>
              </a:rPr>
              <a:t>. </a:t>
            </a:r>
            <a:r>
              <a:rPr lang="ko-KR" altLang="ko-KR" sz="2400" dirty="0">
                <a:latin typeface="Calibri" panose="020F0502020204030204" pitchFamily="34" charset="0"/>
              </a:rPr>
              <a:t>단</a:t>
            </a:r>
            <a:r>
              <a:rPr lang="en-US" altLang="ko-KR" sz="2400" dirty="0"/>
              <a:t>, j &gt; 1</a:t>
            </a:r>
            <a:r>
              <a:rPr lang="ko-KR" altLang="ko-KR" sz="2400" dirty="0">
                <a:latin typeface="Calibri" panose="020F0502020204030204" pitchFamily="34" charset="0"/>
              </a:rPr>
              <a:t>이고</a:t>
            </a:r>
            <a:r>
              <a:rPr lang="en-US" altLang="ko-KR" sz="2400" dirty="0"/>
              <a:t>, j/2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정수만을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취한다</a:t>
            </a:r>
            <a:r>
              <a:rPr lang="en-US" altLang="ko-KR" sz="2400" dirty="0"/>
              <a:t>.</a:t>
            </a:r>
            <a:endParaRPr lang="ko-KR" altLang="ko-KR" sz="2400" dirty="0"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3188" y="3906074"/>
            <a:ext cx="758450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자식은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a[2x4] =a[8]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a[2x4+1] = a[9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즉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80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부모는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a[11/2] = a[5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38750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05495"/>
            <a:ext cx="7886700" cy="509657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dirty="0" err="1"/>
              <a:t>허프만</a:t>
            </a:r>
            <a:r>
              <a:rPr lang="ko-KR" altLang="ko-KR" dirty="0"/>
              <a:t> 트리 만들기는 먼저 </a:t>
            </a:r>
            <a:r>
              <a:rPr lang="ko-KR" altLang="ko-KR" dirty="0" err="1"/>
              <a:t>최소힙을</a:t>
            </a:r>
            <a:r>
              <a:rPr lang="ko-KR" altLang="ko-KR" dirty="0"/>
              <a:t> 구성하는데 </a:t>
            </a:r>
            <a:r>
              <a:rPr lang="en-US" altLang="ko-KR" dirty="0"/>
              <a:t>O(N)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소요</a:t>
            </a:r>
            <a:r>
              <a:rPr lang="en-US" altLang="ko-KR" dirty="0" smtClean="0"/>
              <a:t>. </a:t>
            </a:r>
            <a:r>
              <a:rPr lang="ko-KR" altLang="ko-KR" dirty="0"/>
              <a:t>단</a:t>
            </a:r>
            <a:r>
              <a:rPr lang="en-US" altLang="ko-KR" dirty="0"/>
              <a:t>, N</a:t>
            </a:r>
            <a:r>
              <a:rPr lang="ko-KR" altLang="ko-KR" dirty="0"/>
              <a:t>은 문자의 </a:t>
            </a:r>
            <a:r>
              <a:rPr lang="ko-KR" altLang="ko-KR" dirty="0" smtClean="0"/>
              <a:t>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 </a:t>
            </a:r>
            <a:r>
              <a:rPr lang="ko-KR" altLang="ko-KR" dirty="0" err="1"/>
              <a:t>최소힙에서</a:t>
            </a:r>
            <a:r>
              <a:rPr lang="ko-KR" altLang="ko-KR" dirty="0"/>
              <a:t> </a:t>
            </a:r>
            <a:r>
              <a:rPr lang="en-US" altLang="ko-KR" dirty="0"/>
              <a:t>N-1</a:t>
            </a:r>
            <a:r>
              <a:rPr lang="ko-KR" altLang="ko-KR" dirty="0"/>
              <a:t>회의</a:t>
            </a:r>
            <a:r>
              <a:rPr lang="en-US" altLang="ko-KR" dirty="0"/>
              <a:t> while-</a:t>
            </a:r>
            <a:r>
              <a:rPr lang="ko-KR" altLang="ko-KR" dirty="0"/>
              <a:t>루프가 수행되는데</a:t>
            </a:r>
            <a:r>
              <a:rPr lang="en-US" altLang="ko-KR" dirty="0"/>
              <a:t>, </a:t>
            </a:r>
            <a:r>
              <a:rPr lang="ko-KR" altLang="ko-KR" dirty="0"/>
              <a:t>루프 내에서는 </a:t>
            </a:r>
            <a:r>
              <a:rPr lang="en-US" altLang="ko-KR" dirty="0" smtClean="0"/>
              <a:t>2</a:t>
            </a:r>
            <a:r>
              <a:rPr lang="ko-KR" altLang="ko-KR" dirty="0" smtClean="0"/>
              <a:t>번의 </a:t>
            </a:r>
            <a:r>
              <a:rPr lang="en-US" altLang="ko-KR" dirty="0" err="1"/>
              <a:t>delete_min</a:t>
            </a:r>
            <a:r>
              <a:rPr lang="ko-KR" altLang="ko-KR" dirty="0"/>
              <a:t>과 </a:t>
            </a:r>
            <a:r>
              <a:rPr lang="en-US" altLang="ko-KR" dirty="0" smtClean="0"/>
              <a:t>1</a:t>
            </a:r>
            <a:r>
              <a:rPr lang="ko-KR" altLang="ko-KR" dirty="0" smtClean="0"/>
              <a:t>번의 </a:t>
            </a:r>
            <a:r>
              <a:rPr lang="en-US" altLang="ko-KR" dirty="0"/>
              <a:t>insert</a:t>
            </a:r>
            <a:r>
              <a:rPr lang="ko-KR" altLang="ko-KR" dirty="0"/>
              <a:t>가 각각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altLang="ko-KR" dirty="0" err="1" smtClean="0"/>
              <a:t>delete_min</a:t>
            </a:r>
            <a:r>
              <a:rPr lang="ko-KR" altLang="ko-KR" dirty="0"/>
              <a:t>이나</a:t>
            </a:r>
            <a:r>
              <a:rPr lang="en-US" altLang="ko-KR" dirty="0"/>
              <a:t> insert</a:t>
            </a:r>
            <a:r>
              <a:rPr lang="ko-KR" altLang="ko-KR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downheap</a:t>
            </a:r>
            <a:r>
              <a:rPr lang="en-US" altLang="ko-KR" dirty="0"/>
              <a:t> </a:t>
            </a:r>
            <a:r>
              <a:rPr lang="ko-KR" altLang="ko-KR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upheap</a:t>
            </a:r>
            <a:r>
              <a:rPr lang="ko-KR" altLang="ko-KR" dirty="0"/>
              <a:t>을 </a:t>
            </a:r>
            <a:r>
              <a:rPr lang="ko-KR" altLang="ko-KR" dirty="0" smtClean="0"/>
              <a:t>수행하므로 </a:t>
            </a:r>
            <a:r>
              <a:rPr lang="ko-KR" altLang="ko-KR" dirty="0"/>
              <a:t>각각</a:t>
            </a:r>
            <a:r>
              <a:rPr lang="en-US" altLang="ko-KR" dirty="0"/>
              <a:t> O(</a:t>
            </a:r>
            <a:r>
              <a:rPr lang="en-US" altLang="ko-KR" dirty="0" err="1"/>
              <a:t>logN</a:t>
            </a:r>
            <a:r>
              <a:rPr lang="en-US" altLang="ko-KR" dirty="0"/>
              <a:t>) </a:t>
            </a:r>
            <a:r>
              <a:rPr lang="ko-KR" altLang="ko-KR" dirty="0" smtClean="0"/>
              <a:t>시간 소요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허프만</a:t>
            </a:r>
            <a:r>
              <a:rPr lang="ko-KR" altLang="ko-KR" dirty="0" smtClean="0"/>
              <a:t> </a:t>
            </a:r>
            <a:r>
              <a:rPr lang="ko-KR" altLang="ko-KR" dirty="0"/>
              <a:t>트리를 만드는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/>
              <a:t>O(N) + (N-1)O(</a:t>
            </a:r>
            <a:r>
              <a:rPr lang="en-US" altLang="ko-KR" dirty="0" err="1"/>
              <a:t>logN</a:t>
            </a:r>
            <a:r>
              <a:rPr lang="en-US" altLang="ko-KR" dirty="0"/>
              <a:t>) = </a:t>
            </a:r>
            <a:r>
              <a:rPr lang="en-US" altLang="ko-KR" dirty="0">
                <a:solidFill>
                  <a:srgbClr val="3333FF"/>
                </a:solidFill>
              </a:rPr>
              <a:t>O(</a:t>
            </a:r>
            <a:r>
              <a:rPr lang="en-US" altLang="ko-KR" dirty="0" err="1">
                <a:solidFill>
                  <a:srgbClr val="3333FF"/>
                </a:solidFill>
              </a:rPr>
              <a:t>NlogN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허프만</a:t>
            </a:r>
            <a:r>
              <a:rPr lang="ko-KR" altLang="ko-KR" dirty="0" smtClean="0"/>
              <a:t> 코드 계산</a:t>
            </a:r>
            <a:r>
              <a:rPr lang="en-US" altLang="ko-KR" dirty="0" smtClean="0"/>
              <a:t>: </a:t>
            </a:r>
            <a:r>
              <a:rPr lang="ko-KR" altLang="ko-KR" dirty="0" smtClean="0"/>
              <a:t>트리에서 </a:t>
            </a:r>
            <a:r>
              <a:rPr lang="ko-KR" altLang="ko-KR" dirty="0" err="1"/>
              <a:t>전위순회를</a:t>
            </a:r>
            <a:r>
              <a:rPr lang="ko-KR" altLang="ko-KR" dirty="0"/>
              <a:t> </a:t>
            </a:r>
            <a:r>
              <a:rPr lang="ko-KR" altLang="ko-KR" dirty="0" smtClean="0"/>
              <a:t>수행하</a:t>
            </a:r>
            <a:r>
              <a:rPr lang="ko-KR" altLang="en-US" dirty="0" smtClean="0"/>
              <a:t>므로</a:t>
            </a:r>
            <a:r>
              <a:rPr lang="ko-KR" altLang="ko-KR" dirty="0" smtClean="0"/>
              <a:t> </a:t>
            </a:r>
            <a:r>
              <a:rPr lang="ko-KR" altLang="ko-KR" dirty="0"/>
              <a:t>트리의 노드 수에 </a:t>
            </a:r>
            <a:r>
              <a:rPr lang="ko-KR" altLang="ko-KR" dirty="0" smtClean="0"/>
              <a:t>비례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O(N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483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0322" y="642683"/>
            <a:ext cx="7369277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</a:rPr>
              <a:t>압축하는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시간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marL="800100" lvl="1" indent="-342900" algn="just">
              <a:spcAft>
                <a:spcPts val="1200"/>
              </a:spcAft>
              <a:buFontTx/>
              <a:buChar char="-"/>
            </a:pPr>
            <a:r>
              <a:rPr lang="ko-KR" altLang="ko-KR" sz="2400" dirty="0" smtClean="0">
                <a:latin typeface="Calibri" panose="020F0502020204030204" pitchFamily="34" charset="0"/>
              </a:rPr>
              <a:t>입력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파일의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모든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문자를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스캔하여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계산하는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시간</a:t>
            </a:r>
            <a:r>
              <a:rPr lang="en-US" altLang="ko-KR" sz="2400" dirty="0" smtClean="0">
                <a:latin typeface="Calibri" panose="020F0502020204030204" pitchFamily="34" charset="0"/>
              </a:rPr>
              <a:t> = 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O(N)</a:t>
            </a:r>
          </a:p>
          <a:p>
            <a:pPr marL="800100" lvl="1" indent="-342900" algn="just">
              <a:spcAft>
                <a:spcPts val="1800"/>
              </a:spcAft>
              <a:buFontTx/>
              <a:buChar char="-"/>
            </a:pPr>
            <a:r>
              <a:rPr lang="ko-KR" altLang="ko-KR" sz="2400" dirty="0" smtClean="0">
                <a:latin typeface="Calibri" panose="020F0502020204030204" pitchFamily="34" charset="0"/>
              </a:rPr>
              <a:t>각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문자를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허프만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코드로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변환하는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시간</a:t>
            </a:r>
            <a:r>
              <a:rPr lang="ko-KR" altLang="ko-KR" sz="2400" dirty="0" smtClean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</a:rPr>
              <a:t>=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O(N)</a:t>
            </a:r>
            <a:endParaRPr lang="en-US" altLang="ko-KR" sz="2400" dirty="0" smtClean="0">
              <a:solidFill>
                <a:srgbClr val="3333FF"/>
              </a:solidFill>
              <a:latin typeface="Calibri" panose="020F0502020204030204" pitchFamily="34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룩업테이블을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사용하여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복원하는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시간도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비트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스트링에서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스트링을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읽어올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때마다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문자를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출력하므로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O(N)</a:t>
            </a:r>
            <a:endParaRPr lang="ko-KR" altLang="ko-KR" sz="2400" dirty="0">
              <a:solidFill>
                <a:srgbClr val="3333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28457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/>
              <a:t>압축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허프만</a:t>
            </a:r>
            <a:r>
              <a:rPr lang="ko-KR" altLang="ko-KR" dirty="0"/>
              <a:t> 알고리즘은 입력에 </a:t>
            </a:r>
            <a:r>
              <a:rPr lang="ko-KR" altLang="ko-KR" dirty="0" smtClean="0"/>
              <a:t>민감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최악의 </a:t>
            </a:r>
            <a:r>
              <a:rPr lang="ko-KR" altLang="ko-KR" dirty="0"/>
              <a:t>경우는 입력 파일의 문자들이 </a:t>
            </a:r>
            <a:r>
              <a:rPr lang="ko-KR" altLang="ko-KR" dirty="0">
                <a:solidFill>
                  <a:srgbClr val="3333FF"/>
                </a:solidFill>
              </a:rPr>
              <a:t>모두 같은 빈도 수를 갖는 </a:t>
            </a:r>
            <a:r>
              <a:rPr lang="ko-KR" altLang="ko-KR" dirty="0" smtClean="0">
                <a:solidFill>
                  <a:srgbClr val="3333FF"/>
                </a:solidFill>
              </a:rPr>
              <a:t>경우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 lvl="1">
              <a:buFontTx/>
              <a:buChar char="-"/>
            </a:pPr>
            <a:r>
              <a:rPr lang="ko-KR" altLang="ko-KR" dirty="0" err="1" smtClean="0"/>
              <a:t>허프만</a:t>
            </a:r>
            <a:r>
              <a:rPr lang="ko-KR" altLang="ko-KR" dirty="0" smtClean="0"/>
              <a:t> </a:t>
            </a:r>
            <a:r>
              <a:rPr lang="ko-KR" altLang="ko-KR" dirty="0"/>
              <a:t>트리를 만들면 </a:t>
            </a:r>
            <a:r>
              <a:rPr lang="ko-KR" altLang="ko-KR" dirty="0" smtClean="0"/>
              <a:t>완전이진트리와 </a:t>
            </a:r>
            <a:r>
              <a:rPr lang="ko-KR" altLang="ko-KR" dirty="0"/>
              <a:t>유사한 형태를 가지게 되고 모든 문자가 거의 같은 길이의 코드를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> 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r>
              <a:rPr lang="ko-KR" altLang="ko-KR" dirty="0" smtClean="0"/>
              <a:t>파일에 </a:t>
            </a:r>
            <a:r>
              <a:rPr lang="ko-KR" altLang="ko-KR" dirty="0"/>
              <a:t>문자들의 </a:t>
            </a:r>
            <a:r>
              <a:rPr lang="ko-KR" altLang="ko-KR" dirty="0">
                <a:solidFill>
                  <a:srgbClr val="3333FF"/>
                </a:solidFill>
              </a:rPr>
              <a:t>빈도 수가 고르지 않게 분포할 때</a:t>
            </a:r>
            <a:r>
              <a:rPr lang="ko-KR" altLang="ko-KR" dirty="0"/>
              <a:t>에 우수한 압축 성능을 </a:t>
            </a:r>
            <a:r>
              <a:rPr lang="ko-KR" altLang="ko-KR" dirty="0" smtClean="0"/>
              <a:t>보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7474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요약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35260"/>
            <a:ext cx="7886700" cy="5056979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dirty="0"/>
              <a:t>우선순위큐는 가장 높은 우선순위를 가진 항목을 접근 또는 삭제하는 연산과 삽입 연산을 </a:t>
            </a:r>
            <a:r>
              <a:rPr lang="ko-KR" altLang="ko-KR" dirty="0" smtClean="0"/>
              <a:t>지원</a:t>
            </a:r>
            <a:endParaRPr lang="ko-KR" altLang="ko-KR" dirty="0"/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dirty="0" err="1"/>
              <a:t>이진힙은</a:t>
            </a:r>
            <a:r>
              <a:rPr lang="ko-KR" altLang="ko-KR" dirty="0"/>
              <a:t> 완전이진트리로서 부모의 우선순위가 자식의 우선순위보다 높은 </a:t>
            </a:r>
            <a:r>
              <a:rPr lang="ko-KR" altLang="ko-KR" dirty="0" smtClean="0"/>
              <a:t>자료구조</a:t>
            </a:r>
            <a:endParaRPr lang="ko-KR" altLang="ko-KR" dirty="0"/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dirty="0" err="1"/>
              <a:t>허프만</a:t>
            </a:r>
            <a:r>
              <a:rPr lang="ko-KR" altLang="ko-KR" dirty="0"/>
              <a:t> 코딩은 빈도 수가 높은 문자에 짧은 </a:t>
            </a:r>
            <a:r>
              <a:rPr lang="ko-KR" altLang="ko-KR" dirty="0" err="1"/>
              <a:t>이진코드를</a:t>
            </a:r>
            <a:r>
              <a:rPr lang="ko-KR" altLang="ko-KR" dirty="0"/>
              <a:t> 부여하고</a:t>
            </a:r>
            <a:r>
              <a:rPr lang="en-US" altLang="ko-KR" dirty="0"/>
              <a:t>, </a:t>
            </a:r>
            <a:r>
              <a:rPr lang="ko-KR" altLang="ko-KR" dirty="0"/>
              <a:t>빈도 수가 낮은 문자에 긴 </a:t>
            </a:r>
            <a:r>
              <a:rPr lang="ko-KR" altLang="ko-KR" dirty="0" err="1"/>
              <a:t>이진코드를</a:t>
            </a:r>
            <a:r>
              <a:rPr lang="ko-KR" altLang="ko-KR" dirty="0"/>
              <a:t> 부여하여 압축 효율을 높인다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dirty="0" err="1"/>
              <a:t>허프만</a:t>
            </a:r>
            <a:r>
              <a:rPr lang="ko-KR" altLang="ko-KR" dirty="0"/>
              <a:t> </a:t>
            </a:r>
            <a:r>
              <a:rPr lang="ko-KR" altLang="ko-KR" dirty="0" smtClean="0"/>
              <a:t>알고리즘은</a:t>
            </a:r>
            <a:r>
              <a:rPr lang="en-US" altLang="ko-KR" dirty="0" smtClean="0"/>
              <a:t> </a:t>
            </a:r>
            <a:r>
              <a:rPr lang="ko-KR" altLang="ko-KR" dirty="0"/>
              <a:t>최악의 경우는 입력 파일의 문자들이 모두 같은 빈도 수를 갖는 경우이고</a:t>
            </a:r>
            <a:r>
              <a:rPr lang="en-US" altLang="ko-KR" dirty="0"/>
              <a:t>, </a:t>
            </a:r>
            <a:r>
              <a:rPr lang="ko-KR" altLang="ko-KR" dirty="0"/>
              <a:t>파일에 문자들의 빈도 수가 고르지 않게 분포할 </a:t>
            </a:r>
            <a:r>
              <a:rPr lang="ko-KR" altLang="ko-KR" dirty="0" smtClean="0"/>
              <a:t>때 </a:t>
            </a:r>
            <a:r>
              <a:rPr lang="ko-KR" altLang="ko-KR" dirty="0"/>
              <a:t>우수한 압축 </a:t>
            </a:r>
            <a:r>
              <a:rPr lang="ko-KR" altLang="ko-KR" dirty="0" err="1" smtClean="0"/>
              <a:t>성능</a:t>
            </a:r>
            <a:r>
              <a:rPr lang="ko-KR" altLang="en-US" dirty="0" err="1" smtClean="0"/>
              <a:t>보임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4716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3464" y="718045"/>
            <a:ext cx="8154443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800" dirty="0" err="1" smtClean="0">
                <a:latin typeface="Calibri" panose="020F0502020204030204" pitchFamily="34" charset="0"/>
              </a:rPr>
              <a:t>이진힙</a:t>
            </a:r>
            <a:r>
              <a:rPr lang="ko-KR" altLang="en-US" sz="2800" dirty="0" err="1" smtClean="0">
                <a:latin typeface="Calibri" panose="020F0502020204030204" pitchFamily="34" charset="0"/>
              </a:rPr>
              <a:t>의</a:t>
            </a:r>
            <a:r>
              <a:rPr lang="ko-KR" altLang="en-US" sz="2800" dirty="0" smtClean="0">
                <a:latin typeface="Calibri" panose="020F0502020204030204" pitchFamily="34" charset="0"/>
              </a:rPr>
              <a:t> 종류</a:t>
            </a:r>
            <a:r>
              <a:rPr lang="en-US" altLang="ko-KR" sz="2800" dirty="0" smtClean="0">
                <a:latin typeface="Calibri" panose="020F0502020204030204" pitchFamily="34" charset="0"/>
              </a:rPr>
              <a:t>:</a:t>
            </a:r>
            <a:r>
              <a:rPr lang="ko-KR" altLang="ko-KR" sz="2800" dirty="0" smtClean="0">
                <a:solidFill>
                  <a:srgbClr val="3333FF"/>
                </a:solidFill>
              </a:rPr>
              <a:t> </a:t>
            </a:r>
            <a:endParaRPr lang="en-US" altLang="ko-KR" sz="2800" dirty="0" smtClean="0">
              <a:solidFill>
                <a:srgbClr val="3333FF"/>
              </a:solidFill>
            </a:endParaRP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</a:rPr>
              <a:t>최소힙</a:t>
            </a:r>
            <a:r>
              <a:rPr lang="en-US" altLang="ko-KR" sz="2400" dirty="0">
                <a:solidFill>
                  <a:srgbClr val="3333FF"/>
                </a:solidFill>
              </a:rPr>
              <a:t>(Minimum Heap</a:t>
            </a:r>
            <a:r>
              <a:rPr lang="en-US" altLang="ko-KR" sz="2400" dirty="0" smtClean="0">
                <a:solidFill>
                  <a:srgbClr val="3333FF"/>
                </a:solidFill>
              </a:rPr>
              <a:t>): </a:t>
            </a:r>
            <a:r>
              <a:rPr lang="ko-KR" altLang="ko-KR" sz="2400" dirty="0">
                <a:latin typeface="Calibri" panose="020F0502020204030204" pitchFamily="34" charset="0"/>
              </a:rPr>
              <a:t>키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값이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작을수록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높은</a:t>
            </a:r>
            <a:r>
              <a:rPr lang="ko-KR" altLang="ko-KR" sz="2400" dirty="0"/>
              <a:t> </a:t>
            </a:r>
            <a:r>
              <a:rPr lang="ko-KR" altLang="en-US" sz="2400" dirty="0" smtClean="0"/>
              <a:t>우선</a:t>
            </a:r>
            <a:r>
              <a:rPr lang="ko-KR" altLang="ko-KR" sz="2400" dirty="0" smtClean="0">
                <a:latin typeface="Calibri" panose="020F0502020204030204" pitchFamily="34" charset="0"/>
              </a:rPr>
              <a:t>순위</a:t>
            </a:r>
            <a:endParaRPr lang="en-US" altLang="ko-KR" sz="2400" dirty="0">
              <a:latin typeface="Calibri" panose="020F0502020204030204" pitchFamily="34" charset="0"/>
            </a:endParaRP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</a:rPr>
              <a:t>최대힙</a:t>
            </a:r>
            <a:r>
              <a:rPr lang="en-US" altLang="ko-KR" sz="2400" dirty="0">
                <a:solidFill>
                  <a:srgbClr val="3333FF"/>
                </a:solidFill>
              </a:rPr>
              <a:t>(</a:t>
            </a:r>
            <a:r>
              <a:rPr lang="en-US" altLang="ko-KR" sz="2400" dirty="0" smtClean="0">
                <a:solidFill>
                  <a:srgbClr val="3333FF"/>
                </a:solidFill>
              </a:rPr>
              <a:t>Maximum </a:t>
            </a:r>
            <a:r>
              <a:rPr lang="en-US" altLang="ko-KR" sz="2400" dirty="0">
                <a:solidFill>
                  <a:srgbClr val="3333FF"/>
                </a:solidFill>
              </a:rPr>
              <a:t>Heap</a:t>
            </a:r>
            <a:r>
              <a:rPr lang="en-US" altLang="ko-KR" sz="2400" dirty="0" smtClean="0">
                <a:solidFill>
                  <a:srgbClr val="3333FF"/>
                </a:solidFill>
              </a:rPr>
              <a:t>): </a:t>
            </a:r>
            <a:r>
              <a:rPr lang="ko-KR" altLang="ko-KR" sz="2400" dirty="0">
                <a:latin typeface="Calibri" panose="020F0502020204030204" pitchFamily="34" charset="0"/>
              </a:rPr>
              <a:t>키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값이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클수록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우선순위</a:t>
            </a:r>
            <a:endParaRPr lang="ko-KR" altLang="ko-KR" sz="2400" dirty="0"/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최소힙의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루트노드에는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항상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가장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키가</a:t>
            </a:r>
            <a:r>
              <a:rPr lang="ko-KR" altLang="ko-KR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r>
              <a:rPr lang="ko-KR" altLang="en-US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됨</a:t>
            </a:r>
            <a:endParaRPr lang="en-US" altLang="ko-KR" sz="2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부모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키보다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규칙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루트는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a[1]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있으므로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 smtClean="0"/>
              <a:t>O(1</a:t>
            </a:r>
            <a:r>
              <a:rPr lang="en-US" altLang="ko-KR" sz="2400" dirty="0"/>
              <a:t>) </a:t>
            </a:r>
            <a:r>
              <a:rPr lang="ko-KR" altLang="ko-KR" sz="2400" dirty="0"/>
              <a:t>시간에 </a:t>
            </a:r>
            <a:r>
              <a:rPr lang="en-US" altLang="ko-KR" sz="2400" dirty="0" smtClean="0"/>
              <a:t>min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키를 가진 </a:t>
            </a:r>
            <a:r>
              <a:rPr lang="ko-KR" altLang="ko-KR" sz="2400" dirty="0" smtClean="0"/>
              <a:t>노드 접근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187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661" y="1894124"/>
            <a:ext cx="7670583" cy="3244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sz="2800" dirty="0"/>
              <a:t>최솟값 삭제</a:t>
            </a:r>
            <a:r>
              <a:rPr lang="en-US" altLang="ko-KR" sz="2800" dirty="0"/>
              <a:t>(</a:t>
            </a:r>
            <a:r>
              <a:rPr lang="en-US" altLang="ko-KR" sz="2800" dirty="0" err="1">
                <a:latin typeface="Consolas" panose="020B0609020204030204" pitchFamily="49" charset="0"/>
              </a:rPr>
              <a:t>delete_min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7797595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루트의 </a:t>
            </a:r>
            <a:r>
              <a:rPr lang="ko-KR" altLang="ko-KR" dirty="0"/>
              <a:t>키를 </a:t>
            </a:r>
            <a:r>
              <a:rPr lang="ko-KR" altLang="ko-KR" dirty="0" smtClean="0"/>
              <a:t>삭제</a:t>
            </a:r>
            <a:endParaRPr lang="en-US" altLang="ko-KR" dirty="0" smtClean="0"/>
          </a:p>
          <a:p>
            <a:pPr marL="714375" indent="-450850">
              <a:lnSpc>
                <a:spcPct val="120000"/>
              </a:lnSpc>
              <a:buNone/>
            </a:pPr>
            <a:r>
              <a:rPr lang="en-US" altLang="ko-KR" dirty="0" smtClean="0"/>
              <a:t>[1] </a:t>
            </a:r>
            <a:r>
              <a:rPr lang="ko-KR" altLang="ko-KR" dirty="0" err="1" smtClean="0"/>
              <a:t>힙의</a:t>
            </a:r>
            <a:r>
              <a:rPr lang="ko-KR" altLang="ko-KR" dirty="0" smtClean="0"/>
              <a:t> </a:t>
            </a:r>
            <a:r>
              <a:rPr lang="ko-KR" altLang="ko-KR" dirty="0"/>
              <a:t>가장 마지막 노드</a:t>
            </a:r>
            <a:r>
              <a:rPr lang="en-US" altLang="ko-KR" dirty="0"/>
              <a:t>,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배열의 가장 마지막 원소를 </a:t>
            </a:r>
            <a:r>
              <a:rPr lang="ko-KR" altLang="ko-KR" dirty="0" smtClean="0"/>
              <a:t>루트로 </a:t>
            </a:r>
            <a:r>
              <a:rPr lang="ko-KR" altLang="ko-KR" dirty="0"/>
              <a:t>옮기고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714375" indent="-450850">
              <a:lnSpc>
                <a:spcPct val="120000"/>
              </a:lnSpc>
              <a:buNone/>
            </a:pPr>
            <a:r>
              <a:rPr lang="en-US" altLang="ko-KR" dirty="0" smtClean="0"/>
              <a:t>[2] </a:t>
            </a:r>
            <a:r>
              <a:rPr lang="ko-KR" altLang="ko-KR" dirty="0" err="1" smtClean="0"/>
              <a:t>힙</a:t>
            </a:r>
            <a:r>
              <a:rPr lang="ko-KR" altLang="ko-KR" dirty="0" smtClean="0"/>
              <a:t> </a:t>
            </a:r>
            <a:r>
              <a:rPr lang="ko-KR" altLang="ko-KR" dirty="0"/>
              <a:t>크기를 </a:t>
            </a:r>
            <a:r>
              <a:rPr lang="en-US" altLang="ko-KR" dirty="0"/>
              <a:t>1 </a:t>
            </a:r>
            <a:r>
              <a:rPr lang="ko-KR" altLang="ko-KR" dirty="0"/>
              <a:t>감소시킨다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14375" indent="-450850">
              <a:lnSpc>
                <a:spcPct val="120000"/>
              </a:lnSpc>
              <a:spcAft>
                <a:spcPts val="2400"/>
              </a:spcAft>
              <a:buNone/>
            </a:pPr>
            <a:r>
              <a:rPr lang="en-US" altLang="ko-KR" dirty="0" smtClean="0"/>
              <a:t>[3] </a:t>
            </a:r>
            <a:r>
              <a:rPr lang="ko-KR" altLang="ko-KR" dirty="0" err="1" smtClean="0"/>
              <a:t>루트로부터</a:t>
            </a:r>
            <a:r>
              <a:rPr lang="ko-KR" altLang="ko-KR" dirty="0" smtClean="0"/>
              <a:t> </a:t>
            </a:r>
            <a:r>
              <a:rPr lang="ko-KR" altLang="ko-KR" dirty="0"/>
              <a:t>자식들 중에서 작은 값을 가진 </a:t>
            </a:r>
            <a:r>
              <a:rPr lang="ko-KR" altLang="ko-KR" dirty="0" smtClean="0"/>
              <a:t>자식</a:t>
            </a:r>
            <a:r>
              <a:rPr lang="en-US" altLang="ko-KR" dirty="0" smtClean="0"/>
              <a:t> (</a:t>
            </a:r>
            <a:r>
              <a:rPr lang="ko-KR" altLang="ko-KR" dirty="0"/>
              <a:t>두 자식 사이의 승자</a:t>
            </a:r>
            <a:r>
              <a:rPr lang="en-US" altLang="ko-KR" dirty="0"/>
              <a:t>)</a:t>
            </a:r>
            <a:r>
              <a:rPr lang="ko-KR" altLang="ko-KR" dirty="0"/>
              <a:t>과 키를 비교하여 </a:t>
            </a:r>
            <a:r>
              <a:rPr lang="ko-KR" altLang="ko-KR" dirty="0" err="1"/>
              <a:t>힙속성이</a:t>
            </a:r>
            <a:r>
              <a:rPr lang="ko-KR" altLang="ko-KR" dirty="0"/>
              <a:t> 만족될 때까지 키를 교환하며 이파리 방향으로 </a:t>
            </a:r>
            <a:r>
              <a:rPr lang="ko-KR" altLang="ko-KR" dirty="0" smtClean="0"/>
              <a:t>진행</a:t>
            </a:r>
            <a:endParaRPr lang="en-US" altLang="ko-KR" dirty="0" smtClean="0"/>
          </a:p>
          <a:p>
            <a:pPr marL="263525" indent="-242888">
              <a:lnSpc>
                <a:spcPct val="120000"/>
              </a:lnSpc>
            </a:pPr>
            <a:r>
              <a:rPr lang="en-US" altLang="ko-KR" dirty="0" smtClean="0"/>
              <a:t>[3]</a:t>
            </a:r>
            <a:r>
              <a:rPr lang="ko-KR" altLang="en-US" dirty="0"/>
              <a:t>의</a:t>
            </a:r>
            <a:r>
              <a:rPr lang="ko-KR" altLang="ko-KR" dirty="0" smtClean="0"/>
              <a:t> </a:t>
            </a:r>
            <a:r>
              <a:rPr lang="ko-KR" altLang="ko-KR" dirty="0"/>
              <a:t>과정은 루트노드로부터 아래로 내려가며 진행되므로 </a:t>
            </a:r>
            <a:r>
              <a:rPr lang="en-US" altLang="ko-KR" dirty="0" err="1">
                <a:solidFill>
                  <a:srgbClr val="3333FF"/>
                </a:solidFill>
              </a:rPr>
              <a:t>downheap</a:t>
            </a:r>
            <a:r>
              <a:rPr lang="ko-KR" altLang="ko-KR" dirty="0"/>
              <a:t>이라 </a:t>
            </a:r>
            <a:r>
              <a:rPr lang="ko-KR" altLang="ko-KR" dirty="0" smtClean="0"/>
              <a:t>부</a:t>
            </a:r>
            <a:r>
              <a:rPr lang="ko-KR" altLang="en-US" dirty="0" smtClean="0"/>
              <a:t>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73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2793</Words>
  <Application>Microsoft Office PowerPoint</Application>
  <PresentationFormat>화면 슬라이드 쇼(4:3)</PresentationFormat>
  <Paragraphs>338</Paragraphs>
  <Slides>73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Office 테마</vt:lpstr>
      <vt:lpstr>PowerPoint 프레젠테이션</vt:lpstr>
      <vt:lpstr>PowerPoint 프레젠테이션</vt:lpstr>
      <vt:lpstr>PowerPoint 프레젠테이션</vt:lpstr>
      <vt:lpstr>7.1 이진힙</vt:lpstr>
      <vt:lpstr>PowerPoint 프레젠테이션</vt:lpstr>
      <vt:lpstr>PowerPoint 프레젠테이션</vt:lpstr>
      <vt:lpstr>PowerPoint 프레젠테이션</vt:lpstr>
      <vt:lpstr>PowerPoint 프레젠테이션</vt:lpstr>
      <vt:lpstr>최솟값 삭제(delete_min)</vt:lpstr>
      <vt:lpstr>PowerPoint 프레젠테이션</vt:lpstr>
      <vt:lpstr>PowerPoint 프레젠테이션</vt:lpstr>
      <vt:lpstr>PowerPoint 프레젠테이션</vt:lpstr>
      <vt:lpstr>PowerPoint 프레젠테이션</vt:lpstr>
      <vt:lpstr>삽입 연산(insert)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상향식 힙만들기의 수행시간 분석</vt:lpstr>
      <vt:lpstr>PowerPoint 프레젠테이션</vt:lpstr>
      <vt:lpstr>응용</vt:lpstr>
      <vt:lpstr>7.2 허프만 코딩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입력을 압축하는 과정</vt:lpstr>
      <vt:lpstr>복원(Decoding) 알고리즘</vt:lpstr>
      <vt:lpstr>룩업테이블(Lookup Table) 방법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PowerPoint 프레젠테이션</vt:lpstr>
      <vt:lpstr>압축 성능</vt:lpstr>
      <vt:lpstr>요약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Woong Jin Han</cp:lastModifiedBy>
  <cp:revision>72</cp:revision>
  <dcterms:created xsi:type="dcterms:W3CDTF">2017-03-16T00:57:55Z</dcterms:created>
  <dcterms:modified xsi:type="dcterms:W3CDTF">2019-04-13T01:05:00Z</dcterms:modified>
</cp:coreProperties>
</file>