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3"/>
  </p:notesMasterIdLst>
  <p:sldIdLst>
    <p:sldId id="256" r:id="rId2"/>
    <p:sldId id="272" r:id="rId3"/>
    <p:sldId id="352" r:id="rId4"/>
    <p:sldId id="353" r:id="rId5"/>
    <p:sldId id="354" r:id="rId6"/>
    <p:sldId id="293" r:id="rId7"/>
    <p:sldId id="294" r:id="rId8"/>
    <p:sldId id="416" r:id="rId9"/>
    <p:sldId id="355" r:id="rId10"/>
    <p:sldId id="357" r:id="rId11"/>
    <p:sldId id="359" r:id="rId12"/>
    <p:sldId id="360" r:id="rId13"/>
    <p:sldId id="361" r:id="rId14"/>
    <p:sldId id="362" r:id="rId15"/>
    <p:sldId id="363" r:id="rId16"/>
    <p:sldId id="364" r:id="rId17"/>
    <p:sldId id="365" r:id="rId18"/>
    <p:sldId id="366" r:id="rId19"/>
    <p:sldId id="304" r:id="rId20"/>
    <p:sldId id="368" r:id="rId21"/>
    <p:sldId id="305" r:id="rId22"/>
    <p:sldId id="306" r:id="rId23"/>
    <p:sldId id="309" r:id="rId24"/>
    <p:sldId id="370" r:id="rId25"/>
    <p:sldId id="310" r:id="rId26"/>
    <p:sldId id="371" r:id="rId27"/>
    <p:sldId id="372" r:id="rId28"/>
    <p:sldId id="373" r:id="rId29"/>
    <p:sldId id="374" r:id="rId30"/>
    <p:sldId id="375" r:id="rId31"/>
    <p:sldId id="376" r:id="rId32"/>
    <p:sldId id="313" r:id="rId33"/>
    <p:sldId id="377" r:id="rId34"/>
    <p:sldId id="378" r:id="rId35"/>
    <p:sldId id="315" r:id="rId36"/>
    <p:sldId id="379" r:id="rId37"/>
    <p:sldId id="380" r:id="rId38"/>
    <p:sldId id="317" r:id="rId39"/>
    <p:sldId id="318" r:id="rId40"/>
    <p:sldId id="381" r:id="rId41"/>
    <p:sldId id="320" r:id="rId42"/>
    <p:sldId id="383" r:id="rId43"/>
    <p:sldId id="384" r:id="rId44"/>
    <p:sldId id="385" r:id="rId45"/>
    <p:sldId id="386" r:id="rId46"/>
    <p:sldId id="387" r:id="rId47"/>
    <p:sldId id="388" r:id="rId48"/>
    <p:sldId id="323" r:id="rId49"/>
    <p:sldId id="389" r:id="rId50"/>
    <p:sldId id="324" r:id="rId51"/>
    <p:sldId id="390" r:id="rId52"/>
    <p:sldId id="391" r:id="rId53"/>
    <p:sldId id="392" r:id="rId54"/>
    <p:sldId id="393" r:id="rId55"/>
    <p:sldId id="395" r:id="rId56"/>
    <p:sldId id="325" r:id="rId57"/>
    <p:sldId id="396" r:id="rId58"/>
    <p:sldId id="397" r:id="rId59"/>
    <p:sldId id="398" r:id="rId60"/>
    <p:sldId id="399" r:id="rId61"/>
    <p:sldId id="400" r:id="rId62"/>
    <p:sldId id="401" r:id="rId63"/>
    <p:sldId id="402" r:id="rId64"/>
    <p:sldId id="403" r:id="rId65"/>
    <p:sldId id="405" r:id="rId66"/>
    <p:sldId id="406" r:id="rId67"/>
    <p:sldId id="407" r:id="rId68"/>
    <p:sldId id="409" r:id="rId69"/>
    <p:sldId id="408" r:id="rId70"/>
    <p:sldId id="410" r:id="rId71"/>
    <p:sldId id="411" r:id="rId72"/>
    <p:sldId id="341" r:id="rId73"/>
    <p:sldId id="342" r:id="rId74"/>
    <p:sldId id="343" r:id="rId75"/>
    <p:sldId id="344" r:id="rId76"/>
    <p:sldId id="412" r:id="rId77"/>
    <p:sldId id="413" r:id="rId78"/>
    <p:sldId id="414" r:id="rId79"/>
    <p:sldId id="291" r:id="rId80"/>
    <p:sldId id="415" r:id="rId81"/>
    <p:sldId id="417" r:id="rId8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FF"/>
    <a:srgbClr val="3333FF"/>
    <a:srgbClr val="0076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>
        <p:scale>
          <a:sx n="63" d="100"/>
          <a:sy n="63" d="100"/>
        </p:scale>
        <p:origin x="1332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A56F2F-C64E-4679-8987-733298EAF023}" type="datetimeFigureOut">
              <a:rPr lang="ko-KR" altLang="en-US" smtClean="0"/>
              <a:t>2017-07-08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B8EA37-74BB-4CE1-83FE-83D77F3E33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28099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dirty="0" smtClean="0">
                <a:latin typeface="Calibri" panose="020F0502020204030204" pitchFamily="34" charset="0"/>
                <a:ea typeface="+mn-ea"/>
                <a:sym typeface="Wingdings 2" panose="05020102010507070707" pitchFamily="18" charset="2"/>
              </a:rPr>
              <a:t>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4E39B86-15D4-49E7-84C1-0E4E3468CC7C}" type="slidenum">
              <a:rPr kumimoji="1" lang="en-US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1" lang="en-US" alt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74802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dirty="0" smtClean="0">
                <a:latin typeface="Calibri" panose="020F0502020204030204" pitchFamily="34" charset="0"/>
                <a:ea typeface="+mn-ea"/>
                <a:sym typeface="Wingdings 2" panose="05020102010507070707" pitchFamily="18" charset="2"/>
              </a:rPr>
              <a:t>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4E39B86-15D4-49E7-84C1-0E4E3468CC7C}" type="slidenum">
              <a:rPr kumimoji="1" lang="en-US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1" lang="en-US" alt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77220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dirty="0" smtClean="0">
                <a:latin typeface="Calibri" panose="020F0502020204030204" pitchFamily="34" charset="0"/>
                <a:ea typeface="+mn-ea"/>
                <a:sym typeface="Wingdings 2" panose="05020102010507070707" pitchFamily="18" charset="2"/>
              </a:rPr>
              <a:t>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4E39B86-15D4-49E7-84C1-0E4E3468CC7C}" type="slidenum">
              <a:rPr kumimoji="1" lang="en-US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1" lang="en-US" alt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51450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dirty="0" smtClean="0">
                <a:latin typeface="Calibri" panose="020F0502020204030204" pitchFamily="34" charset="0"/>
                <a:ea typeface="+mn-ea"/>
                <a:sym typeface="Wingdings 2" panose="05020102010507070707" pitchFamily="18" charset="2"/>
              </a:rPr>
              <a:t>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4E39B86-15D4-49E7-84C1-0E4E3468CC7C}" type="slidenum">
              <a:rPr kumimoji="1" lang="en-US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1" lang="en-US" alt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71599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62E3667-2BB2-4382-BE27-2B668CD813E5}" type="datetimeFigureOut">
              <a:rPr lang="en-US" smtClean="0"/>
              <a:t>7/8/2017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076BFD1A-8C02-4E18-AAB3-F166A113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494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462181"/>
            <a:ext cx="7886700" cy="503554"/>
          </a:xfrm>
        </p:spPr>
        <p:txBody>
          <a:bodyPr>
            <a:noAutofit/>
          </a:bodyPr>
          <a:lstStyle>
            <a:lvl1pPr algn="ctr">
              <a:defRPr sz="3200">
                <a:solidFill>
                  <a:srgbClr val="C00000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64105"/>
            <a:ext cx="7886700" cy="4937760"/>
          </a:xfrm>
        </p:spPr>
        <p:txBody>
          <a:bodyPr/>
          <a:lstStyle>
            <a:lvl1pPr>
              <a:lnSpc>
                <a:spcPct val="120000"/>
              </a:lnSpc>
              <a:spcAft>
                <a:spcPts val="1800"/>
              </a:spcAft>
              <a:defRPr sz="2600"/>
            </a:lvl1pPr>
            <a:lvl2pPr>
              <a:lnSpc>
                <a:spcPct val="120000"/>
              </a:lnSpc>
              <a:spcAft>
                <a:spcPts val="1800"/>
              </a:spcAft>
              <a:defRPr/>
            </a:lvl2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val="1548942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2049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3002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37912"/>
            <a:ext cx="7886700" cy="52265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en-US" altLang="ko-KR" dirty="0" smtClean="0"/>
              <a:t>- </a:t>
            </a:r>
            <a:r>
              <a:rPr lang="ko-KR" altLang="en-US" dirty="0" smtClean="0"/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val="4254335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7" r:id="rId3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158966" y="2933939"/>
            <a:ext cx="247375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36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제 </a:t>
            </a:r>
            <a:r>
              <a:rPr lang="en-US" sz="3600" dirty="0" smtClean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4</a:t>
            </a:r>
            <a:r>
              <a:rPr lang="ko-KR" altLang="en-US" sz="3600" smtClean="0">
                <a:latin typeface="Calibri" panose="020F0502020204030204" pitchFamily="34" charset="0"/>
                <a:cs typeface="Times New Roman" panose="02020603050405020304" pitchFamily="18" charset="0"/>
              </a:rPr>
              <a:t>장</a:t>
            </a:r>
            <a:r>
              <a:rPr lang="ko-KR" sz="360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en-US" sz="3600" smtClean="0">
                <a:latin typeface="Calibri" panose="020F0502020204030204" pitchFamily="34" charset="0"/>
                <a:cs typeface="Times New Roman" panose="02020603050405020304" pitchFamily="18" charset="0"/>
              </a:rPr>
              <a:t>트리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2126753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76467" y="865777"/>
            <a:ext cx="8229600" cy="5123146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ko-KR" altLang="ko-KR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ko-KR" altLang="ko-KR" dirty="0">
                <a:latin typeface="Calibri" panose="020F0502020204030204" pitchFamily="34" charset="0"/>
                <a:cs typeface="Calibri" panose="020F0502020204030204" pitchFamily="34" charset="0"/>
              </a:rPr>
              <a:t>개의 노드가 </a:t>
            </a:r>
            <a:r>
              <a:rPr lang="ko-KR" altLang="ko-KR" dirty="0" smtClean="0">
                <a:latin typeface="Calibri" panose="020F0502020204030204" pitchFamily="34" charset="0"/>
                <a:cs typeface="Calibri" panose="020F0502020204030204" pitchFamily="34" charset="0"/>
              </a:rPr>
              <a:t>있</a:t>
            </a:r>
            <a:r>
              <a:rPr lang="ko-KR" alt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는 </a:t>
            </a:r>
            <a:r>
              <a:rPr lang="ko-KR" altLang="ko-KR" dirty="0" smtClean="0">
                <a:latin typeface="Calibri" panose="020F0502020204030204" pitchFamily="34" charset="0"/>
                <a:cs typeface="Calibri" panose="020F0502020204030204" pitchFamily="34" charset="0"/>
              </a:rPr>
              <a:t>최대 </a:t>
            </a:r>
            <a:r>
              <a:rPr lang="ko-KR" altLang="ko-KR" dirty="0">
                <a:latin typeface="Calibri" panose="020F0502020204030204" pitchFamily="34" charset="0"/>
                <a:cs typeface="Calibri" panose="020F0502020204030204" pitchFamily="34" charset="0"/>
              </a:rPr>
              <a:t>차수가 </a:t>
            </a:r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ko-KR" altLang="ko-KR" dirty="0">
                <a:latin typeface="Calibri" panose="020F0502020204030204" pitchFamily="34" charset="0"/>
                <a:cs typeface="Calibri" panose="020F0502020204030204" pitchFamily="34" charset="0"/>
              </a:rPr>
              <a:t>인 </a:t>
            </a:r>
            <a:r>
              <a:rPr lang="ko-KR" altLang="ko-KR" dirty="0" smtClean="0">
                <a:latin typeface="Calibri" panose="020F0502020204030204" pitchFamily="34" charset="0"/>
                <a:cs typeface="Calibri" panose="020F0502020204030204" pitchFamily="34" charset="0"/>
              </a:rPr>
              <a:t>트리</a:t>
            </a:r>
            <a:r>
              <a:rPr lang="en-US" altLang="ko-KR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0" lvl="1" algn="ctr"/>
            <a:r>
              <a:rPr lang="en-US" altLang="ko-KR" dirty="0" smtClean="0">
                <a:solidFill>
                  <a:srgbClr val="00763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null </a:t>
            </a:r>
            <a:r>
              <a:rPr lang="ko-KR" altLang="ko-KR" dirty="0">
                <a:solidFill>
                  <a:srgbClr val="00763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레퍼런스 </a:t>
            </a:r>
            <a:r>
              <a:rPr lang="ko-KR" altLang="ko-KR" dirty="0" smtClean="0">
                <a:solidFill>
                  <a:srgbClr val="00763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수</a:t>
            </a:r>
            <a:r>
              <a:rPr lang="en-US" altLang="ko-KR" dirty="0" smtClean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altLang="ko-KR" dirty="0" err="1">
                <a:solidFill>
                  <a:srgbClr val="3333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Nk</a:t>
            </a:r>
            <a:r>
              <a:rPr lang="en-US" altLang="ko-KR" dirty="0">
                <a:solidFill>
                  <a:srgbClr val="3333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– (N-1) = N(k-1) + </a:t>
            </a:r>
            <a:r>
              <a:rPr lang="en-US" altLang="ko-KR" dirty="0" smtClean="0">
                <a:solidFill>
                  <a:srgbClr val="3333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en-US" altLang="ko-KR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altLang="ko-KR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Nk</a:t>
            </a:r>
            <a:r>
              <a:rPr lang="en-US" altLang="ko-KR" dirty="0" smtClean="0">
                <a:latin typeface="Calibri" panose="020F0502020204030204" pitchFamily="34" charset="0"/>
                <a:cs typeface="Calibri" panose="020F0502020204030204" pitchFamily="34" charset="0"/>
              </a:rPr>
              <a:t> =</a:t>
            </a:r>
            <a:r>
              <a:rPr lang="ko-KR" altLang="ko-KR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ko-KR" altLang="ko-KR" dirty="0">
                <a:latin typeface="Calibri" panose="020F0502020204030204" pitchFamily="34" charset="0"/>
                <a:cs typeface="Calibri" panose="020F0502020204030204" pitchFamily="34" charset="0"/>
              </a:rPr>
              <a:t>총 레퍼런스의 </a:t>
            </a:r>
            <a:r>
              <a:rPr lang="ko-KR" altLang="ko-KR" dirty="0" smtClean="0">
                <a:latin typeface="Calibri" panose="020F0502020204030204" pitchFamily="34" charset="0"/>
                <a:cs typeface="Calibri" panose="020F0502020204030204" pitchFamily="34" charset="0"/>
              </a:rPr>
              <a:t>수</a:t>
            </a:r>
            <a:endParaRPr lang="en-US" altLang="ko-KR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altLang="ko-KR" dirty="0" smtClean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N-1</a:t>
            </a:r>
            <a:r>
              <a:rPr lang="en-US" altLang="ko-KR" dirty="0" smtClean="0">
                <a:latin typeface="Calibri" panose="020F0502020204030204" pitchFamily="34" charset="0"/>
                <a:cs typeface="Calibri" panose="020F0502020204030204" pitchFamily="34" charset="0"/>
              </a:rPr>
              <a:t>) =</a:t>
            </a:r>
            <a:r>
              <a:rPr lang="ko-KR" altLang="ko-KR" dirty="0" smtClean="0">
                <a:latin typeface="Calibri" panose="020F0502020204030204" pitchFamily="34" charset="0"/>
                <a:cs typeface="Calibri" panose="020F0502020204030204" pitchFamily="34" charset="0"/>
              </a:rPr>
              <a:t> 트리에서 부모</a:t>
            </a:r>
            <a:r>
              <a:rPr lang="en-US" altLang="ko-KR" dirty="0" smtClean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ko-KR" altLang="ko-KR" dirty="0" smtClean="0">
                <a:latin typeface="Calibri" panose="020F0502020204030204" pitchFamily="34" charset="0"/>
                <a:cs typeface="Calibri" panose="020F0502020204030204" pitchFamily="34" charset="0"/>
              </a:rPr>
              <a:t>자식을 </a:t>
            </a:r>
            <a:r>
              <a:rPr lang="ko-KR" altLang="ko-KR" dirty="0">
                <a:latin typeface="Calibri" panose="020F0502020204030204" pitchFamily="34" charset="0"/>
                <a:cs typeface="Calibri" panose="020F0502020204030204" pitchFamily="34" charset="0"/>
              </a:rPr>
              <a:t>연결하는 레퍼런스 </a:t>
            </a:r>
            <a:r>
              <a:rPr lang="ko-KR" altLang="ko-KR" dirty="0" smtClean="0">
                <a:latin typeface="Calibri" panose="020F0502020204030204" pitchFamily="34" charset="0"/>
                <a:cs typeface="Calibri" panose="020F0502020204030204" pitchFamily="34" charset="0"/>
              </a:rPr>
              <a:t>수</a:t>
            </a:r>
            <a:endParaRPr lang="en-US" altLang="ko-KR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ko-KR" dirty="0" smtClean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ko-KR" altLang="ko-KR" dirty="0">
                <a:latin typeface="Calibri" panose="020F0502020204030204" pitchFamily="34" charset="0"/>
                <a:cs typeface="Calibri" panose="020F0502020204030204" pitchFamily="34" charset="0"/>
              </a:rPr>
              <a:t>가 클수록 </a:t>
            </a:r>
            <a:r>
              <a:rPr lang="ko-KR" altLang="ko-KR" dirty="0">
                <a:solidFill>
                  <a:srgbClr val="3333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메모리의 낭비</a:t>
            </a:r>
            <a:r>
              <a:rPr lang="ko-KR" altLang="ko-KR" dirty="0">
                <a:latin typeface="Calibri" panose="020F0502020204030204" pitchFamily="34" charset="0"/>
                <a:cs typeface="Calibri" panose="020F0502020204030204" pitchFamily="34" charset="0"/>
              </a:rPr>
              <a:t>가 심해지는 것은 물론 트리를 탐색하는 과정에서 </a:t>
            </a:r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null </a:t>
            </a:r>
            <a:r>
              <a:rPr lang="ko-KR" altLang="ko-KR" dirty="0">
                <a:latin typeface="Calibri" panose="020F0502020204030204" pitchFamily="34" charset="0"/>
                <a:cs typeface="Calibri" panose="020F0502020204030204" pitchFamily="34" charset="0"/>
              </a:rPr>
              <a:t>레퍼런스를 확인해야 하므로 시간적으로도 </a:t>
            </a:r>
            <a:r>
              <a:rPr lang="ko-KR" altLang="ko-KR" dirty="0">
                <a:solidFill>
                  <a:srgbClr val="00763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매우 </a:t>
            </a:r>
            <a:r>
              <a:rPr lang="ko-KR" altLang="ko-KR" dirty="0" smtClean="0">
                <a:solidFill>
                  <a:srgbClr val="00763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비효율적</a:t>
            </a:r>
            <a:endParaRPr lang="ko-KR" altLang="en-US" dirty="0">
              <a:solidFill>
                <a:srgbClr val="007635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17376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8313" y="348032"/>
            <a:ext cx="8537901" cy="654050"/>
          </a:xfrm>
        </p:spPr>
        <p:txBody>
          <a:bodyPr/>
          <a:lstStyle/>
          <a:p>
            <a:r>
              <a:rPr lang="ko-KR" altLang="ko-KR" sz="2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왼쪽자식</a:t>
            </a:r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</a:t>
            </a:r>
            <a:r>
              <a:rPr lang="ko-KR" altLang="ko-KR" sz="2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오른쪽형제</a:t>
            </a:r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(Left Child-Right Sibling) </a:t>
            </a:r>
            <a:r>
              <a:rPr lang="ko-KR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표현</a:t>
            </a:r>
            <a:endParaRPr lang="ko-KR" altLang="en-US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8313" y="1763073"/>
            <a:ext cx="8229600" cy="1452075"/>
          </a:xfrm>
        </p:spPr>
        <p:txBody>
          <a:bodyPr>
            <a:noAutofit/>
          </a:bodyPr>
          <a:lstStyle/>
          <a:p>
            <a:pPr>
              <a:lnSpc>
                <a:spcPct val="160000"/>
              </a:lnSpc>
            </a:pPr>
            <a:r>
              <a:rPr lang="ko-KR" altLang="ko-KR" sz="2400" dirty="0" smtClean="0"/>
              <a:t>노드의 </a:t>
            </a:r>
            <a:r>
              <a:rPr lang="ko-KR" altLang="ko-KR" sz="2400" dirty="0"/>
              <a:t>왼쪽 자식과 왼쪽 자식의 오른쪽 </a:t>
            </a:r>
            <a:r>
              <a:rPr lang="ko-KR" altLang="ko-KR" sz="2400" dirty="0" err="1"/>
              <a:t>형제노드를</a:t>
            </a:r>
            <a:r>
              <a:rPr lang="ko-KR" altLang="ko-KR" sz="2400" dirty="0"/>
              <a:t> 가리키는 </a:t>
            </a:r>
            <a:r>
              <a:rPr lang="en-US" altLang="ko-KR" sz="2400" dirty="0"/>
              <a:t>2</a:t>
            </a:r>
            <a:r>
              <a:rPr lang="ko-KR" altLang="ko-KR" sz="2400" dirty="0"/>
              <a:t>개의 레퍼런스만을 </a:t>
            </a:r>
            <a:r>
              <a:rPr lang="ko-KR" altLang="ko-KR" sz="2400" dirty="0" smtClean="0"/>
              <a:t>사용</a:t>
            </a:r>
            <a:endParaRPr lang="ko-KR" altLang="en-US" sz="2400" dirty="0"/>
          </a:p>
        </p:txBody>
      </p:sp>
      <p:pic>
        <p:nvPicPr>
          <p:cNvPr id="4" name="그림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3552" y="3943141"/>
            <a:ext cx="3474963" cy="122862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58779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8313" y="385438"/>
            <a:ext cx="8229600" cy="1904312"/>
          </a:xfrm>
        </p:spPr>
        <p:txBody>
          <a:bodyPr>
            <a:normAutofit lnSpcReduction="10000"/>
          </a:bodyPr>
          <a:lstStyle/>
          <a:p>
            <a:pPr>
              <a:lnSpc>
                <a:spcPct val="160000"/>
              </a:lnSpc>
            </a:pPr>
            <a:r>
              <a:rPr lang="en-US" altLang="ko-KR" dirty="0"/>
              <a:t>[</a:t>
            </a:r>
            <a:r>
              <a:rPr lang="ko-KR" altLang="ko-KR" dirty="0"/>
              <a:t>예제</a:t>
            </a:r>
            <a:r>
              <a:rPr lang="en-US" altLang="ko-KR" dirty="0"/>
              <a:t>] </a:t>
            </a:r>
            <a:r>
              <a:rPr lang="en-US" altLang="ko-KR" dirty="0" smtClean="0"/>
              <a:t>(a)</a:t>
            </a:r>
            <a:r>
              <a:rPr lang="ko-KR" altLang="en-US" dirty="0" smtClean="0"/>
              <a:t>의</a:t>
            </a:r>
            <a:r>
              <a:rPr lang="en-US" altLang="ko-KR" dirty="0"/>
              <a:t> </a:t>
            </a:r>
            <a:r>
              <a:rPr lang="ko-KR" altLang="ko-KR" dirty="0" smtClean="0"/>
              <a:t>트리를 </a:t>
            </a:r>
            <a:r>
              <a:rPr lang="ko-KR" altLang="ko-KR" dirty="0" err="1"/>
              <a:t>왼쪽자식</a:t>
            </a:r>
            <a:r>
              <a:rPr lang="en-US" altLang="ko-KR" dirty="0"/>
              <a:t>-</a:t>
            </a:r>
            <a:r>
              <a:rPr lang="ko-KR" altLang="ko-KR" dirty="0" err="1"/>
              <a:t>오른쪽형제</a:t>
            </a:r>
            <a:r>
              <a:rPr lang="ko-KR" altLang="ko-KR" dirty="0"/>
              <a:t> 표현으로 변환하면</a:t>
            </a:r>
            <a:r>
              <a:rPr lang="en-US" altLang="ko-KR" dirty="0"/>
              <a:t>, (b)</a:t>
            </a:r>
            <a:r>
              <a:rPr lang="ko-KR" altLang="ko-KR" dirty="0"/>
              <a:t>의 트리를 얻으며</a:t>
            </a:r>
            <a:r>
              <a:rPr lang="en-US" altLang="ko-KR" dirty="0"/>
              <a:t>, (c)</a:t>
            </a:r>
            <a:r>
              <a:rPr lang="ko-KR" altLang="ko-KR" dirty="0"/>
              <a:t>는 </a:t>
            </a:r>
            <a:r>
              <a:rPr lang="en-US" altLang="ko-KR" dirty="0"/>
              <a:t>(b)</a:t>
            </a:r>
            <a:r>
              <a:rPr lang="ko-KR" altLang="ko-KR" dirty="0"/>
              <a:t>의 트리를 </a:t>
            </a:r>
            <a:r>
              <a:rPr lang="en-US" altLang="ko-KR" dirty="0"/>
              <a:t>45</a:t>
            </a:r>
            <a:r>
              <a:rPr lang="en-US" altLang="ko-KR" dirty="0">
                <a:sym typeface="Symbol" panose="05050102010706020507" pitchFamily="18" charset="2"/>
              </a:rPr>
              <a:t></a:t>
            </a:r>
            <a:r>
              <a:rPr lang="en-US" altLang="ko-KR" dirty="0"/>
              <a:t> </a:t>
            </a:r>
            <a:r>
              <a:rPr lang="ko-KR" altLang="ko-KR" dirty="0"/>
              <a:t>시계 방향으로 회전시킨 </a:t>
            </a:r>
            <a:r>
              <a:rPr lang="ko-KR" altLang="ko-KR" dirty="0" smtClean="0"/>
              <a:t>것</a:t>
            </a:r>
            <a:endParaRPr lang="ko-KR" altLang="en-US" dirty="0"/>
          </a:p>
        </p:txBody>
      </p:sp>
      <p:pic>
        <p:nvPicPr>
          <p:cNvPr id="4" name="그림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890" y="2655518"/>
            <a:ext cx="2693095" cy="1941533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그림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1245" y="2518087"/>
            <a:ext cx="2729139" cy="2078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그림 5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5147" y="2518087"/>
            <a:ext cx="2263279" cy="241741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1293025" y="4841495"/>
            <a:ext cx="4363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(a)</a:t>
            </a:r>
            <a:endParaRPr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583113" y="4841495"/>
            <a:ext cx="4475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latin typeface="Calibri" panose="020F0502020204030204" pitchFamily="34" charset="0"/>
                <a:cs typeface="Calibri" panose="020F0502020204030204" pitchFamily="34" charset="0"/>
              </a:rPr>
              <a:t>(b)</a:t>
            </a:r>
            <a:endParaRPr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879613" y="4879073"/>
            <a:ext cx="423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latin typeface="Calibri" panose="020F0502020204030204" pitchFamily="34" charset="0"/>
                <a:cs typeface="Calibri" panose="020F0502020204030204" pitchFamily="34" charset="0"/>
              </a:rPr>
              <a:t>(c)</a:t>
            </a:r>
            <a:endParaRPr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44230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smtClean="0"/>
              <a:t>4.2 </a:t>
            </a: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  <a:cs typeface="Calibri" panose="020F0502020204030204" pitchFamily="34" charset="0"/>
              </a:rPr>
              <a:t>이진트리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  <a:cs typeface="Calibri" panose="020F0502020204030204" pitchFamily="34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ko-KR" altLang="ko-KR" dirty="0" err="1">
                <a:solidFill>
                  <a:srgbClr val="3333FF"/>
                </a:solidFill>
              </a:rPr>
              <a:t>이진트리</a:t>
            </a:r>
            <a:r>
              <a:rPr lang="en-US" altLang="ko-KR" dirty="0">
                <a:solidFill>
                  <a:srgbClr val="3333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(Binary Tree</a:t>
            </a:r>
            <a:r>
              <a:rPr lang="en-US" altLang="ko-KR" dirty="0" smtClean="0">
                <a:solidFill>
                  <a:srgbClr val="3333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US" altLang="ko-KR" dirty="0" smtClean="0"/>
              <a:t>:</a:t>
            </a:r>
            <a:r>
              <a:rPr lang="ko-KR" altLang="ko-KR" dirty="0" smtClean="0"/>
              <a:t> </a:t>
            </a:r>
            <a:r>
              <a:rPr lang="ko-KR" altLang="ko-KR" dirty="0"/>
              <a:t>각 노드의 자식 수가 </a:t>
            </a:r>
            <a:r>
              <a:rPr lang="en-US" altLang="ko-KR" dirty="0"/>
              <a:t>2 </a:t>
            </a:r>
            <a:r>
              <a:rPr lang="ko-KR" altLang="ko-KR" dirty="0"/>
              <a:t>이하인 </a:t>
            </a:r>
            <a:r>
              <a:rPr lang="ko-KR" altLang="ko-KR" dirty="0" smtClean="0"/>
              <a:t>트리</a:t>
            </a:r>
            <a:endParaRPr lang="en-US" altLang="ko-KR" dirty="0" smtClean="0"/>
          </a:p>
          <a:p>
            <a:r>
              <a:rPr lang="ko-KR" altLang="ko-KR" dirty="0" smtClean="0"/>
              <a:t>컴퓨터 </a:t>
            </a:r>
            <a:r>
              <a:rPr lang="ko-KR" altLang="ko-KR" dirty="0"/>
              <a:t>분야에서 널리 활용되는 기본적인 </a:t>
            </a:r>
            <a:r>
              <a:rPr lang="ko-KR" altLang="ko-KR" dirty="0" smtClean="0"/>
              <a:t>자료구조</a:t>
            </a:r>
            <a:endParaRPr lang="en-US" altLang="ko-KR" dirty="0"/>
          </a:p>
          <a:p>
            <a:r>
              <a:rPr lang="ko-KR" altLang="ko-KR" dirty="0" err="1" smtClean="0"/>
              <a:t>이진트리가</a:t>
            </a:r>
            <a:r>
              <a:rPr lang="ko-KR" altLang="ko-KR" dirty="0" smtClean="0"/>
              <a:t> </a:t>
            </a:r>
            <a:r>
              <a:rPr lang="ko-KR" altLang="ko-KR" dirty="0"/>
              <a:t>데이터의 구조적인 관계를 잘 반영하고</a:t>
            </a:r>
            <a:r>
              <a:rPr lang="en-US" altLang="ko-KR" dirty="0"/>
              <a:t>, </a:t>
            </a:r>
            <a:r>
              <a:rPr lang="ko-KR" altLang="ko-KR" dirty="0"/>
              <a:t>효율적인 삽입과 탐색을 가능하게 하며</a:t>
            </a:r>
            <a:r>
              <a:rPr lang="en-US" altLang="ko-KR" dirty="0"/>
              <a:t>, </a:t>
            </a:r>
            <a:r>
              <a:rPr lang="ko-KR" altLang="ko-KR" dirty="0" err="1"/>
              <a:t>이진트리의</a:t>
            </a:r>
            <a:r>
              <a:rPr lang="ko-KR" altLang="ko-KR" dirty="0"/>
              <a:t> </a:t>
            </a:r>
            <a:r>
              <a:rPr lang="ko-KR" altLang="ko-KR" dirty="0" err="1"/>
              <a:t>서브트리를</a:t>
            </a:r>
            <a:r>
              <a:rPr lang="ko-KR" altLang="ko-KR" dirty="0"/>
              <a:t> 다른 </a:t>
            </a:r>
            <a:r>
              <a:rPr lang="ko-KR" altLang="ko-KR" dirty="0" err="1"/>
              <a:t>이진트리의</a:t>
            </a:r>
            <a:r>
              <a:rPr lang="ko-KR" altLang="ko-KR" dirty="0"/>
              <a:t> </a:t>
            </a:r>
            <a:r>
              <a:rPr lang="ko-KR" altLang="ko-KR" dirty="0" err="1"/>
              <a:t>서브트리와</a:t>
            </a:r>
            <a:r>
              <a:rPr lang="ko-KR" altLang="ko-KR" dirty="0"/>
              <a:t> 교환하는 것이 쉽기 </a:t>
            </a:r>
            <a:r>
              <a:rPr lang="ko-KR" altLang="ko-KR" dirty="0" smtClean="0"/>
              <a:t>때문</a:t>
            </a:r>
            <a:endParaRPr lang="en-US" altLang="ko-KR" dirty="0" smtClean="0"/>
          </a:p>
          <a:p>
            <a:r>
              <a:rPr lang="ko-KR" altLang="ko-KR" dirty="0" err="1" smtClean="0"/>
              <a:t>이진트리에</a:t>
            </a:r>
            <a:r>
              <a:rPr lang="ko-KR" altLang="ko-KR" dirty="0" smtClean="0"/>
              <a:t> </a:t>
            </a:r>
            <a:r>
              <a:rPr lang="ko-KR" altLang="ko-KR" dirty="0"/>
              <a:t>대한 용어는 일반적인 트리에 대한 용어와 </a:t>
            </a:r>
            <a:r>
              <a:rPr lang="ko-KR" altLang="ko-KR" dirty="0" smtClean="0"/>
              <a:t>동일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06951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18628" y="487680"/>
            <a:ext cx="8269772" cy="1422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27307" y="538878"/>
            <a:ext cx="8229600" cy="5749446"/>
          </a:xfrm>
        </p:spPr>
        <p:txBody>
          <a:bodyPr/>
          <a:lstStyle/>
          <a:p>
            <a:pPr marL="452438" indent="-452438">
              <a:spcAft>
                <a:spcPts val="600"/>
              </a:spcAft>
              <a:buNone/>
            </a:pPr>
            <a:r>
              <a:rPr lang="en-US" altLang="ko-KR" sz="2400" dirty="0" smtClean="0">
                <a:solidFill>
                  <a:srgbClr val="3333FF"/>
                </a:solidFill>
              </a:rPr>
              <a:t>[</a:t>
            </a:r>
            <a:r>
              <a:rPr lang="ko-KR" altLang="ko-KR" sz="2400" dirty="0" smtClean="0">
                <a:solidFill>
                  <a:srgbClr val="3333FF"/>
                </a:solidFill>
              </a:rPr>
              <a:t>정의</a:t>
            </a:r>
            <a:r>
              <a:rPr lang="en-US" altLang="ko-KR" sz="2400" dirty="0">
                <a:solidFill>
                  <a:srgbClr val="3333FF"/>
                </a:solidFill>
              </a:rPr>
              <a:t>] </a:t>
            </a:r>
            <a:r>
              <a:rPr lang="ko-KR" altLang="ko-KR" sz="2400" dirty="0" err="1">
                <a:solidFill>
                  <a:srgbClr val="007635"/>
                </a:solidFill>
              </a:rPr>
              <a:t>이진트리는</a:t>
            </a:r>
            <a:r>
              <a:rPr lang="en-US" altLang="ko-KR" sz="2400" dirty="0">
                <a:solidFill>
                  <a:srgbClr val="007635"/>
                </a:solidFill>
              </a:rPr>
              <a:t>empty</a:t>
            </a:r>
            <a:r>
              <a:rPr lang="ko-KR" altLang="ko-KR" sz="2400" dirty="0">
                <a:solidFill>
                  <a:srgbClr val="007635"/>
                </a:solidFill>
              </a:rPr>
              <a:t>이거나</a:t>
            </a:r>
            <a:r>
              <a:rPr lang="en-US" altLang="ko-KR" sz="2400" dirty="0">
                <a:solidFill>
                  <a:srgbClr val="007635"/>
                </a:solidFill>
              </a:rPr>
              <a:t>, empty</a:t>
            </a:r>
            <a:r>
              <a:rPr lang="ko-KR" altLang="ko-KR" sz="2400" dirty="0">
                <a:solidFill>
                  <a:srgbClr val="007635"/>
                </a:solidFill>
              </a:rPr>
              <a:t>가 아니면</a:t>
            </a:r>
            <a:r>
              <a:rPr lang="en-US" altLang="ko-KR" sz="2400" dirty="0">
                <a:solidFill>
                  <a:srgbClr val="007635"/>
                </a:solidFill>
              </a:rPr>
              <a:t>, </a:t>
            </a:r>
            <a:r>
              <a:rPr lang="ko-KR" altLang="ko-KR" sz="2400" dirty="0" err="1">
                <a:solidFill>
                  <a:srgbClr val="007635"/>
                </a:solidFill>
              </a:rPr>
              <a:t>루트노드와</a:t>
            </a:r>
            <a:r>
              <a:rPr lang="ko-KR" altLang="ko-KR" sz="2400" dirty="0">
                <a:solidFill>
                  <a:srgbClr val="007635"/>
                </a:solidFill>
              </a:rPr>
              <a:t> </a:t>
            </a:r>
            <a:r>
              <a:rPr lang="en-US" altLang="ko-KR" sz="2400" dirty="0">
                <a:solidFill>
                  <a:srgbClr val="007635"/>
                </a:solidFill>
              </a:rPr>
              <a:t>2</a:t>
            </a:r>
            <a:r>
              <a:rPr lang="ko-KR" altLang="ko-KR" sz="2400" dirty="0">
                <a:solidFill>
                  <a:srgbClr val="007635"/>
                </a:solidFill>
              </a:rPr>
              <a:t>개의 </a:t>
            </a:r>
            <a:r>
              <a:rPr lang="ko-KR" altLang="ko-KR" sz="2400" dirty="0" err="1">
                <a:solidFill>
                  <a:srgbClr val="007635"/>
                </a:solidFill>
              </a:rPr>
              <a:t>이진트리인</a:t>
            </a:r>
            <a:r>
              <a:rPr lang="ko-KR" altLang="ko-KR" sz="2400" dirty="0">
                <a:solidFill>
                  <a:srgbClr val="007635"/>
                </a:solidFill>
              </a:rPr>
              <a:t> 왼쪽 </a:t>
            </a:r>
            <a:r>
              <a:rPr lang="ko-KR" altLang="ko-KR" sz="2400" dirty="0" err="1">
                <a:solidFill>
                  <a:srgbClr val="007635"/>
                </a:solidFill>
              </a:rPr>
              <a:t>서브트리와</a:t>
            </a:r>
            <a:r>
              <a:rPr lang="ko-KR" altLang="ko-KR" sz="2400" dirty="0">
                <a:solidFill>
                  <a:srgbClr val="007635"/>
                </a:solidFill>
              </a:rPr>
              <a:t> 오른쪽 </a:t>
            </a:r>
            <a:r>
              <a:rPr lang="ko-KR" altLang="ko-KR" sz="2400" dirty="0" err="1">
                <a:solidFill>
                  <a:srgbClr val="007635"/>
                </a:solidFill>
              </a:rPr>
              <a:t>서브트리로</a:t>
            </a:r>
            <a:r>
              <a:rPr lang="ko-KR" altLang="ko-KR" sz="2400" dirty="0">
                <a:solidFill>
                  <a:srgbClr val="007635"/>
                </a:solidFill>
              </a:rPr>
              <a:t> 구성된다</a:t>
            </a:r>
            <a:r>
              <a:rPr lang="en-US" altLang="ko-KR" sz="2400" dirty="0">
                <a:solidFill>
                  <a:srgbClr val="007635"/>
                </a:solidFill>
              </a:rPr>
              <a:t>. </a:t>
            </a:r>
            <a:endParaRPr lang="en-US" altLang="ko-KR" sz="2400" dirty="0" smtClean="0">
              <a:solidFill>
                <a:srgbClr val="007635"/>
              </a:solidFill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altLang="ko-KR" sz="2400" dirty="0" smtClean="0"/>
              <a:t>(</a:t>
            </a:r>
            <a:r>
              <a:rPr lang="en-US" altLang="ko-KR" sz="2400" dirty="0"/>
              <a:t>a</a:t>
            </a:r>
            <a:r>
              <a:rPr lang="en-US" altLang="ko-KR" sz="2400" dirty="0" smtClean="0"/>
              <a:t>)</a:t>
            </a:r>
            <a:r>
              <a:rPr lang="ko-KR" altLang="ko-KR" sz="2400" dirty="0" smtClean="0"/>
              <a:t> </a:t>
            </a:r>
            <a:r>
              <a:rPr lang="en-US" altLang="ko-KR" sz="2400" dirty="0"/>
              <a:t>empty </a:t>
            </a:r>
            <a:r>
              <a:rPr lang="ko-KR" altLang="ko-KR" sz="2400" dirty="0" smtClean="0"/>
              <a:t>트리</a:t>
            </a:r>
            <a:r>
              <a:rPr lang="en-US" altLang="ko-KR" sz="2400" dirty="0" smtClean="0"/>
              <a:t>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altLang="ko-KR" sz="2400" dirty="0" smtClean="0"/>
              <a:t>(</a:t>
            </a:r>
            <a:r>
              <a:rPr lang="en-US" altLang="ko-KR" sz="2400" dirty="0"/>
              <a:t>b</a:t>
            </a:r>
            <a:r>
              <a:rPr lang="en-US" altLang="ko-KR" sz="2400" dirty="0" smtClean="0"/>
              <a:t>)</a:t>
            </a:r>
            <a:r>
              <a:rPr lang="ko-KR" altLang="ko-KR" sz="2400" dirty="0" smtClean="0"/>
              <a:t> </a:t>
            </a:r>
            <a:r>
              <a:rPr lang="ko-KR" altLang="ko-KR" sz="2400" dirty="0" err="1"/>
              <a:t>루트노드만</a:t>
            </a:r>
            <a:r>
              <a:rPr lang="ko-KR" altLang="ko-KR" sz="2400" dirty="0"/>
              <a:t> 있는 </a:t>
            </a:r>
            <a:r>
              <a:rPr lang="ko-KR" altLang="ko-KR" sz="2400" dirty="0" err="1" smtClean="0"/>
              <a:t>이진트리</a:t>
            </a:r>
            <a:r>
              <a:rPr lang="en-US" altLang="ko-KR" sz="2400" dirty="0" smtClean="0"/>
              <a:t>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altLang="ko-KR" sz="2400" dirty="0" smtClean="0"/>
              <a:t>(</a:t>
            </a:r>
            <a:r>
              <a:rPr lang="en-US" altLang="ko-KR" sz="2400" dirty="0"/>
              <a:t>c</a:t>
            </a:r>
            <a:r>
              <a:rPr lang="en-US" altLang="ko-KR" sz="2400" dirty="0" smtClean="0"/>
              <a:t>)</a:t>
            </a:r>
            <a:r>
              <a:rPr lang="ko-KR" altLang="ko-KR" sz="2400" dirty="0" smtClean="0"/>
              <a:t> </a:t>
            </a:r>
            <a:r>
              <a:rPr lang="ko-KR" altLang="ko-KR" sz="2400" dirty="0" err="1"/>
              <a:t>루트노드의</a:t>
            </a:r>
            <a:r>
              <a:rPr lang="ko-KR" altLang="ko-KR" sz="2400" dirty="0"/>
              <a:t> 오른쪽 </a:t>
            </a:r>
            <a:r>
              <a:rPr lang="ko-KR" altLang="ko-KR" sz="2400" dirty="0" err="1"/>
              <a:t>서브트리가</a:t>
            </a:r>
            <a:r>
              <a:rPr lang="ko-KR" altLang="ko-KR" sz="2400" dirty="0"/>
              <a:t> 없는</a:t>
            </a:r>
            <a:r>
              <a:rPr lang="en-US" altLang="ko-KR" sz="2400" dirty="0"/>
              <a:t>(empty) </a:t>
            </a:r>
            <a:r>
              <a:rPr lang="ko-KR" altLang="ko-KR" sz="2400" dirty="0" err="1" smtClean="0"/>
              <a:t>이진트리</a:t>
            </a:r>
            <a:r>
              <a:rPr lang="en-US" altLang="ko-KR" sz="2400" dirty="0" smtClean="0"/>
              <a:t>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altLang="ko-KR" sz="2400" dirty="0" smtClean="0"/>
              <a:t>(</a:t>
            </a:r>
            <a:r>
              <a:rPr lang="en-US" altLang="ko-KR" sz="2400" dirty="0"/>
              <a:t>d</a:t>
            </a:r>
            <a:r>
              <a:rPr lang="en-US" altLang="ko-KR" sz="2400" dirty="0" smtClean="0"/>
              <a:t>)</a:t>
            </a:r>
            <a:r>
              <a:rPr lang="ko-KR" altLang="ko-KR" sz="2400" dirty="0" smtClean="0"/>
              <a:t> </a:t>
            </a:r>
            <a:r>
              <a:rPr lang="ko-KR" altLang="ko-KR" sz="2400" dirty="0" err="1"/>
              <a:t>루트노드의</a:t>
            </a:r>
            <a:r>
              <a:rPr lang="ko-KR" altLang="ko-KR" sz="2400" dirty="0"/>
              <a:t> 왼쪽 </a:t>
            </a:r>
            <a:r>
              <a:rPr lang="ko-KR" altLang="ko-KR" sz="2400" dirty="0" err="1"/>
              <a:t>서브트리가</a:t>
            </a:r>
            <a:r>
              <a:rPr lang="ko-KR" altLang="ko-KR" sz="2400" dirty="0"/>
              <a:t> 없는 </a:t>
            </a:r>
            <a:r>
              <a:rPr lang="ko-KR" altLang="ko-KR" sz="2400" dirty="0" err="1" smtClean="0"/>
              <a:t>이진트리</a:t>
            </a:r>
            <a:endParaRPr lang="ko-KR" altLang="ko-KR" sz="2400" dirty="0"/>
          </a:p>
          <a:p>
            <a:endParaRPr lang="ko-KR" altLang="en-US" dirty="0">
              <a:solidFill>
                <a:srgbClr val="00B050"/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518628" y="4234633"/>
            <a:ext cx="8431689" cy="1891574"/>
            <a:chOff x="-308734" y="1412776"/>
            <a:chExt cx="8431689" cy="1891574"/>
          </a:xfrm>
        </p:grpSpPr>
        <p:sp>
          <p:nvSpPr>
            <p:cNvPr id="5" name="Line 694"/>
            <p:cNvSpPr>
              <a:spLocks noChangeShapeType="1"/>
            </p:cNvSpPr>
            <p:nvPr/>
          </p:nvSpPr>
          <p:spPr bwMode="auto">
            <a:xfrm>
              <a:off x="4590777" y="1596263"/>
              <a:ext cx="394670" cy="652301"/>
            </a:xfrm>
            <a:prstGeom prst="line">
              <a:avLst/>
            </a:prstGeom>
            <a:noFill/>
            <a:ln w="19050">
              <a:solidFill>
                <a:srgbClr val="05050B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itchFamily="34" charset="0"/>
                <a:ea typeface="굴림"/>
                <a:cs typeface="+mn-cs"/>
              </a:endParaRPr>
            </a:p>
          </p:txBody>
        </p:sp>
        <p:sp>
          <p:nvSpPr>
            <p:cNvPr id="6" name="Line 700"/>
            <p:cNvSpPr>
              <a:spLocks noChangeShapeType="1"/>
            </p:cNvSpPr>
            <p:nvPr/>
          </p:nvSpPr>
          <p:spPr bwMode="auto">
            <a:xfrm flipH="1">
              <a:off x="3794182" y="1640026"/>
              <a:ext cx="719208" cy="1307640"/>
            </a:xfrm>
            <a:prstGeom prst="line">
              <a:avLst/>
            </a:prstGeom>
            <a:noFill/>
            <a:ln w="19050">
              <a:solidFill>
                <a:srgbClr val="05050B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itchFamily="34" charset="0"/>
                <a:ea typeface="굴림"/>
                <a:cs typeface="+mn-cs"/>
              </a:endParaRPr>
            </a:p>
          </p:txBody>
        </p:sp>
        <p:sp>
          <p:nvSpPr>
            <p:cNvPr id="7" name="타원 6"/>
            <p:cNvSpPr/>
            <p:nvPr/>
          </p:nvSpPr>
          <p:spPr bwMode="auto">
            <a:xfrm>
              <a:off x="4427984" y="1412776"/>
              <a:ext cx="252000" cy="252000"/>
            </a:xfrm>
            <a:prstGeom prst="ellipse">
              <a:avLst/>
            </a:prstGeom>
            <a:solidFill>
              <a:schemeClr val="tx1"/>
            </a:solidFill>
            <a:ln w="19050" cap="flat" cmpd="sng" algn="ctr">
              <a:solidFill>
                <a:srgbClr val="04050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굴림" panose="020B0600000101010101" pitchFamily="50" charset="-127"/>
                <a:cs typeface="+mn-cs"/>
              </a:endParaRPr>
            </a:p>
          </p:txBody>
        </p:sp>
        <p:sp>
          <p:nvSpPr>
            <p:cNvPr id="8" name="타원 7"/>
            <p:cNvSpPr/>
            <p:nvPr/>
          </p:nvSpPr>
          <p:spPr bwMode="auto">
            <a:xfrm>
              <a:off x="4011490" y="2221934"/>
              <a:ext cx="252000" cy="252000"/>
            </a:xfrm>
            <a:prstGeom prst="ellipse">
              <a:avLst/>
            </a:prstGeom>
            <a:solidFill>
              <a:schemeClr val="tx1"/>
            </a:solidFill>
            <a:ln w="19050" cap="flat" cmpd="sng" algn="ctr">
              <a:solidFill>
                <a:srgbClr val="04050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굴림" panose="020B0600000101010101" pitchFamily="50" charset="-127"/>
                <a:cs typeface="+mn-cs"/>
              </a:endParaRPr>
            </a:p>
          </p:txBody>
        </p:sp>
        <p:sp>
          <p:nvSpPr>
            <p:cNvPr id="9" name="타원 8"/>
            <p:cNvSpPr/>
            <p:nvPr/>
          </p:nvSpPr>
          <p:spPr bwMode="auto">
            <a:xfrm>
              <a:off x="7150875" y="2172269"/>
              <a:ext cx="252000" cy="252000"/>
            </a:xfrm>
            <a:prstGeom prst="ellipse">
              <a:avLst/>
            </a:prstGeom>
            <a:solidFill>
              <a:schemeClr val="tx1"/>
            </a:solidFill>
            <a:ln w="19050" cap="flat" cmpd="sng" algn="ctr">
              <a:solidFill>
                <a:srgbClr val="04050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굴림" panose="020B0600000101010101" pitchFamily="50" charset="-127"/>
                <a:cs typeface="+mn-cs"/>
              </a:endParaRPr>
            </a:p>
          </p:txBody>
        </p:sp>
        <p:sp>
          <p:nvSpPr>
            <p:cNvPr id="10" name="타원 9"/>
            <p:cNvSpPr/>
            <p:nvPr/>
          </p:nvSpPr>
          <p:spPr bwMode="auto">
            <a:xfrm>
              <a:off x="1843840" y="1412776"/>
              <a:ext cx="252000" cy="252000"/>
            </a:xfrm>
            <a:prstGeom prst="ellipse">
              <a:avLst/>
            </a:prstGeom>
            <a:solidFill>
              <a:schemeClr val="tx1"/>
            </a:solidFill>
            <a:ln w="19050" cap="flat" cmpd="sng" algn="ctr">
              <a:solidFill>
                <a:srgbClr val="04050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굴림" panose="020B0600000101010101" pitchFamily="50" charset="-127"/>
                <a:cs typeface="+mn-cs"/>
              </a:endParaRPr>
            </a:p>
          </p:txBody>
        </p:sp>
        <p:sp>
          <p:nvSpPr>
            <p:cNvPr id="11" name="Line 694"/>
            <p:cNvSpPr>
              <a:spLocks noChangeShapeType="1"/>
            </p:cNvSpPr>
            <p:nvPr/>
          </p:nvSpPr>
          <p:spPr bwMode="auto">
            <a:xfrm>
              <a:off x="1993666" y="1551708"/>
              <a:ext cx="388283" cy="576263"/>
            </a:xfrm>
            <a:prstGeom prst="line">
              <a:avLst/>
            </a:prstGeom>
            <a:noFill/>
            <a:ln w="19050">
              <a:solidFill>
                <a:srgbClr val="05050B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itchFamily="34" charset="0"/>
                <a:ea typeface="굴림"/>
                <a:cs typeface="+mn-cs"/>
              </a:endParaRPr>
            </a:p>
          </p:txBody>
        </p:sp>
        <p:sp>
          <p:nvSpPr>
            <p:cNvPr id="12" name="Line 700"/>
            <p:cNvSpPr>
              <a:spLocks noChangeShapeType="1"/>
            </p:cNvSpPr>
            <p:nvPr/>
          </p:nvSpPr>
          <p:spPr bwMode="auto">
            <a:xfrm flipH="1">
              <a:off x="1544356" y="1551708"/>
              <a:ext cx="404790" cy="622853"/>
            </a:xfrm>
            <a:prstGeom prst="line">
              <a:avLst/>
            </a:prstGeom>
            <a:noFill/>
            <a:ln w="19050">
              <a:solidFill>
                <a:srgbClr val="05050B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itchFamily="34" charset="0"/>
                <a:ea typeface="굴림"/>
                <a:cs typeface="+mn-cs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146248" y="2131135"/>
              <a:ext cx="76820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굴림" panose="020B0600000101010101" pitchFamily="50" charset="-127"/>
                  <a:cs typeface="Consolas" panose="020B0609020204030204" pitchFamily="49" charset="0"/>
                </a:rPr>
                <a:t>null</a:t>
              </a:r>
              <a:endParaRPr kumimoji="1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046295" y="2126103"/>
              <a:ext cx="76820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굴림" panose="020B0600000101010101" pitchFamily="50" charset="-127"/>
                  <a:cs typeface="Consolas" panose="020B0609020204030204" pitchFamily="49" charset="0"/>
                </a:rPr>
                <a:t>null</a:t>
              </a:r>
              <a:endParaRPr kumimoji="1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664277" y="2168832"/>
              <a:ext cx="76820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굴림" panose="020B0600000101010101" pitchFamily="50" charset="-127"/>
                  <a:cs typeface="Consolas" panose="020B0609020204030204" pitchFamily="49" charset="0"/>
                </a:rPr>
                <a:t>null</a:t>
              </a:r>
              <a:endParaRPr kumimoji="1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endParaRPr>
            </a:p>
          </p:txBody>
        </p:sp>
        <p:sp>
          <p:nvSpPr>
            <p:cNvPr id="16" name="타원 15"/>
            <p:cNvSpPr/>
            <p:nvPr/>
          </p:nvSpPr>
          <p:spPr bwMode="auto">
            <a:xfrm>
              <a:off x="6656209" y="1448752"/>
              <a:ext cx="252000" cy="252000"/>
            </a:xfrm>
            <a:prstGeom prst="ellipse">
              <a:avLst/>
            </a:prstGeom>
            <a:solidFill>
              <a:schemeClr val="tx1"/>
            </a:solidFill>
            <a:ln w="19050" cap="flat" cmpd="sng" algn="ctr">
              <a:solidFill>
                <a:srgbClr val="04050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굴림" panose="020B0600000101010101" pitchFamily="50" charset="-127"/>
                <a:cs typeface="+mn-cs"/>
              </a:endParaRPr>
            </a:p>
          </p:txBody>
        </p:sp>
        <p:sp>
          <p:nvSpPr>
            <p:cNvPr id="17" name="Line 694"/>
            <p:cNvSpPr>
              <a:spLocks noChangeShapeType="1"/>
            </p:cNvSpPr>
            <p:nvPr/>
          </p:nvSpPr>
          <p:spPr bwMode="auto">
            <a:xfrm>
              <a:off x="6806035" y="1587684"/>
              <a:ext cx="845030" cy="1335326"/>
            </a:xfrm>
            <a:prstGeom prst="line">
              <a:avLst/>
            </a:prstGeom>
            <a:noFill/>
            <a:ln w="19050">
              <a:solidFill>
                <a:srgbClr val="05050B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itchFamily="34" charset="0"/>
                <a:ea typeface="굴림"/>
                <a:cs typeface="+mn-cs"/>
              </a:endParaRPr>
            </a:p>
          </p:txBody>
        </p:sp>
        <p:sp>
          <p:nvSpPr>
            <p:cNvPr id="18" name="Line 700"/>
            <p:cNvSpPr>
              <a:spLocks noChangeShapeType="1"/>
            </p:cNvSpPr>
            <p:nvPr/>
          </p:nvSpPr>
          <p:spPr bwMode="auto">
            <a:xfrm flipH="1">
              <a:off x="6356725" y="1587684"/>
              <a:ext cx="404790" cy="622853"/>
            </a:xfrm>
            <a:prstGeom prst="line">
              <a:avLst/>
            </a:prstGeom>
            <a:noFill/>
            <a:ln w="19050">
              <a:solidFill>
                <a:srgbClr val="05050B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itchFamily="34" charset="0"/>
                <a:ea typeface="굴림"/>
                <a:cs typeface="+mn-cs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958617" y="2167111"/>
              <a:ext cx="76820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굴림" panose="020B0600000101010101" pitchFamily="50" charset="-127"/>
                  <a:cs typeface="Consolas" panose="020B0609020204030204" pitchFamily="49" charset="0"/>
                </a:rPr>
                <a:t>null</a:t>
              </a:r>
              <a:endParaRPr kumimoji="1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endParaRPr>
            </a:p>
          </p:txBody>
        </p:sp>
        <p:sp>
          <p:nvSpPr>
            <p:cNvPr id="20" name="Line 694"/>
            <p:cNvSpPr>
              <a:spLocks noChangeShapeType="1"/>
            </p:cNvSpPr>
            <p:nvPr/>
          </p:nvSpPr>
          <p:spPr bwMode="auto">
            <a:xfrm>
              <a:off x="4164613" y="2304833"/>
              <a:ext cx="388283" cy="576263"/>
            </a:xfrm>
            <a:prstGeom prst="line">
              <a:avLst/>
            </a:prstGeom>
            <a:noFill/>
            <a:ln w="19050">
              <a:solidFill>
                <a:srgbClr val="05050B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itchFamily="34" charset="0"/>
                <a:ea typeface="굴림"/>
                <a:cs typeface="+mn-cs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317195" y="2884260"/>
              <a:ext cx="76820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굴림" panose="020B0600000101010101" pitchFamily="50" charset="-127"/>
                  <a:cs typeface="Consolas" panose="020B0609020204030204" pitchFamily="49" charset="0"/>
                </a:rPr>
                <a:t>null</a:t>
              </a:r>
              <a:endParaRPr kumimoji="1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217242" y="2879228"/>
              <a:ext cx="76820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굴림" panose="020B0600000101010101" pitchFamily="50" charset="-127"/>
                  <a:cs typeface="Consolas" panose="020B0609020204030204" pitchFamily="49" charset="0"/>
                </a:rPr>
                <a:t>null</a:t>
              </a:r>
              <a:endParaRPr kumimoji="1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endParaRPr>
            </a:p>
          </p:txBody>
        </p:sp>
        <p:sp>
          <p:nvSpPr>
            <p:cNvPr id="23" name="Line 700"/>
            <p:cNvSpPr>
              <a:spLocks noChangeShapeType="1"/>
            </p:cNvSpPr>
            <p:nvPr/>
          </p:nvSpPr>
          <p:spPr bwMode="auto">
            <a:xfrm flipH="1">
              <a:off x="6852811" y="2324813"/>
              <a:ext cx="404790" cy="622853"/>
            </a:xfrm>
            <a:prstGeom prst="line">
              <a:avLst/>
            </a:prstGeom>
            <a:noFill/>
            <a:ln w="19050">
              <a:solidFill>
                <a:srgbClr val="05050B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itchFamily="34" charset="0"/>
                <a:ea typeface="굴림"/>
                <a:cs typeface="+mn-cs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454703" y="2904240"/>
              <a:ext cx="76820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굴림" panose="020B0600000101010101" pitchFamily="50" charset="-127"/>
                  <a:cs typeface="Consolas" panose="020B0609020204030204" pitchFamily="49" charset="0"/>
                </a:rPr>
                <a:t>null</a:t>
              </a:r>
              <a:endParaRPr kumimoji="1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354750" y="2899208"/>
              <a:ext cx="76820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굴림" panose="020B0600000101010101" pitchFamily="50" charset="-127"/>
                  <a:cs typeface="Consolas" panose="020B0609020204030204" pitchFamily="49" charset="0"/>
                </a:rPr>
                <a:t>null</a:t>
              </a:r>
              <a:endParaRPr kumimoji="1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-308734" y="2126103"/>
              <a:ext cx="76820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굴림" panose="020B0600000101010101" pitchFamily="50" charset="-127"/>
                  <a:cs typeface="Consolas" panose="020B0609020204030204" pitchFamily="49" charset="0"/>
                </a:rPr>
                <a:t>null</a:t>
              </a:r>
              <a:endParaRPr kumimoji="1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endParaRPr>
            </a:p>
          </p:txBody>
        </p:sp>
      </p:grpSp>
      <p:sp>
        <p:nvSpPr>
          <p:cNvPr id="27" name="직사각형 26"/>
          <p:cNvSpPr/>
          <p:nvPr/>
        </p:nvSpPr>
        <p:spPr>
          <a:xfrm>
            <a:off x="518628" y="6229278"/>
            <a:ext cx="4363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(a)</a:t>
            </a:r>
            <a:endParaRPr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415497" y="6242590"/>
            <a:ext cx="4475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latin typeface="Calibri" panose="020F0502020204030204" pitchFamily="34" charset="0"/>
                <a:cs typeface="Calibri" panose="020F0502020204030204" pitchFamily="34" charset="0"/>
              </a:rPr>
              <a:t>(b)</a:t>
            </a:r>
            <a:endParaRPr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896597" y="6288324"/>
            <a:ext cx="423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latin typeface="Calibri" panose="020F0502020204030204" pitchFamily="34" charset="0"/>
                <a:cs typeface="Calibri" panose="020F0502020204030204" pitchFamily="34" charset="0"/>
              </a:rPr>
              <a:t>(c)</a:t>
            </a:r>
            <a:endParaRPr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7586402" y="6273376"/>
            <a:ext cx="4475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latin typeface="Calibri" panose="020F0502020204030204" pitchFamily="34" charset="0"/>
                <a:cs typeface="Calibri" panose="020F0502020204030204" pitchFamily="34" charset="0"/>
              </a:rPr>
              <a:t>(d)</a:t>
            </a:r>
            <a:endParaRPr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43431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8313" y="676405"/>
            <a:ext cx="8229600" cy="5912285"/>
          </a:xfrm>
        </p:spPr>
        <p:txBody>
          <a:bodyPr/>
          <a:lstStyle/>
          <a:p>
            <a:pPr marL="0" indent="0" algn="ctr">
              <a:buNone/>
            </a:pPr>
            <a:r>
              <a:rPr lang="ko-KR" altLang="ko-KR" dirty="0" smtClean="0"/>
              <a:t>특별한 형태</a:t>
            </a:r>
            <a:r>
              <a:rPr lang="ko-KR" altLang="en-US" dirty="0" smtClean="0"/>
              <a:t>의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이진</a:t>
            </a:r>
            <a:r>
              <a:rPr lang="ko-KR" altLang="ko-KR" dirty="0" err="1" smtClean="0"/>
              <a:t>트리</a:t>
            </a:r>
            <a:endParaRPr lang="en-US" altLang="ko-KR" dirty="0" smtClean="0"/>
          </a:p>
          <a:p>
            <a:pPr lvl="1"/>
            <a:r>
              <a:rPr lang="ko-KR" altLang="ko-KR" dirty="0" smtClean="0">
                <a:solidFill>
                  <a:srgbClr val="3333FF"/>
                </a:solidFill>
              </a:rPr>
              <a:t>포화이진트리</a:t>
            </a:r>
            <a:r>
              <a:rPr lang="en-US" altLang="ko-KR" dirty="0">
                <a:solidFill>
                  <a:srgbClr val="3333FF"/>
                </a:solidFill>
              </a:rPr>
              <a:t>(Full Binary Tree</a:t>
            </a:r>
            <a:r>
              <a:rPr lang="en-US" altLang="ko-KR" dirty="0" smtClean="0">
                <a:solidFill>
                  <a:srgbClr val="3333FF"/>
                </a:solidFill>
              </a:rPr>
              <a:t>)</a:t>
            </a:r>
            <a:r>
              <a:rPr lang="en-US" altLang="ko-KR" dirty="0" smtClean="0"/>
              <a:t>:</a:t>
            </a:r>
            <a:r>
              <a:rPr lang="ko-KR" altLang="ko-KR" dirty="0" smtClean="0"/>
              <a:t> </a:t>
            </a:r>
            <a:r>
              <a:rPr lang="ko-KR" altLang="ko-KR" dirty="0"/>
              <a:t>각 </a:t>
            </a:r>
            <a:r>
              <a:rPr lang="ko-KR" altLang="ko-KR" dirty="0" err="1"/>
              <a:t>내부노드가</a:t>
            </a:r>
            <a:r>
              <a:rPr lang="ko-KR" altLang="ko-KR" dirty="0"/>
              <a:t> </a:t>
            </a:r>
            <a:r>
              <a:rPr lang="en-US" altLang="ko-KR" dirty="0"/>
              <a:t>2</a:t>
            </a:r>
            <a:r>
              <a:rPr lang="ko-KR" altLang="ko-KR" dirty="0"/>
              <a:t>개의 </a:t>
            </a:r>
            <a:r>
              <a:rPr lang="ko-KR" altLang="ko-KR" dirty="0" err="1"/>
              <a:t>자식노드를</a:t>
            </a:r>
            <a:r>
              <a:rPr lang="ko-KR" altLang="ko-KR" dirty="0"/>
              <a:t> 가지는 </a:t>
            </a:r>
            <a:r>
              <a:rPr lang="ko-KR" altLang="ko-KR" dirty="0" smtClean="0"/>
              <a:t>트리</a:t>
            </a:r>
            <a:endParaRPr lang="en-US" altLang="ko-KR" dirty="0" smtClean="0"/>
          </a:p>
          <a:p>
            <a:pPr lvl="1">
              <a:spcAft>
                <a:spcPts val="600"/>
              </a:spcAft>
            </a:pPr>
            <a:r>
              <a:rPr lang="ko-KR" altLang="ko-KR" dirty="0" smtClean="0">
                <a:solidFill>
                  <a:srgbClr val="3333FF"/>
                </a:solidFill>
              </a:rPr>
              <a:t>완전이진트리</a:t>
            </a:r>
            <a:r>
              <a:rPr lang="en-US" altLang="ko-KR" dirty="0">
                <a:solidFill>
                  <a:srgbClr val="3333FF"/>
                </a:solidFill>
              </a:rPr>
              <a:t>(Complete Binary Tree</a:t>
            </a:r>
            <a:r>
              <a:rPr lang="en-US" altLang="ko-KR" dirty="0" smtClean="0">
                <a:solidFill>
                  <a:srgbClr val="3333FF"/>
                </a:solidFill>
              </a:rPr>
              <a:t>):</a:t>
            </a:r>
            <a:r>
              <a:rPr lang="ko-KR" altLang="ko-KR" dirty="0" smtClean="0"/>
              <a:t> </a:t>
            </a:r>
            <a:r>
              <a:rPr lang="ko-KR" altLang="ko-KR" dirty="0"/>
              <a:t>마지막 레벨을 제외한 각 레벨이 노드들로 꽉 차있고</a:t>
            </a:r>
            <a:r>
              <a:rPr lang="en-US" altLang="ko-KR" dirty="0"/>
              <a:t>, </a:t>
            </a:r>
            <a:r>
              <a:rPr lang="ko-KR" altLang="ko-KR" dirty="0"/>
              <a:t>마지막 레벨에는 노드들이 왼쪽부터 빠짐없이 채워진 </a:t>
            </a:r>
            <a:r>
              <a:rPr lang="ko-KR" altLang="ko-KR" dirty="0" smtClean="0"/>
              <a:t>트리</a:t>
            </a:r>
            <a:r>
              <a:rPr lang="en-US" altLang="ko-KR" dirty="0" smtClean="0"/>
              <a:t> </a:t>
            </a:r>
          </a:p>
          <a:p>
            <a:pPr marL="914400" lvl="2" indent="0">
              <a:buNone/>
            </a:pPr>
            <a:r>
              <a:rPr lang="en-US" altLang="ko-KR" dirty="0" smtClean="0"/>
              <a:t>- </a:t>
            </a:r>
            <a:r>
              <a:rPr lang="ko-KR" altLang="ko-KR" dirty="0" smtClean="0"/>
              <a:t>포화이진트리는 완전이진트리이다</a:t>
            </a:r>
            <a:r>
              <a:rPr lang="en-US" altLang="ko-KR" dirty="0"/>
              <a:t>.</a:t>
            </a:r>
            <a:endParaRPr lang="ko-KR" altLang="ko-KR" dirty="0"/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425" y="4761285"/>
            <a:ext cx="8715375" cy="112395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25425" y="6066423"/>
            <a:ext cx="91767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(a) </a:t>
            </a:r>
            <a:r>
              <a:rPr lang="ko-KR" altLang="ko-KR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포화이진트리</a:t>
            </a:r>
            <a:r>
              <a:rPr lang="en-US" altLang="ko-KR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	  </a:t>
            </a:r>
            <a:r>
              <a:rPr lang="en-US" altLang="ko-KR" dirty="0" smtClean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     </a:t>
            </a:r>
            <a:r>
              <a:rPr lang="en-US" altLang="ko-KR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(b) </a:t>
            </a:r>
            <a:r>
              <a:rPr lang="ko-KR" altLang="ko-KR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완전이진트리</a:t>
            </a:r>
            <a:r>
              <a:rPr lang="en-US" altLang="ko-KR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 </a:t>
            </a:r>
            <a:r>
              <a:rPr lang="en-US" altLang="ko-KR" dirty="0" smtClean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 </a:t>
            </a:r>
            <a:r>
              <a:rPr lang="en-US" altLang="ko-KR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(c) </a:t>
            </a:r>
            <a:r>
              <a:rPr lang="ko-KR" altLang="ko-KR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불완전한</a:t>
            </a:r>
            <a:r>
              <a:rPr lang="ko-KR" altLang="ko-KR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dirty="0" err="1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이진트리</a:t>
            </a:r>
            <a:r>
              <a:rPr lang="en-US" altLang="ko-KR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	(d) </a:t>
            </a:r>
            <a:r>
              <a:rPr lang="ko-KR" altLang="ko-KR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불완전한</a:t>
            </a:r>
            <a:r>
              <a:rPr lang="ko-KR" altLang="ko-KR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dirty="0" err="1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이진트리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34707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이진트리의</a:t>
            </a:r>
            <a:r>
              <a:rPr lang="ko-KR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속성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8313" y="1340285"/>
            <a:ext cx="8229600" cy="2317315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ko-KR" altLang="ko-KR" dirty="0">
                <a:latin typeface="Calibri" panose="020F0502020204030204" pitchFamily="34" charset="0"/>
                <a:cs typeface="Calibri" panose="020F0502020204030204" pitchFamily="34" charset="0"/>
              </a:rPr>
              <a:t>레벨 </a:t>
            </a:r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ko-KR" altLang="ko-KR" dirty="0">
                <a:latin typeface="Calibri" panose="020F0502020204030204" pitchFamily="34" charset="0"/>
                <a:cs typeface="Calibri" panose="020F0502020204030204" pitchFamily="34" charset="0"/>
              </a:rPr>
              <a:t>에 있는 최대 노드 </a:t>
            </a:r>
            <a:r>
              <a:rPr lang="ko-KR" altLang="ko-KR" dirty="0" smtClean="0">
                <a:latin typeface="Calibri" panose="020F0502020204030204" pitchFamily="34" charset="0"/>
                <a:cs typeface="Calibri" panose="020F0502020204030204" pitchFamily="34" charset="0"/>
              </a:rPr>
              <a:t>수</a:t>
            </a:r>
            <a:r>
              <a:rPr lang="en-US" altLang="ko-KR" dirty="0" smtClean="0">
                <a:latin typeface="Calibri" panose="020F0502020204030204" pitchFamily="34" charset="0"/>
                <a:cs typeface="Calibri" panose="020F0502020204030204" pitchFamily="34" charset="0"/>
              </a:rPr>
              <a:t> =</a:t>
            </a:r>
            <a:r>
              <a:rPr lang="ko-KR" altLang="ko-KR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dirty="0" smtClean="0">
                <a:solidFill>
                  <a:srgbClr val="3333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altLang="ko-KR" baseline="30000" dirty="0" smtClean="0">
                <a:solidFill>
                  <a:srgbClr val="3333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k-1</a:t>
            </a:r>
            <a:r>
              <a:rPr lang="en-US" altLang="ko-KR" dirty="0" smtClean="0">
                <a:solidFill>
                  <a:srgbClr val="3333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dirty="0" smtClean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k = 1, 2, 3, </a:t>
            </a:r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  <a:sym typeface="MT Extra" panose="05050102010205020202" pitchFamily="18" charset="2"/>
              </a:rPr>
              <a:t></a:t>
            </a:r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ko-KR" altLang="ko-K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/>
            <a:r>
              <a:rPr lang="ko-KR" altLang="ko-KR" dirty="0">
                <a:latin typeface="Calibri" panose="020F0502020204030204" pitchFamily="34" charset="0"/>
                <a:cs typeface="Calibri" panose="020F0502020204030204" pitchFamily="34" charset="0"/>
              </a:rPr>
              <a:t>높이가 </a:t>
            </a:r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ko-KR" altLang="ko-KR" dirty="0">
                <a:latin typeface="Calibri" panose="020F0502020204030204" pitchFamily="34" charset="0"/>
                <a:cs typeface="Calibri" panose="020F0502020204030204" pitchFamily="34" charset="0"/>
              </a:rPr>
              <a:t>인 포화이진트리에 있는 노드 </a:t>
            </a:r>
            <a:r>
              <a:rPr lang="ko-KR" altLang="ko-KR" dirty="0" smtClean="0">
                <a:latin typeface="Calibri" panose="020F0502020204030204" pitchFamily="34" charset="0"/>
                <a:cs typeface="Calibri" panose="020F0502020204030204" pitchFamily="34" charset="0"/>
              </a:rPr>
              <a:t>수</a:t>
            </a:r>
            <a:r>
              <a:rPr lang="en-US" altLang="ko-KR" dirty="0" smtClean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altLang="ko-KR" dirty="0">
                <a:solidFill>
                  <a:srgbClr val="3333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altLang="ko-KR" baseline="30000" dirty="0">
                <a:solidFill>
                  <a:srgbClr val="3333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altLang="ko-KR" dirty="0">
                <a:solidFill>
                  <a:srgbClr val="3333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- </a:t>
            </a:r>
            <a:r>
              <a:rPr lang="en-US" altLang="ko-KR" dirty="0" smtClean="0">
                <a:solidFill>
                  <a:srgbClr val="3333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ko-KR" altLang="ko-K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/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ko-KR" altLang="ko-KR" dirty="0">
                <a:latin typeface="Calibri" panose="020F0502020204030204" pitchFamily="34" charset="0"/>
                <a:cs typeface="Calibri" panose="020F0502020204030204" pitchFamily="34" charset="0"/>
              </a:rPr>
              <a:t>개의 노드를 가진 완전이진트리의 </a:t>
            </a:r>
            <a:r>
              <a:rPr lang="ko-KR" altLang="ko-KR" dirty="0" smtClean="0">
                <a:latin typeface="Calibri" panose="020F0502020204030204" pitchFamily="34" charset="0"/>
                <a:cs typeface="Calibri" panose="020F0502020204030204" pitchFamily="34" charset="0"/>
              </a:rPr>
              <a:t>높이</a:t>
            </a:r>
            <a:r>
              <a:rPr lang="en-US" altLang="ko-KR" dirty="0" smtClean="0">
                <a:latin typeface="Calibri" panose="020F0502020204030204" pitchFamily="34" charset="0"/>
                <a:cs typeface="Calibri" panose="020F0502020204030204" pitchFamily="34" charset="0"/>
              </a:rPr>
              <a:t> =</a:t>
            </a:r>
            <a:r>
              <a:rPr lang="ko-KR" altLang="ko-KR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b="1" dirty="0">
                <a:solidFill>
                  <a:srgbClr val="3333FF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</a:t>
            </a:r>
            <a:r>
              <a:rPr lang="en-US" altLang="ko-KR" dirty="0">
                <a:solidFill>
                  <a:srgbClr val="3333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log</a:t>
            </a:r>
            <a:r>
              <a:rPr lang="en-US" altLang="ko-KR" baseline="-25000" dirty="0">
                <a:solidFill>
                  <a:srgbClr val="3333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altLang="ko-KR" dirty="0">
                <a:solidFill>
                  <a:srgbClr val="3333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(N+1)</a:t>
            </a:r>
            <a:r>
              <a:rPr lang="en-US" altLang="ko-KR" b="1" dirty="0" smtClean="0">
                <a:solidFill>
                  <a:srgbClr val="3333FF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</a:t>
            </a:r>
            <a:endParaRPr lang="ko-KR" altLang="ko-K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4" name="그림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016" y="3861991"/>
            <a:ext cx="5067761" cy="27266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481817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8313" y="839244"/>
            <a:ext cx="8229600" cy="5749446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ko-KR" altLang="ko-KR" dirty="0" smtClean="0">
                <a:latin typeface="Calibri" panose="020F0502020204030204" pitchFamily="34" charset="0"/>
                <a:cs typeface="Calibri" panose="020F0502020204030204" pitchFamily="34" charset="0"/>
              </a:rPr>
              <a:t>레벨</a:t>
            </a:r>
            <a:r>
              <a:rPr lang="en-US" altLang="ko-KR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ko-KR" altLang="ko-KR" dirty="0" smtClean="0">
                <a:latin typeface="Calibri" panose="020F0502020204030204" pitchFamily="34" charset="0"/>
                <a:cs typeface="Calibri" panose="020F0502020204030204" pitchFamily="34" charset="0"/>
              </a:rPr>
              <a:t>에 </a:t>
            </a:r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altLang="ko-KR" baseline="30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 = 1</a:t>
            </a:r>
            <a:r>
              <a:rPr lang="ko-KR" altLang="ko-KR" dirty="0" smtClean="0">
                <a:latin typeface="Calibri" panose="020F0502020204030204" pitchFamily="34" charset="0"/>
                <a:cs typeface="Calibri" panose="020F0502020204030204" pitchFamily="34" charset="0"/>
              </a:rPr>
              <a:t>개</a:t>
            </a:r>
            <a:r>
              <a:rPr lang="en-US" altLang="ko-KR" dirty="0" smtClean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ko-KR" altLang="ko-KR" dirty="0">
                <a:latin typeface="Calibri" panose="020F0502020204030204" pitchFamily="34" charset="0"/>
                <a:cs typeface="Calibri" panose="020F0502020204030204" pitchFamily="34" charset="0"/>
              </a:rPr>
              <a:t>레벨</a:t>
            </a:r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 2</a:t>
            </a:r>
            <a:r>
              <a:rPr lang="ko-KR" altLang="ko-KR" dirty="0" smtClean="0">
                <a:latin typeface="Calibri" panose="020F0502020204030204" pitchFamily="34" charset="0"/>
                <a:cs typeface="Calibri" panose="020F0502020204030204" pitchFamily="34" charset="0"/>
              </a:rPr>
              <a:t>에</a:t>
            </a:r>
            <a:r>
              <a:rPr lang="en-US" altLang="ko-KR" dirty="0" smtClean="0">
                <a:latin typeface="Calibri" panose="020F0502020204030204" pitchFamily="34" charset="0"/>
                <a:cs typeface="Calibri" panose="020F0502020204030204" pitchFamily="34" charset="0"/>
              </a:rPr>
              <a:t> 2</a:t>
            </a:r>
            <a:r>
              <a:rPr lang="en-US" altLang="ko-KR" baseline="30000" dirty="0" smtClean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altLang="ko-KR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= 2</a:t>
            </a:r>
            <a:r>
              <a:rPr lang="ko-KR" altLang="ko-KR" dirty="0">
                <a:latin typeface="Calibri" panose="020F0502020204030204" pitchFamily="34" charset="0"/>
                <a:cs typeface="Calibri" panose="020F0502020204030204" pitchFamily="34" charset="0"/>
              </a:rPr>
              <a:t>개</a:t>
            </a:r>
            <a:r>
              <a:rPr lang="en-US" altLang="ko-KR" dirty="0" smtClean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US" altLang="ko-KR" dirty="0" smtClean="0">
                <a:latin typeface="Calibri" panose="020F0502020204030204" pitchFamily="34" charset="0"/>
                <a:cs typeface="Calibri" panose="020F0502020204030204" pitchFamily="34" charset="0"/>
                <a:sym typeface="MT Extra" panose="05050102010205020202" pitchFamily="18" charset="2"/>
              </a:rPr>
              <a:t></a:t>
            </a:r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ko-KR" altLang="ko-KR" dirty="0" smtClean="0">
                <a:latin typeface="Calibri" panose="020F0502020204030204" pitchFamily="34" charset="0"/>
                <a:cs typeface="Calibri" panose="020F0502020204030204" pitchFamily="34" charset="0"/>
              </a:rPr>
              <a:t>레벨</a:t>
            </a:r>
            <a:r>
              <a:rPr lang="en-US" altLang="ko-KR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ko-KR" altLang="ko-KR" dirty="0" smtClean="0">
                <a:latin typeface="Calibri" panose="020F0502020204030204" pitchFamily="34" charset="0"/>
                <a:cs typeface="Calibri" panose="020F0502020204030204" pitchFamily="34" charset="0"/>
              </a:rPr>
              <a:t>에 </a:t>
            </a:r>
            <a:r>
              <a:rPr lang="ko-KR" altLang="ko-KR" dirty="0">
                <a:solidFill>
                  <a:srgbClr val="3333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최대 </a:t>
            </a:r>
            <a:r>
              <a:rPr lang="en-US" altLang="ko-KR" dirty="0">
                <a:solidFill>
                  <a:srgbClr val="3333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altLang="ko-KR" baseline="30000" dirty="0">
                <a:solidFill>
                  <a:srgbClr val="3333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k-1</a:t>
            </a:r>
            <a:r>
              <a:rPr lang="ko-KR" altLang="ko-KR" dirty="0">
                <a:solidFill>
                  <a:srgbClr val="3333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개의 </a:t>
            </a:r>
            <a:r>
              <a:rPr lang="ko-KR" altLang="ko-KR" dirty="0" smtClean="0">
                <a:solidFill>
                  <a:srgbClr val="3333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노드</a:t>
            </a:r>
            <a:r>
              <a:rPr lang="en-US" altLang="ko-KR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>
              <a:spcAft>
                <a:spcPts val="0"/>
              </a:spcAft>
            </a:pPr>
            <a:r>
              <a:rPr lang="ko-KR" altLang="ko-KR" dirty="0" smtClean="0">
                <a:latin typeface="Calibri" panose="020F0502020204030204" pitchFamily="34" charset="0"/>
                <a:cs typeface="Calibri" panose="020F0502020204030204" pitchFamily="34" charset="0"/>
              </a:rPr>
              <a:t>즉</a:t>
            </a:r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ko-KR" altLang="ko-KR" dirty="0">
                <a:latin typeface="Calibri" panose="020F0502020204030204" pitchFamily="34" charset="0"/>
                <a:cs typeface="Calibri" panose="020F0502020204030204" pitchFamily="34" charset="0"/>
              </a:rPr>
              <a:t>한 층에 존재할 수 있는 최대 노드 수는 이전 층에 있는 최대 노드 수의</a:t>
            </a:r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 2</a:t>
            </a:r>
            <a:r>
              <a:rPr lang="ko-KR" altLang="ko-KR" dirty="0" smtClean="0">
                <a:latin typeface="Calibri" panose="020F0502020204030204" pitchFamily="34" charset="0"/>
                <a:cs typeface="Calibri" panose="020F0502020204030204" pitchFamily="34" charset="0"/>
              </a:rPr>
              <a:t>배</a:t>
            </a:r>
            <a:endParaRPr lang="en-US" altLang="ko-KR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altLang="ko-KR" dirty="0" smtClean="0"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ko-KR" altLang="ko-KR" dirty="0" smtClean="0">
                <a:latin typeface="Calibri" panose="020F0502020204030204" pitchFamily="34" charset="0"/>
                <a:cs typeface="Calibri" panose="020F0502020204030204" pitchFamily="34" charset="0"/>
              </a:rPr>
              <a:t>이전 </a:t>
            </a:r>
            <a:r>
              <a:rPr lang="ko-KR" altLang="ko-KR" dirty="0">
                <a:latin typeface="Calibri" panose="020F0502020204030204" pitchFamily="34" charset="0"/>
                <a:cs typeface="Calibri" panose="020F0502020204030204" pitchFamily="34" charset="0"/>
              </a:rPr>
              <a:t>층에 있는 각 노드가 최대 </a:t>
            </a:r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ko-KR" altLang="ko-KR" dirty="0">
                <a:latin typeface="Calibri" panose="020F0502020204030204" pitchFamily="34" charset="0"/>
                <a:cs typeface="Calibri" panose="020F0502020204030204" pitchFamily="34" charset="0"/>
              </a:rPr>
              <a:t>개의 </a:t>
            </a:r>
            <a:r>
              <a:rPr lang="ko-KR" altLang="ko-KR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자식노드</a:t>
            </a:r>
            <a:r>
              <a:rPr lang="ko-KR" alt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가지므로</a:t>
            </a:r>
            <a:endParaRPr lang="en-US" altLang="ko-KR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Aft>
                <a:spcPts val="0"/>
              </a:spcAft>
            </a:pPr>
            <a:r>
              <a:rPr lang="ko-KR" altLang="ko-KR" dirty="0" smtClean="0">
                <a:latin typeface="Calibri" panose="020F0502020204030204" pitchFamily="34" charset="0"/>
                <a:cs typeface="Calibri" panose="020F0502020204030204" pitchFamily="34" charset="0"/>
              </a:rPr>
              <a:t>높이가 </a:t>
            </a:r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ko-KR" altLang="ko-KR" dirty="0">
                <a:latin typeface="Calibri" panose="020F0502020204030204" pitchFamily="34" charset="0"/>
                <a:cs typeface="Calibri" panose="020F0502020204030204" pitchFamily="34" charset="0"/>
              </a:rPr>
              <a:t>인 포화이진트리에 있는 노드 </a:t>
            </a:r>
            <a:r>
              <a:rPr lang="ko-KR" altLang="ko-KR" dirty="0" smtClean="0">
                <a:latin typeface="Calibri" panose="020F0502020204030204" pitchFamily="34" charset="0"/>
                <a:cs typeface="Calibri" panose="020F0502020204030204" pitchFamily="34" charset="0"/>
              </a:rPr>
              <a:t>수</a:t>
            </a:r>
            <a:endParaRPr lang="en-US" altLang="ko-KR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spcAft>
                <a:spcPts val="1800"/>
              </a:spcAft>
              <a:buNone/>
            </a:pPr>
            <a:r>
              <a:rPr lang="en-US" altLang="ko-KR" dirty="0" smtClean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altLang="ko-KR" baseline="30000" dirty="0" smtClean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altLang="ko-KR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+ 2</a:t>
            </a:r>
            <a:r>
              <a:rPr lang="en-US" altLang="ko-KR" baseline="30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 + 2</a:t>
            </a:r>
            <a:r>
              <a:rPr lang="en-US" altLang="ko-KR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 + </a:t>
            </a:r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  <a:sym typeface="MT Extra" panose="05050102010205020202" pitchFamily="18" charset="2"/>
              </a:rPr>
              <a:t></a:t>
            </a:r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 + 2</a:t>
            </a:r>
            <a:r>
              <a:rPr lang="en-US" altLang="ko-KR" baseline="30000" dirty="0">
                <a:latin typeface="Calibri" panose="020F0502020204030204" pitchFamily="34" charset="0"/>
                <a:cs typeface="Calibri" panose="020F0502020204030204" pitchFamily="34" charset="0"/>
              </a:rPr>
              <a:t>h-1</a:t>
            </a:r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 =</a:t>
            </a:r>
            <a:r>
              <a:rPr lang="en-US" altLang="ko-KR" dirty="0">
                <a:solidFill>
                  <a:srgbClr val="3333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2</a:t>
            </a:r>
            <a:r>
              <a:rPr lang="en-US" altLang="ko-KR" baseline="30000" dirty="0">
                <a:solidFill>
                  <a:srgbClr val="3333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altLang="ko-KR" dirty="0">
                <a:solidFill>
                  <a:srgbClr val="3333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- </a:t>
            </a:r>
            <a:r>
              <a:rPr lang="en-US" altLang="ko-KR" dirty="0" smtClean="0">
                <a:solidFill>
                  <a:srgbClr val="3333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en-US" altLang="ko-KR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Aft>
                <a:spcPts val="1800"/>
              </a:spcAft>
            </a:pPr>
            <a:r>
              <a:rPr lang="ko-KR" altLang="ko-KR" dirty="0" smtClean="0">
                <a:latin typeface="Calibri" panose="020F0502020204030204" pitchFamily="34" charset="0"/>
                <a:cs typeface="Calibri" panose="020F0502020204030204" pitchFamily="34" charset="0"/>
              </a:rPr>
              <a:t>노드 수</a:t>
            </a:r>
            <a:r>
              <a:rPr lang="ko-KR" alt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가</a:t>
            </a:r>
            <a:r>
              <a:rPr lang="en-US" altLang="ko-KR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ko-KR" altLang="ko-KR" dirty="0" smtClean="0">
                <a:latin typeface="Calibri" panose="020F0502020204030204" pitchFamily="34" charset="0"/>
                <a:cs typeface="Calibri" panose="020F0502020204030204" pitchFamily="34" charset="0"/>
              </a:rPr>
              <a:t>이면</a:t>
            </a:r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ko-KR" dirty="0">
                <a:solidFill>
                  <a:srgbClr val="3333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 = log</a:t>
            </a:r>
            <a:r>
              <a:rPr lang="en-US" altLang="ko-KR" baseline="-25000" dirty="0">
                <a:solidFill>
                  <a:srgbClr val="3333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altLang="ko-KR" dirty="0">
                <a:solidFill>
                  <a:srgbClr val="3333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(N+1</a:t>
            </a:r>
            <a:r>
              <a:rPr lang="en-US" altLang="ko-KR" dirty="0" smtClean="0">
                <a:solidFill>
                  <a:srgbClr val="3333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그림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8814" y="302714"/>
            <a:ext cx="3037871" cy="170306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26658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19152" y="924232"/>
            <a:ext cx="8229600" cy="5369489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ko-KR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ko-KR" altLang="ko-KR" sz="2400" dirty="0">
                <a:latin typeface="Calibri" panose="020F0502020204030204" pitchFamily="34" charset="0"/>
                <a:cs typeface="Calibri" panose="020F0502020204030204" pitchFamily="34" charset="0"/>
              </a:rPr>
              <a:t>개의 노드를 가진 완전이진트리에서 </a:t>
            </a:r>
            <a:r>
              <a:rPr lang="en-US" altLang="ko-KR" sz="24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ko-KR" altLang="ko-KR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이</a:t>
            </a:r>
            <a:r>
              <a:rPr lang="en-US" altLang="ko-KR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2</a:t>
            </a:r>
            <a:r>
              <a:rPr lang="en-US" altLang="ko-KR" sz="2400" baseline="30000" dirty="0" smtClean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altLang="ko-KR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sz="2400" dirty="0">
                <a:latin typeface="Calibri" panose="020F0502020204030204" pitchFamily="34" charset="0"/>
                <a:cs typeface="Calibri" panose="020F0502020204030204" pitchFamily="34" charset="0"/>
              </a:rPr>
              <a:t>– 1</a:t>
            </a:r>
            <a:r>
              <a:rPr lang="ko-KR" altLang="ko-KR" sz="2400" dirty="0">
                <a:latin typeface="Calibri" panose="020F0502020204030204" pitchFamily="34" charset="0"/>
                <a:cs typeface="Calibri" panose="020F0502020204030204" pitchFamily="34" charset="0"/>
              </a:rPr>
              <a:t>보다 클 수 </a:t>
            </a:r>
            <a:r>
              <a:rPr lang="ko-KR" altLang="ko-KR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없으므로</a:t>
            </a:r>
            <a:r>
              <a:rPr lang="en-US" altLang="ko-KR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ko-KR" altLang="ko-KR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altLang="ko-KR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ko-KR" altLang="ko-KR" sz="2400" dirty="0" smtClean="0">
                <a:solidFill>
                  <a:srgbClr val="3333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높이 </a:t>
            </a:r>
            <a:r>
              <a:rPr lang="en-US" altLang="ko-KR" sz="2400" dirty="0" smtClean="0">
                <a:solidFill>
                  <a:srgbClr val="3333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altLang="ko-KR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=</a:t>
            </a:r>
            <a:r>
              <a:rPr lang="ko-KR" altLang="ko-KR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sz="2400" b="1" dirty="0">
                <a:solidFill>
                  <a:srgbClr val="3333FF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</a:t>
            </a:r>
            <a:r>
              <a:rPr lang="en-US" altLang="ko-KR" sz="2400" dirty="0">
                <a:solidFill>
                  <a:srgbClr val="3333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log</a:t>
            </a:r>
            <a:r>
              <a:rPr lang="en-US" altLang="ko-KR" sz="2400" baseline="-25000" dirty="0">
                <a:solidFill>
                  <a:srgbClr val="3333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altLang="ko-KR" sz="2400" dirty="0">
                <a:solidFill>
                  <a:srgbClr val="3333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(N+1)</a:t>
            </a:r>
            <a:r>
              <a:rPr lang="en-US" altLang="ko-KR" sz="2400" b="1" dirty="0" smtClean="0">
                <a:solidFill>
                  <a:srgbClr val="3333FF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</a:t>
            </a:r>
            <a:r>
              <a:rPr lang="en-US" altLang="ko-KR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>
              <a:lnSpc>
                <a:spcPct val="100000"/>
              </a:lnSpc>
              <a:spcBef>
                <a:spcPts val="3600"/>
              </a:spcBef>
              <a:spcAft>
                <a:spcPts val="600"/>
              </a:spcAft>
            </a:pPr>
            <a:r>
              <a:rPr lang="ko-KR" altLang="ko-KR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높이가 </a:t>
            </a:r>
            <a:r>
              <a:rPr lang="en-US" altLang="ko-KR" sz="2400" dirty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ko-KR" altLang="ko-KR" sz="2400" dirty="0">
                <a:latin typeface="Calibri" panose="020F0502020204030204" pitchFamily="34" charset="0"/>
                <a:cs typeface="Calibri" panose="020F0502020204030204" pitchFamily="34" charset="0"/>
              </a:rPr>
              <a:t>인 완전이진트리에 존재 할 수 있는 최대 노드 </a:t>
            </a:r>
            <a:r>
              <a:rPr lang="ko-KR" altLang="ko-KR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수 </a:t>
            </a:r>
            <a:endParaRPr lang="en-US" altLang="ko-KR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ko-KR" sz="2400" dirty="0" smtClean="0">
                <a:solidFill>
                  <a:srgbClr val="3333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altLang="ko-KR" sz="2400" baseline="30000" dirty="0" smtClean="0">
                <a:solidFill>
                  <a:srgbClr val="3333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h-1</a:t>
            </a:r>
            <a:r>
              <a:rPr lang="ko-KR" altLang="ko-KR" sz="2400" dirty="0">
                <a:solidFill>
                  <a:srgbClr val="3333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∼</a:t>
            </a:r>
            <a:r>
              <a:rPr lang="en-US" altLang="ko-KR" sz="2400" dirty="0" smtClean="0">
                <a:solidFill>
                  <a:srgbClr val="3333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altLang="ko-KR" sz="2400" baseline="30000" dirty="0" smtClean="0">
                <a:solidFill>
                  <a:srgbClr val="3333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altLang="ko-KR" sz="2400" dirty="0" smtClean="0">
                <a:solidFill>
                  <a:srgbClr val="3333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-1</a:t>
            </a:r>
            <a:endParaRPr lang="en-US" altLang="ko-KR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71500" lvl="1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ko-KR" altLang="ko-KR" dirty="0" smtClean="0">
                <a:latin typeface="Calibri" panose="020F0502020204030204" pitchFamily="34" charset="0"/>
                <a:cs typeface="Calibri" panose="020F0502020204030204" pitchFamily="34" charset="0"/>
              </a:rPr>
              <a:t>노드 수가</a:t>
            </a:r>
            <a:r>
              <a:rPr lang="en-US" altLang="ko-KR" dirty="0" smtClean="0">
                <a:latin typeface="Calibri" panose="020F0502020204030204" pitchFamily="34" charset="0"/>
                <a:cs typeface="Calibri" panose="020F0502020204030204" pitchFamily="34" charset="0"/>
              </a:rPr>
              <a:t> 2</a:t>
            </a:r>
            <a:r>
              <a:rPr lang="en-US" altLang="ko-KR" baseline="30000" dirty="0" smtClean="0">
                <a:latin typeface="Calibri" panose="020F0502020204030204" pitchFamily="34" charset="0"/>
                <a:cs typeface="Calibri" panose="020F0502020204030204" pitchFamily="34" charset="0"/>
              </a:rPr>
              <a:t>h-1</a:t>
            </a:r>
            <a:r>
              <a:rPr lang="ko-KR" altLang="ko-KR" dirty="0">
                <a:latin typeface="Calibri" panose="020F0502020204030204" pitchFamily="34" charset="0"/>
                <a:cs typeface="Calibri" panose="020F0502020204030204" pitchFamily="34" charset="0"/>
              </a:rPr>
              <a:t>보다 작으면 </a:t>
            </a:r>
            <a:r>
              <a:rPr lang="ko-KR" altLang="ko-KR" dirty="0" smtClean="0">
                <a:latin typeface="Calibri" panose="020F0502020204030204" pitchFamily="34" charset="0"/>
                <a:cs typeface="Calibri" panose="020F0502020204030204" pitchFamily="34" charset="0"/>
              </a:rPr>
              <a:t>높이</a:t>
            </a:r>
            <a:r>
              <a:rPr lang="en-US" altLang="ko-KR" dirty="0" smtClean="0">
                <a:latin typeface="Calibri" panose="020F0502020204030204" pitchFamily="34" charset="0"/>
                <a:cs typeface="Calibri" panose="020F0502020204030204" pitchFamily="34" charset="0"/>
              </a:rPr>
              <a:t> =</a:t>
            </a:r>
            <a:r>
              <a:rPr lang="ko-KR" altLang="ko-KR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(h – 1</a:t>
            </a:r>
            <a:r>
              <a:rPr lang="en-US" altLang="ko-KR" dirty="0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571500" lvl="1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en-US" altLang="ko-KR" dirty="0" smtClean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altLang="ko-KR" baseline="30000" dirty="0" smtClean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altLang="ko-KR" dirty="0" smtClean="0">
                <a:latin typeface="Calibri" panose="020F0502020204030204" pitchFamily="34" charset="0"/>
                <a:cs typeface="Calibri" panose="020F0502020204030204" pitchFamily="34" charset="0"/>
              </a:rPr>
              <a:t>-1</a:t>
            </a:r>
            <a:r>
              <a:rPr lang="ko-KR" altLang="ko-KR" dirty="0">
                <a:latin typeface="Calibri" panose="020F0502020204030204" pitchFamily="34" charset="0"/>
                <a:cs typeface="Calibri" panose="020F0502020204030204" pitchFamily="34" charset="0"/>
              </a:rPr>
              <a:t>보다 크면 </a:t>
            </a:r>
            <a:r>
              <a:rPr lang="ko-KR" altLang="ko-KR" dirty="0" smtClean="0">
                <a:latin typeface="Calibri" panose="020F0502020204030204" pitchFamily="34" charset="0"/>
                <a:cs typeface="Calibri" panose="020F0502020204030204" pitchFamily="34" charset="0"/>
              </a:rPr>
              <a:t>높이</a:t>
            </a:r>
            <a:r>
              <a:rPr lang="en-US" altLang="ko-KR" dirty="0" smtClean="0">
                <a:latin typeface="Calibri" panose="020F0502020204030204" pitchFamily="34" charset="0"/>
                <a:cs typeface="Calibri" panose="020F0502020204030204" pitchFamily="34" charset="0"/>
              </a:rPr>
              <a:t> =</a:t>
            </a:r>
            <a:r>
              <a:rPr lang="ko-KR" altLang="ko-KR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(h + 1</a:t>
            </a:r>
            <a:r>
              <a:rPr lang="en-US" altLang="ko-KR" dirty="0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US" altLang="ko-K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56592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402350" y="473575"/>
            <a:ext cx="3814128" cy="2338762"/>
            <a:chOff x="4581079" y="676528"/>
            <a:chExt cx="3814128" cy="2338762"/>
          </a:xfrm>
        </p:grpSpPr>
        <p:sp>
          <p:nvSpPr>
            <p:cNvPr id="6" name="Line 7"/>
            <p:cNvSpPr>
              <a:spLocks noChangeShapeType="1"/>
            </p:cNvSpPr>
            <p:nvPr/>
          </p:nvSpPr>
          <p:spPr bwMode="auto">
            <a:xfrm>
              <a:off x="5063009" y="2299389"/>
              <a:ext cx="191427" cy="53123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endParaRPr>
            </a:p>
          </p:txBody>
        </p:sp>
        <p:sp>
          <p:nvSpPr>
            <p:cNvPr id="7" name="Line 7"/>
            <p:cNvSpPr>
              <a:spLocks noChangeShapeType="1"/>
            </p:cNvSpPr>
            <p:nvPr/>
          </p:nvSpPr>
          <p:spPr bwMode="auto">
            <a:xfrm flipH="1">
              <a:off x="5760659" y="2321413"/>
              <a:ext cx="298737" cy="5243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endParaRPr>
            </a:p>
          </p:txBody>
        </p:sp>
        <p:sp>
          <p:nvSpPr>
            <p:cNvPr id="8" name="Line 7"/>
            <p:cNvSpPr>
              <a:spLocks noChangeShapeType="1"/>
            </p:cNvSpPr>
            <p:nvPr/>
          </p:nvSpPr>
          <p:spPr bwMode="auto">
            <a:xfrm>
              <a:off x="6070638" y="2321413"/>
              <a:ext cx="242322" cy="5023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endParaRPr>
            </a:p>
          </p:txBody>
        </p:sp>
        <p:sp>
          <p:nvSpPr>
            <p:cNvPr id="12" name="Line 7"/>
            <p:cNvSpPr>
              <a:spLocks noChangeShapeType="1"/>
            </p:cNvSpPr>
            <p:nvPr/>
          </p:nvSpPr>
          <p:spPr bwMode="auto">
            <a:xfrm flipH="1">
              <a:off x="4753030" y="2299389"/>
              <a:ext cx="298737" cy="5243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endParaRPr>
            </a:p>
          </p:txBody>
        </p:sp>
        <p:sp>
          <p:nvSpPr>
            <p:cNvPr id="14" name="Line 7"/>
            <p:cNvSpPr>
              <a:spLocks noChangeShapeType="1"/>
            </p:cNvSpPr>
            <p:nvPr/>
          </p:nvSpPr>
          <p:spPr bwMode="auto">
            <a:xfrm>
              <a:off x="5731229" y="1722037"/>
              <a:ext cx="281708" cy="55238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endParaRPr>
            </a:p>
          </p:txBody>
        </p:sp>
        <p:sp>
          <p:nvSpPr>
            <p:cNvPr id="15" name="Line 7"/>
            <p:cNvSpPr>
              <a:spLocks noChangeShapeType="1"/>
            </p:cNvSpPr>
            <p:nvPr/>
          </p:nvSpPr>
          <p:spPr bwMode="auto">
            <a:xfrm>
              <a:off x="7579350" y="1590556"/>
              <a:ext cx="627809" cy="6838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endParaRPr>
            </a:p>
          </p:txBody>
        </p:sp>
        <p:sp>
          <p:nvSpPr>
            <p:cNvPr id="16" name="Line 7"/>
            <p:cNvSpPr>
              <a:spLocks noChangeShapeType="1"/>
            </p:cNvSpPr>
            <p:nvPr/>
          </p:nvSpPr>
          <p:spPr bwMode="auto">
            <a:xfrm flipH="1">
              <a:off x="7204348" y="1581297"/>
              <a:ext cx="394799" cy="6833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endParaRPr>
            </a:p>
          </p:txBody>
        </p:sp>
        <p:sp>
          <p:nvSpPr>
            <p:cNvPr id="17" name="Line 7"/>
            <p:cNvSpPr>
              <a:spLocks noChangeShapeType="1"/>
            </p:cNvSpPr>
            <p:nvPr/>
          </p:nvSpPr>
          <p:spPr bwMode="auto">
            <a:xfrm flipH="1">
              <a:off x="5046942" y="1590556"/>
              <a:ext cx="597475" cy="6789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endParaRPr>
            </a:p>
          </p:txBody>
        </p:sp>
        <p:sp>
          <p:nvSpPr>
            <p:cNvPr id="18" name="Line 7"/>
            <p:cNvSpPr>
              <a:spLocks noChangeShapeType="1"/>
            </p:cNvSpPr>
            <p:nvPr/>
          </p:nvSpPr>
          <p:spPr bwMode="auto">
            <a:xfrm flipH="1">
              <a:off x="5644418" y="883660"/>
              <a:ext cx="954469" cy="6976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endParaRPr>
            </a:p>
          </p:txBody>
        </p:sp>
        <p:sp>
          <p:nvSpPr>
            <p:cNvPr id="19" name="Line 10"/>
            <p:cNvSpPr>
              <a:spLocks noChangeShapeType="1"/>
            </p:cNvSpPr>
            <p:nvPr/>
          </p:nvSpPr>
          <p:spPr bwMode="auto">
            <a:xfrm>
              <a:off x="6627877" y="873685"/>
              <a:ext cx="920376" cy="7076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endParaRPr>
            </a:p>
          </p:txBody>
        </p:sp>
        <p:sp>
          <p:nvSpPr>
            <p:cNvPr id="20" name="Oval 14"/>
            <p:cNvSpPr>
              <a:spLocks noChangeArrowheads="1"/>
            </p:cNvSpPr>
            <p:nvPr/>
          </p:nvSpPr>
          <p:spPr bwMode="auto">
            <a:xfrm>
              <a:off x="6426936" y="691917"/>
              <a:ext cx="360000" cy="360000"/>
            </a:xfrm>
            <a:prstGeom prst="ellipse">
              <a:avLst/>
            </a:prstGeom>
            <a:solidFill>
              <a:srgbClr val="CCFF66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1" name="Oval 15"/>
            <p:cNvSpPr>
              <a:spLocks noChangeArrowheads="1"/>
            </p:cNvSpPr>
            <p:nvPr/>
          </p:nvSpPr>
          <p:spPr bwMode="auto">
            <a:xfrm>
              <a:off x="4581079" y="2627154"/>
              <a:ext cx="360000" cy="360000"/>
            </a:xfrm>
            <a:prstGeom prst="ellipse">
              <a:avLst/>
            </a:prstGeom>
            <a:solidFill>
              <a:srgbClr val="CCFF66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2" name="Oval 16"/>
            <p:cNvSpPr>
              <a:spLocks noChangeArrowheads="1"/>
            </p:cNvSpPr>
            <p:nvPr/>
          </p:nvSpPr>
          <p:spPr bwMode="auto">
            <a:xfrm>
              <a:off x="5082485" y="2634002"/>
              <a:ext cx="360000" cy="360000"/>
            </a:xfrm>
            <a:prstGeom prst="ellipse">
              <a:avLst/>
            </a:prstGeom>
            <a:solidFill>
              <a:srgbClr val="CCFF66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3" name="Oval 15"/>
            <p:cNvSpPr>
              <a:spLocks noChangeArrowheads="1"/>
            </p:cNvSpPr>
            <p:nvPr/>
          </p:nvSpPr>
          <p:spPr bwMode="auto">
            <a:xfrm>
              <a:off x="5593524" y="2632033"/>
              <a:ext cx="360000" cy="360000"/>
            </a:xfrm>
            <a:prstGeom prst="ellipse">
              <a:avLst/>
            </a:prstGeom>
            <a:solidFill>
              <a:srgbClr val="CCFF66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4" name="Oval 16"/>
            <p:cNvSpPr>
              <a:spLocks noChangeArrowheads="1"/>
            </p:cNvSpPr>
            <p:nvPr/>
          </p:nvSpPr>
          <p:spPr bwMode="auto">
            <a:xfrm>
              <a:off x="6141008" y="2638881"/>
              <a:ext cx="360000" cy="360000"/>
            </a:xfrm>
            <a:prstGeom prst="ellipse">
              <a:avLst/>
            </a:prstGeom>
            <a:solidFill>
              <a:srgbClr val="CCFF66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9" name="Oval 15"/>
            <p:cNvSpPr>
              <a:spLocks noChangeArrowheads="1"/>
            </p:cNvSpPr>
            <p:nvPr/>
          </p:nvSpPr>
          <p:spPr bwMode="auto">
            <a:xfrm>
              <a:off x="4874991" y="2072918"/>
              <a:ext cx="360000" cy="360000"/>
            </a:xfrm>
            <a:prstGeom prst="ellipse">
              <a:avLst/>
            </a:prstGeom>
            <a:solidFill>
              <a:srgbClr val="CCFF66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30" name="Oval 15"/>
            <p:cNvSpPr>
              <a:spLocks noChangeArrowheads="1"/>
            </p:cNvSpPr>
            <p:nvPr/>
          </p:nvSpPr>
          <p:spPr bwMode="auto">
            <a:xfrm>
              <a:off x="5872083" y="2077796"/>
              <a:ext cx="360000" cy="360000"/>
            </a:xfrm>
            <a:prstGeom prst="ellipse">
              <a:avLst/>
            </a:prstGeom>
            <a:solidFill>
              <a:srgbClr val="CCFF66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31" name="Oval 15"/>
            <p:cNvSpPr>
              <a:spLocks noChangeArrowheads="1"/>
            </p:cNvSpPr>
            <p:nvPr/>
          </p:nvSpPr>
          <p:spPr bwMode="auto">
            <a:xfrm>
              <a:off x="7032396" y="2077796"/>
              <a:ext cx="360000" cy="360000"/>
            </a:xfrm>
            <a:prstGeom prst="ellipse">
              <a:avLst/>
            </a:prstGeom>
            <a:solidFill>
              <a:srgbClr val="CCFF66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32" name="Oval 15"/>
            <p:cNvSpPr>
              <a:spLocks noChangeArrowheads="1"/>
            </p:cNvSpPr>
            <p:nvPr/>
          </p:nvSpPr>
          <p:spPr bwMode="auto">
            <a:xfrm>
              <a:off x="8035207" y="2082675"/>
              <a:ext cx="360000" cy="360000"/>
            </a:xfrm>
            <a:prstGeom prst="ellipse">
              <a:avLst/>
            </a:prstGeom>
            <a:solidFill>
              <a:srgbClr val="CCFF66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33" name="Oval 15"/>
            <p:cNvSpPr>
              <a:spLocks noChangeArrowheads="1"/>
            </p:cNvSpPr>
            <p:nvPr/>
          </p:nvSpPr>
          <p:spPr bwMode="auto">
            <a:xfrm>
              <a:off x="5472467" y="1389554"/>
              <a:ext cx="360000" cy="360000"/>
            </a:xfrm>
            <a:prstGeom prst="ellipse">
              <a:avLst/>
            </a:prstGeom>
            <a:solidFill>
              <a:srgbClr val="CCFF66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34" name="Oval 15"/>
            <p:cNvSpPr>
              <a:spLocks noChangeArrowheads="1"/>
            </p:cNvSpPr>
            <p:nvPr/>
          </p:nvSpPr>
          <p:spPr bwMode="auto">
            <a:xfrm>
              <a:off x="7376300" y="1389554"/>
              <a:ext cx="360000" cy="360000"/>
            </a:xfrm>
            <a:prstGeom prst="ellipse">
              <a:avLst/>
            </a:prstGeom>
            <a:solidFill>
              <a:srgbClr val="CCFF66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457904" y="676528"/>
              <a:ext cx="288032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굴림" panose="020B0600000101010101" pitchFamily="50" charset="-127"/>
                  <a:cs typeface="+mn-cs"/>
                </a:rPr>
                <a:t>A</a:t>
              </a:r>
              <a:endParaRPr kumimoji="1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502927" y="1389554"/>
              <a:ext cx="288032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굴림" panose="020B0600000101010101" pitchFamily="50" charset="-127"/>
                  <a:cs typeface="+mn-cs"/>
                </a:rPr>
                <a:t>B</a:t>
              </a:r>
              <a:endParaRPr kumimoji="1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409921" y="1384888"/>
              <a:ext cx="288032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굴림" panose="020B0600000101010101" pitchFamily="50" charset="-127"/>
                  <a:cs typeface="+mn-cs"/>
                </a:rPr>
                <a:t>C</a:t>
              </a:r>
              <a:endParaRPr kumimoji="1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148064" y="2636912"/>
              <a:ext cx="248615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굴림" panose="020B0600000101010101" pitchFamily="50" charset="-127"/>
                  <a:cs typeface="+mn-cs"/>
                </a:rPr>
                <a:t>I</a:t>
              </a:r>
              <a:endParaRPr kumimoji="1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914452" y="2064677"/>
              <a:ext cx="288032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굴림" panose="020B0600000101010101" pitchFamily="50" charset="-127"/>
                  <a:cs typeface="+mn-cs"/>
                </a:rPr>
                <a:t>D</a:t>
              </a:r>
              <a:endParaRPr kumimoji="1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621995" y="2629336"/>
              <a:ext cx="288032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굴림" panose="020B0600000101010101" pitchFamily="50" charset="-127"/>
                  <a:cs typeface="+mn-cs"/>
                </a:rPr>
                <a:t>J</a:t>
              </a:r>
              <a:endParaRPr kumimoji="1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901416" y="2064217"/>
              <a:ext cx="288032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굴림" panose="020B0600000101010101" pitchFamily="50" charset="-127"/>
                  <a:cs typeface="+mn-cs"/>
                </a:rPr>
                <a:t>E</a:t>
              </a:r>
              <a:endParaRPr kumimoji="1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074296" y="2058232"/>
              <a:ext cx="288032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굴림" panose="020B0600000101010101" pitchFamily="50" charset="-127"/>
                  <a:cs typeface="+mn-cs"/>
                </a:rPr>
                <a:t>F</a:t>
              </a:r>
              <a:endParaRPr kumimoji="1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166529" y="2645958"/>
              <a:ext cx="288032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굴림" panose="020B0600000101010101" pitchFamily="50" charset="-127"/>
                  <a:cs typeface="+mn-cs"/>
                </a:rPr>
                <a:t>K</a:t>
              </a:r>
              <a:endParaRPr kumimoji="1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8081644" y="2068252"/>
              <a:ext cx="288032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굴림" panose="020B0600000101010101" pitchFamily="50" charset="-127"/>
                  <a:cs typeface="+mn-cs"/>
                </a:rPr>
                <a:t>G</a:t>
              </a:r>
              <a:endParaRPr kumimoji="1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613081" y="2629336"/>
              <a:ext cx="288032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굴림" panose="020B0600000101010101" pitchFamily="50" charset="-127"/>
                  <a:cs typeface="+mn-cs"/>
                </a:rPr>
                <a:t>H</a:t>
              </a:r>
              <a:endParaRPr kumimoji="1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025873" y="3756963"/>
            <a:ext cx="508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rPr>
              <a:t> </a:t>
            </a:r>
            <a:r>
              <a:rPr kumimoji="1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rPr>
              <a:t>a</a:t>
            </a:r>
            <a:endParaRPr kumimoji="1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935914" y="1489192"/>
            <a:ext cx="35702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배열에</a:t>
            </a:r>
            <a:r>
              <a:rPr kumimoji="1" lang="ko-KR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굴림" panose="020B0600000101010101" pitchFamily="50" charset="-127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1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저장된</a:t>
            </a:r>
            <a:r>
              <a:rPr kumimoji="1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굴림" panose="020B0600000101010101" pitchFamily="50" charset="-127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1" lang="ko-KR" alt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이진트리</a:t>
            </a:r>
            <a:endParaRPr kumimoji="1" lang="en-US" sz="24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3464385"/>
              </p:ext>
            </p:extLst>
          </p:nvPr>
        </p:nvGraphicFramePr>
        <p:xfrm>
          <a:off x="1534566" y="3756963"/>
          <a:ext cx="6095999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89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</a:rPr>
                        <a:t>A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</a:rPr>
                        <a:t>B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</a:rPr>
                        <a:t>C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</a:rPr>
                        <a:t>D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</a:rPr>
                        <a:t>E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</a:rPr>
                        <a:t>F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</a:rPr>
                        <a:t>G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</a:rPr>
                        <a:t>H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</a:rPr>
                        <a:t>I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</a:rPr>
                        <a:t>J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</a:rPr>
                        <a:t>K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4" name="표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4264601"/>
              </p:ext>
            </p:extLst>
          </p:nvPr>
        </p:nvGraphicFramePr>
        <p:xfrm>
          <a:off x="1547664" y="3385910"/>
          <a:ext cx="6095999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89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libri" panose="020F0502020204030204" pitchFamily="34" charset="0"/>
                        </a:rPr>
                        <a:t>0</a:t>
                      </a:r>
                      <a:endParaRPr lang="en-US" sz="1600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libri" panose="020F0502020204030204" pitchFamily="34" charset="0"/>
                        </a:rPr>
                        <a:t>1</a:t>
                      </a:r>
                      <a:endParaRPr lang="en-US" sz="1600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libri" panose="020F0502020204030204" pitchFamily="34" charset="0"/>
                        </a:rPr>
                        <a:t>2</a:t>
                      </a:r>
                      <a:endParaRPr lang="en-US" sz="1600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libri" panose="020F0502020204030204" pitchFamily="34" charset="0"/>
                        </a:rPr>
                        <a:t>3</a:t>
                      </a:r>
                      <a:endParaRPr lang="en-US" sz="1600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libri" panose="020F0502020204030204" pitchFamily="34" charset="0"/>
                        </a:rPr>
                        <a:t>4</a:t>
                      </a:r>
                      <a:endParaRPr lang="en-US" sz="1600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libri" panose="020F0502020204030204" pitchFamily="34" charset="0"/>
                        </a:rPr>
                        <a:t>5</a:t>
                      </a:r>
                      <a:endParaRPr lang="en-US" sz="1600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libri" panose="020F0502020204030204" pitchFamily="34" charset="0"/>
                        </a:rPr>
                        <a:t>6</a:t>
                      </a:r>
                      <a:endParaRPr lang="en-US" sz="1600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libri" panose="020F0502020204030204" pitchFamily="34" charset="0"/>
                        </a:rPr>
                        <a:t>7</a:t>
                      </a:r>
                      <a:endParaRPr lang="en-US" sz="1600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libri" panose="020F0502020204030204" pitchFamily="34" charset="0"/>
                        </a:rPr>
                        <a:t>8</a:t>
                      </a:r>
                      <a:endParaRPr lang="en-US" sz="1600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libri" panose="020F0502020204030204" pitchFamily="34" charset="0"/>
                        </a:rPr>
                        <a:t>9</a:t>
                      </a:r>
                      <a:endParaRPr lang="en-US" sz="1600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libri" panose="020F0502020204030204" pitchFamily="34" charset="0"/>
                        </a:rPr>
                        <a:t>10</a:t>
                      </a:r>
                      <a:endParaRPr lang="en-US" sz="1600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libri" panose="020F0502020204030204" pitchFamily="34" charset="0"/>
                        </a:rPr>
                        <a:t>11</a:t>
                      </a:r>
                      <a:endParaRPr lang="en-US" sz="1600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libri" panose="020F0502020204030204" pitchFamily="34" charset="0"/>
                        </a:rPr>
                        <a:t>12</a:t>
                      </a:r>
                      <a:endParaRPr lang="en-US" sz="1600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281207" y="4857820"/>
            <a:ext cx="85872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ko-KR" sz="2400" dirty="0" smtClean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배열에</a:t>
            </a:r>
            <a:r>
              <a:rPr lang="ko-KR" altLang="ko-KR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저장하면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노드의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err="1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부모노드와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err="1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자식노드가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배열의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어디에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저장되어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있는지를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다음과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같은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규칙을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통해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쉽게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알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수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있다</a:t>
            </a:r>
            <a:r>
              <a:rPr lang="en-US" altLang="ko-KR" sz="24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2400" dirty="0" smtClean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단</a:t>
            </a:r>
            <a:r>
              <a:rPr lang="en-US" altLang="ko-KR" sz="24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24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트리에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ko-KR" altLang="ko-KR" sz="24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개의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노드가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있다고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smtClean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가정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38322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601101"/>
            <a:ext cx="7886700" cy="655954"/>
          </a:xfrm>
        </p:spPr>
        <p:txBody>
          <a:bodyPr>
            <a:normAutofit/>
          </a:bodyPr>
          <a:lstStyle/>
          <a:p>
            <a:r>
              <a:rPr lang="ko-KR" altLang="en-US" sz="3600" dirty="0" smtClean="0"/>
              <a:t>트리</a:t>
            </a:r>
            <a:endParaRPr 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877961"/>
            <a:ext cx="7886700" cy="4397324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  <a:spcAft>
                <a:spcPts val="1200"/>
              </a:spcAft>
            </a:pPr>
            <a:r>
              <a:rPr lang="ko-KR" altLang="ko-KR" dirty="0"/>
              <a:t>배열이나 </a:t>
            </a:r>
            <a:r>
              <a:rPr lang="ko-KR" altLang="ko-KR" dirty="0" err="1" smtClean="0"/>
              <a:t>연결리스트</a:t>
            </a:r>
            <a:r>
              <a:rPr lang="en-US" altLang="ko-KR" dirty="0" smtClean="0"/>
              <a:t>:</a:t>
            </a:r>
            <a:r>
              <a:rPr lang="ko-KR" altLang="ko-KR" dirty="0" smtClean="0"/>
              <a:t> </a:t>
            </a:r>
            <a:r>
              <a:rPr lang="ko-KR" altLang="ko-KR" dirty="0"/>
              <a:t>데이터를 일렬로 저장하기 때문에 탐색 연산이 순차적으로 </a:t>
            </a:r>
            <a:r>
              <a:rPr lang="ko-KR" altLang="ko-KR" dirty="0" smtClean="0"/>
              <a:t>수행되는 단점</a:t>
            </a:r>
            <a:r>
              <a:rPr lang="en-US" altLang="ko-KR" dirty="0" smtClean="0"/>
              <a:t> </a:t>
            </a:r>
          </a:p>
          <a:p>
            <a:pPr>
              <a:lnSpc>
                <a:spcPct val="140000"/>
              </a:lnSpc>
              <a:spcAft>
                <a:spcPts val="1200"/>
              </a:spcAft>
            </a:pPr>
            <a:r>
              <a:rPr lang="ko-KR" altLang="ko-KR" dirty="0" smtClean="0"/>
              <a:t>배열은 </a:t>
            </a:r>
            <a:r>
              <a:rPr lang="ko-KR" altLang="ko-KR" dirty="0"/>
              <a:t>미리 정렬해 놓으면 </a:t>
            </a:r>
            <a:r>
              <a:rPr lang="ko-KR" altLang="ko-KR" dirty="0" err="1"/>
              <a:t>이진탐색을</a:t>
            </a:r>
            <a:r>
              <a:rPr lang="ko-KR" altLang="ko-KR" dirty="0"/>
              <a:t> 통해 효율적인 탐색이 가능하지만</a:t>
            </a:r>
            <a:r>
              <a:rPr lang="en-US" altLang="ko-KR" dirty="0"/>
              <a:t>, </a:t>
            </a:r>
            <a:r>
              <a:rPr lang="ko-KR" altLang="ko-KR" dirty="0"/>
              <a:t>삽입이나 삭제 후에도 정렬 상태를 유지해야 하므로 </a:t>
            </a:r>
            <a:r>
              <a:rPr lang="ko-KR" altLang="ko-KR" dirty="0">
                <a:solidFill>
                  <a:srgbClr val="3333FF"/>
                </a:solidFill>
              </a:rPr>
              <a:t>삽입이나 </a:t>
            </a:r>
            <a:r>
              <a:rPr lang="ko-KR" altLang="ko-KR" dirty="0" smtClean="0">
                <a:solidFill>
                  <a:srgbClr val="3333FF"/>
                </a:solidFill>
              </a:rPr>
              <a:t>삭제하는데</a:t>
            </a:r>
            <a:r>
              <a:rPr lang="en-US" altLang="ko-KR" dirty="0" smtClean="0">
                <a:solidFill>
                  <a:srgbClr val="3333FF"/>
                </a:solidFill>
              </a:rPr>
              <a:t> O(N</a:t>
            </a:r>
            <a:r>
              <a:rPr lang="en-US" altLang="ko-KR" dirty="0">
                <a:solidFill>
                  <a:srgbClr val="3333FF"/>
                </a:solidFill>
              </a:rPr>
              <a:t>) </a:t>
            </a:r>
            <a:r>
              <a:rPr lang="ko-KR" altLang="ko-KR" dirty="0" smtClean="0">
                <a:solidFill>
                  <a:srgbClr val="3333FF"/>
                </a:solidFill>
              </a:rPr>
              <a:t>시간 소요</a:t>
            </a:r>
            <a:endParaRPr lang="en-US" altLang="ko-KR" dirty="0" smtClean="0">
              <a:solidFill>
                <a:srgbClr val="33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58553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580104"/>
            <a:ext cx="7886700" cy="5921762"/>
          </a:xfrm>
        </p:spPr>
        <p:txBody>
          <a:bodyPr>
            <a:normAutofit/>
          </a:bodyPr>
          <a:lstStyle/>
          <a:p>
            <a:pPr lvl="0"/>
            <a:r>
              <a:rPr lang="en-US" altLang="ko-KR" dirty="0" smtClean="0">
                <a:ea typeface="+mj-ea"/>
              </a:rPr>
              <a:t>a[</a:t>
            </a:r>
            <a:r>
              <a:rPr lang="en-US" altLang="ko-KR" dirty="0" err="1" smtClean="0">
                <a:ea typeface="+mj-ea"/>
              </a:rPr>
              <a:t>i</a:t>
            </a:r>
            <a:r>
              <a:rPr lang="en-US" altLang="ko-KR" dirty="0">
                <a:ea typeface="+mj-ea"/>
              </a:rPr>
              <a:t>]</a:t>
            </a:r>
            <a:r>
              <a:rPr lang="ko-KR" altLang="ko-KR" dirty="0">
                <a:ea typeface="+mj-ea"/>
              </a:rPr>
              <a:t>의 </a:t>
            </a:r>
            <a:r>
              <a:rPr lang="ko-KR" altLang="ko-KR" dirty="0" err="1">
                <a:ea typeface="+mj-ea"/>
              </a:rPr>
              <a:t>부모노드는</a:t>
            </a:r>
            <a:r>
              <a:rPr lang="en-US" altLang="ko-KR" dirty="0">
                <a:ea typeface="+mj-ea"/>
              </a:rPr>
              <a:t> </a:t>
            </a:r>
            <a:r>
              <a:rPr lang="en-US" altLang="ko-KR" dirty="0">
                <a:solidFill>
                  <a:srgbClr val="3333FF"/>
                </a:solidFill>
                <a:ea typeface="+mj-ea"/>
              </a:rPr>
              <a:t>a[</a:t>
            </a:r>
            <a:r>
              <a:rPr lang="en-US" altLang="ko-KR" dirty="0" err="1">
                <a:solidFill>
                  <a:srgbClr val="3333FF"/>
                </a:solidFill>
                <a:ea typeface="+mj-ea"/>
              </a:rPr>
              <a:t>i</a:t>
            </a:r>
            <a:r>
              <a:rPr lang="en-US" altLang="ko-KR" dirty="0">
                <a:solidFill>
                  <a:srgbClr val="3333FF"/>
                </a:solidFill>
                <a:ea typeface="+mj-ea"/>
              </a:rPr>
              <a:t>/2]</a:t>
            </a:r>
            <a:r>
              <a:rPr lang="ko-KR" altLang="ko-KR" dirty="0">
                <a:ea typeface="+mj-ea"/>
              </a:rPr>
              <a:t>에 있다</a:t>
            </a:r>
            <a:r>
              <a:rPr lang="en-US" altLang="ko-KR" dirty="0">
                <a:ea typeface="+mj-ea"/>
              </a:rPr>
              <a:t>. </a:t>
            </a:r>
            <a:r>
              <a:rPr lang="ko-KR" altLang="ko-KR" dirty="0">
                <a:ea typeface="+mj-ea"/>
              </a:rPr>
              <a:t>단</a:t>
            </a:r>
            <a:r>
              <a:rPr lang="en-US" altLang="ko-KR" dirty="0">
                <a:ea typeface="+mj-ea"/>
              </a:rPr>
              <a:t>, </a:t>
            </a:r>
            <a:r>
              <a:rPr lang="en-US" altLang="ko-KR" dirty="0" err="1">
                <a:ea typeface="+mj-ea"/>
              </a:rPr>
              <a:t>i</a:t>
            </a:r>
            <a:r>
              <a:rPr lang="en-US" altLang="ko-KR" dirty="0">
                <a:ea typeface="+mj-ea"/>
              </a:rPr>
              <a:t> &gt; 1</a:t>
            </a:r>
            <a:r>
              <a:rPr lang="ko-KR" altLang="ko-KR" dirty="0">
                <a:ea typeface="+mj-ea"/>
              </a:rPr>
              <a:t>이다</a:t>
            </a:r>
            <a:r>
              <a:rPr lang="en-US" altLang="ko-KR" dirty="0">
                <a:ea typeface="+mj-ea"/>
              </a:rPr>
              <a:t>. </a:t>
            </a:r>
            <a:endParaRPr lang="ko-KR" altLang="ko-KR" dirty="0">
              <a:ea typeface="+mj-ea"/>
            </a:endParaRPr>
          </a:p>
          <a:p>
            <a:pPr lvl="0"/>
            <a:r>
              <a:rPr lang="en-US" altLang="ko-KR" dirty="0">
                <a:ea typeface="+mj-ea"/>
              </a:rPr>
              <a:t>a[</a:t>
            </a:r>
            <a:r>
              <a:rPr lang="en-US" altLang="ko-KR" dirty="0" err="1">
                <a:ea typeface="+mj-ea"/>
              </a:rPr>
              <a:t>i</a:t>
            </a:r>
            <a:r>
              <a:rPr lang="en-US" altLang="ko-KR" dirty="0">
                <a:ea typeface="+mj-ea"/>
              </a:rPr>
              <a:t>]</a:t>
            </a:r>
            <a:r>
              <a:rPr lang="ko-KR" altLang="ko-KR" dirty="0">
                <a:ea typeface="+mj-ea"/>
              </a:rPr>
              <a:t>의 왼쪽 </a:t>
            </a:r>
            <a:r>
              <a:rPr lang="ko-KR" altLang="ko-KR" dirty="0" err="1" smtClean="0">
                <a:ea typeface="+mj-ea"/>
              </a:rPr>
              <a:t>자식노드는</a:t>
            </a:r>
            <a:r>
              <a:rPr lang="en-US" altLang="ko-KR" dirty="0" smtClean="0">
                <a:ea typeface="+mj-ea"/>
              </a:rPr>
              <a:t> </a:t>
            </a:r>
            <a:r>
              <a:rPr lang="en-US" altLang="ko-KR" dirty="0" smtClean="0">
                <a:solidFill>
                  <a:srgbClr val="3333FF"/>
                </a:solidFill>
                <a:ea typeface="+mj-ea"/>
              </a:rPr>
              <a:t>a[2i</a:t>
            </a:r>
            <a:r>
              <a:rPr lang="en-US" altLang="ko-KR" dirty="0">
                <a:solidFill>
                  <a:srgbClr val="3333FF"/>
                </a:solidFill>
                <a:ea typeface="+mj-ea"/>
              </a:rPr>
              <a:t>]</a:t>
            </a:r>
            <a:r>
              <a:rPr lang="ko-KR" altLang="ko-KR" dirty="0">
                <a:ea typeface="+mj-ea"/>
              </a:rPr>
              <a:t>에 있다</a:t>
            </a:r>
            <a:r>
              <a:rPr lang="en-US" altLang="ko-KR" dirty="0">
                <a:ea typeface="+mj-ea"/>
              </a:rPr>
              <a:t>. </a:t>
            </a:r>
            <a:r>
              <a:rPr lang="ko-KR" altLang="ko-KR" dirty="0">
                <a:ea typeface="+mj-ea"/>
              </a:rPr>
              <a:t>단</a:t>
            </a:r>
            <a:r>
              <a:rPr lang="en-US" altLang="ko-KR" dirty="0">
                <a:ea typeface="+mj-ea"/>
              </a:rPr>
              <a:t>, 2i ≤ N</a:t>
            </a:r>
            <a:r>
              <a:rPr lang="ko-KR" altLang="ko-KR" dirty="0">
                <a:ea typeface="+mj-ea"/>
              </a:rPr>
              <a:t>이다</a:t>
            </a:r>
            <a:r>
              <a:rPr lang="en-US" altLang="ko-KR" dirty="0">
                <a:ea typeface="+mj-ea"/>
              </a:rPr>
              <a:t>.</a:t>
            </a:r>
            <a:endParaRPr lang="ko-KR" altLang="ko-KR" dirty="0">
              <a:ea typeface="+mj-ea"/>
            </a:endParaRPr>
          </a:p>
          <a:p>
            <a:pPr lvl="0"/>
            <a:r>
              <a:rPr lang="en-US" altLang="ko-KR" dirty="0">
                <a:ea typeface="+mj-ea"/>
              </a:rPr>
              <a:t>a[</a:t>
            </a:r>
            <a:r>
              <a:rPr lang="en-US" altLang="ko-KR" dirty="0" err="1">
                <a:ea typeface="+mj-ea"/>
              </a:rPr>
              <a:t>i</a:t>
            </a:r>
            <a:r>
              <a:rPr lang="en-US" altLang="ko-KR" dirty="0">
                <a:ea typeface="+mj-ea"/>
              </a:rPr>
              <a:t>]</a:t>
            </a:r>
            <a:r>
              <a:rPr lang="ko-KR" altLang="ko-KR" dirty="0">
                <a:ea typeface="+mj-ea"/>
              </a:rPr>
              <a:t>의 오른쪽 </a:t>
            </a:r>
            <a:r>
              <a:rPr lang="ko-KR" altLang="ko-KR" dirty="0" err="1" smtClean="0">
                <a:ea typeface="+mj-ea"/>
              </a:rPr>
              <a:t>자식노드는</a:t>
            </a:r>
            <a:r>
              <a:rPr lang="en-US" altLang="ko-KR" dirty="0" smtClean="0">
                <a:ea typeface="+mj-ea"/>
              </a:rPr>
              <a:t> </a:t>
            </a:r>
            <a:r>
              <a:rPr lang="en-US" altLang="ko-KR" dirty="0" smtClean="0">
                <a:solidFill>
                  <a:srgbClr val="3333FF"/>
                </a:solidFill>
                <a:ea typeface="+mj-ea"/>
              </a:rPr>
              <a:t>a[2i+1</a:t>
            </a:r>
            <a:r>
              <a:rPr lang="en-US" altLang="ko-KR" dirty="0">
                <a:solidFill>
                  <a:srgbClr val="3333FF"/>
                </a:solidFill>
                <a:ea typeface="+mj-ea"/>
              </a:rPr>
              <a:t>]</a:t>
            </a:r>
            <a:r>
              <a:rPr lang="ko-KR" altLang="ko-KR" dirty="0">
                <a:ea typeface="+mj-ea"/>
              </a:rPr>
              <a:t>에 있다</a:t>
            </a:r>
            <a:r>
              <a:rPr lang="en-US" altLang="ko-KR" dirty="0">
                <a:ea typeface="+mj-ea"/>
              </a:rPr>
              <a:t>. </a:t>
            </a:r>
            <a:r>
              <a:rPr lang="ko-KR" altLang="ko-KR" dirty="0">
                <a:ea typeface="+mj-ea"/>
              </a:rPr>
              <a:t>단</a:t>
            </a:r>
            <a:r>
              <a:rPr lang="en-US" altLang="ko-KR" dirty="0">
                <a:ea typeface="+mj-ea"/>
              </a:rPr>
              <a:t>, 2i + 1 ≤ N</a:t>
            </a:r>
            <a:r>
              <a:rPr lang="ko-KR" altLang="ko-KR" dirty="0">
                <a:ea typeface="+mj-ea"/>
              </a:rPr>
              <a:t>이다</a:t>
            </a:r>
            <a:r>
              <a:rPr lang="en-US" altLang="ko-KR" dirty="0" smtClean="0">
                <a:ea typeface="+mj-ea"/>
              </a:rPr>
              <a:t>.</a:t>
            </a:r>
          </a:p>
          <a:p>
            <a:pPr lvl="0"/>
            <a:endParaRPr lang="en-US" altLang="ko-KR" dirty="0" smtClean="0">
              <a:ea typeface="+mj-ea"/>
            </a:endParaRPr>
          </a:p>
          <a:p>
            <a:r>
              <a:rPr lang="en-US" altLang="ko-KR" dirty="0" smtClean="0"/>
              <a:t>E</a:t>
            </a:r>
            <a:r>
              <a:rPr lang="ko-KR" altLang="ko-KR" dirty="0"/>
              <a:t>의 </a:t>
            </a:r>
            <a:r>
              <a:rPr lang="ko-KR" altLang="ko-KR" dirty="0" err="1"/>
              <a:t>부모노드는</a:t>
            </a:r>
            <a:r>
              <a:rPr lang="ko-KR" altLang="ko-KR" dirty="0"/>
              <a:t> </a:t>
            </a:r>
            <a:r>
              <a:rPr lang="en-US" altLang="ko-KR" dirty="0"/>
              <a:t>a[5/2] = a[2]</a:t>
            </a:r>
            <a:r>
              <a:rPr lang="ko-KR" altLang="ko-KR" dirty="0"/>
              <a:t>에 있는</a:t>
            </a:r>
            <a:r>
              <a:rPr lang="en-US" altLang="ko-KR" dirty="0">
                <a:solidFill>
                  <a:srgbClr val="3333FF"/>
                </a:solidFill>
              </a:rPr>
              <a:t> </a:t>
            </a:r>
            <a:r>
              <a:rPr lang="en-US" altLang="ko-KR" dirty="0" smtClean="0">
                <a:solidFill>
                  <a:srgbClr val="3333FF"/>
                </a:solidFill>
              </a:rPr>
              <a:t>B</a:t>
            </a:r>
          </a:p>
          <a:p>
            <a:pPr>
              <a:spcBef>
                <a:spcPts val="0"/>
              </a:spcBef>
            </a:pPr>
            <a:r>
              <a:rPr lang="en-US" altLang="ko-KR" dirty="0" smtClean="0"/>
              <a:t>E</a:t>
            </a:r>
            <a:r>
              <a:rPr lang="ko-KR" altLang="en-US" dirty="0" smtClean="0"/>
              <a:t>의 </a:t>
            </a:r>
            <a:r>
              <a:rPr lang="ko-KR" altLang="ko-KR" dirty="0" smtClean="0"/>
              <a:t>왼쪽과 </a:t>
            </a:r>
            <a:r>
              <a:rPr lang="ko-KR" altLang="ko-KR" dirty="0"/>
              <a:t>오른쪽 자식은 각각 </a:t>
            </a:r>
            <a:r>
              <a:rPr lang="en-US" altLang="ko-KR" dirty="0"/>
              <a:t>a[2x5] = a[10]</a:t>
            </a:r>
            <a:r>
              <a:rPr lang="ko-KR" altLang="ko-KR" dirty="0"/>
              <a:t>과</a:t>
            </a:r>
            <a:r>
              <a:rPr lang="en-US" altLang="ko-KR" dirty="0"/>
              <a:t> a[2x5+1] = a[11]</a:t>
            </a:r>
            <a:r>
              <a:rPr lang="ko-KR" altLang="ko-KR" dirty="0"/>
              <a:t>에 저장된 </a:t>
            </a:r>
            <a:r>
              <a:rPr lang="en-US" altLang="ko-KR" dirty="0">
                <a:solidFill>
                  <a:srgbClr val="7030A0"/>
                </a:solidFill>
              </a:rPr>
              <a:t>J</a:t>
            </a:r>
            <a:r>
              <a:rPr lang="ko-KR" altLang="ko-KR" dirty="0"/>
              <a:t>와 </a:t>
            </a:r>
            <a:r>
              <a:rPr lang="en-US" altLang="ko-KR" dirty="0" smtClean="0">
                <a:solidFill>
                  <a:srgbClr val="7030A0"/>
                </a:solidFill>
              </a:rPr>
              <a:t>K</a:t>
            </a:r>
            <a:endParaRPr lang="ko-KR" altLang="ko-KR" dirty="0">
              <a:solidFill>
                <a:srgbClr val="7030A0"/>
              </a:solidFill>
            </a:endParaRPr>
          </a:p>
          <a:p>
            <a:pPr lvl="0"/>
            <a:endParaRPr lang="ko-KR" altLang="ko-KR" dirty="0">
              <a:ea typeface="+mj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0637" y="3353107"/>
            <a:ext cx="6562725" cy="78105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4021394" y="3667432"/>
            <a:ext cx="442451" cy="34412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612769" y="3667432"/>
            <a:ext cx="442451" cy="344129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858307" y="3667432"/>
            <a:ext cx="442451" cy="344129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406024" y="3667432"/>
            <a:ext cx="442451" cy="344129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71272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946457" y="1412776"/>
            <a:ext cx="1812122" cy="2211727"/>
            <a:chOff x="946457" y="1412776"/>
            <a:chExt cx="1812122" cy="2211727"/>
          </a:xfrm>
        </p:grpSpPr>
        <p:sp>
          <p:nvSpPr>
            <p:cNvPr id="38" name="Line 7"/>
            <p:cNvSpPr>
              <a:spLocks noChangeShapeType="1"/>
            </p:cNvSpPr>
            <p:nvPr/>
          </p:nvSpPr>
          <p:spPr bwMode="auto">
            <a:xfrm flipH="1">
              <a:off x="1147116" y="2891971"/>
              <a:ext cx="298737" cy="5243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endParaRPr>
            </a:p>
          </p:txBody>
        </p:sp>
        <p:sp>
          <p:nvSpPr>
            <p:cNvPr id="40" name="Line 7"/>
            <p:cNvSpPr>
              <a:spLocks noChangeShapeType="1"/>
            </p:cNvSpPr>
            <p:nvPr/>
          </p:nvSpPr>
          <p:spPr bwMode="auto">
            <a:xfrm flipH="1">
              <a:off x="1403647" y="2490797"/>
              <a:ext cx="346296" cy="44252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endParaRPr>
            </a:p>
          </p:txBody>
        </p:sp>
        <p:sp>
          <p:nvSpPr>
            <p:cNvPr id="41" name="Line 7"/>
            <p:cNvSpPr>
              <a:spLocks noChangeShapeType="1"/>
            </p:cNvSpPr>
            <p:nvPr/>
          </p:nvSpPr>
          <p:spPr bwMode="auto">
            <a:xfrm flipH="1">
              <a:off x="1652043" y="1604519"/>
              <a:ext cx="918486" cy="87694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endParaRPr>
            </a:p>
          </p:txBody>
        </p:sp>
        <p:sp>
          <p:nvSpPr>
            <p:cNvPr id="42" name="Oval 14"/>
            <p:cNvSpPr>
              <a:spLocks noChangeArrowheads="1"/>
            </p:cNvSpPr>
            <p:nvPr/>
          </p:nvSpPr>
          <p:spPr bwMode="auto">
            <a:xfrm>
              <a:off x="2398579" y="1412776"/>
              <a:ext cx="360000" cy="360000"/>
            </a:xfrm>
            <a:prstGeom prst="ellipse">
              <a:avLst/>
            </a:prstGeom>
            <a:solidFill>
              <a:srgbClr val="CCFF66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47" name="Oval 15"/>
            <p:cNvSpPr>
              <a:spLocks noChangeArrowheads="1"/>
            </p:cNvSpPr>
            <p:nvPr/>
          </p:nvSpPr>
          <p:spPr bwMode="auto">
            <a:xfrm>
              <a:off x="1584517" y="2246605"/>
              <a:ext cx="360000" cy="360000"/>
            </a:xfrm>
            <a:prstGeom prst="ellipse">
              <a:avLst/>
            </a:prstGeom>
            <a:solidFill>
              <a:srgbClr val="CCFF99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49" name="Oval 15"/>
            <p:cNvSpPr>
              <a:spLocks noChangeArrowheads="1"/>
            </p:cNvSpPr>
            <p:nvPr/>
          </p:nvSpPr>
          <p:spPr bwMode="auto">
            <a:xfrm>
              <a:off x="1949218" y="1833229"/>
              <a:ext cx="360000" cy="360000"/>
            </a:xfrm>
            <a:prstGeom prst="ellipse">
              <a:avLst/>
            </a:prstGeom>
            <a:solidFill>
              <a:srgbClr val="CCFF99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37" name="Oval 15"/>
            <p:cNvSpPr>
              <a:spLocks noChangeArrowheads="1"/>
            </p:cNvSpPr>
            <p:nvPr/>
          </p:nvSpPr>
          <p:spPr bwMode="auto">
            <a:xfrm>
              <a:off x="946457" y="3255171"/>
              <a:ext cx="360000" cy="360000"/>
            </a:xfrm>
            <a:prstGeom prst="ellipse">
              <a:avLst/>
            </a:prstGeom>
            <a:solidFill>
              <a:srgbClr val="CCFF99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43" name="Oval 15"/>
            <p:cNvSpPr>
              <a:spLocks noChangeArrowheads="1"/>
            </p:cNvSpPr>
            <p:nvPr/>
          </p:nvSpPr>
          <p:spPr bwMode="auto">
            <a:xfrm>
              <a:off x="1229503" y="2741482"/>
              <a:ext cx="360000" cy="360000"/>
            </a:xfrm>
            <a:prstGeom prst="ellipse">
              <a:avLst/>
            </a:prstGeom>
            <a:solidFill>
              <a:srgbClr val="CCFF99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434563" y="1419853"/>
              <a:ext cx="288032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굴림" panose="020B0600000101010101" pitchFamily="50" charset="-127"/>
                  <a:cs typeface="+mn-cs"/>
                </a:rPr>
                <a:t>A</a:t>
              </a:r>
              <a:endParaRPr kumimoji="1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003264" y="1828563"/>
              <a:ext cx="288032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굴림" panose="020B0600000101010101" pitchFamily="50" charset="-127"/>
                  <a:cs typeface="+mn-cs"/>
                </a:rPr>
                <a:t>B</a:t>
              </a:r>
              <a:endParaRPr kumimoji="1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599190" y="2237273"/>
              <a:ext cx="350028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굴림" panose="020B0600000101010101" pitchFamily="50" charset="-127"/>
                  <a:cs typeface="+mn-cs"/>
                </a:rPr>
                <a:t>C</a:t>
              </a:r>
              <a:endParaRPr kumimoji="1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234489" y="2736816"/>
              <a:ext cx="350028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굴림" panose="020B0600000101010101" pitchFamily="50" charset="-127"/>
                  <a:cs typeface="+mn-cs"/>
                </a:rPr>
                <a:t>D</a:t>
              </a:r>
              <a:endParaRPr kumimoji="1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946457" y="3255171"/>
              <a:ext cx="350028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굴림" panose="020B0600000101010101" pitchFamily="50" charset="-127"/>
                  <a:cs typeface="+mn-cs"/>
                </a:rPr>
                <a:t>E</a:t>
              </a:r>
              <a:endParaRPr kumimoji="1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3219333" y="534482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편향이진트리</a:t>
            </a:r>
            <a:endParaRPr kumimoji="1" lang="en-US" sz="28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78537"/>
              </p:ext>
            </p:extLst>
          </p:nvPr>
        </p:nvGraphicFramePr>
        <p:xfrm>
          <a:off x="611520" y="5148302"/>
          <a:ext cx="548638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7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</a:rPr>
                        <a:t>A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</a:rPr>
                        <a:t>B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</a:rPr>
                        <a:t>C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</a:rPr>
                        <a:t>D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</a:rPr>
                        <a:t>E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9965326"/>
              </p:ext>
            </p:extLst>
          </p:nvPr>
        </p:nvGraphicFramePr>
        <p:xfrm>
          <a:off x="611520" y="4793871"/>
          <a:ext cx="548638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7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libri" panose="020F0502020204030204" pitchFamily="34" charset="0"/>
                        </a:rPr>
                        <a:t>0</a:t>
                      </a:r>
                      <a:endParaRPr lang="en-US" sz="1600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libri" panose="020F0502020204030204" pitchFamily="34" charset="0"/>
                        </a:rPr>
                        <a:t>1</a:t>
                      </a:r>
                      <a:endParaRPr lang="en-US" sz="1600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libri" panose="020F0502020204030204" pitchFamily="34" charset="0"/>
                        </a:rPr>
                        <a:t>2</a:t>
                      </a:r>
                      <a:endParaRPr lang="en-US" sz="1600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libri" panose="020F0502020204030204" pitchFamily="34" charset="0"/>
                        </a:rPr>
                        <a:t>3</a:t>
                      </a:r>
                      <a:endParaRPr lang="en-US" sz="1600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libri" panose="020F0502020204030204" pitchFamily="34" charset="0"/>
                        </a:rPr>
                        <a:t>4</a:t>
                      </a:r>
                      <a:endParaRPr lang="en-US" sz="1600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libri" panose="020F0502020204030204" pitchFamily="34" charset="0"/>
                        </a:rPr>
                        <a:t>5</a:t>
                      </a:r>
                      <a:endParaRPr lang="en-US" sz="1600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libri" panose="020F0502020204030204" pitchFamily="34" charset="0"/>
                        </a:rPr>
                        <a:t>6</a:t>
                      </a:r>
                      <a:endParaRPr lang="en-US" sz="1600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libri" panose="020F0502020204030204" pitchFamily="34" charset="0"/>
                        </a:rPr>
                        <a:t>7</a:t>
                      </a:r>
                      <a:endParaRPr lang="en-US" sz="1600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libri" panose="020F0502020204030204" pitchFamily="34" charset="0"/>
                        </a:rPr>
                        <a:t>8</a:t>
                      </a:r>
                      <a:endParaRPr lang="en-US" sz="1600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430449" y="4821587"/>
            <a:ext cx="437695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rPr>
              <a:t>16</a:t>
            </a:r>
            <a:endParaRPr kumimoji="1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33" name="Line 7"/>
          <p:cNvSpPr>
            <a:spLocks noChangeShapeType="1"/>
          </p:cNvSpPr>
          <p:nvPr/>
        </p:nvSpPr>
        <p:spPr bwMode="auto">
          <a:xfrm>
            <a:off x="6269138" y="2882639"/>
            <a:ext cx="302687" cy="5243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34" name="Line 7"/>
          <p:cNvSpPr>
            <a:spLocks noChangeShapeType="1"/>
          </p:cNvSpPr>
          <p:nvPr/>
        </p:nvSpPr>
        <p:spPr bwMode="auto">
          <a:xfrm>
            <a:off x="5961027" y="2481465"/>
            <a:ext cx="350875" cy="44252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50" name="Line 7"/>
          <p:cNvSpPr>
            <a:spLocks noChangeShapeType="1"/>
          </p:cNvSpPr>
          <p:nvPr/>
        </p:nvSpPr>
        <p:spPr bwMode="auto">
          <a:xfrm>
            <a:off x="5129590" y="1595187"/>
            <a:ext cx="930632" cy="876946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51" name="Oval 14"/>
          <p:cNvSpPr>
            <a:spLocks noChangeArrowheads="1"/>
          </p:cNvSpPr>
          <p:nvPr/>
        </p:nvSpPr>
        <p:spPr bwMode="auto">
          <a:xfrm flipH="1">
            <a:off x="4939053" y="1403444"/>
            <a:ext cx="364761" cy="3600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2" name="Oval 15"/>
          <p:cNvSpPr>
            <a:spLocks noChangeArrowheads="1"/>
          </p:cNvSpPr>
          <p:nvPr/>
        </p:nvSpPr>
        <p:spPr bwMode="auto">
          <a:xfrm flipH="1">
            <a:off x="5763880" y="2237273"/>
            <a:ext cx="364761" cy="3600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3" name="Oval 15"/>
          <p:cNvSpPr>
            <a:spLocks noChangeArrowheads="1"/>
          </p:cNvSpPr>
          <p:nvPr/>
        </p:nvSpPr>
        <p:spPr bwMode="auto">
          <a:xfrm flipH="1">
            <a:off x="5394356" y="1823897"/>
            <a:ext cx="364761" cy="3600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4" name="Oval 15"/>
          <p:cNvSpPr>
            <a:spLocks noChangeArrowheads="1"/>
          </p:cNvSpPr>
          <p:nvPr/>
        </p:nvSpPr>
        <p:spPr bwMode="auto">
          <a:xfrm flipH="1">
            <a:off x="6410377" y="3245839"/>
            <a:ext cx="364761" cy="3600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8" name="Oval 15"/>
          <p:cNvSpPr>
            <a:spLocks noChangeArrowheads="1"/>
          </p:cNvSpPr>
          <p:nvPr/>
        </p:nvSpPr>
        <p:spPr bwMode="auto">
          <a:xfrm flipH="1">
            <a:off x="6123589" y="2732150"/>
            <a:ext cx="364761" cy="3600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 flipH="1">
            <a:off x="4977524" y="1386108"/>
            <a:ext cx="29184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rPr>
              <a:t>A</a:t>
            </a:r>
            <a:endParaRPr kumimoji="1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60" name="TextBox 59"/>
          <p:cNvSpPr txBox="1"/>
          <p:nvPr/>
        </p:nvSpPr>
        <p:spPr>
          <a:xfrm flipH="1">
            <a:off x="5412515" y="1819231"/>
            <a:ext cx="29184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rPr>
              <a:t>B</a:t>
            </a:r>
            <a:endParaRPr kumimoji="1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61" name="TextBox 60"/>
          <p:cNvSpPr txBox="1"/>
          <p:nvPr/>
        </p:nvSpPr>
        <p:spPr>
          <a:xfrm flipH="1">
            <a:off x="5759117" y="2227941"/>
            <a:ext cx="354657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rPr>
              <a:t>C</a:t>
            </a:r>
            <a:endParaRPr kumimoji="1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62" name="TextBox 61"/>
          <p:cNvSpPr txBox="1"/>
          <p:nvPr/>
        </p:nvSpPr>
        <p:spPr>
          <a:xfrm flipH="1">
            <a:off x="6128640" y="2727484"/>
            <a:ext cx="354657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rPr>
              <a:t>D</a:t>
            </a:r>
            <a:endParaRPr kumimoji="1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68" name="TextBox 67"/>
          <p:cNvSpPr txBox="1"/>
          <p:nvPr/>
        </p:nvSpPr>
        <p:spPr>
          <a:xfrm flipH="1">
            <a:off x="6420481" y="3245839"/>
            <a:ext cx="354657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rPr>
              <a:t>E</a:t>
            </a:r>
            <a:endParaRPr kumimoji="1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굴림" panose="020B0600000101010101" pitchFamily="50" charset="-127"/>
              <a:cs typeface="+mn-cs"/>
            </a:endParaRPr>
          </a:p>
        </p:txBody>
      </p:sp>
      <p:graphicFrame>
        <p:nvGraphicFramePr>
          <p:cNvPr id="70" name="표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5624519"/>
              </p:ext>
            </p:extLst>
          </p:nvPr>
        </p:nvGraphicFramePr>
        <p:xfrm>
          <a:off x="2580325" y="4138066"/>
          <a:ext cx="548638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7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</a:rPr>
                        <a:t>A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</a:rPr>
                        <a:t>B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</a:rPr>
                        <a:t>C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</a:rPr>
                        <a:t>D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</a:rPr>
                        <a:t>E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1" name="표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0587087"/>
              </p:ext>
            </p:extLst>
          </p:nvPr>
        </p:nvGraphicFramePr>
        <p:xfrm>
          <a:off x="2580325" y="3783635"/>
          <a:ext cx="548638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7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libri" panose="020F0502020204030204" pitchFamily="34" charset="0"/>
                        </a:rPr>
                        <a:t>0</a:t>
                      </a:r>
                      <a:endParaRPr lang="en-US" sz="1600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libri" panose="020F0502020204030204" pitchFamily="34" charset="0"/>
                        </a:rPr>
                        <a:t>1</a:t>
                      </a:r>
                      <a:endParaRPr lang="en-US" sz="1600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libri" panose="020F0502020204030204" pitchFamily="34" charset="0"/>
                        </a:rPr>
                        <a:t>2</a:t>
                      </a:r>
                      <a:endParaRPr lang="en-US" sz="1600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libri" panose="020F0502020204030204" pitchFamily="34" charset="0"/>
                        </a:rPr>
                        <a:t>3</a:t>
                      </a:r>
                      <a:endParaRPr lang="en-US" sz="1600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libri" panose="020F0502020204030204" pitchFamily="34" charset="0"/>
                        </a:rPr>
                        <a:t>4</a:t>
                      </a:r>
                      <a:endParaRPr lang="en-US" sz="1600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libri" panose="020F0502020204030204" pitchFamily="34" charset="0"/>
                        </a:rPr>
                        <a:t>5</a:t>
                      </a:r>
                      <a:endParaRPr lang="en-US" sz="1600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libri" panose="020F0502020204030204" pitchFamily="34" charset="0"/>
                        </a:rPr>
                        <a:t>6</a:t>
                      </a:r>
                      <a:endParaRPr lang="en-US" sz="1600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libri" panose="020F0502020204030204" pitchFamily="34" charset="0"/>
                        </a:rPr>
                        <a:t>7</a:t>
                      </a:r>
                      <a:endParaRPr lang="en-US" sz="1600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libri" panose="020F0502020204030204" pitchFamily="34" charset="0"/>
                        </a:rPr>
                        <a:t>8</a:t>
                      </a:r>
                      <a:endParaRPr lang="en-US" sz="1600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2" name="TextBox 71"/>
          <p:cNvSpPr txBox="1"/>
          <p:nvPr/>
        </p:nvSpPr>
        <p:spPr>
          <a:xfrm>
            <a:off x="6156176" y="3794294"/>
            <a:ext cx="437695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rPr>
              <a:t>15</a:t>
            </a:r>
            <a:endParaRPr kumimoji="1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403544" y="3783723"/>
            <a:ext cx="437695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rPr>
              <a:t>31</a:t>
            </a:r>
            <a:endParaRPr kumimoji="1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69421" y="5873463"/>
            <a:ext cx="824869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ko-KR" sz="2400" dirty="0"/>
              <a:t>편향</a:t>
            </a:r>
            <a:r>
              <a:rPr lang="en-US" altLang="ko-KR" sz="2400" dirty="0"/>
              <a:t>(Skewed)</a:t>
            </a:r>
            <a:r>
              <a:rPr lang="ko-KR" altLang="ko-KR" sz="2400" dirty="0" err="1"/>
              <a:t>이진트리를</a:t>
            </a:r>
            <a:r>
              <a:rPr lang="ko-KR" altLang="ko-KR" sz="2400" dirty="0"/>
              <a:t> 배열에 저장하는 경우</a:t>
            </a:r>
            <a:r>
              <a:rPr lang="en-US" altLang="ko-KR" sz="2400" dirty="0"/>
              <a:t>, </a:t>
            </a:r>
            <a:r>
              <a:rPr lang="ko-KR" altLang="ko-KR" sz="2400" dirty="0"/>
              <a:t>트리의 높이가 커질 수록 메모리 </a:t>
            </a:r>
            <a:r>
              <a:rPr lang="ko-KR" altLang="ko-KR" sz="2400" dirty="0" smtClean="0"/>
              <a:t>낭비가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심화됨</a:t>
            </a:r>
            <a:endParaRPr lang="ko-KR" altLang="ko-KR" sz="2400" dirty="0"/>
          </a:p>
        </p:txBody>
      </p:sp>
    </p:spTree>
    <p:extLst>
      <p:ext uri="{BB962C8B-B14F-4D97-AF65-F5344CB8AC3E}">
        <p14:creationId xmlns:p14="http://schemas.microsoft.com/office/powerpoint/2010/main" val="41894249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359122" y="430723"/>
            <a:ext cx="8066187" cy="15148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4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일반적인 경우의 </a:t>
            </a:r>
            <a:r>
              <a:rPr lang="ko-KR" altLang="ko-KR" sz="24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이진트리의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 노드는 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키와</a:t>
            </a:r>
            <a:r>
              <a:rPr lang="en-US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2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개의 레퍼런스 필드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즉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, left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와 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right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를 가진다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en-US" altLang="ko-KR" sz="24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40000"/>
              </a:lnSpc>
            </a:pPr>
            <a:r>
              <a:rPr lang="en-US" altLang="ko-KR" sz="20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ko-KR" altLang="ko-KR" sz="20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키와 </a:t>
            </a:r>
            <a:r>
              <a:rPr lang="ko-KR" altLang="ko-KR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관련된 정보도 노드에 저장되나 생략한다</a:t>
            </a:r>
            <a:r>
              <a:rPr lang="en-US" altLang="ko-KR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ko-KR" altLang="ko-KR" sz="20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1" name="그림 10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340" y="3335154"/>
            <a:ext cx="2548547" cy="31832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그림 12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7751" y="3022575"/>
            <a:ext cx="4695207" cy="36342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그림 11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3189" y="2149330"/>
            <a:ext cx="1678052" cy="98205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396211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33" y="1501297"/>
            <a:ext cx="8986475" cy="3813588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886867" y="637324"/>
            <a:ext cx="42146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ko-KR" sz="2400" dirty="0" err="1">
                <a:solidFill>
                  <a:srgbClr val="C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이진트리를</a:t>
            </a:r>
            <a:r>
              <a:rPr lang="ko-KR" altLang="ko-KR" sz="2400" dirty="0">
                <a:solidFill>
                  <a:srgbClr val="C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위한 </a:t>
            </a:r>
            <a:r>
              <a:rPr lang="en-US" altLang="ko-KR" sz="2400" dirty="0">
                <a:solidFill>
                  <a:srgbClr val="C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Node </a:t>
            </a:r>
            <a:r>
              <a:rPr lang="ko-KR" altLang="ko-KR" sz="2400" dirty="0">
                <a:solidFill>
                  <a:srgbClr val="C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클래스</a:t>
            </a:r>
            <a:r>
              <a:rPr lang="en-US" altLang="ko-KR" sz="2400" dirty="0">
                <a:solidFill>
                  <a:srgbClr val="C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77767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914400"/>
            <a:ext cx="7886700" cy="5587465"/>
          </a:xfrm>
        </p:spPr>
        <p:txBody>
          <a:bodyPr/>
          <a:lstStyle/>
          <a:p>
            <a:r>
              <a:rPr lang="en-US" altLang="ko-KR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Line 01:</a:t>
            </a:r>
            <a:r>
              <a:rPr lang="ko-KR" altLang="ko-KR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Key</a:t>
            </a:r>
            <a:r>
              <a:rPr lang="ko-KR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를 </a:t>
            </a:r>
            <a:r>
              <a:rPr lang="en-US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generic </a:t>
            </a:r>
            <a:r>
              <a:rPr lang="ko-KR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타입으로 사용하여 데이터를 노드에 저장하고</a:t>
            </a:r>
            <a:r>
              <a:rPr lang="en-US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, Comparable </a:t>
            </a:r>
            <a:r>
              <a:rPr lang="ko-KR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인터페이스는 </a:t>
            </a:r>
            <a:r>
              <a:rPr lang="en-US" altLang="ko-KR" dirty="0" err="1">
                <a:latin typeface="Calibri" panose="020F0502020204030204" pitchFamily="34" charset="0"/>
                <a:cs typeface="Times New Roman" panose="02020603050405020304" pitchFamily="18" charset="0"/>
              </a:rPr>
              <a:t>compareTo</a:t>
            </a:r>
            <a:r>
              <a:rPr lang="en-US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() </a:t>
            </a:r>
            <a:r>
              <a:rPr lang="ko-KR" altLang="ko-KR" dirty="0" err="1">
                <a:latin typeface="Calibri" panose="020F0502020204030204" pitchFamily="34" charset="0"/>
                <a:cs typeface="Times New Roman" panose="02020603050405020304" pitchFamily="18" charset="0"/>
              </a:rPr>
              <a:t>메소드를</a:t>
            </a:r>
            <a:r>
              <a:rPr lang="ko-KR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 통해 </a:t>
            </a:r>
            <a:r>
              <a:rPr lang="en-US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ko-KR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개의 키를 비교하기 </a:t>
            </a:r>
            <a:r>
              <a:rPr lang="ko-KR" altLang="ko-KR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위해</a:t>
            </a:r>
            <a:endParaRPr lang="en-US" altLang="ko-KR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ko-KR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Line </a:t>
            </a:r>
            <a:r>
              <a:rPr lang="en-US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05</a:t>
            </a:r>
            <a:r>
              <a:rPr lang="en-US" altLang="ko-KR" dirty="0">
                <a:latin typeface="Cambria Math" panose="02040503050406030204" pitchFamily="18" charset="0"/>
                <a:cs typeface="Cambria Math" panose="02040503050406030204" pitchFamily="18" charset="0"/>
              </a:rPr>
              <a:t>∼</a:t>
            </a:r>
            <a:r>
              <a:rPr lang="en-US" altLang="ko-KR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06: </a:t>
            </a:r>
            <a:r>
              <a:rPr lang="en-US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Node </a:t>
            </a:r>
            <a:r>
              <a:rPr lang="ko-KR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객체를 위한 </a:t>
            </a:r>
            <a:r>
              <a:rPr lang="ko-KR" altLang="ko-KR" dirty="0" err="1" smtClean="0">
                <a:latin typeface="Calibri" panose="020F0502020204030204" pitchFamily="34" charset="0"/>
                <a:cs typeface="Times New Roman" panose="02020603050405020304" pitchFamily="18" charset="0"/>
              </a:rPr>
              <a:t>생성자</a:t>
            </a:r>
            <a:endParaRPr lang="en-US" altLang="ko-KR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ko-KR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Line </a:t>
            </a:r>
            <a:r>
              <a:rPr lang="en-US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07</a:t>
            </a:r>
            <a:r>
              <a:rPr lang="ko-KR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∼</a:t>
            </a:r>
            <a:r>
              <a:rPr lang="en-US" altLang="ko-KR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12:</a:t>
            </a:r>
            <a:r>
              <a:rPr lang="ko-KR" altLang="ko-KR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Node </a:t>
            </a:r>
            <a:r>
              <a:rPr lang="ko-KR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객체에 대한 </a:t>
            </a:r>
            <a:r>
              <a:rPr lang="en-US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get, set </a:t>
            </a:r>
            <a:r>
              <a:rPr lang="ko-KR" altLang="ko-KR" dirty="0" err="1" smtClean="0">
                <a:latin typeface="Calibri" panose="020F0502020204030204" pitchFamily="34" charset="0"/>
                <a:cs typeface="Times New Roman" panose="02020603050405020304" pitchFamily="18" charset="0"/>
              </a:rPr>
              <a:t>메소드들</a:t>
            </a:r>
            <a:endParaRPr lang="ko-KR" altLang="ko-KR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8882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850598" y="387742"/>
            <a:ext cx="28989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BinaryTree</a:t>
            </a:r>
            <a:r>
              <a:rPr kumimoji="1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kumimoji="1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클래스</a:t>
            </a:r>
            <a:endParaRPr kumimoji="1" lang="en-US" sz="28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150" y="1601830"/>
            <a:ext cx="8590854" cy="3082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1092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726510"/>
            <a:ext cx="7886700" cy="5775355"/>
          </a:xfrm>
        </p:spPr>
        <p:txBody>
          <a:bodyPr>
            <a:normAutofit fontScale="92500"/>
          </a:bodyPr>
          <a:lstStyle/>
          <a:p>
            <a:r>
              <a:rPr lang="en-US" altLang="ko-KR" dirty="0" err="1"/>
              <a:t>BinaryTree</a:t>
            </a:r>
            <a:r>
              <a:rPr lang="en-US" altLang="ko-KR" dirty="0"/>
              <a:t> </a:t>
            </a:r>
            <a:r>
              <a:rPr lang="ko-KR" altLang="ko-KR" dirty="0"/>
              <a:t>클래스의 </a:t>
            </a:r>
            <a:r>
              <a:rPr lang="ko-KR" altLang="ko-KR" dirty="0" err="1" smtClean="0"/>
              <a:t>생성자</a:t>
            </a:r>
            <a:r>
              <a:rPr lang="en-US" altLang="ko-KR" dirty="0" smtClean="0"/>
              <a:t>: </a:t>
            </a:r>
            <a:r>
              <a:rPr lang="en-US" altLang="ko-KR" dirty="0"/>
              <a:t>Node </a:t>
            </a:r>
            <a:r>
              <a:rPr lang="ko-KR" altLang="ko-KR" dirty="0"/>
              <a:t>객체인 </a:t>
            </a:r>
            <a:r>
              <a:rPr lang="en-US" altLang="ko-KR" dirty="0"/>
              <a:t>root</a:t>
            </a:r>
            <a:r>
              <a:rPr lang="ko-KR" altLang="ko-KR" dirty="0"/>
              <a:t>만을 가지는 </a:t>
            </a:r>
            <a:r>
              <a:rPr lang="en-US" altLang="ko-KR" dirty="0" err="1"/>
              <a:t>BinaryTree</a:t>
            </a:r>
            <a:r>
              <a:rPr lang="en-US" altLang="ko-KR" dirty="0"/>
              <a:t> </a:t>
            </a:r>
            <a:r>
              <a:rPr lang="ko-KR" altLang="ko-KR" dirty="0"/>
              <a:t>객체를 </a:t>
            </a:r>
            <a:r>
              <a:rPr lang="en-US" altLang="ko-KR" dirty="0"/>
              <a:t>line 04</a:t>
            </a:r>
            <a:r>
              <a:rPr lang="ko-KR" altLang="ko-KR" dirty="0"/>
              <a:t>에서 </a:t>
            </a:r>
            <a:r>
              <a:rPr lang="ko-KR" altLang="ko-KR" dirty="0" smtClean="0"/>
              <a:t>생성</a:t>
            </a:r>
            <a:r>
              <a:rPr lang="en-US" altLang="ko-KR" dirty="0" smtClean="0"/>
              <a:t> </a:t>
            </a:r>
          </a:p>
          <a:p>
            <a:r>
              <a:rPr lang="en-US" altLang="ko-KR" dirty="0" smtClean="0"/>
              <a:t>Line 05: </a:t>
            </a:r>
            <a:r>
              <a:rPr lang="en-US" altLang="ko-KR" dirty="0"/>
              <a:t>root</a:t>
            </a:r>
            <a:r>
              <a:rPr lang="ko-KR" altLang="ko-KR" dirty="0"/>
              <a:t>를 </a:t>
            </a:r>
            <a:r>
              <a:rPr lang="ko-KR" altLang="ko-KR" dirty="0" err="1"/>
              <a:t>리턴하는</a:t>
            </a:r>
            <a:r>
              <a:rPr lang="ko-KR" altLang="ko-KR" dirty="0"/>
              <a:t> </a:t>
            </a:r>
            <a:r>
              <a:rPr lang="ko-KR" altLang="ko-KR" dirty="0" err="1" smtClean="0"/>
              <a:t>메소드</a:t>
            </a:r>
            <a:endParaRPr lang="en-US" altLang="ko-KR" dirty="0" smtClean="0"/>
          </a:p>
          <a:p>
            <a:r>
              <a:rPr lang="en-US" altLang="ko-KR" dirty="0"/>
              <a:t>L</a:t>
            </a:r>
            <a:r>
              <a:rPr lang="en-US" altLang="ko-KR" dirty="0" smtClean="0"/>
              <a:t>ine 06:</a:t>
            </a:r>
            <a:r>
              <a:rPr lang="ko-KR" altLang="ko-KR" dirty="0" smtClean="0"/>
              <a:t> </a:t>
            </a:r>
            <a:r>
              <a:rPr lang="ko-KR" altLang="ko-KR" dirty="0"/>
              <a:t>트리의 </a:t>
            </a:r>
            <a:r>
              <a:rPr lang="ko-KR" altLang="ko-KR" dirty="0" err="1"/>
              <a:t>루트노드인</a:t>
            </a:r>
            <a:r>
              <a:rPr lang="ko-KR" altLang="ko-KR" dirty="0"/>
              <a:t> </a:t>
            </a:r>
            <a:r>
              <a:rPr lang="en-US" altLang="ko-KR" dirty="0" err="1"/>
              <a:t>newRoot</a:t>
            </a:r>
            <a:r>
              <a:rPr lang="ko-KR" altLang="ko-KR" dirty="0"/>
              <a:t>를</a:t>
            </a:r>
            <a:r>
              <a:rPr lang="en-US" altLang="ko-KR" dirty="0"/>
              <a:t> root</a:t>
            </a:r>
            <a:r>
              <a:rPr lang="ko-KR" altLang="ko-KR" dirty="0"/>
              <a:t>가 가리키게 </a:t>
            </a:r>
            <a:r>
              <a:rPr lang="ko-KR" altLang="en-US" dirty="0" smtClean="0"/>
              <a:t>함</a:t>
            </a:r>
            <a:endParaRPr lang="en-US" altLang="ko-KR" dirty="0" smtClean="0"/>
          </a:p>
          <a:p>
            <a:r>
              <a:rPr lang="en-US" altLang="ko-KR" dirty="0" smtClean="0"/>
              <a:t>Line 07:</a:t>
            </a:r>
            <a:r>
              <a:rPr lang="ko-KR" altLang="ko-KR" dirty="0" smtClean="0"/>
              <a:t> </a:t>
            </a:r>
            <a:r>
              <a:rPr lang="ko-KR" altLang="ko-KR" dirty="0"/>
              <a:t>트리가 </a:t>
            </a:r>
            <a:r>
              <a:rPr lang="en-US" altLang="ko-KR" dirty="0"/>
              <a:t>empty</a:t>
            </a:r>
            <a:r>
              <a:rPr lang="ko-KR" altLang="ko-KR" dirty="0"/>
              <a:t>인지를 체크하는 </a:t>
            </a:r>
            <a:r>
              <a:rPr lang="ko-KR" altLang="ko-KR" dirty="0" err="1" smtClean="0"/>
              <a:t>메소드</a:t>
            </a:r>
            <a:r>
              <a:rPr lang="en-US" altLang="ko-KR" dirty="0" smtClean="0"/>
              <a:t> </a:t>
            </a:r>
          </a:p>
          <a:p>
            <a:r>
              <a:rPr lang="ko-KR" altLang="ko-KR" dirty="0" smtClean="0"/>
              <a:t>이 </a:t>
            </a:r>
            <a:r>
              <a:rPr lang="ko-KR" altLang="ko-KR" dirty="0"/>
              <a:t>후는 </a:t>
            </a:r>
            <a:r>
              <a:rPr lang="ko-KR" altLang="ko-KR" dirty="0" err="1" smtClean="0"/>
              <a:t>이진트리를</a:t>
            </a:r>
            <a:r>
              <a:rPr lang="ko-KR" altLang="ko-KR" dirty="0" smtClean="0"/>
              <a:t> </a:t>
            </a:r>
            <a:r>
              <a:rPr lang="en-US" altLang="ko-KR" dirty="0"/>
              <a:t>4</a:t>
            </a:r>
            <a:r>
              <a:rPr lang="ko-KR" altLang="ko-KR" dirty="0"/>
              <a:t>종류의 방식으로 순회하는 </a:t>
            </a:r>
            <a:r>
              <a:rPr lang="ko-KR" altLang="ko-KR" dirty="0" err="1"/>
              <a:t>메소드들과</a:t>
            </a:r>
            <a:r>
              <a:rPr lang="ko-KR" altLang="ko-KR" dirty="0"/>
              <a:t> 기타 기본 연산들을 위한 </a:t>
            </a:r>
            <a:r>
              <a:rPr lang="ko-KR" altLang="ko-KR" dirty="0" err="1" smtClean="0"/>
              <a:t>메소드들</a:t>
            </a:r>
            <a:r>
              <a:rPr lang="ko-KR" altLang="en-US" dirty="0" err="1" smtClean="0"/>
              <a:t>을</a:t>
            </a:r>
            <a:r>
              <a:rPr lang="ko-KR" altLang="ko-KR" dirty="0" smtClean="0"/>
              <a:t> 선언</a:t>
            </a:r>
            <a:r>
              <a:rPr lang="en-US" altLang="ko-KR" dirty="0" smtClean="0"/>
              <a:t> </a:t>
            </a:r>
          </a:p>
          <a:p>
            <a:r>
              <a:rPr lang="ko-KR" altLang="ko-KR" sz="2200" dirty="0" smtClean="0"/>
              <a:t>각 </a:t>
            </a:r>
            <a:r>
              <a:rPr lang="ko-KR" altLang="ko-KR" sz="2200" dirty="0" err="1"/>
              <a:t>메소드를</a:t>
            </a:r>
            <a:r>
              <a:rPr lang="ko-KR" altLang="ko-KR" sz="2200" dirty="0"/>
              <a:t> 완성시킨 프로그램은 부록 </a:t>
            </a:r>
            <a:r>
              <a:rPr lang="en-US" altLang="ko-KR" sz="2200" dirty="0" smtClean="0"/>
              <a:t>V </a:t>
            </a:r>
            <a:r>
              <a:rPr lang="ko-KR" altLang="en-US" sz="2200" dirty="0" smtClean="0"/>
              <a:t>참조</a:t>
            </a:r>
            <a:endParaRPr lang="ko-KR" altLang="en-US" sz="2200" dirty="0"/>
          </a:p>
        </p:txBody>
      </p:sp>
    </p:spTree>
    <p:extLst>
      <p:ext uri="{BB962C8B-B14F-4D97-AF65-F5344CB8AC3E}">
        <p14:creationId xmlns:p14="http://schemas.microsoft.com/office/powerpoint/2010/main" val="8122866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smtClean="0"/>
              <a:t>4.3 </a:t>
            </a:r>
            <a:r>
              <a:rPr lang="ko-KR" altLang="en-US" dirty="0" err="1" smtClean="0"/>
              <a:t>이진트리의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연산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396957"/>
            <a:ext cx="7886700" cy="4937760"/>
          </a:xfrm>
        </p:spPr>
        <p:txBody>
          <a:bodyPr>
            <a:normAutofit fontScale="70000" lnSpcReduction="20000"/>
          </a:bodyPr>
          <a:lstStyle/>
          <a:p>
            <a:pPr>
              <a:spcBef>
                <a:spcPts val="0"/>
              </a:spcBef>
            </a:pPr>
            <a:r>
              <a:rPr lang="ko-KR" altLang="ko-KR" sz="3100" dirty="0"/>
              <a:t>이진트리에서 수행되는 기본 연산들은 트리를 순회</a:t>
            </a:r>
            <a:r>
              <a:rPr lang="en-US" altLang="ko-KR" sz="3100" dirty="0"/>
              <a:t>(Traversal)</a:t>
            </a:r>
            <a:r>
              <a:rPr lang="ko-KR" altLang="ko-KR" sz="3100" dirty="0"/>
              <a:t>하며 이루어진다</a:t>
            </a:r>
            <a:r>
              <a:rPr lang="en-US" altLang="ko-KR" sz="3100" dirty="0"/>
              <a:t>. </a:t>
            </a:r>
            <a:endParaRPr lang="en-US" altLang="ko-KR" sz="3100" dirty="0" smtClean="0"/>
          </a:p>
          <a:p>
            <a:pPr marL="0" indent="0" algn="ctr">
              <a:spcBef>
                <a:spcPts val="0"/>
              </a:spcBef>
              <a:buNone/>
            </a:pPr>
            <a:r>
              <a:rPr lang="ko-KR" altLang="ko-KR" sz="3100" dirty="0" err="1" smtClean="0"/>
              <a:t>이진트리</a:t>
            </a:r>
            <a:r>
              <a:rPr lang="ko-KR" altLang="en-US" sz="3100" dirty="0" err="1" smtClean="0"/>
              <a:t>의</a:t>
            </a:r>
            <a:r>
              <a:rPr lang="ko-KR" altLang="en-US" sz="3100" dirty="0" smtClean="0"/>
              <a:t> </a:t>
            </a:r>
            <a:r>
              <a:rPr lang="en-US" altLang="ko-KR" sz="3100" dirty="0" smtClean="0"/>
              <a:t>4</a:t>
            </a:r>
            <a:r>
              <a:rPr lang="ko-KR" altLang="en-US" sz="3100" dirty="0" smtClean="0"/>
              <a:t>가지</a:t>
            </a:r>
            <a:r>
              <a:rPr lang="ko-KR" altLang="ko-KR" sz="3100" dirty="0" smtClean="0"/>
              <a:t> </a:t>
            </a:r>
            <a:r>
              <a:rPr lang="ko-KR" altLang="ko-KR" sz="3100" dirty="0"/>
              <a:t>순회하는 </a:t>
            </a:r>
            <a:r>
              <a:rPr lang="ko-KR" altLang="ko-KR" sz="3100" dirty="0" smtClean="0"/>
              <a:t>방식</a:t>
            </a:r>
            <a:endParaRPr lang="en-US" altLang="ko-KR" sz="31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ko-KR" altLang="ko-KR" sz="3100" dirty="0" smtClean="0"/>
              <a:t>방식은 </a:t>
            </a:r>
            <a:r>
              <a:rPr lang="ko-KR" altLang="ko-KR" sz="3100" dirty="0"/>
              <a:t>각각 다르지만 순회는 항상 트리의 루트노드부터 </a:t>
            </a:r>
            <a:r>
              <a:rPr lang="ko-KR" altLang="ko-KR" sz="3100" dirty="0" smtClean="0"/>
              <a:t>시작</a:t>
            </a:r>
            <a:endParaRPr lang="ko-KR" altLang="ko-KR" sz="3100" dirty="0"/>
          </a:p>
          <a:p>
            <a:pPr marL="1071563">
              <a:spcBef>
                <a:spcPts val="0"/>
              </a:spcBef>
            </a:pPr>
            <a:r>
              <a:rPr lang="ko-KR" altLang="ko-KR" sz="3100" dirty="0" err="1" smtClean="0">
                <a:solidFill>
                  <a:srgbClr val="3333FF"/>
                </a:solidFill>
              </a:rPr>
              <a:t>전위순회</a:t>
            </a:r>
            <a:r>
              <a:rPr lang="en-US" altLang="ko-KR" sz="3100" dirty="0">
                <a:solidFill>
                  <a:srgbClr val="3333FF"/>
                </a:solidFill>
              </a:rPr>
              <a:t>(Preorder Traversal)</a:t>
            </a:r>
            <a:endParaRPr lang="ko-KR" altLang="ko-KR" sz="3100" dirty="0">
              <a:solidFill>
                <a:srgbClr val="3333FF"/>
              </a:solidFill>
            </a:endParaRPr>
          </a:p>
          <a:p>
            <a:pPr marL="1071563" lvl="0">
              <a:spcBef>
                <a:spcPts val="0"/>
              </a:spcBef>
            </a:pPr>
            <a:r>
              <a:rPr lang="ko-KR" altLang="ko-KR" sz="3100" dirty="0" err="1">
                <a:solidFill>
                  <a:srgbClr val="3333FF"/>
                </a:solidFill>
              </a:rPr>
              <a:t>중위순회</a:t>
            </a:r>
            <a:r>
              <a:rPr lang="en-US" altLang="ko-KR" sz="3100" dirty="0">
                <a:solidFill>
                  <a:srgbClr val="3333FF"/>
                </a:solidFill>
              </a:rPr>
              <a:t>(</a:t>
            </a:r>
            <a:r>
              <a:rPr lang="en-US" altLang="ko-KR" sz="3100" dirty="0" err="1">
                <a:solidFill>
                  <a:srgbClr val="3333FF"/>
                </a:solidFill>
              </a:rPr>
              <a:t>Inorder</a:t>
            </a:r>
            <a:r>
              <a:rPr lang="en-US" altLang="ko-KR" sz="3100" dirty="0">
                <a:solidFill>
                  <a:srgbClr val="3333FF"/>
                </a:solidFill>
              </a:rPr>
              <a:t> Traversal)</a:t>
            </a:r>
            <a:endParaRPr lang="ko-KR" altLang="ko-KR" sz="3100" dirty="0">
              <a:solidFill>
                <a:srgbClr val="3333FF"/>
              </a:solidFill>
            </a:endParaRPr>
          </a:p>
          <a:p>
            <a:pPr marL="1071563" lvl="0">
              <a:spcBef>
                <a:spcPts val="0"/>
              </a:spcBef>
            </a:pPr>
            <a:r>
              <a:rPr lang="ko-KR" altLang="ko-KR" sz="3100" dirty="0" err="1">
                <a:solidFill>
                  <a:srgbClr val="3333FF"/>
                </a:solidFill>
              </a:rPr>
              <a:t>후위순회</a:t>
            </a:r>
            <a:r>
              <a:rPr lang="en-US" altLang="ko-KR" sz="3100" dirty="0">
                <a:solidFill>
                  <a:srgbClr val="3333FF"/>
                </a:solidFill>
              </a:rPr>
              <a:t>(</a:t>
            </a:r>
            <a:r>
              <a:rPr lang="en-US" altLang="ko-KR" sz="3100" dirty="0" err="1">
                <a:solidFill>
                  <a:srgbClr val="3333FF"/>
                </a:solidFill>
              </a:rPr>
              <a:t>Postorder</a:t>
            </a:r>
            <a:r>
              <a:rPr lang="en-US" altLang="ko-KR" sz="3100" dirty="0">
                <a:solidFill>
                  <a:srgbClr val="3333FF"/>
                </a:solidFill>
              </a:rPr>
              <a:t> Traversal)</a:t>
            </a:r>
            <a:endParaRPr lang="ko-KR" altLang="ko-KR" sz="3100" dirty="0">
              <a:solidFill>
                <a:srgbClr val="3333FF"/>
              </a:solidFill>
            </a:endParaRPr>
          </a:p>
          <a:p>
            <a:pPr marL="1071563" lvl="0">
              <a:spcBef>
                <a:spcPts val="0"/>
              </a:spcBef>
            </a:pPr>
            <a:r>
              <a:rPr lang="ko-KR" altLang="ko-KR" sz="3100" dirty="0" err="1">
                <a:solidFill>
                  <a:srgbClr val="3333FF"/>
                </a:solidFill>
              </a:rPr>
              <a:t>레벨순회</a:t>
            </a:r>
            <a:r>
              <a:rPr lang="en-US" altLang="ko-KR" sz="3100" dirty="0">
                <a:solidFill>
                  <a:srgbClr val="3333FF"/>
                </a:solidFill>
              </a:rPr>
              <a:t>(</a:t>
            </a:r>
            <a:r>
              <a:rPr lang="en-US" altLang="ko-KR" sz="3100" dirty="0" err="1">
                <a:solidFill>
                  <a:srgbClr val="3333FF"/>
                </a:solidFill>
              </a:rPr>
              <a:t>Levelorder</a:t>
            </a:r>
            <a:r>
              <a:rPr lang="en-US" altLang="ko-KR" sz="3100" dirty="0">
                <a:solidFill>
                  <a:srgbClr val="3333FF"/>
                </a:solidFill>
              </a:rPr>
              <a:t> Traversal)</a:t>
            </a:r>
            <a:endParaRPr lang="ko-KR" altLang="ko-KR" sz="3100" dirty="0">
              <a:solidFill>
                <a:srgbClr val="3333FF"/>
              </a:solidFill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59243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26973" y="528248"/>
            <a:ext cx="7886700" cy="5599991"/>
          </a:xfrm>
        </p:spPr>
        <p:txBody>
          <a:bodyPr/>
          <a:lstStyle/>
          <a:p>
            <a:r>
              <a:rPr lang="ko-KR" altLang="ko-KR" dirty="0"/>
              <a:t>전위</a:t>
            </a:r>
            <a:r>
              <a:rPr lang="en-US" altLang="ko-KR" dirty="0"/>
              <a:t>, </a:t>
            </a:r>
            <a:r>
              <a:rPr lang="ko-KR" altLang="ko-KR" dirty="0"/>
              <a:t>중위</a:t>
            </a:r>
            <a:r>
              <a:rPr lang="en-US" altLang="ko-KR" dirty="0"/>
              <a:t>, </a:t>
            </a:r>
            <a:r>
              <a:rPr lang="ko-KR" altLang="ko-KR" dirty="0" err="1"/>
              <a:t>후위순회는</a:t>
            </a:r>
            <a:r>
              <a:rPr lang="ko-KR" altLang="ko-KR" dirty="0"/>
              <a:t> 트리를 순회하는 중에 노드를 방문하는 시점에 따라 구분된다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ko-KR" dirty="0" smtClean="0"/>
              <a:t>전위</a:t>
            </a:r>
            <a:r>
              <a:rPr lang="en-US" altLang="ko-KR" dirty="0"/>
              <a:t>, </a:t>
            </a:r>
            <a:r>
              <a:rPr lang="ko-KR" altLang="ko-KR" dirty="0"/>
              <a:t>중위</a:t>
            </a:r>
            <a:r>
              <a:rPr lang="en-US" altLang="ko-KR" dirty="0"/>
              <a:t>, </a:t>
            </a:r>
            <a:r>
              <a:rPr lang="ko-KR" altLang="ko-KR" dirty="0" err="1"/>
              <a:t>후위순회는</a:t>
            </a:r>
            <a:r>
              <a:rPr lang="ko-KR" altLang="ko-KR" dirty="0"/>
              <a:t> 모두 루트노드로부터 동일한 순서로 </a:t>
            </a:r>
            <a:r>
              <a:rPr lang="ko-KR" altLang="ko-KR" dirty="0" err="1"/>
              <a:t>이진트리의</a:t>
            </a:r>
            <a:r>
              <a:rPr lang="ko-KR" altLang="ko-KR" dirty="0"/>
              <a:t> 노드들을 지나가는데</a:t>
            </a:r>
            <a:r>
              <a:rPr lang="en-US" altLang="ko-KR" dirty="0"/>
              <a:t>, </a:t>
            </a:r>
            <a:r>
              <a:rPr lang="ko-KR" altLang="ko-KR" dirty="0"/>
              <a:t>특정 노드에 도착하자마자 그 노드를 방문하는지</a:t>
            </a:r>
            <a:r>
              <a:rPr lang="en-US" altLang="ko-KR" dirty="0"/>
              <a:t>, </a:t>
            </a:r>
            <a:r>
              <a:rPr lang="ko-KR" altLang="ko-KR" dirty="0"/>
              <a:t>일단 지나치고 나중에 방문하는지에 따라 </a:t>
            </a:r>
            <a:r>
              <a:rPr lang="ko-KR" altLang="ko-KR" dirty="0" smtClean="0"/>
              <a:t>구분</a:t>
            </a:r>
            <a:r>
              <a:rPr lang="ko-KR" altLang="en-US" dirty="0" smtClean="0"/>
              <a:t>됨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4" name="그림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9100" y="4030089"/>
            <a:ext cx="2224793" cy="22799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730344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53702" y="1043417"/>
            <a:ext cx="7886700" cy="4393821"/>
          </a:xfrm>
        </p:spPr>
        <p:txBody>
          <a:bodyPr>
            <a:normAutofit lnSpcReduction="10000"/>
          </a:bodyPr>
          <a:lstStyle/>
          <a:p>
            <a:r>
              <a:rPr lang="ko-KR" altLang="ko-KR" dirty="0" smtClean="0"/>
              <a:t>집을 </a:t>
            </a:r>
            <a:r>
              <a:rPr lang="ko-KR" altLang="ko-KR" dirty="0" err="1"/>
              <a:t>노드라고</a:t>
            </a:r>
            <a:r>
              <a:rPr lang="ko-KR" altLang="ko-KR" dirty="0"/>
              <a:t> 하면</a:t>
            </a:r>
            <a:r>
              <a:rPr lang="en-US" altLang="ko-KR" dirty="0"/>
              <a:t>, </a:t>
            </a:r>
            <a:r>
              <a:rPr lang="ko-KR" altLang="ko-KR" dirty="0"/>
              <a:t>노드를 방문하는 것은 문을 열고 집안에 들어가는 </a:t>
            </a:r>
            <a:r>
              <a:rPr lang="ko-KR" altLang="ko-KR" dirty="0" smtClean="0"/>
              <a:t>것</a:t>
            </a:r>
            <a:endParaRPr lang="en-US" altLang="ko-KR" dirty="0" smtClean="0"/>
          </a:p>
          <a:p>
            <a:r>
              <a:rPr lang="ko-KR" altLang="ko-KR" dirty="0" smtClean="0"/>
              <a:t>사람이 </a:t>
            </a:r>
            <a:r>
              <a:rPr lang="ko-KR" altLang="ko-KR" dirty="0"/>
              <a:t>노드</a:t>
            </a:r>
            <a:r>
              <a:rPr lang="en-US" altLang="ko-KR" dirty="0"/>
              <a:t>(</a:t>
            </a:r>
            <a:r>
              <a:rPr lang="ko-KR" altLang="ko-KR" dirty="0"/>
              <a:t>집</a:t>
            </a:r>
            <a:r>
              <a:rPr lang="en-US" altLang="ko-KR" dirty="0"/>
              <a:t>)</a:t>
            </a:r>
            <a:r>
              <a:rPr lang="ko-KR" altLang="ko-KR" dirty="0"/>
              <a:t>에는 도착했으나 집을 방문하는 것을 나중으로 미루고 왼쪽이나 오른쪽 길로 다른 집을 찾아 나설 수도 </a:t>
            </a:r>
            <a:r>
              <a:rPr lang="ko-KR" altLang="ko-KR" dirty="0" smtClean="0"/>
              <a:t>있</a:t>
            </a:r>
            <a:r>
              <a:rPr lang="ko-KR" altLang="en-US" dirty="0" smtClean="0"/>
              <a:t>음</a:t>
            </a:r>
            <a:endParaRPr lang="en-US" altLang="ko-KR" dirty="0" smtClean="0"/>
          </a:p>
          <a:p>
            <a:r>
              <a:rPr lang="ko-KR" altLang="ko-KR" dirty="0" smtClean="0"/>
              <a:t>모든 </a:t>
            </a:r>
            <a:r>
              <a:rPr lang="ko-KR" altLang="ko-KR" dirty="0"/>
              <a:t>순회 방식은 루트노드로부터 순회를 시작하여 트리의 </a:t>
            </a:r>
            <a:r>
              <a:rPr lang="ko-KR" altLang="en-US" dirty="0" smtClean="0"/>
              <a:t>각</a:t>
            </a:r>
            <a:r>
              <a:rPr lang="ko-KR" altLang="ko-KR" dirty="0" smtClean="0"/>
              <a:t> 노드</a:t>
            </a:r>
            <a:r>
              <a:rPr lang="ko-KR" altLang="en-US" dirty="0" smtClean="0"/>
              <a:t>를</a:t>
            </a:r>
            <a:r>
              <a:rPr lang="ko-KR" altLang="ko-KR" dirty="0" smtClean="0"/>
              <a:t> </a:t>
            </a:r>
            <a:r>
              <a:rPr lang="ko-KR" altLang="ko-KR" dirty="0"/>
              <a:t>반드시 </a:t>
            </a:r>
            <a:r>
              <a:rPr lang="en-US" altLang="ko-KR" dirty="0" smtClean="0"/>
              <a:t>1 </a:t>
            </a:r>
            <a:r>
              <a:rPr lang="ko-KR" altLang="ko-KR" dirty="0" smtClean="0"/>
              <a:t>번씩 </a:t>
            </a:r>
            <a:r>
              <a:rPr lang="ko-KR" altLang="ko-KR" dirty="0"/>
              <a:t>방문해야 순회가 </a:t>
            </a:r>
            <a:r>
              <a:rPr lang="ko-KR" altLang="ko-KR" dirty="0" smtClean="0"/>
              <a:t>종료</a:t>
            </a:r>
            <a:r>
              <a:rPr lang="ko-KR" altLang="en-US" dirty="0" smtClean="0"/>
              <a:t>됨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2718774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응용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614209"/>
            <a:ext cx="7886700" cy="4548596"/>
          </a:xfrm>
        </p:spPr>
        <p:txBody>
          <a:bodyPr>
            <a:normAutofit fontScale="92500" lnSpcReduction="10000"/>
          </a:bodyPr>
          <a:lstStyle/>
          <a:p>
            <a:r>
              <a:rPr lang="ko-KR" altLang="ko-KR" dirty="0" smtClean="0"/>
              <a:t>조직이나 </a:t>
            </a:r>
            <a:r>
              <a:rPr lang="ko-KR" altLang="ko-KR" dirty="0"/>
              <a:t>기관의 </a:t>
            </a:r>
            <a:r>
              <a:rPr lang="ko-KR" altLang="ko-KR" dirty="0" smtClean="0"/>
              <a:t>계층구조</a:t>
            </a:r>
            <a:endParaRPr lang="en-US" altLang="ko-KR" dirty="0" smtClean="0"/>
          </a:p>
          <a:p>
            <a:r>
              <a:rPr lang="ko-KR" altLang="ko-KR" dirty="0" smtClean="0"/>
              <a:t>컴퓨터 </a:t>
            </a:r>
            <a:r>
              <a:rPr lang="ko-KR" altLang="ko-KR" dirty="0"/>
              <a:t>운영체제의 파일 </a:t>
            </a:r>
            <a:r>
              <a:rPr lang="ko-KR" altLang="ko-KR" dirty="0" smtClean="0"/>
              <a:t>시스템</a:t>
            </a:r>
            <a:endParaRPr lang="en-US" altLang="ko-KR" dirty="0" smtClean="0"/>
          </a:p>
          <a:p>
            <a:r>
              <a:rPr lang="ko-KR" altLang="ko-KR" dirty="0" smtClean="0"/>
              <a:t>자바 </a:t>
            </a:r>
            <a:r>
              <a:rPr lang="ko-KR" altLang="ko-KR" dirty="0"/>
              <a:t>클래스 계층구조 </a:t>
            </a:r>
            <a:r>
              <a:rPr lang="ko-KR" altLang="ko-KR" dirty="0" smtClean="0"/>
              <a:t>등</a:t>
            </a:r>
            <a:endParaRPr lang="en-US" altLang="ko-KR" dirty="0" smtClean="0"/>
          </a:p>
          <a:p>
            <a:r>
              <a:rPr lang="ko-KR" altLang="ko-KR" dirty="0" smtClean="0"/>
              <a:t>트리는 </a:t>
            </a:r>
            <a:r>
              <a:rPr lang="ko-KR" altLang="ko-KR" dirty="0"/>
              <a:t>일반적인 트리와 </a:t>
            </a:r>
            <a:r>
              <a:rPr lang="ko-KR" altLang="ko-KR" dirty="0" err="1"/>
              <a:t>이진트리</a:t>
            </a:r>
            <a:r>
              <a:rPr lang="en-US" altLang="ko-KR" dirty="0"/>
              <a:t>(Binary Tree)</a:t>
            </a:r>
            <a:r>
              <a:rPr lang="ko-KR" altLang="ko-KR" dirty="0"/>
              <a:t>로 </a:t>
            </a:r>
            <a:r>
              <a:rPr lang="ko-KR" altLang="ko-KR" dirty="0" smtClean="0"/>
              <a:t>구분</a:t>
            </a:r>
            <a:endParaRPr lang="en-US" altLang="ko-KR" dirty="0" smtClean="0"/>
          </a:p>
          <a:p>
            <a:r>
              <a:rPr lang="ko-KR" altLang="ko-KR" dirty="0" smtClean="0"/>
              <a:t>다양한 </a:t>
            </a:r>
            <a:r>
              <a:rPr lang="ko-KR" altLang="ko-KR" dirty="0" err="1"/>
              <a:t>탐색트리</a:t>
            </a:r>
            <a:r>
              <a:rPr lang="en-US" altLang="ko-KR" dirty="0"/>
              <a:t>(Search Tree), </a:t>
            </a:r>
            <a:r>
              <a:rPr lang="ko-KR" altLang="ko-KR" dirty="0" err="1"/>
              <a:t>힙</a:t>
            </a:r>
            <a:r>
              <a:rPr lang="en-US" altLang="ko-KR" dirty="0"/>
              <a:t>(Heap) </a:t>
            </a:r>
            <a:r>
              <a:rPr lang="ko-KR" altLang="ko-KR" dirty="0"/>
              <a:t>자료구조</a:t>
            </a:r>
            <a:r>
              <a:rPr lang="en-US" altLang="ko-KR" dirty="0"/>
              <a:t>, </a:t>
            </a:r>
            <a:r>
              <a:rPr lang="ko-KR" altLang="ko-KR" dirty="0"/>
              <a:t>컴파일러의 수식을 위한 </a:t>
            </a:r>
            <a:r>
              <a:rPr lang="ko-KR" altLang="ko-KR" dirty="0" err="1"/>
              <a:t>구문트리</a:t>
            </a:r>
            <a:r>
              <a:rPr lang="en-US" altLang="ko-KR" dirty="0"/>
              <a:t>(Syntax Tree) </a:t>
            </a:r>
            <a:r>
              <a:rPr lang="ko-KR" altLang="ko-KR" dirty="0"/>
              <a:t>등의 기본이 되는 자료구조로서 광범위하게 </a:t>
            </a:r>
            <a:r>
              <a:rPr lang="ko-KR" altLang="ko-KR" dirty="0" smtClean="0"/>
              <a:t>응용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1684851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전위순회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390389"/>
            <a:ext cx="7886700" cy="5111476"/>
          </a:xfrm>
        </p:spPr>
        <p:txBody>
          <a:bodyPr>
            <a:normAutofit/>
          </a:bodyPr>
          <a:lstStyle/>
          <a:p>
            <a:r>
              <a:rPr lang="ko-KR" altLang="ko-KR" dirty="0" err="1"/>
              <a:t>전위순회는</a:t>
            </a:r>
            <a:r>
              <a:rPr lang="ko-KR" altLang="ko-KR" dirty="0"/>
              <a:t> </a:t>
            </a:r>
            <a:r>
              <a:rPr lang="ko-KR" altLang="ko-KR" dirty="0" smtClean="0"/>
              <a:t>노드</a:t>
            </a:r>
            <a:r>
              <a:rPr lang="en-US" altLang="ko-KR" dirty="0" smtClean="0"/>
              <a:t> x</a:t>
            </a:r>
            <a:r>
              <a:rPr lang="ko-KR" altLang="ko-KR" dirty="0"/>
              <a:t>에 도착했을 때 </a:t>
            </a:r>
            <a:r>
              <a:rPr lang="en-US" altLang="ko-KR" dirty="0"/>
              <a:t>x</a:t>
            </a:r>
            <a:r>
              <a:rPr lang="ko-KR" altLang="ko-KR" dirty="0"/>
              <a:t>를 먼저 </a:t>
            </a:r>
            <a:r>
              <a:rPr lang="ko-KR" altLang="ko-KR" dirty="0" smtClean="0"/>
              <a:t>방문</a:t>
            </a:r>
            <a:endParaRPr lang="en-US" altLang="ko-KR" dirty="0" smtClean="0"/>
          </a:p>
          <a:p>
            <a:r>
              <a:rPr lang="ko-KR" altLang="ko-KR" dirty="0" smtClean="0"/>
              <a:t>그 </a:t>
            </a:r>
            <a:r>
              <a:rPr lang="ko-KR" altLang="ko-KR" dirty="0"/>
              <a:t>다음에</a:t>
            </a:r>
            <a:r>
              <a:rPr lang="en-US" altLang="ko-KR" dirty="0"/>
              <a:t> x</a:t>
            </a:r>
            <a:r>
              <a:rPr lang="ko-KR" altLang="ko-KR" dirty="0"/>
              <a:t>의 왼쪽 </a:t>
            </a:r>
            <a:r>
              <a:rPr lang="ko-KR" altLang="ko-KR" dirty="0" err="1"/>
              <a:t>자식노드로</a:t>
            </a:r>
            <a:r>
              <a:rPr lang="ko-KR" altLang="ko-KR" dirty="0"/>
              <a:t> 순회를 </a:t>
            </a:r>
            <a:r>
              <a:rPr lang="ko-KR" altLang="ko-KR" dirty="0" smtClean="0"/>
              <a:t>계속</a:t>
            </a:r>
            <a:endParaRPr lang="en-US" altLang="ko-KR" dirty="0" smtClean="0"/>
          </a:p>
          <a:p>
            <a:r>
              <a:rPr lang="en-US" altLang="ko-KR" dirty="0" smtClean="0"/>
              <a:t>x</a:t>
            </a:r>
            <a:r>
              <a:rPr lang="ko-KR" altLang="ko-KR" dirty="0"/>
              <a:t>의 왼쪽 </a:t>
            </a:r>
            <a:r>
              <a:rPr lang="ko-KR" altLang="ko-KR" dirty="0" err="1"/>
              <a:t>서브트리의</a:t>
            </a:r>
            <a:r>
              <a:rPr lang="ko-KR" altLang="ko-KR" dirty="0"/>
              <a:t> 모든 노드들을 방문한 </a:t>
            </a:r>
            <a:r>
              <a:rPr lang="ko-KR" altLang="ko-KR" dirty="0" smtClean="0"/>
              <a:t>후에는</a:t>
            </a:r>
            <a:r>
              <a:rPr lang="en-US" altLang="ko-KR" dirty="0" smtClean="0"/>
              <a:t> x</a:t>
            </a:r>
            <a:r>
              <a:rPr lang="ko-KR" altLang="ko-KR" dirty="0"/>
              <a:t>의 오른쪽 </a:t>
            </a:r>
            <a:r>
              <a:rPr lang="ko-KR" altLang="ko-KR" dirty="0" err="1"/>
              <a:t>서브트리의</a:t>
            </a:r>
            <a:r>
              <a:rPr lang="ko-KR" altLang="ko-KR" dirty="0"/>
              <a:t> 모든 후손 노드들을 </a:t>
            </a:r>
            <a:r>
              <a:rPr lang="ko-KR" altLang="ko-KR" dirty="0" smtClean="0"/>
              <a:t>방문</a:t>
            </a:r>
            <a:endParaRPr lang="en-US" altLang="ko-KR" dirty="0" smtClean="0"/>
          </a:p>
          <a:p>
            <a:r>
              <a:rPr lang="ko-KR" altLang="ko-KR" dirty="0" err="1" smtClean="0"/>
              <a:t>전위순회의</a:t>
            </a:r>
            <a:r>
              <a:rPr lang="ko-KR" altLang="ko-KR" dirty="0" smtClean="0"/>
              <a:t> </a:t>
            </a:r>
            <a:r>
              <a:rPr lang="ko-KR" altLang="ko-KR" dirty="0"/>
              <a:t>방문 </a:t>
            </a:r>
            <a:r>
              <a:rPr lang="ko-KR" altLang="ko-KR" dirty="0" smtClean="0"/>
              <a:t>규칙</a:t>
            </a:r>
            <a:endParaRPr lang="en-US" altLang="ko-KR" dirty="0" smtClean="0"/>
          </a:p>
        </p:txBody>
      </p:sp>
      <p:pic>
        <p:nvPicPr>
          <p:cNvPr id="4" name="그림 3"/>
          <p:cNvPicPr/>
          <p:nvPr/>
        </p:nvPicPr>
        <p:blipFill>
          <a:blip r:embed="rId2"/>
          <a:stretch>
            <a:fillRect/>
          </a:stretch>
        </p:blipFill>
        <p:spPr>
          <a:xfrm>
            <a:off x="4427820" y="4463245"/>
            <a:ext cx="2058165" cy="1705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3661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8986" y="918441"/>
            <a:ext cx="7886700" cy="5111476"/>
          </a:xfrm>
        </p:spPr>
        <p:txBody>
          <a:bodyPr>
            <a:normAutofit/>
          </a:bodyPr>
          <a:lstStyle/>
          <a:p>
            <a:r>
              <a:rPr lang="ko-KR" altLang="ko-KR" dirty="0" smtClean="0"/>
              <a:t>각 </a:t>
            </a:r>
            <a:r>
              <a:rPr lang="ko-KR" altLang="ko-KR" dirty="0" err="1"/>
              <a:t>서브트리의</a:t>
            </a:r>
            <a:r>
              <a:rPr lang="ko-KR" altLang="ko-KR" dirty="0"/>
              <a:t> 방문은 동일한 </a:t>
            </a:r>
            <a:r>
              <a:rPr lang="ko-KR" altLang="ko-KR" dirty="0" smtClean="0"/>
              <a:t>방식으로</a:t>
            </a:r>
            <a:endParaRPr lang="en-US" altLang="ko-KR" dirty="0" smtClean="0"/>
          </a:p>
          <a:p>
            <a:r>
              <a:rPr lang="ko-KR" altLang="ko-KR" dirty="0" err="1" smtClean="0"/>
              <a:t>전위순회</a:t>
            </a:r>
            <a:r>
              <a:rPr lang="ko-KR" altLang="ko-KR" dirty="0" smtClean="0"/>
              <a:t> </a:t>
            </a:r>
            <a:r>
              <a:rPr lang="ko-KR" altLang="ko-KR" dirty="0"/>
              <a:t>순서를 </a:t>
            </a:r>
            <a:r>
              <a:rPr lang="en-US" altLang="ko-KR" dirty="0"/>
              <a:t>NLR </a:t>
            </a:r>
            <a:r>
              <a:rPr lang="ko-KR" altLang="ko-KR" dirty="0"/>
              <a:t>또는 </a:t>
            </a:r>
            <a:r>
              <a:rPr lang="en-US" altLang="ko-KR" dirty="0"/>
              <a:t>VLR</a:t>
            </a:r>
            <a:r>
              <a:rPr lang="ko-KR" altLang="ko-KR" dirty="0"/>
              <a:t>로 </a:t>
            </a:r>
            <a:r>
              <a:rPr lang="ko-KR" altLang="ko-KR" dirty="0" smtClean="0"/>
              <a:t>표현</a:t>
            </a:r>
            <a:endParaRPr lang="en-US" altLang="ko-KR" dirty="0" smtClean="0"/>
          </a:p>
          <a:p>
            <a:pPr lvl="1"/>
            <a:r>
              <a:rPr lang="ko-KR" altLang="ko-KR" dirty="0" smtClean="0"/>
              <a:t>여기서</a:t>
            </a:r>
            <a:r>
              <a:rPr lang="en-US" altLang="ko-KR" dirty="0" smtClean="0"/>
              <a:t> N</a:t>
            </a:r>
            <a:r>
              <a:rPr lang="ko-KR" altLang="ko-KR" dirty="0"/>
              <a:t>은 노드</a:t>
            </a:r>
            <a:r>
              <a:rPr lang="en-US" altLang="ko-KR" dirty="0"/>
              <a:t>(Node)</a:t>
            </a:r>
            <a:r>
              <a:rPr lang="ko-KR" altLang="ko-KR" dirty="0"/>
              <a:t>를 방문한다는 뜻이고</a:t>
            </a:r>
            <a:r>
              <a:rPr lang="en-US" altLang="ko-KR" dirty="0"/>
              <a:t>, V</a:t>
            </a:r>
            <a:r>
              <a:rPr lang="ko-KR" altLang="ko-KR" dirty="0"/>
              <a:t>는 </a:t>
            </a:r>
            <a:r>
              <a:rPr lang="en-US" altLang="ko-KR" dirty="0"/>
              <a:t>Visit(</a:t>
            </a:r>
            <a:r>
              <a:rPr lang="ko-KR" altLang="ko-KR" dirty="0"/>
              <a:t>방문</a:t>
            </a:r>
            <a:r>
              <a:rPr lang="en-US" altLang="ko-KR" dirty="0"/>
              <a:t>)</a:t>
            </a:r>
            <a:r>
              <a:rPr lang="ko-KR" altLang="ko-KR" dirty="0"/>
              <a:t>을 </a:t>
            </a:r>
            <a:r>
              <a:rPr lang="ko-KR" altLang="ko-KR" dirty="0" smtClean="0"/>
              <a:t>의미</a:t>
            </a:r>
            <a:r>
              <a:rPr lang="en-US" altLang="ko-KR" dirty="0" smtClean="0"/>
              <a:t> </a:t>
            </a:r>
          </a:p>
          <a:p>
            <a:pPr lvl="1"/>
            <a:r>
              <a:rPr lang="en-US" altLang="ko-KR" dirty="0" smtClean="0"/>
              <a:t>L</a:t>
            </a:r>
            <a:r>
              <a:rPr lang="ko-KR" altLang="ko-KR" dirty="0"/>
              <a:t>은 왼쪽</a:t>
            </a:r>
            <a:r>
              <a:rPr lang="en-US" altLang="ko-KR" dirty="0"/>
              <a:t>, R</a:t>
            </a:r>
            <a:r>
              <a:rPr lang="ko-KR" altLang="ko-KR" dirty="0"/>
              <a:t>은 오른쪽 </a:t>
            </a:r>
            <a:r>
              <a:rPr lang="ko-KR" altLang="ko-KR" dirty="0" err="1"/>
              <a:t>서브트리로</a:t>
            </a:r>
            <a:r>
              <a:rPr lang="ko-KR" altLang="ko-KR" dirty="0"/>
              <a:t> 순회를 진행한다는 </a:t>
            </a:r>
            <a:r>
              <a:rPr lang="ko-KR" altLang="ko-KR" dirty="0" smtClean="0"/>
              <a:t>뜻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76444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그림 81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577" y="296814"/>
            <a:ext cx="3466595" cy="2809641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그림 84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7126" y="180844"/>
            <a:ext cx="3908672" cy="2925611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직사각형 15"/>
          <p:cNvSpPr/>
          <p:nvPr/>
        </p:nvSpPr>
        <p:spPr>
          <a:xfrm>
            <a:off x="466577" y="3843247"/>
            <a:ext cx="8643510" cy="25391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실선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화살표를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따라서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A, B, D, G, E, H, C, </a:t>
            </a:r>
            <a:r>
              <a:rPr lang="en-US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F 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순으로</a:t>
            </a:r>
            <a:r>
              <a:rPr lang="ko-KR" altLang="ko-KR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방문</a:t>
            </a:r>
            <a:endParaRPr lang="en-US" altLang="ko-KR" sz="24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점선</a:t>
            </a:r>
            <a:r>
              <a:rPr lang="ko-KR" altLang="ko-KR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화살표는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노드의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서브트리에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있는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모든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노드들을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방문한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후에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부모노드로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복귀</a:t>
            </a:r>
            <a:endParaRPr lang="en-US" altLang="ko-KR" sz="24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복귀하는</a:t>
            </a:r>
            <a:r>
              <a:rPr lang="ko-KR" altLang="ko-KR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것은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프로그램에서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메소드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호출이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완료된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후에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리턴하는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것과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같</a:t>
            </a:r>
            <a:r>
              <a:rPr lang="ko-KR" altLang="en-US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음</a:t>
            </a:r>
            <a:endParaRPr lang="en-US" altLang="ko-KR" sz="24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단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노드를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방문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하는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것은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노드의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key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를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출력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309097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5922" y="2918564"/>
            <a:ext cx="8612154" cy="3645074"/>
          </a:xfrm>
        </p:spPr>
        <p:txBody>
          <a:bodyPr>
            <a:normAutofit fontScale="92500"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ko-KR" dirty="0"/>
              <a:t>preorder</a:t>
            </a:r>
            <a:r>
              <a:rPr lang="en-US" altLang="ko-KR" dirty="0" smtClean="0"/>
              <a:t>():</a:t>
            </a:r>
            <a:r>
              <a:rPr lang="ko-KR" altLang="ko-KR" dirty="0" smtClean="0"/>
              <a:t> </a:t>
            </a:r>
            <a:r>
              <a:rPr lang="ko-KR" altLang="ko-KR" dirty="0"/>
              <a:t>트리의 </a:t>
            </a:r>
            <a:r>
              <a:rPr lang="ko-KR" altLang="ko-KR" dirty="0" err="1"/>
              <a:t>루트노드를</a:t>
            </a:r>
            <a:r>
              <a:rPr lang="ko-KR" altLang="ko-KR" dirty="0"/>
              <a:t> 인자로 전달하여 </a:t>
            </a:r>
            <a:r>
              <a:rPr lang="ko-KR" altLang="ko-KR" dirty="0" smtClean="0"/>
              <a:t>호출</a:t>
            </a:r>
            <a:endParaRPr lang="en-US" altLang="ko-KR" dirty="0" smtClean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ko-KR" dirty="0" smtClean="0"/>
              <a:t>Line 02:</a:t>
            </a:r>
            <a:r>
              <a:rPr lang="ko-KR" altLang="ko-KR" dirty="0" smtClean="0"/>
              <a:t> </a:t>
            </a:r>
            <a:r>
              <a:rPr lang="ko-KR" altLang="ko-KR" dirty="0"/>
              <a:t>노드 </a:t>
            </a:r>
            <a:r>
              <a:rPr lang="en-US" altLang="ko-KR" dirty="0"/>
              <a:t>n</a:t>
            </a:r>
            <a:r>
              <a:rPr lang="ko-KR" altLang="ko-KR" dirty="0"/>
              <a:t>이 </a:t>
            </a:r>
            <a:r>
              <a:rPr lang="en-US" altLang="ko-KR" dirty="0"/>
              <a:t>null </a:t>
            </a:r>
            <a:r>
              <a:rPr lang="ko-KR" altLang="ko-KR" dirty="0"/>
              <a:t>인지를 검사하고 </a:t>
            </a:r>
            <a:r>
              <a:rPr lang="en-US" altLang="ko-KR" dirty="0"/>
              <a:t>null</a:t>
            </a:r>
            <a:r>
              <a:rPr lang="ko-KR" altLang="ko-KR" dirty="0"/>
              <a:t>이면 이전 호출된 곳으로 돌아가고</a:t>
            </a:r>
            <a:r>
              <a:rPr lang="en-US" altLang="ko-KR" dirty="0"/>
              <a:t>, null</a:t>
            </a:r>
            <a:r>
              <a:rPr lang="ko-KR" altLang="ko-KR" dirty="0"/>
              <a:t>이 아니면 </a:t>
            </a:r>
            <a:r>
              <a:rPr lang="en-US" altLang="ko-KR" dirty="0"/>
              <a:t>line 03 </a:t>
            </a:r>
            <a:r>
              <a:rPr lang="ko-KR" altLang="ko-KR" dirty="0"/>
              <a:t>에서 노드</a:t>
            </a:r>
            <a:r>
              <a:rPr lang="en-US" altLang="ko-KR" dirty="0"/>
              <a:t> n</a:t>
            </a:r>
            <a:r>
              <a:rPr lang="ko-KR" altLang="ko-KR" dirty="0"/>
              <a:t>을 </a:t>
            </a:r>
            <a:r>
              <a:rPr lang="ko-KR" altLang="ko-KR" dirty="0" smtClean="0"/>
              <a:t>방문</a:t>
            </a:r>
            <a:endParaRPr lang="en-US" altLang="ko-KR" dirty="0" smtClean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ko-KR" dirty="0" smtClean="0"/>
              <a:t>Line 04:</a:t>
            </a:r>
            <a:r>
              <a:rPr lang="ko-KR" altLang="ko-KR" dirty="0" smtClean="0"/>
              <a:t> </a:t>
            </a:r>
            <a:r>
              <a:rPr lang="ko-KR" altLang="ko-KR" dirty="0"/>
              <a:t>노드 </a:t>
            </a:r>
            <a:r>
              <a:rPr lang="en-US" altLang="ko-KR" dirty="0"/>
              <a:t>n</a:t>
            </a:r>
            <a:r>
              <a:rPr lang="ko-KR" altLang="ko-KR" dirty="0"/>
              <a:t>의 왼쪽 </a:t>
            </a:r>
            <a:r>
              <a:rPr lang="ko-KR" altLang="ko-KR" dirty="0" err="1"/>
              <a:t>자식노드로</a:t>
            </a:r>
            <a:r>
              <a:rPr lang="ko-KR" altLang="ko-KR" dirty="0"/>
              <a:t> 재귀호출하여 왼쪽 </a:t>
            </a:r>
            <a:r>
              <a:rPr lang="ko-KR" altLang="ko-KR" dirty="0" err="1"/>
              <a:t>서브트리의</a:t>
            </a:r>
            <a:r>
              <a:rPr lang="ko-KR" altLang="ko-KR" dirty="0"/>
              <a:t> 모든 노드들을 방문한 </a:t>
            </a:r>
            <a:r>
              <a:rPr lang="ko-KR" altLang="ko-KR" dirty="0" smtClean="0"/>
              <a:t>후</a:t>
            </a:r>
            <a:endParaRPr lang="en-US" altLang="ko-KR" dirty="0" smtClean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ko-KR" dirty="0"/>
              <a:t>L</a:t>
            </a:r>
            <a:r>
              <a:rPr lang="en-US" altLang="ko-KR" dirty="0" smtClean="0"/>
              <a:t>ine 05: </a:t>
            </a:r>
            <a:r>
              <a:rPr lang="ko-KR" altLang="ko-KR" dirty="0" smtClean="0"/>
              <a:t>노드</a:t>
            </a:r>
            <a:r>
              <a:rPr lang="en-US" altLang="ko-KR" dirty="0" smtClean="0"/>
              <a:t> </a:t>
            </a:r>
            <a:r>
              <a:rPr lang="en-US" altLang="ko-KR" dirty="0"/>
              <a:t>n</a:t>
            </a:r>
            <a:r>
              <a:rPr lang="ko-KR" altLang="ko-KR" dirty="0"/>
              <a:t>의 오른쪽 </a:t>
            </a:r>
            <a:r>
              <a:rPr lang="ko-KR" altLang="ko-KR" dirty="0" err="1"/>
              <a:t>자식노드로</a:t>
            </a:r>
            <a:r>
              <a:rPr lang="ko-KR" altLang="ko-KR" dirty="0"/>
              <a:t> 재귀호출하고 오른쪽 </a:t>
            </a:r>
            <a:r>
              <a:rPr lang="ko-KR" altLang="ko-KR" dirty="0" err="1"/>
              <a:t>서브트리의</a:t>
            </a:r>
            <a:r>
              <a:rPr lang="ko-KR" altLang="ko-KR" dirty="0"/>
              <a:t> 모든 노드들을 </a:t>
            </a:r>
            <a:r>
              <a:rPr lang="ko-KR" altLang="ko-KR" dirty="0" smtClean="0"/>
              <a:t>방문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768" y="312105"/>
            <a:ext cx="8786463" cy="2055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6831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 err="1"/>
              <a:t>중위순회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564105"/>
            <a:ext cx="7886700" cy="317073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ko-KR" altLang="ko-KR" sz="2400" dirty="0" err="1"/>
              <a:t>중위순회는</a:t>
            </a:r>
            <a:r>
              <a:rPr lang="ko-KR" altLang="ko-KR" sz="2400" dirty="0"/>
              <a:t> </a:t>
            </a:r>
            <a:r>
              <a:rPr lang="ko-KR" altLang="ko-KR" sz="2400" dirty="0" smtClean="0"/>
              <a:t>노드</a:t>
            </a:r>
            <a:r>
              <a:rPr lang="en-US" altLang="ko-KR" sz="2400" dirty="0" smtClean="0"/>
              <a:t> x</a:t>
            </a:r>
            <a:r>
              <a:rPr lang="ko-KR" altLang="ko-KR" sz="2400" dirty="0"/>
              <a:t>에 도착하면</a:t>
            </a:r>
            <a:r>
              <a:rPr lang="en-US" altLang="ko-KR" sz="2400" dirty="0"/>
              <a:t> x</a:t>
            </a:r>
            <a:r>
              <a:rPr lang="ko-KR" altLang="ko-KR" sz="2400" dirty="0"/>
              <a:t>의 방문을 보류하고</a:t>
            </a:r>
            <a:r>
              <a:rPr lang="en-US" altLang="ko-KR" sz="2400" dirty="0"/>
              <a:t> x</a:t>
            </a:r>
            <a:r>
              <a:rPr lang="ko-KR" altLang="ko-KR" sz="2400" dirty="0"/>
              <a:t>의 왼쪽 </a:t>
            </a:r>
            <a:r>
              <a:rPr lang="ko-KR" altLang="ko-KR" sz="2400" dirty="0" err="1"/>
              <a:t>서브트리로</a:t>
            </a:r>
            <a:r>
              <a:rPr lang="ko-KR" altLang="ko-KR" sz="2400" dirty="0"/>
              <a:t> 순회를 </a:t>
            </a:r>
            <a:r>
              <a:rPr lang="ko-KR" altLang="ko-KR" sz="2400" dirty="0" smtClean="0"/>
              <a:t>진행</a:t>
            </a:r>
            <a:endParaRPr lang="en-US" altLang="ko-KR" sz="2400" dirty="0" smtClean="0"/>
          </a:p>
          <a:p>
            <a:pPr marL="228600"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ko-KR" sz="2200" dirty="0" smtClean="0"/>
              <a:t>- </a:t>
            </a:r>
            <a:r>
              <a:rPr lang="ko-KR" altLang="ko-KR" sz="2200" dirty="0" smtClean="0"/>
              <a:t>왼쪽 </a:t>
            </a:r>
            <a:r>
              <a:rPr lang="ko-KR" altLang="ko-KR" sz="2200" dirty="0" err="1"/>
              <a:t>서브트리의</a:t>
            </a:r>
            <a:r>
              <a:rPr lang="ko-KR" altLang="ko-KR" sz="2200" dirty="0"/>
              <a:t> 모든 노드들을 방문한 후에 </a:t>
            </a:r>
            <a:r>
              <a:rPr lang="en-US" altLang="ko-KR" sz="2200" dirty="0"/>
              <a:t>x</a:t>
            </a:r>
            <a:r>
              <a:rPr lang="ko-KR" altLang="ko-KR" sz="2200" dirty="0"/>
              <a:t>를 </a:t>
            </a:r>
            <a:r>
              <a:rPr lang="ko-KR" altLang="ko-KR" sz="2200" dirty="0" smtClean="0"/>
              <a:t>방문</a:t>
            </a:r>
            <a:endParaRPr lang="en-US" altLang="ko-KR" sz="2200" dirty="0" smtClean="0"/>
          </a:p>
          <a:p>
            <a:pPr>
              <a:lnSpc>
                <a:spcPct val="100000"/>
              </a:lnSpc>
              <a:spcBef>
                <a:spcPts val="1800"/>
              </a:spcBef>
              <a:spcAft>
                <a:spcPts val="600"/>
              </a:spcAft>
            </a:pPr>
            <a:r>
              <a:rPr lang="en-US" altLang="ko-KR" sz="2400" dirty="0" smtClean="0"/>
              <a:t> </a:t>
            </a:r>
            <a:r>
              <a:rPr lang="en-US" altLang="ko-KR" sz="2400" dirty="0"/>
              <a:t>x</a:t>
            </a:r>
            <a:r>
              <a:rPr lang="ko-KR" altLang="ko-KR" sz="2400" dirty="0"/>
              <a:t>를 방문한 후에는</a:t>
            </a:r>
            <a:r>
              <a:rPr lang="en-US" altLang="ko-KR" sz="2400" dirty="0"/>
              <a:t>x</a:t>
            </a:r>
            <a:r>
              <a:rPr lang="ko-KR" altLang="ko-KR" sz="2400" dirty="0"/>
              <a:t>의 오른쪽 </a:t>
            </a:r>
            <a:r>
              <a:rPr lang="ko-KR" altLang="ko-KR" sz="2400" dirty="0" err="1"/>
              <a:t>서브트리를</a:t>
            </a:r>
            <a:r>
              <a:rPr lang="ko-KR" altLang="ko-KR" sz="2400" dirty="0"/>
              <a:t> 같은 방식으로 </a:t>
            </a:r>
            <a:r>
              <a:rPr lang="ko-KR" altLang="ko-KR" sz="2400" dirty="0" smtClean="0"/>
              <a:t>방문</a:t>
            </a:r>
            <a:endParaRPr lang="en-US" altLang="ko-KR" sz="2400" dirty="0" smtClean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ko-KR" altLang="ko-KR" sz="2400" dirty="0" err="1" smtClean="0"/>
              <a:t>중위순회</a:t>
            </a:r>
            <a:r>
              <a:rPr lang="ko-KR" altLang="ko-KR" sz="2400" dirty="0" smtClean="0"/>
              <a:t> </a:t>
            </a:r>
            <a:r>
              <a:rPr lang="ko-KR" altLang="ko-KR" sz="2400" dirty="0"/>
              <a:t>순서를 </a:t>
            </a:r>
            <a:r>
              <a:rPr lang="en-US" altLang="ko-KR" sz="2400" dirty="0"/>
              <a:t>LNR </a:t>
            </a:r>
            <a:r>
              <a:rPr lang="ko-KR" altLang="ko-KR" sz="2400" dirty="0"/>
              <a:t>또는 </a:t>
            </a:r>
            <a:r>
              <a:rPr lang="en-US" altLang="ko-KR" sz="2400" dirty="0"/>
              <a:t>LVR</a:t>
            </a:r>
            <a:r>
              <a:rPr lang="ko-KR" altLang="ko-KR" sz="2400" dirty="0"/>
              <a:t>로 </a:t>
            </a:r>
            <a:r>
              <a:rPr lang="ko-KR" altLang="ko-KR" sz="2400" dirty="0" smtClean="0"/>
              <a:t>표현</a:t>
            </a:r>
            <a:endParaRPr lang="ko-KR" altLang="ko-KR" sz="2400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ko-KR" altLang="en-US" sz="2400" dirty="0"/>
          </a:p>
        </p:txBody>
      </p:sp>
      <p:pic>
        <p:nvPicPr>
          <p:cNvPr id="4" name="그림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8268" y="4646509"/>
            <a:ext cx="1870449" cy="17417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0269116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7"/>
          <p:cNvSpPr>
            <a:spLocks noChangeShapeType="1"/>
          </p:cNvSpPr>
          <p:nvPr/>
        </p:nvSpPr>
        <p:spPr bwMode="auto">
          <a:xfrm>
            <a:off x="517668" y="2697839"/>
            <a:ext cx="291287" cy="5464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3" name="Line 7"/>
          <p:cNvSpPr>
            <a:spLocks noChangeShapeType="1"/>
          </p:cNvSpPr>
          <p:nvPr/>
        </p:nvSpPr>
        <p:spPr bwMode="auto">
          <a:xfrm flipH="1">
            <a:off x="1442402" y="2719863"/>
            <a:ext cx="298737" cy="5243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6" name="Line 7"/>
          <p:cNvSpPr>
            <a:spLocks noChangeShapeType="1"/>
          </p:cNvSpPr>
          <p:nvPr/>
        </p:nvSpPr>
        <p:spPr bwMode="auto">
          <a:xfrm>
            <a:off x="1220098" y="2068242"/>
            <a:ext cx="497618" cy="50539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3192984" y="1989006"/>
            <a:ext cx="627809" cy="6838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 flipH="1">
            <a:off x="495866" y="1989005"/>
            <a:ext cx="681596" cy="64919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 flipH="1">
            <a:off x="1177461" y="1263139"/>
            <a:ext cx="1022540" cy="71653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11" name="Line 10"/>
          <p:cNvSpPr>
            <a:spLocks noChangeShapeType="1"/>
          </p:cNvSpPr>
          <p:nvPr/>
        </p:nvSpPr>
        <p:spPr bwMode="auto">
          <a:xfrm>
            <a:off x="2241511" y="1272135"/>
            <a:ext cx="920376" cy="7076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12" name="Oval 14"/>
          <p:cNvSpPr>
            <a:spLocks noChangeArrowheads="1"/>
          </p:cNvSpPr>
          <p:nvPr/>
        </p:nvSpPr>
        <p:spPr bwMode="auto">
          <a:xfrm>
            <a:off x="2040570" y="1090367"/>
            <a:ext cx="360000" cy="360000"/>
          </a:xfrm>
          <a:prstGeom prst="ellipse">
            <a:avLst/>
          </a:prstGeom>
          <a:solidFill>
            <a:srgbClr val="CCFF66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4" name="Oval 16"/>
          <p:cNvSpPr>
            <a:spLocks noChangeArrowheads="1"/>
          </p:cNvSpPr>
          <p:nvPr/>
        </p:nvSpPr>
        <p:spPr bwMode="auto">
          <a:xfrm>
            <a:off x="644074" y="3151008"/>
            <a:ext cx="360000" cy="360000"/>
          </a:xfrm>
          <a:prstGeom prst="ellipse">
            <a:avLst/>
          </a:prstGeom>
          <a:solidFill>
            <a:srgbClr val="CCFF66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5" name="Oval 15"/>
          <p:cNvSpPr>
            <a:spLocks noChangeArrowheads="1"/>
          </p:cNvSpPr>
          <p:nvPr/>
        </p:nvSpPr>
        <p:spPr bwMode="auto">
          <a:xfrm>
            <a:off x="1220098" y="3158584"/>
            <a:ext cx="360000" cy="360000"/>
          </a:xfrm>
          <a:prstGeom prst="ellipse">
            <a:avLst/>
          </a:prstGeom>
          <a:solidFill>
            <a:srgbClr val="CCFF66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7" name="Oval 15"/>
          <p:cNvSpPr>
            <a:spLocks noChangeArrowheads="1"/>
          </p:cNvSpPr>
          <p:nvPr/>
        </p:nvSpPr>
        <p:spPr bwMode="auto">
          <a:xfrm>
            <a:off x="329650" y="2471368"/>
            <a:ext cx="360000" cy="360000"/>
          </a:xfrm>
          <a:prstGeom prst="ellipse">
            <a:avLst/>
          </a:prstGeom>
          <a:solidFill>
            <a:srgbClr val="CCFF66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8" name="Oval 15"/>
          <p:cNvSpPr>
            <a:spLocks noChangeArrowheads="1"/>
          </p:cNvSpPr>
          <p:nvPr/>
        </p:nvSpPr>
        <p:spPr bwMode="auto">
          <a:xfrm>
            <a:off x="1553826" y="2476246"/>
            <a:ext cx="360000" cy="360000"/>
          </a:xfrm>
          <a:prstGeom prst="ellipse">
            <a:avLst/>
          </a:prstGeom>
          <a:solidFill>
            <a:srgbClr val="CCFF66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20" name="Oval 15"/>
          <p:cNvSpPr>
            <a:spLocks noChangeArrowheads="1"/>
          </p:cNvSpPr>
          <p:nvPr/>
        </p:nvSpPr>
        <p:spPr bwMode="auto">
          <a:xfrm>
            <a:off x="3526501" y="2477090"/>
            <a:ext cx="360000" cy="360000"/>
          </a:xfrm>
          <a:prstGeom prst="ellipse">
            <a:avLst/>
          </a:prstGeom>
          <a:solidFill>
            <a:srgbClr val="CCFF66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21" name="Oval 15"/>
          <p:cNvSpPr>
            <a:spLocks noChangeArrowheads="1"/>
          </p:cNvSpPr>
          <p:nvPr/>
        </p:nvSpPr>
        <p:spPr bwMode="auto">
          <a:xfrm>
            <a:off x="977762" y="1788004"/>
            <a:ext cx="360000" cy="360000"/>
          </a:xfrm>
          <a:prstGeom prst="ellipse">
            <a:avLst/>
          </a:prstGeom>
          <a:solidFill>
            <a:srgbClr val="CCFF66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22" name="Oval 15"/>
          <p:cNvSpPr>
            <a:spLocks noChangeArrowheads="1"/>
          </p:cNvSpPr>
          <p:nvPr/>
        </p:nvSpPr>
        <p:spPr bwMode="auto">
          <a:xfrm>
            <a:off x="2989934" y="1788004"/>
            <a:ext cx="360000" cy="360000"/>
          </a:xfrm>
          <a:prstGeom prst="ellipse">
            <a:avLst/>
          </a:prstGeom>
          <a:solidFill>
            <a:srgbClr val="CCFF66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071538" y="1074978"/>
            <a:ext cx="28803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rPr>
              <a:t>A</a:t>
            </a:r>
            <a:endParaRPr kumimoji="1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08222" y="1788004"/>
            <a:ext cx="28803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rPr>
              <a:t>B</a:t>
            </a:r>
            <a:endParaRPr kumimoji="1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023555" y="1783338"/>
            <a:ext cx="28803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rPr>
              <a:t>C</a:t>
            </a:r>
            <a:endParaRPr kumimoji="1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09653" y="3153918"/>
            <a:ext cx="24861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rPr>
              <a:t>G</a:t>
            </a:r>
            <a:endParaRPr kumimoji="1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69111" y="2463127"/>
            <a:ext cx="28803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rPr>
              <a:t>D</a:t>
            </a:r>
            <a:endParaRPr kumimoji="1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257181" y="3153918"/>
            <a:ext cx="28803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rPr>
              <a:t>H</a:t>
            </a:r>
            <a:endParaRPr kumimoji="1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583159" y="2462667"/>
            <a:ext cx="28803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rPr>
              <a:t>E</a:t>
            </a:r>
            <a:endParaRPr kumimoji="1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572938" y="2462667"/>
            <a:ext cx="28803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rPr>
              <a:t>F</a:t>
            </a:r>
            <a:endParaRPr kumimoji="1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34" name="Line 7"/>
          <p:cNvSpPr>
            <a:spLocks noChangeShapeType="1"/>
          </p:cNvSpPr>
          <p:nvPr/>
        </p:nvSpPr>
        <p:spPr bwMode="auto">
          <a:xfrm>
            <a:off x="5000566" y="2894996"/>
            <a:ext cx="191427" cy="53123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35" name="Line 7"/>
          <p:cNvSpPr>
            <a:spLocks noChangeShapeType="1"/>
          </p:cNvSpPr>
          <p:nvPr/>
        </p:nvSpPr>
        <p:spPr bwMode="auto">
          <a:xfrm flipH="1">
            <a:off x="5925300" y="2917020"/>
            <a:ext cx="298737" cy="5243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36" name="Line 7"/>
          <p:cNvSpPr>
            <a:spLocks noChangeShapeType="1"/>
          </p:cNvSpPr>
          <p:nvPr/>
        </p:nvSpPr>
        <p:spPr bwMode="auto">
          <a:xfrm>
            <a:off x="5702996" y="2265399"/>
            <a:ext cx="497618" cy="50539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37" name="Line 7"/>
          <p:cNvSpPr>
            <a:spLocks noChangeShapeType="1"/>
          </p:cNvSpPr>
          <p:nvPr/>
        </p:nvSpPr>
        <p:spPr bwMode="auto">
          <a:xfrm>
            <a:off x="7675882" y="2186163"/>
            <a:ext cx="627809" cy="6838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38" name="Line 7"/>
          <p:cNvSpPr>
            <a:spLocks noChangeShapeType="1"/>
          </p:cNvSpPr>
          <p:nvPr/>
        </p:nvSpPr>
        <p:spPr bwMode="auto">
          <a:xfrm flipH="1">
            <a:off x="4978764" y="2186162"/>
            <a:ext cx="681596" cy="64919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39" name="Line 7"/>
          <p:cNvSpPr>
            <a:spLocks noChangeShapeType="1"/>
          </p:cNvSpPr>
          <p:nvPr/>
        </p:nvSpPr>
        <p:spPr bwMode="auto">
          <a:xfrm flipH="1">
            <a:off x="5660359" y="1460296"/>
            <a:ext cx="1022540" cy="71653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40" name="Line 10"/>
          <p:cNvSpPr>
            <a:spLocks noChangeShapeType="1"/>
          </p:cNvSpPr>
          <p:nvPr/>
        </p:nvSpPr>
        <p:spPr bwMode="auto">
          <a:xfrm>
            <a:off x="6724409" y="1469292"/>
            <a:ext cx="920376" cy="7076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41" name="Oval 14"/>
          <p:cNvSpPr>
            <a:spLocks noChangeArrowheads="1"/>
          </p:cNvSpPr>
          <p:nvPr/>
        </p:nvSpPr>
        <p:spPr bwMode="auto">
          <a:xfrm>
            <a:off x="6523468" y="1287524"/>
            <a:ext cx="360000" cy="360000"/>
          </a:xfrm>
          <a:prstGeom prst="ellipse">
            <a:avLst/>
          </a:prstGeom>
          <a:solidFill>
            <a:srgbClr val="CCFF66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2" name="Oval 16"/>
          <p:cNvSpPr>
            <a:spLocks noChangeArrowheads="1"/>
          </p:cNvSpPr>
          <p:nvPr/>
        </p:nvSpPr>
        <p:spPr bwMode="auto">
          <a:xfrm>
            <a:off x="5045162" y="3373625"/>
            <a:ext cx="360000" cy="360000"/>
          </a:xfrm>
          <a:prstGeom prst="ellipse">
            <a:avLst/>
          </a:prstGeom>
          <a:solidFill>
            <a:srgbClr val="CCFF66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3" name="Oval 15"/>
          <p:cNvSpPr>
            <a:spLocks noChangeArrowheads="1"/>
          </p:cNvSpPr>
          <p:nvPr/>
        </p:nvSpPr>
        <p:spPr bwMode="auto">
          <a:xfrm>
            <a:off x="5758165" y="3381201"/>
            <a:ext cx="360000" cy="360000"/>
          </a:xfrm>
          <a:prstGeom prst="ellipse">
            <a:avLst/>
          </a:prstGeom>
          <a:solidFill>
            <a:srgbClr val="CCFF66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4" name="Oval 15"/>
          <p:cNvSpPr>
            <a:spLocks noChangeArrowheads="1"/>
          </p:cNvSpPr>
          <p:nvPr/>
        </p:nvSpPr>
        <p:spPr bwMode="auto">
          <a:xfrm>
            <a:off x="4812548" y="2668525"/>
            <a:ext cx="360000" cy="360000"/>
          </a:xfrm>
          <a:prstGeom prst="ellipse">
            <a:avLst/>
          </a:prstGeom>
          <a:solidFill>
            <a:srgbClr val="CCFF66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5" name="Oval 15"/>
          <p:cNvSpPr>
            <a:spLocks noChangeArrowheads="1"/>
          </p:cNvSpPr>
          <p:nvPr/>
        </p:nvSpPr>
        <p:spPr bwMode="auto">
          <a:xfrm>
            <a:off x="6036724" y="2673403"/>
            <a:ext cx="360000" cy="360000"/>
          </a:xfrm>
          <a:prstGeom prst="ellipse">
            <a:avLst/>
          </a:prstGeom>
          <a:solidFill>
            <a:srgbClr val="CCFF66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6" name="Oval 15"/>
          <p:cNvSpPr>
            <a:spLocks noChangeArrowheads="1"/>
          </p:cNvSpPr>
          <p:nvPr/>
        </p:nvSpPr>
        <p:spPr bwMode="auto">
          <a:xfrm>
            <a:off x="8009399" y="2674247"/>
            <a:ext cx="360000" cy="360000"/>
          </a:xfrm>
          <a:prstGeom prst="ellipse">
            <a:avLst/>
          </a:prstGeom>
          <a:solidFill>
            <a:srgbClr val="CCFF66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7" name="Oval 15"/>
          <p:cNvSpPr>
            <a:spLocks noChangeArrowheads="1"/>
          </p:cNvSpPr>
          <p:nvPr/>
        </p:nvSpPr>
        <p:spPr bwMode="auto">
          <a:xfrm>
            <a:off x="5460660" y="1985161"/>
            <a:ext cx="360000" cy="360000"/>
          </a:xfrm>
          <a:prstGeom prst="ellipse">
            <a:avLst/>
          </a:prstGeom>
          <a:solidFill>
            <a:srgbClr val="CCFF66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8" name="Oval 15"/>
          <p:cNvSpPr>
            <a:spLocks noChangeArrowheads="1"/>
          </p:cNvSpPr>
          <p:nvPr/>
        </p:nvSpPr>
        <p:spPr bwMode="auto">
          <a:xfrm>
            <a:off x="7472832" y="1985161"/>
            <a:ext cx="360000" cy="360000"/>
          </a:xfrm>
          <a:prstGeom prst="ellipse">
            <a:avLst/>
          </a:prstGeom>
          <a:solidFill>
            <a:srgbClr val="CCFF66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554436" y="1272135"/>
            <a:ext cx="28803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rPr>
              <a:t>A</a:t>
            </a:r>
            <a:endParaRPr kumimoji="1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491120" y="1985161"/>
            <a:ext cx="28803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rPr>
              <a:t>B</a:t>
            </a:r>
            <a:endParaRPr kumimoji="1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506453" y="1980495"/>
            <a:ext cx="28803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rPr>
              <a:t>C</a:t>
            </a:r>
            <a:endParaRPr kumimoji="1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110741" y="3376535"/>
            <a:ext cx="24861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rPr>
              <a:t>G</a:t>
            </a:r>
            <a:endParaRPr kumimoji="1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852009" y="2660284"/>
            <a:ext cx="28803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rPr>
              <a:t>D</a:t>
            </a:r>
            <a:endParaRPr kumimoji="1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795248" y="3376535"/>
            <a:ext cx="28803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rPr>
              <a:t>H</a:t>
            </a:r>
            <a:endParaRPr kumimoji="1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066057" y="2659824"/>
            <a:ext cx="28803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rPr>
              <a:t>E</a:t>
            </a:r>
            <a:endParaRPr kumimoji="1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8055836" y="2659824"/>
            <a:ext cx="28803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rPr>
              <a:t>F</a:t>
            </a:r>
            <a:endParaRPr kumimoji="1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굴림" panose="020B0600000101010101" pitchFamily="50" charset="-127"/>
              <a:cs typeface="+mn-cs"/>
            </a:endParaRPr>
          </a:p>
        </p:txBody>
      </p:sp>
      <p:cxnSp>
        <p:nvCxnSpPr>
          <p:cNvPr id="5" name="직선 화살표 연결선 4"/>
          <p:cNvCxnSpPr/>
          <p:nvPr/>
        </p:nvCxnSpPr>
        <p:spPr>
          <a:xfrm>
            <a:off x="6684756" y="937595"/>
            <a:ext cx="0" cy="360000"/>
          </a:xfrm>
          <a:prstGeom prst="straightConnector1">
            <a:avLst/>
          </a:prstGeom>
          <a:ln w="1905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4702091" y="2960558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+mn-cs"/>
              </a:rPr>
              <a:t>①</a:t>
            </a:r>
            <a:endParaRPr kumimoji="1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011888" y="3677899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+mn-cs"/>
              </a:rPr>
              <a:t>②</a:t>
            </a:r>
            <a:endParaRPr kumimoji="1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cxnSp>
        <p:nvCxnSpPr>
          <p:cNvPr id="63" name="직선 화살표 연결선 62"/>
          <p:cNvCxnSpPr/>
          <p:nvPr/>
        </p:nvCxnSpPr>
        <p:spPr>
          <a:xfrm flipH="1">
            <a:off x="5820660" y="1496974"/>
            <a:ext cx="648000" cy="432000"/>
          </a:xfrm>
          <a:prstGeom prst="straightConnector1">
            <a:avLst/>
          </a:prstGeom>
          <a:ln w="1905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/>
          <p:nvPr/>
        </p:nvCxnSpPr>
        <p:spPr>
          <a:xfrm flipH="1">
            <a:off x="5084296" y="2247158"/>
            <a:ext cx="336187" cy="331296"/>
          </a:xfrm>
          <a:prstGeom prst="straightConnector1">
            <a:avLst/>
          </a:prstGeom>
          <a:ln w="1905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5437636" y="2259972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+mn-cs"/>
              </a:rPr>
              <a:t>③</a:t>
            </a:r>
            <a:endParaRPr kumimoji="1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717592" y="3675740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+mn-cs"/>
              </a:rPr>
              <a:t>④</a:t>
            </a:r>
            <a:endParaRPr kumimoji="1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cxnSp>
        <p:nvCxnSpPr>
          <p:cNvPr id="67" name="직선 화살표 연결선 66"/>
          <p:cNvCxnSpPr/>
          <p:nvPr/>
        </p:nvCxnSpPr>
        <p:spPr>
          <a:xfrm>
            <a:off x="4989930" y="3216352"/>
            <a:ext cx="72000" cy="216000"/>
          </a:xfrm>
          <a:prstGeom prst="straightConnector1">
            <a:avLst/>
          </a:prstGeom>
          <a:ln w="1905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/>
          <p:nvPr/>
        </p:nvCxnSpPr>
        <p:spPr>
          <a:xfrm>
            <a:off x="5178461" y="2998613"/>
            <a:ext cx="108000" cy="324000"/>
          </a:xfrm>
          <a:prstGeom prst="straightConnector1">
            <a:avLst/>
          </a:prstGeom>
          <a:ln w="19050">
            <a:solidFill>
              <a:srgbClr val="3333FF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/>
          <p:nvPr/>
        </p:nvCxnSpPr>
        <p:spPr>
          <a:xfrm flipH="1">
            <a:off x="5247486" y="2509122"/>
            <a:ext cx="252000" cy="216000"/>
          </a:xfrm>
          <a:prstGeom prst="straightConnector1">
            <a:avLst/>
          </a:prstGeom>
          <a:ln w="19050">
            <a:solidFill>
              <a:srgbClr val="3333FF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/>
          <p:nvPr/>
        </p:nvCxnSpPr>
        <p:spPr>
          <a:xfrm flipH="1" flipV="1">
            <a:off x="5814057" y="2509122"/>
            <a:ext cx="252000" cy="252000"/>
          </a:xfrm>
          <a:prstGeom prst="straightConnector1">
            <a:avLst/>
          </a:prstGeom>
          <a:ln w="19050">
            <a:solidFill>
              <a:srgbClr val="FF0066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/>
          <p:cNvSpPr/>
          <p:nvPr/>
        </p:nvSpPr>
        <p:spPr>
          <a:xfrm>
            <a:off x="6057117" y="2958409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+mn-cs"/>
              </a:rPr>
              <a:t>⑤</a:t>
            </a:r>
            <a:endParaRPr kumimoji="1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cxnSp>
        <p:nvCxnSpPr>
          <p:cNvPr id="74" name="직선 화살표 연결선 73"/>
          <p:cNvCxnSpPr/>
          <p:nvPr/>
        </p:nvCxnSpPr>
        <p:spPr>
          <a:xfrm flipH="1">
            <a:off x="5899678" y="3057087"/>
            <a:ext cx="144000" cy="252000"/>
          </a:xfrm>
          <a:prstGeom prst="straightConnector1">
            <a:avLst/>
          </a:prstGeom>
          <a:ln w="1905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직사각형 75"/>
          <p:cNvSpPr/>
          <p:nvPr/>
        </p:nvSpPr>
        <p:spPr>
          <a:xfrm>
            <a:off x="6457742" y="1624724"/>
            <a:ext cx="4587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맑은 고딕" panose="020B0503020000020004" pitchFamily="50" charset="-127"/>
                <a:cs typeface="+mn-cs"/>
                <a:sym typeface="Wingdings 2" panose="05020102010507070707" pitchFamily="18" charset="2"/>
              </a:rPr>
              <a:t></a:t>
            </a:r>
            <a:endParaRPr kumimoji="1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7437141" y="2286898"/>
            <a:ext cx="415415" cy="4623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+mn-cs"/>
                <a:sym typeface="Wingdings 2" panose="05020102010507070707" pitchFamily="18" charset="2"/>
              </a:rPr>
              <a:t></a:t>
            </a:r>
            <a:endParaRPr kumimoji="1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7960009" y="2998613"/>
            <a:ext cx="4587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+mn-cs"/>
                <a:sym typeface="Wingdings 2" panose="05020102010507070707" pitchFamily="18" charset="2"/>
              </a:rPr>
              <a:t></a:t>
            </a:r>
            <a:endParaRPr kumimoji="1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cxnSp>
        <p:nvCxnSpPr>
          <p:cNvPr id="79" name="직선 화살표 연결선 78"/>
          <p:cNvCxnSpPr/>
          <p:nvPr/>
        </p:nvCxnSpPr>
        <p:spPr>
          <a:xfrm>
            <a:off x="7891575" y="2186162"/>
            <a:ext cx="358911" cy="385715"/>
          </a:xfrm>
          <a:prstGeom prst="straightConnector1">
            <a:avLst/>
          </a:prstGeom>
          <a:ln w="19050">
            <a:solidFill>
              <a:srgbClr val="3333FF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/>
          <p:nvPr/>
        </p:nvCxnSpPr>
        <p:spPr>
          <a:xfrm>
            <a:off x="6991175" y="1467524"/>
            <a:ext cx="612000" cy="468000"/>
          </a:xfrm>
          <a:prstGeom prst="straightConnector1">
            <a:avLst/>
          </a:prstGeom>
          <a:ln w="19050">
            <a:solidFill>
              <a:srgbClr val="3333FF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/>
          <p:cNvCxnSpPr/>
          <p:nvPr/>
        </p:nvCxnSpPr>
        <p:spPr>
          <a:xfrm>
            <a:off x="5888761" y="2316692"/>
            <a:ext cx="288000" cy="288000"/>
          </a:xfrm>
          <a:prstGeom prst="straightConnector1">
            <a:avLst/>
          </a:prstGeom>
          <a:ln w="19050">
            <a:solidFill>
              <a:srgbClr val="3333FF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/>
          <p:cNvCxnSpPr/>
          <p:nvPr/>
        </p:nvCxnSpPr>
        <p:spPr>
          <a:xfrm flipH="1">
            <a:off x="6065730" y="3208972"/>
            <a:ext cx="72000" cy="180000"/>
          </a:xfrm>
          <a:prstGeom prst="straightConnector1">
            <a:avLst/>
          </a:prstGeom>
          <a:ln w="19050">
            <a:solidFill>
              <a:srgbClr val="3333FF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/>
          <p:cNvCxnSpPr/>
          <p:nvPr/>
        </p:nvCxnSpPr>
        <p:spPr>
          <a:xfrm flipH="1">
            <a:off x="5904147" y="1752233"/>
            <a:ext cx="591917" cy="396000"/>
          </a:xfrm>
          <a:prstGeom prst="straightConnector1">
            <a:avLst/>
          </a:prstGeom>
          <a:ln w="19050">
            <a:solidFill>
              <a:srgbClr val="3333FF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/>
          <p:cNvCxnSpPr/>
          <p:nvPr/>
        </p:nvCxnSpPr>
        <p:spPr>
          <a:xfrm flipH="1" flipV="1">
            <a:off x="6889147" y="1757292"/>
            <a:ext cx="468000" cy="360000"/>
          </a:xfrm>
          <a:prstGeom prst="straightConnector1">
            <a:avLst/>
          </a:prstGeom>
          <a:ln w="19050">
            <a:solidFill>
              <a:srgbClr val="FF0066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/>
          <p:cNvCxnSpPr/>
          <p:nvPr/>
        </p:nvCxnSpPr>
        <p:spPr>
          <a:xfrm flipH="1" flipV="1">
            <a:off x="7832832" y="2530964"/>
            <a:ext cx="180000" cy="180000"/>
          </a:xfrm>
          <a:prstGeom prst="straightConnector1">
            <a:avLst/>
          </a:prstGeom>
          <a:ln w="19050">
            <a:solidFill>
              <a:srgbClr val="FF0066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1004074" y="4749968"/>
            <a:ext cx="724135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 err="1" smtClean="0">
                <a:latin typeface="Calibri" panose="020F0502020204030204" pitchFamily="34" charset="0"/>
                <a:cs typeface="Times New Roman" panose="02020603050405020304" pitchFamily="18" charset="0"/>
              </a:rPr>
              <a:t>중위순회</a:t>
            </a:r>
            <a:r>
              <a:rPr lang="en-US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ko-KR" altLang="en-US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, G, B, H, E, A, C, </a:t>
            </a:r>
            <a:r>
              <a:rPr lang="en-US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F 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순으로</a:t>
            </a:r>
            <a:r>
              <a:rPr lang="ko-KR" altLang="ko-KR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방문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433704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221080" y="2832112"/>
            <a:ext cx="8835237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ko-KR" sz="2400" dirty="0" err="1" smtClean="0">
                <a:latin typeface="Calibri" panose="020F0502020204030204" pitchFamily="34" charset="0"/>
                <a:cs typeface="Times New Roman" panose="02020603050405020304" pitchFamily="18" charset="0"/>
              </a:rPr>
              <a:t>inorder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() </a:t>
            </a:r>
            <a:r>
              <a:rPr lang="ko-KR" altLang="ko-KR" sz="2400" dirty="0" err="1" smtClean="0">
                <a:latin typeface="Calibri" panose="020F0502020204030204" pitchFamily="34" charset="0"/>
                <a:cs typeface="Times New Roman" panose="02020603050405020304" pitchFamily="18" charset="0"/>
              </a:rPr>
              <a:t>메소드</a:t>
            </a:r>
            <a:r>
              <a:rPr lang="en-US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ko-KR" altLang="ko-KR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트리의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루트노드를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인자로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전달하여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호출</a:t>
            </a:r>
            <a:endParaRPr lang="en-US" altLang="ko-KR" sz="24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Line 02:</a:t>
            </a:r>
            <a:r>
              <a:rPr lang="ko-KR" altLang="ko-KR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노드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이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null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인지를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검사하고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, null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이면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이전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호출된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곳으로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돌아가고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, null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이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아니면</a:t>
            </a:r>
            <a:endParaRPr lang="en-US" altLang="ko-KR" sz="24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L</a:t>
            </a:r>
            <a:r>
              <a:rPr lang="en-US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ine 03:</a:t>
            </a:r>
            <a:r>
              <a:rPr lang="ko-KR" altLang="ko-KR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노드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의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왼쪽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자식노드로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재귀호출하여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왼쪽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서브트리의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모든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노드들을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방문한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후에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altLang="ko-KR" sz="2400" dirty="0" smtClean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Line 04:</a:t>
            </a:r>
            <a:r>
              <a:rPr lang="ko-KR" altLang="ko-KR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노드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을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방문</a:t>
            </a:r>
            <a:endParaRPr lang="en-US" altLang="ko-KR" sz="24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L</a:t>
            </a:r>
            <a:r>
              <a:rPr lang="en-US" altLang="ko-KR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ine 05:</a:t>
            </a:r>
            <a:r>
              <a:rPr lang="ko-KR" altLang="ko-KR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노드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 n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의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오른쪽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자식노드로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재귀호출하고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오른쪽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서브트리의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모든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노드들을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방문</a:t>
            </a:r>
            <a:endParaRPr lang="ko-KR" altLang="en-US" sz="2400" dirty="0"/>
          </a:p>
        </p:txBody>
      </p:sp>
      <p:pic>
        <p:nvPicPr>
          <p:cNvPr id="72" name="그림 7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080" y="410553"/>
            <a:ext cx="8659308" cy="206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8246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후위순회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564105"/>
            <a:ext cx="7886700" cy="2769900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ko-KR" altLang="ko-KR" dirty="0" err="1"/>
              <a:t>후위순회는</a:t>
            </a:r>
            <a:r>
              <a:rPr lang="ko-KR" altLang="ko-KR" dirty="0"/>
              <a:t> </a:t>
            </a:r>
            <a:r>
              <a:rPr lang="ko-KR" altLang="ko-KR" dirty="0" smtClean="0"/>
              <a:t>노드</a:t>
            </a:r>
            <a:r>
              <a:rPr lang="en-US" altLang="ko-KR" dirty="0" smtClean="0"/>
              <a:t> x</a:t>
            </a:r>
            <a:r>
              <a:rPr lang="ko-KR" altLang="ko-KR" dirty="0"/>
              <a:t>에 도착하면</a:t>
            </a:r>
            <a:r>
              <a:rPr lang="en-US" altLang="ko-KR" dirty="0"/>
              <a:t> x</a:t>
            </a:r>
            <a:r>
              <a:rPr lang="ko-KR" altLang="ko-KR" dirty="0"/>
              <a:t>의 방문을 보류하고 </a:t>
            </a:r>
            <a:r>
              <a:rPr lang="en-US" altLang="ko-KR" dirty="0"/>
              <a:t>x</a:t>
            </a:r>
            <a:r>
              <a:rPr lang="ko-KR" altLang="ko-KR" dirty="0"/>
              <a:t>의 왼쪽 </a:t>
            </a:r>
            <a:r>
              <a:rPr lang="ko-KR" altLang="ko-KR" dirty="0" err="1"/>
              <a:t>서브트리로</a:t>
            </a:r>
            <a:r>
              <a:rPr lang="ko-KR" altLang="ko-KR" dirty="0"/>
              <a:t> 순회를 </a:t>
            </a:r>
            <a:r>
              <a:rPr lang="ko-KR" altLang="ko-KR" dirty="0" smtClean="0"/>
              <a:t>진행</a:t>
            </a:r>
            <a:endParaRPr lang="en-US" altLang="ko-KR" dirty="0" smtClean="0"/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altLang="ko-KR" dirty="0" smtClean="0"/>
              <a:t>x</a:t>
            </a:r>
            <a:r>
              <a:rPr lang="ko-KR" altLang="ko-KR" dirty="0"/>
              <a:t>의 왼쪽 </a:t>
            </a:r>
            <a:r>
              <a:rPr lang="ko-KR" altLang="ko-KR" dirty="0" err="1"/>
              <a:t>서브트리를</a:t>
            </a:r>
            <a:r>
              <a:rPr lang="ko-KR" altLang="ko-KR" dirty="0"/>
              <a:t> 방문한 </a:t>
            </a:r>
            <a:r>
              <a:rPr lang="ko-KR" altLang="ko-KR" dirty="0" smtClean="0"/>
              <a:t>후에는</a:t>
            </a:r>
            <a:r>
              <a:rPr lang="en-US" altLang="ko-KR" dirty="0" smtClean="0"/>
              <a:t> x</a:t>
            </a:r>
            <a:r>
              <a:rPr lang="ko-KR" altLang="ko-KR" dirty="0"/>
              <a:t>의 오른쪽 </a:t>
            </a:r>
            <a:r>
              <a:rPr lang="ko-KR" altLang="ko-KR" dirty="0" err="1"/>
              <a:t>서브트리를</a:t>
            </a:r>
            <a:r>
              <a:rPr lang="ko-KR" altLang="ko-KR" dirty="0"/>
              <a:t> 같은 방식으로 </a:t>
            </a:r>
            <a:r>
              <a:rPr lang="ko-KR" altLang="ko-KR" dirty="0" smtClean="0"/>
              <a:t>방문</a:t>
            </a:r>
            <a:endParaRPr lang="en-US" altLang="ko-KR" dirty="0" smtClean="0"/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ko-KR" altLang="ko-KR" dirty="0" smtClean="0"/>
              <a:t>마지막에 </a:t>
            </a:r>
            <a:r>
              <a:rPr lang="en-US" altLang="ko-KR" dirty="0"/>
              <a:t>x</a:t>
            </a:r>
            <a:r>
              <a:rPr lang="ko-KR" altLang="ko-KR" dirty="0"/>
              <a:t>를 방문한다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ko-KR" altLang="ko-KR" dirty="0" err="1" smtClean="0"/>
              <a:t>후위순회</a:t>
            </a:r>
            <a:r>
              <a:rPr lang="ko-KR" altLang="ko-KR" dirty="0" smtClean="0"/>
              <a:t> </a:t>
            </a:r>
            <a:r>
              <a:rPr lang="ko-KR" altLang="ko-KR" dirty="0"/>
              <a:t>순서를 </a:t>
            </a:r>
            <a:r>
              <a:rPr lang="en-US" altLang="ko-KR" dirty="0"/>
              <a:t>LRN </a:t>
            </a:r>
            <a:r>
              <a:rPr lang="ko-KR" altLang="ko-KR" dirty="0"/>
              <a:t>또는 </a:t>
            </a:r>
            <a:r>
              <a:rPr lang="en-US" altLang="ko-KR" dirty="0"/>
              <a:t>LRV</a:t>
            </a:r>
            <a:r>
              <a:rPr lang="ko-KR" altLang="ko-KR" dirty="0"/>
              <a:t>로 </a:t>
            </a:r>
            <a:r>
              <a:rPr lang="ko-KR" altLang="ko-KR" dirty="0" smtClean="0"/>
              <a:t>표현</a:t>
            </a:r>
            <a:endParaRPr lang="ko-KR" altLang="en-US" dirty="0"/>
          </a:p>
        </p:txBody>
      </p:sp>
      <p:pic>
        <p:nvPicPr>
          <p:cNvPr id="4" name="그림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6102" y="4434214"/>
            <a:ext cx="2131795" cy="16275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1408328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7"/>
          <p:cNvSpPr>
            <a:spLocks noChangeShapeType="1"/>
          </p:cNvSpPr>
          <p:nvPr/>
        </p:nvSpPr>
        <p:spPr bwMode="auto">
          <a:xfrm>
            <a:off x="486573" y="3189122"/>
            <a:ext cx="291287" cy="5464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3" name="Line 7"/>
          <p:cNvSpPr>
            <a:spLocks noChangeShapeType="1"/>
          </p:cNvSpPr>
          <p:nvPr/>
        </p:nvSpPr>
        <p:spPr bwMode="auto">
          <a:xfrm flipH="1">
            <a:off x="1411307" y="3211146"/>
            <a:ext cx="298737" cy="5243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6" name="Line 7"/>
          <p:cNvSpPr>
            <a:spLocks noChangeShapeType="1"/>
          </p:cNvSpPr>
          <p:nvPr/>
        </p:nvSpPr>
        <p:spPr bwMode="auto">
          <a:xfrm>
            <a:off x="1189003" y="2559525"/>
            <a:ext cx="497618" cy="50539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3161889" y="2480289"/>
            <a:ext cx="627809" cy="6838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 flipH="1">
            <a:off x="464771" y="2480288"/>
            <a:ext cx="681596" cy="64919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 flipH="1">
            <a:off x="1146366" y="1754422"/>
            <a:ext cx="1022540" cy="71653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11" name="Line 10"/>
          <p:cNvSpPr>
            <a:spLocks noChangeShapeType="1"/>
          </p:cNvSpPr>
          <p:nvPr/>
        </p:nvSpPr>
        <p:spPr bwMode="auto">
          <a:xfrm>
            <a:off x="2210416" y="1763418"/>
            <a:ext cx="920376" cy="7076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12" name="Oval 14"/>
          <p:cNvSpPr>
            <a:spLocks noChangeArrowheads="1"/>
          </p:cNvSpPr>
          <p:nvPr/>
        </p:nvSpPr>
        <p:spPr bwMode="auto">
          <a:xfrm>
            <a:off x="2009475" y="1581650"/>
            <a:ext cx="360000" cy="360000"/>
          </a:xfrm>
          <a:prstGeom prst="ellipse">
            <a:avLst/>
          </a:prstGeom>
          <a:solidFill>
            <a:srgbClr val="CCFF66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4" name="Oval 16"/>
          <p:cNvSpPr>
            <a:spLocks noChangeArrowheads="1"/>
          </p:cNvSpPr>
          <p:nvPr/>
        </p:nvSpPr>
        <p:spPr bwMode="auto">
          <a:xfrm>
            <a:off x="612979" y="3642291"/>
            <a:ext cx="360000" cy="360000"/>
          </a:xfrm>
          <a:prstGeom prst="ellipse">
            <a:avLst/>
          </a:prstGeom>
          <a:solidFill>
            <a:srgbClr val="CCFF66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5" name="Oval 15"/>
          <p:cNvSpPr>
            <a:spLocks noChangeArrowheads="1"/>
          </p:cNvSpPr>
          <p:nvPr/>
        </p:nvSpPr>
        <p:spPr bwMode="auto">
          <a:xfrm>
            <a:off x="1189003" y="3649867"/>
            <a:ext cx="360000" cy="360000"/>
          </a:xfrm>
          <a:prstGeom prst="ellipse">
            <a:avLst/>
          </a:prstGeom>
          <a:solidFill>
            <a:srgbClr val="CCFF66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7" name="Oval 15"/>
          <p:cNvSpPr>
            <a:spLocks noChangeArrowheads="1"/>
          </p:cNvSpPr>
          <p:nvPr/>
        </p:nvSpPr>
        <p:spPr bwMode="auto">
          <a:xfrm>
            <a:off x="298555" y="2962651"/>
            <a:ext cx="360000" cy="360000"/>
          </a:xfrm>
          <a:prstGeom prst="ellipse">
            <a:avLst/>
          </a:prstGeom>
          <a:solidFill>
            <a:srgbClr val="CCFF66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8" name="Oval 15"/>
          <p:cNvSpPr>
            <a:spLocks noChangeArrowheads="1"/>
          </p:cNvSpPr>
          <p:nvPr/>
        </p:nvSpPr>
        <p:spPr bwMode="auto">
          <a:xfrm>
            <a:off x="1522731" y="2967529"/>
            <a:ext cx="360000" cy="360000"/>
          </a:xfrm>
          <a:prstGeom prst="ellipse">
            <a:avLst/>
          </a:prstGeom>
          <a:solidFill>
            <a:srgbClr val="CCFF66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20" name="Oval 15"/>
          <p:cNvSpPr>
            <a:spLocks noChangeArrowheads="1"/>
          </p:cNvSpPr>
          <p:nvPr/>
        </p:nvSpPr>
        <p:spPr bwMode="auto">
          <a:xfrm>
            <a:off x="3495406" y="2968373"/>
            <a:ext cx="360000" cy="360000"/>
          </a:xfrm>
          <a:prstGeom prst="ellipse">
            <a:avLst/>
          </a:prstGeom>
          <a:solidFill>
            <a:srgbClr val="CCFF66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21" name="Oval 15"/>
          <p:cNvSpPr>
            <a:spLocks noChangeArrowheads="1"/>
          </p:cNvSpPr>
          <p:nvPr/>
        </p:nvSpPr>
        <p:spPr bwMode="auto">
          <a:xfrm>
            <a:off x="946667" y="2279287"/>
            <a:ext cx="360000" cy="360000"/>
          </a:xfrm>
          <a:prstGeom prst="ellipse">
            <a:avLst/>
          </a:prstGeom>
          <a:solidFill>
            <a:srgbClr val="CCFF66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22" name="Oval 15"/>
          <p:cNvSpPr>
            <a:spLocks noChangeArrowheads="1"/>
          </p:cNvSpPr>
          <p:nvPr/>
        </p:nvSpPr>
        <p:spPr bwMode="auto">
          <a:xfrm>
            <a:off x="2958839" y="2279287"/>
            <a:ext cx="360000" cy="360000"/>
          </a:xfrm>
          <a:prstGeom prst="ellipse">
            <a:avLst/>
          </a:prstGeom>
          <a:solidFill>
            <a:srgbClr val="CCFF66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040443" y="1566261"/>
            <a:ext cx="28803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rPr>
              <a:t>A</a:t>
            </a:r>
            <a:endParaRPr kumimoji="1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77127" y="2279287"/>
            <a:ext cx="28803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rPr>
              <a:t>B</a:t>
            </a:r>
            <a:endParaRPr kumimoji="1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992460" y="2274621"/>
            <a:ext cx="28803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rPr>
              <a:t>C</a:t>
            </a:r>
            <a:endParaRPr kumimoji="1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78558" y="3645201"/>
            <a:ext cx="24861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rPr>
              <a:t>G</a:t>
            </a:r>
            <a:endParaRPr kumimoji="1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38016" y="2954410"/>
            <a:ext cx="28803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rPr>
              <a:t>D</a:t>
            </a:r>
            <a:endParaRPr kumimoji="1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226086" y="3645201"/>
            <a:ext cx="28803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rPr>
              <a:t>H</a:t>
            </a:r>
            <a:endParaRPr kumimoji="1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552064" y="2953950"/>
            <a:ext cx="28803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rPr>
              <a:t>E</a:t>
            </a:r>
            <a:endParaRPr kumimoji="1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541843" y="2953950"/>
            <a:ext cx="28803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rPr>
              <a:t>F</a:t>
            </a:r>
            <a:endParaRPr kumimoji="1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34" name="Line 7"/>
          <p:cNvSpPr>
            <a:spLocks noChangeShapeType="1"/>
          </p:cNvSpPr>
          <p:nvPr/>
        </p:nvSpPr>
        <p:spPr bwMode="auto">
          <a:xfrm>
            <a:off x="5177714" y="3163662"/>
            <a:ext cx="191427" cy="53123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35" name="Line 7"/>
          <p:cNvSpPr>
            <a:spLocks noChangeShapeType="1"/>
          </p:cNvSpPr>
          <p:nvPr/>
        </p:nvSpPr>
        <p:spPr bwMode="auto">
          <a:xfrm flipH="1">
            <a:off x="6102448" y="3185686"/>
            <a:ext cx="298737" cy="5243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36" name="Line 7"/>
          <p:cNvSpPr>
            <a:spLocks noChangeShapeType="1"/>
          </p:cNvSpPr>
          <p:nvPr/>
        </p:nvSpPr>
        <p:spPr bwMode="auto">
          <a:xfrm>
            <a:off x="5880144" y="2534065"/>
            <a:ext cx="497618" cy="50539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37" name="Line 7"/>
          <p:cNvSpPr>
            <a:spLocks noChangeShapeType="1"/>
          </p:cNvSpPr>
          <p:nvPr/>
        </p:nvSpPr>
        <p:spPr bwMode="auto">
          <a:xfrm>
            <a:off x="7853030" y="2454829"/>
            <a:ext cx="627809" cy="6838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38" name="Line 7"/>
          <p:cNvSpPr>
            <a:spLocks noChangeShapeType="1"/>
          </p:cNvSpPr>
          <p:nvPr/>
        </p:nvSpPr>
        <p:spPr bwMode="auto">
          <a:xfrm flipH="1">
            <a:off x="5155912" y="2454828"/>
            <a:ext cx="681596" cy="64919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39" name="Line 7"/>
          <p:cNvSpPr>
            <a:spLocks noChangeShapeType="1"/>
          </p:cNvSpPr>
          <p:nvPr/>
        </p:nvSpPr>
        <p:spPr bwMode="auto">
          <a:xfrm flipH="1">
            <a:off x="5837507" y="1728962"/>
            <a:ext cx="1022540" cy="71653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40" name="Line 10"/>
          <p:cNvSpPr>
            <a:spLocks noChangeShapeType="1"/>
          </p:cNvSpPr>
          <p:nvPr/>
        </p:nvSpPr>
        <p:spPr bwMode="auto">
          <a:xfrm>
            <a:off x="6901557" y="1737958"/>
            <a:ext cx="920376" cy="7076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41" name="Oval 14"/>
          <p:cNvSpPr>
            <a:spLocks noChangeArrowheads="1"/>
          </p:cNvSpPr>
          <p:nvPr/>
        </p:nvSpPr>
        <p:spPr bwMode="auto">
          <a:xfrm>
            <a:off x="6700616" y="1556190"/>
            <a:ext cx="360000" cy="360000"/>
          </a:xfrm>
          <a:prstGeom prst="ellipse">
            <a:avLst/>
          </a:prstGeom>
          <a:solidFill>
            <a:srgbClr val="CCFF66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2" name="Oval 16"/>
          <p:cNvSpPr>
            <a:spLocks noChangeArrowheads="1"/>
          </p:cNvSpPr>
          <p:nvPr/>
        </p:nvSpPr>
        <p:spPr bwMode="auto">
          <a:xfrm>
            <a:off x="5233458" y="3641037"/>
            <a:ext cx="360000" cy="360000"/>
          </a:xfrm>
          <a:prstGeom prst="ellipse">
            <a:avLst/>
          </a:prstGeom>
          <a:solidFill>
            <a:srgbClr val="CCFF66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3" name="Oval 15"/>
          <p:cNvSpPr>
            <a:spLocks noChangeArrowheads="1"/>
          </p:cNvSpPr>
          <p:nvPr/>
        </p:nvSpPr>
        <p:spPr bwMode="auto">
          <a:xfrm>
            <a:off x="5935313" y="3649867"/>
            <a:ext cx="360000" cy="360000"/>
          </a:xfrm>
          <a:prstGeom prst="ellipse">
            <a:avLst/>
          </a:prstGeom>
          <a:solidFill>
            <a:srgbClr val="CCFF66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4" name="Oval 15"/>
          <p:cNvSpPr>
            <a:spLocks noChangeArrowheads="1"/>
          </p:cNvSpPr>
          <p:nvPr/>
        </p:nvSpPr>
        <p:spPr bwMode="auto">
          <a:xfrm>
            <a:off x="4989696" y="2937191"/>
            <a:ext cx="360000" cy="360000"/>
          </a:xfrm>
          <a:prstGeom prst="ellipse">
            <a:avLst/>
          </a:prstGeom>
          <a:solidFill>
            <a:srgbClr val="CCFF66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5" name="Oval 15"/>
          <p:cNvSpPr>
            <a:spLocks noChangeArrowheads="1"/>
          </p:cNvSpPr>
          <p:nvPr/>
        </p:nvSpPr>
        <p:spPr bwMode="auto">
          <a:xfrm>
            <a:off x="6213872" y="2942069"/>
            <a:ext cx="360000" cy="360000"/>
          </a:xfrm>
          <a:prstGeom prst="ellipse">
            <a:avLst/>
          </a:prstGeom>
          <a:solidFill>
            <a:srgbClr val="CCFF66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6" name="Oval 15"/>
          <p:cNvSpPr>
            <a:spLocks noChangeArrowheads="1"/>
          </p:cNvSpPr>
          <p:nvPr/>
        </p:nvSpPr>
        <p:spPr bwMode="auto">
          <a:xfrm>
            <a:off x="8186547" y="2942913"/>
            <a:ext cx="360000" cy="360000"/>
          </a:xfrm>
          <a:prstGeom prst="ellipse">
            <a:avLst/>
          </a:prstGeom>
          <a:solidFill>
            <a:srgbClr val="CCFF66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7" name="Oval 15"/>
          <p:cNvSpPr>
            <a:spLocks noChangeArrowheads="1"/>
          </p:cNvSpPr>
          <p:nvPr/>
        </p:nvSpPr>
        <p:spPr bwMode="auto">
          <a:xfrm>
            <a:off x="5637808" y="2253827"/>
            <a:ext cx="360000" cy="360000"/>
          </a:xfrm>
          <a:prstGeom prst="ellipse">
            <a:avLst/>
          </a:prstGeom>
          <a:solidFill>
            <a:srgbClr val="CCFF66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8" name="Oval 15"/>
          <p:cNvSpPr>
            <a:spLocks noChangeArrowheads="1"/>
          </p:cNvSpPr>
          <p:nvPr/>
        </p:nvSpPr>
        <p:spPr bwMode="auto">
          <a:xfrm>
            <a:off x="7649980" y="2253827"/>
            <a:ext cx="360000" cy="360000"/>
          </a:xfrm>
          <a:prstGeom prst="ellipse">
            <a:avLst/>
          </a:prstGeom>
          <a:solidFill>
            <a:srgbClr val="CCFF66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731584" y="1540801"/>
            <a:ext cx="28803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rPr>
              <a:t>A</a:t>
            </a:r>
            <a:endParaRPr kumimoji="1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668268" y="2253827"/>
            <a:ext cx="28803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rPr>
              <a:t>B</a:t>
            </a:r>
            <a:endParaRPr kumimoji="1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683601" y="2249161"/>
            <a:ext cx="28803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rPr>
              <a:t>C</a:t>
            </a:r>
            <a:endParaRPr kumimoji="1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279471" y="3634080"/>
            <a:ext cx="24861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rPr>
              <a:t>G</a:t>
            </a:r>
            <a:endParaRPr kumimoji="1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029157" y="2928950"/>
            <a:ext cx="28803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rPr>
              <a:t>D</a:t>
            </a:r>
            <a:endParaRPr kumimoji="1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972396" y="3645201"/>
            <a:ext cx="28803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rPr>
              <a:t>H</a:t>
            </a:r>
            <a:endParaRPr kumimoji="1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243205" y="2928490"/>
            <a:ext cx="28803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rPr>
              <a:t>E</a:t>
            </a:r>
            <a:endParaRPr kumimoji="1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8232984" y="2928490"/>
            <a:ext cx="28803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rPr>
              <a:t>F</a:t>
            </a:r>
            <a:endParaRPr kumimoji="1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굴림" panose="020B0600000101010101" pitchFamily="50" charset="-127"/>
              <a:cs typeface="+mn-cs"/>
            </a:endParaRPr>
          </a:p>
        </p:txBody>
      </p:sp>
      <p:cxnSp>
        <p:nvCxnSpPr>
          <p:cNvPr id="5" name="직선 화살표 연결선 4"/>
          <p:cNvCxnSpPr/>
          <p:nvPr/>
        </p:nvCxnSpPr>
        <p:spPr>
          <a:xfrm>
            <a:off x="6861904" y="1206261"/>
            <a:ext cx="0" cy="360000"/>
          </a:xfrm>
          <a:prstGeom prst="straightConnector1">
            <a:avLst/>
          </a:prstGeom>
          <a:ln w="1905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5509567" y="3607968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+mn-cs"/>
              </a:rPr>
              <a:t>①</a:t>
            </a:r>
            <a:endParaRPr kumimoji="1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313293" y="2943969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+mn-cs"/>
              </a:rPr>
              <a:t>②</a:t>
            </a:r>
            <a:endParaRPr kumimoji="1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cxnSp>
        <p:nvCxnSpPr>
          <p:cNvPr id="63" name="직선 화살표 연결선 62"/>
          <p:cNvCxnSpPr/>
          <p:nvPr/>
        </p:nvCxnSpPr>
        <p:spPr>
          <a:xfrm flipH="1">
            <a:off x="5935313" y="1746548"/>
            <a:ext cx="690950" cy="472331"/>
          </a:xfrm>
          <a:prstGeom prst="straightConnector1">
            <a:avLst/>
          </a:prstGeom>
          <a:ln w="1905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/>
          <p:nvPr/>
        </p:nvCxnSpPr>
        <p:spPr>
          <a:xfrm flipH="1">
            <a:off x="5261444" y="2515824"/>
            <a:ext cx="336187" cy="331296"/>
          </a:xfrm>
          <a:prstGeom prst="straightConnector1">
            <a:avLst/>
          </a:prstGeom>
          <a:ln w="1905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6226475" y="3619150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+mn-cs"/>
              </a:rPr>
              <a:t>③</a:t>
            </a:r>
            <a:endParaRPr kumimoji="1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6532834" y="2901288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+mn-cs"/>
              </a:rPr>
              <a:t>④</a:t>
            </a:r>
            <a:endParaRPr kumimoji="1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cxnSp>
        <p:nvCxnSpPr>
          <p:cNvPr id="67" name="직선 화살표 연결선 66"/>
          <p:cNvCxnSpPr/>
          <p:nvPr/>
        </p:nvCxnSpPr>
        <p:spPr>
          <a:xfrm>
            <a:off x="5155912" y="3356291"/>
            <a:ext cx="103417" cy="308907"/>
          </a:xfrm>
          <a:prstGeom prst="straightConnector1">
            <a:avLst/>
          </a:prstGeom>
          <a:ln w="1905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/>
          <p:nvPr/>
        </p:nvCxnSpPr>
        <p:spPr>
          <a:xfrm>
            <a:off x="5324479" y="3272194"/>
            <a:ext cx="117087" cy="320924"/>
          </a:xfrm>
          <a:prstGeom prst="straightConnector1">
            <a:avLst/>
          </a:prstGeom>
          <a:ln w="19050">
            <a:solidFill>
              <a:srgbClr val="3333FF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/>
          <p:nvPr/>
        </p:nvCxnSpPr>
        <p:spPr>
          <a:xfrm flipH="1">
            <a:off x="5424634" y="2717444"/>
            <a:ext cx="299640" cy="276344"/>
          </a:xfrm>
          <a:prstGeom prst="straightConnector1">
            <a:avLst/>
          </a:prstGeom>
          <a:ln w="19050">
            <a:solidFill>
              <a:srgbClr val="3333FF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/>
          <p:nvPr/>
        </p:nvCxnSpPr>
        <p:spPr>
          <a:xfrm flipH="1" flipV="1">
            <a:off x="5873189" y="2682536"/>
            <a:ext cx="293629" cy="287307"/>
          </a:xfrm>
          <a:prstGeom prst="straightConnector1">
            <a:avLst/>
          </a:prstGeom>
          <a:ln w="19050">
            <a:solidFill>
              <a:srgbClr val="FF0066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/>
          <p:cNvSpPr/>
          <p:nvPr/>
        </p:nvSpPr>
        <p:spPr>
          <a:xfrm>
            <a:off x="5950058" y="2250558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+mn-cs"/>
              </a:rPr>
              <a:t>⑤</a:t>
            </a:r>
            <a:endParaRPr kumimoji="1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cxnSp>
        <p:nvCxnSpPr>
          <p:cNvPr id="74" name="직선 화살표 연결선 73"/>
          <p:cNvCxnSpPr/>
          <p:nvPr/>
        </p:nvCxnSpPr>
        <p:spPr>
          <a:xfrm flipH="1">
            <a:off x="6076826" y="3283072"/>
            <a:ext cx="166048" cy="309329"/>
          </a:xfrm>
          <a:prstGeom prst="straightConnector1">
            <a:avLst/>
          </a:prstGeom>
          <a:ln w="1905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직사각형 75"/>
          <p:cNvSpPr/>
          <p:nvPr/>
        </p:nvSpPr>
        <p:spPr>
          <a:xfrm>
            <a:off x="8479697" y="2877876"/>
            <a:ext cx="4587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맑은 고딕" panose="020B0503020000020004" pitchFamily="50" charset="-127"/>
                <a:cs typeface="+mn-cs"/>
                <a:sym typeface="Wingdings 2" panose="05020102010507070707" pitchFamily="18" charset="2"/>
              </a:rPr>
              <a:t></a:t>
            </a:r>
            <a:endParaRPr kumimoji="1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7954757" y="2194998"/>
            <a:ext cx="415415" cy="4623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+mn-cs"/>
                <a:sym typeface="Wingdings 2" panose="05020102010507070707" pitchFamily="18" charset="2"/>
              </a:rPr>
              <a:t></a:t>
            </a:r>
            <a:endParaRPr kumimoji="1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6992346" y="1488411"/>
            <a:ext cx="4587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+mn-cs"/>
                <a:sym typeface="Wingdings 2" panose="05020102010507070707" pitchFamily="18" charset="2"/>
              </a:rPr>
              <a:t></a:t>
            </a:r>
            <a:endParaRPr kumimoji="1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cxnSp>
        <p:nvCxnSpPr>
          <p:cNvPr id="79" name="직선 화살표 연결선 78"/>
          <p:cNvCxnSpPr/>
          <p:nvPr/>
        </p:nvCxnSpPr>
        <p:spPr>
          <a:xfrm>
            <a:off x="8127328" y="2587586"/>
            <a:ext cx="268120" cy="300767"/>
          </a:xfrm>
          <a:prstGeom prst="straightConnector1">
            <a:avLst/>
          </a:prstGeom>
          <a:ln w="19050">
            <a:solidFill>
              <a:srgbClr val="3333FF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/>
          <p:nvPr/>
        </p:nvCxnSpPr>
        <p:spPr>
          <a:xfrm>
            <a:off x="7256144" y="1860260"/>
            <a:ext cx="460094" cy="363508"/>
          </a:xfrm>
          <a:prstGeom prst="straightConnector1">
            <a:avLst/>
          </a:prstGeom>
          <a:ln w="19050">
            <a:solidFill>
              <a:srgbClr val="3333FF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/>
          <p:cNvCxnSpPr/>
          <p:nvPr/>
        </p:nvCxnSpPr>
        <p:spPr>
          <a:xfrm>
            <a:off x="6078990" y="2598504"/>
            <a:ext cx="288000" cy="288000"/>
          </a:xfrm>
          <a:prstGeom prst="straightConnector1">
            <a:avLst/>
          </a:prstGeom>
          <a:ln w="19050">
            <a:solidFill>
              <a:srgbClr val="3333FF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/>
          <p:cNvCxnSpPr/>
          <p:nvPr/>
        </p:nvCxnSpPr>
        <p:spPr>
          <a:xfrm flipH="1">
            <a:off x="6242874" y="3342850"/>
            <a:ext cx="167469" cy="304684"/>
          </a:xfrm>
          <a:prstGeom prst="straightConnector1">
            <a:avLst/>
          </a:prstGeom>
          <a:ln w="19050">
            <a:solidFill>
              <a:srgbClr val="3333FF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/>
          <p:cNvCxnSpPr/>
          <p:nvPr/>
        </p:nvCxnSpPr>
        <p:spPr>
          <a:xfrm flipH="1">
            <a:off x="6226385" y="1950153"/>
            <a:ext cx="517532" cy="366688"/>
          </a:xfrm>
          <a:prstGeom prst="straightConnector1">
            <a:avLst/>
          </a:prstGeom>
          <a:ln w="19050">
            <a:solidFill>
              <a:srgbClr val="3333FF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/>
          <p:cNvCxnSpPr/>
          <p:nvPr/>
        </p:nvCxnSpPr>
        <p:spPr>
          <a:xfrm flipH="1" flipV="1">
            <a:off x="6996717" y="1950154"/>
            <a:ext cx="560466" cy="435804"/>
          </a:xfrm>
          <a:prstGeom prst="straightConnector1">
            <a:avLst/>
          </a:prstGeom>
          <a:ln w="19050">
            <a:solidFill>
              <a:srgbClr val="FF0066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/>
          <p:cNvCxnSpPr/>
          <p:nvPr/>
        </p:nvCxnSpPr>
        <p:spPr>
          <a:xfrm flipH="1" flipV="1">
            <a:off x="7884857" y="2675616"/>
            <a:ext cx="282077" cy="294227"/>
          </a:xfrm>
          <a:prstGeom prst="straightConnector1">
            <a:avLst/>
          </a:prstGeom>
          <a:ln w="19050">
            <a:solidFill>
              <a:srgbClr val="FF0066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612979" y="4992195"/>
            <a:ext cx="82053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ko-KR" sz="2400" dirty="0" err="1" smtClean="0">
                <a:latin typeface="Calibri" panose="020F0502020204030204" pitchFamily="34" charset="0"/>
                <a:cs typeface="Times New Roman" panose="02020603050405020304" pitchFamily="18" charset="0"/>
              </a:rPr>
              <a:t>후위순회</a:t>
            </a:r>
            <a:r>
              <a:rPr lang="en-US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ko-KR" altLang="en-US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r>
              <a:rPr lang="en-US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, D, H, E, B, F, C, A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순으로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방문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1669564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588" y="441842"/>
            <a:ext cx="8642821" cy="1963155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448588" y="2924765"/>
            <a:ext cx="844489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postorder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() </a:t>
            </a:r>
            <a:r>
              <a:rPr lang="ko-KR" altLang="ko-KR" sz="2400" dirty="0" err="1" smtClean="0">
                <a:latin typeface="Calibri" panose="020F0502020204030204" pitchFamily="34" charset="0"/>
                <a:cs typeface="Times New Roman" panose="02020603050405020304" pitchFamily="18" charset="0"/>
              </a:rPr>
              <a:t>메소드</a:t>
            </a:r>
            <a:r>
              <a:rPr lang="en-US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ko-KR" altLang="ko-KR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트리의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루트노드를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인자로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전달하여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호출</a:t>
            </a:r>
            <a:endParaRPr lang="en-US" altLang="ko-KR" sz="24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Line 02:</a:t>
            </a:r>
            <a:r>
              <a:rPr lang="ko-KR" altLang="ko-KR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노드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이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null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인지를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검사하고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, null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이면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이전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호출된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곳으로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돌아가고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, null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이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아니면</a:t>
            </a:r>
            <a:r>
              <a:rPr lang="en-US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Line 03:</a:t>
            </a:r>
            <a:r>
              <a:rPr lang="ko-KR" altLang="ko-KR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노드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의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왼쪽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자식노드로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재귀호출하여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왼쪽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서브트리의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모든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노드들을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방문한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후에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altLang="ko-KR" sz="2400" dirty="0" smtClean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Line 04</a:t>
            </a:r>
            <a:r>
              <a:rPr lang="en-US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ko-KR" altLang="ko-KR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노드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 n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의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오른쪽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자식노드로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재귀호출하고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오른쪽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서브트리의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모든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노드들을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방문</a:t>
            </a:r>
            <a:endParaRPr lang="en-US" altLang="ko-KR" sz="24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끝으로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line 05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에서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노드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을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방문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6587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835744" y="4807974"/>
            <a:ext cx="7591118" cy="14945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549863"/>
            <a:ext cx="7886700" cy="503554"/>
          </a:xfrm>
        </p:spPr>
        <p:txBody>
          <a:bodyPr/>
          <a:lstStyle/>
          <a:p>
            <a:pPr algn="l"/>
            <a:r>
              <a:rPr lang="en-US" altLang="ko-KR" sz="3600" dirty="0" smtClean="0"/>
              <a:t>4.1 </a:t>
            </a:r>
            <a:r>
              <a:rPr lang="ko-KR" altLang="en-US" sz="3600" dirty="0" smtClean="0"/>
              <a:t>트리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ko-KR" dirty="0"/>
              <a:t>일반적인 트리</a:t>
            </a:r>
            <a:r>
              <a:rPr lang="en-US" altLang="ko-KR" dirty="0"/>
              <a:t>(General Tree)</a:t>
            </a:r>
            <a:r>
              <a:rPr lang="ko-KR" altLang="ko-KR" dirty="0"/>
              <a:t>는 실제 트리를 거꾸로 세워 놓은 형태의 </a:t>
            </a:r>
            <a:r>
              <a:rPr lang="ko-KR" altLang="ko-KR" dirty="0" smtClean="0"/>
              <a:t>자료구조</a:t>
            </a:r>
            <a:endParaRPr lang="en-US" altLang="ko-KR" dirty="0" smtClean="0"/>
          </a:p>
          <a:p>
            <a:r>
              <a:rPr lang="en-US" altLang="ko-KR" dirty="0" smtClean="0"/>
              <a:t>HTML</a:t>
            </a:r>
            <a:r>
              <a:rPr lang="ko-KR" altLang="ko-KR" dirty="0"/>
              <a:t>과</a:t>
            </a:r>
            <a:r>
              <a:rPr lang="en-US" altLang="ko-KR" dirty="0"/>
              <a:t> XML </a:t>
            </a:r>
            <a:r>
              <a:rPr lang="ko-KR" altLang="ko-KR" dirty="0"/>
              <a:t>의 문서 트리</a:t>
            </a:r>
            <a:r>
              <a:rPr lang="en-US" altLang="ko-KR" dirty="0"/>
              <a:t>, </a:t>
            </a:r>
            <a:r>
              <a:rPr lang="ko-KR" altLang="ko-KR" dirty="0"/>
              <a:t>자바 클래스 계층구조</a:t>
            </a:r>
            <a:r>
              <a:rPr lang="en-US" altLang="ko-KR" dirty="0"/>
              <a:t>, </a:t>
            </a:r>
            <a:r>
              <a:rPr lang="ko-KR" altLang="ko-KR" dirty="0"/>
              <a:t>운영체제의 파일시스템</a:t>
            </a:r>
            <a:r>
              <a:rPr lang="en-US" altLang="ko-KR" dirty="0"/>
              <a:t>, </a:t>
            </a:r>
            <a:r>
              <a:rPr lang="ko-KR" altLang="ko-KR" dirty="0" err="1"/>
              <a:t>탐색트리</a:t>
            </a:r>
            <a:r>
              <a:rPr lang="en-US" altLang="ko-KR" dirty="0"/>
              <a:t>, </a:t>
            </a:r>
            <a:r>
              <a:rPr lang="ko-KR" altLang="ko-KR" dirty="0"/>
              <a:t>이항</a:t>
            </a:r>
            <a:r>
              <a:rPr lang="en-US" altLang="ko-KR" dirty="0"/>
              <a:t>(Binomial)</a:t>
            </a:r>
            <a:r>
              <a:rPr lang="ko-KR" altLang="ko-KR" dirty="0" err="1"/>
              <a:t>힙</a:t>
            </a:r>
            <a:r>
              <a:rPr lang="en-US" altLang="ko-KR" dirty="0"/>
              <a:t>, </a:t>
            </a:r>
            <a:r>
              <a:rPr lang="ko-KR" altLang="ko-KR" dirty="0"/>
              <a:t>피보나치</a:t>
            </a:r>
            <a:r>
              <a:rPr lang="en-US" altLang="ko-KR" dirty="0"/>
              <a:t>(Fibonacci)</a:t>
            </a:r>
            <a:r>
              <a:rPr lang="ko-KR" altLang="ko-KR" dirty="0" err="1"/>
              <a:t>힙과</a:t>
            </a:r>
            <a:r>
              <a:rPr lang="ko-KR" altLang="ko-KR" dirty="0"/>
              <a:t> 같은 </a:t>
            </a:r>
            <a:r>
              <a:rPr lang="ko-KR" altLang="ko-KR" dirty="0" err="1"/>
              <a:t>우선순위큐</a:t>
            </a:r>
            <a:r>
              <a:rPr lang="en-US" altLang="ko-KR" dirty="0"/>
              <a:t>(7</a:t>
            </a:r>
            <a:r>
              <a:rPr lang="ko-KR" altLang="ko-KR" dirty="0"/>
              <a:t>장</a:t>
            </a:r>
            <a:r>
              <a:rPr lang="en-US" altLang="ko-KR" dirty="0"/>
              <a:t>)</a:t>
            </a:r>
            <a:r>
              <a:rPr lang="ko-KR" altLang="ko-KR" dirty="0"/>
              <a:t>에서 </a:t>
            </a:r>
            <a:r>
              <a:rPr lang="ko-KR" altLang="ko-KR" dirty="0" smtClean="0"/>
              <a:t>사용</a:t>
            </a:r>
            <a:r>
              <a:rPr lang="en-US" altLang="ko-KR" dirty="0" smtClean="0"/>
              <a:t> </a:t>
            </a:r>
          </a:p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ko-KR" altLang="ko-KR" dirty="0" smtClean="0">
                <a:solidFill>
                  <a:srgbClr val="3333FF"/>
                </a:solidFill>
              </a:rPr>
              <a:t>일반적인 </a:t>
            </a:r>
            <a:r>
              <a:rPr lang="ko-KR" altLang="ko-KR" dirty="0">
                <a:solidFill>
                  <a:srgbClr val="3333FF"/>
                </a:solidFill>
              </a:rPr>
              <a:t>트리의 </a:t>
            </a:r>
            <a:r>
              <a:rPr lang="ko-KR" altLang="ko-KR" dirty="0" smtClean="0">
                <a:solidFill>
                  <a:srgbClr val="3333FF"/>
                </a:solidFill>
              </a:rPr>
              <a:t>정의</a:t>
            </a:r>
            <a:endParaRPr lang="en-US" altLang="ko-KR" dirty="0" smtClean="0">
              <a:solidFill>
                <a:srgbClr val="3333FF"/>
              </a:solidFill>
            </a:endParaRPr>
          </a:p>
          <a:p>
            <a:pPr marL="265113" indent="0">
              <a:buNone/>
            </a:pPr>
            <a:r>
              <a:rPr lang="ko-KR" altLang="ko-KR" dirty="0" smtClean="0">
                <a:solidFill>
                  <a:srgbClr val="007635"/>
                </a:solidFill>
              </a:rPr>
              <a:t>트리는</a:t>
            </a:r>
            <a:r>
              <a:rPr lang="en-US" altLang="ko-KR" dirty="0" smtClean="0">
                <a:solidFill>
                  <a:srgbClr val="007635"/>
                </a:solidFill>
              </a:rPr>
              <a:t> </a:t>
            </a:r>
            <a:r>
              <a:rPr lang="en-US" altLang="ko-KR" dirty="0">
                <a:solidFill>
                  <a:srgbClr val="007635"/>
                </a:solidFill>
              </a:rPr>
              <a:t>empty</a:t>
            </a:r>
            <a:r>
              <a:rPr lang="ko-KR" altLang="ko-KR" dirty="0">
                <a:solidFill>
                  <a:srgbClr val="007635"/>
                </a:solidFill>
              </a:rPr>
              <a:t>이거나</a:t>
            </a:r>
            <a:r>
              <a:rPr lang="en-US" altLang="ko-KR" dirty="0">
                <a:solidFill>
                  <a:srgbClr val="007635"/>
                </a:solidFill>
              </a:rPr>
              <a:t>, empty</a:t>
            </a:r>
            <a:r>
              <a:rPr lang="ko-KR" altLang="ko-KR" dirty="0">
                <a:solidFill>
                  <a:srgbClr val="007635"/>
                </a:solidFill>
              </a:rPr>
              <a:t>가 아니면 </a:t>
            </a:r>
            <a:r>
              <a:rPr lang="ko-KR" altLang="ko-KR" dirty="0" err="1">
                <a:solidFill>
                  <a:srgbClr val="007635"/>
                </a:solidFill>
              </a:rPr>
              <a:t>루트노드</a:t>
            </a:r>
            <a:r>
              <a:rPr lang="ko-KR" altLang="ko-KR" dirty="0">
                <a:solidFill>
                  <a:srgbClr val="007635"/>
                </a:solidFill>
              </a:rPr>
              <a:t> </a:t>
            </a:r>
            <a:r>
              <a:rPr lang="en-US" altLang="ko-KR" dirty="0">
                <a:solidFill>
                  <a:srgbClr val="007635"/>
                </a:solidFill>
              </a:rPr>
              <a:t>R</a:t>
            </a:r>
            <a:r>
              <a:rPr lang="ko-KR" altLang="ko-KR" dirty="0">
                <a:solidFill>
                  <a:srgbClr val="007635"/>
                </a:solidFill>
              </a:rPr>
              <a:t>과 트리의 집합으로 구성되는데 각 트리의 </a:t>
            </a:r>
            <a:r>
              <a:rPr lang="ko-KR" altLang="ko-KR" dirty="0" err="1">
                <a:solidFill>
                  <a:srgbClr val="007635"/>
                </a:solidFill>
              </a:rPr>
              <a:t>루트노드는</a:t>
            </a:r>
            <a:r>
              <a:rPr lang="ko-KR" altLang="ko-KR" dirty="0">
                <a:solidFill>
                  <a:srgbClr val="007635"/>
                </a:solidFill>
              </a:rPr>
              <a:t> </a:t>
            </a:r>
            <a:r>
              <a:rPr lang="en-US" altLang="ko-KR" dirty="0">
                <a:solidFill>
                  <a:srgbClr val="007635"/>
                </a:solidFill>
              </a:rPr>
              <a:t>R</a:t>
            </a:r>
            <a:r>
              <a:rPr lang="ko-KR" altLang="ko-KR" dirty="0">
                <a:solidFill>
                  <a:srgbClr val="007635"/>
                </a:solidFill>
              </a:rPr>
              <a:t>의 자식노드이다</a:t>
            </a:r>
            <a:r>
              <a:rPr lang="en-US" altLang="ko-KR" dirty="0">
                <a:solidFill>
                  <a:srgbClr val="007635"/>
                </a:solidFill>
              </a:rPr>
              <a:t>. </a:t>
            </a:r>
            <a:r>
              <a:rPr lang="ko-KR" altLang="ko-KR" dirty="0">
                <a:solidFill>
                  <a:srgbClr val="007635"/>
                </a:solidFill>
              </a:rPr>
              <a:t>단</a:t>
            </a:r>
            <a:r>
              <a:rPr lang="en-US" altLang="ko-KR" dirty="0">
                <a:solidFill>
                  <a:srgbClr val="007635"/>
                </a:solidFill>
              </a:rPr>
              <a:t>, </a:t>
            </a:r>
            <a:r>
              <a:rPr lang="ko-KR" altLang="ko-KR" dirty="0">
                <a:solidFill>
                  <a:srgbClr val="007635"/>
                </a:solidFill>
              </a:rPr>
              <a:t>트리의 집합은 공집합일 수도 있다</a:t>
            </a:r>
          </a:p>
        </p:txBody>
      </p:sp>
      <p:pic>
        <p:nvPicPr>
          <p:cNvPr id="4" name="그림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7428588" y="261890"/>
            <a:ext cx="1276350" cy="1079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1363658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레벨순회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564105"/>
            <a:ext cx="7886700" cy="1366985"/>
          </a:xfrm>
        </p:spPr>
        <p:txBody>
          <a:bodyPr>
            <a:normAutofit/>
          </a:bodyPr>
          <a:lstStyle/>
          <a:p>
            <a:r>
              <a:rPr lang="ko-KR" altLang="ko-KR" dirty="0" err="1"/>
              <a:t>레벨순회는</a:t>
            </a:r>
            <a:r>
              <a:rPr lang="ko-KR" altLang="ko-KR" dirty="0"/>
              <a:t> </a:t>
            </a:r>
            <a:r>
              <a:rPr lang="ko-KR" altLang="ko-KR" dirty="0" err="1"/>
              <a:t>루트노드가</a:t>
            </a:r>
            <a:r>
              <a:rPr lang="ko-KR" altLang="ko-KR" dirty="0"/>
              <a:t> 있는 최상위 레벨부터 시작하여 각 레벨마다 좌에서 우로 노드들을 </a:t>
            </a:r>
            <a:r>
              <a:rPr lang="ko-KR" altLang="ko-KR" dirty="0" smtClean="0"/>
              <a:t>방문</a:t>
            </a:r>
            <a:endParaRPr lang="ko-KR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3737" y="2817833"/>
            <a:ext cx="4309902" cy="311950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8810988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973" y="373116"/>
            <a:ext cx="8382194" cy="3256706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360973" y="4074307"/>
            <a:ext cx="869534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levelorder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() </a:t>
            </a:r>
            <a:r>
              <a:rPr lang="ko-KR" altLang="ko-KR" sz="2400" dirty="0" err="1" smtClean="0">
                <a:latin typeface="Calibri" panose="020F0502020204030204" pitchFamily="34" charset="0"/>
                <a:cs typeface="Times New Roman" panose="02020603050405020304" pitchFamily="18" charset="0"/>
              </a:rPr>
              <a:t>메소드</a:t>
            </a:r>
            <a:r>
              <a:rPr lang="en-US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ko-KR" altLang="ko-KR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큐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자료구조를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활용</a:t>
            </a:r>
            <a:endParaRPr lang="en-US" altLang="ko-KR" sz="24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Line 02:</a:t>
            </a:r>
            <a:r>
              <a:rPr lang="ko-KR" altLang="ko-KR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자바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라이브러리의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LinkedList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를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사용해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구현한</a:t>
            </a:r>
            <a:r>
              <a:rPr lang="en-US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Queue</a:t>
            </a:r>
            <a:r>
              <a:rPr lang="ko-KR" altLang="ko-KR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사용</a:t>
            </a:r>
            <a:r>
              <a:rPr lang="en-US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Line 03: 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q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에서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삭제된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노드를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참조하기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위해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Node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타입의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지역변수를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선언</a:t>
            </a:r>
            <a:endParaRPr lang="en-US" altLang="ko-KR" sz="24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819313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86760" y="1378921"/>
            <a:ext cx="8695345" cy="34470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Line 04:</a:t>
            </a:r>
            <a:r>
              <a:rPr lang="ko-KR" altLang="ko-KR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트리의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루트노드인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 root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를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q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에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추가한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후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altLang="ko-KR" sz="2400" dirty="0" smtClean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Line </a:t>
            </a:r>
            <a:r>
              <a:rPr lang="en-US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05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의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while-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루프를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수행</a:t>
            </a:r>
            <a:r>
              <a:rPr lang="en-US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lvl="1">
              <a:spcAft>
                <a:spcPts val="1200"/>
              </a:spcAft>
            </a:pP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루프</a:t>
            </a:r>
            <a:r>
              <a:rPr lang="ko-KR" altLang="ko-KR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내에서는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line 06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에서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 q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의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가장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앞에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있는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노드를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삭제하고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가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이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노드를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참조하</a:t>
            </a:r>
            <a:endParaRPr lang="en-US" altLang="ko-KR" sz="24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spcAft>
                <a:spcPts val="1200"/>
              </a:spcAft>
            </a:pPr>
            <a:r>
              <a:rPr lang="en-US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Line 07: </a:t>
            </a:r>
            <a:r>
              <a:rPr lang="en-US" altLang="ko-KR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q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에서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삭제된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노드를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방문하고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, </a:t>
            </a:r>
            <a:endParaRPr lang="en-US" altLang="ko-KR" sz="24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spcAft>
                <a:spcPts val="1200"/>
              </a:spcAft>
            </a:pPr>
            <a:r>
              <a:rPr lang="en-US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Line 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08</a:t>
            </a:r>
            <a:r>
              <a:rPr lang="ko-KR" altLang="ko-KR" sz="2400" dirty="0">
                <a:cs typeface="Times New Roman" panose="02020603050405020304" pitchFamily="18" charset="0"/>
              </a:rPr>
              <a:t>∼</a:t>
            </a:r>
            <a:r>
              <a:rPr lang="en-US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11: </a:t>
            </a:r>
            <a:r>
              <a:rPr lang="ko-KR" altLang="ko-KR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의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왼쪽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자식과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오른쪽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자식을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q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에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차례로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삽입</a:t>
            </a:r>
            <a:r>
              <a:rPr lang="en-US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lvl="1">
              <a:spcAft>
                <a:spcPts val="1200"/>
              </a:spcAft>
            </a:pP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자식이</a:t>
            </a:r>
            <a:r>
              <a:rPr lang="ko-KR" altLang="ko-KR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null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인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경우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삽입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과정을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건너뛴다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1140475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806310"/>
            <a:ext cx="7886700" cy="503554"/>
          </a:xfrm>
        </p:spPr>
        <p:txBody>
          <a:bodyPr/>
          <a:lstStyle/>
          <a:p>
            <a:r>
              <a:rPr lang="ko-KR" altLang="en-US" dirty="0" smtClean="0"/>
              <a:t>기타 </a:t>
            </a:r>
            <a:r>
              <a:rPr lang="ko-KR" altLang="en-US" dirty="0" err="1" smtClean="0"/>
              <a:t>이진트리</a:t>
            </a:r>
            <a:r>
              <a:rPr lang="ko-KR" altLang="en-US" dirty="0" smtClean="0"/>
              <a:t> 연산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995947"/>
            <a:ext cx="7886700" cy="4505917"/>
          </a:xfrm>
        </p:spPr>
        <p:txBody>
          <a:bodyPr>
            <a:normAutofit/>
          </a:bodyPr>
          <a:lstStyle/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ko-KR" dirty="0" smtClean="0"/>
              <a:t>size</a:t>
            </a:r>
            <a:r>
              <a:rPr lang="en-US" altLang="ko-KR" dirty="0"/>
              <a:t>(): </a:t>
            </a:r>
            <a:r>
              <a:rPr lang="ko-KR" altLang="ko-KR" dirty="0"/>
              <a:t>트리의 노드 수 계산</a:t>
            </a:r>
          </a:p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ko-KR" dirty="0"/>
              <a:t>height(): </a:t>
            </a:r>
            <a:r>
              <a:rPr lang="ko-KR" altLang="ko-KR" dirty="0"/>
              <a:t>트리의 높이 계산</a:t>
            </a:r>
          </a:p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ko-KR" dirty="0" err="1"/>
              <a:t>isEqual</a:t>
            </a:r>
            <a:r>
              <a:rPr lang="en-US" altLang="ko-KR" dirty="0"/>
              <a:t>(): 2</a:t>
            </a:r>
            <a:r>
              <a:rPr lang="ko-KR" altLang="ko-KR" dirty="0"/>
              <a:t>개의 </a:t>
            </a:r>
            <a:r>
              <a:rPr lang="ko-KR" altLang="ko-KR" dirty="0" err="1"/>
              <a:t>이진트리에</a:t>
            </a:r>
            <a:r>
              <a:rPr lang="ko-KR" altLang="ko-KR" dirty="0"/>
              <a:t> 대한 동일성 검사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ko-KR" dirty="0"/>
              <a:t>size()</a:t>
            </a:r>
            <a:r>
              <a:rPr lang="ko-KR" altLang="ko-KR" dirty="0"/>
              <a:t>와 </a:t>
            </a:r>
            <a:r>
              <a:rPr lang="en-US" altLang="ko-KR" dirty="0"/>
              <a:t>height()</a:t>
            </a:r>
            <a:r>
              <a:rPr lang="ko-KR" altLang="ko-KR" dirty="0"/>
              <a:t>는 </a:t>
            </a:r>
            <a:r>
              <a:rPr lang="ko-KR" altLang="ko-KR" dirty="0" err="1"/>
              <a:t>후위순회에</a:t>
            </a:r>
            <a:r>
              <a:rPr lang="ko-KR" altLang="ko-KR" dirty="0"/>
              <a:t> 기반하고</a:t>
            </a:r>
            <a:r>
              <a:rPr lang="en-US" altLang="ko-KR" dirty="0"/>
              <a:t>, </a:t>
            </a:r>
            <a:r>
              <a:rPr lang="en-US" altLang="ko-KR" dirty="0" err="1"/>
              <a:t>isEqual</a:t>
            </a:r>
            <a:r>
              <a:rPr lang="en-US" altLang="ko-KR" dirty="0"/>
              <a:t>()</a:t>
            </a:r>
            <a:r>
              <a:rPr lang="ko-KR" altLang="ko-KR" dirty="0"/>
              <a:t>은 </a:t>
            </a:r>
            <a:r>
              <a:rPr lang="ko-KR" altLang="ko-KR" dirty="0" err="1"/>
              <a:t>전위순회에</a:t>
            </a:r>
            <a:r>
              <a:rPr lang="ko-KR" altLang="ko-KR" dirty="0"/>
              <a:t> </a:t>
            </a:r>
            <a:r>
              <a:rPr lang="ko-KR" altLang="ko-KR" dirty="0" smtClean="0"/>
              <a:t>기반</a:t>
            </a:r>
            <a:endParaRPr lang="en-US" altLang="ko-KR" dirty="0" smtClean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586630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 smtClean="0"/>
              <a:t>트리의 </a:t>
            </a:r>
            <a:r>
              <a:rPr lang="ko-KR" altLang="ko-KR" dirty="0"/>
              <a:t>노드 </a:t>
            </a:r>
            <a:r>
              <a:rPr lang="ko-KR" altLang="ko-KR" dirty="0" smtClean="0"/>
              <a:t>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</a:pPr>
            <a:r>
              <a:rPr lang="ko-KR" altLang="ko-KR" dirty="0"/>
              <a:t>트리의 노드 수를 계산하는 것은 트리의 아래에서 위로 각 자식의 </a:t>
            </a:r>
            <a:r>
              <a:rPr lang="ko-KR" altLang="ko-KR" dirty="0" err="1"/>
              <a:t>후손노드</a:t>
            </a:r>
            <a:r>
              <a:rPr lang="ko-KR" altLang="ko-KR" dirty="0"/>
              <a:t> 수를 합하며 올라가는 과정을 통해 수행되며</a:t>
            </a:r>
            <a:r>
              <a:rPr lang="en-US" altLang="ko-KR" dirty="0"/>
              <a:t>, </a:t>
            </a:r>
            <a:r>
              <a:rPr lang="ko-KR" altLang="ko-KR" dirty="0"/>
              <a:t>최종적으로 루트노드에서 총 합을 </a:t>
            </a:r>
            <a:r>
              <a:rPr lang="ko-KR" altLang="ko-KR" dirty="0" smtClean="0"/>
              <a:t>구</a:t>
            </a:r>
            <a:r>
              <a:rPr lang="ko-KR" altLang="en-US" dirty="0" smtClean="0"/>
              <a:t>함</a:t>
            </a:r>
            <a:endParaRPr lang="en-US" altLang="ko-KR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</a:pPr>
            <a:r>
              <a:rPr lang="ko-KR" altLang="ko-KR" dirty="0"/>
              <a:t>트리의 높이도 아래에서 위로 두 자식을 각각 </a:t>
            </a:r>
            <a:r>
              <a:rPr lang="ko-KR" altLang="ko-KR" dirty="0" err="1"/>
              <a:t>루트노드로</a:t>
            </a:r>
            <a:r>
              <a:rPr lang="ko-KR" altLang="ko-KR" dirty="0"/>
              <a:t> 하는 </a:t>
            </a:r>
            <a:r>
              <a:rPr lang="ko-KR" altLang="ko-KR" dirty="0" err="1"/>
              <a:t>서브트리의</a:t>
            </a:r>
            <a:r>
              <a:rPr lang="ko-KR" altLang="ko-KR" dirty="0"/>
              <a:t> 높이를 비교하여 보다 큰 높이에 </a:t>
            </a:r>
            <a:r>
              <a:rPr lang="en-US" altLang="ko-KR" dirty="0"/>
              <a:t>1</a:t>
            </a:r>
            <a:r>
              <a:rPr lang="ko-KR" altLang="ko-KR" dirty="0"/>
              <a:t>을 더하는 것으로 자신의 높이를 계산하며</a:t>
            </a:r>
            <a:r>
              <a:rPr lang="en-US" altLang="ko-KR" dirty="0"/>
              <a:t>, </a:t>
            </a:r>
            <a:r>
              <a:rPr lang="ko-KR" altLang="ko-KR" dirty="0"/>
              <a:t>최종적으로 </a:t>
            </a:r>
            <a:r>
              <a:rPr lang="ko-KR" altLang="ko-KR" dirty="0" err="1"/>
              <a:t>루트노드의</a:t>
            </a:r>
            <a:r>
              <a:rPr lang="ko-KR" altLang="ko-KR" dirty="0"/>
              <a:t> 높이가 트리의 높이가 </a:t>
            </a:r>
            <a:r>
              <a:rPr lang="ko-KR" altLang="en-US" dirty="0"/>
              <a:t>됨</a:t>
            </a:r>
            <a:endParaRPr lang="en-US" altLang="ko-KR" dirty="0" smtClean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</a:pPr>
            <a:r>
              <a:rPr lang="en-US" altLang="ko-KR" dirty="0" smtClean="0"/>
              <a:t>2</a:t>
            </a:r>
            <a:r>
              <a:rPr lang="ko-KR" altLang="ko-KR" dirty="0"/>
              <a:t>개의 </a:t>
            </a:r>
            <a:r>
              <a:rPr lang="ko-KR" altLang="ko-KR" dirty="0" err="1"/>
              <a:t>이진트리를</a:t>
            </a:r>
            <a:r>
              <a:rPr lang="ko-KR" altLang="ko-KR" dirty="0"/>
              <a:t> 비교하는 것은 다른 부분을 발견하는 즉시 비교 연산을 멈추기 위해 </a:t>
            </a:r>
            <a:r>
              <a:rPr lang="ko-KR" altLang="ko-KR" dirty="0" err="1"/>
              <a:t>전위순회</a:t>
            </a:r>
            <a:r>
              <a:rPr lang="ko-KR" altLang="ko-KR" dirty="0"/>
              <a:t> 방법을 </a:t>
            </a:r>
            <a:r>
              <a:rPr lang="ko-KR" altLang="ko-KR" dirty="0" smtClean="0"/>
              <a:t>사용</a:t>
            </a:r>
            <a:endParaRPr lang="ko-KR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603073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09600" y="837596"/>
            <a:ext cx="7982459" cy="21189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05359" y="837596"/>
            <a:ext cx="7886700" cy="4937760"/>
          </a:xfrm>
        </p:spPr>
        <p:txBody>
          <a:bodyPr/>
          <a:lstStyle/>
          <a:p>
            <a:pPr marL="0" indent="0">
              <a:lnSpc>
                <a:spcPct val="100000"/>
              </a:lnSpc>
              <a:spcAft>
                <a:spcPts val="1800"/>
              </a:spcAft>
              <a:buNone/>
            </a:pPr>
            <a:r>
              <a:rPr lang="en-US" altLang="ko-KR" dirty="0" smtClean="0">
                <a:solidFill>
                  <a:srgbClr val="3333FF"/>
                </a:solidFill>
              </a:rPr>
              <a:t>[</a:t>
            </a:r>
            <a:r>
              <a:rPr lang="ko-KR" altLang="ko-KR" dirty="0" smtClean="0">
                <a:solidFill>
                  <a:srgbClr val="3333FF"/>
                </a:solidFill>
              </a:rPr>
              <a:t>핵심 </a:t>
            </a:r>
            <a:r>
              <a:rPr lang="ko-KR" altLang="ko-KR" dirty="0">
                <a:solidFill>
                  <a:srgbClr val="3333FF"/>
                </a:solidFill>
              </a:rPr>
              <a:t>아이디어</a:t>
            </a:r>
            <a:r>
              <a:rPr lang="en-US" altLang="ko-KR" dirty="0">
                <a:solidFill>
                  <a:srgbClr val="3333FF"/>
                </a:solidFill>
              </a:rPr>
              <a:t>]</a:t>
            </a:r>
            <a:r>
              <a:rPr lang="en-US" altLang="ko-KR" dirty="0">
                <a:solidFill>
                  <a:srgbClr val="00B050"/>
                </a:solidFill>
              </a:rPr>
              <a:t> </a:t>
            </a:r>
            <a:endParaRPr lang="en-US" altLang="ko-KR" dirty="0" smtClean="0">
              <a:solidFill>
                <a:srgbClr val="00B05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ko-KR" dirty="0" smtClean="0">
                <a:solidFill>
                  <a:srgbClr val="007635"/>
                </a:solidFill>
              </a:rPr>
              <a:t>트리의 </a:t>
            </a:r>
            <a:r>
              <a:rPr lang="ko-KR" altLang="ko-KR" dirty="0">
                <a:solidFill>
                  <a:srgbClr val="007635"/>
                </a:solidFill>
              </a:rPr>
              <a:t>노드 수 </a:t>
            </a:r>
            <a:r>
              <a:rPr lang="en-US" altLang="ko-KR" dirty="0">
                <a:solidFill>
                  <a:srgbClr val="007635"/>
                </a:solidFill>
              </a:rPr>
              <a:t>= 1 + </a:t>
            </a:r>
            <a:endParaRPr lang="en-US" altLang="ko-KR" dirty="0" smtClean="0">
              <a:solidFill>
                <a:srgbClr val="007635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ko-KR" dirty="0" smtClean="0">
                <a:solidFill>
                  <a:srgbClr val="007635"/>
                </a:solidFill>
              </a:rPr>
              <a:t>	</a:t>
            </a:r>
            <a:r>
              <a:rPr lang="en-US" altLang="ko-KR" sz="2400" dirty="0" smtClean="0">
                <a:solidFill>
                  <a:srgbClr val="007635"/>
                </a:solidFill>
              </a:rPr>
              <a:t>(</a:t>
            </a:r>
            <a:r>
              <a:rPr lang="ko-KR" altLang="ko-KR" sz="2400" dirty="0" err="1">
                <a:solidFill>
                  <a:srgbClr val="007635"/>
                </a:solidFill>
              </a:rPr>
              <a:t>루트노드의</a:t>
            </a:r>
            <a:r>
              <a:rPr lang="ko-KR" altLang="ko-KR" sz="2400" dirty="0">
                <a:solidFill>
                  <a:srgbClr val="007635"/>
                </a:solidFill>
              </a:rPr>
              <a:t> 왼쪽 </a:t>
            </a:r>
            <a:r>
              <a:rPr lang="ko-KR" altLang="ko-KR" sz="2400" dirty="0" err="1">
                <a:solidFill>
                  <a:srgbClr val="007635"/>
                </a:solidFill>
              </a:rPr>
              <a:t>서브트리에</a:t>
            </a:r>
            <a:r>
              <a:rPr lang="ko-KR" altLang="ko-KR" sz="2400" dirty="0">
                <a:solidFill>
                  <a:srgbClr val="007635"/>
                </a:solidFill>
              </a:rPr>
              <a:t> 있는 노드 수</a:t>
            </a:r>
            <a:r>
              <a:rPr lang="en-US" altLang="ko-KR" sz="2400" dirty="0">
                <a:solidFill>
                  <a:srgbClr val="007635"/>
                </a:solidFill>
              </a:rPr>
              <a:t>) + </a:t>
            </a:r>
            <a:endParaRPr lang="en-US" altLang="ko-KR" sz="2400" dirty="0" smtClean="0">
              <a:solidFill>
                <a:srgbClr val="007635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1800"/>
              </a:spcAft>
              <a:buNone/>
            </a:pPr>
            <a:r>
              <a:rPr lang="en-US" altLang="ko-KR" sz="2400" dirty="0" smtClean="0">
                <a:solidFill>
                  <a:srgbClr val="007635"/>
                </a:solidFill>
              </a:rPr>
              <a:t>	(</a:t>
            </a:r>
            <a:r>
              <a:rPr lang="ko-KR" altLang="ko-KR" sz="2400" dirty="0" err="1">
                <a:solidFill>
                  <a:srgbClr val="007635"/>
                </a:solidFill>
              </a:rPr>
              <a:t>루트노드의</a:t>
            </a:r>
            <a:r>
              <a:rPr lang="ko-KR" altLang="ko-KR" sz="2400" dirty="0">
                <a:solidFill>
                  <a:srgbClr val="007635"/>
                </a:solidFill>
              </a:rPr>
              <a:t> 오른쪽 </a:t>
            </a:r>
            <a:r>
              <a:rPr lang="ko-KR" altLang="ko-KR" sz="2400" dirty="0" err="1">
                <a:solidFill>
                  <a:srgbClr val="007635"/>
                </a:solidFill>
              </a:rPr>
              <a:t>서브트리에</a:t>
            </a:r>
            <a:r>
              <a:rPr lang="ko-KR" altLang="ko-KR" sz="2400" dirty="0">
                <a:solidFill>
                  <a:srgbClr val="007635"/>
                </a:solidFill>
              </a:rPr>
              <a:t> 있는 노드 수</a:t>
            </a:r>
            <a:r>
              <a:rPr lang="en-US" altLang="ko-KR" sz="2400" dirty="0" smtClean="0">
                <a:solidFill>
                  <a:srgbClr val="007635"/>
                </a:solidFill>
              </a:rPr>
              <a:t>)</a:t>
            </a:r>
          </a:p>
          <a:p>
            <a:r>
              <a:rPr lang="en-US" altLang="ko-KR" dirty="0" smtClean="0"/>
              <a:t>1</a:t>
            </a:r>
            <a:r>
              <a:rPr lang="ko-KR" altLang="ko-KR" dirty="0"/>
              <a:t>은 </a:t>
            </a:r>
            <a:r>
              <a:rPr lang="ko-KR" altLang="ko-KR" dirty="0" err="1" smtClean="0"/>
              <a:t>루트노드</a:t>
            </a:r>
            <a:r>
              <a:rPr lang="ko-KR" altLang="ko-KR" dirty="0" smtClean="0"/>
              <a:t> </a:t>
            </a:r>
            <a:r>
              <a:rPr lang="ko-KR" altLang="ko-KR" dirty="0"/>
              <a:t>자신을 계산에 반영하는 </a:t>
            </a:r>
            <a:r>
              <a:rPr lang="ko-KR" altLang="ko-KR" dirty="0" smtClean="0"/>
              <a:t>것</a:t>
            </a:r>
            <a:endParaRPr lang="ko-KR" altLang="en-US" dirty="0"/>
          </a:p>
        </p:txBody>
      </p:sp>
      <p:pic>
        <p:nvPicPr>
          <p:cNvPr id="4" name="그림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1670" y="3793694"/>
            <a:ext cx="3454078" cy="181796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3147603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057" y="613673"/>
            <a:ext cx="8566720" cy="1578381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17607" y="3311400"/>
            <a:ext cx="862417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size() </a:t>
            </a:r>
            <a:r>
              <a:rPr lang="ko-KR" altLang="ko-KR" sz="2400" dirty="0" err="1" smtClean="0">
                <a:latin typeface="Calibri" panose="020F0502020204030204" pitchFamily="34" charset="0"/>
                <a:cs typeface="Times New Roman" panose="02020603050405020304" pitchFamily="18" charset="0"/>
              </a:rPr>
              <a:t>메소드</a:t>
            </a:r>
            <a:r>
              <a:rPr lang="en-US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ko-KR" altLang="ko-KR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루트노드를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인자로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전달하여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호출</a:t>
            </a:r>
            <a:endParaRPr lang="en-US" altLang="ko-KR" sz="24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Line 02:</a:t>
            </a:r>
            <a:r>
              <a:rPr lang="ko-KR" altLang="ko-KR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노드가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null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이면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line 03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에서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을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리턴하고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, </a:t>
            </a:r>
            <a:endParaRPr lang="en-US" altLang="ko-KR" sz="24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null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이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아니면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line 05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에서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왼쪽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자식노드를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루트노드로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하는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서브트리의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노드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수와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오른쪽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자식노드를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루트노드로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하는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서브트리의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노드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수를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더한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결과에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을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더한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값을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리턴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9028204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629266" y="2133600"/>
            <a:ext cx="8190270" cy="11208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트리의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높이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49" y="1564104"/>
            <a:ext cx="8259711" cy="3076722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ko-KR" dirty="0" smtClean="0">
                <a:solidFill>
                  <a:srgbClr val="3333FF"/>
                </a:solidFill>
              </a:rPr>
              <a:t>[</a:t>
            </a:r>
            <a:r>
              <a:rPr lang="ko-KR" altLang="ko-KR" dirty="0" smtClean="0">
                <a:solidFill>
                  <a:srgbClr val="3333FF"/>
                </a:solidFill>
              </a:rPr>
              <a:t>핵심 </a:t>
            </a:r>
            <a:r>
              <a:rPr lang="ko-KR" altLang="ko-KR" dirty="0">
                <a:solidFill>
                  <a:srgbClr val="3333FF"/>
                </a:solidFill>
              </a:rPr>
              <a:t>아이디어</a:t>
            </a:r>
            <a:r>
              <a:rPr lang="en-US" altLang="ko-KR" dirty="0">
                <a:solidFill>
                  <a:srgbClr val="3333FF"/>
                </a:solidFill>
              </a:rPr>
              <a:t>] </a:t>
            </a:r>
            <a:endParaRPr lang="en-US" altLang="ko-KR" dirty="0" smtClean="0">
              <a:solidFill>
                <a:srgbClr val="3333FF"/>
              </a:solidFill>
            </a:endParaRPr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ko-KR" altLang="ko-KR" sz="2400" dirty="0" smtClean="0">
                <a:solidFill>
                  <a:srgbClr val="007635"/>
                </a:solidFill>
              </a:rPr>
              <a:t>트리의 </a:t>
            </a:r>
            <a:r>
              <a:rPr lang="ko-KR" altLang="ko-KR" sz="2400" dirty="0">
                <a:solidFill>
                  <a:srgbClr val="007635"/>
                </a:solidFill>
              </a:rPr>
              <a:t>높이 </a:t>
            </a:r>
            <a:r>
              <a:rPr lang="en-US" altLang="ko-KR" sz="2400" dirty="0">
                <a:solidFill>
                  <a:srgbClr val="007635"/>
                </a:solidFill>
              </a:rPr>
              <a:t>= 1 + </a:t>
            </a:r>
            <a:endParaRPr lang="en-US" altLang="ko-KR" sz="2400" dirty="0" smtClean="0">
              <a:solidFill>
                <a:srgbClr val="007635"/>
              </a:solidFill>
            </a:endParaRPr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ko-KR" dirty="0" smtClean="0">
                <a:solidFill>
                  <a:srgbClr val="007635"/>
                </a:solidFill>
              </a:rPr>
              <a:t>    max (</a:t>
            </a:r>
            <a:r>
              <a:rPr lang="ko-KR" altLang="ko-KR" sz="2000" dirty="0" smtClean="0">
                <a:solidFill>
                  <a:srgbClr val="007635"/>
                </a:solidFill>
              </a:rPr>
              <a:t>루트의 </a:t>
            </a:r>
            <a:r>
              <a:rPr lang="ko-KR" altLang="ko-KR" sz="2000" dirty="0">
                <a:solidFill>
                  <a:srgbClr val="007635"/>
                </a:solidFill>
              </a:rPr>
              <a:t>왼쪽 </a:t>
            </a:r>
            <a:r>
              <a:rPr lang="ko-KR" altLang="ko-KR" sz="2000" dirty="0" err="1">
                <a:solidFill>
                  <a:srgbClr val="007635"/>
                </a:solidFill>
              </a:rPr>
              <a:t>서브트리의</a:t>
            </a:r>
            <a:r>
              <a:rPr lang="ko-KR" altLang="ko-KR" sz="2000" dirty="0">
                <a:solidFill>
                  <a:srgbClr val="007635"/>
                </a:solidFill>
              </a:rPr>
              <a:t> 높이</a:t>
            </a:r>
            <a:r>
              <a:rPr lang="en-US" altLang="ko-KR" sz="2000" dirty="0">
                <a:solidFill>
                  <a:srgbClr val="007635"/>
                </a:solidFill>
              </a:rPr>
              <a:t>, </a:t>
            </a:r>
            <a:r>
              <a:rPr lang="ko-KR" altLang="ko-KR" sz="2000" dirty="0" smtClean="0">
                <a:solidFill>
                  <a:srgbClr val="007635"/>
                </a:solidFill>
              </a:rPr>
              <a:t>루트의 </a:t>
            </a:r>
            <a:r>
              <a:rPr lang="ko-KR" altLang="ko-KR" sz="2000" dirty="0">
                <a:solidFill>
                  <a:srgbClr val="007635"/>
                </a:solidFill>
              </a:rPr>
              <a:t>오른쪽 </a:t>
            </a:r>
            <a:r>
              <a:rPr lang="ko-KR" altLang="ko-KR" sz="2000" dirty="0" err="1">
                <a:solidFill>
                  <a:srgbClr val="007635"/>
                </a:solidFill>
              </a:rPr>
              <a:t>서브트리의</a:t>
            </a:r>
            <a:r>
              <a:rPr lang="ko-KR" altLang="ko-KR" sz="2000" dirty="0">
                <a:solidFill>
                  <a:srgbClr val="007635"/>
                </a:solidFill>
              </a:rPr>
              <a:t> 높이</a:t>
            </a:r>
            <a:r>
              <a:rPr lang="en-US" altLang="ko-KR" dirty="0" smtClean="0">
                <a:solidFill>
                  <a:srgbClr val="007635"/>
                </a:solidFill>
              </a:rPr>
              <a:t>)</a:t>
            </a:r>
          </a:p>
          <a:p>
            <a:pPr marL="228600" lvl="1">
              <a:spcBef>
                <a:spcPts val="600"/>
              </a:spcBef>
              <a:spcAft>
                <a:spcPts val="0"/>
              </a:spcAft>
            </a:pPr>
            <a:r>
              <a:rPr lang="en-US" altLang="ko-KR" dirty="0" smtClean="0">
                <a:solidFill>
                  <a:srgbClr val="3333FF"/>
                </a:solidFill>
              </a:rPr>
              <a:t>1</a:t>
            </a:r>
            <a:r>
              <a:rPr lang="ko-KR" altLang="ko-KR" dirty="0">
                <a:solidFill>
                  <a:srgbClr val="3333FF"/>
                </a:solidFill>
              </a:rPr>
              <a:t>은 </a:t>
            </a:r>
            <a:r>
              <a:rPr lang="ko-KR" altLang="ko-KR" dirty="0" err="1">
                <a:solidFill>
                  <a:srgbClr val="3333FF"/>
                </a:solidFill>
              </a:rPr>
              <a:t>루트노드</a:t>
            </a:r>
            <a:r>
              <a:rPr lang="ko-KR" altLang="ko-KR" dirty="0">
                <a:solidFill>
                  <a:srgbClr val="3333FF"/>
                </a:solidFill>
              </a:rPr>
              <a:t> 자신을 계산에 </a:t>
            </a:r>
            <a:r>
              <a:rPr lang="ko-KR" altLang="ko-KR" dirty="0" smtClean="0">
                <a:solidFill>
                  <a:srgbClr val="3333FF"/>
                </a:solidFill>
              </a:rPr>
              <a:t>반영</a:t>
            </a:r>
            <a:endParaRPr lang="en-US" altLang="ko-KR" dirty="0" smtClean="0">
              <a:solidFill>
                <a:srgbClr val="3333FF"/>
              </a:solidFill>
            </a:endParaRPr>
          </a:p>
          <a:p>
            <a:r>
              <a:rPr lang="ko-KR" altLang="ko-KR" sz="2400" dirty="0" smtClean="0"/>
              <a:t>왼쪽과 </a:t>
            </a:r>
            <a:r>
              <a:rPr lang="ko-KR" altLang="ko-KR" sz="2400" dirty="0"/>
              <a:t>오른쪽 </a:t>
            </a:r>
            <a:r>
              <a:rPr lang="ko-KR" altLang="ko-KR" sz="2400" dirty="0" err="1"/>
              <a:t>서브트리의</a:t>
            </a:r>
            <a:r>
              <a:rPr lang="ko-KR" altLang="ko-KR" sz="2400" dirty="0"/>
              <a:t> 높이는 같은 방식으로 </a:t>
            </a:r>
            <a:r>
              <a:rPr lang="ko-KR" altLang="ko-KR" sz="2400" dirty="0" smtClean="0"/>
              <a:t>계산</a:t>
            </a:r>
            <a:endParaRPr lang="ko-KR" altLang="en-US" sz="2400" dirty="0"/>
          </a:p>
        </p:txBody>
      </p:sp>
      <p:pic>
        <p:nvPicPr>
          <p:cNvPr id="4" name="그림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9641" y="4640826"/>
            <a:ext cx="6464717" cy="171972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9447292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93" y="550554"/>
            <a:ext cx="8675294" cy="1403506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54393" y="2725605"/>
            <a:ext cx="8686800" cy="2741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07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height() </a:t>
            </a:r>
            <a:r>
              <a:rPr lang="ko-KR" altLang="ko-KR" sz="2400" dirty="0" err="1" smtClean="0">
                <a:latin typeface="Calibri" panose="020F0502020204030204" pitchFamily="34" charset="0"/>
                <a:cs typeface="Times New Roman" panose="02020603050405020304" pitchFamily="18" charset="0"/>
              </a:rPr>
              <a:t>메소드</a:t>
            </a:r>
            <a:r>
              <a:rPr lang="en-US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루트노드를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 인자로 전달하여 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호출</a:t>
            </a:r>
            <a:endParaRPr lang="en-US" altLang="ko-KR" sz="24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07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Line 02: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노드가 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null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이면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, line 03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에서 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을 </a:t>
            </a:r>
            <a:r>
              <a:rPr lang="ko-KR" altLang="ko-KR" sz="24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리턴하고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, </a:t>
            </a:r>
            <a:endParaRPr lang="en-US" altLang="ko-KR" sz="24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4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null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이 아니면 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line 05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에서 왼쪽 </a:t>
            </a:r>
            <a:r>
              <a:rPr lang="ko-KR" altLang="ko-KR" sz="24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자식노드를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루트노드로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 하는 </a:t>
            </a:r>
            <a:r>
              <a:rPr lang="ko-KR" altLang="ko-KR" sz="24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서브트리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 높이와 오른쪽 </a:t>
            </a:r>
            <a:r>
              <a:rPr lang="ko-KR" altLang="ko-KR" sz="24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자식노드를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루트노드로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 하는 </a:t>
            </a:r>
            <a:r>
              <a:rPr lang="ko-KR" altLang="ko-KR" sz="24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서브트리의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 높이 중에서 보다 큰 높이에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 1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을 더한 값을 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리턴</a:t>
            </a:r>
            <a:endParaRPr lang="ko-KR" altLang="ko-KR" sz="2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399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29266" y="2133601"/>
            <a:ext cx="7796979" cy="6882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이진트리</a:t>
            </a:r>
            <a:r>
              <a:rPr lang="ko-KR" altLang="en-US" dirty="0" smtClean="0"/>
              <a:t> 비교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1800"/>
              </a:spcAft>
              <a:buNone/>
            </a:pPr>
            <a:r>
              <a:rPr lang="en-US" altLang="ko-KR" dirty="0" smtClean="0">
                <a:solidFill>
                  <a:srgbClr val="3333FF"/>
                </a:solidFill>
              </a:rPr>
              <a:t>[</a:t>
            </a:r>
            <a:r>
              <a:rPr lang="ko-KR" altLang="ko-KR" dirty="0" smtClean="0">
                <a:solidFill>
                  <a:srgbClr val="3333FF"/>
                </a:solidFill>
              </a:rPr>
              <a:t>핵심 </a:t>
            </a:r>
            <a:r>
              <a:rPr lang="ko-KR" altLang="ko-KR" dirty="0">
                <a:solidFill>
                  <a:srgbClr val="3333FF"/>
                </a:solidFill>
              </a:rPr>
              <a:t>아이디어</a:t>
            </a:r>
            <a:r>
              <a:rPr lang="en-US" altLang="ko-KR" dirty="0">
                <a:solidFill>
                  <a:srgbClr val="3333FF"/>
                </a:solidFill>
              </a:rPr>
              <a:t>] </a:t>
            </a:r>
            <a:endParaRPr lang="en-US" altLang="ko-KR" dirty="0" smtClean="0">
              <a:solidFill>
                <a:srgbClr val="3333FF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1800"/>
              </a:spcAft>
              <a:buNone/>
            </a:pPr>
            <a:r>
              <a:rPr lang="ko-KR" altLang="ko-KR" sz="2400" dirty="0" err="1" smtClean="0">
                <a:solidFill>
                  <a:srgbClr val="007635"/>
                </a:solidFill>
              </a:rPr>
              <a:t>전위순회</a:t>
            </a:r>
            <a:r>
              <a:rPr lang="ko-KR" altLang="ko-KR" sz="2400" dirty="0" smtClean="0">
                <a:solidFill>
                  <a:srgbClr val="007635"/>
                </a:solidFill>
              </a:rPr>
              <a:t> </a:t>
            </a:r>
            <a:r>
              <a:rPr lang="ko-KR" altLang="ko-KR" sz="2400" dirty="0">
                <a:solidFill>
                  <a:srgbClr val="007635"/>
                </a:solidFill>
              </a:rPr>
              <a:t>과정에서 다른 점이 발견되는 순간 </a:t>
            </a:r>
            <a:r>
              <a:rPr lang="en-US" altLang="ko-KR" sz="2400" dirty="0">
                <a:solidFill>
                  <a:srgbClr val="007635"/>
                </a:solidFill>
              </a:rPr>
              <a:t>false</a:t>
            </a:r>
            <a:r>
              <a:rPr lang="ko-KR" altLang="ko-KR" sz="2400" dirty="0">
                <a:solidFill>
                  <a:srgbClr val="007635"/>
                </a:solidFill>
              </a:rPr>
              <a:t>를 </a:t>
            </a:r>
            <a:r>
              <a:rPr lang="ko-KR" altLang="ko-KR" sz="2400" dirty="0" smtClean="0">
                <a:solidFill>
                  <a:srgbClr val="007635"/>
                </a:solidFill>
              </a:rPr>
              <a:t>리턴</a:t>
            </a:r>
            <a:endParaRPr lang="ko-KR" altLang="ko-KR" sz="2400" dirty="0">
              <a:solidFill>
                <a:srgbClr val="00B050"/>
              </a:solidFill>
            </a:endParaRPr>
          </a:p>
          <a:p>
            <a:pPr>
              <a:lnSpc>
                <a:spcPct val="150000"/>
              </a:lnSpc>
              <a:spcBef>
                <a:spcPts val="2400"/>
              </a:spcBef>
              <a:spcAft>
                <a:spcPts val="600"/>
              </a:spcAft>
            </a:pPr>
            <a:r>
              <a:rPr lang="en-US" altLang="ko-KR" sz="2400" dirty="0" err="1" smtClean="0"/>
              <a:t>isEqual</a:t>
            </a:r>
            <a:r>
              <a:rPr lang="en-US" altLang="ko-KR" sz="2400" dirty="0"/>
              <a:t>() </a:t>
            </a:r>
            <a:r>
              <a:rPr lang="ko-KR" altLang="ko-KR" sz="2400" dirty="0" err="1" smtClean="0"/>
              <a:t>메소드</a:t>
            </a:r>
            <a:r>
              <a:rPr lang="en-US" altLang="ko-KR" sz="2400" dirty="0" smtClean="0"/>
              <a:t>:</a:t>
            </a:r>
            <a:r>
              <a:rPr lang="ko-KR" altLang="ko-KR" sz="2400" dirty="0" smtClean="0"/>
              <a:t> </a:t>
            </a:r>
            <a:r>
              <a:rPr lang="ko-KR" altLang="ko-KR" sz="2400" dirty="0"/>
              <a:t>비교하려는 두 트리의 루트노드들을 인자로 전달하여 </a:t>
            </a:r>
            <a:r>
              <a:rPr lang="ko-KR" altLang="ko-KR" sz="2400" dirty="0" smtClean="0"/>
              <a:t>호출</a:t>
            </a:r>
            <a:endParaRPr lang="en-US" altLang="ko-KR" sz="2400" dirty="0" smtClean="0"/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ko-KR" sz="2400" dirty="0" smtClean="0"/>
              <a:t>Line 02:</a:t>
            </a:r>
            <a:r>
              <a:rPr lang="ko-KR" altLang="ko-KR" sz="2400" dirty="0" smtClean="0"/>
              <a:t> </a:t>
            </a:r>
            <a:r>
              <a:rPr lang="ko-KR" altLang="ko-KR" sz="2400" dirty="0"/>
              <a:t>노드 </a:t>
            </a:r>
            <a:r>
              <a:rPr lang="en-US" altLang="ko-KR" sz="2400" dirty="0"/>
              <a:t>n</a:t>
            </a:r>
            <a:r>
              <a:rPr lang="ko-KR" altLang="ko-KR" sz="2400" dirty="0"/>
              <a:t>과 </a:t>
            </a:r>
            <a:r>
              <a:rPr lang="en-US" altLang="ko-KR" sz="2400" dirty="0"/>
              <a:t>m </a:t>
            </a:r>
            <a:r>
              <a:rPr lang="ko-KR" altLang="ko-KR" sz="2400" dirty="0"/>
              <a:t>둘 중에 </a:t>
            </a:r>
            <a:r>
              <a:rPr lang="ko-KR" altLang="ko-KR" sz="2400" dirty="0" smtClean="0"/>
              <a:t>하나</a:t>
            </a:r>
            <a:r>
              <a:rPr lang="ko-KR" altLang="en-US" sz="2400" dirty="0" smtClean="0"/>
              <a:t>가</a:t>
            </a:r>
            <a:r>
              <a:rPr lang="ko-KR" altLang="ko-KR" sz="2400" dirty="0" smtClean="0"/>
              <a:t> </a:t>
            </a:r>
            <a:r>
              <a:rPr lang="en-US" altLang="ko-KR" sz="2400" dirty="0" smtClean="0"/>
              <a:t>null</a:t>
            </a:r>
            <a:r>
              <a:rPr lang="ko-KR" altLang="en-US" sz="2400" dirty="0" smtClean="0"/>
              <a:t>인 경우</a:t>
            </a:r>
            <a:endParaRPr lang="en-US" altLang="ko-KR" sz="2400" dirty="0" smtClean="0"/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Tx/>
              <a:buChar char="-"/>
            </a:pPr>
            <a:r>
              <a:rPr lang="ko-KR" altLang="ko-KR" dirty="0" smtClean="0"/>
              <a:t>만일 </a:t>
            </a:r>
            <a:r>
              <a:rPr lang="ko-KR" altLang="ko-KR" dirty="0"/>
              <a:t>둘 다 </a:t>
            </a:r>
            <a:r>
              <a:rPr lang="en-US" altLang="ko-KR" dirty="0"/>
              <a:t>null</a:t>
            </a:r>
            <a:r>
              <a:rPr lang="ko-KR" altLang="ko-KR" dirty="0"/>
              <a:t>이면 </a:t>
            </a:r>
            <a:r>
              <a:rPr lang="en-US" altLang="ko-KR" dirty="0"/>
              <a:t>true</a:t>
            </a:r>
            <a:r>
              <a:rPr lang="ko-KR" altLang="ko-KR" dirty="0"/>
              <a:t>를 </a:t>
            </a:r>
            <a:r>
              <a:rPr lang="ko-KR" altLang="ko-KR" dirty="0" err="1" smtClean="0"/>
              <a:t>리턴하고</a:t>
            </a:r>
            <a:endParaRPr lang="en-US" altLang="ko-KR" dirty="0" smtClean="0"/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Tx/>
              <a:buChar char="-"/>
            </a:pPr>
            <a:r>
              <a:rPr lang="ko-KR" altLang="ko-KR" dirty="0" smtClean="0"/>
              <a:t>한 </a:t>
            </a:r>
            <a:r>
              <a:rPr lang="ko-KR" altLang="ko-KR" dirty="0"/>
              <a:t>쪽만 </a:t>
            </a:r>
            <a:r>
              <a:rPr lang="en-US" altLang="ko-KR" dirty="0"/>
              <a:t>null</a:t>
            </a:r>
            <a:r>
              <a:rPr lang="ko-KR" altLang="ko-KR" dirty="0"/>
              <a:t>이면 트리가 다른 것이므로 </a:t>
            </a:r>
            <a:r>
              <a:rPr lang="en-US" altLang="ko-KR" dirty="0"/>
              <a:t>false</a:t>
            </a:r>
            <a:r>
              <a:rPr lang="ko-KR" altLang="ko-KR" dirty="0"/>
              <a:t>를 </a:t>
            </a:r>
            <a:r>
              <a:rPr lang="ko-KR" altLang="ko-KR" dirty="0" smtClean="0"/>
              <a:t>리턴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0400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용어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189972"/>
            <a:ext cx="8358034" cy="5505796"/>
          </a:xfrm>
        </p:spPr>
        <p:txBody>
          <a:bodyPr>
            <a:normAutofit fontScale="85000" lnSpcReduction="20000"/>
          </a:bodyPr>
          <a:lstStyle/>
          <a:p>
            <a:pPr lvl="0">
              <a:spcBef>
                <a:spcPts val="0"/>
              </a:spcBef>
              <a:spcAft>
                <a:spcPts val="1200"/>
              </a:spcAft>
            </a:pPr>
            <a:r>
              <a:rPr lang="ko-KR" altLang="en-US" sz="2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루</a:t>
            </a:r>
            <a:r>
              <a:rPr lang="ko-KR" altLang="ko-KR" sz="2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트</a:t>
            </a:r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(Root)</a:t>
            </a:r>
            <a:r>
              <a:rPr lang="ko-KR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노드 </a:t>
            </a:r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트리의 최상위에 있는 노드</a:t>
            </a:r>
          </a:p>
          <a:p>
            <a:pPr lvl="0">
              <a:spcBef>
                <a:spcPts val="0"/>
              </a:spcBef>
              <a:spcAft>
                <a:spcPts val="1200"/>
              </a:spcAft>
            </a:pPr>
            <a:r>
              <a:rPr lang="ko-KR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자식</a:t>
            </a:r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(Child)</a:t>
            </a:r>
            <a:r>
              <a:rPr lang="ko-KR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노드 </a:t>
            </a:r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노드 하위에 연결된 노드</a:t>
            </a:r>
          </a:p>
          <a:p>
            <a:pPr lvl="0">
              <a:spcBef>
                <a:spcPts val="0"/>
              </a:spcBef>
              <a:spcAft>
                <a:spcPts val="1200"/>
              </a:spcAft>
            </a:pPr>
            <a:r>
              <a:rPr lang="ko-KR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차수</a:t>
            </a:r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(Degree</a:t>
            </a:r>
            <a:r>
              <a:rPr lang="en-US" altLang="ko-KR" sz="2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    </a:t>
            </a:r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ko-KR" sz="2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자식노드</a:t>
            </a:r>
            <a:r>
              <a:rPr lang="ko-KR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수</a:t>
            </a:r>
          </a:p>
          <a:p>
            <a:pPr lvl="0">
              <a:spcBef>
                <a:spcPts val="0"/>
              </a:spcBef>
              <a:spcAft>
                <a:spcPts val="1200"/>
              </a:spcAft>
            </a:pPr>
            <a:r>
              <a:rPr lang="ko-KR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부모</a:t>
            </a:r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(Parent)</a:t>
            </a:r>
            <a:r>
              <a:rPr lang="ko-KR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노드 </a:t>
            </a:r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노드의 상위에 연결된 노드</a:t>
            </a:r>
          </a:p>
          <a:p>
            <a:pPr lvl="0">
              <a:spcBef>
                <a:spcPts val="0"/>
              </a:spcBef>
              <a:spcAft>
                <a:spcPts val="1200"/>
              </a:spcAft>
            </a:pPr>
            <a:r>
              <a:rPr lang="ko-KR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이파리</a:t>
            </a:r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(Leaf)</a:t>
            </a:r>
            <a:r>
              <a:rPr lang="ko-KR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노드 </a:t>
            </a:r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자식이 없는 </a:t>
            </a:r>
            <a:r>
              <a:rPr lang="ko-KR" altLang="ko-KR" sz="2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노드</a:t>
            </a:r>
            <a:endParaRPr lang="en-US" altLang="ko-KR" sz="2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>
              <a:spcBef>
                <a:spcPts val="0"/>
              </a:spcBef>
              <a:spcAft>
                <a:spcPts val="1200"/>
              </a:spcAft>
            </a:pPr>
            <a:r>
              <a:rPr lang="ko-KR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형제</a:t>
            </a:r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(Sibling)</a:t>
            </a:r>
            <a:r>
              <a:rPr lang="ko-KR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노드 </a:t>
            </a:r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동일한 부모를 가지는 노드</a:t>
            </a:r>
          </a:p>
          <a:p>
            <a:pPr lvl="0">
              <a:spcBef>
                <a:spcPts val="0"/>
              </a:spcBef>
              <a:spcAft>
                <a:spcPts val="1200"/>
              </a:spcAft>
            </a:pPr>
            <a:r>
              <a:rPr lang="ko-KR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조상</a:t>
            </a:r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(Ancestor)</a:t>
            </a:r>
            <a:r>
              <a:rPr lang="ko-KR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노드 </a:t>
            </a:r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루트노드까지의 경로상에 있는 모든 노드들의 집합</a:t>
            </a:r>
          </a:p>
          <a:p>
            <a:pPr lvl="0">
              <a:spcBef>
                <a:spcPts val="0"/>
              </a:spcBef>
              <a:spcAft>
                <a:spcPts val="1200"/>
              </a:spcAft>
            </a:pPr>
            <a:r>
              <a:rPr lang="ko-KR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후손</a:t>
            </a:r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(Descendant)</a:t>
            </a:r>
            <a:r>
              <a:rPr lang="ko-KR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노드 </a:t>
            </a:r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</a:t>
            </a:r>
            <a:r>
              <a:rPr lang="ko-KR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노드 아래로 매달린 모든 노드들의 집합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ko-KR" altLang="ko-KR" sz="2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서브트리</a:t>
            </a:r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(Subtree) – </a:t>
            </a:r>
            <a:r>
              <a:rPr lang="ko-KR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노드 자신과 </a:t>
            </a:r>
            <a:r>
              <a:rPr lang="ko-KR" altLang="ko-KR" sz="2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후손노드로</a:t>
            </a:r>
            <a:r>
              <a:rPr lang="ko-KR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구성된 트리</a:t>
            </a:r>
            <a:r>
              <a:rPr lang="ko-KR" altLang="ko-K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9073624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833" y="3333993"/>
            <a:ext cx="8736385" cy="2298006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432147" y="647880"/>
            <a:ext cx="8185759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 smtClean="0"/>
              <a:t>Line 05 (</a:t>
            </a:r>
            <a:r>
              <a:rPr lang="ko-KR" altLang="ko-KR" sz="2400" dirty="0" smtClean="0"/>
              <a:t>만일 </a:t>
            </a:r>
            <a:r>
              <a:rPr lang="ko-KR" altLang="ko-KR" sz="2400" dirty="0"/>
              <a:t>둘 다 </a:t>
            </a:r>
            <a:r>
              <a:rPr lang="en-US" altLang="ko-KR" sz="2400" dirty="0"/>
              <a:t>null</a:t>
            </a:r>
            <a:r>
              <a:rPr lang="ko-KR" altLang="ko-KR" sz="2400" dirty="0"/>
              <a:t>이 </a:t>
            </a:r>
            <a:r>
              <a:rPr lang="ko-KR" altLang="ko-KR" sz="2400" dirty="0" smtClean="0"/>
              <a:t>아니면</a:t>
            </a:r>
            <a:r>
              <a:rPr lang="en-US" altLang="ko-KR" sz="2400" dirty="0" smtClean="0"/>
              <a:t>): </a:t>
            </a:r>
            <a:r>
              <a:rPr lang="ko-KR" altLang="ko-KR" sz="2400" dirty="0" smtClean="0"/>
              <a:t> </a:t>
            </a:r>
            <a:r>
              <a:rPr lang="ko-KR" altLang="ko-KR" sz="2400" dirty="0"/>
              <a:t>두 노드의 키를 비교하여 다르면</a:t>
            </a:r>
            <a:r>
              <a:rPr lang="en-US" altLang="ko-KR" sz="2400" dirty="0"/>
              <a:t> (1 </a:t>
            </a:r>
            <a:r>
              <a:rPr lang="ko-KR" altLang="ko-KR" sz="2400" dirty="0"/>
              <a:t>또는 </a:t>
            </a:r>
            <a:r>
              <a:rPr lang="en-US" altLang="ko-KR" sz="2400" dirty="0"/>
              <a:t>-1</a:t>
            </a:r>
            <a:r>
              <a:rPr lang="ko-KR" altLang="ko-KR" sz="2400" dirty="0"/>
              <a:t>인 경우</a:t>
            </a:r>
            <a:r>
              <a:rPr lang="en-US" altLang="ko-KR" sz="2400" dirty="0"/>
              <a:t>) false</a:t>
            </a:r>
            <a:r>
              <a:rPr lang="ko-KR" altLang="ko-KR" sz="2400" dirty="0"/>
              <a:t>를 </a:t>
            </a:r>
            <a:r>
              <a:rPr lang="ko-KR" altLang="ko-KR" sz="2400" dirty="0" smtClean="0"/>
              <a:t>리턴</a:t>
            </a:r>
            <a:endParaRPr lang="en-US" altLang="ko-KR" sz="2400" dirty="0" smtClean="0"/>
          </a:p>
          <a:p>
            <a:pPr marL="342900" indent="-342900">
              <a:spcBef>
                <a:spcPts val="18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ko-KR" sz="2400" dirty="0" smtClean="0"/>
              <a:t>0</a:t>
            </a:r>
            <a:r>
              <a:rPr lang="ko-KR" altLang="ko-KR" sz="2400" dirty="0"/>
              <a:t>이면 같은 </a:t>
            </a:r>
            <a:r>
              <a:rPr lang="en-US" altLang="ko-KR" sz="2400" dirty="0"/>
              <a:t>key</a:t>
            </a:r>
            <a:r>
              <a:rPr lang="ko-KR" altLang="ko-KR" sz="2400" dirty="0"/>
              <a:t>값을 갖는 경우이므로 </a:t>
            </a:r>
            <a:r>
              <a:rPr lang="en-US" altLang="ko-KR" sz="2400" dirty="0"/>
              <a:t>line 08</a:t>
            </a:r>
            <a:r>
              <a:rPr lang="ko-KR" altLang="ko-KR" sz="2400" dirty="0"/>
              <a:t>∼</a:t>
            </a:r>
            <a:r>
              <a:rPr lang="en-US" altLang="ko-KR" sz="2400" dirty="0"/>
              <a:t>09</a:t>
            </a:r>
            <a:r>
              <a:rPr lang="ko-KR" altLang="ko-KR" sz="2400" dirty="0"/>
              <a:t>에서 각 트리의 왼쪽 </a:t>
            </a:r>
            <a:r>
              <a:rPr lang="ko-KR" altLang="ko-KR" sz="2400" dirty="0" err="1"/>
              <a:t>자식노드와</a:t>
            </a:r>
            <a:r>
              <a:rPr lang="ko-KR" altLang="ko-KR" sz="2400" dirty="0"/>
              <a:t> 오른쪽 </a:t>
            </a:r>
            <a:r>
              <a:rPr lang="ko-KR" altLang="ko-KR" sz="2400" dirty="0" err="1"/>
              <a:t>자식노드를</a:t>
            </a:r>
            <a:r>
              <a:rPr lang="ko-KR" altLang="ko-KR" sz="2400" dirty="0"/>
              <a:t> 인자로 하여</a:t>
            </a:r>
            <a:r>
              <a:rPr lang="en-US" altLang="ko-KR" sz="2400" dirty="0"/>
              <a:t> </a:t>
            </a:r>
            <a:r>
              <a:rPr lang="en-US" altLang="ko-KR" sz="2400" dirty="0" err="1"/>
              <a:t>isEqual</a:t>
            </a:r>
            <a:r>
              <a:rPr lang="en-US" altLang="ko-KR" sz="2400" dirty="0"/>
              <a:t>() </a:t>
            </a:r>
            <a:r>
              <a:rPr lang="ko-KR" altLang="ko-KR" sz="2400" dirty="0" err="1"/>
              <a:t>메소드를</a:t>
            </a:r>
            <a:r>
              <a:rPr lang="ko-KR" altLang="ko-KR" sz="2400" dirty="0"/>
              <a:t> </a:t>
            </a:r>
            <a:r>
              <a:rPr lang="ko-KR" altLang="ko-KR" sz="2400" dirty="0" err="1" smtClean="0"/>
              <a:t>재귀호출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3995901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수행시간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ko-KR" dirty="0" smtClean="0"/>
              <a:t>앞서 </a:t>
            </a:r>
            <a:r>
              <a:rPr lang="ko-KR" altLang="ko-KR" dirty="0"/>
              <a:t>설명된 각 연산은 트리의 각 노드를 한 번씩만 방문하므로 </a:t>
            </a:r>
            <a:r>
              <a:rPr lang="en-US" altLang="ko-KR" dirty="0">
                <a:solidFill>
                  <a:srgbClr val="3333FF"/>
                </a:solidFill>
              </a:rPr>
              <a:t>O(N) </a:t>
            </a:r>
            <a:r>
              <a:rPr lang="ko-KR" altLang="ko-KR" dirty="0">
                <a:solidFill>
                  <a:srgbClr val="3333FF"/>
                </a:solidFill>
              </a:rPr>
              <a:t>시간</a:t>
            </a:r>
            <a:r>
              <a:rPr lang="ko-KR" altLang="ko-KR" dirty="0"/>
              <a:t>이 </a:t>
            </a:r>
            <a:r>
              <a:rPr lang="ko-KR" altLang="ko-KR" dirty="0" smtClean="0"/>
              <a:t>소요</a:t>
            </a:r>
            <a:endParaRPr lang="ko-KR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204498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스레드 </a:t>
            </a:r>
            <a:r>
              <a:rPr lang="ko-KR" altLang="en-US" dirty="0" err="1" smtClean="0"/>
              <a:t>이진트리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363689"/>
            <a:ext cx="7886700" cy="4937760"/>
          </a:xfrm>
        </p:spPr>
        <p:txBody>
          <a:bodyPr>
            <a:normAutofit fontScale="92500" lnSpcReduction="20000"/>
          </a:bodyPr>
          <a:lstStyle/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ko-KR" altLang="ko-KR" dirty="0" err="1" smtClean="0"/>
              <a:t>이진트리의</a:t>
            </a:r>
            <a:r>
              <a:rPr lang="ko-KR" altLang="ko-KR" dirty="0" smtClean="0"/>
              <a:t> </a:t>
            </a:r>
            <a:r>
              <a:rPr lang="ko-KR" altLang="ko-KR" dirty="0"/>
              <a:t>기본 연산들은 </a:t>
            </a:r>
            <a:r>
              <a:rPr lang="ko-KR" altLang="ko-KR" dirty="0" err="1"/>
              <a:t>레벨순회를</a:t>
            </a:r>
            <a:r>
              <a:rPr lang="ko-KR" altLang="ko-KR" dirty="0"/>
              <a:t> 제외하고 모두 스택 자료구조를 </a:t>
            </a:r>
            <a:r>
              <a:rPr lang="ko-KR" altLang="ko-KR" dirty="0" smtClean="0"/>
              <a:t>사용</a:t>
            </a:r>
            <a:r>
              <a:rPr lang="en-US" altLang="ko-KR" dirty="0" smtClean="0"/>
              <a:t>: </a:t>
            </a:r>
            <a:r>
              <a:rPr lang="ko-KR" altLang="ko-KR" dirty="0" err="1" smtClean="0"/>
              <a:t>메소드의</a:t>
            </a:r>
            <a:r>
              <a:rPr lang="ko-KR" altLang="ko-KR" dirty="0" smtClean="0"/>
              <a:t> </a:t>
            </a:r>
            <a:r>
              <a:rPr lang="ko-KR" altLang="ko-KR" dirty="0" err="1"/>
              <a:t>재귀호출은</a:t>
            </a:r>
            <a:r>
              <a:rPr lang="ko-KR" altLang="ko-KR" dirty="0"/>
              <a:t> 시스템 스택을 사용하므로 스택 자료구조를 사용한 것으로 </a:t>
            </a:r>
            <a:r>
              <a:rPr lang="ko-KR" altLang="ko-KR" dirty="0" smtClean="0"/>
              <a:t>간주</a:t>
            </a:r>
            <a:endParaRPr lang="en-US" altLang="ko-KR" dirty="0" smtClean="0"/>
          </a:p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ko-KR" altLang="ko-KR" dirty="0" smtClean="0"/>
              <a:t>스택에 </a:t>
            </a:r>
            <a:r>
              <a:rPr lang="ko-KR" altLang="ko-KR" dirty="0"/>
              <a:t>사용되는 메모리 공간의 크기는 트리의 높이에 </a:t>
            </a:r>
            <a:r>
              <a:rPr lang="ko-KR" altLang="ko-KR" dirty="0" smtClean="0"/>
              <a:t>비례</a:t>
            </a:r>
            <a:endParaRPr lang="en-US" altLang="ko-KR" dirty="0"/>
          </a:p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ko-KR" altLang="ko-KR" dirty="0" smtClean="0"/>
              <a:t>스택 없이 </a:t>
            </a:r>
            <a:r>
              <a:rPr lang="ko-KR" altLang="ko-KR" dirty="0" err="1" smtClean="0"/>
              <a:t>이진트리의</a:t>
            </a:r>
            <a:r>
              <a:rPr lang="ko-KR" altLang="ko-KR" dirty="0" smtClean="0"/>
              <a:t> 연산을 구현하는</a:t>
            </a:r>
            <a:r>
              <a:rPr lang="en-US" altLang="ko-KR" dirty="0" smtClean="0"/>
              <a:t> 2 </a:t>
            </a:r>
            <a:r>
              <a:rPr lang="ko-KR" altLang="en-US" dirty="0" smtClean="0"/>
              <a:t>가지</a:t>
            </a:r>
            <a:r>
              <a:rPr lang="ko-KR" altLang="ko-KR" dirty="0" smtClean="0"/>
              <a:t> 방법</a:t>
            </a:r>
            <a:endParaRPr lang="en-US" altLang="ko-KR" dirty="0" smtClean="0"/>
          </a:p>
          <a:p>
            <a:pPr marL="265113" indent="0">
              <a:spcBef>
                <a:spcPts val="600"/>
              </a:spcBef>
              <a:spcAft>
                <a:spcPts val="1200"/>
              </a:spcAft>
              <a:buNone/>
            </a:pPr>
            <a:r>
              <a:rPr lang="en-US" altLang="ko-KR" dirty="0" smtClean="0"/>
              <a:t>[1] Node </a:t>
            </a:r>
            <a:r>
              <a:rPr lang="ko-KR" altLang="ko-KR" dirty="0" smtClean="0"/>
              <a:t>객체에 </a:t>
            </a:r>
            <a:r>
              <a:rPr lang="ko-KR" altLang="ko-KR" dirty="0" err="1" smtClean="0"/>
              <a:t>부모노드를</a:t>
            </a:r>
            <a:r>
              <a:rPr lang="ko-KR" altLang="ko-KR" dirty="0" smtClean="0"/>
              <a:t> 가리키는 레퍼런스 필드를 추가로 선언하여 순회에 사용하는 방법</a:t>
            </a:r>
            <a:endParaRPr lang="en-US" altLang="ko-KR" dirty="0" smtClean="0"/>
          </a:p>
          <a:p>
            <a:pPr marL="265113" indent="0">
              <a:spcBef>
                <a:spcPts val="600"/>
              </a:spcBef>
              <a:spcAft>
                <a:spcPts val="1200"/>
              </a:spcAft>
              <a:buNone/>
            </a:pPr>
            <a:r>
              <a:rPr lang="en-US" altLang="ko-KR" dirty="0" smtClean="0"/>
              <a:t>[2]</a:t>
            </a:r>
            <a:r>
              <a:rPr lang="ko-KR" altLang="ko-KR" dirty="0" smtClean="0"/>
              <a:t> 노드의 </a:t>
            </a:r>
            <a:r>
              <a:rPr lang="en-US" altLang="ko-KR" dirty="0" smtClean="0"/>
              <a:t>null </a:t>
            </a:r>
            <a:r>
              <a:rPr lang="ko-KR" altLang="ko-KR" dirty="0" smtClean="0"/>
              <a:t>레퍼런스들을 활용하는 것</a:t>
            </a:r>
            <a:r>
              <a:rPr lang="en-US" altLang="ko-KR" dirty="0" smtClean="0"/>
              <a:t> (</a:t>
            </a:r>
            <a:r>
              <a:rPr lang="ko-KR" altLang="ko-KR" dirty="0">
                <a:solidFill>
                  <a:srgbClr val="3333FF"/>
                </a:solidFill>
              </a:rPr>
              <a:t>스레드 </a:t>
            </a:r>
            <a:r>
              <a:rPr lang="ko-KR" altLang="ko-KR" dirty="0" err="1">
                <a:solidFill>
                  <a:srgbClr val="3333FF"/>
                </a:solidFill>
              </a:rPr>
              <a:t>이진트리</a:t>
            </a:r>
            <a:r>
              <a:rPr lang="en-US" altLang="ko-KR" dirty="0">
                <a:solidFill>
                  <a:srgbClr val="3333FF"/>
                </a:solidFill>
              </a:rPr>
              <a:t> (Threaded Binary Tree</a:t>
            </a:r>
            <a:r>
              <a:rPr lang="en-US" altLang="ko-KR" dirty="0" smtClean="0">
                <a:solidFill>
                  <a:srgbClr val="3333FF"/>
                </a:solidFill>
              </a:rPr>
              <a:t>)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86624418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363689"/>
            <a:ext cx="7886700" cy="493776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US" altLang="ko-KR" dirty="0" smtClean="0"/>
              <a:t>null </a:t>
            </a:r>
            <a:r>
              <a:rPr lang="ko-KR" altLang="ko-KR" dirty="0"/>
              <a:t>레퍼런스 공간에 다음에 방문할 노드의 레퍼런스를 </a:t>
            </a:r>
            <a:r>
              <a:rPr lang="ko-KR" altLang="ko-KR" dirty="0" smtClean="0"/>
              <a:t>저장</a:t>
            </a:r>
            <a:endParaRPr lang="en-US" altLang="ko-KR" dirty="0" smtClean="0"/>
          </a:p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ko-KR" altLang="en-US" sz="2400" dirty="0" smtClean="0"/>
              <a:t>스레드는 </a:t>
            </a:r>
            <a:r>
              <a:rPr lang="ko-KR" altLang="ko-KR" sz="2400" dirty="0" smtClean="0"/>
              <a:t>운영체제에서 </a:t>
            </a:r>
            <a:r>
              <a:rPr lang="ko-KR" altLang="ko-KR" sz="2400" dirty="0"/>
              <a:t>스케줄러가 운영하는 독립적인 수행 단위인 스레드와는 전혀 관계 없는 </a:t>
            </a:r>
            <a:r>
              <a:rPr lang="ko-KR" altLang="ko-KR" sz="2400" dirty="0" smtClean="0"/>
              <a:t>단어</a:t>
            </a:r>
            <a:endParaRPr lang="ko-KR" altLang="ko-KR" sz="2400" dirty="0"/>
          </a:p>
        </p:txBody>
      </p:sp>
    </p:spTree>
    <p:extLst>
      <p:ext uri="{BB962C8B-B14F-4D97-AF65-F5344CB8AC3E}">
        <p14:creationId xmlns:p14="http://schemas.microsoft.com/office/powerpoint/2010/main" val="273377482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57408" y="967853"/>
            <a:ext cx="8185758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개의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노드가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있는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err="1" smtClean="0">
                <a:latin typeface="Calibri" panose="020F0502020204030204" pitchFamily="34" charset="0"/>
                <a:cs typeface="Times New Roman" panose="02020603050405020304" pitchFamily="18" charset="0"/>
              </a:rPr>
              <a:t>이진트리</a:t>
            </a:r>
            <a:r>
              <a:rPr lang="ko-KR" altLang="en-US" sz="2400" dirty="0" err="1" smtClean="0">
                <a:latin typeface="Calibri" panose="020F0502020204030204" pitchFamily="34" charset="0"/>
                <a:cs typeface="Times New Roman" panose="02020603050405020304" pitchFamily="18" charset="0"/>
              </a:rPr>
              <a:t>의</a:t>
            </a:r>
            <a:r>
              <a:rPr lang="ko-KR" altLang="en-US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null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레퍼런스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필드</a:t>
            </a:r>
            <a:r>
              <a:rPr lang="en-US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en-US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수 </a:t>
            </a:r>
            <a:r>
              <a:rPr lang="en-US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= (N+1) 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왜냐하면 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각</a:t>
            </a:r>
            <a:r>
              <a:rPr lang="ko-KR" altLang="ko-KR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노드마다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 2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개의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레퍼런스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필드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(left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와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 right)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가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있으므로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총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2N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개의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레퍼런스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필드가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존재하고</a:t>
            </a:r>
            <a:r>
              <a:rPr lang="en-US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이</a:t>
            </a:r>
            <a:r>
              <a:rPr lang="ko-KR" altLang="ko-KR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중에서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부모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자식을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연결하는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레퍼런스는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N-1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개이기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때문</a:t>
            </a:r>
            <a:endParaRPr lang="en-US" altLang="ko-KR" sz="24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부모</a:t>
            </a:r>
            <a:r>
              <a:rPr lang="ko-KR" altLang="ko-KR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자식을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연결하는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레퍼런스가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N-1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개인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이유는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루트노드를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제외한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각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노드가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개의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부모노드를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갖기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때문</a:t>
            </a:r>
            <a:endParaRPr lang="en-US" altLang="ko-KR" sz="24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ko-KR" altLang="ko-KR" sz="2400" dirty="0" smtClean="0">
                <a:solidFill>
                  <a:srgbClr val="3333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스레드</a:t>
            </a:r>
            <a:r>
              <a:rPr lang="ko-KR" altLang="ko-KR" sz="2400" dirty="0" smtClean="0">
                <a:solidFill>
                  <a:srgbClr val="3333F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err="1" smtClean="0">
                <a:solidFill>
                  <a:srgbClr val="3333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이진트리</a:t>
            </a:r>
            <a:r>
              <a:rPr lang="en-US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ko-KR" altLang="ko-KR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N+1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개의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null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레퍼런스를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활용하여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이전에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방문한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노드와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다음에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방문할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노드를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가리키도록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만들어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순회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연산이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스택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없이도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수행될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수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있도록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만든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트리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0583319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38411" y="901873"/>
            <a:ext cx="8430016" cy="47551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ko-KR" altLang="ko-KR" sz="2400" dirty="0">
                <a:latin typeface="Calibri" panose="020F0502020204030204" pitchFamily="34" charset="0"/>
              </a:rPr>
              <a:t>스레드</a:t>
            </a:r>
            <a:r>
              <a:rPr lang="ko-KR" altLang="ko-KR" sz="2400" dirty="0"/>
              <a:t> </a:t>
            </a:r>
            <a:r>
              <a:rPr lang="ko-KR" altLang="ko-KR" sz="2400" dirty="0" err="1">
                <a:latin typeface="Calibri" panose="020F0502020204030204" pitchFamily="34" charset="0"/>
              </a:rPr>
              <a:t>이진트리는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대부분의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경우</a:t>
            </a:r>
            <a:r>
              <a:rPr lang="ko-KR" altLang="ko-KR" sz="2400" dirty="0"/>
              <a:t> </a:t>
            </a:r>
            <a:r>
              <a:rPr lang="ko-KR" altLang="ko-KR" sz="2400" dirty="0" err="1">
                <a:latin typeface="Calibri" panose="020F0502020204030204" pitchFamily="34" charset="0"/>
              </a:rPr>
              <a:t>중위순회에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기반하여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구현되나</a:t>
            </a:r>
            <a:r>
              <a:rPr lang="en-US" altLang="ko-KR" sz="2400" dirty="0"/>
              <a:t>, </a:t>
            </a:r>
            <a:r>
              <a:rPr lang="ko-KR" altLang="ko-KR" sz="2400" dirty="0">
                <a:latin typeface="Calibri" panose="020F0502020204030204" pitchFamily="34" charset="0"/>
              </a:rPr>
              <a:t>전위순회이나</a:t>
            </a:r>
            <a:r>
              <a:rPr lang="ko-KR" altLang="ko-KR" sz="2400" dirty="0"/>
              <a:t> </a:t>
            </a:r>
            <a:r>
              <a:rPr lang="ko-KR" altLang="ko-KR" sz="2400" dirty="0" err="1">
                <a:latin typeface="Calibri" panose="020F0502020204030204" pitchFamily="34" charset="0"/>
              </a:rPr>
              <a:t>후위순회에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기반하여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스레드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트리를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구현할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수도</a:t>
            </a:r>
            <a:r>
              <a:rPr lang="ko-KR" altLang="ko-KR" sz="2400" dirty="0"/>
              <a:t> </a:t>
            </a:r>
            <a:r>
              <a:rPr lang="ko-KR" altLang="ko-KR" sz="2400" dirty="0" smtClean="0">
                <a:latin typeface="Calibri" panose="020F0502020204030204" pitchFamily="34" charset="0"/>
              </a:rPr>
              <a:t>있</a:t>
            </a:r>
            <a:r>
              <a:rPr lang="ko-KR" altLang="en-US" sz="2400" dirty="0" smtClean="0">
                <a:latin typeface="Calibri" panose="020F0502020204030204" pitchFamily="34" charset="0"/>
              </a:rPr>
              <a:t>음</a:t>
            </a:r>
            <a:endParaRPr lang="en-US" altLang="ko-KR" sz="2400" dirty="0" smtClean="0"/>
          </a:p>
          <a:p>
            <a:pPr marL="342900" indent="-34290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ko-KR" sz="2400" dirty="0" smtClean="0">
                <a:latin typeface="Calibri" panose="020F0502020204030204" pitchFamily="34" charset="0"/>
              </a:rPr>
              <a:t>스레드</a:t>
            </a:r>
            <a:r>
              <a:rPr lang="ko-KR" altLang="ko-KR" sz="2400" dirty="0" smtClean="0"/>
              <a:t> </a:t>
            </a:r>
            <a:r>
              <a:rPr lang="ko-KR" altLang="ko-KR" sz="2400" dirty="0" err="1">
                <a:latin typeface="Calibri" panose="020F0502020204030204" pitchFamily="34" charset="0"/>
              </a:rPr>
              <a:t>이진트리는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스택을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사용하는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순회보다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빠르고</a:t>
            </a:r>
            <a:r>
              <a:rPr lang="ko-KR" altLang="ko-KR" sz="2400" dirty="0"/>
              <a:t> </a:t>
            </a:r>
            <a:r>
              <a:rPr lang="ko-KR" altLang="ko-KR" sz="2400" dirty="0">
                <a:solidFill>
                  <a:srgbClr val="3333FF"/>
                </a:solidFill>
                <a:latin typeface="Calibri" panose="020F0502020204030204" pitchFamily="34" charset="0"/>
              </a:rPr>
              <a:t>메모리</a:t>
            </a:r>
            <a:r>
              <a:rPr lang="ko-KR" altLang="ko-KR" sz="2400" dirty="0">
                <a:solidFill>
                  <a:srgbClr val="3333FF"/>
                </a:solidFill>
              </a:rPr>
              <a:t> </a:t>
            </a:r>
            <a:r>
              <a:rPr lang="ko-KR" altLang="ko-KR" sz="2400" dirty="0">
                <a:solidFill>
                  <a:srgbClr val="3333FF"/>
                </a:solidFill>
                <a:latin typeface="Calibri" panose="020F0502020204030204" pitchFamily="34" charset="0"/>
              </a:rPr>
              <a:t>공간도</a:t>
            </a:r>
            <a:r>
              <a:rPr lang="ko-KR" altLang="ko-KR" sz="2400" dirty="0">
                <a:solidFill>
                  <a:srgbClr val="3333FF"/>
                </a:solidFill>
              </a:rPr>
              <a:t> </a:t>
            </a:r>
            <a:r>
              <a:rPr lang="ko-KR" altLang="ko-KR" sz="2400" dirty="0">
                <a:solidFill>
                  <a:srgbClr val="3333FF"/>
                </a:solidFill>
                <a:latin typeface="Calibri" panose="020F0502020204030204" pitchFamily="34" charset="0"/>
              </a:rPr>
              <a:t>적게</a:t>
            </a:r>
            <a:r>
              <a:rPr lang="ko-KR" altLang="ko-KR" sz="2400" dirty="0">
                <a:solidFill>
                  <a:srgbClr val="3333FF"/>
                </a:solidFill>
              </a:rPr>
              <a:t> </a:t>
            </a:r>
            <a:r>
              <a:rPr lang="ko-KR" altLang="ko-KR" sz="2400" dirty="0">
                <a:solidFill>
                  <a:srgbClr val="3333FF"/>
                </a:solidFill>
                <a:latin typeface="Calibri" panose="020F0502020204030204" pitchFamily="34" charset="0"/>
              </a:rPr>
              <a:t>차지한다는</a:t>
            </a:r>
            <a:r>
              <a:rPr lang="ko-KR" altLang="ko-KR" sz="2400" dirty="0">
                <a:solidFill>
                  <a:srgbClr val="3333FF"/>
                </a:solidFill>
              </a:rPr>
              <a:t> </a:t>
            </a:r>
            <a:r>
              <a:rPr lang="ko-KR" altLang="ko-KR" sz="2400" dirty="0">
                <a:solidFill>
                  <a:srgbClr val="3333FF"/>
                </a:solidFill>
                <a:latin typeface="Calibri" panose="020F0502020204030204" pitchFamily="34" charset="0"/>
              </a:rPr>
              <a:t>장점</a:t>
            </a:r>
            <a:r>
              <a:rPr lang="ko-KR" altLang="ko-KR" sz="2400" dirty="0">
                <a:latin typeface="Calibri" panose="020F0502020204030204" pitchFamily="34" charset="0"/>
              </a:rPr>
              <a:t>을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갖지만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데이터의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삽입과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삭제가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잦은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경우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그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구현이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비교적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복잡한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편이므로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좋은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성능을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보여주지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못한다는</a:t>
            </a:r>
            <a:r>
              <a:rPr lang="ko-KR" altLang="ko-KR" sz="2400" dirty="0"/>
              <a:t> </a:t>
            </a:r>
            <a:r>
              <a:rPr lang="ko-KR" altLang="ko-KR" sz="2400" dirty="0" smtClean="0">
                <a:latin typeface="Calibri" panose="020F0502020204030204" pitchFamily="34" charset="0"/>
              </a:rPr>
              <a:t>문제점</a:t>
            </a:r>
            <a:endParaRPr lang="ko-KR" altLang="ko-KR" sz="2400" dirty="0"/>
          </a:p>
          <a:p>
            <a:pPr marL="342900" indent="-342900" algn="just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ko-KR" altLang="ko-KR" sz="2400" dirty="0"/>
          </a:p>
          <a:p>
            <a:pPr marL="342900" indent="-34290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ko-KR" sz="2400" dirty="0" smtClean="0"/>
              <a:t> </a:t>
            </a:r>
            <a:r>
              <a:rPr lang="en-US" altLang="ko-KR" sz="2400" dirty="0"/>
              <a:t>Node </a:t>
            </a:r>
            <a:r>
              <a:rPr lang="ko-KR" altLang="ko-KR" sz="2400" dirty="0">
                <a:latin typeface="Calibri" panose="020F0502020204030204" pitchFamily="34" charset="0"/>
              </a:rPr>
              <a:t>객체에</a:t>
            </a:r>
            <a:r>
              <a:rPr lang="en-US" altLang="ko-KR" sz="2400" dirty="0"/>
              <a:t> 2</a:t>
            </a:r>
            <a:r>
              <a:rPr lang="ko-KR" altLang="ko-KR" sz="2400" dirty="0">
                <a:latin typeface="Calibri" panose="020F0502020204030204" pitchFamily="34" charset="0"/>
              </a:rPr>
              <a:t>개의</a:t>
            </a:r>
            <a:r>
              <a:rPr lang="ko-KR" altLang="ko-KR" sz="2400" dirty="0"/>
              <a:t> </a:t>
            </a:r>
            <a:r>
              <a:rPr lang="en-US" altLang="ko-KR" sz="2400" dirty="0" err="1"/>
              <a:t>boolean</a:t>
            </a:r>
            <a:r>
              <a:rPr lang="en-US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필드를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사용하여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레퍼런스가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스레드</a:t>
            </a:r>
            <a:r>
              <a:rPr lang="en-US" altLang="ko-KR" sz="2400" dirty="0"/>
              <a:t>(</a:t>
            </a:r>
            <a:r>
              <a:rPr lang="ko-KR" altLang="ko-KR" sz="2400" dirty="0">
                <a:latin typeface="Calibri" panose="020F0502020204030204" pitchFamily="34" charset="0"/>
              </a:rPr>
              <a:t>다음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방문할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노드를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가리키는</a:t>
            </a:r>
            <a:r>
              <a:rPr lang="en-US" altLang="ko-KR" sz="2400" dirty="0"/>
              <a:t>)</a:t>
            </a:r>
            <a:r>
              <a:rPr lang="ko-KR" altLang="ko-KR" sz="2400" dirty="0">
                <a:latin typeface="Calibri" panose="020F0502020204030204" pitchFamily="34" charset="0"/>
              </a:rPr>
              <a:t>로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사용되는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것인지</a:t>
            </a:r>
            <a:r>
              <a:rPr lang="ko-KR" altLang="ko-KR" sz="2400" dirty="0"/>
              <a:t> </a:t>
            </a:r>
            <a:r>
              <a:rPr lang="ko-KR" altLang="ko-KR" sz="2400" dirty="0" smtClean="0">
                <a:latin typeface="Calibri" panose="020F0502020204030204" pitchFamily="34" charset="0"/>
              </a:rPr>
              <a:t>아니면</a:t>
            </a:r>
            <a:r>
              <a:rPr lang="en-US" altLang="ko-KR" sz="2400" dirty="0" smtClean="0">
                <a:latin typeface="Calibri" panose="020F0502020204030204" pitchFamily="34" charset="0"/>
              </a:rPr>
              <a:t> </a:t>
            </a:r>
            <a:r>
              <a:rPr lang="en-US" altLang="ko-KR" sz="2400" dirty="0" smtClean="0"/>
              <a:t>left</a:t>
            </a:r>
            <a:r>
              <a:rPr lang="ko-KR" altLang="ko-KR" sz="2400" dirty="0">
                <a:latin typeface="Calibri" panose="020F0502020204030204" pitchFamily="34" charset="0"/>
              </a:rPr>
              <a:t>나</a:t>
            </a:r>
            <a:r>
              <a:rPr lang="en-US" altLang="ko-KR" sz="2400" dirty="0"/>
              <a:t> right</a:t>
            </a:r>
            <a:r>
              <a:rPr lang="ko-KR" altLang="ko-KR" sz="2400" dirty="0">
                <a:latin typeface="Calibri" panose="020F0502020204030204" pitchFamily="34" charset="0"/>
              </a:rPr>
              <a:t>가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트리의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부모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자식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사이의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레퍼런스인지를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각각</a:t>
            </a:r>
            <a:r>
              <a:rPr lang="ko-KR" altLang="ko-KR" sz="2400" dirty="0"/>
              <a:t> </a:t>
            </a:r>
            <a:r>
              <a:rPr lang="en-US" altLang="ko-KR" sz="2400" dirty="0"/>
              <a:t>true </a:t>
            </a:r>
            <a:r>
              <a:rPr lang="ko-KR" altLang="ko-KR" sz="2400" dirty="0">
                <a:latin typeface="Calibri" panose="020F0502020204030204" pitchFamily="34" charset="0"/>
              </a:rPr>
              <a:t>와</a:t>
            </a:r>
            <a:r>
              <a:rPr lang="en-US" altLang="ko-KR" sz="2400" dirty="0"/>
              <a:t> false</a:t>
            </a:r>
            <a:r>
              <a:rPr lang="ko-KR" altLang="ko-KR" sz="2400" dirty="0">
                <a:latin typeface="Calibri" panose="020F0502020204030204" pitchFamily="34" charset="0"/>
              </a:rPr>
              <a:t>로</a:t>
            </a:r>
            <a:r>
              <a:rPr lang="ko-KR" altLang="ko-KR" sz="2400" dirty="0"/>
              <a:t> </a:t>
            </a:r>
            <a:r>
              <a:rPr lang="ko-KR" altLang="ko-KR" sz="2400" dirty="0" smtClean="0">
                <a:latin typeface="Calibri" panose="020F0502020204030204" pitchFamily="34" charset="0"/>
              </a:rPr>
              <a:t>표시해주어야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함</a:t>
            </a:r>
            <a:endParaRPr lang="en-US" altLang="ko-KR" sz="2400" dirty="0" smtClean="0"/>
          </a:p>
        </p:txBody>
      </p:sp>
    </p:spTree>
    <p:extLst>
      <p:ext uri="{BB962C8B-B14F-4D97-AF65-F5344CB8AC3E}">
        <p14:creationId xmlns:p14="http://schemas.microsoft.com/office/powerpoint/2010/main" val="370284890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57407" y="636068"/>
            <a:ext cx="7534405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ko-KR" altLang="ko-KR" sz="2800" dirty="0" err="1" smtClean="0">
                <a:solidFill>
                  <a:srgbClr val="3333FF"/>
                </a:solidFill>
                <a:latin typeface="Calibri" panose="020F0502020204030204" pitchFamily="34" charset="0"/>
              </a:rPr>
              <a:t>중위순회</a:t>
            </a:r>
            <a:r>
              <a:rPr lang="ko-KR" altLang="ko-KR" sz="2800" dirty="0" smtClean="0">
                <a:solidFill>
                  <a:srgbClr val="3333FF"/>
                </a:solidFill>
              </a:rPr>
              <a:t> </a:t>
            </a:r>
            <a:r>
              <a:rPr lang="ko-KR" altLang="ko-KR" sz="2800" dirty="0">
                <a:solidFill>
                  <a:srgbClr val="3333FF"/>
                </a:solidFill>
                <a:latin typeface="Calibri" panose="020F0502020204030204" pitchFamily="34" charset="0"/>
              </a:rPr>
              <a:t>스레드</a:t>
            </a:r>
            <a:r>
              <a:rPr lang="ko-KR" altLang="ko-KR" sz="2800" dirty="0">
                <a:solidFill>
                  <a:srgbClr val="3333FF"/>
                </a:solidFill>
              </a:rPr>
              <a:t> </a:t>
            </a:r>
            <a:r>
              <a:rPr lang="ko-KR" altLang="ko-KR" sz="2800" dirty="0" err="1" smtClean="0">
                <a:solidFill>
                  <a:srgbClr val="3333FF"/>
                </a:solidFill>
                <a:latin typeface="Calibri" panose="020F0502020204030204" pitchFamily="34" charset="0"/>
              </a:rPr>
              <a:t>이진트리</a:t>
            </a:r>
            <a:endParaRPr lang="en-US" altLang="ko-KR" sz="2800" dirty="0" smtClean="0">
              <a:solidFill>
                <a:srgbClr val="3333FF"/>
              </a:solidFill>
              <a:latin typeface="Calibri" panose="020F0502020204030204" pitchFamily="34" charset="0"/>
            </a:endParaRPr>
          </a:p>
          <a:p>
            <a:pPr algn="ctr">
              <a:spcAft>
                <a:spcPts val="0"/>
              </a:spcAft>
            </a:pPr>
            <a:endParaRPr lang="en-US" altLang="ko-KR" sz="2400" dirty="0" smtClean="0"/>
          </a:p>
          <a:p>
            <a:pPr marL="342900" indent="-34290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ko-KR" sz="2400" dirty="0" smtClean="0">
                <a:latin typeface="Calibri" panose="020F0502020204030204" pitchFamily="34" charset="0"/>
              </a:rPr>
              <a:t>점선</a:t>
            </a:r>
            <a:r>
              <a:rPr lang="ko-KR" altLang="ko-KR" sz="2400" dirty="0" smtClean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화살표는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직전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방문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노드를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가리키는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스레드이고</a:t>
            </a:r>
            <a:r>
              <a:rPr lang="en-US" altLang="ko-KR" sz="2400" dirty="0"/>
              <a:t>, </a:t>
            </a:r>
            <a:r>
              <a:rPr lang="ko-KR" altLang="ko-KR" sz="2400" dirty="0">
                <a:latin typeface="Calibri" panose="020F0502020204030204" pitchFamily="34" charset="0"/>
              </a:rPr>
              <a:t>실선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화살표는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다음에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방문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노드를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가리키는</a:t>
            </a:r>
            <a:r>
              <a:rPr lang="ko-KR" altLang="ko-KR" sz="2400" dirty="0"/>
              <a:t> </a:t>
            </a:r>
            <a:r>
              <a:rPr lang="ko-KR" altLang="ko-KR" sz="2400" dirty="0" smtClean="0">
                <a:latin typeface="Calibri" panose="020F0502020204030204" pitchFamily="34" charset="0"/>
              </a:rPr>
              <a:t>스레드</a:t>
            </a:r>
            <a:endParaRPr lang="ko-KR" altLang="ko-KR" sz="2400" dirty="0"/>
          </a:p>
        </p:txBody>
      </p:sp>
      <p:pic>
        <p:nvPicPr>
          <p:cNvPr id="5" name="그림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7536" y="2540334"/>
            <a:ext cx="5192299" cy="289596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4732633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521175"/>
            <a:ext cx="7886700" cy="503554"/>
          </a:xfrm>
        </p:spPr>
        <p:txBody>
          <a:bodyPr/>
          <a:lstStyle/>
          <a:p>
            <a:pPr algn="l"/>
            <a:r>
              <a:rPr lang="en-US" altLang="ko-KR" dirty="0"/>
              <a:t>4.4 </a:t>
            </a:r>
            <a:r>
              <a:rPr lang="ko-KR" altLang="ko-KR" dirty="0" err="1"/>
              <a:t>상호배타적</a:t>
            </a:r>
            <a:r>
              <a:rPr lang="ko-KR" altLang="ko-KR"/>
              <a:t> 집합을 위한 트리 </a:t>
            </a:r>
            <a:r>
              <a:rPr lang="ko-KR" altLang="ko-KR" smtClean="0"/>
              <a:t>연산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681316"/>
            <a:ext cx="7886700" cy="4555078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ko-KR" altLang="ko-KR" dirty="0"/>
              <a:t>집합에 관련된 </a:t>
            </a:r>
            <a:r>
              <a:rPr lang="ko-KR" altLang="ko-KR" dirty="0" smtClean="0"/>
              <a:t>연산</a:t>
            </a:r>
            <a:r>
              <a:rPr lang="en-US" altLang="ko-KR" dirty="0" smtClean="0"/>
              <a:t>: 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ko-KR" altLang="ko-KR" dirty="0" smtClean="0">
                <a:solidFill>
                  <a:srgbClr val="3333FF"/>
                </a:solidFill>
              </a:rPr>
              <a:t>합집합</a:t>
            </a:r>
            <a:r>
              <a:rPr lang="en-US" altLang="ko-KR" dirty="0">
                <a:solidFill>
                  <a:srgbClr val="3333FF"/>
                </a:solidFill>
              </a:rPr>
              <a:t>(union) </a:t>
            </a:r>
            <a:r>
              <a:rPr lang="ko-KR" altLang="ko-KR" dirty="0" smtClean="0">
                <a:solidFill>
                  <a:srgbClr val="3333FF"/>
                </a:solidFill>
              </a:rPr>
              <a:t>연산</a:t>
            </a:r>
            <a:endParaRPr lang="en-US" altLang="ko-KR" dirty="0" smtClean="0">
              <a:solidFill>
                <a:srgbClr val="3333FF"/>
              </a:solidFill>
            </a:endParaRP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ko-KR" altLang="ko-KR" dirty="0" smtClean="0"/>
              <a:t>주어진 </a:t>
            </a:r>
            <a:r>
              <a:rPr lang="ko-KR" altLang="ko-KR" dirty="0"/>
              <a:t>원소에 대해 어느 집합에 속해 있는지를 계산하는</a:t>
            </a:r>
            <a:r>
              <a:rPr lang="ko-KR" altLang="ko-KR" dirty="0">
                <a:solidFill>
                  <a:srgbClr val="3333FF"/>
                </a:solidFill>
              </a:rPr>
              <a:t> </a:t>
            </a:r>
            <a:r>
              <a:rPr lang="en-US" altLang="ko-KR" dirty="0" smtClean="0">
                <a:solidFill>
                  <a:srgbClr val="3333FF"/>
                </a:solidFill>
              </a:rPr>
              <a:t>find </a:t>
            </a:r>
            <a:r>
              <a:rPr lang="ko-KR" altLang="ko-KR" dirty="0" smtClean="0">
                <a:solidFill>
                  <a:srgbClr val="3333FF"/>
                </a:solidFill>
              </a:rPr>
              <a:t>연산</a:t>
            </a:r>
            <a:endParaRPr lang="en-US" altLang="ko-KR" dirty="0" smtClean="0">
              <a:solidFill>
                <a:srgbClr val="3333FF"/>
              </a:solidFill>
            </a:endParaRPr>
          </a:p>
          <a:p>
            <a:pPr>
              <a:lnSpc>
                <a:spcPct val="100000"/>
              </a:lnSpc>
              <a:spcBef>
                <a:spcPts val="1800"/>
              </a:spcBef>
              <a:spcAft>
                <a:spcPts val="600"/>
              </a:spcAft>
            </a:pPr>
            <a:r>
              <a:rPr lang="ko-KR" altLang="ko-KR" dirty="0"/>
              <a:t> </a:t>
            </a:r>
            <a:r>
              <a:rPr lang="ko-KR" altLang="ko-KR" dirty="0" err="1"/>
              <a:t>상호배타적</a:t>
            </a:r>
            <a:r>
              <a:rPr lang="ko-KR" altLang="ko-KR" dirty="0"/>
              <a:t> 집합</a:t>
            </a:r>
            <a:r>
              <a:rPr lang="en-US" altLang="ko-KR" dirty="0"/>
              <a:t>(Disjoint Set</a:t>
            </a:r>
            <a:r>
              <a:rPr lang="en-US" altLang="ko-KR" dirty="0" smtClean="0"/>
              <a:t>): </a:t>
            </a:r>
            <a:r>
              <a:rPr lang="ko-KR" altLang="ko-KR" dirty="0" smtClean="0"/>
              <a:t>어느 </a:t>
            </a:r>
            <a:r>
              <a:rPr lang="ko-KR" altLang="ko-KR" dirty="0"/>
              <a:t>두 집합도 중복된 원소를 갖지 않는 </a:t>
            </a:r>
            <a:r>
              <a:rPr lang="ko-KR" altLang="ko-KR" dirty="0" smtClean="0"/>
              <a:t>집합들</a:t>
            </a:r>
            <a:r>
              <a:rPr lang="en-US" altLang="ko-KR" dirty="0" smtClean="0"/>
              <a:t> 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ko-KR" altLang="ko-KR" dirty="0" err="1" smtClean="0"/>
              <a:t>상호배타적</a:t>
            </a:r>
            <a:r>
              <a:rPr lang="ko-KR" altLang="ko-KR" dirty="0" smtClean="0"/>
              <a:t> </a:t>
            </a:r>
            <a:r>
              <a:rPr lang="ko-KR" altLang="ko-KR" dirty="0"/>
              <a:t>집합의 </a:t>
            </a:r>
            <a:r>
              <a:rPr lang="en-US" altLang="ko-KR" dirty="0"/>
              <a:t>union</a:t>
            </a:r>
            <a:r>
              <a:rPr lang="ko-KR" altLang="ko-KR" dirty="0"/>
              <a:t>과 </a:t>
            </a:r>
            <a:r>
              <a:rPr lang="en-US" altLang="ko-KR" dirty="0"/>
              <a:t>find</a:t>
            </a:r>
            <a:r>
              <a:rPr lang="ko-KR" altLang="ko-KR" dirty="0"/>
              <a:t>연산은 </a:t>
            </a:r>
            <a:r>
              <a:rPr lang="en-US" altLang="ko-KR" dirty="0" smtClean="0"/>
              <a:t>9.4</a:t>
            </a:r>
            <a:r>
              <a:rPr lang="ko-KR" altLang="ko-KR" dirty="0"/>
              <a:t>절의</a:t>
            </a:r>
            <a:r>
              <a:rPr lang="en-US" altLang="ko-KR" dirty="0"/>
              <a:t> </a:t>
            </a:r>
            <a:r>
              <a:rPr lang="en-US" altLang="ko-KR" dirty="0" err="1"/>
              <a:t>Kruskal</a:t>
            </a:r>
            <a:r>
              <a:rPr lang="ko-KR" altLang="ko-KR" dirty="0"/>
              <a:t>의 최소신장트리 알고리즘을 구현하는데 </a:t>
            </a:r>
            <a:r>
              <a:rPr lang="ko-KR" altLang="ko-KR" dirty="0" smtClean="0"/>
              <a:t>활용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35880555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751562"/>
            <a:ext cx="7886700" cy="5750303"/>
          </a:xfrm>
        </p:spPr>
        <p:txBody>
          <a:bodyPr/>
          <a:lstStyle/>
          <a:p>
            <a:r>
              <a:rPr lang="ko-KR" altLang="ko-KR" dirty="0" err="1"/>
              <a:t>상호배타적</a:t>
            </a:r>
            <a:r>
              <a:rPr lang="ko-KR" altLang="ko-KR" dirty="0"/>
              <a:t> 집합들을 메모리에 저장하기 </a:t>
            </a:r>
            <a:r>
              <a:rPr lang="ko-KR" altLang="ko-KR" dirty="0" smtClean="0"/>
              <a:t>위해 </a:t>
            </a:r>
            <a:r>
              <a:rPr lang="en-US" altLang="ko-KR" dirty="0"/>
              <a:t>1</a:t>
            </a:r>
            <a:r>
              <a:rPr lang="ko-KR" altLang="ko-KR" dirty="0"/>
              <a:t>차원 </a:t>
            </a:r>
            <a:r>
              <a:rPr lang="ko-KR" altLang="ko-KR" dirty="0" smtClean="0"/>
              <a:t>배열 사용</a:t>
            </a:r>
            <a:endParaRPr lang="en-US" altLang="ko-KR" dirty="0" smtClean="0"/>
          </a:p>
          <a:p>
            <a:r>
              <a:rPr lang="ko-KR" altLang="ko-KR" dirty="0" smtClean="0"/>
              <a:t>원소를 </a:t>
            </a:r>
            <a:r>
              <a:rPr lang="en-US" altLang="ko-KR" dirty="0"/>
              <a:t>0, 1, 2, </a:t>
            </a:r>
            <a:r>
              <a:rPr lang="en-US" altLang="ko-KR" dirty="0">
                <a:sym typeface="MT Extra" panose="05050102010205020202" pitchFamily="18" charset="2"/>
              </a:rPr>
              <a:t></a:t>
            </a:r>
            <a:r>
              <a:rPr lang="en-US" altLang="ko-KR" dirty="0"/>
              <a:t>, N-1</a:t>
            </a:r>
            <a:r>
              <a:rPr lang="ko-KR" altLang="ko-KR" dirty="0"/>
              <a:t>로 놓으면 이를 배열의 인덱스로 </a:t>
            </a:r>
            <a:r>
              <a:rPr lang="ko-KR" altLang="ko-KR" dirty="0" smtClean="0"/>
              <a:t>활용</a:t>
            </a:r>
            <a:endParaRPr lang="en-US" altLang="ko-KR" dirty="0" smtClean="0"/>
          </a:p>
          <a:p>
            <a:r>
              <a:rPr lang="ko-KR" altLang="ko-KR" dirty="0" smtClean="0"/>
              <a:t>집합에 </a:t>
            </a:r>
            <a:r>
              <a:rPr lang="ko-KR" altLang="ko-KR" dirty="0"/>
              <a:t>속한 원소들 사이에 특정한 순서가 없고</a:t>
            </a:r>
            <a:r>
              <a:rPr lang="en-US" altLang="ko-KR" dirty="0"/>
              <a:t>, </a:t>
            </a:r>
            <a:r>
              <a:rPr lang="ko-KR" altLang="ko-KR" dirty="0"/>
              <a:t>또 중복된 </a:t>
            </a:r>
            <a:r>
              <a:rPr lang="ko-KR" altLang="ko-KR"/>
              <a:t>원소도 </a:t>
            </a:r>
            <a:r>
              <a:rPr lang="ko-KR" altLang="ko-KR" smtClean="0"/>
              <a:t>없</a:t>
            </a:r>
            <a:r>
              <a:rPr lang="ko-KR" altLang="en-US" smtClean="0"/>
              <a:t>음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411804594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58" y="2439414"/>
            <a:ext cx="7555195" cy="421248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직사각형 4"/>
          <p:cNvSpPr/>
          <p:nvPr/>
        </p:nvSpPr>
        <p:spPr>
          <a:xfrm>
            <a:off x="482249" y="325058"/>
            <a:ext cx="821081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/>
              <a:t>2</a:t>
            </a:r>
            <a:r>
              <a:rPr lang="ko-KR" altLang="ko-KR" sz="2400" dirty="0"/>
              <a:t>개의 </a:t>
            </a:r>
            <a:r>
              <a:rPr lang="ko-KR" altLang="ko-KR" sz="2400" dirty="0" err="1"/>
              <a:t>상호배타적</a:t>
            </a:r>
            <a:r>
              <a:rPr lang="ko-KR" altLang="ko-KR" sz="2400" dirty="0"/>
              <a:t> 집합을 일반적인 트리로 표현하여 </a:t>
            </a:r>
            <a:r>
              <a:rPr lang="en-US" altLang="ko-KR" sz="2400" dirty="0"/>
              <a:t>1</a:t>
            </a:r>
            <a:r>
              <a:rPr lang="ko-KR" altLang="ko-KR" sz="2400" dirty="0"/>
              <a:t>차원 배열에 </a:t>
            </a:r>
            <a:r>
              <a:rPr lang="ko-KR" altLang="ko-KR" sz="2400" dirty="0" smtClean="0"/>
              <a:t>저장</a:t>
            </a:r>
            <a:endParaRPr lang="en-US" altLang="ko-KR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ko-KR" sz="2400" dirty="0"/>
              <a:t>각 집합은 </a:t>
            </a:r>
            <a:r>
              <a:rPr lang="ko-KR" altLang="ko-KR" sz="2400" dirty="0" smtClean="0"/>
              <a:t>루트가 </a:t>
            </a:r>
            <a:r>
              <a:rPr lang="ko-KR" altLang="ko-KR" sz="2400" dirty="0"/>
              <a:t>대표하고</a:t>
            </a:r>
            <a:r>
              <a:rPr lang="en-US" altLang="ko-KR" sz="2400" dirty="0"/>
              <a:t>, </a:t>
            </a:r>
            <a:r>
              <a:rPr lang="ko-KR" altLang="ko-KR" sz="2400" dirty="0" smtClean="0"/>
              <a:t>루트의 </a:t>
            </a:r>
            <a:r>
              <a:rPr lang="ko-KR" altLang="ko-KR" sz="2400" dirty="0"/>
              <a:t>배열 원소에는 </a:t>
            </a:r>
            <a:r>
              <a:rPr lang="ko-KR" altLang="ko-KR" sz="2400" dirty="0" smtClean="0"/>
              <a:t>루트 </a:t>
            </a:r>
            <a:r>
              <a:rPr lang="ko-KR" altLang="ko-KR" sz="2400" dirty="0"/>
              <a:t>자신이 저장되며</a:t>
            </a:r>
            <a:r>
              <a:rPr lang="en-US" altLang="ko-KR" sz="2400" dirty="0"/>
              <a:t>, </a:t>
            </a:r>
            <a:r>
              <a:rPr lang="ko-KR" altLang="ko-KR" sz="2400" dirty="0"/>
              <a:t>루트가 아닌 노드의 원소에는 </a:t>
            </a:r>
            <a:r>
              <a:rPr lang="ko-KR" altLang="ko-KR" sz="2400" dirty="0" err="1" smtClean="0"/>
              <a:t>부모노드</a:t>
            </a:r>
            <a:r>
              <a:rPr lang="ko-KR" altLang="en-US" sz="2400" dirty="0" err="1" smtClean="0"/>
              <a:t>를</a:t>
            </a:r>
            <a:r>
              <a:rPr lang="ko-KR" altLang="ko-KR" sz="2400" dirty="0" smtClean="0"/>
              <a:t> </a:t>
            </a:r>
            <a:r>
              <a:rPr lang="ko-KR" altLang="ko-KR" sz="2400" dirty="0"/>
              <a:t>저장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4425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69725" y="953043"/>
            <a:ext cx="8336071" cy="27715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07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ko-KR" altLang="ko-KR" sz="2600" dirty="0">
                <a:solidFill>
                  <a:srgbClr val="0000CC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레벨</a:t>
            </a:r>
            <a:r>
              <a:rPr lang="en-US" altLang="ko-KR" sz="2600" dirty="0">
                <a:solidFill>
                  <a:srgbClr val="0000CC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(Level) </a:t>
            </a:r>
            <a:r>
              <a:rPr lang="en-US" altLang="ko-KR" sz="26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– </a:t>
            </a:r>
            <a:r>
              <a:rPr lang="ko-KR" altLang="ko-KR" sz="2600" dirty="0" err="1" smtClean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루트노드</a:t>
            </a:r>
            <a:r>
              <a:rPr lang="ko-KR" altLang="en-US" sz="2600" dirty="0" err="1" smtClean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는</a:t>
            </a:r>
            <a:r>
              <a:rPr lang="ko-KR" altLang="ko-KR" sz="2600" dirty="0" smtClean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26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레벨 </a:t>
            </a:r>
            <a:r>
              <a:rPr lang="en-US" altLang="ko-KR" sz="2600" dirty="0" smtClean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1, </a:t>
            </a:r>
            <a:r>
              <a:rPr lang="ko-KR" altLang="ko-KR" sz="26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아래 층으로 내려가며 레벨이 </a:t>
            </a:r>
            <a:r>
              <a:rPr lang="en-US" altLang="ko-KR" sz="26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1</a:t>
            </a:r>
            <a:r>
              <a:rPr lang="ko-KR" altLang="ko-KR" sz="26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씩 </a:t>
            </a:r>
            <a:r>
              <a:rPr lang="ko-KR" altLang="ko-KR" sz="2600" dirty="0" smtClean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증가</a:t>
            </a:r>
            <a:r>
              <a:rPr lang="en-US" altLang="ko-KR" sz="2600" dirty="0" smtClean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</a:p>
          <a:p>
            <a:pPr lvl="1" algn="just">
              <a:lnSpc>
                <a:spcPct val="107000"/>
              </a:lnSpc>
              <a:spcAft>
                <a:spcPts val="1800"/>
              </a:spcAft>
            </a:pPr>
            <a:r>
              <a:rPr lang="en-US" altLang="ko-KR" sz="2600" dirty="0" smtClean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- </a:t>
            </a:r>
            <a:r>
              <a:rPr lang="ko-KR" altLang="ko-KR" sz="2600" dirty="0" smtClean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레벨은 </a:t>
            </a:r>
            <a:r>
              <a:rPr lang="ko-KR" altLang="ko-KR" sz="2600" dirty="0">
                <a:solidFill>
                  <a:srgbClr val="0000CC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깊이</a:t>
            </a:r>
            <a:r>
              <a:rPr lang="en-US" altLang="ko-KR" sz="2600" dirty="0">
                <a:solidFill>
                  <a:srgbClr val="0000CC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(Depth)</a:t>
            </a:r>
            <a:r>
              <a:rPr lang="ko-KR" altLang="ko-KR" sz="26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와 같다</a:t>
            </a:r>
            <a:r>
              <a:rPr lang="en-US" altLang="ko-KR" sz="26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endParaRPr lang="ko-KR" altLang="ko-KR" sz="2600" dirty="0"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1800"/>
              </a:spcAft>
              <a:buFont typeface="Symbol" panose="05050102010706020507" pitchFamily="18" charset="2"/>
              <a:buChar char=""/>
            </a:pPr>
            <a:r>
              <a:rPr lang="ko-KR" altLang="ko-KR" sz="2600" dirty="0">
                <a:solidFill>
                  <a:srgbClr val="0000CC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높이</a:t>
            </a:r>
            <a:r>
              <a:rPr lang="en-US" altLang="ko-KR" sz="2600" dirty="0">
                <a:solidFill>
                  <a:srgbClr val="0000CC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(Height) </a:t>
            </a:r>
            <a:r>
              <a:rPr lang="en-US" altLang="ko-KR" sz="26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– </a:t>
            </a:r>
            <a:r>
              <a:rPr lang="ko-KR" altLang="ko-KR" sz="26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트리의 최대 레벨</a:t>
            </a:r>
          </a:p>
          <a:p>
            <a:pPr marL="342900" lvl="0" indent="-342900" algn="just">
              <a:lnSpc>
                <a:spcPct val="107000"/>
              </a:lnSpc>
              <a:spcAft>
                <a:spcPts val="1800"/>
              </a:spcAft>
              <a:buFont typeface="Symbol" panose="05050102010706020507" pitchFamily="18" charset="2"/>
              <a:buChar char=""/>
            </a:pPr>
            <a:r>
              <a:rPr lang="ko-KR" altLang="ko-KR" sz="2600" dirty="0">
                <a:solidFill>
                  <a:srgbClr val="3333FF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키</a:t>
            </a:r>
            <a:r>
              <a:rPr lang="en-US" altLang="ko-KR" sz="2600" dirty="0">
                <a:solidFill>
                  <a:srgbClr val="3333FF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(Key)</a:t>
            </a:r>
            <a:r>
              <a:rPr lang="en-US" altLang="ko-KR" sz="2600" dirty="0">
                <a:solidFill>
                  <a:srgbClr val="0000CC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26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– </a:t>
            </a:r>
            <a:r>
              <a:rPr lang="ko-KR" altLang="ko-KR" sz="26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탐색에 사용되는 노드에 저장된 정보</a:t>
            </a:r>
          </a:p>
        </p:txBody>
      </p:sp>
    </p:spTree>
    <p:extLst>
      <p:ext uri="{BB962C8B-B14F-4D97-AF65-F5344CB8AC3E}">
        <p14:creationId xmlns:p14="http://schemas.microsoft.com/office/powerpoint/2010/main" val="172743364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626301"/>
            <a:ext cx="7886700" cy="5875564"/>
          </a:xfrm>
        </p:spPr>
        <p:txBody>
          <a:bodyPr>
            <a:normAutofit fontScale="92500"/>
          </a:bodyPr>
          <a:lstStyle/>
          <a:p>
            <a:pPr marL="0" indent="0" algn="ctr">
              <a:spcBef>
                <a:spcPts val="0"/>
              </a:spcBef>
              <a:spcAft>
                <a:spcPts val="3000"/>
              </a:spcAft>
              <a:buNone/>
            </a:pPr>
            <a:r>
              <a:rPr lang="ko-KR" altLang="ko-KR" sz="3000" dirty="0" err="1">
                <a:solidFill>
                  <a:srgbClr val="C00000"/>
                </a:solidFill>
              </a:rPr>
              <a:t>상호배타적</a:t>
            </a:r>
            <a:r>
              <a:rPr lang="ko-KR" altLang="ko-KR" sz="3000" dirty="0">
                <a:solidFill>
                  <a:srgbClr val="C00000"/>
                </a:solidFill>
              </a:rPr>
              <a:t> 집합에 </a:t>
            </a:r>
            <a:r>
              <a:rPr lang="ko-KR" altLang="ko-KR" sz="3000" dirty="0" smtClean="0">
                <a:solidFill>
                  <a:srgbClr val="C00000"/>
                </a:solidFill>
              </a:rPr>
              <a:t>대</a:t>
            </a:r>
            <a:r>
              <a:rPr lang="ko-KR" altLang="en-US" sz="3000" dirty="0" smtClean="0">
                <a:solidFill>
                  <a:srgbClr val="C00000"/>
                </a:solidFill>
              </a:rPr>
              <a:t>한</a:t>
            </a:r>
            <a:r>
              <a:rPr lang="ko-KR" altLang="ko-KR" sz="3000" dirty="0" smtClean="0">
                <a:solidFill>
                  <a:srgbClr val="C00000"/>
                </a:solidFill>
              </a:rPr>
              <a:t> 연산</a:t>
            </a:r>
            <a:endParaRPr lang="en-US" altLang="ko-KR" sz="3000" dirty="0" smtClean="0">
              <a:solidFill>
                <a:srgbClr val="C00000"/>
              </a:solidFill>
            </a:endParaRP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altLang="ko-KR" dirty="0" smtClean="0"/>
              <a:t>union </a:t>
            </a:r>
            <a:r>
              <a:rPr lang="ko-KR" altLang="ko-KR" dirty="0" smtClean="0"/>
              <a:t>연산</a:t>
            </a:r>
            <a:r>
              <a:rPr lang="en-US" altLang="ko-KR" dirty="0" smtClean="0"/>
              <a:t>:</a:t>
            </a:r>
            <a:r>
              <a:rPr lang="ko-KR" altLang="ko-KR" dirty="0" smtClean="0"/>
              <a:t> </a:t>
            </a:r>
            <a:r>
              <a:rPr lang="en-US" altLang="ko-KR" dirty="0"/>
              <a:t>2</a:t>
            </a:r>
            <a:r>
              <a:rPr lang="ko-KR" altLang="ko-KR" dirty="0"/>
              <a:t>개의 집합을 하나의 집합으로 만드는 </a:t>
            </a:r>
            <a:r>
              <a:rPr lang="ko-KR" altLang="ko-KR" dirty="0" smtClean="0"/>
              <a:t>연산</a:t>
            </a:r>
            <a:endParaRPr lang="en-US" altLang="ko-KR" dirty="0" smtClean="0"/>
          </a:p>
          <a:p>
            <a:pPr marL="265113" indent="-265113">
              <a:spcBef>
                <a:spcPts val="0"/>
              </a:spcBef>
              <a:spcAft>
                <a:spcPts val="0"/>
              </a:spcAft>
            </a:pPr>
            <a:r>
              <a:rPr lang="en-US" altLang="ko-KR" dirty="0" smtClean="0"/>
              <a:t>find </a:t>
            </a:r>
            <a:r>
              <a:rPr lang="ko-KR" altLang="ko-KR" dirty="0" smtClean="0"/>
              <a:t>연산</a:t>
            </a:r>
            <a:r>
              <a:rPr lang="en-US" altLang="ko-KR" dirty="0" smtClean="0"/>
              <a:t>:</a:t>
            </a:r>
            <a:r>
              <a:rPr lang="ko-KR" altLang="ko-KR" dirty="0" smtClean="0"/>
              <a:t> </a:t>
            </a:r>
            <a:r>
              <a:rPr lang="ko-KR" altLang="ko-KR" dirty="0"/>
              <a:t>인자로 주어지는</a:t>
            </a:r>
            <a:r>
              <a:rPr lang="en-US" altLang="ko-KR" dirty="0"/>
              <a:t> x</a:t>
            </a:r>
            <a:r>
              <a:rPr lang="ko-KR" altLang="ko-KR" dirty="0"/>
              <a:t>가 속한 집합의 대표 노드</a:t>
            </a:r>
            <a:r>
              <a:rPr lang="en-US" altLang="ko-KR" dirty="0"/>
              <a:t>, </a:t>
            </a:r>
            <a:endParaRPr lang="en-US" altLang="ko-KR" dirty="0" smtClean="0"/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               </a:t>
            </a:r>
            <a:r>
              <a:rPr lang="ko-KR" altLang="ko-KR" dirty="0" smtClean="0"/>
              <a:t>즉</a:t>
            </a:r>
            <a:r>
              <a:rPr lang="en-US" altLang="ko-KR" dirty="0"/>
              <a:t>, </a:t>
            </a:r>
            <a:r>
              <a:rPr lang="ko-KR" altLang="ko-KR" dirty="0" smtClean="0"/>
              <a:t>루트를 </a:t>
            </a:r>
            <a:r>
              <a:rPr lang="ko-KR" altLang="ko-KR" dirty="0"/>
              <a:t>찾는 </a:t>
            </a:r>
            <a:r>
              <a:rPr lang="ko-KR" altLang="ko-KR" dirty="0" smtClean="0"/>
              <a:t>연산</a:t>
            </a:r>
            <a:endParaRPr lang="en-US" altLang="ko-KR" dirty="0" smtClean="0"/>
          </a:p>
          <a:p>
            <a:pPr marL="342900" lvl="1" indent="-34290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en-US" altLang="ko-KR" dirty="0" smtClean="0"/>
              <a:t>find(6</a:t>
            </a:r>
            <a:r>
              <a:rPr lang="en-US" altLang="ko-KR" dirty="0"/>
              <a:t>)</a:t>
            </a:r>
            <a:r>
              <a:rPr lang="ko-KR" altLang="ko-KR" dirty="0" smtClean="0"/>
              <a:t>은</a:t>
            </a:r>
            <a:r>
              <a:rPr lang="en-US" altLang="ko-KR" dirty="0" smtClean="0"/>
              <a:t> a[6</a:t>
            </a:r>
            <a:r>
              <a:rPr lang="en-US" altLang="ko-KR" dirty="0"/>
              <a:t>] = 2</a:t>
            </a:r>
            <a:r>
              <a:rPr lang="ko-KR" altLang="ko-KR" dirty="0"/>
              <a:t>를 </a:t>
            </a:r>
            <a:r>
              <a:rPr lang="ko-KR" altLang="ko-KR" dirty="0" smtClean="0"/>
              <a:t>통해</a:t>
            </a:r>
            <a:r>
              <a:rPr lang="en-US" altLang="ko-KR" dirty="0" smtClean="0"/>
              <a:t> 6</a:t>
            </a:r>
            <a:r>
              <a:rPr lang="ko-KR" altLang="ko-KR" dirty="0"/>
              <a:t>의 </a:t>
            </a:r>
            <a:r>
              <a:rPr lang="ko-KR" altLang="ko-KR" dirty="0" err="1"/>
              <a:t>부모노드인</a:t>
            </a:r>
            <a:r>
              <a:rPr lang="ko-KR" altLang="ko-KR" dirty="0"/>
              <a:t> </a:t>
            </a:r>
            <a:r>
              <a:rPr lang="en-US" altLang="ko-KR" dirty="0"/>
              <a:t>2</a:t>
            </a:r>
            <a:r>
              <a:rPr lang="ko-KR" altLang="ko-KR" dirty="0"/>
              <a:t>를 찾고</a:t>
            </a:r>
            <a:r>
              <a:rPr lang="en-US" altLang="ko-KR" dirty="0"/>
              <a:t>, a[2] = 7</a:t>
            </a:r>
            <a:r>
              <a:rPr lang="ko-KR" altLang="ko-KR" dirty="0"/>
              <a:t>으로 </a:t>
            </a:r>
            <a:r>
              <a:rPr lang="en-US" altLang="ko-KR" dirty="0"/>
              <a:t>2</a:t>
            </a:r>
            <a:r>
              <a:rPr lang="ko-KR" altLang="ko-KR" dirty="0"/>
              <a:t>의 </a:t>
            </a:r>
            <a:r>
              <a:rPr lang="ko-KR" altLang="ko-KR" dirty="0" err="1"/>
              <a:t>부모노드를</a:t>
            </a:r>
            <a:r>
              <a:rPr lang="ko-KR" altLang="ko-KR" dirty="0"/>
              <a:t> 찾으며</a:t>
            </a:r>
            <a:r>
              <a:rPr lang="en-US" altLang="ko-KR" dirty="0"/>
              <a:t>, </a:t>
            </a:r>
            <a:r>
              <a:rPr lang="ko-KR" altLang="ko-KR" dirty="0"/>
              <a:t>마지막으로 </a:t>
            </a:r>
            <a:r>
              <a:rPr lang="en-US" altLang="ko-KR" dirty="0"/>
              <a:t>a[7] = 7</a:t>
            </a:r>
            <a:r>
              <a:rPr lang="ko-KR" altLang="ko-KR" dirty="0"/>
              <a:t>이기 때문에</a:t>
            </a:r>
            <a:r>
              <a:rPr lang="en-US" altLang="ko-KR" dirty="0"/>
              <a:t> 7</a:t>
            </a:r>
            <a:r>
              <a:rPr lang="ko-KR" altLang="ko-KR" dirty="0"/>
              <a:t>를 </a:t>
            </a:r>
            <a:r>
              <a:rPr lang="ko-KR" altLang="ko-KR" dirty="0" smtClean="0"/>
              <a:t>리턴</a:t>
            </a:r>
            <a:endParaRPr lang="en-US" altLang="ko-KR" dirty="0" smtClean="0"/>
          </a:p>
          <a:p>
            <a:pPr marL="342900" lvl="1" indent="-34290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ko-KR" altLang="ko-KR" dirty="0" smtClean="0"/>
              <a:t>즉</a:t>
            </a:r>
            <a:r>
              <a:rPr lang="en-US" altLang="ko-KR" dirty="0"/>
              <a:t>, “6</a:t>
            </a:r>
            <a:r>
              <a:rPr lang="ko-KR" altLang="ko-KR" dirty="0"/>
              <a:t>은 </a:t>
            </a:r>
            <a:r>
              <a:rPr lang="en-US" altLang="ko-KR" dirty="0"/>
              <a:t>7</a:t>
            </a:r>
            <a:r>
              <a:rPr lang="ko-KR" altLang="ko-KR" dirty="0"/>
              <a:t>이 대표 노드인 집합에 속해 있다</a:t>
            </a:r>
            <a:r>
              <a:rPr lang="en-US" altLang="ko-KR" dirty="0"/>
              <a:t>”</a:t>
            </a:r>
            <a:r>
              <a:rPr lang="ko-KR" altLang="ko-KR" dirty="0"/>
              <a:t>는 것을 </a:t>
            </a:r>
            <a:r>
              <a:rPr lang="ko-KR" altLang="ko-KR" dirty="0" smtClean="0"/>
              <a:t>리턴</a:t>
            </a:r>
            <a:endParaRPr lang="en-US" altLang="ko-KR" dirty="0" smtClean="0"/>
          </a:p>
          <a:p>
            <a:pPr marL="342900" lvl="1" indent="-34290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en-US" altLang="ko-KR" dirty="0" smtClean="0"/>
              <a:t> </a:t>
            </a:r>
            <a:r>
              <a:rPr lang="en-US" altLang="ko-KR" dirty="0"/>
              <a:t>find(3</a:t>
            </a:r>
            <a:r>
              <a:rPr lang="en-US" altLang="ko-KR" dirty="0" smtClean="0"/>
              <a:t>) =</a:t>
            </a:r>
            <a:r>
              <a:rPr lang="ko-KR" altLang="ko-KR" dirty="0" smtClean="0"/>
              <a:t> </a:t>
            </a:r>
            <a:r>
              <a:rPr lang="en-US" altLang="ko-KR" dirty="0" smtClean="0"/>
              <a:t>7</a:t>
            </a:r>
            <a:r>
              <a:rPr lang="ko-KR" altLang="en-US" dirty="0" smtClean="0"/>
              <a:t>이므로</a:t>
            </a:r>
            <a:r>
              <a:rPr lang="en-US" altLang="ko-KR" dirty="0" smtClean="0"/>
              <a:t>, </a:t>
            </a:r>
            <a:r>
              <a:rPr lang="en-US" altLang="ko-KR" dirty="0"/>
              <a:t>6</a:t>
            </a:r>
            <a:r>
              <a:rPr lang="ko-KR" altLang="ko-KR" dirty="0"/>
              <a:t>과</a:t>
            </a:r>
            <a:r>
              <a:rPr lang="en-US" altLang="ko-KR" dirty="0"/>
              <a:t> 3</a:t>
            </a:r>
            <a:r>
              <a:rPr lang="ko-KR" altLang="ko-KR" dirty="0"/>
              <a:t>은 동일한 집합에 </a:t>
            </a:r>
            <a:r>
              <a:rPr lang="ko-KR" altLang="ko-KR" dirty="0" smtClean="0"/>
              <a:t>속</a:t>
            </a:r>
            <a:r>
              <a:rPr lang="ko-KR" altLang="en-US" dirty="0" smtClean="0"/>
              <a:t>함</a:t>
            </a:r>
            <a:endParaRPr lang="en-US" altLang="ko-KR" dirty="0" smtClean="0"/>
          </a:p>
          <a:p>
            <a:pPr marL="342900" lvl="1" indent="-34290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en-US" altLang="ko-KR" dirty="0" smtClean="0"/>
              <a:t>find(9</a:t>
            </a:r>
            <a:r>
              <a:rPr lang="en-US" altLang="ko-KR" dirty="0"/>
              <a:t>) = </a:t>
            </a:r>
            <a:r>
              <a:rPr lang="en-US" altLang="ko-KR" dirty="0" smtClean="0"/>
              <a:t> 4</a:t>
            </a:r>
            <a:r>
              <a:rPr lang="ko-KR" altLang="ko-KR" dirty="0"/>
              <a:t>이므로</a:t>
            </a:r>
            <a:r>
              <a:rPr lang="en-US" altLang="ko-KR" dirty="0"/>
              <a:t>, 6</a:t>
            </a:r>
            <a:r>
              <a:rPr lang="ko-KR" altLang="ko-KR" dirty="0"/>
              <a:t>과 </a:t>
            </a:r>
            <a:r>
              <a:rPr lang="en-US" altLang="ko-KR" dirty="0"/>
              <a:t>9</a:t>
            </a:r>
            <a:r>
              <a:rPr lang="ko-KR" altLang="ko-KR" dirty="0"/>
              <a:t>는 서로 다른 집합에 </a:t>
            </a:r>
            <a:r>
              <a:rPr lang="ko-KR" altLang="ko-KR" dirty="0" smtClean="0"/>
              <a:t>속</a:t>
            </a:r>
            <a:r>
              <a:rPr lang="ko-KR" altLang="en-US" dirty="0" smtClean="0"/>
              <a:t>함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378130449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17138" y="1730478"/>
            <a:ext cx="7551789" cy="11405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Union </a:t>
            </a:r>
            <a:r>
              <a:rPr lang="ko-KR" altLang="en-US" dirty="0" smtClean="0"/>
              <a:t>연산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252603"/>
            <a:ext cx="7886700" cy="5249262"/>
          </a:xfrm>
        </p:spPr>
        <p:txBody>
          <a:bodyPr>
            <a:normAutofit fontScale="92500" lnSpcReduction="20000"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ko-KR" dirty="0">
                <a:solidFill>
                  <a:srgbClr val="3333FF"/>
                </a:solidFill>
              </a:rPr>
              <a:t>[</a:t>
            </a:r>
            <a:r>
              <a:rPr lang="ko-KR" altLang="ko-KR" dirty="0">
                <a:solidFill>
                  <a:srgbClr val="3333FF"/>
                </a:solidFill>
              </a:rPr>
              <a:t>핵심 아이디어</a:t>
            </a:r>
            <a:r>
              <a:rPr lang="en-US" altLang="ko-KR" dirty="0">
                <a:solidFill>
                  <a:srgbClr val="3333FF"/>
                </a:solidFill>
              </a:rPr>
              <a:t>]</a:t>
            </a:r>
            <a:r>
              <a:rPr lang="en-US" altLang="ko-KR" dirty="0">
                <a:solidFill>
                  <a:srgbClr val="00B050"/>
                </a:solidFill>
              </a:rPr>
              <a:t> </a:t>
            </a:r>
            <a:endParaRPr lang="en-US" altLang="ko-KR" dirty="0" smtClean="0">
              <a:solidFill>
                <a:srgbClr val="00B050"/>
              </a:solidFill>
            </a:endParaRPr>
          </a:p>
          <a:p>
            <a:pPr marL="354013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ko-KR" altLang="ko-KR" dirty="0" smtClean="0">
                <a:solidFill>
                  <a:srgbClr val="007635"/>
                </a:solidFill>
              </a:rPr>
              <a:t>먼저</a:t>
            </a:r>
            <a:r>
              <a:rPr lang="en-US" altLang="ko-KR" dirty="0" smtClean="0">
                <a:solidFill>
                  <a:srgbClr val="007635"/>
                </a:solidFill>
              </a:rPr>
              <a:t> </a:t>
            </a:r>
            <a:r>
              <a:rPr lang="en-US" altLang="ko-KR" dirty="0">
                <a:solidFill>
                  <a:srgbClr val="007635"/>
                </a:solidFill>
              </a:rPr>
              <a:t>union </a:t>
            </a:r>
            <a:r>
              <a:rPr lang="ko-KR" altLang="ko-KR" dirty="0">
                <a:solidFill>
                  <a:srgbClr val="007635"/>
                </a:solidFill>
              </a:rPr>
              <a:t>연산은</a:t>
            </a:r>
            <a:r>
              <a:rPr lang="en-US" altLang="ko-KR" dirty="0">
                <a:solidFill>
                  <a:srgbClr val="007635"/>
                </a:solidFill>
              </a:rPr>
              <a:t> rank</a:t>
            </a:r>
            <a:r>
              <a:rPr lang="ko-KR" altLang="ko-KR" dirty="0">
                <a:solidFill>
                  <a:srgbClr val="007635"/>
                </a:solidFill>
              </a:rPr>
              <a:t>에 </a:t>
            </a:r>
            <a:r>
              <a:rPr lang="ko-KR" altLang="ko-KR" dirty="0" smtClean="0">
                <a:solidFill>
                  <a:srgbClr val="007635"/>
                </a:solidFill>
              </a:rPr>
              <a:t>기반하여</a:t>
            </a:r>
            <a:r>
              <a:rPr lang="en-US" altLang="ko-KR" dirty="0" smtClean="0">
                <a:solidFill>
                  <a:srgbClr val="007635"/>
                </a:solidFill>
              </a:rPr>
              <a:t> (</a:t>
            </a:r>
            <a:r>
              <a:rPr lang="en-US" altLang="ko-KR" dirty="0">
                <a:solidFill>
                  <a:srgbClr val="007635"/>
                </a:solidFill>
              </a:rPr>
              <a:t>union-by-rank) rank</a:t>
            </a:r>
            <a:r>
              <a:rPr lang="ko-KR" altLang="ko-KR" dirty="0">
                <a:solidFill>
                  <a:srgbClr val="007635"/>
                </a:solidFill>
              </a:rPr>
              <a:t>가 높은 </a:t>
            </a:r>
            <a:r>
              <a:rPr lang="ko-KR" altLang="ko-KR" dirty="0" smtClean="0">
                <a:solidFill>
                  <a:srgbClr val="007635"/>
                </a:solidFill>
              </a:rPr>
              <a:t>루트가 </a:t>
            </a:r>
            <a:r>
              <a:rPr lang="en-US" altLang="ko-KR" dirty="0">
                <a:solidFill>
                  <a:srgbClr val="007635"/>
                </a:solidFill>
              </a:rPr>
              <a:t>union </a:t>
            </a:r>
            <a:r>
              <a:rPr lang="ko-KR" altLang="ko-KR" dirty="0">
                <a:solidFill>
                  <a:srgbClr val="007635"/>
                </a:solidFill>
              </a:rPr>
              <a:t>후에도 승자</a:t>
            </a:r>
            <a:r>
              <a:rPr lang="en-US" altLang="ko-KR" dirty="0">
                <a:solidFill>
                  <a:srgbClr val="007635"/>
                </a:solidFill>
              </a:rPr>
              <a:t>(</a:t>
            </a:r>
            <a:r>
              <a:rPr lang="ko-KR" altLang="ko-KR" dirty="0">
                <a:solidFill>
                  <a:srgbClr val="007635"/>
                </a:solidFill>
              </a:rPr>
              <a:t>합쳐진 트리의 </a:t>
            </a:r>
            <a:r>
              <a:rPr lang="ko-KR" altLang="ko-KR" dirty="0" smtClean="0">
                <a:solidFill>
                  <a:srgbClr val="007635"/>
                </a:solidFill>
              </a:rPr>
              <a:t>루트</a:t>
            </a:r>
            <a:r>
              <a:rPr lang="en-US" altLang="ko-KR" dirty="0" smtClean="0">
                <a:solidFill>
                  <a:srgbClr val="007635"/>
                </a:solidFill>
              </a:rPr>
              <a:t>)</a:t>
            </a:r>
            <a:r>
              <a:rPr lang="ko-KR" altLang="ko-KR" dirty="0">
                <a:solidFill>
                  <a:srgbClr val="007635"/>
                </a:solidFill>
              </a:rPr>
              <a:t>가 되도록 한다</a:t>
            </a:r>
            <a:r>
              <a:rPr lang="en-US" altLang="ko-KR" dirty="0">
                <a:solidFill>
                  <a:srgbClr val="007635"/>
                </a:solidFill>
              </a:rPr>
              <a:t>.</a:t>
            </a:r>
            <a:r>
              <a:rPr lang="ko-KR" altLang="ko-KR" dirty="0">
                <a:solidFill>
                  <a:srgbClr val="007635"/>
                </a:solidFill>
              </a:rPr>
              <a:t> </a:t>
            </a:r>
            <a:endParaRPr lang="en-US" altLang="ko-KR" dirty="0" smtClean="0">
              <a:solidFill>
                <a:srgbClr val="007635"/>
              </a:solidFill>
            </a:endParaRPr>
          </a:p>
          <a:p>
            <a:pPr marL="800100" lvl="1" indent="-342900">
              <a:spcBef>
                <a:spcPts val="1800"/>
              </a:spcBef>
              <a:spcAft>
                <a:spcPts val="600"/>
              </a:spcAft>
              <a:buFontTx/>
              <a:buChar char="-"/>
            </a:pPr>
            <a:r>
              <a:rPr lang="ko-KR" altLang="ko-KR" dirty="0" smtClean="0"/>
              <a:t>트리의 </a:t>
            </a:r>
            <a:r>
              <a:rPr lang="ko-KR" altLang="ko-KR" dirty="0"/>
              <a:t>노드 수에 기반</a:t>
            </a:r>
            <a:r>
              <a:rPr lang="en-US" altLang="ko-KR" dirty="0"/>
              <a:t>(</a:t>
            </a:r>
            <a:r>
              <a:rPr lang="ko-KR" altLang="ko-KR" dirty="0"/>
              <a:t>즉</a:t>
            </a:r>
            <a:r>
              <a:rPr lang="en-US" altLang="ko-KR" dirty="0"/>
              <a:t>, </a:t>
            </a:r>
            <a:r>
              <a:rPr lang="ko-KR" altLang="ko-KR" dirty="0"/>
              <a:t>노드 수가 많은 트리의 </a:t>
            </a:r>
            <a:r>
              <a:rPr lang="ko-KR" altLang="ko-KR" dirty="0" smtClean="0"/>
              <a:t>루트가 </a:t>
            </a:r>
            <a:r>
              <a:rPr lang="ko-KR" altLang="ko-KR" dirty="0"/>
              <a:t>승자가 되도록</a:t>
            </a:r>
            <a:r>
              <a:rPr lang="en-US" altLang="ko-KR" dirty="0"/>
              <a:t>)</a:t>
            </a:r>
            <a:r>
              <a:rPr lang="ko-KR" altLang="ko-KR" dirty="0" smtClean="0"/>
              <a:t>하여</a:t>
            </a:r>
            <a:r>
              <a:rPr lang="en-US" altLang="ko-KR" dirty="0" smtClean="0"/>
              <a:t> union </a:t>
            </a:r>
            <a:r>
              <a:rPr lang="ko-KR" altLang="ko-KR" dirty="0"/>
              <a:t>을 수행해도 </a:t>
            </a:r>
            <a:r>
              <a:rPr lang="en-US" altLang="ko-KR" dirty="0"/>
              <a:t>rank </a:t>
            </a:r>
            <a:r>
              <a:rPr lang="ko-KR" altLang="ko-KR" dirty="0"/>
              <a:t>기반 </a:t>
            </a:r>
            <a:r>
              <a:rPr lang="en-US" altLang="ko-KR" dirty="0"/>
              <a:t>union</a:t>
            </a:r>
            <a:r>
              <a:rPr lang="ko-KR" altLang="ko-KR" dirty="0"/>
              <a:t>과 동등한 성능을 </a:t>
            </a:r>
            <a:r>
              <a:rPr lang="ko-KR" altLang="ko-KR" dirty="0" smtClean="0"/>
              <a:t>보</a:t>
            </a:r>
            <a:r>
              <a:rPr lang="ko-KR" altLang="en-US" dirty="0" smtClean="0"/>
              <a:t>임</a:t>
            </a:r>
            <a:endParaRPr lang="en-US" altLang="ko-KR" dirty="0" smtClean="0"/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ko-KR" altLang="ko-KR" dirty="0" smtClean="0"/>
              <a:t>루트의 </a:t>
            </a:r>
            <a:r>
              <a:rPr lang="en-US" altLang="ko-KR" dirty="0"/>
              <a:t>rank</a:t>
            </a:r>
            <a:r>
              <a:rPr lang="ko-KR" altLang="ko-KR" dirty="0"/>
              <a:t>는 트리의 높이와 일단은 같다고 생각해도 </a:t>
            </a:r>
            <a:r>
              <a:rPr lang="ko-KR" altLang="en-US" dirty="0" smtClean="0"/>
              <a:t>됨</a:t>
            </a:r>
            <a:endParaRPr lang="en-US" altLang="ko-KR" dirty="0" smtClean="0"/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altLang="ko-KR" dirty="0" smtClean="0"/>
              <a:t>rank</a:t>
            </a:r>
            <a:r>
              <a:rPr lang="ko-KR" altLang="ko-KR" dirty="0"/>
              <a:t>가 높은 </a:t>
            </a:r>
            <a:r>
              <a:rPr lang="ko-KR" altLang="ko-KR" dirty="0" smtClean="0"/>
              <a:t>루트를 </a:t>
            </a:r>
            <a:r>
              <a:rPr lang="ko-KR" altLang="ko-KR" dirty="0"/>
              <a:t>승자로 만드는 이유는 합쳐진 트리가 더 커지지 </a:t>
            </a:r>
            <a:r>
              <a:rPr lang="ko-KR" altLang="ko-KR" dirty="0" smtClean="0"/>
              <a:t>않</a:t>
            </a:r>
            <a:r>
              <a:rPr lang="ko-KR" altLang="en-US" dirty="0" smtClean="0"/>
              <a:t>게</a:t>
            </a:r>
            <a:endParaRPr lang="en-US" altLang="ko-KR" dirty="0" smtClean="0"/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ko-KR" altLang="ko-KR" dirty="0" smtClean="0"/>
              <a:t>만일 </a:t>
            </a:r>
            <a:r>
              <a:rPr lang="ko-KR" altLang="ko-KR" dirty="0"/>
              <a:t>두 트리의 높이가 같은 경우에는 둘 중 하나의 </a:t>
            </a:r>
            <a:r>
              <a:rPr lang="ko-KR" altLang="ko-KR" dirty="0" smtClean="0"/>
              <a:t>루트가 </a:t>
            </a:r>
            <a:r>
              <a:rPr lang="ko-KR" altLang="ko-KR" dirty="0"/>
              <a:t>승자가 되고 합쳐진 트리의 높이는 </a:t>
            </a:r>
            <a:r>
              <a:rPr lang="en-US" altLang="ko-KR" dirty="0"/>
              <a:t>1 </a:t>
            </a:r>
            <a:r>
              <a:rPr lang="ko-KR" altLang="ko-KR" dirty="0" smtClean="0"/>
              <a:t>증가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753088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69933" y="598489"/>
            <a:ext cx="7997869" cy="11400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2438" indent="-452438">
              <a:lnSpc>
                <a:spcPct val="150000"/>
              </a:lnSpc>
            </a:pPr>
            <a:r>
              <a:rPr lang="en-US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(c</a:t>
            </a:r>
            <a:r>
              <a:rPr lang="en-US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비효율적인</a:t>
            </a:r>
            <a:r>
              <a:rPr lang="ko-KR" altLang="ko-KR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union 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연산</a:t>
            </a:r>
            <a:r>
              <a:rPr lang="en-US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합쳐진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트리의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높이가</a:t>
            </a:r>
            <a:r>
              <a:rPr lang="ko-KR" altLang="ko-KR" sz="2400" dirty="0">
                <a:solidFill>
                  <a:srgbClr val="FF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 smtClean="0">
                <a:solidFill>
                  <a:srgbClr val="FF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1 </a:t>
            </a:r>
            <a:r>
              <a:rPr lang="ko-KR" altLang="ko-KR" sz="2400" dirty="0" smtClean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증가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하므로</a:t>
            </a:r>
            <a:r>
              <a:rPr lang="ko-KR" altLang="ko-KR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비효율적인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union</a:t>
            </a:r>
            <a:endParaRPr lang="ko-KR" altLang="en-US" sz="2400" dirty="0"/>
          </a:p>
        </p:txBody>
      </p:sp>
      <p:grpSp>
        <p:nvGrpSpPr>
          <p:cNvPr id="3" name="그룹 2"/>
          <p:cNvGrpSpPr/>
          <p:nvPr/>
        </p:nvGrpSpPr>
        <p:grpSpPr>
          <a:xfrm>
            <a:off x="395470" y="2734949"/>
            <a:ext cx="2556284" cy="2088232"/>
            <a:chOff x="683568" y="2852936"/>
            <a:chExt cx="2556284" cy="2088232"/>
          </a:xfrm>
        </p:grpSpPr>
        <p:sp>
          <p:nvSpPr>
            <p:cNvPr id="4" name="이등변 삼각형 3"/>
            <p:cNvSpPr/>
            <p:nvPr/>
          </p:nvSpPr>
          <p:spPr>
            <a:xfrm>
              <a:off x="683568" y="3717032"/>
              <a:ext cx="1080120" cy="1224136"/>
            </a:xfrm>
            <a:prstGeom prst="triangle">
              <a:avLst/>
            </a:prstGeom>
            <a:solidFill>
              <a:srgbClr val="66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굴림"/>
                <a:cs typeface="+mn-cs"/>
              </a:endParaRPr>
            </a:p>
          </p:txBody>
        </p:sp>
        <p:sp>
          <p:nvSpPr>
            <p:cNvPr id="5" name="이등변 삼각형 4"/>
            <p:cNvSpPr/>
            <p:nvPr/>
          </p:nvSpPr>
          <p:spPr>
            <a:xfrm>
              <a:off x="2032974" y="3140968"/>
              <a:ext cx="1206878" cy="1800200"/>
            </a:xfrm>
            <a:prstGeom prst="triangl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굴림"/>
                <a:cs typeface="+mn-cs"/>
              </a:endParaRPr>
            </a:p>
          </p:txBody>
        </p:sp>
        <p:sp>
          <p:nvSpPr>
            <p:cNvPr id="6" name="타원 5"/>
            <p:cNvSpPr/>
            <p:nvPr/>
          </p:nvSpPr>
          <p:spPr>
            <a:xfrm>
              <a:off x="1079612" y="3429000"/>
              <a:ext cx="288032" cy="288032"/>
            </a:xfrm>
            <a:prstGeom prst="ellipse">
              <a:avLst/>
            </a:prstGeom>
            <a:solidFill>
              <a:srgbClr val="66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굴림"/>
                <a:cs typeface="+mn-cs"/>
              </a:endParaRPr>
            </a:p>
          </p:txBody>
        </p:sp>
        <p:sp>
          <p:nvSpPr>
            <p:cNvPr id="7" name="타원 6"/>
            <p:cNvSpPr/>
            <p:nvPr/>
          </p:nvSpPr>
          <p:spPr>
            <a:xfrm>
              <a:off x="2492397" y="2852936"/>
              <a:ext cx="288032" cy="288032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굴림"/>
                <a:cs typeface="+mn-cs"/>
              </a:endParaRP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3411177" y="2734949"/>
            <a:ext cx="2556284" cy="2088232"/>
            <a:chOff x="6408204" y="2852936"/>
            <a:chExt cx="2556284" cy="2088232"/>
          </a:xfrm>
        </p:grpSpPr>
        <p:sp>
          <p:nvSpPr>
            <p:cNvPr id="9" name="이등변 삼각형 8"/>
            <p:cNvSpPr/>
            <p:nvPr/>
          </p:nvSpPr>
          <p:spPr>
            <a:xfrm>
              <a:off x="6408204" y="3717032"/>
              <a:ext cx="1080120" cy="1224136"/>
            </a:xfrm>
            <a:prstGeom prst="triangle">
              <a:avLst/>
            </a:prstGeom>
            <a:solidFill>
              <a:srgbClr val="66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굴림"/>
                <a:cs typeface="+mn-cs"/>
              </a:endParaRPr>
            </a:p>
          </p:txBody>
        </p:sp>
        <p:sp>
          <p:nvSpPr>
            <p:cNvPr id="10" name="이등변 삼각형 9"/>
            <p:cNvSpPr/>
            <p:nvPr/>
          </p:nvSpPr>
          <p:spPr>
            <a:xfrm>
              <a:off x="7757610" y="3140968"/>
              <a:ext cx="1206878" cy="1800200"/>
            </a:xfrm>
            <a:prstGeom prst="triangl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굴림"/>
                <a:cs typeface="+mn-cs"/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6804248" y="3429000"/>
              <a:ext cx="288032" cy="288032"/>
            </a:xfrm>
            <a:prstGeom prst="ellipse">
              <a:avLst/>
            </a:prstGeom>
            <a:solidFill>
              <a:srgbClr val="66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굴림"/>
                <a:cs typeface="+mn-cs"/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>
              <a:off x="8217033" y="2852936"/>
              <a:ext cx="288032" cy="288032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굴림"/>
                <a:cs typeface="+mn-cs"/>
              </a:endParaRPr>
            </a:p>
          </p:txBody>
        </p:sp>
        <p:cxnSp>
          <p:nvCxnSpPr>
            <p:cNvPr id="13" name="직선 화살표 연결선 12"/>
            <p:cNvCxnSpPr>
              <a:stCxn id="11" idx="7"/>
              <a:endCxn id="12" idx="2"/>
            </p:cNvCxnSpPr>
            <p:nvPr/>
          </p:nvCxnSpPr>
          <p:spPr>
            <a:xfrm flipV="1">
              <a:off x="7050099" y="2996952"/>
              <a:ext cx="1166934" cy="47422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그룹 13"/>
          <p:cNvGrpSpPr/>
          <p:nvPr/>
        </p:nvGrpSpPr>
        <p:grpSpPr>
          <a:xfrm>
            <a:off x="6299618" y="2723676"/>
            <a:ext cx="2556284" cy="2304256"/>
            <a:chOff x="3671900" y="2636912"/>
            <a:chExt cx="2556284" cy="2304256"/>
          </a:xfrm>
        </p:grpSpPr>
        <p:sp>
          <p:nvSpPr>
            <p:cNvPr id="15" name="이등변 삼각형 14"/>
            <p:cNvSpPr/>
            <p:nvPr/>
          </p:nvSpPr>
          <p:spPr>
            <a:xfrm>
              <a:off x="3671900" y="2924944"/>
              <a:ext cx="1080120" cy="1224136"/>
            </a:xfrm>
            <a:prstGeom prst="triangle">
              <a:avLst/>
            </a:prstGeom>
            <a:solidFill>
              <a:srgbClr val="66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굴림"/>
                <a:cs typeface="+mn-cs"/>
              </a:endParaRPr>
            </a:p>
          </p:txBody>
        </p:sp>
        <p:sp>
          <p:nvSpPr>
            <p:cNvPr id="16" name="이등변 삼각형 15"/>
            <p:cNvSpPr/>
            <p:nvPr/>
          </p:nvSpPr>
          <p:spPr>
            <a:xfrm>
              <a:off x="5021306" y="3140968"/>
              <a:ext cx="1206878" cy="1800200"/>
            </a:xfrm>
            <a:prstGeom prst="triangl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굴림"/>
                <a:cs typeface="+mn-cs"/>
              </a:endParaRPr>
            </a:p>
          </p:txBody>
        </p:sp>
        <p:sp>
          <p:nvSpPr>
            <p:cNvPr id="17" name="타원 16"/>
            <p:cNvSpPr/>
            <p:nvPr/>
          </p:nvSpPr>
          <p:spPr>
            <a:xfrm>
              <a:off x="4067944" y="2636912"/>
              <a:ext cx="288032" cy="288032"/>
            </a:xfrm>
            <a:prstGeom prst="ellipse">
              <a:avLst/>
            </a:prstGeom>
            <a:solidFill>
              <a:srgbClr val="66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굴림"/>
                <a:cs typeface="+mn-cs"/>
              </a:endParaRPr>
            </a:p>
          </p:txBody>
        </p:sp>
        <p:sp>
          <p:nvSpPr>
            <p:cNvPr id="18" name="타원 17"/>
            <p:cNvSpPr/>
            <p:nvPr/>
          </p:nvSpPr>
          <p:spPr>
            <a:xfrm>
              <a:off x="5480729" y="2852936"/>
              <a:ext cx="288032" cy="288032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굴림"/>
                <a:cs typeface="+mn-cs"/>
              </a:endParaRPr>
            </a:p>
          </p:txBody>
        </p:sp>
        <p:cxnSp>
          <p:nvCxnSpPr>
            <p:cNvPr id="19" name="직선 화살표 연결선 18"/>
            <p:cNvCxnSpPr>
              <a:stCxn id="18" idx="2"/>
              <a:endCxn id="17" idx="6"/>
            </p:cNvCxnSpPr>
            <p:nvPr/>
          </p:nvCxnSpPr>
          <p:spPr>
            <a:xfrm flipH="1" flipV="1">
              <a:off x="4355976" y="2780928"/>
              <a:ext cx="1124753" cy="21602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직사각형 19"/>
          <p:cNvSpPr/>
          <p:nvPr/>
        </p:nvSpPr>
        <p:spPr>
          <a:xfrm>
            <a:off x="2951754" y="5832687"/>
            <a:ext cx="35735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rank</a:t>
            </a:r>
            <a:r>
              <a:rPr kumimoji="1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를</a:t>
            </a:r>
            <a:r>
              <a:rPr kumimoji="1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1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기반한</a:t>
            </a:r>
            <a:r>
              <a:rPr kumimoji="1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1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union </a:t>
            </a:r>
            <a:r>
              <a:rPr kumimoji="1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연산</a:t>
            </a:r>
            <a:endParaRPr kumimoji="1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947708" y="5111213"/>
            <a:ext cx="810635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(a) union </a:t>
            </a:r>
            <a:r>
              <a:rPr lang="ko-KR" altLang="ko-KR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수행</a:t>
            </a:r>
            <a:r>
              <a:rPr lang="ko-KR" altLang="ko-KR" sz="2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전</a:t>
            </a:r>
            <a:r>
              <a:rPr lang="en-US" altLang="ko-KR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altLang="ko-KR" sz="20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               </a:t>
            </a:r>
            <a:r>
              <a:rPr lang="en-US" altLang="ko-KR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(b) union </a:t>
            </a:r>
            <a:r>
              <a:rPr lang="ko-KR" altLang="ko-KR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수행</a:t>
            </a:r>
            <a:r>
              <a:rPr lang="ko-KR" altLang="ko-KR" sz="2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후</a:t>
            </a:r>
            <a:r>
              <a:rPr lang="en-US" altLang="ko-KR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altLang="ko-KR" sz="20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          </a:t>
            </a:r>
            <a:r>
              <a:rPr lang="en-US" altLang="ko-KR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(c) </a:t>
            </a:r>
            <a:r>
              <a:rPr lang="ko-KR" altLang="ko-KR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비효율적인</a:t>
            </a:r>
            <a:r>
              <a:rPr lang="ko-KR" altLang="ko-KR" sz="2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000" dirty="0">
                <a:ea typeface="Calibri" panose="020F0502020204030204" pitchFamily="34" charset="0"/>
                <a:cs typeface="Times New Roman" panose="02020603050405020304" pitchFamily="18" charset="0"/>
              </a:rPr>
              <a:t>union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82744535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764088"/>
            <a:ext cx="7886700" cy="5737777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rank</a:t>
            </a:r>
            <a:r>
              <a:rPr lang="ko-KR" altLang="ko-KR" sz="2400" dirty="0"/>
              <a:t>에 기반한 </a:t>
            </a:r>
            <a:r>
              <a:rPr lang="en-US" altLang="ko-KR" sz="2400" dirty="0"/>
              <a:t>union</a:t>
            </a:r>
            <a:r>
              <a:rPr lang="ko-KR" altLang="ko-KR" sz="2400" dirty="0"/>
              <a:t>연산의 목적은 두 트리가 하나로 합쳐진 후에</a:t>
            </a:r>
            <a:r>
              <a:rPr lang="en-US" altLang="ko-KR" sz="2400" dirty="0"/>
              <a:t> </a:t>
            </a:r>
            <a:r>
              <a:rPr lang="ko-KR" altLang="ko-KR" sz="2400" dirty="0" smtClean="0"/>
              <a:t>트리의 </a:t>
            </a:r>
            <a:r>
              <a:rPr lang="ko-KR" altLang="ko-KR" sz="2400" dirty="0"/>
              <a:t>높이가 커지는 것을 방지하기 </a:t>
            </a:r>
            <a:r>
              <a:rPr lang="ko-KR" altLang="ko-KR" sz="2400" dirty="0" smtClean="0"/>
              <a:t>위</a:t>
            </a:r>
            <a:r>
              <a:rPr lang="ko-KR" altLang="en-US" sz="2400" dirty="0" smtClean="0"/>
              <a:t>함</a:t>
            </a:r>
            <a:endParaRPr lang="en-US" altLang="ko-KR" sz="2400" dirty="0" smtClean="0"/>
          </a:p>
          <a:p>
            <a:r>
              <a:rPr lang="en-US" altLang="ko-KR" sz="2400" dirty="0" smtClean="0"/>
              <a:t>find </a:t>
            </a:r>
            <a:r>
              <a:rPr lang="ko-KR" altLang="ko-KR" sz="2400" dirty="0"/>
              <a:t>연산을 수행할 때 루트노드까지 올라가야 하므로 트리의 높이가 낮을 수록 </a:t>
            </a:r>
            <a:r>
              <a:rPr lang="en-US" altLang="ko-KR" sz="2400" dirty="0"/>
              <a:t>find</a:t>
            </a:r>
            <a:r>
              <a:rPr lang="ko-KR" altLang="ko-KR" sz="2400" dirty="0"/>
              <a:t>의 </a:t>
            </a:r>
            <a:r>
              <a:rPr lang="ko-KR" altLang="ko-KR" sz="2400" dirty="0" err="1"/>
              <a:t>수행시간을</a:t>
            </a:r>
            <a:r>
              <a:rPr lang="ko-KR" altLang="ko-KR" sz="2400" dirty="0"/>
              <a:t> 줄일 수 있기 </a:t>
            </a:r>
            <a:r>
              <a:rPr lang="ko-KR" altLang="ko-KR" sz="2400" dirty="0" smtClean="0"/>
              <a:t>때문</a:t>
            </a:r>
            <a:endParaRPr lang="en-US" altLang="ko-KR" sz="2400" dirty="0" smtClean="0"/>
          </a:p>
          <a:p>
            <a:r>
              <a:rPr lang="ko-KR" altLang="ko-KR" sz="2400" dirty="0" smtClean="0"/>
              <a:t>단</a:t>
            </a:r>
            <a:r>
              <a:rPr lang="en-US" altLang="ko-KR" sz="2400" dirty="0"/>
              <a:t>, </a:t>
            </a:r>
            <a:r>
              <a:rPr lang="ko-KR" altLang="ko-KR" sz="2400" dirty="0"/>
              <a:t>두 트리의 루트노드들의 </a:t>
            </a:r>
            <a:r>
              <a:rPr lang="en-US" altLang="ko-KR" sz="2400" dirty="0"/>
              <a:t>rank</a:t>
            </a:r>
            <a:r>
              <a:rPr lang="ko-KR" altLang="ko-KR" sz="2400" dirty="0"/>
              <a:t>가 같으면 어쩔 수 없이 하나의 </a:t>
            </a:r>
            <a:r>
              <a:rPr lang="ko-KR" altLang="ko-KR" sz="2400" dirty="0" err="1"/>
              <a:t>루트노드가</a:t>
            </a:r>
            <a:r>
              <a:rPr lang="ko-KR" altLang="ko-KR" sz="2400" dirty="0"/>
              <a:t> 승자가 되고 승자의 </a:t>
            </a:r>
            <a:r>
              <a:rPr lang="en-US" altLang="ko-KR" sz="2400" dirty="0"/>
              <a:t>rank</a:t>
            </a:r>
            <a:r>
              <a:rPr lang="ko-KR" altLang="ko-KR" sz="2400" dirty="0"/>
              <a:t>도 </a:t>
            </a:r>
            <a:r>
              <a:rPr lang="en-US" altLang="ko-KR" sz="2400" dirty="0"/>
              <a:t>1 </a:t>
            </a:r>
            <a:r>
              <a:rPr lang="ko-KR" altLang="ko-KR" sz="2400" dirty="0"/>
              <a:t>증가시켜야 </a:t>
            </a:r>
            <a:r>
              <a:rPr lang="ko-KR" altLang="en-US" sz="2400" dirty="0" smtClean="0"/>
              <a:t>함</a:t>
            </a:r>
            <a:endParaRPr lang="ko-KR" altLang="ko-KR" sz="2400" dirty="0"/>
          </a:p>
        </p:txBody>
      </p:sp>
    </p:spTree>
    <p:extLst>
      <p:ext uri="{BB962C8B-B14F-4D97-AF65-F5344CB8AC3E}">
        <p14:creationId xmlns:p14="http://schemas.microsoft.com/office/powerpoint/2010/main" val="186491683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19413" y="509382"/>
            <a:ext cx="8461332" cy="20159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altLang="ko-KR" sz="2400" dirty="0"/>
              <a:t>[</a:t>
            </a:r>
            <a:r>
              <a:rPr lang="ko-KR" altLang="ko-KR" sz="2400" dirty="0">
                <a:latin typeface="Calibri" panose="020F0502020204030204" pitchFamily="34" charset="0"/>
              </a:rPr>
              <a:t>예제</a:t>
            </a:r>
            <a:r>
              <a:rPr lang="en-US" altLang="ko-KR" sz="2400" dirty="0"/>
              <a:t>] </a:t>
            </a:r>
            <a:r>
              <a:rPr lang="en-US" altLang="ko-KR" sz="2400" dirty="0" smtClean="0"/>
              <a:t>(</a:t>
            </a:r>
            <a:r>
              <a:rPr lang="en-US" altLang="ko-KR" sz="2400" dirty="0"/>
              <a:t>a</a:t>
            </a:r>
            <a:r>
              <a:rPr lang="en-US" altLang="ko-KR" sz="2400" dirty="0" smtClean="0"/>
              <a:t>) </a:t>
            </a:r>
            <a:r>
              <a:rPr lang="en-US" altLang="ko-KR" sz="2400" dirty="0"/>
              <a:t>union(7,4</a:t>
            </a:r>
            <a:r>
              <a:rPr lang="en-US" altLang="ko-KR" sz="2400" dirty="0" smtClean="0"/>
              <a:t>)</a:t>
            </a:r>
            <a:r>
              <a:rPr lang="ko-KR" altLang="ko-KR" sz="2400" dirty="0" smtClean="0"/>
              <a:t> </a:t>
            </a:r>
            <a:r>
              <a:rPr lang="ko-KR" altLang="ko-KR" sz="2400" dirty="0" smtClean="0">
                <a:latin typeface="Calibri" panose="020F0502020204030204" pitchFamily="34" charset="0"/>
              </a:rPr>
              <a:t>수행</a:t>
            </a:r>
            <a:r>
              <a:rPr lang="ko-KR" altLang="ko-KR" sz="2400" dirty="0" smtClean="0"/>
              <a:t> </a:t>
            </a:r>
            <a:r>
              <a:rPr lang="en-US" altLang="ko-KR" sz="2400" dirty="0"/>
              <a:t>(b</a:t>
            </a:r>
            <a:r>
              <a:rPr lang="en-US" altLang="ko-KR" sz="2400" dirty="0" smtClean="0"/>
              <a:t>) </a:t>
            </a:r>
            <a:r>
              <a:rPr lang="ko-KR" altLang="en-US" sz="2400" dirty="0" smtClean="0"/>
              <a:t>수행 </a:t>
            </a:r>
            <a:r>
              <a:rPr lang="ko-KR" altLang="ko-KR" sz="2400" dirty="0" smtClean="0">
                <a:latin typeface="Calibri" panose="020F0502020204030204" pitchFamily="34" charset="0"/>
              </a:rPr>
              <a:t>결과</a:t>
            </a:r>
            <a:endParaRPr lang="en-US" altLang="ko-KR" sz="2400" dirty="0" smtClean="0">
              <a:latin typeface="Calibri" panose="020F0502020204030204" pitchFamily="34" charset="0"/>
            </a:endParaRPr>
          </a:p>
          <a:p>
            <a:pPr marL="342900" indent="-34290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2400" dirty="0" smtClean="0"/>
              <a:t>a[4</a:t>
            </a:r>
            <a:r>
              <a:rPr lang="en-US" altLang="ko-KR" sz="2400" dirty="0"/>
              <a:t>] =7</a:t>
            </a:r>
            <a:r>
              <a:rPr lang="ko-KR" altLang="ko-KR" sz="2400" dirty="0">
                <a:latin typeface="Calibri" panose="020F0502020204030204" pitchFamily="34" charset="0"/>
              </a:rPr>
              <a:t>로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갱신되었고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트리도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하나로</a:t>
            </a:r>
            <a:r>
              <a:rPr lang="ko-KR" altLang="ko-KR" sz="2400" dirty="0"/>
              <a:t> </a:t>
            </a:r>
            <a:r>
              <a:rPr lang="ko-KR" altLang="ko-KR" sz="2400" dirty="0" err="1" smtClean="0">
                <a:latin typeface="Calibri" panose="020F0502020204030204" pitchFamily="34" charset="0"/>
              </a:rPr>
              <a:t>합쳐</a:t>
            </a:r>
            <a:r>
              <a:rPr lang="ko-KR" altLang="en-US" sz="2400" dirty="0" err="1" smtClean="0">
                <a:latin typeface="Calibri" panose="020F0502020204030204" pitchFamily="34" charset="0"/>
              </a:rPr>
              <a:t>짐</a:t>
            </a:r>
            <a:r>
              <a:rPr lang="en-US" altLang="ko-KR" sz="2400" dirty="0" smtClean="0"/>
              <a:t> </a:t>
            </a:r>
          </a:p>
          <a:p>
            <a:pPr marL="342900" indent="-34290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ko-KR" sz="2400" dirty="0" smtClean="0">
                <a:latin typeface="Calibri" panose="020F0502020204030204" pitchFamily="34" charset="0"/>
              </a:rPr>
              <a:t>각</a:t>
            </a:r>
            <a:r>
              <a:rPr lang="ko-KR" altLang="ko-KR" sz="2400" dirty="0" smtClean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노드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옆의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숫자는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노드의</a:t>
            </a:r>
            <a:r>
              <a:rPr lang="ko-KR" altLang="ko-KR" sz="2400" dirty="0"/>
              <a:t> </a:t>
            </a:r>
            <a:r>
              <a:rPr lang="en-US" altLang="ko-KR" sz="2400" dirty="0"/>
              <a:t>rank</a:t>
            </a:r>
            <a:r>
              <a:rPr lang="ko-KR" altLang="ko-KR" sz="2400" dirty="0">
                <a:latin typeface="Calibri" panose="020F0502020204030204" pitchFamily="34" charset="0"/>
              </a:rPr>
              <a:t>로서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두</a:t>
            </a:r>
            <a:r>
              <a:rPr lang="ko-KR" altLang="ko-KR" sz="2400" dirty="0"/>
              <a:t> </a:t>
            </a:r>
            <a:r>
              <a:rPr lang="ko-KR" altLang="ko-KR" sz="2400" dirty="0" smtClean="0">
                <a:latin typeface="Calibri" panose="020F0502020204030204" pitchFamily="34" charset="0"/>
              </a:rPr>
              <a:t>루트의</a:t>
            </a:r>
            <a:r>
              <a:rPr lang="ko-KR" altLang="ko-KR" sz="2400" dirty="0" smtClean="0"/>
              <a:t> </a:t>
            </a:r>
            <a:r>
              <a:rPr lang="en-US" altLang="ko-KR" sz="2400" dirty="0"/>
              <a:t>rank</a:t>
            </a:r>
            <a:r>
              <a:rPr lang="ko-KR" altLang="ko-KR" sz="2400" dirty="0">
                <a:latin typeface="Calibri" panose="020F0502020204030204" pitchFamily="34" charset="0"/>
              </a:rPr>
              <a:t>가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다르므로</a:t>
            </a:r>
            <a:r>
              <a:rPr lang="ko-KR" altLang="ko-KR" sz="2400" dirty="0"/>
              <a:t> </a:t>
            </a:r>
            <a:r>
              <a:rPr lang="en-US" altLang="ko-KR" sz="2400" dirty="0"/>
              <a:t>union </a:t>
            </a:r>
            <a:r>
              <a:rPr lang="ko-KR" altLang="ko-KR" sz="2400" dirty="0">
                <a:latin typeface="Calibri" panose="020F0502020204030204" pitchFamily="34" charset="0"/>
              </a:rPr>
              <a:t>수행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후에도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승자인</a:t>
            </a:r>
            <a:r>
              <a:rPr lang="ko-KR" altLang="ko-KR" sz="2400" dirty="0"/>
              <a:t> </a:t>
            </a:r>
            <a:r>
              <a:rPr lang="en-US" altLang="ko-KR" sz="2400" dirty="0"/>
              <a:t>7</a:t>
            </a:r>
            <a:r>
              <a:rPr lang="ko-KR" altLang="ko-KR" sz="2400" dirty="0">
                <a:latin typeface="Calibri" panose="020F0502020204030204" pitchFamily="34" charset="0"/>
              </a:rPr>
              <a:t>의</a:t>
            </a:r>
            <a:r>
              <a:rPr lang="ko-KR" altLang="ko-KR" sz="2400" dirty="0"/>
              <a:t> </a:t>
            </a:r>
            <a:r>
              <a:rPr lang="en-US" altLang="ko-KR" sz="2400" dirty="0"/>
              <a:t>rank </a:t>
            </a:r>
            <a:r>
              <a:rPr lang="ko-KR" altLang="ko-KR" sz="2400" dirty="0">
                <a:latin typeface="Calibri" panose="020F0502020204030204" pitchFamily="34" charset="0"/>
              </a:rPr>
              <a:t>값도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변하지</a:t>
            </a:r>
            <a:r>
              <a:rPr lang="ko-KR" altLang="ko-KR" sz="2400" dirty="0"/>
              <a:t> </a:t>
            </a:r>
            <a:r>
              <a:rPr lang="ko-KR" altLang="ko-KR" sz="2400" dirty="0" smtClean="0">
                <a:latin typeface="Calibri" panose="020F0502020204030204" pitchFamily="34" charset="0"/>
              </a:rPr>
              <a:t>않</a:t>
            </a:r>
            <a:r>
              <a:rPr lang="ko-KR" altLang="en-US" sz="2400" dirty="0" smtClean="0">
                <a:latin typeface="Calibri" panose="020F0502020204030204" pitchFamily="34" charset="0"/>
              </a:rPr>
              <a:t>음</a:t>
            </a:r>
            <a:endParaRPr lang="ko-KR" altLang="ko-KR" sz="2400" dirty="0">
              <a:effectLst/>
            </a:endParaRPr>
          </a:p>
        </p:txBody>
      </p:sp>
      <p:pic>
        <p:nvPicPr>
          <p:cNvPr id="3" name="그림 2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78" y="2743200"/>
            <a:ext cx="4567500" cy="3169085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그림 3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7761" y="2615043"/>
            <a:ext cx="4484318" cy="3284716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직사각형 4"/>
          <p:cNvSpPr/>
          <p:nvPr/>
        </p:nvSpPr>
        <p:spPr>
          <a:xfrm>
            <a:off x="1446756" y="6194585"/>
            <a:ext cx="69707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ko-KR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dirty="0">
                <a:ea typeface="Calibri" panose="020F0502020204030204" pitchFamily="34" charset="0"/>
                <a:cs typeface="Times New Roman" panose="02020603050405020304" pitchFamily="18" charset="0"/>
              </a:rPr>
              <a:t>(a) union </a:t>
            </a:r>
            <a:r>
              <a:rPr lang="ko-KR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수행</a:t>
            </a:r>
            <a:r>
              <a:rPr lang="ko-KR" altLang="ko-KR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전</a:t>
            </a:r>
            <a:r>
              <a:rPr lang="en-US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                            </a:t>
            </a:r>
            <a:r>
              <a:rPr lang="en-US" altLang="ko-KR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                              </a:t>
            </a:r>
            <a:r>
              <a:rPr lang="en-US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(b) union </a:t>
            </a:r>
            <a:r>
              <a:rPr lang="ko-KR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수행</a:t>
            </a:r>
            <a:r>
              <a:rPr lang="ko-KR" altLang="ko-KR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699349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717757" y="1755488"/>
            <a:ext cx="7669159" cy="12658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Find </a:t>
            </a:r>
            <a:r>
              <a:rPr lang="ko-KR" altLang="en-US" dirty="0" smtClean="0"/>
              <a:t>연산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095818"/>
            <a:ext cx="7886700" cy="2184581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 dirty="0">
                <a:solidFill>
                  <a:srgbClr val="3333FF"/>
                </a:solidFill>
              </a:rPr>
              <a:t>[</a:t>
            </a:r>
            <a:r>
              <a:rPr lang="ko-KR" altLang="ko-KR" sz="2400" dirty="0">
                <a:solidFill>
                  <a:srgbClr val="3333FF"/>
                </a:solidFill>
              </a:rPr>
              <a:t>핵심 아이디어</a:t>
            </a:r>
            <a:r>
              <a:rPr lang="en-US" altLang="ko-KR" sz="2400" dirty="0">
                <a:solidFill>
                  <a:srgbClr val="3333FF"/>
                </a:solidFill>
              </a:rPr>
              <a:t>]</a:t>
            </a:r>
            <a:r>
              <a:rPr lang="en-US" altLang="ko-KR" sz="2400" dirty="0">
                <a:solidFill>
                  <a:srgbClr val="00B050"/>
                </a:solidFill>
              </a:rPr>
              <a:t> </a:t>
            </a:r>
            <a:endParaRPr lang="en-US" altLang="ko-KR" sz="2400" dirty="0" smtClean="0">
              <a:solidFill>
                <a:srgbClr val="00B050"/>
              </a:solidFill>
            </a:endParaRPr>
          </a:p>
          <a:p>
            <a:pPr marL="354013" indent="0">
              <a:buNone/>
            </a:pPr>
            <a:r>
              <a:rPr lang="en-US" altLang="ko-KR" sz="2400" dirty="0" smtClean="0">
                <a:solidFill>
                  <a:srgbClr val="007635"/>
                </a:solidFill>
              </a:rPr>
              <a:t>find </a:t>
            </a:r>
            <a:r>
              <a:rPr lang="ko-KR" altLang="ko-KR" sz="2400" dirty="0">
                <a:solidFill>
                  <a:srgbClr val="007635"/>
                </a:solidFill>
              </a:rPr>
              <a:t>연산을 수행하면서 루트노드까지 올라가는 경로 상의 각 노드의 </a:t>
            </a:r>
            <a:r>
              <a:rPr lang="ko-KR" altLang="ko-KR" sz="2400" dirty="0" err="1">
                <a:solidFill>
                  <a:srgbClr val="007635"/>
                </a:solidFill>
              </a:rPr>
              <a:t>부모노드를</a:t>
            </a:r>
            <a:r>
              <a:rPr lang="ko-KR" altLang="ko-KR" sz="2400" dirty="0">
                <a:solidFill>
                  <a:srgbClr val="007635"/>
                </a:solidFill>
              </a:rPr>
              <a:t> </a:t>
            </a:r>
            <a:r>
              <a:rPr lang="ko-KR" altLang="ko-KR" sz="2400" dirty="0" smtClean="0">
                <a:solidFill>
                  <a:srgbClr val="007635"/>
                </a:solidFill>
              </a:rPr>
              <a:t>루트로 </a:t>
            </a:r>
            <a:r>
              <a:rPr lang="ko-KR" altLang="ko-KR" sz="2400" dirty="0">
                <a:solidFill>
                  <a:srgbClr val="007635"/>
                </a:solidFill>
              </a:rPr>
              <a:t>갱신한다</a:t>
            </a:r>
            <a:r>
              <a:rPr lang="en-US" altLang="ko-KR" sz="2400" dirty="0">
                <a:solidFill>
                  <a:srgbClr val="007635"/>
                </a:solidFill>
              </a:rPr>
              <a:t>. </a:t>
            </a:r>
            <a:r>
              <a:rPr lang="ko-KR" altLang="ko-KR" sz="2400" dirty="0">
                <a:solidFill>
                  <a:srgbClr val="007635"/>
                </a:solidFill>
              </a:rPr>
              <a:t>이를 </a:t>
            </a:r>
            <a:r>
              <a:rPr lang="ko-KR" altLang="ko-KR" sz="2400" dirty="0" err="1">
                <a:solidFill>
                  <a:srgbClr val="FF0000"/>
                </a:solidFill>
              </a:rPr>
              <a:t>경로압축</a:t>
            </a:r>
            <a:r>
              <a:rPr lang="en-US" altLang="ko-KR" sz="2400" dirty="0">
                <a:solidFill>
                  <a:srgbClr val="FF0000"/>
                </a:solidFill>
              </a:rPr>
              <a:t>(Path Compression)</a:t>
            </a:r>
            <a:r>
              <a:rPr lang="ko-KR" altLang="ko-KR" sz="2400" dirty="0">
                <a:solidFill>
                  <a:srgbClr val="007635"/>
                </a:solidFill>
              </a:rPr>
              <a:t>이라고 한다</a:t>
            </a:r>
            <a:r>
              <a:rPr lang="en-US" altLang="ko-KR" sz="2400" dirty="0" smtClean="0">
                <a:solidFill>
                  <a:srgbClr val="007635"/>
                </a:solidFill>
              </a:rPr>
              <a:t>.</a:t>
            </a:r>
            <a:endParaRPr lang="ko-KR" altLang="ko-KR" sz="2000" dirty="0">
              <a:solidFill>
                <a:srgbClr val="007635"/>
              </a:solidFill>
            </a:endParaRPr>
          </a:p>
        </p:txBody>
      </p:sp>
      <p:pic>
        <p:nvPicPr>
          <p:cNvPr id="4" name="그림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074" y="3410483"/>
            <a:ext cx="4191718" cy="2468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그림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6814" y="3410483"/>
            <a:ext cx="4417186" cy="246888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직사각형 5"/>
          <p:cNvSpPr/>
          <p:nvPr/>
        </p:nvSpPr>
        <p:spPr>
          <a:xfrm>
            <a:off x="1390390" y="6396335"/>
            <a:ext cx="72275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ko-KR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dirty="0">
                <a:ea typeface="Calibri" panose="020F0502020204030204" pitchFamily="34" charset="0"/>
                <a:cs typeface="Times New Roman" panose="02020603050405020304" pitchFamily="18" charset="0"/>
              </a:rPr>
              <a:t>(a) find </a:t>
            </a:r>
            <a:r>
              <a:rPr lang="en-US" altLang="ko-KR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(1) </a:t>
            </a:r>
            <a:r>
              <a:rPr lang="ko-KR" altLang="ko-KR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연산</a:t>
            </a:r>
            <a:r>
              <a:rPr lang="ko-KR" altLang="ko-KR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수행</a:t>
            </a:r>
            <a:r>
              <a:rPr lang="ko-KR" altLang="ko-KR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전</a:t>
            </a:r>
            <a:r>
              <a:rPr lang="en-US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			   (b) find </a:t>
            </a:r>
            <a:r>
              <a:rPr lang="ko-KR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연산</a:t>
            </a:r>
            <a:r>
              <a:rPr lang="ko-KR" altLang="ko-KR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수행</a:t>
            </a:r>
            <a:r>
              <a:rPr lang="ko-KR" altLang="ko-KR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229624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7617" y="672220"/>
            <a:ext cx="7935238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ko-KR" sz="2400" dirty="0" smtClean="0"/>
              <a:t>(</a:t>
            </a:r>
            <a:r>
              <a:rPr lang="en-US" altLang="ko-KR" sz="2400" dirty="0"/>
              <a:t>a</a:t>
            </a:r>
            <a:r>
              <a:rPr lang="en-US" altLang="ko-KR" sz="2400" dirty="0" smtClean="0"/>
              <a:t>)</a:t>
            </a:r>
            <a:r>
              <a:rPr lang="ko-KR" altLang="ko-KR" sz="2400" dirty="0" smtClean="0"/>
              <a:t> </a:t>
            </a:r>
            <a:r>
              <a:rPr lang="en-US" altLang="ko-KR" sz="2400" dirty="0"/>
              <a:t>find(1)</a:t>
            </a:r>
            <a:r>
              <a:rPr lang="ko-KR" altLang="ko-KR" sz="2400" dirty="0">
                <a:latin typeface="Calibri" panose="020F0502020204030204" pitchFamily="34" charset="0"/>
              </a:rPr>
              <a:t>을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수행하면</a:t>
            </a:r>
            <a:r>
              <a:rPr lang="ko-KR" altLang="ko-KR" sz="2400" dirty="0"/>
              <a:t> </a:t>
            </a:r>
            <a:r>
              <a:rPr lang="ko-KR" altLang="ko-KR" sz="2400" dirty="0" smtClean="0">
                <a:latin typeface="Calibri" panose="020F0502020204030204" pitchFamily="34" charset="0"/>
              </a:rPr>
              <a:t>루트인</a:t>
            </a:r>
            <a:r>
              <a:rPr lang="en-US" altLang="ko-KR" sz="2400" dirty="0" smtClean="0"/>
              <a:t> </a:t>
            </a:r>
            <a:r>
              <a:rPr lang="en-US" altLang="ko-KR" sz="2400" dirty="0"/>
              <a:t>10</a:t>
            </a:r>
            <a:r>
              <a:rPr lang="ko-KR" altLang="ko-KR" sz="2400" dirty="0">
                <a:latin typeface="Calibri" panose="020F0502020204030204" pitchFamily="34" charset="0"/>
              </a:rPr>
              <a:t>까지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올라가는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경로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상의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모든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노드</a:t>
            </a:r>
            <a:r>
              <a:rPr lang="ko-KR" altLang="ko-KR" sz="2400" dirty="0"/>
              <a:t> </a:t>
            </a:r>
            <a:r>
              <a:rPr lang="en-US" altLang="ko-KR" sz="2400" dirty="0"/>
              <a:t>1, 2, 7</a:t>
            </a:r>
            <a:r>
              <a:rPr lang="ko-KR" altLang="ko-KR" sz="2400" dirty="0">
                <a:latin typeface="Calibri" panose="020F0502020204030204" pitchFamily="34" charset="0"/>
              </a:rPr>
              <a:t>의</a:t>
            </a:r>
            <a:r>
              <a:rPr lang="ko-KR" altLang="ko-KR" sz="2400" dirty="0"/>
              <a:t> </a:t>
            </a:r>
            <a:r>
              <a:rPr lang="ko-KR" altLang="ko-KR" sz="2400" dirty="0" err="1">
                <a:latin typeface="Calibri" panose="020F0502020204030204" pitchFamily="34" charset="0"/>
              </a:rPr>
              <a:t>부모노드를</a:t>
            </a:r>
            <a:r>
              <a:rPr lang="ko-KR" altLang="ko-KR" sz="2400" dirty="0"/>
              <a:t> </a:t>
            </a:r>
            <a:r>
              <a:rPr lang="en-US" altLang="ko-KR" sz="2400" dirty="0"/>
              <a:t>10</a:t>
            </a:r>
            <a:r>
              <a:rPr lang="ko-KR" altLang="ko-KR" sz="2400" dirty="0">
                <a:latin typeface="Calibri" panose="020F0502020204030204" pitchFamily="34" charset="0"/>
              </a:rPr>
              <a:t>으로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갱신하여</a:t>
            </a:r>
            <a:r>
              <a:rPr lang="ko-KR" altLang="ko-KR" sz="2400" dirty="0"/>
              <a:t> </a:t>
            </a:r>
            <a:r>
              <a:rPr lang="en-US" altLang="ko-KR" sz="2400" dirty="0"/>
              <a:t>(b)</a:t>
            </a:r>
            <a:r>
              <a:rPr lang="ko-KR" altLang="ko-KR" sz="2400" dirty="0">
                <a:latin typeface="Calibri" panose="020F0502020204030204" pitchFamily="34" charset="0"/>
              </a:rPr>
              <a:t>와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같은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트리를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만든다</a:t>
            </a:r>
            <a:r>
              <a:rPr lang="en-US" altLang="ko-KR" sz="2400" dirty="0"/>
              <a:t>. </a:t>
            </a:r>
            <a:endParaRPr lang="en-US" altLang="ko-KR" sz="2400" dirty="0" smtClean="0"/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ko-KR" altLang="ko-KR" sz="2400" dirty="0" err="1" smtClean="0">
                <a:latin typeface="Calibri" panose="020F0502020204030204" pitchFamily="34" charset="0"/>
              </a:rPr>
              <a:t>경로압축은</a:t>
            </a:r>
            <a:r>
              <a:rPr lang="ko-KR" altLang="ko-KR" sz="2400" dirty="0" smtClean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당장</a:t>
            </a:r>
            <a:r>
              <a:rPr lang="ko-KR" altLang="ko-KR" sz="2400" dirty="0"/>
              <a:t> </a:t>
            </a:r>
            <a:r>
              <a:rPr lang="en-US" altLang="ko-KR" sz="2400" dirty="0"/>
              <a:t>find(1) </a:t>
            </a:r>
            <a:r>
              <a:rPr lang="ko-KR" altLang="ko-KR" sz="2400" dirty="0">
                <a:latin typeface="Calibri" panose="020F0502020204030204" pitchFamily="34" charset="0"/>
              </a:rPr>
              <a:t>연산의</a:t>
            </a:r>
            <a:r>
              <a:rPr lang="ko-KR" altLang="ko-KR" sz="2400" dirty="0"/>
              <a:t> </a:t>
            </a:r>
            <a:r>
              <a:rPr lang="ko-KR" altLang="ko-KR" sz="2400" dirty="0" err="1">
                <a:latin typeface="Calibri" panose="020F0502020204030204" pitchFamily="34" charset="0"/>
              </a:rPr>
              <a:t>수행시간을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줄이지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않으나</a:t>
            </a:r>
            <a:r>
              <a:rPr lang="en-US" altLang="ko-KR" sz="2400" dirty="0"/>
              <a:t>, </a:t>
            </a:r>
            <a:r>
              <a:rPr lang="ko-KR" altLang="ko-KR" sz="2400" dirty="0">
                <a:solidFill>
                  <a:srgbClr val="3333FF"/>
                </a:solidFill>
                <a:latin typeface="Calibri" panose="020F0502020204030204" pitchFamily="34" charset="0"/>
              </a:rPr>
              <a:t>추후의</a:t>
            </a:r>
            <a:r>
              <a:rPr lang="ko-KR" altLang="ko-KR" sz="2400" dirty="0">
                <a:solidFill>
                  <a:srgbClr val="3333FF"/>
                </a:solidFill>
              </a:rPr>
              <a:t> </a:t>
            </a:r>
            <a:r>
              <a:rPr lang="en-US" altLang="ko-KR" sz="2400" dirty="0">
                <a:solidFill>
                  <a:srgbClr val="3333FF"/>
                </a:solidFill>
              </a:rPr>
              <a:t>find(1)</a:t>
            </a:r>
            <a:r>
              <a:rPr lang="ko-KR" altLang="ko-KR" sz="2400" dirty="0">
                <a:solidFill>
                  <a:srgbClr val="3333FF"/>
                </a:solidFill>
                <a:latin typeface="Calibri" panose="020F0502020204030204" pitchFamily="34" charset="0"/>
              </a:rPr>
              <a:t>과</a:t>
            </a:r>
            <a:r>
              <a:rPr lang="en-US" altLang="ko-KR" sz="2400" dirty="0">
                <a:solidFill>
                  <a:srgbClr val="3333FF"/>
                </a:solidFill>
              </a:rPr>
              <a:t> find(2)</a:t>
            </a:r>
            <a:r>
              <a:rPr lang="ko-KR" altLang="ko-KR" sz="2400" dirty="0">
                <a:solidFill>
                  <a:srgbClr val="3333FF"/>
                </a:solidFill>
                <a:latin typeface="Calibri" panose="020F0502020204030204" pitchFamily="34" charset="0"/>
              </a:rPr>
              <a:t>연산의</a:t>
            </a:r>
            <a:r>
              <a:rPr lang="ko-KR" altLang="ko-KR" sz="2400" dirty="0">
                <a:solidFill>
                  <a:srgbClr val="3333FF"/>
                </a:solidFill>
              </a:rPr>
              <a:t> </a:t>
            </a:r>
            <a:r>
              <a:rPr lang="ko-KR" altLang="ko-KR" sz="2400" dirty="0" err="1">
                <a:solidFill>
                  <a:srgbClr val="3333FF"/>
                </a:solidFill>
                <a:latin typeface="Calibri" panose="020F0502020204030204" pitchFamily="34" charset="0"/>
              </a:rPr>
              <a:t>수행시간을</a:t>
            </a:r>
            <a:r>
              <a:rPr lang="ko-KR" altLang="ko-KR" sz="2400" dirty="0">
                <a:solidFill>
                  <a:srgbClr val="3333FF"/>
                </a:solidFill>
              </a:rPr>
              <a:t> </a:t>
            </a:r>
            <a:r>
              <a:rPr lang="ko-KR" altLang="ko-KR" sz="2400" dirty="0" smtClean="0">
                <a:solidFill>
                  <a:srgbClr val="3333FF"/>
                </a:solidFill>
                <a:latin typeface="Calibri" panose="020F0502020204030204" pitchFamily="34" charset="0"/>
              </a:rPr>
              <a:t>단축</a:t>
            </a:r>
            <a:r>
              <a:rPr lang="ko-KR" altLang="en-US" sz="2400" dirty="0" smtClean="0">
                <a:latin typeface="Calibri" panose="020F0502020204030204" pitchFamily="34" charset="0"/>
              </a:rPr>
              <a:t>함</a:t>
            </a:r>
            <a:endParaRPr lang="en-US" altLang="ko-KR" sz="2400" dirty="0" smtClean="0"/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ko-KR" altLang="ko-KR" sz="2400" dirty="0" smtClean="0"/>
              <a:t>경로압축으로 </a:t>
            </a:r>
            <a:r>
              <a:rPr lang="ko-KR" altLang="ko-KR" sz="2400" dirty="0"/>
              <a:t>인해 </a:t>
            </a:r>
            <a:r>
              <a:rPr lang="ko-KR" altLang="ko-KR" sz="2400" dirty="0" smtClean="0"/>
              <a:t>루트의 </a:t>
            </a:r>
            <a:r>
              <a:rPr lang="en-US" altLang="ko-KR" sz="2400" dirty="0"/>
              <a:t>rank</a:t>
            </a:r>
            <a:r>
              <a:rPr lang="ko-KR" altLang="ko-KR" sz="2400" dirty="0"/>
              <a:t>는 트리의 높이와 달라질 수 </a:t>
            </a:r>
            <a:r>
              <a:rPr lang="ko-KR" altLang="ko-KR" sz="2400" dirty="0" smtClean="0"/>
              <a:t>있</a:t>
            </a:r>
            <a:r>
              <a:rPr lang="ko-KR" altLang="en-US" sz="2400" dirty="0" smtClean="0"/>
              <a:t>음</a:t>
            </a:r>
            <a:r>
              <a:rPr lang="en-US" altLang="ko-KR" sz="2400" dirty="0" smtClean="0"/>
              <a:t> </a:t>
            </a:r>
          </a:p>
          <a:p>
            <a:pPr marL="800100" lvl="1" indent="-342900">
              <a:spcAft>
                <a:spcPts val="1200"/>
              </a:spcAft>
              <a:buFontTx/>
              <a:buChar char="-"/>
            </a:pPr>
            <a:r>
              <a:rPr lang="ko-KR" altLang="ko-KR" sz="2200" dirty="0" smtClean="0"/>
              <a:t>그림</a:t>
            </a:r>
            <a:r>
              <a:rPr lang="en-US" altLang="ko-KR" sz="2200" dirty="0" smtClean="0"/>
              <a:t>(</a:t>
            </a:r>
            <a:r>
              <a:rPr lang="en-US" altLang="ko-KR" sz="2200" dirty="0"/>
              <a:t>a)</a:t>
            </a:r>
            <a:r>
              <a:rPr lang="ko-KR" altLang="ko-KR" sz="2200" dirty="0"/>
              <a:t>의 트리 높이는 </a:t>
            </a:r>
            <a:r>
              <a:rPr lang="en-US" altLang="ko-KR" sz="2200" dirty="0"/>
              <a:t>4</a:t>
            </a:r>
            <a:r>
              <a:rPr lang="ko-KR" altLang="ko-KR" sz="2200" dirty="0"/>
              <a:t>인데</a:t>
            </a:r>
            <a:r>
              <a:rPr lang="en-US" altLang="ko-KR" sz="2200" dirty="0"/>
              <a:t>, </a:t>
            </a:r>
            <a:r>
              <a:rPr lang="ko-KR" altLang="ko-KR" sz="2200" dirty="0" err="1"/>
              <a:t>경로압축</a:t>
            </a:r>
            <a:r>
              <a:rPr lang="ko-KR" altLang="ko-KR" sz="2200" dirty="0"/>
              <a:t> 후에 트리의 높이는 </a:t>
            </a:r>
            <a:r>
              <a:rPr lang="en-US" altLang="ko-KR" sz="2200" dirty="0"/>
              <a:t>3</a:t>
            </a:r>
            <a:r>
              <a:rPr lang="ko-KR" altLang="ko-KR" sz="2200" dirty="0"/>
              <a:t>이다</a:t>
            </a:r>
            <a:r>
              <a:rPr lang="en-US" altLang="ko-KR" sz="2200" dirty="0"/>
              <a:t>. </a:t>
            </a:r>
            <a:r>
              <a:rPr lang="ko-KR" altLang="ko-KR" sz="2200" dirty="0"/>
              <a:t>하지만 경로압축으로 인해 </a:t>
            </a:r>
            <a:r>
              <a:rPr lang="ko-KR" altLang="ko-KR" sz="2200" dirty="0" smtClean="0"/>
              <a:t>루트나 </a:t>
            </a:r>
            <a:r>
              <a:rPr lang="ko-KR" altLang="ko-KR" sz="2200" dirty="0"/>
              <a:t>그 밖의 노드들의 </a:t>
            </a:r>
            <a:r>
              <a:rPr lang="en-US" altLang="ko-KR" sz="2200" dirty="0"/>
              <a:t>rank </a:t>
            </a:r>
            <a:r>
              <a:rPr lang="ko-KR" altLang="ko-KR" sz="2200" dirty="0"/>
              <a:t>값은 변하지 </a:t>
            </a:r>
            <a:r>
              <a:rPr lang="ko-KR" altLang="ko-KR" sz="2200" dirty="0" smtClean="0"/>
              <a:t>않</a:t>
            </a:r>
            <a:r>
              <a:rPr lang="ko-KR" altLang="en-US" sz="2200" dirty="0" smtClean="0"/>
              <a:t>음</a:t>
            </a:r>
            <a:r>
              <a:rPr lang="en-US" altLang="ko-KR" sz="2200" dirty="0" smtClean="0"/>
              <a:t> </a:t>
            </a:r>
          </a:p>
          <a:p>
            <a:pPr marL="800100" lvl="1" indent="-342900">
              <a:spcAft>
                <a:spcPts val="1200"/>
              </a:spcAft>
              <a:buFontTx/>
              <a:buChar char="-"/>
            </a:pPr>
            <a:r>
              <a:rPr lang="en-US" altLang="ko-KR" sz="2200" dirty="0" smtClean="0"/>
              <a:t>rank </a:t>
            </a:r>
            <a:r>
              <a:rPr lang="ko-KR" altLang="ko-KR" sz="2200" dirty="0"/>
              <a:t>를 사용하여 </a:t>
            </a:r>
            <a:r>
              <a:rPr lang="en-US" altLang="ko-KR" sz="2200" dirty="0"/>
              <a:t>union </a:t>
            </a:r>
            <a:r>
              <a:rPr lang="ko-KR" altLang="ko-KR" sz="2200" dirty="0"/>
              <a:t>연산을 수행하는 이유는 집합들 전체에 대한 총괄적인 </a:t>
            </a:r>
            <a:r>
              <a:rPr lang="ko-KR" altLang="ko-KR" sz="2200" dirty="0" err="1"/>
              <a:t>상각분석을</a:t>
            </a:r>
            <a:r>
              <a:rPr lang="ko-KR" altLang="ko-KR" sz="2200" dirty="0"/>
              <a:t> </a:t>
            </a:r>
            <a:r>
              <a:rPr lang="ko-KR" altLang="ko-KR" sz="2200" dirty="0" smtClean="0"/>
              <a:t>위</a:t>
            </a:r>
            <a:r>
              <a:rPr lang="ko-KR" altLang="en-US" sz="2200" dirty="0" smtClean="0"/>
              <a:t>함</a:t>
            </a:r>
            <a:endParaRPr lang="ko-KR" altLang="ko-KR" sz="22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74895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403187"/>
            <a:ext cx="7886700" cy="503554"/>
          </a:xfrm>
        </p:spPr>
        <p:txBody>
          <a:bodyPr/>
          <a:lstStyle/>
          <a:p>
            <a:r>
              <a:rPr lang="ko-KR" altLang="ko-KR" sz="2800" dirty="0" err="1"/>
              <a:t>상호배타적</a:t>
            </a:r>
            <a:r>
              <a:rPr lang="ko-KR" altLang="ko-KR" sz="2800" dirty="0"/>
              <a:t> 집합</a:t>
            </a:r>
            <a:r>
              <a:rPr lang="ko-KR" altLang="en-US" sz="2800" dirty="0"/>
              <a:t>을 위한</a:t>
            </a:r>
            <a:r>
              <a:rPr lang="ko-KR" altLang="ko-KR" sz="2800" dirty="0"/>
              <a:t> </a:t>
            </a:r>
            <a:r>
              <a:rPr lang="en-US" altLang="ko-KR" sz="2800" dirty="0"/>
              <a:t>Node </a:t>
            </a:r>
            <a:r>
              <a:rPr lang="ko-KR" altLang="ko-KR" sz="2800" dirty="0"/>
              <a:t>클래스</a:t>
            </a:r>
            <a:endParaRPr lang="ko-KR" altLang="en-US" sz="28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849" y="1710715"/>
            <a:ext cx="8472302" cy="3349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17795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85019" y="1609316"/>
            <a:ext cx="8361123" cy="3385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ko-KR" sz="2400" dirty="0" smtClean="0"/>
              <a:t>Node </a:t>
            </a:r>
            <a:r>
              <a:rPr lang="ko-KR" altLang="ko-KR" sz="2400" dirty="0">
                <a:latin typeface="Calibri" panose="020F0502020204030204" pitchFamily="34" charset="0"/>
              </a:rPr>
              <a:t>객체는</a:t>
            </a:r>
            <a:r>
              <a:rPr lang="ko-KR" altLang="ko-KR" sz="2400" dirty="0"/>
              <a:t> </a:t>
            </a:r>
            <a:r>
              <a:rPr lang="en-US" altLang="ko-KR" sz="2400" dirty="0" err="1"/>
              <a:t>int</a:t>
            </a:r>
            <a:r>
              <a:rPr lang="en-US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타입의</a:t>
            </a:r>
            <a:r>
              <a:rPr lang="ko-KR" altLang="ko-KR" sz="2400" dirty="0"/>
              <a:t> </a:t>
            </a:r>
            <a:r>
              <a:rPr lang="en-US" altLang="ko-KR" sz="2400" dirty="0"/>
              <a:t>parent</a:t>
            </a:r>
            <a:r>
              <a:rPr lang="ko-KR" altLang="ko-KR" sz="2400" dirty="0">
                <a:latin typeface="Calibri" panose="020F0502020204030204" pitchFamily="34" charset="0"/>
              </a:rPr>
              <a:t>와</a:t>
            </a:r>
            <a:r>
              <a:rPr lang="en-US" altLang="ko-KR" sz="2400" dirty="0"/>
              <a:t> rank </a:t>
            </a:r>
            <a:r>
              <a:rPr lang="ko-KR" altLang="ko-KR" sz="2400" dirty="0">
                <a:latin typeface="Calibri" panose="020F0502020204030204" pitchFamily="34" charset="0"/>
              </a:rPr>
              <a:t>를</a:t>
            </a:r>
            <a:r>
              <a:rPr lang="ko-KR" altLang="ko-KR" sz="2400" dirty="0"/>
              <a:t> </a:t>
            </a:r>
            <a:r>
              <a:rPr lang="ko-KR" altLang="en-US" sz="2400" dirty="0" smtClean="0">
                <a:latin typeface="Calibri" panose="020F0502020204030204" pitchFamily="34" charset="0"/>
              </a:rPr>
              <a:t>가짐</a:t>
            </a:r>
            <a:endParaRPr lang="en-US" altLang="ko-KR" sz="2400" dirty="0" smtClean="0"/>
          </a:p>
          <a:p>
            <a:pPr lvl="1">
              <a:spcAft>
                <a:spcPts val="1200"/>
              </a:spcAft>
            </a:pPr>
            <a:r>
              <a:rPr lang="en-US" altLang="ko-KR" sz="2400" dirty="0" smtClean="0"/>
              <a:t>- parent</a:t>
            </a:r>
            <a:r>
              <a:rPr lang="ko-KR" altLang="ko-KR" sz="2400" dirty="0">
                <a:latin typeface="Calibri" panose="020F0502020204030204" pitchFamily="34" charset="0"/>
              </a:rPr>
              <a:t>는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노드의</a:t>
            </a:r>
            <a:r>
              <a:rPr lang="ko-KR" altLang="ko-KR" sz="2400" dirty="0"/>
              <a:t> </a:t>
            </a:r>
            <a:r>
              <a:rPr lang="ko-KR" altLang="ko-KR" sz="2400" dirty="0" err="1">
                <a:latin typeface="Calibri" panose="020F0502020204030204" pitchFamily="34" charset="0"/>
              </a:rPr>
              <a:t>부모노드의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레퍼런스를</a:t>
            </a:r>
            <a:r>
              <a:rPr lang="ko-KR" altLang="ko-KR" sz="2400" dirty="0"/>
              <a:t> </a:t>
            </a:r>
            <a:r>
              <a:rPr lang="ko-KR" altLang="ko-KR" sz="2400" dirty="0" smtClean="0">
                <a:latin typeface="Calibri" panose="020F0502020204030204" pitchFamily="34" charset="0"/>
              </a:rPr>
              <a:t>저장</a:t>
            </a:r>
            <a:endParaRPr lang="en-US" altLang="ko-KR" sz="2400" dirty="0" smtClean="0">
              <a:latin typeface="Calibri" panose="020F0502020204030204" pitchFamily="34" charset="0"/>
            </a:endParaRPr>
          </a:p>
          <a:p>
            <a:pPr lvl="1">
              <a:spcAft>
                <a:spcPts val="1200"/>
              </a:spcAft>
            </a:pPr>
            <a:r>
              <a:rPr lang="en-US" altLang="ko-KR" sz="2400" dirty="0" smtClean="0">
                <a:latin typeface="Calibri" panose="020F0502020204030204" pitchFamily="34" charset="0"/>
              </a:rPr>
              <a:t>- </a:t>
            </a:r>
            <a:r>
              <a:rPr lang="ko-KR" altLang="ko-KR" sz="2400" dirty="0" smtClean="0">
                <a:latin typeface="Calibri" panose="020F0502020204030204" pitchFamily="34" charset="0"/>
              </a:rPr>
              <a:t>초기에는</a:t>
            </a:r>
            <a:r>
              <a:rPr lang="ko-KR" altLang="ko-KR" sz="2400" dirty="0" smtClean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자기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자신을</a:t>
            </a:r>
            <a:r>
              <a:rPr lang="ko-KR" altLang="ko-KR" sz="2400" dirty="0"/>
              <a:t> </a:t>
            </a:r>
            <a:r>
              <a:rPr lang="ko-KR" altLang="ko-KR" sz="2400" dirty="0" err="1">
                <a:latin typeface="Calibri" panose="020F0502020204030204" pitchFamily="34" charset="0"/>
              </a:rPr>
              <a:t>부모노드로</a:t>
            </a:r>
            <a:r>
              <a:rPr lang="ko-KR" altLang="ko-KR" sz="2400" dirty="0"/>
              <a:t> </a:t>
            </a:r>
            <a:r>
              <a:rPr lang="ko-KR" altLang="ko-KR" sz="2400" dirty="0" smtClean="0">
                <a:latin typeface="Calibri" panose="020F0502020204030204" pitchFamily="34" charset="0"/>
              </a:rPr>
              <a:t>초기화</a:t>
            </a:r>
            <a:endParaRPr lang="en-US" altLang="ko-KR" sz="2400" dirty="0" smtClean="0">
              <a:latin typeface="Calibri" panose="020F0502020204030204" pitchFamily="34" charset="0"/>
            </a:endParaRPr>
          </a:p>
          <a:p>
            <a:pPr lvl="1">
              <a:spcAft>
                <a:spcPts val="3600"/>
              </a:spcAft>
            </a:pPr>
            <a:r>
              <a:rPr lang="en-US" altLang="ko-KR" sz="2400" dirty="0" smtClean="0"/>
              <a:t>- rank</a:t>
            </a:r>
            <a:r>
              <a:rPr lang="ko-KR" altLang="ko-KR" sz="2400" dirty="0">
                <a:latin typeface="Calibri" panose="020F0502020204030204" pitchFamily="34" charset="0"/>
              </a:rPr>
              <a:t>는</a:t>
            </a:r>
            <a:r>
              <a:rPr lang="ko-KR" altLang="ko-KR" sz="2400" dirty="0"/>
              <a:t> </a:t>
            </a:r>
            <a:r>
              <a:rPr lang="en-US" altLang="ko-KR" sz="2400" dirty="0"/>
              <a:t>0</a:t>
            </a:r>
            <a:r>
              <a:rPr lang="ko-KR" altLang="ko-KR" sz="2400" dirty="0">
                <a:latin typeface="Calibri" panose="020F0502020204030204" pitchFamily="34" charset="0"/>
              </a:rPr>
              <a:t>으로</a:t>
            </a:r>
            <a:r>
              <a:rPr lang="ko-KR" altLang="ko-KR" sz="2400" dirty="0"/>
              <a:t> </a:t>
            </a:r>
            <a:r>
              <a:rPr lang="ko-KR" altLang="ko-KR" sz="2400" dirty="0" smtClean="0">
                <a:latin typeface="Calibri" panose="020F0502020204030204" pitchFamily="34" charset="0"/>
              </a:rPr>
              <a:t>초기화</a:t>
            </a:r>
            <a:endParaRPr lang="en-US" altLang="ko-KR" sz="2400" dirty="0" smtClean="0"/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ko-KR" sz="2400" dirty="0" smtClean="0"/>
              <a:t>Line </a:t>
            </a:r>
            <a:r>
              <a:rPr lang="en-US" altLang="ko-KR" sz="2400" dirty="0"/>
              <a:t>04</a:t>
            </a:r>
            <a:r>
              <a:rPr lang="ko-KR" altLang="ko-KR" sz="2400" dirty="0"/>
              <a:t>∼</a:t>
            </a:r>
            <a:r>
              <a:rPr lang="en-US" altLang="ko-KR" sz="2400" dirty="0" smtClean="0"/>
              <a:t>07</a:t>
            </a:r>
            <a:r>
              <a:rPr lang="en-US" altLang="ko-KR" sz="2400" dirty="0" smtClean="0">
                <a:latin typeface="Calibri" panose="020F0502020204030204" pitchFamily="34" charset="0"/>
              </a:rPr>
              <a:t>:</a:t>
            </a:r>
            <a:r>
              <a:rPr lang="en-US" altLang="ko-KR" sz="2400" dirty="0" smtClean="0"/>
              <a:t> </a:t>
            </a:r>
            <a:r>
              <a:rPr lang="en-US" altLang="ko-KR" sz="2400" dirty="0"/>
              <a:t>Node </a:t>
            </a:r>
            <a:r>
              <a:rPr lang="ko-KR" altLang="ko-KR" sz="2400" dirty="0">
                <a:latin typeface="Calibri" panose="020F0502020204030204" pitchFamily="34" charset="0"/>
              </a:rPr>
              <a:t>객체의</a:t>
            </a:r>
            <a:r>
              <a:rPr lang="ko-KR" altLang="ko-KR" sz="2400" dirty="0"/>
              <a:t> </a:t>
            </a:r>
            <a:r>
              <a:rPr lang="ko-KR" altLang="ko-KR" sz="2400" dirty="0" err="1" smtClean="0">
                <a:latin typeface="Calibri" panose="020F0502020204030204" pitchFamily="34" charset="0"/>
              </a:rPr>
              <a:t>생성자</a:t>
            </a:r>
            <a:endParaRPr lang="en-US" altLang="ko-KR" sz="2400" dirty="0" smtClean="0">
              <a:latin typeface="Calibri" panose="020F0502020204030204" pitchFamily="34" charset="0"/>
            </a:endParaRP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latin typeface="Calibri" panose="020F0502020204030204" pitchFamily="34" charset="0"/>
              </a:rPr>
              <a:t>L</a:t>
            </a:r>
            <a:r>
              <a:rPr lang="en-US" altLang="ko-KR" sz="2400" dirty="0" smtClean="0"/>
              <a:t>ine </a:t>
            </a:r>
            <a:r>
              <a:rPr lang="en-US" altLang="ko-KR" sz="2400" dirty="0"/>
              <a:t>08</a:t>
            </a:r>
            <a:r>
              <a:rPr lang="ko-KR" altLang="ko-KR" sz="2400" dirty="0"/>
              <a:t>∼</a:t>
            </a:r>
            <a:r>
              <a:rPr lang="en-US" altLang="ko-KR" sz="2400" dirty="0" smtClean="0"/>
              <a:t>11</a:t>
            </a:r>
            <a:r>
              <a:rPr lang="en-US" altLang="ko-KR" sz="2400" dirty="0" smtClean="0">
                <a:latin typeface="Calibri" panose="020F0502020204030204" pitchFamily="34" charset="0"/>
              </a:rPr>
              <a:t>: </a:t>
            </a:r>
            <a:r>
              <a:rPr lang="en-US" altLang="ko-KR" sz="2400" dirty="0" smtClean="0"/>
              <a:t>Node </a:t>
            </a:r>
            <a:r>
              <a:rPr lang="ko-KR" altLang="ko-KR" sz="2400" dirty="0">
                <a:latin typeface="Calibri" panose="020F0502020204030204" pitchFamily="34" charset="0"/>
              </a:rPr>
              <a:t>객체에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대한</a:t>
            </a:r>
            <a:r>
              <a:rPr lang="en-US" altLang="ko-KR" sz="2400" dirty="0"/>
              <a:t> get, set </a:t>
            </a:r>
            <a:r>
              <a:rPr lang="ko-KR" altLang="ko-KR" sz="2400" dirty="0" err="1" smtClean="0">
                <a:latin typeface="Calibri" panose="020F0502020204030204" pitchFamily="34" charset="0"/>
              </a:rPr>
              <a:t>메소드들</a:t>
            </a:r>
            <a:endParaRPr lang="ko-KR" altLang="ko-KR" sz="2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3156028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sz="2800" dirty="0" err="1"/>
              <a:t>상호배타적</a:t>
            </a:r>
            <a:r>
              <a:rPr lang="ko-KR" altLang="ko-KR" sz="2800" dirty="0"/>
              <a:t> 집합</a:t>
            </a:r>
            <a:r>
              <a:rPr lang="ko-KR" altLang="en-US" sz="2800" dirty="0"/>
              <a:t>을 위한</a:t>
            </a:r>
            <a:r>
              <a:rPr lang="ko-KR" altLang="ko-KR" sz="2800" dirty="0"/>
              <a:t> </a:t>
            </a:r>
            <a:r>
              <a:rPr lang="en-US" altLang="ko-KR" sz="2800" dirty="0" err="1"/>
              <a:t>UnionFind</a:t>
            </a:r>
            <a:r>
              <a:rPr lang="en-US" altLang="ko-KR" sz="2800" dirty="0"/>
              <a:t> </a:t>
            </a:r>
            <a:r>
              <a:rPr lang="ko-KR" altLang="ko-KR" sz="2800" dirty="0" smtClean="0"/>
              <a:t>클래스</a:t>
            </a:r>
            <a:endParaRPr lang="ko-KR" altLang="en-US" sz="28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374" y="1366446"/>
            <a:ext cx="8678753" cy="5222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687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370688" y="1427150"/>
            <a:ext cx="7710325" cy="3349669"/>
            <a:chOff x="174043" y="306272"/>
            <a:chExt cx="7710325" cy="3349669"/>
          </a:xfrm>
        </p:grpSpPr>
        <p:sp>
          <p:nvSpPr>
            <p:cNvPr id="53" name="Line 701"/>
            <p:cNvSpPr>
              <a:spLocks noChangeShapeType="1"/>
            </p:cNvSpPr>
            <p:nvPr/>
          </p:nvSpPr>
          <p:spPr bwMode="auto">
            <a:xfrm flipH="1">
              <a:off x="5716376" y="2693867"/>
              <a:ext cx="223776" cy="577393"/>
            </a:xfrm>
            <a:prstGeom prst="line">
              <a:avLst/>
            </a:prstGeom>
            <a:noFill/>
            <a:ln w="19050">
              <a:solidFill>
                <a:srgbClr val="05050B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itchFamily="34" charset="0"/>
                <a:ea typeface="굴림"/>
                <a:cs typeface="+mn-cs"/>
              </a:endParaRPr>
            </a:p>
          </p:txBody>
        </p:sp>
        <p:sp>
          <p:nvSpPr>
            <p:cNvPr id="33" name="Line 701"/>
            <p:cNvSpPr>
              <a:spLocks noChangeShapeType="1"/>
            </p:cNvSpPr>
            <p:nvPr/>
          </p:nvSpPr>
          <p:spPr bwMode="auto">
            <a:xfrm>
              <a:off x="6060522" y="2693867"/>
              <a:ext cx="231428" cy="462785"/>
            </a:xfrm>
            <a:prstGeom prst="line">
              <a:avLst/>
            </a:prstGeom>
            <a:noFill/>
            <a:ln w="19050">
              <a:solidFill>
                <a:srgbClr val="05050B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itchFamily="34" charset="0"/>
                <a:ea typeface="굴림"/>
                <a:cs typeface="+mn-cs"/>
              </a:endParaRPr>
            </a:p>
          </p:txBody>
        </p:sp>
        <p:sp>
          <p:nvSpPr>
            <p:cNvPr id="56" name="Line 694"/>
            <p:cNvSpPr>
              <a:spLocks noChangeShapeType="1"/>
            </p:cNvSpPr>
            <p:nvPr/>
          </p:nvSpPr>
          <p:spPr bwMode="auto">
            <a:xfrm>
              <a:off x="1878561" y="2637323"/>
              <a:ext cx="281597" cy="606884"/>
            </a:xfrm>
            <a:prstGeom prst="line">
              <a:avLst/>
            </a:prstGeom>
            <a:noFill/>
            <a:ln w="19050">
              <a:solidFill>
                <a:srgbClr val="05050B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itchFamily="34" charset="0"/>
                <a:ea typeface="굴림"/>
                <a:cs typeface="+mn-cs"/>
              </a:endParaRPr>
            </a:p>
          </p:txBody>
        </p:sp>
        <p:sp>
          <p:nvSpPr>
            <p:cNvPr id="57" name="Line 700"/>
            <p:cNvSpPr>
              <a:spLocks noChangeShapeType="1"/>
            </p:cNvSpPr>
            <p:nvPr/>
          </p:nvSpPr>
          <p:spPr bwMode="auto">
            <a:xfrm flipH="1">
              <a:off x="1424453" y="2531781"/>
              <a:ext cx="459601" cy="671903"/>
            </a:xfrm>
            <a:prstGeom prst="line">
              <a:avLst/>
            </a:prstGeom>
            <a:noFill/>
            <a:ln w="19050">
              <a:solidFill>
                <a:srgbClr val="05050B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itchFamily="34" charset="0"/>
                <a:ea typeface="굴림"/>
                <a:cs typeface="+mn-cs"/>
              </a:endParaRPr>
            </a:p>
          </p:txBody>
        </p:sp>
        <p:sp>
          <p:nvSpPr>
            <p:cNvPr id="50" name="Line 701"/>
            <p:cNvSpPr>
              <a:spLocks noChangeShapeType="1"/>
            </p:cNvSpPr>
            <p:nvPr/>
          </p:nvSpPr>
          <p:spPr bwMode="auto">
            <a:xfrm>
              <a:off x="3268104" y="2693867"/>
              <a:ext cx="0" cy="486015"/>
            </a:xfrm>
            <a:prstGeom prst="line">
              <a:avLst/>
            </a:prstGeom>
            <a:noFill/>
            <a:ln w="19050">
              <a:solidFill>
                <a:srgbClr val="05050B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itchFamily="34" charset="0"/>
                <a:ea typeface="굴림"/>
                <a:cs typeface="+mn-cs"/>
              </a:endParaRPr>
            </a:p>
          </p:txBody>
        </p:sp>
        <p:sp>
          <p:nvSpPr>
            <p:cNvPr id="32" name="Line 701"/>
            <p:cNvSpPr>
              <a:spLocks noChangeShapeType="1"/>
            </p:cNvSpPr>
            <p:nvPr/>
          </p:nvSpPr>
          <p:spPr bwMode="auto">
            <a:xfrm>
              <a:off x="4041430" y="2707827"/>
              <a:ext cx="0" cy="486015"/>
            </a:xfrm>
            <a:prstGeom prst="line">
              <a:avLst/>
            </a:prstGeom>
            <a:noFill/>
            <a:ln w="19050">
              <a:solidFill>
                <a:srgbClr val="05050B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itchFamily="34" charset="0"/>
                <a:ea typeface="굴림"/>
                <a:cs typeface="+mn-cs"/>
              </a:endParaRPr>
            </a:p>
          </p:txBody>
        </p:sp>
        <p:sp>
          <p:nvSpPr>
            <p:cNvPr id="23" name="Line 694"/>
            <p:cNvSpPr>
              <a:spLocks noChangeShapeType="1"/>
            </p:cNvSpPr>
            <p:nvPr/>
          </p:nvSpPr>
          <p:spPr bwMode="auto">
            <a:xfrm>
              <a:off x="4458488" y="1772816"/>
              <a:ext cx="309443" cy="638780"/>
            </a:xfrm>
            <a:prstGeom prst="line">
              <a:avLst/>
            </a:prstGeom>
            <a:noFill/>
            <a:ln w="19050">
              <a:solidFill>
                <a:srgbClr val="05050B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itchFamily="34" charset="0"/>
                <a:ea typeface="굴림"/>
                <a:cs typeface="+mn-cs"/>
              </a:endParaRPr>
            </a:p>
          </p:txBody>
        </p:sp>
        <p:sp>
          <p:nvSpPr>
            <p:cNvPr id="24" name="Line 700"/>
            <p:cNvSpPr>
              <a:spLocks noChangeShapeType="1"/>
            </p:cNvSpPr>
            <p:nvPr/>
          </p:nvSpPr>
          <p:spPr bwMode="auto">
            <a:xfrm flipH="1">
              <a:off x="4062215" y="1841106"/>
              <a:ext cx="275139" cy="570490"/>
            </a:xfrm>
            <a:prstGeom prst="line">
              <a:avLst/>
            </a:prstGeom>
            <a:noFill/>
            <a:ln w="19050">
              <a:solidFill>
                <a:srgbClr val="05050B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itchFamily="34" charset="0"/>
                <a:ea typeface="굴림"/>
                <a:cs typeface="+mn-cs"/>
              </a:endParaRPr>
            </a:p>
          </p:txBody>
        </p:sp>
        <p:sp>
          <p:nvSpPr>
            <p:cNvPr id="2" name="Line 694"/>
            <p:cNvSpPr>
              <a:spLocks noChangeShapeType="1"/>
            </p:cNvSpPr>
            <p:nvPr/>
          </p:nvSpPr>
          <p:spPr bwMode="auto">
            <a:xfrm>
              <a:off x="4355976" y="908719"/>
              <a:ext cx="1697597" cy="815599"/>
            </a:xfrm>
            <a:prstGeom prst="line">
              <a:avLst/>
            </a:prstGeom>
            <a:noFill/>
            <a:ln w="19050">
              <a:solidFill>
                <a:srgbClr val="05050B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itchFamily="34" charset="0"/>
                <a:ea typeface="굴림"/>
                <a:cs typeface="+mn-cs"/>
              </a:endParaRPr>
            </a:p>
          </p:txBody>
        </p:sp>
        <p:sp>
          <p:nvSpPr>
            <p:cNvPr id="4" name="Line 694"/>
            <p:cNvSpPr>
              <a:spLocks noChangeShapeType="1"/>
            </p:cNvSpPr>
            <p:nvPr/>
          </p:nvSpPr>
          <p:spPr bwMode="auto">
            <a:xfrm>
              <a:off x="2615644" y="1754529"/>
              <a:ext cx="612668" cy="664598"/>
            </a:xfrm>
            <a:prstGeom prst="line">
              <a:avLst/>
            </a:prstGeom>
            <a:noFill/>
            <a:ln w="19050">
              <a:solidFill>
                <a:srgbClr val="05050B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itchFamily="34" charset="0"/>
                <a:ea typeface="굴림"/>
                <a:cs typeface="+mn-cs"/>
              </a:endParaRPr>
            </a:p>
          </p:txBody>
        </p:sp>
        <p:sp>
          <p:nvSpPr>
            <p:cNvPr id="5" name="Line 700"/>
            <p:cNvSpPr>
              <a:spLocks noChangeShapeType="1"/>
            </p:cNvSpPr>
            <p:nvPr/>
          </p:nvSpPr>
          <p:spPr bwMode="auto">
            <a:xfrm flipH="1">
              <a:off x="1884054" y="1778474"/>
              <a:ext cx="611871" cy="619102"/>
            </a:xfrm>
            <a:prstGeom prst="line">
              <a:avLst/>
            </a:prstGeom>
            <a:noFill/>
            <a:ln w="19050">
              <a:solidFill>
                <a:srgbClr val="05050B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itchFamily="34" charset="0"/>
                <a:ea typeface="굴림"/>
                <a:cs typeface="+mn-cs"/>
              </a:endParaRPr>
            </a:p>
          </p:txBody>
        </p:sp>
        <p:sp>
          <p:nvSpPr>
            <p:cNvPr id="6" name="타원 5"/>
            <p:cNvSpPr/>
            <p:nvPr/>
          </p:nvSpPr>
          <p:spPr bwMode="auto">
            <a:xfrm>
              <a:off x="4152880" y="692696"/>
              <a:ext cx="432000" cy="432000"/>
            </a:xfrm>
            <a:prstGeom prst="ellipse">
              <a:avLst/>
            </a:prstGeom>
            <a:solidFill>
              <a:srgbClr val="FFFF00"/>
            </a:solidFill>
            <a:ln w="19050" cap="flat" cmpd="sng" algn="ctr">
              <a:solidFill>
                <a:srgbClr val="04050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굴림" panose="020B0600000101010101" pitchFamily="50" charset="-127"/>
                <a:cs typeface="+mn-cs"/>
              </a:endParaRPr>
            </a:p>
          </p:txBody>
        </p:sp>
        <p:sp>
          <p:nvSpPr>
            <p:cNvPr id="7" name="TextBox 221"/>
            <p:cNvSpPr txBox="1"/>
            <p:nvPr/>
          </p:nvSpPr>
          <p:spPr>
            <a:xfrm>
              <a:off x="4127006" y="724030"/>
              <a:ext cx="4827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4050C"/>
                  </a:solidFill>
                  <a:effectLst/>
                  <a:uLnTx/>
                  <a:uFillTx/>
                  <a:latin typeface="Tahoma"/>
                  <a:ea typeface="굴림" panose="020B0600000101010101" pitchFamily="50" charset="-127"/>
                  <a:cs typeface="+mn-cs"/>
                </a:rPr>
                <a:t>A</a:t>
              </a:r>
              <a:endParaRPr kumimoji="1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4050C"/>
                </a:solidFill>
                <a:effectLst/>
                <a:uLnTx/>
                <a:uFillTx/>
                <a:latin typeface="Tahoma"/>
                <a:ea typeface="굴림" panose="020B0600000101010101" pitchFamily="50" charset="-127"/>
                <a:cs typeface="+mn-cs"/>
              </a:endParaRPr>
            </a:p>
          </p:txBody>
        </p:sp>
        <p:sp>
          <p:nvSpPr>
            <p:cNvPr id="8" name="Line 823"/>
            <p:cNvSpPr>
              <a:spLocks noChangeShapeType="1"/>
            </p:cNvSpPr>
            <p:nvPr/>
          </p:nvSpPr>
          <p:spPr bwMode="auto">
            <a:xfrm flipH="1">
              <a:off x="2734929" y="1031081"/>
              <a:ext cx="1445590" cy="53854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itchFamily="34" charset="0"/>
                <a:ea typeface="굴림"/>
                <a:cs typeface="+mn-cs"/>
              </a:endParaRPr>
            </a:p>
          </p:txBody>
        </p:sp>
        <p:sp>
          <p:nvSpPr>
            <p:cNvPr id="9" name="타원 8"/>
            <p:cNvSpPr/>
            <p:nvPr/>
          </p:nvSpPr>
          <p:spPr bwMode="auto">
            <a:xfrm>
              <a:off x="2329566" y="1487328"/>
              <a:ext cx="432000" cy="432000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rgbClr val="04050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굴림" panose="020B0600000101010101" pitchFamily="50" charset="-127"/>
                <a:cs typeface="+mn-cs"/>
              </a:endParaRPr>
            </a:p>
          </p:txBody>
        </p:sp>
        <p:sp>
          <p:nvSpPr>
            <p:cNvPr id="10" name="TextBox 215"/>
            <p:cNvSpPr txBox="1"/>
            <p:nvPr/>
          </p:nvSpPr>
          <p:spPr>
            <a:xfrm>
              <a:off x="2301567" y="1518662"/>
              <a:ext cx="4746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4050C"/>
                  </a:solidFill>
                  <a:effectLst/>
                  <a:uLnTx/>
                  <a:uFillTx/>
                  <a:latin typeface="Tahoma"/>
                  <a:ea typeface="굴림" panose="020B0600000101010101" pitchFamily="50" charset="-127"/>
                  <a:cs typeface="+mn-cs"/>
                </a:rPr>
                <a:t>B</a:t>
              </a:r>
              <a:endParaRPr kumimoji="1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4050C"/>
                </a:solidFill>
                <a:effectLst/>
                <a:uLnTx/>
                <a:uFillTx/>
                <a:latin typeface="Tahoma"/>
                <a:ea typeface="굴림" panose="020B0600000101010101" pitchFamily="50" charset="-127"/>
                <a:cs typeface="+mn-cs"/>
              </a:endParaRPr>
            </a:p>
          </p:txBody>
        </p:sp>
        <p:sp>
          <p:nvSpPr>
            <p:cNvPr id="11" name="타원 10"/>
            <p:cNvSpPr/>
            <p:nvPr/>
          </p:nvSpPr>
          <p:spPr bwMode="auto">
            <a:xfrm>
              <a:off x="1640477" y="2347954"/>
              <a:ext cx="432000" cy="432000"/>
            </a:xfrm>
            <a:prstGeom prst="ellipse">
              <a:avLst/>
            </a:prstGeom>
            <a:solidFill>
              <a:srgbClr val="FFCCFF"/>
            </a:solidFill>
            <a:ln w="19050" cap="flat" cmpd="sng" algn="ctr">
              <a:solidFill>
                <a:srgbClr val="04050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굴림" panose="020B0600000101010101" pitchFamily="50" charset="-127"/>
                <a:cs typeface="+mn-cs"/>
              </a:endParaRPr>
            </a:p>
          </p:txBody>
        </p:sp>
        <p:sp>
          <p:nvSpPr>
            <p:cNvPr id="12" name="TextBox 213"/>
            <p:cNvSpPr txBox="1"/>
            <p:nvPr/>
          </p:nvSpPr>
          <p:spPr>
            <a:xfrm>
              <a:off x="1619672" y="2373032"/>
              <a:ext cx="4746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4050C"/>
                  </a:solidFill>
                  <a:effectLst/>
                  <a:uLnTx/>
                  <a:uFillTx/>
                  <a:latin typeface="Tahoma"/>
                  <a:ea typeface="굴림" panose="020B0600000101010101" pitchFamily="50" charset="-127"/>
                  <a:cs typeface="+mn-cs"/>
                </a:rPr>
                <a:t>E</a:t>
              </a:r>
              <a:endParaRPr kumimoji="1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4050C"/>
                </a:solidFill>
                <a:effectLst/>
                <a:uLnTx/>
                <a:uFillTx/>
                <a:latin typeface="Tahoma"/>
                <a:ea typeface="굴림" panose="020B0600000101010101" pitchFamily="50" charset="-127"/>
                <a:cs typeface="+mn-cs"/>
              </a:endParaRPr>
            </a:p>
          </p:txBody>
        </p:sp>
        <p:sp>
          <p:nvSpPr>
            <p:cNvPr id="13" name="타원 12"/>
            <p:cNvSpPr/>
            <p:nvPr/>
          </p:nvSpPr>
          <p:spPr bwMode="auto">
            <a:xfrm>
              <a:off x="3041201" y="2340422"/>
              <a:ext cx="432000" cy="432000"/>
            </a:xfrm>
            <a:prstGeom prst="ellipse">
              <a:avLst/>
            </a:prstGeom>
            <a:solidFill>
              <a:srgbClr val="FFCCFF"/>
            </a:solidFill>
            <a:ln w="19050" cap="flat" cmpd="sng" algn="ctr">
              <a:solidFill>
                <a:srgbClr val="04050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굴림" panose="020B0600000101010101" pitchFamily="50" charset="-127"/>
                <a:cs typeface="+mn-cs"/>
              </a:endParaRPr>
            </a:p>
          </p:txBody>
        </p:sp>
        <p:sp>
          <p:nvSpPr>
            <p:cNvPr id="14" name="TextBox 209"/>
            <p:cNvSpPr txBox="1"/>
            <p:nvPr/>
          </p:nvSpPr>
          <p:spPr>
            <a:xfrm>
              <a:off x="3017188" y="2379288"/>
              <a:ext cx="4746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4050C"/>
                  </a:solidFill>
                  <a:effectLst/>
                  <a:uLnTx/>
                  <a:uFillTx/>
                  <a:latin typeface="Tahoma"/>
                  <a:ea typeface="굴림" panose="020B0600000101010101" pitchFamily="50" charset="-127"/>
                  <a:cs typeface="+mn-cs"/>
                </a:rPr>
                <a:t>G</a:t>
              </a:r>
              <a:endParaRPr kumimoji="1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4050C"/>
                </a:solidFill>
                <a:effectLst/>
                <a:uLnTx/>
                <a:uFillTx/>
                <a:latin typeface="Tahoma"/>
                <a:ea typeface="굴림" panose="020B0600000101010101" pitchFamily="50" charset="-127"/>
                <a:cs typeface="+mn-cs"/>
              </a:endParaRPr>
            </a:p>
          </p:txBody>
        </p:sp>
        <p:sp>
          <p:nvSpPr>
            <p:cNvPr id="15" name="타원 14"/>
            <p:cNvSpPr/>
            <p:nvPr/>
          </p:nvSpPr>
          <p:spPr bwMode="auto">
            <a:xfrm>
              <a:off x="5778511" y="1513347"/>
              <a:ext cx="432000" cy="432000"/>
            </a:xfrm>
            <a:prstGeom prst="ellipse">
              <a:avLst/>
            </a:prstGeom>
            <a:solidFill>
              <a:srgbClr val="FFFF00"/>
            </a:solidFill>
            <a:ln w="19050" cap="flat" cmpd="sng" algn="ctr">
              <a:solidFill>
                <a:srgbClr val="04050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굴림" panose="020B0600000101010101" pitchFamily="50" charset="-127"/>
                <a:cs typeface="+mn-cs"/>
              </a:endParaRPr>
            </a:p>
          </p:txBody>
        </p:sp>
        <p:sp>
          <p:nvSpPr>
            <p:cNvPr id="16" name="TextBox 205"/>
            <p:cNvSpPr txBox="1"/>
            <p:nvPr/>
          </p:nvSpPr>
          <p:spPr>
            <a:xfrm>
              <a:off x="5752637" y="1544681"/>
              <a:ext cx="4827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4050C"/>
                  </a:solidFill>
                  <a:effectLst/>
                  <a:uLnTx/>
                  <a:uFillTx/>
                  <a:latin typeface="Tahoma"/>
                  <a:ea typeface="굴림" panose="020B0600000101010101" pitchFamily="50" charset="-127"/>
                  <a:cs typeface="+mn-cs"/>
                </a:rPr>
                <a:t>D</a:t>
              </a:r>
              <a:endParaRPr kumimoji="1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4050C"/>
                </a:solidFill>
                <a:effectLst/>
                <a:uLnTx/>
                <a:uFillTx/>
                <a:latin typeface="Tahoma"/>
                <a:ea typeface="굴림" panose="020B0600000101010101" pitchFamily="50" charset="-127"/>
                <a:cs typeface="+mn-cs"/>
              </a:endParaRPr>
            </a:p>
          </p:txBody>
        </p:sp>
        <p:sp>
          <p:nvSpPr>
            <p:cNvPr id="17" name="타원 16"/>
            <p:cNvSpPr/>
            <p:nvPr/>
          </p:nvSpPr>
          <p:spPr bwMode="auto">
            <a:xfrm>
              <a:off x="5789957" y="2330791"/>
              <a:ext cx="432000" cy="432000"/>
            </a:xfrm>
            <a:prstGeom prst="ellipse">
              <a:avLst/>
            </a:prstGeom>
            <a:solidFill>
              <a:srgbClr val="FFFF00"/>
            </a:solidFill>
            <a:ln w="19050" cap="flat" cmpd="sng" algn="ctr">
              <a:solidFill>
                <a:srgbClr val="04050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굴림" panose="020B0600000101010101" pitchFamily="50" charset="-127"/>
                <a:cs typeface="+mn-cs"/>
              </a:endParaRPr>
            </a:p>
          </p:txBody>
        </p:sp>
        <p:sp>
          <p:nvSpPr>
            <p:cNvPr id="18" name="TextBox 203"/>
            <p:cNvSpPr txBox="1"/>
            <p:nvPr/>
          </p:nvSpPr>
          <p:spPr>
            <a:xfrm>
              <a:off x="5745460" y="2362125"/>
              <a:ext cx="4827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4050C"/>
                  </a:solidFill>
                  <a:effectLst/>
                  <a:uLnTx/>
                  <a:uFillTx/>
                  <a:latin typeface="Tahoma"/>
                  <a:ea typeface="굴림" panose="020B0600000101010101" pitchFamily="50" charset="-127"/>
                  <a:cs typeface="+mn-cs"/>
                </a:rPr>
                <a:t>J</a:t>
              </a:r>
              <a:endParaRPr kumimoji="1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4050C"/>
                </a:solidFill>
                <a:effectLst/>
                <a:uLnTx/>
                <a:uFillTx/>
                <a:latin typeface="Tahoma"/>
                <a:ea typeface="굴림" panose="020B0600000101010101" pitchFamily="50" charset="-127"/>
                <a:cs typeface="+mn-cs"/>
              </a:endParaRPr>
            </a:p>
          </p:txBody>
        </p:sp>
        <p:sp>
          <p:nvSpPr>
            <p:cNvPr id="20" name="타원 19"/>
            <p:cNvSpPr/>
            <p:nvPr/>
          </p:nvSpPr>
          <p:spPr bwMode="auto">
            <a:xfrm>
              <a:off x="4165826" y="1484784"/>
              <a:ext cx="432000" cy="432000"/>
            </a:xfrm>
            <a:prstGeom prst="ellipse">
              <a:avLst/>
            </a:prstGeom>
            <a:solidFill>
              <a:srgbClr val="CCFF99"/>
            </a:solidFill>
            <a:ln w="19050" cap="flat" cmpd="sng" algn="ctr">
              <a:solidFill>
                <a:srgbClr val="04050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굴림" panose="020B0600000101010101" pitchFamily="50" charset="-127"/>
                <a:cs typeface="+mn-cs"/>
              </a:endParaRPr>
            </a:p>
          </p:txBody>
        </p:sp>
        <p:sp>
          <p:nvSpPr>
            <p:cNvPr id="21" name="TextBox 205"/>
            <p:cNvSpPr txBox="1"/>
            <p:nvPr/>
          </p:nvSpPr>
          <p:spPr>
            <a:xfrm>
              <a:off x="4139952" y="1516118"/>
              <a:ext cx="4827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4050C"/>
                  </a:solidFill>
                  <a:effectLst/>
                  <a:uLnTx/>
                  <a:uFillTx/>
                  <a:latin typeface="Tahoma"/>
                  <a:ea typeface="굴림" panose="020B0600000101010101" pitchFamily="50" charset="-127"/>
                  <a:cs typeface="+mn-cs"/>
                </a:rPr>
                <a:t>C</a:t>
              </a:r>
            </a:p>
          </p:txBody>
        </p:sp>
        <p:sp>
          <p:nvSpPr>
            <p:cNvPr id="22" name="Line 701"/>
            <p:cNvSpPr>
              <a:spLocks noChangeShapeType="1"/>
            </p:cNvSpPr>
            <p:nvPr/>
          </p:nvSpPr>
          <p:spPr bwMode="auto">
            <a:xfrm flipH="1">
              <a:off x="4383616" y="1126108"/>
              <a:ext cx="0" cy="327342"/>
            </a:xfrm>
            <a:prstGeom prst="line">
              <a:avLst/>
            </a:prstGeom>
            <a:noFill/>
            <a:ln w="19050">
              <a:solidFill>
                <a:srgbClr val="05050B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itchFamily="34" charset="0"/>
                <a:ea typeface="굴림"/>
                <a:cs typeface="+mn-cs"/>
              </a:endParaRPr>
            </a:p>
          </p:txBody>
        </p:sp>
        <p:sp>
          <p:nvSpPr>
            <p:cNvPr id="25" name="타원 24"/>
            <p:cNvSpPr/>
            <p:nvPr/>
          </p:nvSpPr>
          <p:spPr bwMode="auto">
            <a:xfrm>
              <a:off x="3830081" y="2366242"/>
              <a:ext cx="432000" cy="432000"/>
            </a:xfrm>
            <a:prstGeom prst="ellipse">
              <a:avLst/>
            </a:prstGeom>
            <a:solidFill>
              <a:srgbClr val="CCFF99"/>
            </a:solidFill>
            <a:ln w="19050" cap="flat" cmpd="sng" algn="ctr">
              <a:solidFill>
                <a:srgbClr val="04050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굴림" panose="020B0600000101010101" pitchFamily="50" charset="-127"/>
                <a:cs typeface="+mn-cs"/>
              </a:endParaRPr>
            </a:p>
          </p:txBody>
        </p:sp>
        <p:sp>
          <p:nvSpPr>
            <p:cNvPr id="26" name="TextBox 213"/>
            <p:cNvSpPr txBox="1"/>
            <p:nvPr/>
          </p:nvSpPr>
          <p:spPr>
            <a:xfrm>
              <a:off x="3809276" y="2391320"/>
              <a:ext cx="4746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4050C"/>
                  </a:solidFill>
                  <a:effectLst/>
                  <a:uLnTx/>
                  <a:uFillTx/>
                  <a:latin typeface="Tahoma"/>
                  <a:ea typeface="굴림" panose="020B0600000101010101" pitchFamily="50" charset="-127"/>
                  <a:cs typeface="+mn-cs"/>
                </a:rPr>
                <a:t>H</a:t>
              </a:r>
              <a:endParaRPr kumimoji="1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4050C"/>
                </a:solidFill>
                <a:effectLst/>
                <a:uLnTx/>
                <a:uFillTx/>
                <a:latin typeface="Tahoma"/>
                <a:ea typeface="굴림" panose="020B0600000101010101" pitchFamily="50" charset="-127"/>
                <a:cs typeface="+mn-cs"/>
              </a:endParaRPr>
            </a:p>
          </p:txBody>
        </p:sp>
        <p:sp>
          <p:nvSpPr>
            <p:cNvPr id="27" name="타원 26"/>
            <p:cNvSpPr/>
            <p:nvPr/>
          </p:nvSpPr>
          <p:spPr bwMode="auto">
            <a:xfrm>
              <a:off x="4596013" y="2358710"/>
              <a:ext cx="432000" cy="432000"/>
            </a:xfrm>
            <a:prstGeom prst="ellipse">
              <a:avLst/>
            </a:prstGeom>
            <a:solidFill>
              <a:srgbClr val="CCFF99"/>
            </a:solidFill>
            <a:ln w="19050" cap="flat" cmpd="sng" algn="ctr">
              <a:solidFill>
                <a:srgbClr val="04050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굴림" panose="020B0600000101010101" pitchFamily="50" charset="-127"/>
                <a:cs typeface="+mn-cs"/>
              </a:endParaRPr>
            </a:p>
          </p:txBody>
        </p:sp>
        <p:sp>
          <p:nvSpPr>
            <p:cNvPr id="28" name="TextBox 209"/>
            <p:cNvSpPr txBox="1"/>
            <p:nvPr/>
          </p:nvSpPr>
          <p:spPr>
            <a:xfrm>
              <a:off x="4572000" y="2397576"/>
              <a:ext cx="4746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4050C"/>
                  </a:solidFill>
                  <a:effectLst/>
                  <a:uLnTx/>
                  <a:uFillTx/>
                  <a:latin typeface="Tahoma"/>
                  <a:ea typeface="굴림" panose="020B0600000101010101" pitchFamily="50" charset="-127"/>
                  <a:cs typeface="+mn-cs"/>
                </a:rPr>
                <a:t>I</a:t>
              </a:r>
              <a:endParaRPr kumimoji="1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4050C"/>
                </a:solidFill>
                <a:effectLst/>
                <a:uLnTx/>
                <a:uFillTx/>
                <a:latin typeface="Tahoma"/>
                <a:ea typeface="굴림" panose="020B0600000101010101" pitchFamily="50" charset="-127"/>
                <a:cs typeface="+mn-cs"/>
              </a:endParaRPr>
            </a:p>
          </p:txBody>
        </p:sp>
        <p:sp>
          <p:nvSpPr>
            <p:cNvPr id="29" name="Line 701"/>
            <p:cNvSpPr>
              <a:spLocks noChangeShapeType="1"/>
            </p:cNvSpPr>
            <p:nvPr/>
          </p:nvSpPr>
          <p:spPr bwMode="auto">
            <a:xfrm flipH="1">
              <a:off x="6003918" y="1945347"/>
              <a:ext cx="0" cy="396000"/>
            </a:xfrm>
            <a:prstGeom prst="line">
              <a:avLst/>
            </a:prstGeom>
            <a:noFill/>
            <a:ln w="19050">
              <a:solidFill>
                <a:srgbClr val="05050B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itchFamily="34" charset="0"/>
                <a:ea typeface="굴림"/>
                <a:cs typeface="+mn-cs"/>
              </a:endParaRPr>
            </a:p>
          </p:txBody>
        </p:sp>
        <p:sp>
          <p:nvSpPr>
            <p:cNvPr id="30" name="타원 29"/>
            <p:cNvSpPr/>
            <p:nvPr/>
          </p:nvSpPr>
          <p:spPr bwMode="auto">
            <a:xfrm>
              <a:off x="3833289" y="3141016"/>
              <a:ext cx="432000" cy="432000"/>
            </a:xfrm>
            <a:prstGeom prst="ellipse">
              <a:avLst/>
            </a:prstGeom>
            <a:solidFill>
              <a:srgbClr val="CCFF99"/>
            </a:solidFill>
            <a:ln w="19050" cap="flat" cmpd="sng" algn="ctr">
              <a:solidFill>
                <a:srgbClr val="04050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굴림" panose="020B0600000101010101" pitchFamily="50" charset="-127"/>
                <a:cs typeface="+mn-cs"/>
              </a:endParaRPr>
            </a:p>
          </p:txBody>
        </p:sp>
        <p:sp>
          <p:nvSpPr>
            <p:cNvPr id="31" name="TextBox 209"/>
            <p:cNvSpPr txBox="1"/>
            <p:nvPr/>
          </p:nvSpPr>
          <p:spPr>
            <a:xfrm>
              <a:off x="3809276" y="3179882"/>
              <a:ext cx="4746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4050C"/>
                  </a:solidFill>
                  <a:effectLst/>
                  <a:uLnTx/>
                  <a:uFillTx/>
                  <a:latin typeface="Tahoma"/>
                  <a:ea typeface="굴림" panose="020B0600000101010101" pitchFamily="50" charset="-127"/>
                  <a:cs typeface="+mn-cs"/>
                </a:rPr>
                <a:t>N</a:t>
              </a:r>
              <a:endParaRPr kumimoji="1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4050C"/>
                </a:solidFill>
                <a:effectLst/>
                <a:uLnTx/>
                <a:uFillTx/>
                <a:latin typeface="Tahoma"/>
                <a:ea typeface="굴림" panose="020B0600000101010101" pitchFamily="50" charset="-127"/>
                <a:cs typeface="+mn-cs"/>
              </a:endParaRPr>
            </a:p>
          </p:txBody>
        </p:sp>
        <p:sp>
          <p:nvSpPr>
            <p:cNvPr id="34" name="타원 33"/>
            <p:cNvSpPr/>
            <p:nvPr/>
          </p:nvSpPr>
          <p:spPr bwMode="auto">
            <a:xfrm>
              <a:off x="6065537" y="3141016"/>
              <a:ext cx="432000" cy="432000"/>
            </a:xfrm>
            <a:prstGeom prst="ellipse">
              <a:avLst/>
            </a:prstGeom>
            <a:solidFill>
              <a:srgbClr val="FFFF00"/>
            </a:solidFill>
            <a:ln w="19050" cap="flat" cmpd="sng" algn="ctr">
              <a:solidFill>
                <a:srgbClr val="04050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굴림" panose="020B0600000101010101" pitchFamily="50" charset="-127"/>
                <a:cs typeface="+mn-cs"/>
              </a:endParaRPr>
            </a:p>
          </p:txBody>
        </p:sp>
        <p:sp>
          <p:nvSpPr>
            <p:cNvPr id="35" name="TextBox 209"/>
            <p:cNvSpPr txBox="1"/>
            <p:nvPr/>
          </p:nvSpPr>
          <p:spPr>
            <a:xfrm>
              <a:off x="6041524" y="3179882"/>
              <a:ext cx="4746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4050C"/>
                  </a:solidFill>
                  <a:effectLst/>
                  <a:uLnTx/>
                  <a:uFillTx/>
                  <a:latin typeface="Tahoma"/>
                  <a:ea typeface="굴림" panose="020B0600000101010101" pitchFamily="50" charset="-127"/>
                  <a:cs typeface="+mn-cs"/>
                </a:rPr>
                <a:t>P</a:t>
              </a:r>
              <a:endParaRPr kumimoji="1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4050C"/>
                </a:solidFill>
                <a:effectLst/>
                <a:uLnTx/>
                <a:uFillTx/>
                <a:latin typeface="Tahoma"/>
                <a:ea typeface="굴림" panose="020B0600000101010101" pitchFamily="50" charset="-127"/>
                <a:cs typeface="+mn-cs"/>
              </a:endParaRPr>
            </a:p>
          </p:txBody>
        </p:sp>
        <p:sp>
          <p:nvSpPr>
            <p:cNvPr id="36" name="Line 701"/>
            <p:cNvSpPr>
              <a:spLocks noChangeShapeType="1"/>
            </p:cNvSpPr>
            <p:nvPr/>
          </p:nvSpPr>
          <p:spPr bwMode="auto">
            <a:xfrm flipH="1">
              <a:off x="2548024" y="1911798"/>
              <a:ext cx="0" cy="507329"/>
            </a:xfrm>
            <a:prstGeom prst="line">
              <a:avLst/>
            </a:prstGeom>
            <a:noFill/>
            <a:ln w="19050">
              <a:solidFill>
                <a:srgbClr val="05050B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itchFamily="34" charset="0"/>
                <a:ea typeface="굴림"/>
                <a:cs typeface="+mn-cs"/>
              </a:endParaRPr>
            </a:p>
          </p:txBody>
        </p:sp>
        <p:sp>
          <p:nvSpPr>
            <p:cNvPr id="37" name="타원 36"/>
            <p:cNvSpPr/>
            <p:nvPr/>
          </p:nvSpPr>
          <p:spPr bwMode="auto">
            <a:xfrm>
              <a:off x="2335890" y="2348928"/>
              <a:ext cx="432000" cy="432000"/>
            </a:xfrm>
            <a:prstGeom prst="ellipse">
              <a:avLst/>
            </a:prstGeom>
            <a:solidFill>
              <a:srgbClr val="FFCCFF"/>
            </a:solidFill>
            <a:ln w="19050" cap="flat" cmpd="sng" algn="ctr">
              <a:solidFill>
                <a:srgbClr val="04050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굴림" panose="020B0600000101010101" pitchFamily="50" charset="-127"/>
                <a:cs typeface="+mn-cs"/>
              </a:endParaRPr>
            </a:p>
          </p:txBody>
        </p:sp>
        <p:sp>
          <p:nvSpPr>
            <p:cNvPr id="38" name="TextBox 209"/>
            <p:cNvSpPr txBox="1"/>
            <p:nvPr/>
          </p:nvSpPr>
          <p:spPr>
            <a:xfrm>
              <a:off x="2311877" y="2387794"/>
              <a:ext cx="4746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4050C"/>
                  </a:solidFill>
                  <a:effectLst/>
                  <a:uLnTx/>
                  <a:uFillTx/>
                  <a:latin typeface="Tahoma"/>
                  <a:ea typeface="굴림" panose="020B0600000101010101" pitchFamily="50" charset="-127"/>
                  <a:cs typeface="+mn-cs"/>
                </a:rPr>
                <a:t>F</a:t>
              </a:r>
              <a:endParaRPr kumimoji="1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4050C"/>
                </a:solidFill>
                <a:effectLst/>
                <a:uLnTx/>
                <a:uFillTx/>
                <a:latin typeface="Tahoma"/>
                <a:ea typeface="굴림" panose="020B0600000101010101" pitchFamily="50" charset="-127"/>
                <a:cs typeface="+mn-cs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732240" y="683404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레벨 </a:t>
              </a:r>
              <a:r>
                <a:rPr kumimoji="1" lang="en-US" altLang="ko-KR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1</a:t>
              </a:r>
              <a:endParaRPr kumimoji="1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732240" y="1547500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레벨 </a:t>
              </a:r>
              <a:r>
                <a:rPr kumimoji="1" lang="en-US" altLang="ko-KR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2</a:t>
              </a:r>
              <a:endParaRPr kumimoji="1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722526" y="2411596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레벨 </a:t>
              </a:r>
              <a:r>
                <a:rPr kumimoji="1" lang="en-US" altLang="ko-KR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3</a:t>
              </a:r>
              <a:endParaRPr kumimoji="1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722526" y="3203684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레벨 </a:t>
              </a:r>
              <a:r>
                <a:rPr kumimoji="1" lang="en-US" altLang="ko-KR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4</a:t>
              </a:r>
              <a:endParaRPr kumimoji="1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44" name="직선 연결선 43"/>
            <p:cNvCxnSpPr/>
            <p:nvPr/>
          </p:nvCxnSpPr>
          <p:spPr>
            <a:xfrm flipV="1">
              <a:off x="1043608" y="836712"/>
              <a:ext cx="0" cy="2808312"/>
            </a:xfrm>
            <a:prstGeom prst="line">
              <a:avLst/>
            </a:prstGeom>
            <a:ln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화살표 연결선 45"/>
            <p:cNvCxnSpPr/>
            <p:nvPr/>
          </p:nvCxnSpPr>
          <p:spPr>
            <a:xfrm>
              <a:off x="827584" y="836712"/>
              <a:ext cx="43204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화살표 연결선 46"/>
            <p:cNvCxnSpPr/>
            <p:nvPr/>
          </p:nvCxnSpPr>
          <p:spPr>
            <a:xfrm>
              <a:off x="827584" y="3655941"/>
              <a:ext cx="43204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174043" y="1885450"/>
              <a:ext cx="115212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높이</a:t>
              </a:r>
              <a:endPara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4</a:t>
              </a:r>
              <a:endParaRPr kumimoji="1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779912" y="306272"/>
              <a:ext cx="13560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루트 노드</a:t>
              </a:r>
              <a:endParaRPr kumimoji="1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1" name="타원 50"/>
            <p:cNvSpPr/>
            <p:nvPr/>
          </p:nvSpPr>
          <p:spPr bwMode="auto">
            <a:xfrm>
              <a:off x="3041201" y="3117214"/>
              <a:ext cx="432000" cy="432000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rgbClr val="04050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굴림" panose="020B0600000101010101" pitchFamily="50" charset="-127"/>
                <a:cs typeface="+mn-cs"/>
              </a:endParaRPr>
            </a:p>
          </p:txBody>
        </p:sp>
        <p:sp>
          <p:nvSpPr>
            <p:cNvPr id="52" name="TextBox 209"/>
            <p:cNvSpPr txBox="1"/>
            <p:nvPr/>
          </p:nvSpPr>
          <p:spPr>
            <a:xfrm>
              <a:off x="3017188" y="3156080"/>
              <a:ext cx="4746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4050C"/>
                  </a:solidFill>
                  <a:effectLst/>
                  <a:uLnTx/>
                  <a:uFillTx/>
                  <a:latin typeface="Tahoma"/>
                  <a:ea typeface="굴림" panose="020B0600000101010101" pitchFamily="50" charset="-127"/>
                  <a:cs typeface="+mn-cs"/>
                </a:rPr>
                <a:t>M</a:t>
              </a:r>
              <a:endParaRPr kumimoji="1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4050C"/>
                </a:solidFill>
                <a:effectLst/>
                <a:uLnTx/>
                <a:uFillTx/>
                <a:latin typeface="Tahoma"/>
                <a:ea typeface="굴림" panose="020B0600000101010101" pitchFamily="50" charset="-127"/>
                <a:cs typeface="+mn-cs"/>
              </a:endParaRPr>
            </a:p>
          </p:txBody>
        </p:sp>
        <p:sp>
          <p:nvSpPr>
            <p:cNvPr id="54" name="타원 53"/>
            <p:cNvSpPr/>
            <p:nvPr/>
          </p:nvSpPr>
          <p:spPr bwMode="auto">
            <a:xfrm>
              <a:off x="5489473" y="3140968"/>
              <a:ext cx="432000" cy="432000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rgbClr val="04050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굴림" panose="020B0600000101010101" pitchFamily="50" charset="-127"/>
                <a:cs typeface="+mn-cs"/>
              </a:endParaRPr>
            </a:p>
          </p:txBody>
        </p:sp>
        <p:sp>
          <p:nvSpPr>
            <p:cNvPr id="55" name="TextBox 209"/>
            <p:cNvSpPr txBox="1"/>
            <p:nvPr/>
          </p:nvSpPr>
          <p:spPr>
            <a:xfrm>
              <a:off x="5465460" y="3179834"/>
              <a:ext cx="4746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4050C"/>
                  </a:solidFill>
                  <a:effectLst/>
                  <a:uLnTx/>
                  <a:uFillTx/>
                  <a:latin typeface="Tahoma"/>
                  <a:ea typeface="굴림" panose="020B0600000101010101" pitchFamily="50" charset="-127"/>
                  <a:cs typeface="+mn-cs"/>
                </a:rPr>
                <a:t>O</a:t>
              </a:r>
              <a:endParaRPr kumimoji="1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4050C"/>
                </a:solidFill>
                <a:effectLst/>
                <a:uLnTx/>
                <a:uFillTx/>
                <a:latin typeface="Tahoma"/>
                <a:ea typeface="굴림" panose="020B0600000101010101" pitchFamily="50" charset="-127"/>
                <a:cs typeface="+mn-cs"/>
              </a:endParaRPr>
            </a:p>
          </p:txBody>
        </p:sp>
        <p:sp>
          <p:nvSpPr>
            <p:cNvPr id="60" name="타원 59"/>
            <p:cNvSpPr/>
            <p:nvPr/>
          </p:nvSpPr>
          <p:spPr bwMode="auto">
            <a:xfrm>
              <a:off x="1177146" y="3111849"/>
              <a:ext cx="432000" cy="432000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rgbClr val="04050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굴림" panose="020B0600000101010101" pitchFamily="50" charset="-127"/>
                <a:cs typeface="+mn-cs"/>
              </a:endParaRPr>
            </a:p>
          </p:txBody>
        </p:sp>
        <p:sp>
          <p:nvSpPr>
            <p:cNvPr id="61" name="TextBox 213"/>
            <p:cNvSpPr txBox="1"/>
            <p:nvPr/>
          </p:nvSpPr>
          <p:spPr>
            <a:xfrm>
              <a:off x="1156341" y="3136927"/>
              <a:ext cx="4746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4050C"/>
                  </a:solidFill>
                  <a:effectLst/>
                  <a:uLnTx/>
                  <a:uFillTx/>
                  <a:latin typeface="Tahoma"/>
                  <a:ea typeface="굴림" panose="020B0600000101010101" pitchFamily="50" charset="-127"/>
                  <a:cs typeface="+mn-cs"/>
                </a:rPr>
                <a:t>K</a:t>
              </a:r>
              <a:endParaRPr kumimoji="1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4050C"/>
                </a:solidFill>
                <a:effectLst/>
                <a:uLnTx/>
                <a:uFillTx/>
                <a:latin typeface="Tahoma"/>
                <a:ea typeface="굴림" panose="020B0600000101010101" pitchFamily="50" charset="-127"/>
                <a:cs typeface="+mn-cs"/>
              </a:endParaRPr>
            </a:p>
          </p:txBody>
        </p:sp>
        <p:sp>
          <p:nvSpPr>
            <p:cNvPr id="62" name="타원 61"/>
            <p:cNvSpPr/>
            <p:nvPr/>
          </p:nvSpPr>
          <p:spPr bwMode="auto">
            <a:xfrm>
              <a:off x="1934262" y="3140968"/>
              <a:ext cx="432000" cy="432000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rgbClr val="04050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굴림" panose="020B0600000101010101" pitchFamily="50" charset="-127"/>
                <a:cs typeface="+mn-cs"/>
              </a:endParaRPr>
            </a:p>
          </p:txBody>
        </p:sp>
        <p:sp>
          <p:nvSpPr>
            <p:cNvPr id="63" name="TextBox 209"/>
            <p:cNvSpPr txBox="1"/>
            <p:nvPr/>
          </p:nvSpPr>
          <p:spPr>
            <a:xfrm>
              <a:off x="1910249" y="3179834"/>
              <a:ext cx="4746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4050C"/>
                  </a:solidFill>
                  <a:effectLst/>
                  <a:uLnTx/>
                  <a:uFillTx/>
                  <a:latin typeface="Tahoma"/>
                  <a:ea typeface="굴림" panose="020B0600000101010101" pitchFamily="50" charset="-127"/>
                  <a:cs typeface="+mn-cs"/>
                </a:rPr>
                <a:t>L</a:t>
              </a:r>
              <a:endParaRPr kumimoji="1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4050C"/>
                </a:solidFill>
                <a:effectLst/>
                <a:uLnTx/>
                <a:uFillTx/>
                <a:latin typeface="Tahoma"/>
                <a:ea typeface="굴림" panose="020B0600000101010101" pitchFamily="50" charset="-127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6066411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501041"/>
            <a:ext cx="7886700" cy="600082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altLang="ko-KR" sz="2400" dirty="0"/>
              <a:t>Line 03</a:t>
            </a:r>
            <a:r>
              <a:rPr lang="ko-KR" altLang="ko-KR" sz="2400" dirty="0"/>
              <a:t>∼</a:t>
            </a:r>
            <a:r>
              <a:rPr lang="en-US" altLang="ko-KR" sz="2400" dirty="0" smtClean="0"/>
              <a:t>05:</a:t>
            </a:r>
            <a:r>
              <a:rPr lang="ko-KR" altLang="ko-KR" sz="2400" dirty="0" smtClean="0"/>
              <a:t> </a:t>
            </a:r>
            <a:r>
              <a:rPr lang="en-US" altLang="ko-KR" sz="2400" dirty="0" err="1"/>
              <a:t>UnionFind</a:t>
            </a:r>
            <a:r>
              <a:rPr lang="en-US" altLang="ko-KR" sz="2400" dirty="0"/>
              <a:t> </a:t>
            </a:r>
            <a:r>
              <a:rPr lang="ko-KR" altLang="ko-KR" sz="2400" dirty="0"/>
              <a:t>객체의 </a:t>
            </a:r>
            <a:r>
              <a:rPr lang="ko-KR" altLang="ko-KR" sz="2400" dirty="0" err="1" smtClean="0"/>
              <a:t>생성자</a:t>
            </a:r>
            <a:r>
              <a:rPr lang="en-US" altLang="ko-KR" sz="2400" dirty="0" smtClean="0"/>
              <a:t> 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</a:pPr>
            <a:r>
              <a:rPr lang="ko-KR" altLang="ko-KR" sz="2400" dirty="0" smtClean="0"/>
              <a:t>객체는 </a:t>
            </a:r>
            <a:r>
              <a:rPr lang="en-US" altLang="ko-KR" sz="2400" dirty="0"/>
              <a:t>Node </a:t>
            </a:r>
            <a:r>
              <a:rPr lang="ko-KR" altLang="ko-KR" sz="2400" dirty="0"/>
              <a:t>객체를 원소로 하는 </a:t>
            </a:r>
            <a:r>
              <a:rPr lang="en-US" altLang="ko-KR" sz="2400" dirty="0"/>
              <a:t>1</a:t>
            </a:r>
            <a:r>
              <a:rPr lang="ko-KR" altLang="ko-KR" sz="2400" dirty="0"/>
              <a:t>차원 배열을 </a:t>
            </a:r>
            <a:r>
              <a:rPr lang="ko-KR" altLang="ko-KR" sz="2400" dirty="0" smtClean="0"/>
              <a:t>가</a:t>
            </a:r>
            <a:r>
              <a:rPr lang="ko-KR" altLang="en-US" sz="2400" dirty="0" smtClean="0"/>
              <a:t>짐</a:t>
            </a:r>
            <a:endParaRPr lang="en-US" altLang="ko-KR" sz="2400" dirty="0" smtClean="0"/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altLang="ko-KR" sz="2400" dirty="0" smtClean="0"/>
              <a:t>Line </a:t>
            </a:r>
            <a:r>
              <a:rPr lang="en-US" altLang="ko-KR" sz="2400" dirty="0"/>
              <a:t>07</a:t>
            </a:r>
            <a:r>
              <a:rPr lang="ko-KR" altLang="ko-KR" sz="2400" dirty="0"/>
              <a:t>∼</a:t>
            </a:r>
            <a:r>
              <a:rPr lang="en-US" altLang="ko-KR" sz="2400" dirty="0" smtClean="0"/>
              <a:t>11: </a:t>
            </a:r>
            <a:r>
              <a:rPr lang="en-US" altLang="ko-KR" sz="2400" dirty="0"/>
              <a:t>find() </a:t>
            </a:r>
            <a:r>
              <a:rPr lang="ko-KR" altLang="ko-KR" sz="2400" dirty="0" err="1"/>
              <a:t>메소드로</a:t>
            </a:r>
            <a:r>
              <a:rPr lang="ko-KR" altLang="ko-KR" sz="2400" dirty="0"/>
              <a:t> </a:t>
            </a:r>
            <a:r>
              <a:rPr lang="en-US" altLang="ko-KR" sz="2400" dirty="0" err="1"/>
              <a:t>i</a:t>
            </a:r>
            <a:r>
              <a:rPr lang="ko-KR" altLang="ko-KR" sz="2400" dirty="0"/>
              <a:t>가 속한 트리의 </a:t>
            </a:r>
            <a:r>
              <a:rPr lang="ko-KR" altLang="ko-KR" sz="2400" dirty="0" smtClean="0"/>
              <a:t>루트를 </a:t>
            </a:r>
            <a:r>
              <a:rPr lang="ko-KR" altLang="ko-KR" sz="2400" dirty="0" err="1"/>
              <a:t>리턴하는</a:t>
            </a:r>
            <a:r>
              <a:rPr lang="ko-KR" altLang="ko-KR" sz="2400" dirty="0"/>
              <a:t> 동시에 노드</a:t>
            </a:r>
            <a:r>
              <a:rPr lang="en-US" altLang="ko-KR" sz="2400" dirty="0"/>
              <a:t> </a:t>
            </a:r>
            <a:r>
              <a:rPr lang="en-US" altLang="ko-KR" sz="2400" dirty="0" err="1"/>
              <a:t>i</a:t>
            </a:r>
            <a:r>
              <a:rPr lang="ko-KR" altLang="ko-KR" sz="2400" dirty="0"/>
              <a:t>에서 </a:t>
            </a:r>
            <a:r>
              <a:rPr lang="ko-KR" altLang="ko-KR" sz="2400" dirty="0" smtClean="0"/>
              <a:t>루트까지의 </a:t>
            </a:r>
            <a:r>
              <a:rPr lang="ko-KR" altLang="ko-KR" sz="2400" dirty="0"/>
              <a:t>경로 상의 모든 노드들에 대한 </a:t>
            </a:r>
            <a:r>
              <a:rPr lang="ko-KR" altLang="ko-KR" sz="2400" dirty="0" err="1"/>
              <a:t>부모노드를</a:t>
            </a:r>
            <a:r>
              <a:rPr lang="ko-KR" altLang="ko-KR" sz="2400" dirty="0"/>
              <a:t> </a:t>
            </a:r>
            <a:r>
              <a:rPr lang="ko-KR" altLang="ko-KR" sz="2400" dirty="0" smtClean="0"/>
              <a:t>루트로 </a:t>
            </a:r>
            <a:r>
              <a:rPr lang="ko-KR" altLang="ko-KR" sz="2400" dirty="0"/>
              <a:t>갱신하는 </a:t>
            </a:r>
            <a:r>
              <a:rPr lang="ko-KR" altLang="ko-KR" sz="2400" dirty="0" err="1" smtClean="0"/>
              <a:t>경로압축</a:t>
            </a:r>
            <a:r>
              <a:rPr lang="ko-KR" altLang="ko-KR" sz="2400" dirty="0" smtClean="0"/>
              <a:t> 수행</a:t>
            </a:r>
            <a:endParaRPr lang="en-US" altLang="ko-KR" sz="2400" dirty="0" smtClean="0"/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</a:pPr>
            <a:r>
              <a:rPr lang="ko-KR" altLang="ko-KR" sz="2400" dirty="0" err="1" smtClean="0"/>
              <a:t>경로압축은</a:t>
            </a:r>
            <a:r>
              <a:rPr lang="en-US" altLang="ko-KR" sz="2400" dirty="0" smtClean="0"/>
              <a:t> </a:t>
            </a:r>
            <a:r>
              <a:rPr lang="en-US" altLang="ko-KR" sz="2400" dirty="0"/>
              <a:t>line 09</a:t>
            </a:r>
            <a:r>
              <a:rPr lang="ko-KR" altLang="ko-KR" sz="2400" dirty="0"/>
              <a:t>에서 </a:t>
            </a:r>
            <a:r>
              <a:rPr lang="ko-KR" altLang="ko-KR" sz="2400" dirty="0" smtClean="0"/>
              <a:t>수행</a:t>
            </a:r>
            <a:r>
              <a:rPr lang="en-US" altLang="ko-KR" sz="2400" dirty="0" smtClean="0"/>
              <a:t>: find(a[</a:t>
            </a:r>
            <a:r>
              <a:rPr lang="en-US" altLang="ko-KR" sz="2400" dirty="0" err="1" smtClean="0"/>
              <a:t>i</a:t>
            </a:r>
            <a:r>
              <a:rPr lang="en-US" altLang="ko-KR" sz="2400" dirty="0"/>
              <a:t>].</a:t>
            </a:r>
            <a:r>
              <a:rPr lang="en-US" altLang="ko-KR" sz="2400" dirty="0" err="1"/>
              <a:t>getParent</a:t>
            </a:r>
            <a:r>
              <a:rPr lang="en-US" altLang="ko-KR" sz="2400" dirty="0"/>
              <a:t>())</a:t>
            </a:r>
            <a:r>
              <a:rPr lang="ko-KR" altLang="ko-KR" sz="2400" dirty="0"/>
              <a:t>의 값이 계속 </a:t>
            </a:r>
            <a:r>
              <a:rPr lang="ko-KR" altLang="ko-KR" sz="2400" dirty="0" err="1"/>
              <a:t>루트노드로</a:t>
            </a:r>
            <a:r>
              <a:rPr lang="ko-KR" altLang="ko-KR" sz="2400" dirty="0"/>
              <a:t> </a:t>
            </a:r>
            <a:r>
              <a:rPr lang="ko-KR" altLang="ko-KR" sz="2400" dirty="0" err="1"/>
              <a:t>리턴되면서</a:t>
            </a:r>
            <a:r>
              <a:rPr lang="ko-KR" altLang="ko-KR" sz="2400" dirty="0"/>
              <a:t> 경로 상의 각 노드</a:t>
            </a:r>
            <a:r>
              <a:rPr lang="en-US" altLang="ko-KR" sz="2400" dirty="0"/>
              <a:t> </a:t>
            </a:r>
            <a:r>
              <a:rPr lang="en-US" altLang="ko-KR" sz="2400" dirty="0" err="1"/>
              <a:t>i</a:t>
            </a:r>
            <a:r>
              <a:rPr lang="ko-KR" altLang="ko-KR" sz="2400" dirty="0"/>
              <a:t>의 </a:t>
            </a:r>
            <a:r>
              <a:rPr lang="en-US" altLang="ko-KR" sz="2400" dirty="0"/>
              <a:t>parent</a:t>
            </a:r>
            <a:r>
              <a:rPr lang="ko-KR" altLang="ko-KR" sz="2400" dirty="0"/>
              <a:t>가 동일한 </a:t>
            </a:r>
            <a:r>
              <a:rPr lang="ko-KR" altLang="ko-KR" sz="2400" dirty="0" smtClean="0"/>
              <a:t>루트로 갱신</a:t>
            </a:r>
            <a:endParaRPr lang="ko-KR" altLang="ko-KR" sz="2400" dirty="0"/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altLang="ko-KR" sz="2400" dirty="0"/>
              <a:t>Line 12</a:t>
            </a:r>
            <a:r>
              <a:rPr lang="ko-KR" altLang="ko-KR" sz="2400" dirty="0"/>
              <a:t>∼</a:t>
            </a:r>
            <a:r>
              <a:rPr lang="en-US" altLang="ko-KR" sz="2400" dirty="0" smtClean="0"/>
              <a:t>26: </a:t>
            </a:r>
            <a:r>
              <a:rPr lang="en-US" altLang="ko-KR" sz="2400" dirty="0"/>
              <a:t>union() </a:t>
            </a:r>
            <a:r>
              <a:rPr lang="ko-KR" altLang="ko-KR" sz="2400" dirty="0" err="1"/>
              <a:t>메소드로</a:t>
            </a:r>
            <a:r>
              <a:rPr lang="ko-KR" altLang="ko-KR" sz="2400" dirty="0"/>
              <a:t> </a:t>
            </a:r>
            <a:r>
              <a:rPr lang="en-US" altLang="ko-KR" sz="2400" dirty="0" err="1"/>
              <a:t>i</a:t>
            </a:r>
            <a:r>
              <a:rPr lang="ko-KR" altLang="ko-KR" sz="2400" dirty="0"/>
              <a:t>가 속한 트리와 </a:t>
            </a:r>
            <a:r>
              <a:rPr lang="en-US" altLang="ko-KR" sz="2400" dirty="0"/>
              <a:t>j</a:t>
            </a:r>
            <a:r>
              <a:rPr lang="ko-KR" altLang="ko-KR" sz="2400" dirty="0"/>
              <a:t>가 속한 트리의 </a:t>
            </a:r>
            <a:r>
              <a:rPr lang="ko-KR" altLang="ko-KR" sz="2400" dirty="0" smtClean="0"/>
              <a:t>루트를 </a:t>
            </a:r>
            <a:r>
              <a:rPr lang="ko-KR" altLang="ko-KR" sz="2400" dirty="0"/>
              <a:t>각각 </a:t>
            </a:r>
            <a:r>
              <a:rPr lang="en-US" altLang="ko-KR" sz="2400" dirty="0"/>
              <a:t>line 13</a:t>
            </a:r>
            <a:r>
              <a:rPr lang="ko-KR" altLang="ko-KR" sz="2400" dirty="0"/>
              <a:t>과 </a:t>
            </a:r>
            <a:r>
              <a:rPr lang="en-US" altLang="ko-KR" sz="2400" dirty="0"/>
              <a:t>14</a:t>
            </a:r>
            <a:r>
              <a:rPr lang="ko-KR" altLang="ko-KR" sz="2400" dirty="0"/>
              <a:t>에서 찾고</a:t>
            </a:r>
            <a:r>
              <a:rPr lang="en-US" altLang="ko-KR" sz="2400" dirty="0"/>
              <a:t>, </a:t>
            </a:r>
            <a:r>
              <a:rPr lang="ko-KR" altLang="ko-KR" sz="2400" dirty="0"/>
              <a:t>만일 두 </a:t>
            </a:r>
            <a:r>
              <a:rPr lang="ko-KR" altLang="ko-KR" sz="2400" dirty="0" smtClean="0"/>
              <a:t>루트가 </a:t>
            </a:r>
            <a:r>
              <a:rPr lang="ko-KR" altLang="ko-KR" sz="2400" dirty="0"/>
              <a:t>같으면 </a:t>
            </a:r>
            <a:r>
              <a:rPr lang="en-US" altLang="ko-KR" sz="2400" dirty="0"/>
              <a:t>line 15</a:t>
            </a:r>
            <a:r>
              <a:rPr lang="ko-KR" altLang="ko-KR" sz="2400" dirty="0"/>
              <a:t>에서 </a:t>
            </a:r>
            <a:r>
              <a:rPr lang="en-US" altLang="ko-KR" sz="2400" dirty="0"/>
              <a:t>union</a:t>
            </a:r>
            <a:r>
              <a:rPr lang="ko-KR" altLang="ko-KR" sz="2400" dirty="0"/>
              <a:t>을 수행하지 않고 </a:t>
            </a:r>
            <a:r>
              <a:rPr lang="ko-KR" altLang="ko-KR" sz="2400" dirty="0" smtClean="0"/>
              <a:t>리턴</a:t>
            </a:r>
            <a:endParaRPr lang="en-US" altLang="ko-KR" sz="2400" dirty="0" smtClean="0"/>
          </a:p>
        </p:txBody>
      </p:sp>
    </p:spTree>
    <p:extLst>
      <p:ext uri="{BB962C8B-B14F-4D97-AF65-F5344CB8AC3E}">
        <p14:creationId xmlns:p14="http://schemas.microsoft.com/office/powerpoint/2010/main" val="423269066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845573"/>
            <a:ext cx="7886700" cy="565629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ko-KR" altLang="ko-KR" sz="2400" dirty="0" smtClean="0"/>
              <a:t>두 루트가 </a:t>
            </a:r>
            <a:r>
              <a:rPr lang="ko-KR" altLang="ko-KR" sz="2400" dirty="0"/>
              <a:t>다르면</a:t>
            </a:r>
            <a:r>
              <a:rPr lang="en-US" altLang="ko-KR" sz="2400" dirty="0"/>
              <a:t>, line 17</a:t>
            </a:r>
            <a:r>
              <a:rPr lang="ko-KR" altLang="ko-KR" sz="2400" dirty="0"/>
              <a:t>∼</a:t>
            </a:r>
            <a:r>
              <a:rPr lang="en-US" altLang="ko-KR" sz="2400" dirty="0"/>
              <a:t>20</a:t>
            </a:r>
            <a:r>
              <a:rPr lang="ko-KR" altLang="ko-KR" sz="2400" dirty="0"/>
              <a:t>에서 두 </a:t>
            </a:r>
            <a:r>
              <a:rPr lang="ko-KR" altLang="ko-KR" sz="2400" dirty="0" smtClean="0"/>
              <a:t>루트의 </a:t>
            </a:r>
            <a:r>
              <a:rPr lang="en-US" altLang="ko-KR" sz="2400" dirty="0"/>
              <a:t>rank</a:t>
            </a:r>
            <a:r>
              <a:rPr lang="ko-KR" altLang="ko-KR" sz="2400" dirty="0"/>
              <a:t>를 비교하여 큰</a:t>
            </a:r>
            <a:r>
              <a:rPr lang="en-US" altLang="ko-KR" sz="2400" dirty="0"/>
              <a:t> rank</a:t>
            </a:r>
            <a:r>
              <a:rPr lang="ko-KR" altLang="ko-KR" sz="2400" dirty="0"/>
              <a:t>를 가진 </a:t>
            </a:r>
            <a:r>
              <a:rPr lang="ko-KR" altLang="ko-KR" sz="2400" dirty="0" smtClean="0"/>
              <a:t>루트</a:t>
            </a:r>
            <a:r>
              <a:rPr lang="en-US" altLang="ko-KR" sz="2400" dirty="0" smtClean="0"/>
              <a:t>(</a:t>
            </a:r>
            <a:r>
              <a:rPr lang="ko-KR" altLang="ko-KR" sz="2400" dirty="0"/>
              <a:t>승자</a:t>
            </a:r>
            <a:r>
              <a:rPr lang="en-US" altLang="ko-KR" sz="2400" dirty="0"/>
              <a:t>)</a:t>
            </a:r>
            <a:r>
              <a:rPr lang="ko-KR" altLang="ko-KR" sz="2400" dirty="0"/>
              <a:t>가 작은 </a:t>
            </a:r>
            <a:r>
              <a:rPr lang="en-US" altLang="ko-KR" sz="2400" dirty="0"/>
              <a:t>rank</a:t>
            </a:r>
            <a:r>
              <a:rPr lang="ko-KR" altLang="ko-KR" sz="2400" dirty="0"/>
              <a:t>를 가진 </a:t>
            </a:r>
            <a:r>
              <a:rPr lang="ko-KR" altLang="ko-KR" sz="2400" dirty="0" smtClean="0"/>
              <a:t>루트의 </a:t>
            </a:r>
            <a:r>
              <a:rPr lang="ko-KR" altLang="ko-KR" sz="2400" dirty="0" err="1"/>
              <a:t>부모노드로</a:t>
            </a:r>
            <a:r>
              <a:rPr lang="ko-KR" altLang="ko-KR" sz="2400" dirty="0"/>
              <a:t> </a:t>
            </a:r>
            <a:r>
              <a:rPr lang="ko-KR" altLang="ko-KR" sz="2400" dirty="0" smtClean="0"/>
              <a:t>대체</a:t>
            </a:r>
            <a:endParaRPr lang="en-US" altLang="ko-KR" sz="2400" dirty="0" smtClean="0"/>
          </a:p>
          <a:p>
            <a:pPr marL="800100" lvl="1" indent="-34290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Tx/>
              <a:buChar char="-"/>
            </a:pPr>
            <a:r>
              <a:rPr lang="ko-KR" altLang="ko-KR" sz="2000" dirty="0" smtClean="0"/>
              <a:t>승자가 </a:t>
            </a:r>
            <a:r>
              <a:rPr lang="ko-KR" altLang="ko-KR" sz="2000" dirty="0"/>
              <a:t>합쳐진 트리의 </a:t>
            </a:r>
            <a:r>
              <a:rPr lang="ko-KR" altLang="ko-KR" sz="2000" dirty="0" smtClean="0"/>
              <a:t>루트로 </a:t>
            </a:r>
            <a:r>
              <a:rPr lang="ko-KR" altLang="ko-KR" sz="2000" dirty="0"/>
              <a:t>남게 </a:t>
            </a:r>
            <a:r>
              <a:rPr lang="ko-KR" altLang="en-US" sz="2000" dirty="0" smtClean="0"/>
              <a:t>됨</a:t>
            </a:r>
            <a:endParaRPr lang="en-US" altLang="ko-KR" sz="2000" dirty="0" smtClean="0"/>
          </a:p>
          <a:p>
            <a:pPr marL="800100" lvl="1" indent="-34290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Tx/>
              <a:buChar char="-"/>
            </a:pPr>
            <a:r>
              <a:rPr lang="ko-KR" altLang="ko-KR" sz="2000" dirty="0" smtClean="0"/>
              <a:t>일련의 </a:t>
            </a:r>
            <a:r>
              <a:rPr lang="ko-KR" altLang="ko-KR" sz="2000" dirty="0"/>
              <a:t>과정에서 승자의</a:t>
            </a:r>
            <a:r>
              <a:rPr lang="en-US" altLang="ko-KR" sz="2000" dirty="0"/>
              <a:t> rank</a:t>
            </a:r>
            <a:r>
              <a:rPr lang="ko-KR" altLang="ko-KR" sz="2000" dirty="0"/>
              <a:t>는 변하지 않음에 </a:t>
            </a:r>
            <a:r>
              <a:rPr lang="ko-KR" altLang="ko-KR" sz="2000" dirty="0" smtClean="0"/>
              <a:t>주목</a:t>
            </a:r>
            <a:endParaRPr lang="en-US" altLang="ko-KR" sz="2000" dirty="0" smtClean="0"/>
          </a:p>
          <a:p>
            <a:pPr>
              <a:lnSpc>
                <a:spcPct val="100000"/>
              </a:lnSpc>
              <a:spcBef>
                <a:spcPts val="1800"/>
              </a:spcBef>
              <a:spcAft>
                <a:spcPts val="1000"/>
              </a:spcAft>
            </a:pPr>
            <a:r>
              <a:rPr lang="en-US" altLang="ko-KR" sz="2400" dirty="0"/>
              <a:t>Line 21</a:t>
            </a:r>
            <a:r>
              <a:rPr lang="ko-KR" altLang="ko-KR" sz="2400" dirty="0"/>
              <a:t>∼</a:t>
            </a:r>
            <a:r>
              <a:rPr lang="en-US" altLang="ko-KR" sz="2400" dirty="0" smtClean="0"/>
              <a:t>25:</a:t>
            </a:r>
            <a:r>
              <a:rPr lang="ko-KR" altLang="ko-KR" sz="2400" dirty="0" smtClean="0"/>
              <a:t> </a:t>
            </a:r>
            <a:r>
              <a:rPr lang="ko-KR" altLang="ko-KR" sz="2400" dirty="0"/>
              <a:t>두 </a:t>
            </a:r>
            <a:r>
              <a:rPr lang="ko-KR" altLang="ko-KR" sz="2400" dirty="0" smtClean="0"/>
              <a:t>루트의 </a:t>
            </a:r>
            <a:r>
              <a:rPr lang="en-US" altLang="ko-KR" sz="2400" dirty="0"/>
              <a:t>rank</a:t>
            </a:r>
            <a:r>
              <a:rPr lang="ko-KR" altLang="ko-KR" sz="2400" dirty="0"/>
              <a:t>가 같은 경우로</a:t>
            </a:r>
            <a:r>
              <a:rPr lang="en-US" altLang="ko-KR" sz="2400" dirty="0"/>
              <a:t>, </a:t>
            </a:r>
            <a:r>
              <a:rPr lang="ko-KR" altLang="ko-KR" sz="2400" dirty="0"/>
              <a:t>둘 중에 하나가 승자가 </a:t>
            </a:r>
            <a:r>
              <a:rPr lang="ko-KR" altLang="en-US" sz="2400" dirty="0" smtClean="0"/>
              <a:t>됨</a:t>
            </a:r>
            <a:endParaRPr lang="en-US" altLang="ko-KR" sz="2400" dirty="0" smtClean="0"/>
          </a:p>
          <a:p>
            <a:pPr>
              <a:lnSpc>
                <a:spcPct val="100000"/>
              </a:lnSpc>
              <a:spcBef>
                <a:spcPts val="1800"/>
              </a:spcBef>
              <a:spcAft>
                <a:spcPts val="1000"/>
              </a:spcAft>
            </a:pPr>
            <a:r>
              <a:rPr lang="ko-KR" altLang="en-US" sz="2400" dirty="0" smtClean="0"/>
              <a:t>프로그램에서</a:t>
            </a:r>
            <a:r>
              <a:rPr lang="ko-KR" altLang="ko-KR" sz="2400" dirty="0" smtClean="0"/>
              <a:t>는 </a:t>
            </a:r>
            <a:r>
              <a:rPr lang="ko-KR" altLang="ko-KR" sz="2400" dirty="0"/>
              <a:t>임의로</a:t>
            </a:r>
            <a:r>
              <a:rPr lang="en-US" altLang="ko-KR" sz="2400" dirty="0"/>
              <a:t> </a:t>
            </a:r>
            <a:r>
              <a:rPr lang="en-US" altLang="ko-KR" sz="2400" dirty="0" err="1"/>
              <a:t>i</a:t>
            </a:r>
            <a:r>
              <a:rPr lang="ko-KR" altLang="ko-KR" sz="2400" dirty="0"/>
              <a:t>가 속한 트리의 루트가 승자가 되도록 </a:t>
            </a:r>
            <a:r>
              <a:rPr lang="ko-KR" altLang="en-US" sz="2400" dirty="0" smtClean="0"/>
              <a:t>함</a:t>
            </a:r>
            <a:r>
              <a:rPr lang="en-US" altLang="ko-KR" sz="2400" dirty="0" smtClean="0"/>
              <a:t>.</a:t>
            </a:r>
          </a:p>
          <a:p>
            <a:pPr>
              <a:lnSpc>
                <a:spcPct val="100000"/>
              </a:lnSpc>
              <a:spcBef>
                <a:spcPts val="1800"/>
              </a:spcBef>
              <a:spcAft>
                <a:spcPts val="1000"/>
              </a:spcAft>
            </a:pPr>
            <a:r>
              <a:rPr lang="en-US" altLang="ko-KR" sz="2400" dirty="0" smtClean="0"/>
              <a:t> </a:t>
            </a:r>
            <a:r>
              <a:rPr lang="ko-KR" altLang="ko-KR" sz="2400" dirty="0"/>
              <a:t>마지막으로 승자의</a:t>
            </a:r>
            <a:r>
              <a:rPr lang="en-US" altLang="ko-KR" sz="2400" dirty="0"/>
              <a:t> rank</a:t>
            </a:r>
            <a:r>
              <a:rPr lang="ko-KR" altLang="ko-KR" sz="2400" dirty="0"/>
              <a:t>를 </a:t>
            </a:r>
            <a:r>
              <a:rPr lang="en-US" altLang="ko-KR" sz="2400" dirty="0"/>
              <a:t>1 </a:t>
            </a:r>
            <a:r>
              <a:rPr lang="ko-KR" altLang="ko-KR" sz="2400" dirty="0" smtClean="0"/>
              <a:t>증가</a:t>
            </a:r>
            <a:r>
              <a:rPr lang="ko-KR" altLang="en-US" sz="2400" dirty="0" smtClean="0"/>
              <a:t>시킴</a:t>
            </a:r>
            <a:endParaRPr lang="ko-KR" altLang="ko-KR" sz="24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816762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00" y="1093516"/>
            <a:ext cx="9026836" cy="5455979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3367152" y="475281"/>
            <a:ext cx="18710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kumimoji="1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main </a:t>
            </a:r>
            <a:r>
              <a:rPr kumimoji="1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클래스</a:t>
            </a:r>
            <a:endParaRPr kumimoji="1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9761355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637229" y="957825"/>
            <a:ext cx="32544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[</a:t>
            </a:r>
            <a:r>
              <a:rPr kumimoji="1" lang="ko-KR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프로그램의</a:t>
            </a:r>
            <a:r>
              <a:rPr kumimoji="1" lang="ko-KR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굴림" panose="020B0600000101010101" pitchFamily="50" charset="-127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1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수행</a:t>
            </a:r>
            <a:r>
              <a:rPr kumimoji="1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굴림" panose="020B0600000101010101" pitchFamily="50" charset="-127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1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결과</a:t>
            </a:r>
            <a:endParaRPr kumimoji="1" lang="en-US" sz="24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6" name="그림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984" y="2167277"/>
            <a:ext cx="8735652" cy="18661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49992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6301" name="Group 2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6849635"/>
              </p:ext>
            </p:extLst>
          </p:nvPr>
        </p:nvGraphicFramePr>
        <p:xfrm>
          <a:off x="1623877" y="4417300"/>
          <a:ext cx="6604000" cy="457078"/>
        </p:xfrm>
        <a:graphic>
          <a:graphicData uri="http://schemas.openxmlformats.org/drawingml/2006/table">
            <a:tbl>
              <a:tblPr/>
              <a:tblGrid>
                <a:gridCol w="66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4</a:t>
                      </a:r>
                    </a:p>
                  </a:txBody>
                  <a:tcPr marT="45659" marB="4565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2</a:t>
                      </a:r>
                    </a:p>
                  </a:txBody>
                  <a:tcPr marT="45659" marB="4565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7</a:t>
                      </a:r>
                    </a:p>
                  </a:txBody>
                  <a:tcPr marT="45659" marB="4565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7</a:t>
                      </a:r>
                    </a:p>
                  </a:txBody>
                  <a:tcPr marT="45659" marB="4565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4</a:t>
                      </a:r>
                    </a:p>
                  </a:txBody>
                  <a:tcPr marT="45659" marB="4565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4</a:t>
                      </a:r>
                    </a:p>
                  </a:txBody>
                  <a:tcPr marT="45659" marB="4565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2</a:t>
                      </a:r>
                    </a:p>
                  </a:txBody>
                  <a:tcPr marT="45659" marB="4565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7</a:t>
                      </a:r>
                    </a:p>
                  </a:txBody>
                  <a:tcPr marT="45659" marB="4565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7</a:t>
                      </a:r>
                    </a:p>
                  </a:txBody>
                  <a:tcPr marT="45659" marB="4565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4</a:t>
                      </a:r>
                    </a:p>
                  </a:txBody>
                  <a:tcPr marT="45659" marB="4565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261" name="TextBox 1"/>
          <p:cNvSpPr txBox="1">
            <a:spLocks noChangeArrowheads="1"/>
          </p:cNvSpPr>
          <p:nvPr/>
        </p:nvSpPr>
        <p:spPr bwMode="auto">
          <a:xfrm>
            <a:off x="1065512" y="4351647"/>
            <a:ext cx="4318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a</a:t>
            </a:r>
            <a:endParaRPr kumimoji="1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굴림" panose="020B0600000101010101" pitchFamily="50" charset="-127"/>
              <a:cs typeface="Times New Roman" panose="02020603050405020304" pitchFamily="18" charset="0"/>
            </a:endParaRPr>
          </a:p>
        </p:txBody>
      </p:sp>
      <p:graphicFrame>
        <p:nvGraphicFramePr>
          <p:cNvPr id="40" name="Group 2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7569583"/>
              </p:ext>
            </p:extLst>
          </p:nvPr>
        </p:nvGraphicFramePr>
        <p:xfrm>
          <a:off x="1641576" y="4011426"/>
          <a:ext cx="6604000" cy="420502"/>
        </p:xfrm>
        <a:graphic>
          <a:graphicData uri="http://schemas.openxmlformats.org/drawingml/2006/table">
            <a:tbl>
              <a:tblPr/>
              <a:tblGrid>
                <a:gridCol w="66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0</a:t>
                      </a:r>
                    </a:p>
                  </a:txBody>
                  <a:tcPr marT="45659" marB="45659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1</a:t>
                      </a:r>
                    </a:p>
                  </a:txBody>
                  <a:tcPr marT="45659" marB="45659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2</a:t>
                      </a:r>
                    </a:p>
                  </a:txBody>
                  <a:tcPr marT="45659" marB="45659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3</a:t>
                      </a:r>
                    </a:p>
                  </a:txBody>
                  <a:tcPr marT="45659" marB="45659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4</a:t>
                      </a:r>
                    </a:p>
                  </a:txBody>
                  <a:tcPr marT="45659" marB="45659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5</a:t>
                      </a:r>
                    </a:p>
                  </a:txBody>
                  <a:tcPr marT="45659" marB="45659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6</a:t>
                      </a:r>
                    </a:p>
                  </a:txBody>
                  <a:tcPr marT="45659" marB="45659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7</a:t>
                      </a:r>
                    </a:p>
                  </a:txBody>
                  <a:tcPr marT="45659" marB="45659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8</a:t>
                      </a:r>
                    </a:p>
                  </a:txBody>
                  <a:tcPr marT="45659" marB="45659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9</a:t>
                      </a:r>
                    </a:p>
                  </a:txBody>
                  <a:tcPr marT="45659" marB="45659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2" name="TextBox 1"/>
          <p:cNvSpPr txBox="1">
            <a:spLocks noChangeArrowheads="1"/>
          </p:cNvSpPr>
          <p:nvPr/>
        </p:nvSpPr>
        <p:spPr bwMode="auto">
          <a:xfrm>
            <a:off x="1373971" y="3219338"/>
            <a:ext cx="3168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집합 </a:t>
            </a:r>
            <a:r>
              <a:rPr kumimoji="1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{7, 2, 8, 3, 1, 6}</a:t>
            </a:r>
            <a:endParaRPr kumimoji="1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3" name="TextBox 1"/>
          <p:cNvSpPr txBox="1">
            <a:spLocks noChangeArrowheads="1"/>
          </p:cNvSpPr>
          <p:nvPr/>
        </p:nvSpPr>
        <p:spPr bwMode="auto">
          <a:xfrm>
            <a:off x="5682689" y="3237440"/>
            <a:ext cx="221452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집합 </a:t>
            </a:r>
            <a:r>
              <a:rPr kumimoji="1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{4, 0, 5, 8}</a:t>
            </a:r>
            <a:endParaRPr kumimoji="1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1785046" y="2568585"/>
            <a:ext cx="360586" cy="360040"/>
          </a:xfrm>
          <a:prstGeom prst="ellipse">
            <a:avLst/>
          </a:prstGeom>
          <a:solidFill>
            <a:srgbClr val="FF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굴림"/>
                <a:cs typeface="+mn-cs"/>
              </a:rPr>
              <a:t>1</a:t>
            </a:r>
            <a:endParaRPr kumimoji="1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굴림"/>
              <a:cs typeface="+mn-cs"/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3081736" y="1707170"/>
            <a:ext cx="360586" cy="360040"/>
          </a:xfrm>
          <a:prstGeom prst="ellipse">
            <a:avLst/>
          </a:prstGeom>
          <a:solidFill>
            <a:srgbClr val="66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굴림"/>
                <a:cs typeface="+mn-cs"/>
              </a:rPr>
              <a:t>8</a:t>
            </a:r>
            <a:endParaRPr kumimoji="1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굴림"/>
              <a:cs typeface="+mn-cs"/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3081736" y="936169"/>
            <a:ext cx="360586" cy="360040"/>
          </a:xfrm>
          <a:prstGeom prst="ellipse">
            <a:avLst/>
          </a:prstGeom>
          <a:solidFill>
            <a:srgbClr val="66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굴림"/>
                <a:cs typeface="+mn-cs"/>
              </a:rPr>
              <a:t>7</a:t>
            </a:r>
            <a:endParaRPr kumimoji="1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굴림"/>
              <a:cs typeface="+mn-cs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2327125" y="1686387"/>
            <a:ext cx="360586" cy="360040"/>
          </a:xfrm>
          <a:prstGeom prst="ellipse">
            <a:avLst/>
          </a:prstGeom>
          <a:solidFill>
            <a:srgbClr val="66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굴림"/>
                <a:cs typeface="+mn-cs"/>
              </a:rPr>
              <a:t>2</a:t>
            </a:r>
            <a:endParaRPr kumimoji="1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굴림"/>
              <a:cs typeface="+mn-cs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2777978" y="2561062"/>
            <a:ext cx="360586" cy="360040"/>
          </a:xfrm>
          <a:prstGeom prst="ellipse">
            <a:avLst/>
          </a:prstGeom>
          <a:solidFill>
            <a:srgbClr val="66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굴림"/>
                <a:cs typeface="+mn-cs"/>
              </a:rPr>
              <a:t>6</a:t>
            </a:r>
            <a:endParaRPr kumimoji="1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굴림"/>
              <a:cs typeface="+mn-cs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3768659" y="1686387"/>
            <a:ext cx="360586" cy="360040"/>
          </a:xfrm>
          <a:prstGeom prst="ellipse">
            <a:avLst/>
          </a:prstGeom>
          <a:solidFill>
            <a:srgbClr val="66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굴림"/>
                <a:cs typeface="+mn-cs"/>
              </a:rPr>
              <a:t>3</a:t>
            </a:r>
            <a:endParaRPr kumimoji="1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굴림"/>
              <a:cs typeface="+mn-cs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6609660" y="1663534"/>
            <a:ext cx="360586" cy="36004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굴림"/>
                <a:cs typeface="+mn-cs"/>
              </a:rPr>
              <a:t>4</a:t>
            </a:r>
            <a:endParaRPr kumimoji="1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굴림"/>
              <a:cs typeface="+mn-cs"/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5817424" y="2514320"/>
            <a:ext cx="360586" cy="36004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굴림"/>
                <a:cs typeface="+mn-cs"/>
              </a:rPr>
              <a:t>0</a:t>
            </a:r>
            <a:endParaRPr kumimoji="1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굴림"/>
              <a:cs typeface="+mn-cs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6610128" y="2520633"/>
            <a:ext cx="360586" cy="36004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굴림"/>
                <a:cs typeface="+mn-cs"/>
              </a:rPr>
              <a:t>5</a:t>
            </a:r>
            <a:endParaRPr kumimoji="1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굴림"/>
              <a:cs typeface="+mn-cs"/>
            </a:endParaRPr>
          </a:p>
        </p:txBody>
      </p:sp>
      <p:sp>
        <p:nvSpPr>
          <p:cNvPr id="44" name="타원 43"/>
          <p:cNvSpPr/>
          <p:nvPr/>
        </p:nvSpPr>
        <p:spPr>
          <a:xfrm>
            <a:off x="7401621" y="2521661"/>
            <a:ext cx="360586" cy="360040"/>
          </a:xfrm>
          <a:prstGeom prst="ellipse">
            <a:avLst/>
          </a:prstGeom>
          <a:solidFill>
            <a:srgbClr val="FF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굴림"/>
                <a:cs typeface="+mn-cs"/>
              </a:rPr>
              <a:t>9</a:t>
            </a:r>
            <a:endParaRPr kumimoji="1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굴림"/>
              <a:cs typeface="+mn-cs"/>
            </a:endParaRPr>
          </a:p>
        </p:txBody>
      </p:sp>
      <p:cxnSp>
        <p:nvCxnSpPr>
          <p:cNvPr id="46" name="직선 화살표 연결선 45"/>
          <p:cNvCxnSpPr>
            <a:stCxn id="35" idx="0"/>
            <a:endCxn id="33" idx="5"/>
          </p:cNvCxnSpPr>
          <p:nvPr/>
        </p:nvCxnSpPr>
        <p:spPr>
          <a:xfrm flipH="1" flipV="1">
            <a:off x="2634904" y="1993700"/>
            <a:ext cx="323367" cy="5673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stCxn id="27" idx="0"/>
            <a:endCxn id="33" idx="3"/>
          </p:cNvCxnSpPr>
          <p:nvPr/>
        </p:nvCxnSpPr>
        <p:spPr>
          <a:xfrm flipV="1">
            <a:off x="1965339" y="1993700"/>
            <a:ext cx="414593" cy="57488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>
            <a:stCxn id="33" idx="7"/>
            <a:endCxn id="31" idx="3"/>
          </p:cNvCxnSpPr>
          <p:nvPr/>
        </p:nvCxnSpPr>
        <p:spPr>
          <a:xfrm flipV="1">
            <a:off x="2634904" y="1243482"/>
            <a:ext cx="499639" cy="4956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>
            <a:stCxn id="29" idx="0"/>
            <a:endCxn id="31" idx="4"/>
          </p:cNvCxnSpPr>
          <p:nvPr/>
        </p:nvCxnSpPr>
        <p:spPr>
          <a:xfrm flipV="1">
            <a:off x="3262029" y="1296209"/>
            <a:ext cx="0" cy="41096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stCxn id="36" idx="0"/>
            <a:endCxn id="31" idx="5"/>
          </p:cNvCxnSpPr>
          <p:nvPr/>
        </p:nvCxnSpPr>
        <p:spPr>
          <a:xfrm flipH="1" flipV="1">
            <a:off x="3389515" y="1243482"/>
            <a:ext cx="559437" cy="44290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>
            <a:stCxn id="39" idx="7"/>
            <a:endCxn id="37" idx="3"/>
          </p:cNvCxnSpPr>
          <p:nvPr/>
        </p:nvCxnSpPr>
        <p:spPr>
          <a:xfrm flipV="1">
            <a:off x="6125203" y="1970847"/>
            <a:ext cx="537264" cy="5962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stCxn id="41" idx="0"/>
            <a:endCxn id="37" idx="4"/>
          </p:cNvCxnSpPr>
          <p:nvPr/>
        </p:nvCxnSpPr>
        <p:spPr>
          <a:xfrm flipH="1" flipV="1">
            <a:off x="6789953" y="2023574"/>
            <a:ext cx="468" cy="4970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>
            <a:stCxn id="44" idx="0"/>
            <a:endCxn id="37" idx="5"/>
          </p:cNvCxnSpPr>
          <p:nvPr/>
        </p:nvCxnSpPr>
        <p:spPr>
          <a:xfrm flipH="1" flipV="1">
            <a:off x="6917439" y="1970847"/>
            <a:ext cx="664475" cy="5508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자유형 53"/>
          <p:cNvSpPr/>
          <p:nvPr/>
        </p:nvSpPr>
        <p:spPr>
          <a:xfrm>
            <a:off x="3005081" y="697732"/>
            <a:ext cx="575059" cy="263192"/>
          </a:xfrm>
          <a:custGeom>
            <a:avLst/>
            <a:gdLst>
              <a:gd name="connsiteX0" fmla="*/ 134329 w 575059"/>
              <a:gd name="connsiteY0" fmla="*/ 263192 h 263192"/>
              <a:gd name="connsiteX1" fmla="*/ 25472 w 575059"/>
              <a:gd name="connsiteY1" fmla="*/ 23707 h 263192"/>
              <a:gd name="connsiteX2" fmla="*/ 558872 w 575059"/>
              <a:gd name="connsiteY2" fmla="*/ 34592 h 263192"/>
              <a:gd name="connsiteX3" fmla="*/ 384701 w 575059"/>
              <a:gd name="connsiteY3" fmla="*/ 252307 h 263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5059" h="263192">
                <a:moveTo>
                  <a:pt x="134329" y="263192"/>
                </a:moveTo>
                <a:cubicBezTo>
                  <a:pt x="44522" y="162499"/>
                  <a:pt x="-45285" y="61807"/>
                  <a:pt x="25472" y="23707"/>
                </a:cubicBezTo>
                <a:cubicBezTo>
                  <a:pt x="96229" y="-14393"/>
                  <a:pt x="499001" y="-3508"/>
                  <a:pt x="558872" y="34592"/>
                </a:cubicBezTo>
                <a:cubicBezTo>
                  <a:pt x="618744" y="72692"/>
                  <a:pt x="501722" y="162499"/>
                  <a:pt x="384701" y="252307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굴림"/>
              <a:cs typeface="+mn-cs"/>
            </a:endParaRPr>
          </a:p>
        </p:txBody>
      </p:sp>
      <p:sp>
        <p:nvSpPr>
          <p:cNvPr id="56" name="TextBox 1"/>
          <p:cNvSpPr txBox="1">
            <a:spLocks noChangeArrowheads="1"/>
          </p:cNvSpPr>
          <p:nvPr/>
        </p:nvSpPr>
        <p:spPr bwMode="auto">
          <a:xfrm>
            <a:off x="2678073" y="890783"/>
            <a:ext cx="4318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2</a:t>
            </a:r>
            <a:endParaRPr kumimoji="1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Calibri" panose="020F0502020204030204" pitchFamily="34" charset="0"/>
              <a:ea typeface="굴림" panose="020B0600000101010101" pitchFamily="50" charset="-127"/>
              <a:cs typeface="Times New Roman" panose="02020603050405020304" pitchFamily="18" charset="0"/>
            </a:endParaRPr>
          </a:p>
        </p:txBody>
      </p:sp>
      <p:sp>
        <p:nvSpPr>
          <p:cNvPr id="57" name="TextBox 1"/>
          <p:cNvSpPr txBox="1">
            <a:spLocks noChangeArrowheads="1"/>
          </p:cNvSpPr>
          <p:nvPr/>
        </p:nvSpPr>
        <p:spPr bwMode="auto">
          <a:xfrm>
            <a:off x="6199832" y="1649258"/>
            <a:ext cx="4318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1</a:t>
            </a:r>
            <a:endParaRPr kumimoji="1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Calibri" panose="020F0502020204030204" pitchFamily="34" charset="0"/>
              <a:ea typeface="굴림" panose="020B0600000101010101" pitchFamily="50" charset="-127"/>
              <a:cs typeface="Times New Roman" panose="02020603050405020304" pitchFamily="18" charset="0"/>
            </a:endParaRPr>
          </a:p>
        </p:txBody>
      </p:sp>
      <p:sp>
        <p:nvSpPr>
          <p:cNvPr id="58" name="TextBox 1"/>
          <p:cNvSpPr txBox="1">
            <a:spLocks noChangeArrowheads="1"/>
          </p:cNvSpPr>
          <p:nvPr/>
        </p:nvSpPr>
        <p:spPr bwMode="auto">
          <a:xfrm>
            <a:off x="1948132" y="1656357"/>
            <a:ext cx="4318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1</a:t>
            </a:r>
            <a:endParaRPr kumimoji="1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Calibri" panose="020F0502020204030204" pitchFamily="34" charset="0"/>
              <a:ea typeface="굴림" panose="020B0600000101010101" pitchFamily="50" charset="-127"/>
              <a:cs typeface="Times New Roman" panose="02020603050405020304" pitchFamily="18" charset="0"/>
            </a:endParaRPr>
          </a:p>
        </p:txBody>
      </p:sp>
      <p:sp>
        <p:nvSpPr>
          <p:cNvPr id="59" name="TextBox 1"/>
          <p:cNvSpPr txBox="1">
            <a:spLocks noChangeArrowheads="1"/>
          </p:cNvSpPr>
          <p:nvPr/>
        </p:nvSpPr>
        <p:spPr bwMode="auto">
          <a:xfrm>
            <a:off x="6250336" y="2473675"/>
            <a:ext cx="4318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0</a:t>
            </a:r>
            <a:endParaRPr kumimoji="1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Calibri" panose="020F0502020204030204" pitchFamily="34" charset="0"/>
              <a:ea typeface="굴림" panose="020B0600000101010101" pitchFamily="50" charset="-127"/>
              <a:cs typeface="Times New Roman" panose="02020603050405020304" pitchFamily="18" charset="0"/>
            </a:endParaRPr>
          </a:p>
        </p:txBody>
      </p:sp>
      <p:sp>
        <p:nvSpPr>
          <p:cNvPr id="60" name="TextBox 1"/>
          <p:cNvSpPr txBox="1">
            <a:spLocks noChangeArrowheads="1"/>
          </p:cNvSpPr>
          <p:nvPr/>
        </p:nvSpPr>
        <p:spPr bwMode="auto">
          <a:xfrm>
            <a:off x="5439259" y="2470848"/>
            <a:ext cx="4318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0</a:t>
            </a:r>
            <a:endParaRPr kumimoji="1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Calibri" panose="020F0502020204030204" pitchFamily="34" charset="0"/>
              <a:ea typeface="굴림" panose="020B0600000101010101" pitchFamily="50" charset="-127"/>
              <a:cs typeface="Times New Roman" panose="02020603050405020304" pitchFamily="18" charset="0"/>
            </a:endParaRPr>
          </a:p>
        </p:txBody>
      </p:sp>
      <p:sp>
        <p:nvSpPr>
          <p:cNvPr id="61" name="TextBox 1"/>
          <p:cNvSpPr txBox="1">
            <a:spLocks noChangeArrowheads="1"/>
          </p:cNvSpPr>
          <p:nvPr/>
        </p:nvSpPr>
        <p:spPr bwMode="auto">
          <a:xfrm>
            <a:off x="2446738" y="2517772"/>
            <a:ext cx="4318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0</a:t>
            </a:r>
            <a:endParaRPr kumimoji="1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Calibri" panose="020F0502020204030204" pitchFamily="34" charset="0"/>
              <a:ea typeface="굴림" panose="020B0600000101010101" pitchFamily="50" charset="-127"/>
              <a:cs typeface="Times New Roman" panose="02020603050405020304" pitchFamily="18" charset="0"/>
            </a:endParaRPr>
          </a:p>
        </p:txBody>
      </p:sp>
      <p:sp>
        <p:nvSpPr>
          <p:cNvPr id="62" name="TextBox 1"/>
          <p:cNvSpPr txBox="1">
            <a:spLocks noChangeArrowheads="1"/>
          </p:cNvSpPr>
          <p:nvPr/>
        </p:nvSpPr>
        <p:spPr bwMode="auto">
          <a:xfrm>
            <a:off x="1398853" y="2521661"/>
            <a:ext cx="4318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0</a:t>
            </a:r>
            <a:endParaRPr kumimoji="1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Calibri" panose="020F0502020204030204" pitchFamily="34" charset="0"/>
              <a:ea typeface="굴림" panose="020B0600000101010101" pitchFamily="50" charset="-127"/>
              <a:cs typeface="Times New Roman" panose="02020603050405020304" pitchFamily="18" charset="0"/>
            </a:endParaRPr>
          </a:p>
        </p:txBody>
      </p:sp>
      <p:sp>
        <p:nvSpPr>
          <p:cNvPr id="63" name="TextBox 1"/>
          <p:cNvSpPr txBox="1">
            <a:spLocks noChangeArrowheads="1"/>
          </p:cNvSpPr>
          <p:nvPr/>
        </p:nvSpPr>
        <p:spPr bwMode="auto">
          <a:xfrm>
            <a:off x="2739514" y="1657398"/>
            <a:ext cx="4318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0</a:t>
            </a:r>
            <a:endParaRPr kumimoji="1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Calibri" panose="020F0502020204030204" pitchFamily="34" charset="0"/>
              <a:ea typeface="굴림" panose="020B0600000101010101" pitchFamily="50" charset="-127"/>
              <a:cs typeface="Times New Roman" panose="02020603050405020304" pitchFamily="18" charset="0"/>
            </a:endParaRPr>
          </a:p>
        </p:txBody>
      </p:sp>
      <p:sp>
        <p:nvSpPr>
          <p:cNvPr id="64" name="TextBox 1"/>
          <p:cNvSpPr txBox="1">
            <a:spLocks noChangeArrowheads="1"/>
          </p:cNvSpPr>
          <p:nvPr/>
        </p:nvSpPr>
        <p:spPr bwMode="auto">
          <a:xfrm>
            <a:off x="3445250" y="1649259"/>
            <a:ext cx="4318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0</a:t>
            </a:r>
            <a:endParaRPr kumimoji="1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Calibri" panose="020F0502020204030204" pitchFamily="34" charset="0"/>
              <a:ea typeface="굴림" panose="020B0600000101010101" pitchFamily="50" charset="-127"/>
              <a:cs typeface="Times New Roman" panose="02020603050405020304" pitchFamily="18" charset="0"/>
            </a:endParaRPr>
          </a:p>
        </p:txBody>
      </p:sp>
      <p:sp>
        <p:nvSpPr>
          <p:cNvPr id="65" name="TextBox 1"/>
          <p:cNvSpPr txBox="1">
            <a:spLocks noChangeArrowheads="1"/>
          </p:cNvSpPr>
          <p:nvPr/>
        </p:nvSpPr>
        <p:spPr bwMode="auto">
          <a:xfrm>
            <a:off x="7060414" y="2472960"/>
            <a:ext cx="4318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0</a:t>
            </a:r>
            <a:endParaRPr kumimoji="1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Calibri" panose="020F0502020204030204" pitchFamily="34" charset="0"/>
              <a:ea typeface="굴림" panose="020B0600000101010101" pitchFamily="50" charset="-127"/>
              <a:cs typeface="Times New Roman" panose="02020603050405020304" pitchFamily="18" charset="0"/>
            </a:endParaRPr>
          </a:p>
        </p:txBody>
      </p:sp>
      <p:sp>
        <p:nvSpPr>
          <p:cNvPr id="66" name="자유형 65"/>
          <p:cNvSpPr/>
          <p:nvPr/>
        </p:nvSpPr>
        <p:spPr>
          <a:xfrm>
            <a:off x="6502423" y="1437235"/>
            <a:ext cx="575059" cy="263192"/>
          </a:xfrm>
          <a:custGeom>
            <a:avLst/>
            <a:gdLst>
              <a:gd name="connsiteX0" fmla="*/ 134329 w 575059"/>
              <a:gd name="connsiteY0" fmla="*/ 263192 h 263192"/>
              <a:gd name="connsiteX1" fmla="*/ 25472 w 575059"/>
              <a:gd name="connsiteY1" fmla="*/ 23707 h 263192"/>
              <a:gd name="connsiteX2" fmla="*/ 558872 w 575059"/>
              <a:gd name="connsiteY2" fmla="*/ 34592 h 263192"/>
              <a:gd name="connsiteX3" fmla="*/ 384701 w 575059"/>
              <a:gd name="connsiteY3" fmla="*/ 252307 h 263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5059" h="263192">
                <a:moveTo>
                  <a:pt x="134329" y="263192"/>
                </a:moveTo>
                <a:cubicBezTo>
                  <a:pt x="44522" y="162499"/>
                  <a:pt x="-45285" y="61807"/>
                  <a:pt x="25472" y="23707"/>
                </a:cubicBezTo>
                <a:cubicBezTo>
                  <a:pt x="96229" y="-14393"/>
                  <a:pt x="499001" y="-3508"/>
                  <a:pt x="558872" y="34592"/>
                </a:cubicBezTo>
                <a:cubicBezTo>
                  <a:pt x="618744" y="72692"/>
                  <a:pt x="501722" y="162499"/>
                  <a:pt x="384701" y="252307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굴림"/>
              <a:cs typeface="+mn-cs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773236" y="5733256"/>
            <a:ext cx="34767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union(9</a:t>
            </a:r>
            <a:r>
              <a:rPr kumimoji="1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, 1) </a:t>
            </a:r>
            <a:r>
              <a:rPr kumimoji="1" lang="ko-KR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연산 수행</a:t>
            </a:r>
            <a:r>
              <a:rPr kumimoji="1" lang="en-US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kumimoji="1" lang="ko-KR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전</a:t>
            </a:r>
            <a:endParaRPr kumimoji="1" lang="en-US" sz="24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11245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6301" name="Group 2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9651558"/>
              </p:ext>
            </p:extLst>
          </p:nvPr>
        </p:nvGraphicFramePr>
        <p:xfrm>
          <a:off x="1673981" y="4918340"/>
          <a:ext cx="6604000" cy="457078"/>
        </p:xfrm>
        <a:graphic>
          <a:graphicData uri="http://schemas.openxmlformats.org/drawingml/2006/table">
            <a:tbl>
              <a:tblPr/>
              <a:tblGrid>
                <a:gridCol w="66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4</a:t>
                      </a:r>
                    </a:p>
                  </a:txBody>
                  <a:tcPr marT="45659" marB="4565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7</a:t>
                      </a:r>
                    </a:p>
                  </a:txBody>
                  <a:tcPr marT="45659" marB="4565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7</a:t>
                      </a:r>
                    </a:p>
                  </a:txBody>
                  <a:tcPr marT="45659" marB="4565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7</a:t>
                      </a:r>
                    </a:p>
                  </a:txBody>
                  <a:tcPr marT="45659" marB="4565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7</a:t>
                      </a:r>
                    </a:p>
                  </a:txBody>
                  <a:tcPr marT="45659" marB="4565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4</a:t>
                      </a:r>
                    </a:p>
                  </a:txBody>
                  <a:tcPr marT="45659" marB="4565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2</a:t>
                      </a:r>
                    </a:p>
                  </a:txBody>
                  <a:tcPr marT="45659" marB="4565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7</a:t>
                      </a:r>
                    </a:p>
                  </a:txBody>
                  <a:tcPr marT="45659" marB="4565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7</a:t>
                      </a:r>
                    </a:p>
                  </a:txBody>
                  <a:tcPr marT="45659" marB="4565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4</a:t>
                      </a:r>
                    </a:p>
                  </a:txBody>
                  <a:tcPr marT="45659" marB="4565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261" name="TextBox 1"/>
          <p:cNvSpPr txBox="1">
            <a:spLocks noChangeArrowheads="1"/>
          </p:cNvSpPr>
          <p:nvPr/>
        </p:nvSpPr>
        <p:spPr bwMode="auto">
          <a:xfrm>
            <a:off x="1115616" y="4852687"/>
            <a:ext cx="4318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a</a:t>
            </a:r>
            <a:endParaRPr kumimoji="1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굴림" panose="020B0600000101010101" pitchFamily="50" charset="-127"/>
              <a:cs typeface="Times New Roman" panose="02020603050405020304" pitchFamily="18" charset="0"/>
            </a:endParaRPr>
          </a:p>
        </p:txBody>
      </p:sp>
      <p:graphicFrame>
        <p:nvGraphicFramePr>
          <p:cNvPr id="40" name="Group 2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6418295"/>
              </p:ext>
            </p:extLst>
          </p:nvPr>
        </p:nvGraphicFramePr>
        <p:xfrm>
          <a:off x="1691680" y="4512466"/>
          <a:ext cx="6604000" cy="420502"/>
        </p:xfrm>
        <a:graphic>
          <a:graphicData uri="http://schemas.openxmlformats.org/drawingml/2006/table">
            <a:tbl>
              <a:tblPr/>
              <a:tblGrid>
                <a:gridCol w="66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0</a:t>
                      </a:r>
                    </a:p>
                  </a:txBody>
                  <a:tcPr marT="45659" marB="45659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1</a:t>
                      </a:r>
                    </a:p>
                  </a:txBody>
                  <a:tcPr marT="45659" marB="45659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2</a:t>
                      </a:r>
                    </a:p>
                  </a:txBody>
                  <a:tcPr marT="45659" marB="45659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3</a:t>
                      </a:r>
                    </a:p>
                  </a:txBody>
                  <a:tcPr marT="45659" marB="45659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4</a:t>
                      </a:r>
                    </a:p>
                  </a:txBody>
                  <a:tcPr marT="45659" marB="45659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5</a:t>
                      </a:r>
                    </a:p>
                  </a:txBody>
                  <a:tcPr marT="45659" marB="45659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6</a:t>
                      </a:r>
                    </a:p>
                  </a:txBody>
                  <a:tcPr marT="45659" marB="45659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7</a:t>
                      </a:r>
                    </a:p>
                  </a:txBody>
                  <a:tcPr marT="45659" marB="45659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8</a:t>
                      </a:r>
                    </a:p>
                  </a:txBody>
                  <a:tcPr marT="45659" marB="45659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9</a:t>
                      </a:r>
                    </a:p>
                  </a:txBody>
                  <a:tcPr marT="45659" marB="45659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2" name="TextBox 1"/>
          <p:cNvSpPr txBox="1">
            <a:spLocks noChangeArrowheads="1"/>
          </p:cNvSpPr>
          <p:nvPr/>
        </p:nvSpPr>
        <p:spPr bwMode="auto">
          <a:xfrm>
            <a:off x="2396490" y="3846128"/>
            <a:ext cx="415603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집합 </a:t>
            </a:r>
            <a:r>
              <a:rPr kumimoji="1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{7, 2, 8, 3, 1, </a:t>
            </a:r>
            <a:r>
              <a:rPr kumimoji="1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6, 4, 0, 5, 8}</a:t>
            </a:r>
            <a:endParaRPr kumimoji="1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1645440" y="2208210"/>
            <a:ext cx="360586" cy="36004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굴림"/>
                <a:cs typeface="+mn-cs"/>
              </a:rPr>
              <a:t>1</a:t>
            </a:r>
            <a:endParaRPr kumimoji="1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굴림"/>
              <a:cs typeface="+mn-cs"/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3131840" y="2208210"/>
            <a:ext cx="360586" cy="360040"/>
          </a:xfrm>
          <a:prstGeom prst="ellipse">
            <a:avLst/>
          </a:prstGeom>
          <a:solidFill>
            <a:srgbClr val="66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굴림"/>
                <a:cs typeface="+mn-cs"/>
              </a:rPr>
              <a:t>8</a:t>
            </a:r>
            <a:endParaRPr kumimoji="1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굴림"/>
              <a:cs typeface="+mn-cs"/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3131840" y="1437209"/>
            <a:ext cx="360586" cy="360040"/>
          </a:xfrm>
          <a:prstGeom prst="ellipse">
            <a:avLst/>
          </a:prstGeom>
          <a:solidFill>
            <a:srgbClr val="66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굴림"/>
                <a:cs typeface="+mn-cs"/>
              </a:rPr>
              <a:t>7</a:t>
            </a:r>
            <a:endParaRPr kumimoji="1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굴림"/>
              <a:cs typeface="+mn-cs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2377229" y="2187427"/>
            <a:ext cx="360586" cy="360040"/>
          </a:xfrm>
          <a:prstGeom prst="ellipse">
            <a:avLst/>
          </a:prstGeom>
          <a:solidFill>
            <a:srgbClr val="66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굴림"/>
                <a:cs typeface="+mn-cs"/>
              </a:rPr>
              <a:t>2</a:t>
            </a:r>
            <a:endParaRPr kumimoji="1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굴림"/>
              <a:cs typeface="+mn-cs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2828082" y="3062102"/>
            <a:ext cx="360586" cy="360040"/>
          </a:xfrm>
          <a:prstGeom prst="ellipse">
            <a:avLst/>
          </a:prstGeom>
          <a:solidFill>
            <a:srgbClr val="66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굴림"/>
                <a:cs typeface="+mn-cs"/>
              </a:rPr>
              <a:t>6</a:t>
            </a:r>
            <a:endParaRPr kumimoji="1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굴림"/>
              <a:cs typeface="+mn-cs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3818763" y="2187427"/>
            <a:ext cx="360586" cy="360040"/>
          </a:xfrm>
          <a:prstGeom prst="ellipse">
            <a:avLst/>
          </a:prstGeom>
          <a:solidFill>
            <a:srgbClr val="66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굴림"/>
                <a:cs typeface="+mn-cs"/>
              </a:rPr>
              <a:t>3</a:t>
            </a:r>
            <a:endParaRPr kumimoji="1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굴림"/>
              <a:cs typeface="+mn-cs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6659764" y="2164574"/>
            <a:ext cx="360586" cy="36004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굴림"/>
                <a:cs typeface="+mn-cs"/>
              </a:rPr>
              <a:t>4</a:t>
            </a:r>
            <a:endParaRPr kumimoji="1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굴림"/>
              <a:cs typeface="+mn-cs"/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5867528" y="3015360"/>
            <a:ext cx="360586" cy="36004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굴림"/>
                <a:cs typeface="+mn-cs"/>
              </a:rPr>
              <a:t>0</a:t>
            </a:r>
            <a:endParaRPr kumimoji="1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굴림"/>
              <a:cs typeface="+mn-cs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6660232" y="3021673"/>
            <a:ext cx="360586" cy="36004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굴림"/>
                <a:cs typeface="+mn-cs"/>
              </a:rPr>
              <a:t>5</a:t>
            </a:r>
            <a:endParaRPr kumimoji="1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굴림"/>
              <a:cs typeface="+mn-cs"/>
            </a:endParaRPr>
          </a:p>
        </p:txBody>
      </p:sp>
      <p:sp>
        <p:nvSpPr>
          <p:cNvPr id="44" name="타원 43"/>
          <p:cNvSpPr/>
          <p:nvPr/>
        </p:nvSpPr>
        <p:spPr>
          <a:xfrm>
            <a:off x="7451725" y="3022701"/>
            <a:ext cx="360586" cy="36004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굴림"/>
                <a:cs typeface="+mn-cs"/>
              </a:rPr>
              <a:t>9</a:t>
            </a:r>
            <a:endParaRPr kumimoji="1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굴림"/>
              <a:cs typeface="+mn-cs"/>
            </a:endParaRPr>
          </a:p>
        </p:txBody>
      </p:sp>
      <p:cxnSp>
        <p:nvCxnSpPr>
          <p:cNvPr id="46" name="직선 화살표 연결선 45"/>
          <p:cNvCxnSpPr>
            <a:stCxn id="35" idx="0"/>
            <a:endCxn id="33" idx="5"/>
          </p:cNvCxnSpPr>
          <p:nvPr/>
        </p:nvCxnSpPr>
        <p:spPr>
          <a:xfrm flipH="1" flipV="1">
            <a:off x="2685008" y="2494740"/>
            <a:ext cx="323367" cy="5673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stCxn id="27" idx="7"/>
            <a:endCxn id="31" idx="2"/>
          </p:cNvCxnSpPr>
          <p:nvPr/>
        </p:nvCxnSpPr>
        <p:spPr>
          <a:xfrm flipV="1">
            <a:off x="1953219" y="1617229"/>
            <a:ext cx="1178621" cy="6437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>
            <a:stCxn id="33" idx="7"/>
            <a:endCxn id="31" idx="3"/>
          </p:cNvCxnSpPr>
          <p:nvPr/>
        </p:nvCxnSpPr>
        <p:spPr>
          <a:xfrm flipV="1">
            <a:off x="2685008" y="1744522"/>
            <a:ext cx="499639" cy="4956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>
            <a:stCxn id="29" idx="0"/>
            <a:endCxn id="31" idx="4"/>
          </p:cNvCxnSpPr>
          <p:nvPr/>
        </p:nvCxnSpPr>
        <p:spPr>
          <a:xfrm flipV="1">
            <a:off x="3312133" y="1797249"/>
            <a:ext cx="0" cy="41096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stCxn id="36" idx="0"/>
            <a:endCxn id="31" idx="5"/>
          </p:cNvCxnSpPr>
          <p:nvPr/>
        </p:nvCxnSpPr>
        <p:spPr>
          <a:xfrm flipH="1" flipV="1">
            <a:off x="3439619" y="1744522"/>
            <a:ext cx="559437" cy="44290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>
            <a:stCxn id="39" idx="7"/>
            <a:endCxn id="37" idx="3"/>
          </p:cNvCxnSpPr>
          <p:nvPr/>
        </p:nvCxnSpPr>
        <p:spPr>
          <a:xfrm flipV="1">
            <a:off x="6175307" y="2471887"/>
            <a:ext cx="537264" cy="5962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stCxn id="41" idx="0"/>
            <a:endCxn id="37" idx="4"/>
          </p:cNvCxnSpPr>
          <p:nvPr/>
        </p:nvCxnSpPr>
        <p:spPr>
          <a:xfrm flipH="1" flipV="1">
            <a:off x="6840057" y="2524614"/>
            <a:ext cx="468" cy="4970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>
            <a:stCxn id="44" idx="0"/>
            <a:endCxn id="37" idx="5"/>
          </p:cNvCxnSpPr>
          <p:nvPr/>
        </p:nvCxnSpPr>
        <p:spPr>
          <a:xfrm flipH="1" flipV="1">
            <a:off x="6967543" y="2471887"/>
            <a:ext cx="664475" cy="5508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자유형 53"/>
          <p:cNvSpPr/>
          <p:nvPr/>
        </p:nvSpPr>
        <p:spPr>
          <a:xfrm>
            <a:off x="3055185" y="1198772"/>
            <a:ext cx="575059" cy="263192"/>
          </a:xfrm>
          <a:custGeom>
            <a:avLst/>
            <a:gdLst>
              <a:gd name="connsiteX0" fmla="*/ 134329 w 575059"/>
              <a:gd name="connsiteY0" fmla="*/ 263192 h 263192"/>
              <a:gd name="connsiteX1" fmla="*/ 25472 w 575059"/>
              <a:gd name="connsiteY1" fmla="*/ 23707 h 263192"/>
              <a:gd name="connsiteX2" fmla="*/ 558872 w 575059"/>
              <a:gd name="connsiteY2" fmla="*/ 34592 h 263192"/>
              <a:gd name="connsiteX3" fmla="*/ 384701 w 575059"/>
              <a:gd name="connsiteY3" fmla="*/ 252307 h 263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5059" h="263192">
                <a:moveTo>
                  <a:pt x="134329" y="263192"/>
                </a:moveTo>
                <a:cubicBezTo>
                  <a:pt x="44522" y="162499"/>
                  <a:pt x="-45285" y="61807"/>
                  <a:pt x="25472" y="23707"/>
                </a:cubicBezTo>
                <a:cubicBezTo>
                  <a:pt x="96229" y="-14393"/>
                  <a:pt x="499001" y="-3508"/>
                  <a:pt x="558872" y="34592"/>
                </a:cubicBezTo>
                <a:cubicBezTo>
                  <a:pt x="618744" y="72692"/>
                  <a:pt x="501722" y="162499"/>
                  <a:pt x="384701" y="252307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굴림"/>
              <a:cs typeface="+mn-cs"/>
            </a:endParaRPr>
          </a:p>
        </p:txBody>
      </p:sp>
      <p:sp>
        <p:nvSpPr>
          <p:cNvPr id="56" name="TextBox 1"/>
          <p:cNvSpPr txBox="1">
            <a:spLocks noChangeArrowheads="1"/>
          </p:cNvSpPr>
          <p:nvPr/>
        </p:nvSpPr>
        <p:spPr bwMode="auto">
          <a:xfrm>
            <a:off x="2612182" y="1333784"/>
            <a:ext cx="4318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2</a:t>
            </a:r>
            <a:endParaRPr kumimoji="1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Calibri" panose="020F0502020204030204" pitchFamily="34" charset="0"/>
              <a:ea typeface="굴림" panose="020B0600000101010101" pitchFamily="50" charset="-127"/>
              <a:cs typeface="Times New Roman" panose="02020603050405020304" pitchFamily="18" charset="0"/>
            </a:endParaRPr>
          </a:p>
        </p:txBody>
      </p:sp>
      <p:sp>
        <p:nvSpPr>
          <p:cNvPr id="57" name="TextBox 1"/>
          <p:cNvSpPr txBox="1">
            <a:spLocks noChangeArrowheads="1"/>
          </p:cNvSpPr>
          <p:nvPr/>
        </p:nvSpPr>
        <p:spPr bwMode="auto">
          <a:xfrm>
            <a:off x="6249936" y="2150298"/>
            <a:ext cx="4318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1</a:t>
            </a:r>
            <a:endParaRPr kumimoji="1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Calibri" panose="020F0502020204030204" pitchFamily="34" charset="0"/>
              <a:ea typeface="굴림" panose="020B0600000101010101" pitchFamily="50" charset="-127"/>
              <a:cs typeface="Times New Roman" panose="02020603050405020304" pitchFamily="18" charset="0"/>
            </a:endParaRPr>
          </a:p>
        </p:txBody>
      </p:sp>
      <p:sp>
        <p:nvSpPr>
          <p:cNvPr id="58" name="TextBox 1"/>
          <p:cNvSpPr txBox="1">
            <a:spLocks noChangeArrowheads="1"/>
          </p:cNvSpPr>
          <p:nvPr/>
        </p:nvSpPr>
        <p:spPr bwMode="auto">
          <a:xfrm>
            <a:off x="1998236" y="2157397"/>
            <a:ext cx="4318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1</a:t>
            </a:r>
            <a:endParaRPr kumimoji="1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Calibri" panose="020F0502020204030204" pitchFamily="34" charset="0"/>
              <a:ea typeface="굴림" panose="020B0600000101010101" pitchFamily="50" charset="-127"/>
              <a:cs typeface="Times New Roman" panose="02020603050405020304" pitchFamily="18" charset="0"/>
            </a:endParaRPr>
          </a:p>
        </p:txBody>
      </p:sp>
      <p:sp>
        <p:nvSpPr>
          <p:cNvPr id="59" name="TextBox 1"/>
          <p:cNvSpPr txBox="1">
            <a:spLocks noChangeArrowheads="1"/>
          </p:cNvSpPr>
          <p:nvPr/>
        </p:nvSpPr>
        <p:spPr bwMode="auto">
          <a:xfrm>
            <a:off x="6300440" y="2974715"/>
            <a:ext cx="4318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0</a:t>
            </a:r>
            <a:endParaRPr kumimoji="1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Calibri" panose="020F0502020204030204" pitchFamily="34" charset="0"/>
              <a:ea typeface="굴림" panose="020B0600000101010101" pitchFamily="50" charset="-127"/>
              <a:cs typeface="Times New Roman" panose="02020603050405020304" pitchFamily="18" charset="0"/>
            </a:endParaRPr>
          </a:p>
        </p:txBody>
      </p:sp>
      <p:sp>
        <p:nvSpPr>
          <p:cNvPr id="60" name="TextBox 1"/>
          <p:cNvSpPr txBox="1">
            <a:spLocks noChangeArrowheads="1"/>
          </p:cNvSpPr>
          <p:nvPr/>
        </p:nvSpPr>
        <p:spPr bwMode="auto">
          <a:xfrm>
            <a:off x="5489363" y="2971888"/>
            <a:ext cx="4318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0</a:t>
            </a:r>
            <a:endParaRPr kumimoji="1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Calibri" panose="020F0502020204030204" pitchFamily="34" charset="0"/>
              <a:ea typeface="굴림" panose="020B0600000101010101" pitchFamily="50" charset="-127"/>
              <a:cs typeface="Times New Roman" panose="02020603050405020304" pitchFamily="18" charset="0"/>
            </a:endParaRPr>
          </a:p>
        </p:txBody>
      </p:sp>
      <p:sp>
        <p:nvSpPr>
          <p:cNvPr id="61" name="TextBox 1"/>
          <p:cNvSpPr txBox="1">
            <a:spLocks noChangeArrowheads="1"/>
          </p:cNvSpPr>
          <p:nvPr/>
        </p:nvSpPr>
        <p:spPr bwMode="auto">
          <a:xfrm>
            <a:off x="2496842" y="3018812"/>
            <a:ext cx="4318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0</a:t>
            </a:r>
            <a:endParaRPr kumimoji="1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Calibri" panose="020F0502020204030204" pitchFamily="34" charset="0"/>
              <a:ea typeface="굴림" panose="020B0600000101010101" pitchFamily="50" charset="-127"/>
              <a:cs typeface="Times New Roman" panose="02020603050405020304" pitchFamily="18" charset="0"/>
            </a:endParaRPr>
          </a:p>
        </p:txBody>
      </p:sp>
      <p:sp>
        <p:nvSpPr>
          <p:cNvPr id="62" name="TextBox 1"/>
          <p:cNvSpPr txBox="1">
            <a:spLocks noChangeArrowheads="1"/>
          </p:cNvSpPr>
          <p:nvPr/>
        </p:nvSpPr>
        <p:spPr bwMode="auto">
          <a:xfrm>
            <a:off x="1258812" y="2178188"/>
            <a:ext cx="4318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0</a:t>
            </a:r>
            <a:endParaRPr kumimoji="1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Calibri" panose="020F0502020204030204" pitchFamily="34" charset="0"/>
              <a:ea typeface="굴림" panose="020B0600000101010101" pitchFamily="50" charset="-127"/>
              <a:cs typeface="Times New Roman" panose="02020603050405020304" pitchFamily="18" charset="0"/>
            </a:endParaRPr>
          </a:p>
        </p:txBody>
      </p:sp>
      <p:sp>
        <p:nvSpPr>
          <p:cNvPr id="63" name="TextBox 1"/>
          <p:cNvSpPr txBox="1">
            <a:spLocks noChangeArrowheads="1"/>
          </p:cNvSpPr>
          <p:nvPr/>
        </p:nvSpPr>
        <p:spPr bwMode="auto">
          <a:xfrm>
            <a:off x="2789618" y="2158438"/>
            <a:ext cx="4318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0</a:t>
            </a:r>
            <a:endParaRPr kumimoji="1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Calibri" panose="020F0502020204030204" pitchFamily="34" charset="0"/>
              <a:ea typeface="굴림" panose="020B0600000101010101" pitchFamily="50" charset="-127"/>
              <a:cs typeface="Times New Roman" panose="02020603050405020304" pitchFamily="18" charset="0"/>
            </a:endParaRPr>
          </a:p>
        </p:txBody>
      </p:sp>
      <p:sp>
        <p:nvSpPr>
          <p:cNvPr id="64" name="TextBox 1"/>
          <p:cNvSpPr txBox="1">
            <a:spLocks noChangeArrowheads="1"/>
          </p:cNvSpPr>
          <p:nvPr/>
        </p:nvSpPr>
        <p:spPr bwMode="auto">
          <a:xfrm>
            <a:off x="3495354" y="2150299"/>
            <a:ext cx="4318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0</a:t>
            </a:r>
            <a:endParaRPr kumimoji="1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Calibri" panose="020F0502020204030204" pitchFamily="34" charset="0"/>
              <a:ea typeface="굴림" panose="020B0600000101010101" pitchFamily="50" charset="-127"/>
              <a:cs typeface="Times New Roman" panose="02020603050405020304" pitchFamily="18" charset="0"/>
            </a:endParaRPr>
          </a:p>
        </p:txBody>
      </p:sp>
      <p:sp>
        <p:nvSpPr>
          <p:cNvPr id="65" name="TextBox 1"/>
          <p:cNvSpPr txBox="1">
            <a:spLocks noChangeArrowheads="1"/>
          </p:cNvSpPr>
          <p:nvPr/>
        </p:nvSpPr>
        <p:spPr bwMode="auto">
          <a:xfrm>
            <a:off x="7110518" y="2974000"/>
            <a:ext cx="4318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0</a:t>
            </a:r>
            <a:endParaRPr kumimoji="1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Calibri" panose="020F0502020204030204" pitchFamily="34" charset="0"/>
              <a:ea typeface="굴림" panose="020B0600000101010101" pitchFamily="50" charset="-127"/>
              <a:cs typeface="Times New Roman" panose="02020603050405020304" pitchFamily="18" charset="0"/>
            </a:endParaRPr>
          </a:p>
        </p:txBody>
      </p:sp>
      <p:sp>
        <p:nvSpPr>
          <p:cNvPr id="66" name="자유형 65"/>
          <p:cNvSpPr/>
          <p:nvPr/>
        </p:nvSpPr>
        <p:spPr>
          <a:xfrm>
            <a:off x="6552527" y="1938275"/>
            <a:ext cx="575059" cy="263192"/>
          </a:xfrm>
          <a:custGeom>
            <a:avLst/>
            <a:gdLst>
              <a:gd name="connsiteX0" fmla="*/ 134329 w 575059"/>
              <a:gd name="connsiteY0" fmla="*/ 263192 h 263192"/>
              <a:gd name="connsiteX1" fmla="*/ 25472 w 575059"/>
              <a:gd name="connsiteY1" fmla="*/ 23707 h 263192"/>
              <a:gd name="connsiteX2" fmla="*/ 558872 w 575059"/>
              <a:gd name="connsiteY2" fmla="*/ 34592 h 263192"/>
              <a:gd name="connsiteX3" fmla="*/ 384701 w 575059"/>
              <a:gd name="connsiteY3" fmla="*/ 252307 h 263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5059" h="263192">
                <a:moveTo>
                  <a:pt x="134329" y="263192"/>
                </a:moveTo>
                <a:cubicBezTo>
                  <a:pt x="44522" y="162499"/>
                  <a:pt x="-45285" y="61807"/>
                  <a:pt x="25472" y="23707"/>
                </a:cubicBezTo>
                <a:cubicBezTo>
                  <a:pt x="96229" y="-14393"/>
                  <a:pt x="499001" y="-3508"/>
                  <a:pt x="558872" y="34592"/>
                </a:cubicBezTo>
                <a:cubicBezTo>
                  <a:pt x="618744" y="72692"/>
                  <a:pt x="501722" y="162499"/>
                  <a:pt x="384701" y="252307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굴림"/>
              <a:cs typeface="+mn-cs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455226" y="5753068"/>
            <a:ext cx="46365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union(9</a:t>
            </a:r>
            <a:r>
              <a:rPr kumimoji="1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, 1) </a:t>
            </a:r>
            <a:r>
              <a:rPr kumimoji="1" lang="ko-KR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연산 수행 후</a:t>
            </a:r>
            <a:endParaRPr kumimoji="1" lang="en-US" sz="24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cxnSp>
        <p:nvCxnSpPr>
          <p:cNvPr id="8" name="직선 화살표 연결선 7"/>
          <p:cNvCxnSpPr>
            <a:stCxn id="37" idx="1"/>
            <a:endCxn id="31" idx="6"/>
          </p:cNvCxnSpPr>
          <p:nvPr/>
        </p:nvCxnSpPr>
        <p:spPr>
          <a:xfrm flipH="1" flipV="1">
            <a:off x="3492426" y="1617229"/>
            <a:ext cx="3220145" cy="60007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8955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수행시간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438845"/>
            <a:ext cx="7886700" cy="493776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</a:pPr>
            <a:r>
              <a:rPr lang="ko-KR" altLang="ko-KR" sz="2400" dirty="0"/>
              <a:t> </a:t>
            </a:r>
            <a:r>
              <a:rPr lang="en-US" altLang="ko-KR" sz="2400" dirty="0"/>
              <a:t>union </a:t>
            </a:r>
            <a:r>
              <a:rPr lang="ko-KR" altLang="ko-KR" sz="2400" dirty="0" smtClean="0"/>
              <a:t>연산</a:t>
            </a:r>
            <a:r>
              <a:rPr lang="en-US" altLang="ko-KR" sz="2400" dirty="0" smtClean="0"/>
              <a:t>:</a:t>
            </a:r>
            <a:r>
              <a:rPr lang="ko-KR" altLang="ko-KR" sz="2400" dirty="0" smtClean="0"/>
              <a:t> </a:t>
            </a:r>
            <a:r>
              <a:rPr lang="ko-KR" altLang="ko-KR" sz="2400" dirty="0"/>
              <a:t>두 루트노드들을 각각 찾는 </a:t>
            </a:r>
            <a:r>
              <a:rPr lang="en-US" altLang="ko-KR" sz="2400" dirty="0"/>
              <a:t>find </a:t>
            </a:r>
            <a:r>
              <a:rPr lang="ko-KR" altLang="ko-KR" sz="2400" dirty="0"/>
              <a:t>연산을 수행한 후에</a:t>
            </a:r>
            <a:r>
              <a:rPr lang="en-US" altLang="ko-KR" sz="2400" dirty="0"/>
              <a:t>, rank</a:t>
            </a:r>
            <a:r>
              <a:rPr lang="ko-KR" altLang="ko-KR" sz="2400" dirty="0"/>
              <a:t>를 비교하여 승자가 합쳐진 트리의 </a:t>
            </a:r>
            <a:r>
              <a:rPr lang="ko-KR" altLang="ko-KR" sz="2400" dirty="0" err="1"/>
              <a:t>루트노드로</a:t>
            </a:r>
            <a:r>
              <a:rPr lang="ko-KR" altLang="ko-KR" sz="2400" dirty="0"/>
              <a:t> </a:t>
            </a:r>
            <a:r>
              <a:rPr lang="ko-KR" altLang="ko-KR" sz="2400" dirty="0" smtClean="0"/>
              <a:t>남</a:t>
            </a:r>
            <a:r>
              <a:rPr lang="ko-KR" altLang="en-US" sz="2400" dirty="0" smtClean="0"/>
              <a:t>음</a:t>
            </a:r>
            <a:endParaRPr lang="en-US" altLang="ko-KR" sz="2400" dirty="0" smtClean="0"/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altLang="ko-KR" sz="2400" dirty="0" smtClean="0"/>
              <a:t>rank</a:t>
            </a:r>
            <a:r>
              <a:rPr lang="ko-KR" altLang="ko-KR" sz="2400" dirty="0"/>
              <a:t>가 같은 경우엔 둘 중에 하나가 승자가 되고 승자의 </a:t>
            </a:r>
            <a:r>
              <a:rPr lang="en-US" altLang="ko-KR" sz="2400" dirty="0"/>
              <a:t>rank</a:t>
            </a:r>
            <a:r>
              <a:rPr lang="ko-KR" altLang="ko-KR" sz="2400" dirty="0"/>
              <a:t>를 </a:t>
            </a:r>
            <a:r>
              <a:rPr lang="en-US" altLang="ko-KR" sz="2400" dirty="0"/>
              <a:t>1 </a:t>
            </a:r>
            <a:r>
              <a:rPr lang="ko-KR" altLang="ko-KR" sz="2400" dirty="0"/>
              <a:t>증가 </a:t>
            </a:r>
            <a:r>
              <a:rPr lang="ko-KR" altLang="ko-KR" sz="2400" dirty="0" smtClean="0"/>
              <a:t>시</a:t>
            </a:r>
            <a:r>
              <a:rPr lang="ko-KR" altLang="en-US" sz="2400" dirty="0" smtClean="0"/>
              <a:t>킴</a:t>
            </a:r>
            <a:r>
              <a:rPr lang="en-US" altLang="ko-KR" sz="2400" dirty="0" smtClean="0"/>
              <a:t>. </a:t>
            </a:r>
            <a:r>
              <a:rPr lang="ko-KR" altLang="ko-KR" sz="2400" dirty="0" smtClean="0"/>
              <a:t>그러므로 </a:t>
            </a:r>
            <a:r>
              <a:rPr lang="en-US" altLang="ko-KR" sz="2400" dirty="0"/>
              <a:t>find </a:t>
            </a:r>
            <a:r>
              <a:rPr lang="ko-KR" altLang="ko-KR" sz="2400" dirty="0"/>
              <a:t>연산을 제외한 순수 </a:t>
            </a:r>
            <a:r>
              <a:rPr lang="en-US" altLang="ko-KR" sz="2400" dirty="0"/>
              <a:t>union </a:t>
            </a:r>
            <a:r>
              <a:rPr lang="ko-KR" altLang="ko-KR" sz="2400" dirty="0"/>
              <a:t>연산의 </a:t>
            </a:r>
            <a:r>
              <a:rPr lang="ko-KR" altLang="ko-KR" sz="2400" dirty="0" err="1" smtClean="0"/>
              <a:t>수행시간은</a:t>
            </a:r>
            <a:r>
              <a:rPr lang="en-US" altLang="ko-KR" sz="2400" dirty="0" smtClean="0"/>
              <a:t> </a:t>
            </a:r>
            <a:r>
              <a:rPr lang="en-US" altLang="ko-KR" sz="2400" dirty="0" smtClean="0">
                <a:solidFill>
                  <a:srgbClr val="3333FF"/>
                </a:solidFill>
              </a:rPr>
              <a:t>O(1</a:t>
            </a:r>
            <a:r>
              <a:rPr lang="en-US" altLang="ko-KR" sz="2400" dirty="0">
                <a:solidFill>
                  <a:srgbClr val="3333FF"/>
                </a:solidFill>
              </a:rPr>
              <a:t>) </a:t>
            </a:r>
            <a:r>
              <a:rPr lang="ko-KR" altLang="ko-KR" sz="2400" dirty="0" smtClean="0">
                <a:solidFill>
                  <a:srgbClr val="3333FF"/>
                </a:solidFill>
              </a:rPr>
              <a:t>시간</a:t>
            </a:r>
            <a:endParaRPr lang="ko-KR" altLang="ko-KR" sz="2400" dirty="0"/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altLang="ko-KR" sz="2400" dirty="0"/>
              <a:t>find </a:t>
            </a:r>
            <a:r>
              <a:rPr lang="ko-KR" altLang="ko-KR" sz="2400" dirty="0"/>
              <a:t>연산의 </a:t>
            </a:r>
            <a:r>
              <a:rPr lang="ko-KR" altLang="ko-KR" sz="2400" dirty="0" err="1" smtClean="0"/>
              <a:t>수행시간</a:t>
            </a:r>
            <a:r>
              <a:rPr lang="en-US" altLang="ko-KR" sz="2400" dirty="0" smtClean="0"/>
              <a:t>:</a:t>
            </a:r>
            <a:r>
              <a:rPr lang="ko-KR" altLang="ko-KR" sz="2400" dirty="0" smtClean="0"/>
              <a:t> </a:t>
            </a:r>
            <a:r>
              <a:rPr lang="ko-KR" altLang="ko-KR" sz="2400" dirty="0"/>
              <a:t>최대 트리의 높이만큼 올라가야 하므로 트리의 높이에 </a:t>
            </a:r>
            <a:r>
              <a:rPr lang="ko-KR" altLang="ko-KR" sz="2400" dirty="0" smtClean="0"/>
              <a:t>비례</a:t>
            </a:r>
            <a:endParaRPr lang="en-US" altLang="ko-KR" sz="2400" dirty="0" smtClean="0"/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altLang="ko-KR" sz="2400" dirty="0" smtClean="0"/>
              <a:t>find </a:t>
            </a:r>
            <a:r>
              <a:rPr lang="ko-KR" altLang="ko-KR" sz="2400" dirty="0"/>
              <a:t>연산을 수행하며 </a:t>
            </a:r>
            <a:r>
              <a:rPr lang="ko-KR" altLang="ko-KR" sz="2400" dirty="0" err="1"/>
              <a:t>경로압축을</a:t>
            </a:r>
            <a:r>
              <a:rPr lang="ko-KR" altLang="ko-KR" sz="2400" dirty="0"/>
              <a:t> 하므로</a:t>
            </a:r>
            <a:r>
              <a:rPr lang="en-US" altLang="ko-KR" sz="2400" dirty="0"/>
              <a:t>, </a:t>
            </a:r>
            <a:r>
              <a:rPr lang="ko-KR" altLang="ko-KR" sz="2400" dirty="0"/>
              <a:t>경로상의 노드에 대해 추후에 수행되는 </a:t>
            </a:r>
            <a:r>
              <a:rPr lang="en-US" altLang="ko-KR" sz="2400" dirty="0"/>
              <a:t>find </a:t>
            </a:r>
            <a:r>
              <a:rPr lang="ko-KR" altLang="ko-KR" sz="2400" dirty="0"/>
              <a:t>연산의 </a:t>
            </a:r>
            <a:r>
              <a:rPr lang="ko-KR" altLang="ko-KR" sz="2400" dirty="0" err="1"/>
              <a:t>수행시간은</a:t>
            </a:r>
            <a:r>
              <a:rPr lang="ko-KR" altLang="ko-KR" sz="2400" dirty="0"/>
              <a:t> 트리의 높이보다는 적게 </a:t>
            </a:r>
            <a:r>
              <a:rPr lang="ko-KR" altLang="en-US" sz="2400" dirty="0" smtClean="0"/>
              <a:t>소요</a:t>
            </a:r>
            <a:endParaRPr lang="en-US" altLang="ko-KR" sz="2400" dirty="0" smtClean="0"/>
          </a:p>
        </p:txBody>
      </p:sp>
    </p:spTree>
    <p:extLst>
      <p:ext uri="{BB962C8B-B14F-4D97-AF65-F5344CB8AC3E}">
        <p14:creationId xmlns:p14="http://schemas.microsoft.com/office/powerpoint/2010/main" val="34991997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127342"/>
            <a:ext cx="7886700" cy="537452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ko-KR" altLang="ko-KR" sz="2400" dirty="0" err="1" smtClean="0"/>
              <a:t>상각분석</a:t>
            </a:r>
            <a:r>
              <a:rPr lang="en-US" altLang="ko-KR" sz="2400" dirty="0" smtClean="0"/>
              <a:t>: </a:t>
            </a:r>
            <a:r>
              <a:rPr lang="en-US" altLang="ko-KR" sz="2400" dirty="0"/>
              <a:t>O(N)</a:t>
            </a:r>
            <a:r>
              <a:rPr lang="ko-KR" altLang="ko-KR" sz="2400" dirty="0"/>
              <a:t>번의 </a:t>
            </a:r>
            <a:r>
              <a:rPr lang="en-US" altLang="ko-KR" sz="2400" dirty="0"/>
              <a:t>find</a:t>
            </a:r>
            <a:r>
              <a:rPr lang="ko-KR" altLang="ko-KR" sz="2400" dirty="0"/>
              <a:t>와</a:t>
            </a:r>
            <a:r>
              <a:rPr lang="en-US" altLang="ko-KR" sz="2400" dirty="0"/>
              <a:t> union </a:t>
            </a:r>
            <a:r>
              <a:rPr lang="ko-KR" altLang="ko-KR" sz="2400" dirty="0"/>
              <a:t>연산들을 수행하여 걸린 총 시간을 연산 횟수로 나누어 </a:t>
            </a:r>
            <a:r>
              <a:rPr lang="en-US" altLang="ko-KR" sz="2400" dirty="0"/>
              <a:t>1</a:t>
            </a:r>
            <a:r>
              <a:rPr lang="ko-KR" altLang="ko-KR" sz="2400" dirty="0"/>
              <a:t>회의 연산 </a:t>
            </a:r>
            <a:r>
              <a:rPr lang="ko-KR" altLang="ko-KR" sz="2400" dirty="0" err="1"/>
              <a:t>수행시간을</a:t>
            </a:r>
            <a:r>
              <a:rPr lang="ko-KR" altLang="ko-KR" sz="2400" dirty="0"/>
              <a:t> </a:t>
            </a:r>
            <a:r>
              <a:rPr lang="ko-KR" altLang="ko-KR" sz="2400" dirty="0" smtClean="0"/>
              <a:t>계산</a:t>
            </a:r>
            <a:endParaRPr lang="en-US" altLang="ko-KR" sz="2400" dirty="0" smtClean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ko-KR" altLang="ko-KR" sz="2400" dirty="0" err="1" smtClean="0"/>
              <a:t>상각분석</a:t>
            </a:r>
            <a:r>
              <a:rPr lang="ko-KR" altLang="ko-KR" sz="2400" dirty="0" smtClean="0"/>
              <a:t> 결과</a:t>
            </a:r>
            <a:r>
              <a:rPr lang="en-US" altLang="ko-KR" sz="2400" dirty="0" smtClean="0"/>
              <a:t>: </a:t>
            </a:r>
            <a:r>
              <a:rPr lang="en-US" altLang="ko-KR" sz="2400" dirty="0"/>
              <a:t>1</a:t>
            </a:r>
            <a:r>
              <a:rPr lang="ko-KR" altLang="ko-KR" sz="2400" dirty="0"/>
              <a:t>회의 </a:t>
            </a:r>
            <a:r>
              <a:rPr lang="en-US" altLang="ko-KR" sz="2400" dirty="0"/>
              <a:t>find </a:t>
            </a:r>
            <a:r>
              <a:rPr lang="ko-KR" altLang="ko-KR" sz="2400" dirty="0"/>
              <a:t>연산의 수행시간이 </a:t>
            </a:r>
            <a:r>
              <a:rPr lang="en-US" altLang="ko-KR" dirty="0">
                <a:solidFill>
                  <a:srgbClr val="FF0000"/>
                </a:solidFill>
              </a:rPr>
              <a:t>O(log*N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</a:p>
          <a:p>
            <a:pPr marL="800100" lvl="1" indent="-34290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Tx/>
              <a:buChar char="-"/>
            </a:pPr>
            <a:r>
              <a:rPr lang="en-US" altLang="ko-KR" dirty="0" smtClean="0"/>
              <a:t>log*N =</a:t>
            </a:r>
            <a:r>
              <a:rPr lang="ko-KR" altLang="ko-KR" dirty="0" smtClean="0"/>
              <a:t> </a:t>
            </a:r>
            <a:r>
              <a:rPr lang="en-US" altLang="ko-KR" dirty="0"/>
              <a:t>1</a:t>
            </a:r>
            <a:r>
              <a:rPr lang="ko-KR" altLang="ko-KR" dirty="0"/>
              <a:t>이하의 값을 얻기 위해 </a:t>
            </a:r>
            <a:r>
              <a:rPr lang="en-US" altLang="ko-KR" dirty="0"/>
              <a:t>N</a:t>
            </a:r>
            <a:r>
              <a:rPr lang="ko-KR" altLang="ko-KR" dirty="0"/>
              <a:t>에다가 </a:t>
            </a:r>
            <a:r>
              <a:rPr lang="en-US" altLang="ko-KR" dirty="0"/>
              <a:t>log</a:t>
            </a:r>
            <a:r>
              <a:rPr lang="ko-KR" altLang="ko-KR" dirty="0"/>
              <a:t>연산을 연속적으로 수행해야 하는 </a:t>
            </a:r>
            <a:r>
              <a:rPr lang="ko-KR" altLang="ko-KR" dirty="0" smtClean="0"/>
              <a:t>횟수</a:t>
            </a:r>
            <a:r>
              <a:rPr lang="en-US" altLang="ko-KR" dirty="0" smtClean="0"/>
              <a:t> </a:t>
            </a:r>
          </a:p>
          <a:p>
            <a:pPr marL="800100" lvl="1" indent="-34290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Tx/>
              <a:buChar char="-"/>
            </a:pPr>
            <a:r>
              <a:rPr lang="en-US" altLang="ko-KR" dirty="0" smtClean="0"/>
              <a:t>N </a:t>
            </a:r>
            <a:r>
              <a:rPr lang="en-US" altLang="ko-KR" dirty="0"/>
              <a:t>= 2, 4, 16, 65536, 2</a:t>
            </a:r>
            <a:r>
              <a:rPr lang="en-US" altLang="ko-KR" baseline="30000" dirty="0"/>
              <a:t>65536</a:t>
            </a:r>
            <a:r>
              <a:rPr lang="ko-KR" altLang="ko-KR" dirty="0" smtClean="0"/>
              <a:t>일</a:t>
            </a:r>
            <a:r>
              <a:rPr lang="en-US" altLang="ko-KR" dirty="0" smtClean="0"/>
              <a:t> </a:t>
            </a:r>
            <a:r>
              <a:rPr lang="ko-KR" altLang="ko-KR" dirty="0" smtClean="0"/>
              <a:t>때 </a:t>
            </a:r>
            <a:r>
              <a:rPr lang="en-US" altLang="ko-KR" dirty="0"/>
              <a:t>log*N</a:t>
            </a:r>
            <a:r>
              <a:rPr lang="ko-KR" altLang="ko-KR" dirty="0"/>
              <a:t>의 </a:t>
            </a:r>
            <a:r>
              <a:rPr lang="ko-KR" altLang="ko-KR" dirty="0" smtClean="0"/>
              <a:t>값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38" y="4651408"/>
            <a:ext cx="8945324" cy="687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10602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응용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altLang="ko-KR" sz="2400" dirty="0" smtClean="0"/>
              <a:t>9.4</a:t>
            </a:r>
            <a:r>
              <a:rPr lang="ko-KR" altLang="ko-KR" sz="2400" dirty="0"/>
              <a:t>절의 </a:t>
            </a:r>
            <a:r>
              <a:rPr lang="en-US" altLang="ko-KR" sz="2400" dirty="0" err="1"/>
              <a:t>Kruskal</a:t>
            </a:r>
            <a:r>
              <a:rPr lang="ko-KR" altLang="ko-KR" sz="2400" dirty="0"/>
              <a:t>의 최소신장트리 </a:t>
            </a:r>
            <a:r>
              <a:rPr lang="ko-KR" altLang="ko-KR" sz="2400" dirty="0" smtClean="0"/>
              <a:t>알고리즘</a:t>
            </a:r>
            <a:endParaRPr lang="en-US" altLang="ko-KR" sz="2400" dirty="0" smtClean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ko-KR" altLang="ko-KR" sz="2400" dirty="0" smtClean="0"/>
              <a:t>트리에서 </a:t>
            </a:r>
            <a:r>
              <a:rPr lang="ko-KR" altLang="ko-KR" sz="2400" dirty="0"/>
              <a:t>가장 가까운 공통 </a:t>
            </a:r>
            <a:r>
              <a:rPr lang="ko-KR" altLang="ko-KR" sz="2400" dirty="0" err="1"/>
              <a:t>조상노드</a:t>
            </a:r>
            <a:r>
              <a:rPr lang="en-US" altLang="ko-KR" sz="2400" dirty="0"/>
              <a:t>(Least Common Ancestor) </a:t>
            </a:r>
            <a:r>
              <a:rPr lang="ko-KR" altLang="ko-KR" sz="2400" dirty="0" smtClean="0"/>
              <a:t>찾기</a:t>
            </a:r>
            <a:endParaRPr lang="en-US" altLang="ko-KR" sz="2400" dirty="0" smtClean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ko-KR" altLang="ko-KR" sz="2400" dirty="0" smtClean="0"/>
              <a:t>네트워크의 </a:t>
            </a:r>
            <a:r>
              <a:rPr lang="ko-KR" altLang="ko-KR" sz="2400" dirty="0"/>
              <a:t>연결 </a:t>
            </a:r>
            <a:r>
              <a:rPr lang="ko-KR" altLang="ko-KR" sz="2400" dirty="0" smtClean="0"/>
              <a:t>검사</a:t>
            </a:r>
            <a:endParaRPr lang="en-US" altLang="ko-KR" sz="2400" dirty="0" smtClean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ko-KR" altLang="ko-KR" sz="2400" dirty="0" err="1" smtClean="0"/>
              <a:t>퍼콜레이션</a:t>
            </a:r>
            <a:r>
              <a:rPr lang="en-US" altLang="ko-KR" sz="2400" dirty="0"/>
              <a:t>(Percolation</a:t>
            </a:r>
            <a:r>
              <a:rPr lang="en-US" altLang="ko-KR" sz="2400" dirty="0" smtClean="0"/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ko-KR" altLang="ko-KR" sz="2400" dirty="0" smtClean="0"/>
              <a:t>이미지 </a:t>
            </a:r>
            <a:r>
              <a:rPr lang="ko-KR" altLang="ko-KR" sz="2400" dirty="0"/>
              <a:t>처리</a:t>
            </a:r>
            <a:r>
              <a:rPr lang="en-US" altLang="ko-KR" sz="2400" dirty="0"/>
              <a:t>(Image Processing</a:t>
            </a:r>
            <a:r>
              <a:rPr lang="en-US" altLang="ko-KR" sz="2400" dirty="0" smtClean="0"/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ko-KR" altLang="ko-KR" sz="2400" dirty="0" err="1" smtClean="0"/>
              <a:t>조각그림</a:t>
            </a:r>
            <a:r>
              <a:rPr lang="ko-KR" altLang="ko-KR" sz="2400" dirty="0" smtClean="0"/>
              <a:t> </a:t>
            </a:r>
            <a:r>
              <a:rPr lang="ko-KR" altLang="ko-KR" sz="2400" dirty="0"/>
              <a:t>맞추기</a:t>
            </a:r>
            <a:r>
              <a:rPr lang="en-US" altLang="ko-KR" sz="2400" dirty="0"/>
              <a:t>(Jigsaw Puzzle</a:t>
            </a:r>
            <a:r>
              <a:rPr lang="en-US" altLang="ko-KR" sz="2400" dirty="0" smtClean="0"/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ko-KR" altLang="ko-KR" sz="2400" dirty="0" smtClean="0"/>
              <a:t>바둑 </a:t>
            </a:r>
            <a:r>
              <a:rPr lang="ko-KR" altLang="ko-KR" sz="2400" dirty="0"/>
              <a:t>같은 게임 등에 </a:t>
            </a:r>
            <a:r>
              <a:rPr lang="ko-KR" altLang="ko-KR" sz="2400" dirty="0" smtClean="0"/>
              <a:t>활용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8362684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sz="3600" dirty="0" smtClean="0"/>
              <a:t>요약</a:t>
            </a:r>
            <a:endParaRPr 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49" y="1435510"/>
            <a:ext cx="8161389" cy="4893891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ko-KR" altLang="ko-KR" sz="2500" dirty="0"/>
              <a:t>트리는 </a:t>
            </a:r>
            <a:r>
              <a:rPr lang="ko-KR" altLang="ko-KR" sz="2500" dirty="0">
                <a:solidFill>
                  <a:srgbClr val="3333FF"/>
                </a:solidFill>
              </a:rPr>
              <a:t>계층적 자료구조</a:t>
            </a:r>
            <a:r>
              <a:rPr lang="ko-KR" altLang="ko-KR" sz="2500" dirty="0"/>
              <a:t>로서 배열이나 연결리스트의 단점을 보완하는 </a:t>
            </a:r>
            <a:r>
              <a:rPr lang="ko-KR" altLang="ko-KR" sz="2500" dirty="0" smtClean="0"/>
              <a:t>자료구조</a:t>
            </a:r>
            <a:endParaRPr lang="ko-KR" altLang="ko-KR" sz="2500" dirty="0"/>
          </a:p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ko-KR" altLang="ko-KR" sz="2500" dirty="0" err="1">
                <a:solidFill>
                  <a:srgbClr val="3333FF"/>
                </a:solidFill>
              </a:rPr>
              <a:t>왼쪽자식</a:t>
            </a:r>
            <a:r>
              <a:rPr lang="en-US" altLang="ko-KR" sz="2500" dirty="0">
                <a:solidFill>
                  <a:srgbClr val="3333FF"/>
                </a:solidFill>
              </a:rPr>
              <a:t>–</a:t>
            </a:r>
            <a:r>
              <a:rPr lang="ko-KR" altLang="ko-KR" sz="2500" dirty="0" err="1">
                <a:solidFill>
                  <a:srgbClr val="3333FF"/>
                </a:solidFill>
              </a:rPr>
              <a:t>오른쪽형제</a:t>
            </a:r>
            <a:r>
              <a:rPr lang="ko-KR" altLang="ko-KR" sz="2500" dirty="0">
                <a:solidFill>
                  <a:srgbClr val="3333FF"/>
                </a:solidFill>
              </a:rPr>
              <a:t> 표현</a:t>
            </a:r>
            <a:r>
              <a:rPr lang="ko-KR" altLang="ko-KR" sz="2500" dirty="0"/>
              <a:t>은 노드의 차수가 일정하지 않은 일반적인 트리를 구현하는 매우 효율적인 </a:t>
            </a:r>
            <a:r>
              <a:rPr lang="ko-KR" altLang="ko-KR" sz="2500" dirty="0" smtClean="0"/>
              <a:t>자료구조</a:t>
            </a:r>
            <a:endParaRPr lang="ko-KR" altLang="ko-KR" sz="2500" dirty="0"/>
          </a:p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ko-KR" altLang="ko-KR" sz="2500" dirty="0">
                <a:solidFill>
                  <a:srgbClr val="3333FF"/>
                </a:solidFill>
              </a:rPr>
              <a:t>포화이진트리</a:t>
            </a:r>
            <a:r>
              <a:rPr lang="ko-KR" altLang="ko-KR" sz="2500" dirty="0"/>
              <a:t>는 각 </a:t>
            </a:r>
            <a:r>
              <a:rPr lang="ko-KR" altLang="ko-KR" sz="2500" dirty="0" err="1"/>
              <a:t>내부노드가</a:t>
            </a:r>
            <a:r>
              <a:rPr lang="ko-KR" altLang="ko-KR" sz="2500" dirty="0"/>
              <a:t> </a:t>
            </a:r>
            <a:r>
              <a:rPr lang="en-US" altLang="ko-KR" sz="2500" dirty="0"/>
              <a:t>2</a:t>
            </a:r>
            <a:r>
              <a:rPr lang="ko-KR" altLang="ko-KR" sz="2500" dirty="0"/>
              <a:t>개의 자식 노드를 가지는 </a:t>
            </a:r>
            <a:r>
              <a:rPr lang="ko-KR" altLang="ko-KR" sz="2500" dirty="0" smtClean="0"/>
              <a:t>트리</a:t>
            </a:r>
            <a:endParaRPr lang="en-US" altLang="ko-KR" sz="2500" dirty="0" smtClean="0"/>
          </a:p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ko-KR" altLang="ko-KR" sz="2500" dirty="0" smtClean="0">
                <a:solidFill>
                  <a:srgbClr val="3333FF"/>
                </a:solidFill>
              </a:rPr>
              <a:t>완전이진트리</a:t>
            </a:r>
            <a:r>
              <a:rPr lang="ko-KR" altLang="ko-KR" sz="2500" dirty="0" smtClean="0"/>
              <a:t>는 </a:t>
            </a:r>
            <a:r>
              <a:rPr lang="ko-KR" altLang="ko-KR" sz="2500" dirty="0"/>
              <a:t>마지막 레벨을 제외한 각 레벨이 노드들로 꽉 차있고</a:t>
            </a:r>
            <a:r>
              <a:rPr lang="en-US" altLang="ko-KR" sz="2500" dirty="0"/>
              <a:t>, </a:t>
            </a:r>
            <a:r>
              <a:rPr lang="ko-KR" altLang="ko-KR" sz="2500" dirty="0"/>
              <a:t>마지막 레벨에는 노드들이 왼쪽부터 빠짐없이 채워진 트리이다</a:t>
            </a:r>
            <a:r>
              <a:rPr lang="en-US" altLang="ko-KR" sz="2500" dirty="0"/>
              <a:t>. </a:t>
            </a:r>
            <a:endParaRPr lang="en-US" altLang="ko-KR" sz="2500" dirty="0" smtClean="0"/>
          </a:p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ko-KR" altLang="ko-KR" sz="2500" dirty="0" smtClean="0"/>
              <a:t>포화이진트리는 완전이진트리이다</a:t>
            </a:r>
            <a:r>
              <a:rPr lang="en-US" altLang="ko-KR" sz="2500" dirty="0" smtClean="0"/>
              <a:t>.</a:t>
            </a:r>
            <a:endParaRPr lang="ko-KR" altLang="ko-KR" sz="2500" dirty="0"/>
          </a:p>
        </p:txBody>
      </p:sp>
    </p:spTree>
    <p:extLst>
      <p:ext uri="{BB962C8B-B14F-4D97-AF65-F5344CB8AC3E}">
        <p14:creationId xmlns:p14="http://schemas.microsoft.com/office/powerpoint/2010/main" val="19471684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329644" y="488834"/>
            <a:ext cx="8538783" cy="60631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A:</a:t>
            </a:r>
            <a:r>
              <a:rPr lang="ko-KR" altLang="ko-KR" sz="24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트리의 </a:t>
            </a:r>
            <a:r>
              <a:rPr lang="ko-KR" altLang="ko-KR" sz="2400" dirty="0" err="1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루트노드</a:t>
            </a:r>
            <a:endParaRPr lang="en-US" altLang="ko-KR" sz="2400" dirty="0" smtClean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B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C, </a:t>
            </a:r>
            <a:r>
              <a:rPr lang="en-US" altLang="ko-KR" sz="24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D:</a:t>
            </a:r>
            <a:r>
              <a:rPr lang="ko-KR" altLang="ko-KR" sz="24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각각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</a:t>
            </a:r>
            <a:r>
              <a:rPr lang="ko-KR" altLang="ko-KR" sz="24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의 </a:t>
            </a:r>
            <a:r>
              <a:rPr lang="ko-KR" altLang="ko-KR" sz="2400" dirty="0" err="1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자식노드</a:t>
            </a:r>
            <a:endParaRPr lang="en-US" altLang="ko-KR" sz="2400" dirty="0" smtClean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</a:t>
            </a:r>
            <a:r>
              <a:rPr lang="ko-KR" altLang="ko-KR" sz="24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의 </a:t>
            </a:r>
            <a:r>
              <a:rPr lang="ko-KR" altLang="ko-KR" sz="24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차수</a:t>
            </a:r>
            <a:r>
              <a:rPr lang="en-US" altLang="ko-KR" sz="24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</a:t>
            </a:r>
            <a:r>
              <a:rPr lang="ko-KR" altLang="ko-KR" sz="24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24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3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B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C, D</a:t>
            </a:r>
            <a:r>
              <a:rPr lang="ko-KR" altLang="ko-KR" sz="24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의 </a:t>
            </a:r>
            <a:r>
              <a:rPr lang="ko-KR" altLang="ko-KR" sz="2400" dirty="0" err="1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부모노드</a:t>
            </a:r>
            <a:r>
              <a:rPr lang="en-US" altLang="ko-KR" sz="24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</a:t>
            </a:r>
            <a:r>
              <a:rPr lang="ko-KR" altLang="ko-KR" sz="24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24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K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L, F, M, N, I, O, </a:t>
            </a:r>
            <a:r>
              <a:rPr lang="en-US" altLang="ko-KR" sz="24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P:</a:t>
            </a:r>
            <a:r>
              <a:rPr lang="ko-KR" altLang="ko-KR" sz="24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이파리</a:t>
            </a:r>
            <a:r>
              <a:rPr lang="en-US" altLang="ko-KR" sz="24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24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노드들</a:t>
            </a:r>
            <a:endParaRPr lang="en-US" altLang="ko-KR" sz="2400" dirty="0" smtClean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E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F, G</a:t>
            </a:r>
            <a:r>
              <a:rPr lang="ko-KR" altLang="ko-KR" sz="24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의 부모가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B</a:t>
            </a:r>
            <a:r>
              <a:rPr lang="ko-KR" altLang="ko-KR" sz="24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로 모두 같으므로 이들은 서로 </a:t>
            </a:r>
            <a:r>
              <a:rPr lang="ko-KR" altLang="ko-KR" sz="2400" dirty="0" err="1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형제노드</a:t>
            </a:r>
            <a:endParaRPr lang="en-US" altLang="ko-KR" sz="2400" dirty="0" smtClean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{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B, C, D}, {H, I}, {K, L}, {O, P}</a:t>
            </a:r>
            <a:r>
              <a:rPr lang="ko-KR" altLang="ko-KR" sz="24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도 각각 서로 </a:t>
            </a:r>
            <a:r>
              <a:rPr lang="ko-KR" altLang="ko-KR" sz="2400" dirty="0" err="1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형제노드들</a:t>
            </a:r>
            <a:endParaRPr lang="en-US" altLang="ko-KR" sz="2400" dirty="0" smtClean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</a:t>
            </a:r>
            <a:r>
              <a:rPr lang="ko-KR" altLang="ko-KR" sz="24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의 </a:t>
            </a:r>
            <a:r>
              <a:rPr lang="ko-KR" altLang="ko-KR" sz="24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자손</a:t>
            </a:r>
            <a:r>
              <a:rPr lang="en-US" altLang="ko-KR" sz="24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</a:t>
            </a:r>
            <a:r>
              <a:rPr lang="ko-KR" altLang="ko-KR" sz="24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{H, I, N</a:t>
            </a:r>
            <a:r>
              <a:rPr lang="en-US" altLang="ko-KR" sz="24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}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</a:t>
            </a:r>
            <a:r>
              <a:rPr lang="ko-KR" altLang="ko-KR" sz="24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를 </a:t>
            </a:r>
            <a:r>
              <a:rPr lang="ko-KR" altLang="ko-KR" sz="24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루트노드로</a:t>
            </a:r>
            <a:r>
              <a:rPr lang="ko-KR" altLang="ko-KR" sz="24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하는 </a:t>
            </a:r>
            <a:r>
              <a:rPr lang="ko-KR" altLang="ko-KR" sz="2400" dirty="0" err="1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서브트리는</a:t>
            </a:r>
            <a:r>
              <a:rPr lang="en-US" altLang="ko-KR" sz="24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C</a:t>
            </a:r>
            <a:r>
              <a:rPr lang="ko-KR" altLang="ko-KR" sz="24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와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</a:t>
            </a:r>
            <a:r>
              <a:rPr lang="ko-KR" altLang="ko-KR" sz="24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의 자손노드들로 구성된 </a:t>
            </a:r>
            <a:r>
              <a:rPr lang="ko-KR" altLang="ko-KR" sz="24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트리</a:t>
            </a:r>
            <a:endParaRPr lang="en-US" altLang="ko-KR" sz="2400" dirty="0" smtClean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</a:t>
            </a:r>
            <a:r>
              <a:rPr lang="ko-KR" altLang="ko-KR" sz="24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의 </a:t>
            </a:r>
            <a:r>
              <a:rPr lang="ko-KR" altLang="ko-KR" sz="2400" dirty="0" err="1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조상노드</a:t>
            </a:r>
            <a:r>
              <a:rPr lang="en-US" altLang="ko-KR" sz="24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</a:t>
            </a:r>
            <a:r>
              <a:rPr lang="ko-KR" altLang="ko-KR" sz="24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{J, D, A</a:t>
            </a:r>
            <a:r>
              <a:rPr lang="en-US" altLang="ko-KR" sz="24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}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ko-KR" altLang="ko-KR" sz="24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트리 높이</a:t>
            </a:r>
            <a:r>
              <a:rPr lang="en-US" altLang="ko-KR" sz="24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 4</a:t>
            </a:r>
            <a:endParaRPr lang="ko-KR" altLang="en-US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4919118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651353"/>
            <a:ext cx="7886700" cy="5850512"/>
          </a:xfrm>
        </p:spPr>
        <p:txBody>
          <a:bodyPr>
            <a:normAutofit fontScale="92500" lnSpcReduction="20000"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ko-KR" altLang="ko-KR" sz="2800" dirty="0" err="1"/>
              <a:t>이진트리의</a:t>
            </a:r>
            <a:r>
              <a:rPr lang="ko-KR" altLang="ko-KR" sz="2800" dirty="0"/>
              <a:t> 순회 </a:t>
            </a:r>
            <a:r>
              <a:rPr lang="ko-KR" altLang="ko-KR" sz="2800" dirty="0" smtClean="0"/>
              <a:t>방법</a:t>
            </a:r>
            <a:endParaRPr lang="en-US" altLang="ko-KR" sz="2800" dirty="0" smtClean="0"/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ko-KR" sz="2600" dirty="0" smtClean="0">
                <a:solidFill>
                  <a:srgbClr val="3333FF"/>
                </a:solidFill>
              </a:rPr>
              <a:t>- </a:t>
            </a:r>
            <a:r>
              <a:rPr lang="ko-KR" altLang="ko-KR" sz="2600" dirty="0" err="1" smtClean="0">
                <a:solidFill>
                  <a:srgbClr val="3333FF"/>
                </a:solidFill>
              </a:rPr>
              <a:t>전위순회</a:t>
            </a:r>
            <a:r>
              <a:rPr lang="en-US" altLang="ko-KR" sz="2600" dirty="0"/>
              <a:t>(NLR</a:t>
            </a:r>
            <a:r>
              <a:rPr lang="en-US" altLang="ko-KR" sz="2600" dirty="0" smtClean="0"/>
              <a:t>)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ko-KR" sz="2600" dirty="0" smtClean="0">
                <a:solidFill>
                  <a:srgbClr val="3333FF"/>
                </a:solidFill>
              </a:rPr>
              <a:t>- </a:t>
            </a:r>
            <a:r>
              <a:rPr lang="ko-KR" altLang="ko-KR" sz="2600" dirty="0" err="1" smtClean="0">
                <a:solidFill>
                  <a:srgbClr val="3333FF"/>
                </a:solidFill>
              </a:rPr>
              <a:t>중위순회</a:t>
            </a:r>
            <a:r>
              <a:rPr lang="en-US" altLang="ko-KR" sz="2600" dirty="0"/>
              <a:t>(LNR</a:t>
            </a:r>
            <a:r>
              <a:rPr lang="en-US" altLang="ko-KR" sz="2600" dirty="0" smtClean="0"/>
              <a:t>)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ko-KR" sz="2600" dirty="0" smtClean="0">
                <a:solidFill>
                  <a:srgbClr val="3333FF"/>
                </a:solidFill>
              </a:rPr>
              <a:t>- </a:t>
            </a:r>
            <a:r>
              <a:rPr lang="ko-KR" altLang="ko-KR" sz="2600" dirty="0" err="1" smtClean="0">
                <a:solidFill>
                  <a:srgbClr val="3333FF"/>
                </a:solidFill>
              </a:rPr>
              <a:t>후위순회</a:t>
            </a:r>
            <a:r>
              <a:rPr lang="en-US" altLang="ko-KR" sz="2600" dirty="0"/>
              <a:t>(LRN</a:t>
            </a:r>
            <a:r>
              <a:rPr lang="en-US" altLang="ko-KR" sz="2600" dirty="0" smtClean="0"/>
              <a:t>)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ko-KR" sz="2600" dirty="0" smtClean="0">
                <a:solidFill>
                  <a:srgbClr val="3333FF"/>
                </a:solidFill>
              </a:rPr>
              <a:t>- </a:t>
            </a:r>
            <a:r>
              <a:rPr lang="ko-KR" altLang="ko-KR" sz="2600" dirty="0" err="1" smtClean="0">
                <a:solidFill>
                  <a:srgbClr val="3333FF"/>
                </a:solidFill>
              </a:rPr>
              <a:t>레벨순회</a:t>
            </a:r>
            <a:r>
              <a:rPr lang="en-US" altLang="ko-KR" sz="2600" dirty="0" smtClean="0">
                <a:solidFill>
                  <a:srgbClr val="3333FF"/>
                </a:solidFill>
              </a:rPr>
              <a:t>-</a:t>
            </a:r>
            <a:r>
              <a:rPr lang="ko-KR" altLang="ko-KR" sz="2600" dirty="0" err="1" smtClean="0"/>
              <a:t>레벨순회는</a:t>
            </a:r>
            <a:r>
              <a:rPr lang="ko-KR" altLang="ko-KR" sz="2600" dirty="0" smtClean="0"/>
              <a:t> </a:t>
            </a:r>
            <a:r>
              <a:rPr lang="ko-KR" altLang="ko-KR" sz="2600" dirty="0"/>
              <a:t>큐 자료구조를 사용해서 </a:t>
            </a:r>
            <a:r>
              <a:rPr lang="ko-KR" altLang="ko-KR" sz="2600" dirty="0" smtClean="0"/>
              <a:t>구현</a:t>
            </a:r>
            <a:endParaRPr lang="en-US" altLang="ko-KR" dirty="0" smtClean="0"/>
          </a:p>
          <a:p>
            <a:pPr lvl="0">
              <a:spcBef>
                <a:spcPts val="1800"/>
              </a:spcBef>
              <a:spcAft>
                <a:spcPts val="1200"/>
              </a:spcAft>
            </a:pPr>
            <a:r>
              <a:rPr lang="ko-KR" altLang="ko-KR" dirty="0" err="1" smtClean="0"/>
              <a:t>이진트리</a:t>
            </a:r>
            <a:r>
              <a:rPr lang="ko-KR" altLang="ko-KR" dirty="0" smtClean="0"/>
              <a:t> </a:t>
            </a:r>
            <a:r>
              <a:rPr lang="ko-KR" altLang="ko-KR" dirty="0"/>
              <a:t>높이 계산과 노드 수의 계산에는 </a:t>
            </a:r>
            <a:r>
              <a:rPr lang="ko-KR" altLang="ko-KR" dirty="0" err="1"/>
              <a:t>후위순회가</a:t>
            </a:r>
            <a:r>
              <a:rPr lang="ko-KR" altLang="ko-KR" dirty="0"/>
              <a:t> </a:t>
            </a:r>
            <a:r>
              <a:rPr lang="ko-KR" altLang="ko-KR" dirty="0" smtClean="0"/>
              <a:t>적합</a:t>
            </a:r>
            <a:r>
              <a:rPr lang="en-US" altLang="ko-KR" dirty="0" smtClean="0"/>
              <a:t>, </a:t>
            </a:r>
            <a:r>
              <a:rPr lang="ko-KR" altLang="ko-KR" dirty="0" err="1"/>
              <a:t>이진트리의</a:t>
            </a:r>
            <a:r>
              <a:rPr lang="ko-KR" altLang="ko-KR" dirty="0"/>
              <a:t> 비교에는 </a:t>
            </a:r>
            <a:r>
              <a:rPr lang="ko-KR" altLang="ko-KR" dirty="0" err="1"/>
              <a:t>전위순회가</a:t>
            </a:r>
            <a:r>
              <a:rPr lang="ko-KR" altLang="ko-KR" dirty="0"/>
              <a:t> </a:t>
            </a:r>
            <a:r>
              <a:rPr lang="ko-KR" altLang="ko-KR" dirty="0" smtClean="0"/>
              <a:t>적합</a:t>
            </a:r>
            <a:endParaRPr lang="ko-KR" altLang="ko-KR" dirty="0"/>
          </a:p>
          <a:p>
            <a:pPr lvl="0">
              <a:spcBef>
                <a:spcPts val="0"/>
              </a:spcBef>
              <a:spcAft>
                <a:spcPts val="1200"/>
              </a:spcAft>
            </a:pPr>
            <a:r>
              <a:rPr lang="ko-KR" altLang="ko-KR" dirty="0"/>
              <a:t>스택 없이 </a:t>
            </a:r>
            <a:r>
              <a:rPr lang="ko-KR" altLang="ko-KR" dirty="0" err="1"/>
              <a:t>이진트리를</a:t>
            </a:r>
            <a:r>
              <a:rPr lang="ko-KR" altLang="ko-KR" dirty="0"/>
              <a:t> 순회하기 위해 </a:t>
            </a:r>
            <a:r>
              <a:rPr lang="ko-KR" altLang="ko-KR" dirty="0" smtClean="0"/>
              <a:t>노드의</a:t>
            </a:r>
            <a:r>
              <a:rPr lang="en-US" altLang="ko-KR" dirty="0" smtClean="0"/>
              <a:t> null </a:t>
            </a:r>
            <a:r>
              <a:rPr lang="ko-KR" altLang="ko-KR" dirty="0"/>
              <a:t>레퍼런스 대신 다음에 방문할 노드의 레퍼런스를 저장한 </a:t>
            </a:r>
            <a:r>
              <a:rPr lang="ko-KR" altLang="ko-KR" dirty="0" err="1"/>
              <a:t>이진트리를</a:t>
            </a:r>
            <a:r>
              <a:rPr lang="ko-KR" altLang="ko-KR" dirty="0"/>
              <a:t> </a:t>
            </a:r>
            <a:r>
              <a:rPr lang="ko-KR" altLang="ko-KR" dirty="0">
                <a:solidFill>
                  <a:srgbClr val="3333FF"/>
                </a:solidFill>
              </a:rPr>
              <a:t>스레드 이진트리</a:t>
            </a:r>
            <a:r>
              <a:rPr lang="ko-KR" altLang="ko-KR" dirty="0"/>
              <a:t>라고 </a:t>
            </a:r>
            <a:r>
              <a:rPr lang="ko-KR" altLang="en-US" dirty="0" smtClean="0"/>
              <a:t>함</a:t>
            </a:r>
            <a:endParaRPr lang="ko-KR" altLang="ko-KR" dirty="0"/>
          </a:p>
          <a:p>
            <a:pPr lvl="0">
              <a:spcBef>
                <a:spcPts val="0"/>
              </a:spcBef>
              <a:spcAft>
                <a:spcPts val="1200"/>
              </a:spcAft>
            </a:pPr>
            <a:r>
              <a:rPr lang="ko-KR" altLang="ko-KR" dirty="0" err="1"/>
              <a:t>이진트리의</a:t>
            </a:r>
            <a:r>
              <a:rPr lang="ko-KR" altLang="ko-KR" dirty="0"/>
              <a:t> 높이 및 노드 수의 계산</a:t>
            </a:r>
            <a:r>
              <a:rPr lang="en-US" altLang="ko-KR" dirty="0"/>
              <a:t>, </a:t>
            </a:r>
            <a:r>
              <a:rPr lang="ko-KR" altLang="ko-KR" dirty="0"/>
              <a:t>각 트리 순회</a:t>
            </a:r>
            <a:r>
              <a:rPr lang="en-US" altLang="ko-KR" dirty="0"/>
              <a:t>, </a:t>
            </a:r>
            <a:r>
              <a:rPr lang="ko-KR" altLang="ko-KR" dirty="0"/>
              <a:t>동일성 검사는 트리의 모든 노드들을 방문해야 하므로 각각 </a:t>
            </a:r>
            <a:r>
              <a:rPr lang="en-US" altLang="ko-KR" dirty="0">
                <a:solidFill>
                  <a:srgbClr val="3333FF"/>
                </a:solidFill>
              </a:rPr>
              <a:t>O(N) </a:t>
            </a:r>
            <a:r>
              <a:rPr lang="ko-KR" altLang="ko-KR" dirty="0">
                <a:solidFill>
                  <a:srgbClr val="3333FF"/>
                </a:solidFill>
              </a:rPr>
              <a:t>시간</a:t>
            </a:r>
            <a:r>
              <a:rPr lang="ko-KR" altLang="ko-KR" dirty="0"/>
              <a:t>이 </a:t>
            </a:r>
            <a:r>
              <a:rPr lang="ko-KR" altLang="ko-KR" dirty="0" smtClean="0"/>
              <a:t>소요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147041244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651353"/>
            <a:ext cx="7886700" cy="5850512"/>
          </a:xfrm>
        </p:spPr>
        <p:txBody>
          <a:bodyPr>
            <a:normAutofit/>
          </a:bodyPr>
          <a:lstStyle/>
          <a:p>
            <a:pPr lvl="0">
              <a:spcBef>
                <a:spcPts val="0"/>
              </a:spcBef>
              <a:spcAft>
                <a:spcPts val="1200"/>
              </a:spcAft>
            </a:pPr>
            <a:r>
              <a:rPr lang="ko-KR" altLang="ko-KR" dirty="0" err="1" smtClean="0"/>
              <a:t>상호배타적</a:t>
            </a:r>
            <a:r>
              <a:rPr lang="ko-KR" altLang="ko-KR" dirty="0" smtClean="0"/>
              <a:t> </a:t>
            </a:r>
            <a:r>
              <a:rPr lang="ko-KR" altLang="ko-KR" dirty="0"/>
              <a:t>집합의 </a:t>
            </a:r>
            <a:r>
              <a:rPr lang="en-US" altLang="ko-KR" dirty="0"/>
              <a:t>union</a:t>
            </a:r>
            <a:r>
              <a:rPr lang="ko-KR" altLang="ko-KR" dirty="0"/>
              <a:t>과 </a:t>
            </a:r>
            <a:r>
              <a:rPr lang="en-US" altLang="ko-KR" dirty="0"/>
              <a:t>find</a:t>
            </a:r>
            <a:r>
              <a:rPr lang="ko-KR" altLang="ko-KR" dirty="0"/>
              <a:t>연산을 효율적으로 수행하기 위해</a:t>
            </a:r>
            <a:r>
              <a:rPr lang="en-US" altLang="ko-KR" dirty="0"/>
              <a:t>, union </a:t>
            </a:r>
            <a:r>
              <a:rPr lang="ko-KR" altLang="ko-KR" dirty="0"/>
              <a:t>은</a:t>
            </a:r>
            <a:r>
              <a:rPr lang="ko-KR" altLang="ko-KR" dirty="0">
                <a:solidFill>
                  <a:srgbClr val="3333FF"/>
                </a:solidFill>
              </a:rPr>
              <a:t> </a:t>
            </a:r>
            <a:r>
              <a:rPr lang="en-US" altLang="ko-KR" dirty="0">
                <a:solidFill>
                  <a:srgbClr val="3333FF"/>
                </a:solidFill>
              </a:rPr>
              <a:t>rank</a:t>
            </a:r>
            <a:r>
              <a:rPr lang="ko-KR" altLang="ko-KR" dirty="0">
                <a:solidFill>
                  <a:srgbClr val="3333FF"/>
                </a:solidFill>
              </a:rPr>
              <a:t>기반 연산</a:t>
            </a:r>
            <a:r>
              <a:rPr lang="ko-KR" altLang="ko-KR" dirty="0"/>
              <a:t>을 수행하고</a:t>
            </a:r>
            <a:r>
              <a:rPr lang="en-US" altLang="ko-KR" dirty="0"/>
              <a:t>, find </a:t>
            </a:r>
            <a:r>
              <a:rPr lang="ko-KR" altLang="ko-KR" dirty="0"/>
              <a:t>연산은 </a:t>
            </a:r>
            <a:r>
              <a:rPr lang="ko-KR" altLang="ko-KR" dirty="0" err="1">
                <a:solidFill>
                  <a:srgbClr val="3333FF"/>
                </a:solidFill>
              </a:rPr>
              <a:t>경로압축</a:t>
            </a:r>
            <a:r>
              <a:rPr lang="ko-KR" altLang="ko-KR" dirty="0" err="1"/>
              <a:t>을</a:t>
            </a:r>
            <a:r>
              <a:rPr lang="ko-KR" altLang="ko-KR" dirty="0"/>
              <a:t> </a:t>
            </a:r>
            <a:r>
              <a:rPr lang="ko-KR" altLang="ko-KR" dirty="0" smtClean="0"/>
              <a:t>수행</a:t>
            </a:r>
            <a:endParaRPr lang="ko-KR" altLang="ko-KR" dirty="0"/>
          </a:p>
          <a:p>
            <a:pPr lvl="0">
              <a:spcBef>
                <a:spcPts val="0"/>
              </a:spcBef>
              <a:spcAft>
                <a:spcPts val="1200"/>
              </a:spcAft>
            </a:pPr>
            <a:r>
              <a:rPr lang="en-US" altLang="ko-KR" dirty="0"/>
              <a:t>union</a:t>
            </a:r>
            <a:r>
              <a:rPr lang="ko-KR" altLang="ko-KR" dirty="0"/>
              <a:t>연산의 </a:t>
            </a:r>
            <a:r>
              <a:rPr lang="ko-KR" altLang="ko-KR" dirty="0" err="1" smtClean="0"/>
              <a:t>수행시간</a:t>
            </a:r>
            <a:r>
              <a:rPr lang="en-US" altLang="ko-KR" dirty="0" smtClean="0"/>
              <a:t>:</a:t>
            </a:r>
            <a:r>
              <a:rPr lang="ko-KR" altLang="ko-KR" dirty="0" smtClean="0"/>
              <a:t> </a:t>
            </a:r>
            <a:r>
              <a:rPr lang="en-US" altLang="ko-KR" dirty="0"/>
              <a:t>O(1) </a:t>
            </a:r>
            <a:r>
              <a:rPr lang="ko-KR" altLang="ko-KR" dirty="0" smtClean="0"/>
              <a:t>시간</a:t>
            </a:r>
            <a:endParaRPr lang="en-US" altLang="ko-KR" dirty="0" smtClean="0"/>
          </a:p>
          <a:p>
            <a:pPr lvl="0">
              <a:spcBef>
                <a:spcPts val="0"/>
              </a:spcBef>
              <a:spcAft>
                <a:spcPts val="1200"/>
              </a:spcAft>
            </a:pPr>
            <a:r>
              <a:rPr lang="en-US" altLang="ko-KR" dirty="0" smtClean="0"/>
              <a:t>find </a:t>
            </a:r>
            <a:r>
              <a:rPr lang="ko-KR" altLang="ko-KR" dirty="0"/>
              <a:t>연산의 </a:t>
            </a:r>
            <a:r>
              <a:rPr lang="ko-KR" altLang="ko-KR" dirty="0" err="1" smtClean="0"/>
              <a:t>수행시간</a:t>
            </a:r>
            <a:r>
              <a:rPr lang="en-US" altLang="ko-KR" dirty="0" smtClean="0"/>
              <a:t>:</a:t>
            </a:r>
            <a:r>
              <a:rPr lang="ko-KR" altLang="ko-KR" dirty="0" smtClean="0"/>
              <a:t> </a:t>
            </a:r>
            <a:r>
              <a:rPr lang="en-US" altLang="ko-KR" dirty="0"/>
              <a:t>O(log*N</a:t>
            </a:r>
            <a:r>
              <a:rPr lang="en-US" altLang="ko-KR" dirty="0" smtClean="0"/>
              <a:t>)</a:t>
            </a:r>
            <a:endParaRPr lang="ko-KR" altLang="ko-KR" dirty="0"/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83951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8313" y="601249"/>
            <a:ext cx="8229600" cy="5553489"/>
          </a:xfrm>
        </p:spPr>
        <p:txBody>
          <a:bodyPr/>
          <a:lstStyle/>
          <a:p>
            <a:r>
              <a:rPr lang="ko-KR" altLang="ko-KR" sz="2600" dirty="0">
                <a:latin typeface="맑은 고딕" panose="020B0503020000020004" pitchFamily="50" charset="-127"/>
                <a:ea typeface="맑은 고딕" panose="020B0503020000020004" pitchFamily="50" charset="-127"/>
                <a:cs typeface="Calibri" panose="020F0502020204030204" pitchFamily="34" charset="0"/>
              </a:rPr>
              <a:t>이파리 </a:t>
            </a:r>
            <a:r>
              <a:rPr lang="ko-KR" altLang="ko-KR" sz="26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Calibri" panose="020F0502020204030204" pitchFamily="34" charset="0"/>
              </a:rPr>
              <a:t>노드</a:t>
            </a:r>
            <a:r>
              <a:rPr lang="en-US" altLang="ko-KR" sz="26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Calibri" panose="020F0502020204030204" pitchFamily="34" charset="0"/>
              </a:rPr>
              <a:t>:</a:t>
            </a:r>
            <a:r>
              <a:rPr lang="ko-KR" altLang="ko-KR" sz="26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Calibri" panose="020F0502020204030204" pitchFamily="34" charset="0"/>
              </a:rPr>
              <a:t> </a:t>
            </a:r>
            <a:r>
              <a:rPr lang="ko-KR" altLang="ko-KR" sz="2600" dirty="0">
                <a:latin typeface="맑은 고딕" panose="020B0503020000020004" pitchFamily="50" charset="-127"/>
                <a:ea typeface="맑은 고딕" panose="020B0503020000020004" pitchFamily="50" charset="-127"/>
                <a:cs typeface="Calibri" panose="020F0502020204030204" pitchFamily="34" charset="0"/>
              </a:rPr>
              <a:t>단말</a:t>
            </a:r>
            <a:r>
              <a:rPr lang="en-US" altLang="ko-KR" sz="2600" dirty="0">
                <a:latin typeface="맑은 고딕" panose="020B0503020000020004" pitchFamily="50" charset="-127"/>
                <a:ea typeface="맑은 고딕" panose="020B0503020000020004" pitchFamily="50" charset="-127"/>
                <a:cs typeface="Calibri" panose="020F0502020204030204" pitchFamily="34" charset="0"/>
              </a:rPr>
              <a:t>(Terminal)</a:t>
            </a:r>
            <a:r>
              <a:rPr lang="ko-KR" altLang="ko-KR" sz="2600" dirty="0">
                <a:latin typeface="맑은 고딕" panose="020B0503020000020004" pitchFamily="50" charset="-127"/>
                <a:ea typeface="맑은 고딕" panose="020B0503020000020004" pitchFamily="50" charset="-127"/>
                <a:cs typeface="Calibri" panose="020F0502020204030204" pitchFamily="34" charset="0"/>
              </a:rPr>
              <a:t>노드 또는 </a:t>
            </a:r>
            <a:r>
              <a:rPr lang="ko-KR" altLang="ko-KR" sz="2600" dirty="0">
                <a:solidFill>
                  <a:srgbClr val="3333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panose="020F0502020204030204" pitchFamily="34" charset="0"/>
              </a:rPr>
              <a:t>외부</a:t>
            </a:r>
            <a:r>
              <a:rPr lang="en-US" altLang="ko-KR" sz="2600" dirty="0">
                <a:solidFill>
                  <a:srgbClr val="3333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panose="020F0502020204030204" pitchFamily="34" charset="0"/>
              </a:rPr>
              <a:t>(External)</a:t>
            </a:r>
            <a:r>
              <a:rPr lang="ko-KR" altLang="ko-KR" sz="2600" dirty="0" smtClean="0">
                <a:solidFill>
                  <a:srgbClr val="3333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panose="020F0502020204030204" pitchFamily="34" charset="0"/>
              </a:rPr>
              <a:t>노드</a:t>
            </a:r>
            <a:endParaRPr lang="en-US" altLang="ko-KR" sz="2600" dirty="0" smtClean="0">
              <a:latin typeface="맑은 고딕" panose="020B0503020000020004" pitchFamily="50" charset="-127"/>
              <a:ea typeface="맑은 고딕" panose="020B0503020000020004" pitchFamily="50" charset="-127"/>
              <a:cs typeface="Calibri" panose="020F0502020204030204" pitchFamily="34" charset="0"/>
            </a:endParaRPr>
          </a:p>
          <a:p>
            <a:r>
              <a:rPr lang="ko-KR" altLang="ko-KR" sz="2600" dirty="0" smtClean="0">
                <a:solidFill>
                  <a:srgbClr val="3333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panose="020F0502020204030204" pitchFamily="34" charset="0"/>
              </a:rPr>
              <a:t>내부</a:t>
            </a:r>
            <a:r>
              <a:rPr lang="en-US" altLang="ko-KR" sz="2600" dirty="0">
                <a:solidFill>
                  <a:srgbClr val="3333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panose="020F0502020204030204" pitchFamily="34" charset="0"/>
              </a:rPr>
              <a:t>(Internal)</a:t>
            </a:r>
            <a:r>
              <a:rPr lang="ko-KR" altLang="ko-KR" sz="2600" dirty="0">
                <a:solidFill>
                  <a:srgbClr val="3333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panose="020F0502020204030204" pitchFamily="34" charset="0"/>
              </a:rPr>
              <a:t>노드</a:t>
            </a:r>
            <a:r>
              <a:rPr lang="ko-KR" altLang="ko-KR" sz="2600" dirty="0">
                <a:latin typeface="맑은 고딕" panose="020B0503020000020004" pitchFamily="50" charset="-127"/>
                <a:ea typeface="맑은 고딕" panose="020B0503020000020004" pitchFamily="50" charset="-127"/>
                <a:cs typeface="Calibri" panose="020F0502020204030204" pitchFamily="34" charset="0"/>
              </a:rPr>
              <a:t> 또는 비 단말</a:t>
            </a:r>
            <a:r>
              <a:rPr lang="en-US" altLang="ko-KR" sz="2600" dirty="0">
                <a:latin typeface="맑은 고딕" panose="020B0503020000020004" pitchFamily="50" charset="-127"/>
                <a:ea typeface="맑은 고딕" panose="020B0503020000020004" pitchFamily="50" charset="-127"/>
                <a:cs typeface="Calibri" panose="020F0502020204030204" pitchFamily="34" charset="0"/>
              </a:rPr>
              <a:t>(Non-Terminal)</a:t>
            </a:r>
            <a:r>
              <a:rPr lang="ko-KR" altLang="ko-KR" sz="26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Calibri" panose="020F0502020204030204" pitchFamily="34" charset="0"/>
              </a:rPr>
              <a:t>노드</a:t>
            </a:r>
            <a:r>
              <a:rPr lang="en-US" altLang="ko-KR" sz="26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Calibri" panose="020F0502020204030204" pitchFamily="34" charset="0"/>
              </a:rPr>
              <a:t>: </a:t>
            </a:r>
            <a:r>
              <a:rPr lang="ko-KR" altLang="ko-KR" dirty="0">
                <a:latin typeface="맑은 고딕" panose="020B0503020000020004" pitchFamily="50" charset="-127"/>
                <a:cs typeface="Calibri" panose="020F0502020204030204" pitchFamily="34" charset="0"/>
              </a:rPr>
              <a:t>이파리가 아닌 </a:t>
            </a:r>
            <a:r>
              <a:rPr lang="ko-KR" altLang="ko-KR" dirty="0" smtClean="0">
                <a:latin typeface="맑은 고딕" panose="020B0503020000020004" pitchFamily="50" charset="-127"/>
                <a:cs typeface="Calibri" panose="020F0502020204030204" pitchFamily="34" charset="0"/>
              </a:rPr>
              <a:t>노드 </a:t>
            </a:r>
            <a:endParaRPr lang="ko-KR" altLang="ko-KR" sz="2600" dirty="0">
              <a:latin typeface="맑은 고딕" panose="020B0503020000020004" pitchFamily="50" charset="-127"/>
              <a:ea typeface="맑은 고딕" panose="020B0503020000020004" pitchFamily="50" charset="-127"/>
              <a:cs typeface="Calibri" panose="020F0502020204030204" pitchFamily="34" charset="0"/>
            </a:endParaRPr>
          </a:p>
          <a:p>
            <a:r>
              <a:rPr lang="ko-KR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Calibri" panose="020F0502020204030204" pitchFamily="34" charset="0"/>
              </a:rPr>
              <a:t>일반적인 트리를 메모리에 저장하려면 각 노드에 키와 자식 수만큼의 </a:t>
            </a:r>
            <a:r>
              <a:rPr lang="ko-KR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Calibri" panose="020F0502020204030204" pitchFamily="34" charset="0"/>
              </a:rPr>
              <a:t>레퍼런스 저장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Calibri" panose="020F0502020204030204" pitchFamily="34" charset="0"/>
              </a:rPr>
              <a:t>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Calibri" panose="020F0502020204030204" pitchFamily="34" charset="0"/>
              </a:rPr>
              <a:t>필요</a:t>
            </a:r>
            <a:r>
              <a:rPr lang="ko-KR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Calibri" panose="020F0502020204030204" pitchFamily="34" charset="0"/>
              </a:rPr>
              <a:t> 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  <a:cs typeface="Calibri" panose="020F0502020204030204" pitchFamily="34" charset="0"/>
            </a:endParaRPr>
          </a:p>
          <a:p>
            <a:pPr lvl="1"/>
            <a:r>
              <a:rPr lang="ko-KR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Calibri" panose="020F0502020204030204" pitchFamily="34" charset="0"/>
              </a:rPr>
              <a:t>노드의 </a:t>
            </a:r>
            <a:r>
              <a:rPr lang="ko-KR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Calibri" panose="020F0502020204030204" pitchFamily="34" charset="0"/>
              </a:rPr>
              <a:t>최대 차수가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Calibri" panose="020F0502020204030204" pitchFamily="34" charset="0"/>
              </a:rPr>
              <a:t> k</a:t>
            </a:r>
            <a:r>
              <a:rPr lang="ko-KR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Calibri" panose="020F0502020204030204" pitchFamily="34" charset="0"/>
              </a:rPr>
              <a:t>라면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Calibri" panose="020F0502020204030204" pitchFamily="34" charset="0"/>
              </a:rPr>
              <a:t>, k</a:t>
            </a:r>
            <a:r>
              <a:rPr lang="ko-KR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Calibri" panose="020F0502020204030204" pitchFamily="34" charset="0"/>
              </a:rPr>
              <a:t>개의 레퍼런스 필드를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Calibri" panose="020F0502020204030204" pitchFamily="34" charset="0"/>
              </a:rPr>
              <a:t>다음과</a:t>
            </a:r>
            <a:r>
              <a:rPr lang="ko-KR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Calibri" panose="020F0502020204030204" pitchFamily="34" charset="0"/>
              </a:rPr>
              <a:t> </a:t>
            </a:r>
            <a:r>
              <a:rPr lang="ko-KR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Calibri" panose="020F0502020204030204" pitchFamily="34" charset="0"/>
              </a:rPr>
              <a:t>같이 선언해야 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  <a:cs typeface="Calibri" panose="020F0502020204030204" pitchFamily="34" charset="0"/>
            </a:endParaRPr>
          </a:p>
        </p:txBody>
      </p:sp>
      <p:pic>
        <p:nvPicPr>
          <p:cNvPr id="4" name="그림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5397" y="5389175"/>
            <a:ext cx="3815432" cy="9068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13116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348</TotalTime>
  <Words>4080</Words>
  <Application>Microsoft Office PowerPoint</Application>
  <PresentationFormat>화면 슬라이드 쇼(4:3)</PresentationFormat>
  <Paragraphs>585</Paragraphs>
  <Slides>81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81</vt:i4>
      </vt:variant>
    </vt:vector>
  </HeadingPairs>
  <TitlesOfParts>
    <vt:vector size="94" baseType="lpstr">
      <vt:lpstr>굴림</vt:lpstr>
      <vt:lpstr>맑은 고딕</vt:lpstr>
      <vt:lpstr>Arial</vt:lpstr>
      <vt:lpstr>Calibri</vt:lpstr>
      <vt:lpstr>Calibri Light</vt:lpstr>
      <vt:lpstr>Cambria Math</vt:lpstr>
      <vt:lpstr>Consolas</vt:lpstr>
      <vt:lpstr>MT Extra</vt:lpstr>
      <vt:lpstr>Symbol</vt:lpstr>
      <vt:lpstr>Tahoma</vt:lpstr>
      <vt:lpstr>Times New Roman</vt:lpstr>
      <vt:lpstr>Wingdings 2</vt:lpstr>
      <vt:lpstr>Office 테마</vt:lpstr>
      <vt:lpstr>PowerPoint 프레젠테이션</vt:lpstr>
      <vt:lpstr>트리</vt:lpstr>
      <vt:lpstr>응용</vt:lpstr>
      <vt:lpstr>4.1 트리</vt:lpstr>
      <vt:lpstr>용어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왼쪽자식–오른쪽형제(Left Child-Right Sibling) 표현</vt:lpstr>
      <vt:lpstr>PowerPoint 프레젠테이션</vt:lpstr>
      <vt:lpstr>4.2 이진트리</vt:lpstr>
      <vt:lpstr>PowerPoint 프레젠테이션</vt:lpstr>
      <vt:lpstr>PowerPoint 프레젠테이션</vt:lpstr>
      <vt:lpstr>이진트리의 속성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4.3 이진트리의 연산</vt:lpstr>
      <vt:lpstr>PowerPoint 프레젠테이션</vt:lpstr>
      <vt:lpstr>PowerPoint 프레젠테이션</vt:lpstr>
      <vt:lpstr>전위순회</vt:lpstr>
      <vt:lpstr>PowerPoint 프레젠테이션</vt:lpstr>
      <vt:lpstr>PowerPoint 프레젠테이션</vt:lpstr>
      <vt:lpstr>PowerPoint 프레젠테이션</vt:lpstr>
      <vt:lpstr>중위순회</vt:lpstr>
      <vt:lpstr>PowerPoint 프레젠테이션</vt:lpstr>
      <vt:lpstr>PowerPoint 프레젠테이션</vt:lpstr>
      <vt:lpstr>후위순회</vt:lpstr>
      <vt:lpstr>PowerPoint 프레젠테이션</vt:lpstr>
      <vt:lpstr>PowerPoint 프레젠테이션</vt:lpstr>
      <vt:lpstr>레벨순회</vt:lpstr>
      <vt:lpstr>PowerPoint 프레젠테이션</vt:lpstr>
      <vt:lpstr>PowerPoint 프레젠테이션</vt:lpstr>
      <vt:lpstr>기타 이진트리 연산</vt:lpstr>
      <vt:lpstr>트리의 노드 수</vt:lpstr>
      <vt:lpstr>PowerPoint 프레젠테이션</vt:lpstr>
      <vt:lpstr>PowerPoint 프레젠테이션</vt:lpstr>
      <vt:lpstr>트리의 높이</vt:lpstr>
      <vt:lpstr>PowerPoint 프레젠테이션</vt:lpstr>
      <vt:lpstr>이진트리 비교</vt:lpstr>
      <vt:lpstr>PowerPoint 프레젠테이션</vt:lpstr>
      <vt:lpstr>수행시간</vt:lpstr>
      <vt:lpstr>스레드 이진트리</vt:lpstr>
      <vt:lpstr>PowerPoint 프레젠테이션</vt:lpstr>
      <vt:lpstr>PowerPoint 프레젠테이션</vt:lpstr>
      <vt:lpstr>PowerPoint 프레젠테이션</vt:lpstr>
      <vt:lpstr>PowerPoint 프레젠테이션</vt:lpstr>
      <vt:lpstr>4.4 상호배타적 집합을 위한 트리 연산</vt:lpstr>
      <vt:lpstr>PowerPoint 프레젠테이션</vt:lpstr>
      <vt:lpstr>PowerPoint 프레젠테이션</vt:lpstr>
      <vt:lpstr>PowerPoint 프레젠테이션</vt:lpstr>
      <vt:lpstr>Union 연산</vt:lpstr>
      <vt:lpstr>PowerPoint 프레젠테이션</vt:lpstr>
      <vt:lpstr>PowerPoint 프레젠테이션</vt:lpstr>
      <vt:lpstr>PowerPoint 프레젠테이션</vt:lpstr>
      <vt:lpstr>Find 연산</vt:lpstr>
      <vt:lpstr>PowerPoint 프레젠테이션</vt:lpstr>
      <vt:lpstr>상호배타적 집합을 위한 Node 클래스</vt:lpstr>
      <vt:lpstr>PowerPoint 프레젠테이션</vt:lpstr>
      <vt:lpstr>상호배타적 집합을 위한 UnionFind 클래스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수행시간</vt:lpstr>
      <vt:lpstr>PowerPoint 프레젠테이션</vt:lpstr>
      <vt:lpstr>응용</vt:lpstr>
      <vt:lpstr>요약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sbyang</dc:creator>
  <cp:lastModifiedBy>Windows 사용자</cp:lastModifiedBy>
  <cp:revision>51</cp:revision>
  <dcterms:created xsi:type="dcterms:W3CDTF">2017-03-16T00:57:55Z</dcterms:created>
  <dcterms:modified xsi:type="dcterms:W3CDTF">2017-07-08T13:42:46Z</dcterms:modified>
</cp:coreProperties>
</file>