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378" r:id="rId4"/>
    <p:sldId id="313" r:id="rId5"/>
    <p:sldId id="381" r:id="rId6"/>
    <p:sldId id="379" r:id="rId7"/>
    <p:sldId id="384" r:id="rId8"/>
    <p:sldId id="385" r:id="rId9"/>
    <p:sldId id="320" r:id="rId10"/>
    <p:sldId id="382" r:id="rId11"/>
    <p:sldId id="3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12081A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2BF4-D694-44BD-8119-A9D2248C6B55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0F7F-F005-4911-8ED6-8384DCFCD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3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38"/>
            <a:ext cx="7886700" cy="515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6871" y="2933939"/>
            <a:ext cx="2577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 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489" y="1146671"/>
            <a:ext cx="78313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05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06: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상향식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힙만들기로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구성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07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07: while-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때마다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12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충족시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681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7508"/>
            <a:ext cx="7886700" cy="5096577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ko-KR" altLang="ko-KR" dirty="0"/>
              <a:t>먼저 상향식</a:t>
            </a:r>
            <a:r>
              <a:rPr lang="en-US" altLang="ko-KR" dirty="0"/>
              <a:t>(Bottom-up)</a:t>
            </a:r>
            <a:r>
              <a:rPr lang="ko-KR" altLang="ko-KR" dirty="0"/>
              <a:t>으로 </a:t>
            </a:r>
            <a:r>
              <a:rPr lang="ko-KR" altLang="ko-KR" dirty="0" err="1"/>
              <a:t>힙을</a:t>
            </a:r>
            <a:r>
              <a:rPr lang="ko-KR" altLang="ko-KR" dirty="0"/>
              <a:t> </a:t>
            </a:r>
            <a:r>
              <a:rPr lang="ko-KR" altLang="ko-KR" dirty="0" smtClean="0"/>
              <a:t>구성</a:t>
            </a:r>
            <a:r>
              <a:rPr lang="en-US" altLang="ko-KR" dirty="0" smtClean="0"/>
              <a:t>: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O(N)</a:t>
            </a:r>
            <a:r>
              <a:rPr lang="en-US" altLang="ko-KR" dirty="0"/>
              <a:t> </a:t>
            </a:r>
            <a:r>
              <a:rPr lang="ko-KR" altLang="ko-KR" dirty="0" smtClean="0"/>
              <a:t>시간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루트와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교환한 후</a:t>
            </a:r>
            <a:r>
              <a:rPr lang="en-US" altLang="ko-KR" dirty="0"/>
              <a:t> </a:t>
            </a:r>
            <a:r>
              <a:rPr lang="en-US" altLang="ko-KR" dirty="0" err="1"/>
              <a:t>downheap</a:t>
            </a:r>
            <a:r>
              <a:rPr lang="en-US" altLang="ko-KR" dirty="0" smtClean="0"/>
              <a:t>()</a:t>
            </a:r>
            <a:r>
              <a:rPr lang="ko-KR" altLang="ko-KR" dirty="0" smtClean="0"/>
              <a:t> 수행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3333FF"/>
                </a:solidFill>
              </a:rPr>
              <a:t>O(</a:t>
            </a:r>
            <a:r>
              <a:rPr lang="en-US" altLang="ko-KR" dirty="0" err="1" smtClean="0">
                <a:solidFill>
                  <a:srgbClr val="3333FF"/>
                </a:solidFill>
              </a:rPr>
              <a:t>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ko-KR" altLang="ko-KR" dirty="0" smtClean="0"/>
              <a:t> 시간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루트와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교환하는 </a:t>
            </a:r>
            <a:r>
              <a:rPr lang="ko-KR" altLang="ko-KR" dirty="0" smtClean="0"/>
              <a:t>횟수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3333FF"/>
                </a:solidFill>
              </a:rPr>
              <a:t>N-1</a:t>
            </a:r>
            <a:r>
              <a:rPr lang="ko-KR" altLang="ko-KR" dirty="0" smtClean="0">
                <a:solidFill>
                  <a:srgbClr val="3333FF"/>
                </a:solidFill>
              </a:rPr>
              <a:t>번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총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O(N) + (N-1)*O(</a:t>
            </a:r>
            <a:r>
              <a:rPr lang="en-US" altLang="ko-KR" dirty="0" err="1"/>
              <a:t>logN</a:t>
            </a:r>
            <a:r>
              <a:rPr lang="en-US" altLang="ko-KR" dirty="0" smtClean="0"/>
              <a:t>) =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err="1"/>
              <a:t>힙정렬은</a:t>
            </a:r>
            <a:r>
              <a:rPr lang="ko-KR" altLang="ko-KR" dirty="0"/>
              <a:t> 어떠한 </a:t>
            </a:r>
            <a:r>
              <a:rPr lang="ko-KR" altLang="ko-KR" dirty="0" smtClean="0"/>
              <a:t>입력에도 항상</a:t>
            </a:r>
            <a:r>
              <a:rPr lang="en-US" altLang="ko-KR" dirty="0" smtClean="0"/>
              <a:t> O(</a:t>
            </a:r>
            <a:r>
              <a:rPr lang="en-US" altLang="ko-KR" dirty="0" err="1" smtClean="0"/>
              <a:t>NlogN</a:t>
            </a:r>
            <a:r>
              <a:rPr lang="en-US" altLang="ko-KR" dirty="0"/>
              <a:t>) </a:t>
            </a:r>
            <a:r>
              <a:rPr lang="ko-KR" altLang="ko-KR" dirty="0" smtClean="0"/>
              <a:t>시간이 소요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루프 </a:t>
            </a:r>
            <a:r>
              <a:rPr lang="ko-KR" altLang="ko-KR" dirty="0"/>
              <a:t>내의 코드가 길고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ko-KR" dirty="0">
                <a:solidFill>
                  <a:srgbClr val="C00000"/>
                </a:solidFill>
              </a:rPr>
              <a:t>비효율적인 </a:t>
            </a:r>
            <a:r>
              <a:rPr lang="ko-KR" altLang="ko-KR" dirty="0" err="1">
                <a:solidFill>
                  <a:srgbClr val="C00000"/>
                </a:solidFill>
              </a:rPr>
              <a:t>캐시메모리</a:t>
            </a:r>
            <a:r>
              <a:rPr lang="ko-KR" altLang="ko-KR" dirty="0">
                <a:solidFill>
                  <a:srgbClr val="C00000"/>
                </a:solidFill>
              </a:rPr>
              <a:t> 사용</a:t>
            </a:r>
            <a:r>
              <a:rPr lang="ko-KR" altLang="ko-KR" dirty="0"/>
              <a:t>에 따라 특히 대용량의 입력을 정렬하기에 </a:t>
            </a:r>
            <a:r>
              <a:rPr lang="ko-KR" altLang="ko-KR" dirty="0" smtClean="0"/>
              <a:t>부적절</a:t>
            </a:r>
            <a:endParaRPr lang="en-US" altLang="ko-KR" dirty="0" smtClean="0"/>
          </a:p>
          <a:p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ko-KR" dirty="0"/>
              <a:t>표준 라이브러리</a:t>
            </a:r>
            <a:r>
              <a:rPr lang="en-US" altLang="ko-KR" dirty="0"/>
              <a:t>(STL)</a:t>
            </a:r>
            <a:r>
              <a:rPr lang="ko-KR" altLang="ko-KR" dirty="0"/>
              <a:t>의 </a:t>
            </a:r>
            <a:r>
              <a:rPr lang="en-US" altLang="ko-KR" dirty="0" err="1"/>
              <a:t>partial_sort</a:t>
            </a:r>
            <a:r>
              <a:rPr lang="en-US" altLang="ko-KR" dirty="0"/>
              <a:t> (</a:t>
            </a:r>
            <a:r>
              <a:rPr lang="ko-KR" altLang="ko-KR" dirty="0"/>
              <a:t>부분 정렬</a:t>
            </a:r>
            <a:r>
              <a:rPr lang="en-US" altLang="ko-KR" dirty="0"/>
              <a:t>)</a:t>
            </a:r>
            <a:r>
              <a:rPr lang="ko-KR" altLang="ko-KR" dirty="0"/>
              <a:t>는 </a:t>
            </a:r>
            <a:r>
              <a:rPr lang="ko-KR" altLang="ko-KR" dirty="0" err="1"/>
              <a:t>힙정렬로</a:t>
            </a:r>
            <a:r>
              <a:rPr lang="ko-KR" altLang="ko-KR" dirty="0"/>
              <a:t> </a:t>
            </a:r>
            <a:r>
              <a:rPr lang="ko-KR" altLang="ko-KR" dirty="0" smtClean="0"/>
              <a:t>구현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ko-KR" sz="2200" dirty="0" smtClean="0"/>
              <a:t>부분 정렬</a:t>
            </a:r>
            <a:r>
              <a:rPr lang="en-US" altLang="ko-KR" sz="2200" dirty="0" smtClean="0"/>
              <a:t>: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가장 작은</a:t>
            </a:r>
            <a:r>
              <a:rPr lang="en-US" altLang="ko-KR" sz="2200" dirty="0"/>
              <a:t> k</a:t>
            </a:r>
            <a:r>
              <a:rPr lang="ko-KR" altLang="ko-KR" sz="2200" dirty="0"/>
              <a:t>개의 </a:t>
            </a:r>
            <a:r>
              <a:rPr lang="ko-KR" altLang="ko-KR" sz="2200" dirty="0" smtClean="0"/>
              <a:t>원소만 출력</a:t>
            </a:r>
            <a:endParaRPr lang="ko-KR" altLang="en-US" sz="2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9" y="522443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dirty="0"/>
              <a:t>정</a:t>
            </a:r>
            <a:r>
              <a:rPr lang="ko-KR" altLang="en-US" dirty="0" smtClean="0"/>
              <a:t>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3087" y="1961045"/>
            <a:ext cx="2084746" cy="3830156"/>
          </a:xfrm>
        </p:spPr>
        <p:txBody>
          <a:bodyPr>
            <a:normAutofit/>
          </a:bodyPr>
          <a:lstStyle/>
          <a:p>
            <a:r>
              <a:rPr lang="ko-KR" altLang="ko-KR" dirty="0" err="1" smtClean="0"/>
              <a:t>선택정렬</a:t>
            </a:r>
            <a:r>
              <a:rPr lang="en-US" altLang="ko-KR" dirty="0" smtClean="0"/>
              <a:t> </a:t>
            </a:r>
          </a:p>
          <a:p>
            <a:r>
              <a:rPr lang="ko-KR" altLang="ko-KR" dirty="0" err="1" smtClean="0"/>
              <a:t>삽입정렬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r>
              <a:rPr lang="ko-KR" altLang="ko-KR" dirty="0" err="1" smtClean="0"/>
              <a:t>쉘정렬</a:t>
            </a:r>
            <a:endParaRPr lang="en-US" altLang="ko-KR" dirty="0" smtClean="0"/>
          </a:p>
          <a:p>
            <a:r>
              <a:rPr lang="ko-KR" altLang="ko-KR" dirty="0" err="1" smtClean="0"/>
              <a:t>힙정렬</a:t>
            </a:r>
            <a:endParaRPr lang="en-US" altLang="ko-KR" dirty="0" smtClean="0"/>
          </a:p>
          <a:p>
            <a:r>
              <a:rPr lang="ko-KR" altLang="ko-KR" dirty="0" err="1" smtClean="0"/>
              <a:t>합병정렬</a:t>
            </a:r>
            <a:endParaRPr lang="en-US" altLang="ko-KR" dirty="0" smtClean="0"/>
          </a:p>
          <a:p>
            <a:r>
              <a:rPr lang="ko-KR" altLang="ko-KR" dirty="0" err="1" smtClean="0"/>
              <a:t>퀵정렬</a:t>
            </a:r>
            <a:endParaRPr lang="en-US" altLang="ko-KR" dirty="0" smtClean="0"/>
          </a:p>
          <a:p>
            <a:r>
              <a:rPr lang="ko-KR" altLang="ko-KR" dirty="0" err="1" smtClean="0"/>
              <a:t>기수정렬</a:t>
            </a:r>
            <a:endParaRPr lang="ko-KR" altLang="ko-KR" dirty="0"/>
          </a:p>
          <a:p>
            <a:r>
              <a:rPr lang="ko-KR" altLang="en-US" dirty="0" err="1" smtClean="0"/>
              <a:t>외부정렬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24094" y="1872555"/>
            <a:ext cx="3328526" cy="38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rgbClr val="3333FF"/>
                </a:solidFill>
              </a:rPr>
              <a:t>이중피벗퀵정렬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smtClean="0">
                <a:solidFill>
                  <a:srgbClr val="3333FF"/>
                </a:solidFill>
              </a:rPr>
              <a:t>부록</a:t>
            </a:r>
            <a:r>
              <a:rPr lang="en-US" altLang="ko-KR" dirty="0" smtClean="0">
                <a:solidFill>
                  <a:srgbClr val="3333FF"/>
                </a:solidFill>
              </a:rPr>
              <a:t>VI)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Tim Sort (</a:t>
            </a:r>
            <a:r>
              <a:rPr lang="ko-KR" altLang="en-US" dirty="0" smtClean="0">
                <a:solidFill>
                  <a:srgbClr val="3333FF"/>
                </a:solidFill>
              </a:rPr>
              <a:t>부록</a:t>
            </a:r>
            <a:r>
              <a:rPr lang="en-US" altLang="ko-KR" dirty="0" smtClean="0">
                <a:solidFill>
                  <a:srgbClr val="3333FF"/>
                </a:solidFill>
              </a:rPr>
              <a:t>VI</a:t>
            </a:r>
            <a:r>
              <a:rPr lang="en-US" dirty="0" smtClean="0">
                <a:solidFill>
                  <a:srgbClr val="3333FF"/>
                </a:solidFill>
              </a:rPr>
              <a:t>)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8.4 </a:t>
            </a:r>
            <a:r>
              <a:rPr lang="ko-KR" altLang="ko-KR" dirty="0" err="1" smtClean="0"/>
              <a:t>힙정렬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>
                <a:solidFill>
                  <a:srgbClr val="3333FF"/>
                </a:solidFill>
              </a:rPr>
              <a:t>힙정렬</a:t>
            </a:r>
            <a:r>
              <a:rPr lang="en-US" altLang="ko-KR" dirty="0">
                <a:solidFill>
                  <a:srgbClr val="3333FF"/>
                </a:solidFill>
              </a:rPr>
              <a:t>(Heap Sort)</a:t>
            </a:r>
            <a:r>
              <a:rPr lang="ko-KR" altLang="ko-KR" dirty="0"/>
              <a:t>은 </a:t>
            </a:r>
            <a:r>
              <a:rPr lang="ko-KR" altLang="ko-KR" dirty="0" err="1"/>
              <a:t>힙</a:t>
            </a:r>
            <a:r>
              <a:rPr lang="ko-KR" altLang="ko-KR" dirty="0"/>
              <a:t> 자료구조를 이용하는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ko-KR" dirty="0" smtClean="0"/>
              <a:t>먼저 </a:t>
            </a:r>
            <a:r>
              <a:rPr lang="ko-KR" altLang="ko-KR" dirty="0"/>
              <a:t>배열에 저장된 데이터의 키를 우선순위로 하는 </a:t>
            </a:r>
            <a:r>
              <a:rPr lang="ko-KR" altLang="ko-KR" dirty="0" err="1"/>
              <a:t>최대힙</a:t>
            </a:r>
            <a:r>
              <a:rPr lang="en-US" altLang="ko-KR" dirty="0"/>
              <a:t>(Max Heap)</a:t>
            </a:r>
            <a:r>
              <a:rPr lang="ko-KR" altLang="ko-KR" dirty="0"/>
              <a:t>을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루트노드의</a:t>
            </a:r>
            <a:r>
              <a:rPr lang="ko-KR" altLang="ko-KR" dirty="0" smtClean="0"/>
              <a:t> </a:t>
            </a:r>
            <a:r>
              <a:rPr lang="ko-KR" altLang="ko-KR" dirty="0"/>
              <a:t>숫자를 </a:t>
            </a:r>
            <a:r>
              <a:rPr lang="ko-KR" altLang="ko-KR" dirty="0" err="1"/>
              <a:t>힙의</a:t>
            </a:r>
            <a:r>
              <a:rPr lang="ko-KR" altLang="ko-KR" dirty="0"/>
              <a:t> 가장 마지막 노드에 있는 숫자와 교환한 후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</a:t>
            </a:r>
            <a:r>
              <a:rPr lang="ko-KR" altLang="ko-KR" dirty="0" smtClean="0"/>
              <a:t> </a:t>
            </a:r>
            <a:r>
              <a:rPr lang="ko-KR" altLang="ko-KR" dirty="0"/>
              <a:t>크기를 </a:t>
            </a:r>
            <a:r>
              <a:rPr lang="en-US" altLang="ko-KR" dirty="0"/>
              <a:t>1 </a:t>
            </a:r>
            <a:r>
              <a:rPr lang="ko-KR" altLang="ko-KR" dirty="0"/>
              <a:t>감소시키고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루트노드로</a:t>
            </a:r>
            <a:r>
              <a:rPr lang="ko-KR" altLang="ko-KR" dirty="0" smtClean="0"/>
              <a:t> </a:t>
            </a:r>
            <a:r>
              <a:rPr lang="ko-KR" altLang="ko-KR" dirty="0"/>
              <a:t>이동한 숫자로 인해 위배된 </a:t>
            </a:r>
            <a:r>
              <a:rPr lang="ko-KR" altLang="ko-KR" dirty="0" err="1"/>
              <a:t>힙속성을</a:t>
            </a:r>
            <a:r>
              <a:rPr lang="ko-KR" altLang="ko-KR" dirty="0"/>
              <a:t> </a:t>
            </a:r>
            <a:r>
              <a:rPr lang="ko-KR" altLang="ko-KR" dirty="0" smtClean="0"/>
              <a:t> </a:t>
            </a:r>
            <a:r>
              <a:rPr lang="en-US" altLang="ko-KR" dirty="0" err="1"/>
              <a:t>downheap</a:t>
            </a:r>
            <a:r>
              <a:rPr lang="ko-KR" altLang="ko-KR" dirty="0"/>
              <a:t>연산으로 </a:t>
            </a:r>
            <a:r>
              <a:rPr lang="ko-KR" altLang="ko-KR" dirty="0" smtClean="0"/>
              <a:t>복원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힙정렬은</a:t>
            </a:r>
            <a:r>
              <a:rPr lang="ko-KR" altLang="ko-KR" dirty="0" smtClean="0"/>
              <a:t> </a:t>
            </a:r>
            <a:r>
              <a:rPr lang="ko-KR" altLang="ko-KR" dirty="0"/>
              <a:t>이 과정을 반복하여 나머지 원소들을 </a:t>
            </a:r>
            <a:r>
              <a:rPr lang="ko-KR" altLang="ko-KR" dirty="0" smtClean="0"/>
              <a:t>정렬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670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8" y="1651823"/>
            <a:ext cx="8640977" cy="28906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879985" y="4591666"/>
            <a:ext cx="7713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입력배열과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           (b)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4128" y="736405"/>
            <a:ext cx="8563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4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339832"/>
            <a:ext cx="8397722" cy="2698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938980" y="3038168"/>
            <a:ext cx="78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(d)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3489843"/>
            <a:ext cx="8542656" cy="26651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1145457" y="6360319"/>
            <a:ext cx="764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(e) 40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(f) 40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2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664" y="829082"/>
            <a:ext cx="75855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입력배열을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옆의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숫자는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루트와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줄이고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(f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위배된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충족시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이후의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a[1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a[8]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반복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되었을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7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0678"/>
              </p:ext>
            </p:extLst>
          </p:nvPr>
        </p:nvGraphicFramePr>
        <p:xfrm>
          <a:off x="1275829" y="155827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57291"/>
              </p:ext>
            </p:extLst>
          </p:nvPr>
        </p:nvGraphicFramePr>
        <p:xfrm>
          <a:off x="1273195" y="1162033"/>
          <a:ext cx="5298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7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8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48875"/>
              </p:ext>
            </p:extLst>
          </p:nvPr>
        </p:nvGraphicFramePr>
        <p:xfrm>
          <a:off x="1273195" y="227835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2453" y="23052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66279"/>
              </p:ext>
            </p:extLst>
          </p:nvPr>
        </p:nvGraphicFramePr>
        <p:xfrm>
          <a:off x="1273195" y="299843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92453" y="2998433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2453" y="37681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63464"/>
              </p:ext>
            </p:extLst>
          </p:nvPr>
        </p:nvGraphicFramePr>
        <p:xfrm>
          <a:off x="1273195" y="446132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892453" y="4461329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6465"/>
              </p:ext>
            </p:extLst>
          </p:nvPr>
        </p:nvGraphicFramePr>
        <p:xfrm>
          <a:off x="1273195" y="375470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01255"/>
              </p:ext>
            </p:extLst>
          </p:nvPr>
        </p:nvGraphicFramePr>
        <p:xfrm>
          <a:off x="1273195" y="5167955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892453" y="587213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16573"/>
              </p:ext>
            </p:extLst>
          </p:nvPr>
        </p:nvGraphicFramePr>
        <p:xfrm>
          <a:off x="1293619" y="588242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964461" y="52310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4180" y="361990"/>
            <a:ext cx="7910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앞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선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예제에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이어서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217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9142"/>
              </p:ext>
            </p:extLst>
          </p:nvPr>
        </p:nvGraphicFramePr>
        <p:xfrm>
          <a:off x="1204393" y="244630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21937" y="319612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1937" y="24463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0873"/>
              </p:ext>
            </p:extLst>
          </p:nvPr>
        </p:nvGraphicFramePr>
        <p:xfrm>
          <a:off x="1204393" y="320219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03395"/>
              </p:ext>
            </p:extLst>
          </p:nvPr>
        </p:nvGraphicFramePr>
        <p:xfrm>
          <a:off x="1204393" y="392227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0689" y="466926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689" y="39721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92647"/>
              </p:ext>
            </p:extLst>
          </p:nvPr>
        </p:nvGraphicFramePr>
        <p:xfrm>
          <a:off x="1204393" y="464235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47618"/>
              </p:ext>
            </p:extLst>
          </p:nvPr>
        </p:nvGraphicFramePr>
        <p:xfrm>
          <a:off x="1204393" y="5411505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0689" y="54613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95530"/>
              </p:ext>
            </p:extLst>
          </p:nvPr>
        </p:nvGraphicFramePr>
        <p:xfrm>
          <a:off x="1204393" y="611871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99843"/>
              </p:ext>
            </p:extLst>
          </p:nvPr>
        </p:nvGraphicFramePr>
        <p:xfrm>
          <a:off x="1197497" y="947471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68339" y="9224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8566"/>
              </p:ext>
            </p:extLst>
          </p:nvPr>
        </p:nvGraphicFramePr>
        <p:xfrm>
          <a:off x="1204393" y="1643401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74763" y="1603659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3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5269" y="225831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990600"/>
            <a:ext cx="8277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483</Words>
  <Application>Microsoft Office PowerPoint</Application>
  <PresentationFormat>화면 슬라이드 쇼(4:3)</PresentationFormat>
  <Paragraphs>199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정렬</vt:lpstr>
      <vt:lpstr>8.4 힙정렬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Woong Jin Han</cp:lastModifiedBy>
  <cp:revision>78</cp:revision>
  <dcterms:created xsi:type="dcterms:W3CDTF">2017-03-16T00:57:55Z</dcterms:created>
  <dcterms:modified xsi:type="dcterms:W3CDTF">2019-04-21T12:17:43Z</dcterms:modified>
</cp:coreProperties>
</file>