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4" r:id="rId6"/>
    <p:sldId id="265" r:id="rId7"/>
    <p:sldId id="260" r:id="rId8"/>
    <p:sldId id="267" r:id="rId9"/>
    <p:sldId id="261" r:id="rId10"/>
    <p:sldId id="268" r:id="rId11"/>
    <p:sldId id="269" r:id="rId12"/>
    <p:sldId id="274" r:id="rId13"/>
    <p:sldId id="276" r:id="rId14"/>
    <p:sldId id="271" r:id="rId15"/>
    <p:sldId id="270" r:id="rId16"/>
    <p:sldId id="273" r:id="rId17"/>
    <p:sldId id="272" r:id="rId18"/>
    <p:sldId id="277" r:id="rId19"/>
    <p:sldId id="278" r:id="rId20"/>
    <p:sldId id="280" r:id="rId21"/>
    <p:sldId id="281" r:id="rId22"/>
    <p:sldId id="262"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72378" autoAdjust="0"/>
  </p:normalViewPr>
  <p:slideViewPr>
    <p:cSldViewPr>
      <p:cViewPr varScale="1">
        <p:scale>
          <a:sx n="82" d="100"/>
          <a:sy n="82" d="100"/>
        </p:scale>
        <p:origin x="-106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E6293-11FF-4217-A75A-43813DA84FC2}" type="datetimeFigureOut">
              <a:rPr lang="en-US" smtClean="0"/>
              <a:t>3/29/2012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BBF1F2-1574-4C89-A079-17F2F4E3EEB7}" type="slidenum">
              <a:rPr lang="en-US" smtClean="0"/>
              <a:t>‹#›</a:t>
            </a:fld>
            <a:endParaRPr lang="en-US"/>
          </a:p>
        </p:txBody>
      </p:sp>
    </p:spTree>
    <p:extLst>
      <p:ext uri="{BB962C8B-B14F-4D97-AF65-F5344CB8AC3E}">
        <p14:creationId xmlns:p14="http://schemas.microsoft.com/office/powerpoint/2010/main" val="27799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All, I’m going to presenting an overview of my master’s thesis research,</a:t>
            </a:r>
            <a:r>
              <a:rPr lang="en-US" baseline="0" dirty="0" smtClean="0"/>
              <a:t> which I have been doing under Rodger and Eric, with a lot of help from </a:t>
            </a:r>
            <a:r>
              <a:rPr lang="en-US" baseline="0" dirty="0" err="1" smtClean="0"/>
              <a:t>Nima</a:t>
            </a:r>
            <a:r>
              <a:rPr lang="en-US" baseline="0" dirty="0" smtClean="0"/>
              <a:t>.</a:t>
            </a:r>
          </a:p>
          <a:p>
            <a:endParaRPr lang="en-US" baseline="0" dirty="0" smtClean="0"/>
          </a:p>
          <a:p>
            <a:r>
              <a:rPr lang="en-US" baseline="0" dirty="0" smtClean="0"/>
              <a:t>The name I’ve given it for now is </a:t>
            </a:r>
            <a:r>
              <a:rPr lang="en-US" baseline="0" dirty="0" err="1" smtClean="0"/>
              <a:t>TaTAMi</a:t>
            </a:r>
            <a:r>
              <a:rPr lang="en-US" baseline="0" dirty="0" smtClean="0"/>
              <a:t>, which stands for…</a:t>
            </a:r>
          </a:p>
          <a:p>
            <a:endParaRPr lang="en-US" baseline="0" dirty="0" smtClean="0"/>
          </a:p>
          <a:p>
            <a:r>
              <a:rPr lang="en-US" baseline="0" dirty="0" smtClean="0"/>
              <a:t>Taint Tracking for Application Migration, and the meaning of that will all be made clear shortly.</a:t>
            </a:r>
          </a:p>
        </p:txBody>
      </p:sp>
      <p:sp>
        <p:nvSpPr>
          <p:cNvPr id="4" name="Slide Number Placeholder 3"/>
          <p:cNvSpPr>
            <a:spLocks noGrp="1"/>
          </p:cNvSpPr>
          <p:nvPr>
            <p:ph type="sldNum" sz="quarter" idx="10"/>
          </p:nvPr>
        </p:nvSpPr>
        <p:spPr/>
        <p:txBody>
          <a:bodyPr/>
          <a:lstStyle/>
          <a:p>
            <a:fld id="{ACBBF1F2-1574-4C89-A079-17F2F4E3EEB7}" type="slidenum">
              <a:rPr lang="en-US" smtClean="0"/>
              <a:t>1</a:t>
            </a:fld>
            <a:endParaRPr lang="en-US"/>
          </a:p>
        </p:txBody>
      </p:sp>
    </p:spTree>
    <p:extLst>
      <p:ext uri="{BB962C8B-B14F-4D97-AF65-F5344CB8AC3E}">
        <p14:creationId xmlns:p14="http://schemas.microsoft.com/office/powerpoint/2010/main" val="1431764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an analysis with </a:t>
            </a:r>
            <a:r>
              <a:rPr lang="en-US" baseline="0" dirty="0" err="1" smtClean="0"/>
              <a:t>TaTAMi</a:t>
            </a:r>
            <a:r>
              <a:rPr lang="en-US" baseline="0" dirty="0" smtClean="0"/>
              <a:t> could reveal many things about this scenario. We apply it, and it will start by tagging data read from the databases, and provided by the user. This is then tracked as it flows through the application. The analysis will show that data flows to the order state objects, and persists across requests. We have discovered application state.</a:t>
            </a:r>
          </a:p>
          <a:p>
            <a:endParaRPr lang="en-US" baseline="0" dirty="0" smtClean="0"/>
          </a:p>
          <a:p>
            <a:r>
              <a:rPr lang="en-US" baseline="0" dirty="0" smtClean="0"/>
              <a:t>Now the point should be made that we could have obtained similar data by heavily monitoring all I/O of the application, but such a technique is much less targeted, and thus risks gathering a bunch of other data to sort through, like the flow of data that we don’t care about, which isn’t likely to generate program state, and while also being a much computationally heavier process. Plus taint tracking tells you where state ultimately came from, which is very useful for a developer to reason about it.</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10</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having done that analysis on the application’s state, we can point out some useful things. First, the browsing system is stateless, and thus we know that replication will be very easy. If we want, we can even have the same system at multiple data centers with the benefits that such provides. If a data center fails, we can switch to another location with less to worry about.</a:t>
            </a:r>
          </a:p>
          <a:p>
            <a:endParaRPr lang="en-US" baseline="0" dirty="0" smtClean="0"/>
          </a:p>
          <a:p>
            <a:r>
              <a:rPr lang="en-US" baseline="0" dirty="0" smtClean="0"/>
              <a:t>The purchasing system, however, we now know keep persistent state. There may be some issues with moving into the cloud. For example, the state means increasing memory requirements for increasing numbers of users, and there may be constraints on how much memory you can use with a particular cloud provider. Or maybe keeping state in memory is a bad idea altogether. Google App Engine, for example, does not let applications run continuously, and will shut down your application periodically, wiping out in-memory state.</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11</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Okay, so knowing about the state is useful, but we could go further. From the dataflow graph we might be able to determine that some state is personal state, meaning that it isn’t used to share data between multiple users. Rather it is only used to keep the state of individual users.</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12</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case we might be able to relocate the state to the user – the tracking will help evaluate how feasible this is, and identify what else might need to be relocated to the user (such as code which processes the state data). This could be indicated to the developer, who’s responsibility it would be to modify the application to do this.</a:t>
            </a:r>
          </a:p>
          <a:p>
            <a:r>
              <a:rPr lang="en-US" baseline="0" dirty="0" smtClean="0"/>
              <a:t>Such a modification could make the purchasing system stateless on the </a:t>
            </a:r>
            <a:r>
              <a:rPr lang="en-US" baseline="0" dirty="0" err="1" smtClean="0"/>
              <a:t>serverside</a:t>
            </a:r>
            <a:r>
              <a:rPr lang="en-US" baseline="0" dirty="0" smtClean="0"/>
              <a:t>, and we can potentially have the same freedoms as with the browsing system.</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13</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something else. Taint tracking can reveal, along the path of data destined for the user, points where that data is modified, such as in the page rendering component, where inventory items are combined with HTML to produce webpages for the user to view. This may be an expensive process, and taint  tracking can show us that the inputs to this process are only from rarely changing, predictable sources.</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14</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case we might when suggest </a:t>
            </a:r>
            <a:r>
              <a:rPr lang="en-US" baseline="0" dirty="0" err="1" smtClean="0"/>
              <a:t>precomputing</a:t>
            </a:r>
            <a:r>
              <a:rPr lang="en-US" baseline="0" dirty="0" smtClean="0"/>
              <a:t> some page renders and caching them in order to speed load times and lower the burden on our cloud, and thus the cost of using it. Knowing that this is possible would have an effect on partitioning algorithms which consider the cost of deploying application components in the cloud.</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15</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Similarly, </a:t>
            </a:r>
            <a:r>
              <a:rPr lang="en-US" baseline="0" dirty="0" err="1" smtClean="0"/>
              <a:t>TaTAMi</a:t>
            </a:r>
            <a:r>
              <a:rPr lang="en-US" baseline="0" dirty="0" smtClean="0"/>
              <a:t> might instead reveal that the input to the page generator includes unpredictable user input, in which case</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16</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might not be such a good idea to do something like this, at least not without some deeper consideration.</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17</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next example involves collecting data will could be useful for when trying to restructure the application to achieve a better partitioning. </a:t>
            </a:r>
          </a:p>
          <a:p>
            <a:endParaRPr lang="en-US" baseline="0" dirty="0" smtClean="0"/>
          </a:p>
          <a:p>
            <a:r>
              <a:rPr lang="en-US" baseline="0" dirty="0" smtClean="0"/>
              <a:t>Say we have some data which cannot be relocated, but some other data we have more freedom with in its placement. We might consider moving the data to the cloud. Tracking shows us two main things here. First, these two data sources might be very dependent on each other, being involved in calculations together before reaching the user. Second, the data which flows between two components may be mostly derived from the </a:t>
            </a:r>
            <a:r>
              <a:rPr lang="en-US" baseline="0" dirty="0" err="1" smtClean="0"/>
              <a:t>relocatable</a:t>
            </a:r>
            <a:r>
              <a:rPr lang="en-US" baseline="0" dirty="0" smtClean="0"/>
              <a:t> source.</a:t>
            </a:r>
          </a:p>
        </p:txBody>
      </p:sp>
      <p:sp>
        <p:nvSpPr>
          <p:cNvPr id="4" name="Slide Number Placeholder 3"/>
          <p:cNvSpPr>
            <a:spLocks noGrp="1"/>
          </p:cNvSpPr>
          <p:nvPr>
            <p:ph type="sldNum" sz="quarter" idx="10"/>
          </p:nvPr>
        </p:nvSpPr>
        <p:spPr/>
        <p:txBody>
          <a:bodyPr/>
          <a:lstStyle/>
          <a:p>
            <a:fld id="{ACBBF1F2-1574-4C89-A079-17F2F4E3EEB7}" type="slidenum">
              <a:rPr lang="en-US" smtClean="0"/>
              <a:t>18</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in our partitioned example, the Items data is </a:t>
            </a:r>
            <a:r>
              <a:rPr lang="en-US" baseline="0" dirty="0" err="1" smtClean="0"/>
              <a:t>relocatable</a:t>
            </a:r>
            <a:r>
              <a:rPr lang="en-US" baseline="0" dirty="0" smtClean="0"/>
              <a:t>, the Stock data is not. Most of the data communicated between on premise and the cloud is Items data. We might then want to move the access to the Items data into the cloud to save on communication costs. However, the problem is a dependence between the Stock and Item data. Say the </a:t>
            </a:r>
            <a:r>
              <a:rPr lang="en-US" baseline="0" dirty="0" err="1" smtClean="0"/>
              <a:t>accessor</a:t>
            </a:r>
            <a:r>
              <a:rPr lang="en-US" baseline="0" dirty="0" smtClean="0"/>
              <a:t> needs to read from both to find items which aren’t in stock and remove them from the list of items to show to the user. If you just run the Inventory </a:t>
            </a:r>
            <a:r>
              <a:rPr lang="en-US" baseline="0" dirty="0" err="1" smtClean="0"/>
              <a:t>Accessor</a:t>
            </a:r>
            <a:r>
              <a:rPr lang="en-US" baseline="0" dirty="0" smtClean="0"/>
              <a:t> in the cloud, need may end up suddenly communicating a lot of Stock data instead, and not get much benefit in the end. Being aware of this is useful.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19</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quick outline for how this presentation</a:t>
            </a:r>
            <a:r>
              <a:rPr lang="en-US" baseline="0" dirty="0" smtClean="0"/>
              <a:t> is going to go, here’s the path I’m going to follow.</a:t>
            </a:r>
          </a:p>
          <a:p>
            <a:endParaRPr lang="en-US" baseline="0" dirty="0" smtClean="0"/>
          </a:p>
          <a:p>
            <a:r>
              <a:rPr lang="en-US" baseline="0" dirty="0" smtClean="0"/>
              <a:t>I’ll start with a quick statement of my thesis, so we have a base to tie everything that follows together.</a:t>
            </a:r>
          </a:p>
          <a:p>
            <a:endParaRPr lang="en-US" baseline="0" dirty="0" smtClean="0"/>
          </a:p>
          <a:p>
            <a:r>
              <a:rPr lang="en-US" baseline="0" dirty="0" smtClean="0"/>
              <a:t>Then I’ll move into some motivation, basically a high level description of some problems to solve, as well as some related research which has been influential in shaping my project.</a:t>
            </a:r>
          </a:p>
          <a:p>
            <a:endParaRPr lang="en-US" baseline="0" dirty="0" smtClean="0"/>
          </a:p>
          <a:p>
            <a:r>
              <a:rPr lang="en-US" baseline="0" dirty="0" smtClean="0"/>
              <a:t>Next I’ll introduce the system itself, both the parts I have completed and the ones I still need to.</a:t>
            </a:r>
          </a:p>
          <a:p>
            <a:endParaRPr lang="en-US" baseline="0" dirty="0" smtClean="0"/>
          </a:p>
          <a:p>
            <a:r>
              <a:rPr lang="en-US" baseline="0" dirty="0" smtClean="0"/>
              <a:t>Then, assuming a hypothetical complete system, I will explain and further motivate my work with a conceptual example, showing how I intend to apply my system to solving realistic problems.</a:t>
            </a:r>
          </a:p>
          <a:p>
            <a:endParaRPr lang="en-US" baseline="0" dirty="0" smtClean="0"/>
          </a:p>
          <a:p>
            <a:r>
              <a:rPr lang="en-US" baseline="0" dirty="0" smtClean="0"/>
              <a:t>Then I’ll finish with some brief words on what is left for me to do, and then take some questions. Of course, you are free to ask questions throughout the presentation.</a:t>
            </a:r>
          </a:p>
        </p:txBody>
      </p:sp>
      <p:sp>
        <p:nvSpPr>
          <p:cNvPr id="4" name="Slide Number Placeholder 3"/>
          <p:cNvSpPr>
            <a:spLocks noGrp="1"/>
          </p:cNvSpPr>
          <p:nvPr>
            <p:ph type="sldNum" sz="quarter" idx="10"/>
          </p:nvPr>
        </p:nvSpPr>
        <p:spPr/>
        <p:txBody>
          <a:bodyPr/>
          <a:lstStyle/>
          <a:p>
            <a:fld id="{ACBBF1F2-1574-4C89-A079-17F2F4E3EEB7}" type="slidenum">
              <a:rPr lang="en-US" smtClean="0"/>
              <a:t>2</a:t>
            </a:fld>
            <a:endParaRPr lang="en-US"/>
          </a:p>
        </p:txBody>
      </p:sp>
    </p:spTree>
    <p:extLst>
      <p:ext uri="{BB962C8B-B14F-4D97-AF65-F5344CB8AC3E}">
        <p14:creationId xmlns:p14="http://schemas.microsoft.com/office/powerpoint/2010/main" val="2549065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 different case, say the dependence doesn’t exist, the two data sources are accessed in well separated paths</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20</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instead of inventory stock, maybe it’s a table of special items which are read much like the regular items to be presented to the user. In this case we might suggest using modified </a:t>
            </a:r>
            <a:r>
              <a:rPr lang="en-US" baseline="0" dirty="0" err="1" smtClean="0"/>
              <a:t>accessors</a:t>
            </a:r>
            <a:r>
              <a:rPr lang="en-US" baseline="0" dirty="0" smtClean="0"/>
              <a:t> on premise and in the cloud, one which is responsible for separately accessing the items table, and another which is responsible for accessing special items. The freedom to move the items table into the cloud ultimately gives us a better partitioning, and it was the taint tracking data which indicated that this was possible.</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21</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what do I have left to do?</a:t>
            </a:r>
          </a:p>
          <a:p>
            <a:endParaRPr lang="en-US" baseline="0" dirty="0" smtClean="0"/>
          </a:p>
          <a:p>
            <a:r>
              <a:rPr lang="en-US" baseline="0" dirty="0" smtClean="0"/>
              <a:t>-First, all of those examples I just gave are conceptual things that I hope to do. Now that I’m collecting taint tracking data, I need to make sense of it to realize these analysis. First, I am currently working on visualizing some of the data I’m collecting, mainly for the purpose of having a cool demo but also to help make sense of it when working on the analysis code.</a:t>
            </a:r>
          </a:p>
          <a:p>
            <a:endParaRPr lang="en-US" baseline="0" dirty="0" smtClean="0"/>
          </a:p>
          <a:p>
            <a:r>
              <a:rPr lang="en-US" baseline="0" dirty="0" smtClean="0"/>
              <a:t>Once I have some analyses happening, it’s on to evaluating and demonstrating if my system works. Much of that can be done by creating toy applications much like what I just presented, and showing how my tool is able to say useful things about them. A more interesting undertaking, however, would be to take a real application that I did not write, run my tool on it, and then attempt to act on some of the data it produces.</a:t>
            </a:r>
          </a:p>
          <a:p>
            <a:endParaRPr lang="en-US" baseline="0" dirty="0" smtClean="0"/>
          </a:p>
          <a:p>
            <a:r>
              <a:rPr lang="en-US" baseline="0" dirty="0" smtClean="0"/>
              <a:t>Finally, I could consider integrating my system with an actual application </a:t>
            </a:r>
            <a:r>
              <a:rPr lang="en-US" baseline="0" dirty="0" err="1" smtClean="0"/>
              <a:t>partitioner</a:t>
            </a:r>
            <a:r>
              <a:rPr lang="en-US" baseline="0" dirty="0" smtClean="0"/>
              <a:t>, as </a:t>
            </a:r>
            <a:r>
              <a:rPr lang="en-US" baseline="0" dirty="0" err="1" smtClean="0"/>
              <a:t>Nima</a:t>
            </a:r>
            <a:r>
              <a:rPr lang="en-US" baseline="0" dirty="0" smtClean="0"/>
              <a:t> is working on one, to show how the data that it collects is useful to such tools.</a:t>
            </a:r>
            <a:endParaRPr lang="en-US" dirty="0"/>
          </a:p>
        </p:txBody>
      </p:sp>
      <p:sp>
        <p:nvSpPr>
          <p:cNvPr id="4" name="Slide Number Placeholder 3"/>
          <p:cNvSpPr>
            <a:spLocks noGrp="1"/>
          </p:cNvSpPr>
          <p:nvPr>
            <p:ph type="sldNum" sz="quarter" idx="10"/>
          </p:nvPr>
        </p:nvSpPr>
        <p:spPr/>
        <p:txBody>
          <a:bodyPr/>
          <a:lstStyle/>
          <a:p>
            <a:fld id="{ACBBF1F2-1574-4C89-A079-17F2F4E3EEB7}" type="slidenum">
              <a:rPr lang="en-US" smtClean="0"/>
              <a:t>22</a:t>
            </a:fld>
            <a:endParaRPr lang="en-US"/>
          </a:p>
        </p:txBody>
      </p:sp>
    </p:spTree>
    <p:extLst>
      <p:ext uri="{BB962C8B-B14F-4D97-AF65-F5344CB8AC3E}">
        <p14:creationId xmlns:p14="http://schemas.microsoft.com/office/powerpoint/2010/main" val="391393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ACBBF1F2-1574-4C89-A079-17F2F4E3EEB7}" type="slidenum">
              <a:rPr lang="en-US" smtClean="0"/>
              <a:t>23</a:t>
            </a:fld>
            <a:endParaRPr lang="en-US"/>
          </a:p>
        </p:txBody>
      </p:sp>
    </p:spTree>
    <p:extLst>
      <p:ext uri="{BB962C8B-B14F-4D97-AF65-F5344CB8AC3E}">
        <p14:creationId xmlns:p14="http://schemas.microsoft.com/office/powerpoint/2010/main" val="301814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Simply stated, my thesis is based</a:t>
            </a:r>
            <a:r>
              <a:rPr lang="en-US" baseline="0" dirty="0" smtClean="0"/>
              <a:t> on the idea given a web application, a technique known as taint tracking is useful for automatically obtaining guidelines for migrating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Taint tracking is the process of tagging the data an application uses, and tracking it’s progress as the application executes. In doing so you can see various outputs originally came from, and pick up interesting phenomena such as data from multiple sources being composed together, data being modified somewhere along its course, and data which persists over extended periods.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Taint tracking has been almost exclusively used in security research for such things as ensuring that untrusted data sources aren’t allowed to affect certain parts of a system. For example, you might tag (or ‘taint’) user input, and raise an alarm if the tagged data was eventually propagated into a database containing administrative settings. I aim to show that this tracking is useful for something very different.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migration, I mean changing the environment that the application is deployed in, generally for the purpose of scaling the application to support increased demand from its users. This could be done locally, by perhaps adding more servers to your own installation, but the more interesting considerations involve the potential of deploying in the cloud and making good use of the resources available there. A particular variation of this which </a:t>
            </a:r>
            <a:r>
              <a:rPr lang="en-US" baseline="0" dirty="0" err="1" smtClean="0"/>
              <a:t>Nima</a:t>
            </a:r>
            <a:r>
              <a:rPr lang="en-US" baseline="0" dirty="0" smtClean="0"/>
              <a:t> is studying is a </a:t>
            </a:r>
            <a:r>
              <a:rPr lang="en-US" baseline="0" dirty="0" err="1" smtClean="0"/>
              <a:t>hyrid</a:t>
            </a:r>
            <a:r>
              <a:rPr lang="en-US" baseline="0" dirty="0" smtClean="0"/>
              <a:t> deployment, where an application is split between a local installation serving some components, and the cloud which serves 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overall, I hope to gather data using taint tracking which allows developers and other automated systems to make better, easier decisions about how to adapt existing applications to such new environments.</a:t>
            </a:r>
            <a:endParaRPr lang="en-US" dirty="0"/>
          </a:p>
        </p:txBody>
      </p:sp>
      <p:sp>
        <p:nvSpPr>
          <p:cNvPr id="4" name="Slide Number Placeholder 3"/>
          <p:cNvSpPr>
            <a:spLocks noGrp="1"/>
          </p:cNvSpPr>
          <p:nvPr>
            <p:ph type="sldNum" sz="quarter" idx="10"/>
          </p:nvPr>
        </p:nvSpPr>
        <p:spPr/>
        <p:txBody>
          <a:bodyPr/>
          <a:lstStyle/>
          <a:p>
            <a:fld id="{ACBBF1F2-1574-4C89-A079-17F2F4E3EEB7}" type="slidenum">
              <a:rPr lang="en-US" smtClean="0"/>
              <a:t>3</a:t>
            </a:fld>
            <a:endParaRPr lang="en-US"/>
          </a:p>
        </p:txBody>
      </p:sp>
    </p:spTree>
    <p:extLst>
      <p:ext uri="{BB962C8B-B14F-4D97-AF65-F5344CB8AC3E}">
        <p14:creationId xmlns:p14="http://schemas.microsoft.com/office/powerpoint/2010/main" val="180423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now</a:t>
            </a:r>
            <a:r>
              <a:rPr lang="en-US" baseline="0" dirty="0" smtClean="0"/>
              <a:t> why do I care?</a:t>
            </a:r>
          </a:p>
          <a:p>
            <a:endParaRPr lang="en-US" baseline="0" dirty="0" smtClean="0"/>
          </a:p>
          <a:p>
            <a:r>
              <a:rPr lang="en-US" baseline="0" dirty="0" smtClean="0"/>
              <a:t>-To start, consider some big examples. LinkedIn, MySpace, and Flickr to name only a few have all undergone significant architectural revisions to keep up with the growing demands of a growing user base. </a:t>
            </a:r>
          </a:p>
          <a:p>
            <a:r>
              <a:rPr lang="en-US" baseline="0" dirty="0" smtClean="0"/>
              <a:t>	-Of course these are expensive, requiring a lot and the knowledge of experts of the system to evaluate the potential impact of changes.</a:t>
            </a:r>
          </a:p>
          <a:p>
            <a:r>
              <a:rPr lang="en-US" baseline="0" dirty="0" smtClean="0"/>
              <a:t>	-However, some papers have argued that many of the required changes can be broken down into some conceptually simple patterns. Nevertheless, it generally requires a good understanding of how the system works to apply those patterns in an effective way.</a:t>
            </a:r>
          </a:p>
          <a:p>
            <a:endParaRPr lang="en-US" baseline="0" dirty="0" smtClean="0"/>
          </a:p>
          <a:p>
            <a:r>
              <a:rPr lang="en-US" baseline="0" dirty="0" smtClean="0"/>
              <a:t>So in general, what we’re faced with is a need to change, but when our applications are large, it can be difficult to understand how they actually work, and we could use some help. Especially to know what changes we can actually make, and which of these are safe and likely to yield good results in terms of the resources we end up using for the gains we get. Automation is of course the answer, to help the less-expert developer, and of course there is already a lot of research in this area. I say that there is lots of room for novel improvement, increasing the quality, variety, and specificity of the analysis.</a:t>
            </a:r>
          </a:p>
        </p:txBody>
      </p:sp>
      <p:sp>
        <p:nvSpPr>
          <p:cNvPr id="4" name="Slide Number Placeholder 3"/>
          <p:cNvSpPr>
            <a:spLocks noGrp="1"/>
          </p:cNvSpPr>
          <p:nvPr>
            <p:ph type="sldNum" sz="quarter" idx="10"/>
          </p:nvPr>
        </p:nvSpPr>
        <p:spPr/>
        <p:txBody>
          <a:bodyPr/>
          <a:lstStyle/>
          <a:p>
            <a:fld id="{ACBBF1F2-1574-4C89-A079-17F2F4E3EEB7}" type="slidenum">
              <a:rPr lang="en-US" smtClean="0"/>
              <a:t>4</a:t>
            </a:fld>
            <a:endParaRPr lang="en-US"/>
          </a:p>
        </p:txBody>
      </p:sp>
    </p:spTree>
    <p:extLst>
      <p:ext uri="{BB962C8B-B14F-4D97-AF65-F5344CB8AC3E}">
        <p14:creationId xmlns:p14="http://schemas.microsoft.com/office/powerpoint/2010/main" val="57197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a:t>
            </a:r>
            <a:r>
              <a:rPr lang="en-US" baseline="0" dirty="0" smtClean="0"/>
              <a:t> that thought, here I’m going to talk about a few research areas that have been most influential in shaping my work.</a:t>
            </a:r>
          </a:p>
          <a:p>
            <a:endParaRPr lang="en-US" baseline="0" dirty="0" smtClean="0"/>
          </a:p>
          <a:p>
            <a:r>
              <a:rPr lang="en-US" baseline="0" dirty="0" smtClean="0"/>
              <a:t>The first is a system called </a:t>
            </a:r>
            <a:r>
              <a:rPr lang="en-US" baseline="0" dirty="0" err="1" smtClean="0"/>
              <a:t>Fluxo</a:t>
            </a:r>
            <a:r>
              <a:rPr lang="en-US" baseline="0" dirty="0" smtClean="0"/>
              <a:t>, which I believe was done in this lab’s reading group awhile back. Basically, </a:t>
            </a:r>
            <a:r>
              <a:rPr lang="en-US" baseline="0" dirty="0" err="1" smtClean="0"/>
              <a:t>Fluxo</a:t>
            </a:r>
            <a:r>
              <a:rPr lang="en-US" baseline="0" dirty="0" smtClean="0"/>
              <a:t> is a system to make applying beneficial architectural patterns to large web applications easier. Their analysis is made easier by forcing developers to write applications in a restricted language, which makes the programs easy to automatically convert into an internal dataflow representation. Basically a graph where various computations happen at nodes, and nodes transmit data to each other over edges. They do what they call </a:t>
            </a:r>
            <a:r>
              <a:rPr lang="en-US" baseline="0" dirty="0" err="1" smtClean="0"/>
              <a:t>heuristric</a:t>
            </a:r>
            <a:r>
              <a:rPr lang="en-US" baseline="0" dirty="0" smtClean="0"/>
              <a:t> transformations on the this graph. Basically they have a few optimizations they’d like to perform, and they scan the graph looking for places to apply them, modifying the graph to reflect the optimizations. </a:t>
            </a:r>
          </a:p>
          <a:p>
            <a:endParaRPr lang="en-US" baseline="0" dirty="0" smtClean="0"/>
          </a:p>
          <a:p>
            <a:r>
              <a:rPr lang="en-US" baseline="0" dirty="0" smtClean="0"/>
              <a:t>These include caching computed results, pre and post computation of results. Post computation, in a web application, is looking for computation which can be delayed in order to serve a user’s request faster. This could be something like generating thumbnails, which the user may not immediately care about. An important optimization is one they call </a:t>
            </a:r>
            <a:r>
              <a:rPr lang="en-US" baseline="0" dirty="0" err="1" smtClean="0"/>
              <a:t>tiering</a:t>
            </a:r>
            <a:r>
              <a:rPr lang="en-US" baseline="0" dirty="0" smtClean="0"/>
              <a:t>, where they look for parts of an application which are stateless, basically they don’t keep any data which lives beyond a single request, and separate these out from the rest of the application, so that they can be easily replicated somewhere.</a:t>
            </a:r>
          </a:p>
          <a:p>
            <a:endParaRPr lang="en-US" baseline="0" dirty="0" smtClean="0"/>
          </a:p>
          <a:p>
            <a:r>
              <a:rPr lang="en-US" baseline="0" dirty="0" smtClean="0"/>
              <a:t>Moving on, another important line of research is termed dataflow tomography, being inspired by detailed medical scanning. Basically this is a heavyweight form of taint tracking. Rather than simply tagging data and seeing where it ends up, you additionally track the entire path of data through an application, seeing how data spreads through variables, and is exchanged between objects. In the paper from 2008, they argue that this technique is useful for understanding large systems, as the data flow graphs generated by it are much more focused then something like a control flow graph. Rather than seeing every single method called to do something, you can focus only on what actually dealt with a particular piece of data you’re interested in. </a:t>
            </a:r>
          </a:p>
          <a:p>
            <a:endParaRPr lang="en-US" baseline="0" dirty="0" smtClean="0"/>
          </a:p>
          <a:p>
            <a:r>
              <a:rPr lang="en-US" baseline="0" dirty="0" smtClean="0"/>
              <a:t>Their work was very low level, at instructions, and thus benefited by being able to do system-wide tracking across multiple processes and even machines, but at such a low level, saying anything semantically meaningful to a developer is difficult, like telling them class and method names. Additionally, there is little in the way of practical uses for this technique given beyond the vague statement to help with understanding applications.</a:t>
            </a:r>
          </a:p>
          <a:p>
            <a:endParaRPr lang="en-US" baseline="0" dirty="0" smtClean="0"/>
          </a:p>
          <a:p>
            <a:r>
              <a:rPr lang="en-US" baseline="0" dirty="0" smtClean="0"/>
              <a:t>Next is application partitioning, which was really the original motivator of my research. This involves physically splitting up the operation of the application between sites. Much of the work focuses on taking graph representations of an application, with information about component execution costs and communication costs between components, and cutting those graphs into pieces representing the partitioning.</a:t>
            </a:r>
          </a:p>
          <a:p>
            <a:endParaRPr lang="en-US" baseline="0" dirty="0" smtClean="0"/>
          </a:p>
          <a:p>
            <a:r>
              <a:rPr lang="en-US" baseline="0" dirty="0" smtClean="0"/>
              <a:t>One area this is useful in are hybrid cloud deployments, where moves parts of, but not all, of their application to the cloud to make use of its resources, but keeps some parts onsite.</a:t>
            </a:r>
          </a:p>
          <a:p>
            <a:endParaRPr lang="en-US" baseline="0" dirty="0" smtClean="0"/>
          </a:p>
          <a:p>
            <a:r>
              <a:rPr lang="en-US" baseline="0" dirty="0" smtClean="0"/>
              <a:t>This is some of the work that </a:t>
            </a:r>
            <a:r>
              <a:rPr lang="en-US" baseline="0" dirty="0" err="1" smtClean="0"/>
              <a:t>Nima</a:t>
            </a:r>
            <a:r>
              <a:rPr lang="en-US" baseline="0" dirty="0" smtClean="0"/>
              <a:t> is doing, and the question that started my work was how an application’s state can be considered in partitioning algorithms. For example, if you know that parts of an application are stateless, they can be replicated very easily, and this might influence how you decide to partition.</a:t>
            </a:r>
          </a:p>
          <a:p>
            <a:endParaRPr lang="en-US" baseline="0" dirty="0" smtClean="0"/>
          </a:p>
          <a:p>
            <a:r>
              <a:rPr lang="en-US" baseline="0" dirty="0" smtClean="0"/>
              <a:t>Finally, I should mention my summer project, which was called DICE (Dynamic Instrumentation for Configuration Extraction). Through this I became familiar with the concepts of taint tracking and dynamic program analysis, and learned of some of the difficulties associated with trying to extract useful data from very low-level tools.</a:t>
            </a:r>
          </a:p>
        </p:txBody>
      </p:sp>
      <p:sp>
        <p:nvSpPr>
          <p:cNvPr id="4" name="Slide Number Placeholder 3"/>
          <p:cNvSpPr>
            <a:spLocks noGrp="1"/>
          </p:cNvSpPr>
          <p:nvPr>
            <p:ph type="sldNum" sz="quarter" idx="10"/>
          </p:nvPr>
        </p:nvSpPr>
        <p:spPr/>
        <p:txBody>
          <a:bodyPr/>
          <a:lstStyle/>
          <a:p>
            <a:fld id="{ACBBF1F2-1574-4C89-A079-17F2F4E3EEB7}" type="slidenum">
              <a:rPr lang="en-US" smtClean="0"/>
              <a:t>5</a:t>
            </a:fld>
            <a:endParaRPr lang="en-US"/>
          </a:p>
        </p:txBody>
      </p:sp>
    </p:spTree>
    <p:extLst>
      <p:ext uri="{BB962C8B-B14F-4D97-AF65-F5344CB8AC3E}">
        <p14:creationId xmlns:p14="http://schemas.microsoft.com/office/powerpoint/2010/main" val="571973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Something like </a:t>
            </a:r>
            <a:r>
              <a:rPr lang="en-US" baseline="0" dirty="0" err="1" smtClean="0"/>
              <a:t>fluxo</a:t>
            </a:r>
            <a:r>
              <a:rPr lang="en-US" baseline="0" dirty="0" smtClean="0"/>
              <a:t>, while offering useful heuristics, but unfortunately requires you to use their programming model,</a:t>
            </a:r>
          </a:p>
          <a:p>
            <a:r>
              <a:rPr lang="en-US" baseline="0" dirty="0" smtClean="0"/>
              <a:t>Dataflow tomography produces dataflow graphs, but is in need of some practical uses,</a:t>
            </a:r>
          </a:p>
          <a:p>
            <a:r>
              <a:rPr lang="en-US" dirty="0" smtClean="0"/>
              <a:t>And problems like partitioning</a:t>
            </a:r>
            <a:r>
              <a:rPr lang="en-US" baseline="0" dirty="0" smtClean="0"/>
              <a:t> can benefit from additional data about the applications they operate on.</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my system is to be situated nicely amongst these issues,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Basically, what if I can use tomography to produce something like a </a:t>
            </a:r>
            <a:r>
              <a:rPr lang="en-US" baseline="0" dirty="0" err="1" smtClean="0"/>
              <a:t>fluxo</a:t>
            </a:r>
            <a:r>
              <a:rPr lang="en-US" baseline="0" dirty="0" smtClean="0"/>
              <a:t>-style dataflow representation of an application. Then, it may be possible to apply some of their heuristic optimizations to it and then you can optimize without the restricted programming model, and tomography has a purpose. Furthermore, from the tomography graphs it should be possible to find other kinds of data useful to such things as application </a:t>
            </a:r>
            <a:r>
              <a:rPr lang="en-US" baseline="0" dirty="0" err="1" smtClean="0"/>
              <a:t>partitioners</a:t>
            </a:r>
            <a:r>
              <a:rPr lang="en-US" baseline="0" dirty="0" smtClean="0"/>
              <a:t>, or other automatic tools. The tomographic data is a starting point for all sorts of useful data, and I hope to demonstrate some of this in my research.</a:t>
            </a:r>
          </a:p>
          <a:p>
            <a:endParaRPr lang="en-US" dirty="0" smtClean="0"/>
          </a:p>
          <a:p>
            <a:r>
              <a:rPr lang="en-US" dirty="0" smtClean="0"/>
              <a:t>Graph as</a:t>
            </a:r>
            <a:r>
              <a:rPr lang="en-US" baseline="0" dirty="0" smtClean="0"/>
              <a:t> a base point to offer all sorts of useful data. Demonstrate only some of them in my research, could be more to come</a:t>
            </a:r>
            <a:endParaRPr lang="en-US" dirty="0"/>
          </a:p>
        </p:txBody>
      </p:sp>
      <p:sp>
        <p:nvSpPr>
          <p:cNvPr id="4" name="Slide Number Placeholder 3"/>
          <p:cNvSpPr>
            <a:spLocks noGrp="1"/>
          </p:cNvSpPr>
          <p:nvPr>
            <p:ph type="sldNum" sz="quarter" idx="10"/>
          </p:nvPr>
        </p:nvSpPr>
        <p:spPr/>
        <p:txBody>
          <a:bodyPr/>
          <a:lstStyle/>
          <a:p>
            <a:fld id="{ACBBF1F2-1574-4C89-A079-17F2F4E3EEB7}" type="slidenum">
              <a:rPr lang="en-US" smtClean="0"/>
              <a:t>6</a:t>
            </a:fld>
            <a:endParaRPr lang="en-US"/>
          </a:p>
        </p:txBody>
      </p:sp>
    </p:spTree>
    <p:extLst>
      <p:ext uri="{BB962C8B-B14F-4D97-AF65-F5344CB8AC3E}">
        <p14:creationId xmlns:p14="http://schemas.microsoft.com/office/powerpoint/2010/main" val="57197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my system for accomplishing this is as follows:</a:t>
            </a:r>
          </a:p>
          <a:p>
            <a:endParaRPr lang="en-US" baseline="0" dirty="0" smtClean="0"/>
          </a:p>
          <a:p>
            <a:r>
              <a:rPr lang="en-US" baseline="0" dirty="0" smtClean="0"/>
              <a:t>You start with a compiled java web application and all of the libraries it uses. You wish to migrate this application, so you want to do some automatic analysis.</a:t>
            </a:r>
          </a:p>
          <a:p>
            <a:endParaRPr lang="en-US" baseline="0" dirty="0" smtClean="0"/>
          </a:p>
          <a:p>
            <a:r>
              <a:rPr lang="en-US" baseline="0" dirty="0" smtClean="0"/>
              <a:t>Then we have my taint tracking code, which is responsible for tagging input data, such as from databases or user requests, and then intercepting any method calls, field reads and writes, and places in the program where tagged data is modified or mixed together. It is also responsible for monitoring what data is used over the course of multiple requests, as this constitutes application state.</a:t>
            </a:r>
          </a:p>
          <a:p>
            <a:endParaRPr lang="en-US" baseline="0" dirty="0" smtClean="0"/>
          </a:p>
          <a:p>
            <a:r>
              <a:rPr lang="en-US" baseline="0" dirty="0" smtClean="0"/>
              <a:t>Much of this is enabled with aspect oriented programming, which takes my taint tracking code and weaves it into the application and its libraries. This produced a modified version of the application which is run, producing tracking logs generated by my system. And as a side note this is about where I am at implementation-wise. Then, these logs will be used to generate dataflow representations of the application, showing where various pieces of application data travel for different types of requests to the application. Then we take these representations, and run analyses on them to produce useful data, potentially producing an annotated graph as a nice representation for other tools to work with.</a:t>
            </a:r>
            <a:endParaRPr lang="en-US" dirty="0"/>
          </a:p>
        </p:txBody>
      </p:sp>
      <p:sp>
        <p:nvSpPr>
          <p:cNvPr id="4" name="Slide Number Placeholder 3"/>
          <p:cNvSpPr>
            <a:spLocks noGrp="1"/>
          </p:cNvSpPr>
          <p:nvPr>
            <p:ph type="sldNum" sz="quarter" idx="10"/>
          </p:nvPr>
        </p:nvSpPr>
        <p:spPr/>
        <p:txBody>
          <a:bodyPr/>
          <a:lstStyle/>
          <a:p>
            <a:fld id="{ACBBF1F2-1574-4C89-A079-17F2F4E3EEB7}" type="slidenum">
              <a:rPr lang="en-US" smtClean="0"/>
              <a:t>7</a:t>
            </a:fld>
            <a:endParaRPr lang="en-US"/>
          </a:p>
        </p:txBody>
      </p:sp>
    </p:spTree>
    <p:extLst>
      <p:ext uri="{BB962C8B-B14F-4D97-AF65-F5344CB8AC3E}">
        <p14:creationId xmlns:p14="http://schemas.microsoft.com/office/powerpoint/2010/main" val="34979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 explain</a:t>
            </a:r>
            <a:r>
              <a:rPr lang="en-US" baseline="0" dirty="0" smtClean="0"/>
              <a:t> how my system works and further motivate the potential value of it, I’ll go through a few examples with a hypothetical web application, where my system would find data useful for solving problems you might encounter when migrating it.</a:t>
            </a:r>
          </a:p>
          <a:p>
            <a:endParaRPr lang="en-US" baseline="0" dirty="0" smtClean="0"/>
          </a:p>
          <a:p>
            <a:r>
              <a:rPr lang="en-US" baseline="0" dirty="0" smtClean="0"/>
              <a:t>The example system is a simple online store. On the backend they have data stores for inventory and user account data, along with the necessary logic for accessing this data. On the front end there is a browsing system, which renders pages of items to present to users sending requests to a Browse servlet. There is also the purchasing system, which allows users to do such things as putting items into a shopping card and ultimately checking out using their stored financial data. Of particular note here is the order state, which could be an in-memory object which maintains a shopping cart for every logged in user.</a:t>
            </a:r>
          </a:p>
          <a:p>
            <a:endParaRPr lang="en-US" baseline="0" dirty="0" smtClean="0"/>
          </a:p>
          <a:p>
            <a:r>
              <a:rPr lang="en-US" baseline="0" dirty="0" smtClean="0"/>
              <a:t>Now, to begin finding problems, say we wanted to partition this system.</a:t>
            </a:r>
            <a:endParaRPr lang="en-US" baseline="0" dirty="0" smtClean="0"/>
          </a:p>
        </p:txBody>
      </p:sp>
      <p:sp>
        <p:nvSpPr>
          <p:cNvPr id="4" name="Slide Number Placeholder 3"/>
          <p:cNvSpPr>
            <a:spLocks noGrp="1"/>
          </p:cNvSpPr>
          <p:nvPr>
            <p:ph type="sldNum" sz="quarter" idx="10"/>
          </p:nvPr>
        </p:nvSpPr>
        <p:spPr/>
        <p:txBody>
          <a:bodyPr/>
          <a:lstStyle/>
          <a:p>
            <a:fld id="{ACBBF1F2-1574-4C89-A079-17F2F4E3EEB7}" type="slidenum">
              <a:rPr lang="en-US" smtClean="0"/>
              <a:t>8</a:t>
            </a:fld>
            <a:endParaRPr lang="en-US"/>
          </a:p>
        </p:txBody>
      </p:sp>
    </p:spTree>
    <p:extLst>
      <p:ext uri="{BB962C8B-B14F-4D97-AF65-F5344CB8AC3E}">
        <p14:creationId xmlns:p14="http://schemas.microsoft.com/office/powerpoint/2010/main" val="3904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partitioned version of the application, we might want to keep the application’s data on-premise, maybe because it’s easier to update it that way, or for data sensitivity concerns. However, we find that the browsing system is a bottleneck, especially the page rendering, and we need more resources to support it. So we move this to the cloud, where we hope to have lots of replication to serve many users with ease. </a:t>
            </a:r>
          </a:p>
          <a:p>
            <a:r>
              <a:rPr lang="en-US" baseline="0" dirty="0" smtClean="0"/>
              <a:t>We do similarly for the purchasing system.</a:t>
            </a:r>
          </a:p>
        </p:txBody>
      </p:sp>
      <p:sp>
        <p:nvSpPr>
          <p:cNvPr id="4" name="Slide Number Placeholder 3"/>
          <p:cNvSpPr>
            <a:spLocks noGrp="1"/>
          </p:cNvSpPr>
          <p:nvPr>
            <p:ph type="sldNum" sz="quarter" idx="10"/>
          </p:nvPr>
        </p:nvSpPr>
        <p:spPr/>
        <p:txBody>
          <a:bodyPr/>
          <a:lstStyle/>
          <a:p>
            <a:fld id="{ACBBF1F2-1574-4C89-A079-17F2F4E3EEB7}" type="slidenum">
              <a:rPr lang="en-US" smtClean="0"/>
              <a:t>9</a:t>
            </a:fld>
            <a:endParaRPr lang="en-US"/>
          </a:p>
        </p:txBody>
      </p:sp>
    </p:spTree>
    <p:extLst>
      <p:ext uri="{BB962C8B-B14F-4D97-AF65-F5344CB8AC3E}">
        <p14:creationId xmlns:p14="http://schemas.microsoft.com/office/powerpoint/2010/main" val="390406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837135-F297-4780-8C72-CC094BB043E8}"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237800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37135-F297-4780-8C72-CC094BB043E8}"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392730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37135-F297-4780-8C72-CC094BB043E8}"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108335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37135-F297-4780-8C72-CC094BB043E8}"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187268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37135-F297-4780-8C72-CC094BB043E8}" type="datetimeFigureOut">
              <a:rPr lang="en-US" smtClean="0"/>
              <a:t>3/29/2012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25934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837135-F297-4780-8C72-CC094BB043E8}"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144742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37135-F297-4780-8C72-CC094BB043E8}" type="datetimeFigureOut">
              <a:rPr lang="en-US" smtClean="0"/>
              <a:t>3/29/2012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360692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837135-F297-4780-8C72-CC094BB043E8}" type="datetimeFigureOut">
              <a:rPr lang="en-US" smtClean="0"/>
              <a:t>3/29/2012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3009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37135-F297-4780-8C72-CC094BB043E8}" type="datetimeFigureOut">
              <a:rPr lang="en-US" smtClean="0"/>
              <a:t>3/29/2012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105706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37135-F297-4780-8C72-CC094BB043E8}"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85511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37135-F297-4780-8C72-CC094BB043E8}" type="datetimeFigureOut">
              <a:rPr lang="en-US" smtClean="0"/>
              <a:t>3/29/2012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0F954-EB99-4B32-B2FE-FA9AE202CAA5}" type="slidenum">
              <a:rPr lang="en-US" smtClean="0"/>
              <a:t>‹#›</a:t>
            </a:fld>
            <a:endParaRPr lang="en-US"/>
          </a:p>
        </p:txBody>
      </p:sp>
    </p:spTree>
    <p:extLst>
      <p:ext uri="{BB962C8B-B14F-4D97-AF65-F5344CB8AC3E}">
        <p14:creationId xmlns:p14="http://schemas.microsoft.com/office/powerpoint/2010/main" val="153294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37135-F297-4780-8C72-CC094BB043E8}" type="datetimeFigureOut">
              <a:rPr lang="en-US" smtClean="0"/>
              <a:t>3/29/2012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0F954-EB99-4B32-B2FE-FA9AE202CAA5}" type="slidenum">
              <a:rPr lang="en-US" smtClean="0"/>
              <a:t>‹#›</a:t>
            </a:fld>
            <a:endParaRPr lang="en-US"/>
          </a:p>
        </p:txBody>
      </p:sp>
    </p:spTree>
    <p:extLst>
      <p:ext uri="{BB962C8B-B14F-4D97-AF65-F5344CB8AC3E}">
        <p14:creationId xmlns:p14="http://schemas.microsoft.com/office/powerpoint/2010/main" val="254873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sz="5400" dirty="0" err="1" smtClean="0">
                <a:solidFill>
                  <a:schemeClr val="accent3">
                    <a:lumMod val="75000"/>
                  </a:schemeClr>
                </a:solidFill>
              </a:rPr>
              <a:t>TaTAMi</a:t>
            </a:r>
            <a:endParaRPr lang="en-US" dirty="0">
              <a:solidFill>
                <a:schemeClr val="accent3">
                  <a:lumMod val="75000"/>
                </a:schemeClr>
              </a:solidFill>
            </a:endParaRPr>
          </a:p>
        </p:txBody>
      </p:sp>
      <p:sp>
        <p:nvSpPr>
          <p:cNvPr id="3" name="Subtitle 2"/>
          <p:cNvSpPr>
            <a:spLocks noGrp="1"/>
          </p:cNvSpPr>
          <p:nvPr>
            <p:ph type="subTitle" idx="1"/>
          </p:nvPr>
        </p:nvSpPr>
        <p:spPr>
          <a:xfrm>
            <a:off x="0" y="6324600"/>
            <a:ext cx="9067800" cy="533400"/>
          </a:xfrm>
        </p:spPr>
        <p:txBody>
          <a:bodyPr>
            <a:normAutofit lnSpcReduction="10000"/>
          </a:bodyPr>
          <a:lstStyle/>
          <a:p>
            <a:pPr algn="r"/>
            <a:r>
              <a:rPr lang="en-US" dirty="0" smtClean="0"/>
              <a:t>MSc Research Presentation, Lee Beckman</a:t>
            </a:r>
            <a:endParaRPr lang="en-US" dirty="0"/>
          </a:p>
        </p:txBody>
      </p:sp>
      <p:grpSp>
        <p:nvGrpSpPr>
          <p:cNvPr id="18" name="Group 17"/>
          <p:cNvGrpSpPr/>
          <p:nvPr/>
        </p:nvGrpSpPr>
        <p:grpSpPr>
          <a:xfrm>
            <a:off x="0" y="1176448"/>
            <a:ext cx="9982200" cy="4843352"/>
            <a:chOff x="0" y="1066794"/>
            <a:chExt cx="9982200" cy="484335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447800"/>
              <a:ext cx="4191000" cy="4098798"/>
            </a:xfrm>
            <a:prstGeom prst="rect">
              <a:avLst/>
            </a:prstGeom>
          </p:spPr>
        </p:pic>
        <p:sp>
          <p:nvSpPr>
            <p:cNvPr id="4" name="TextBox 3"/>
            <p:cNvSpPr txBox="1"/>
            <p:nvPr/>
          </p:nvSpPr>
          <p:spPr>
            <a:xfrm>
              <a:off x="5032916" y="1841480"/>
              <a:ext cx="4949284" cy="3416320"/>
            </a:xfrm>
            <a:prstGeom prst="rect">
              <a:avLst/>
            </a:prstGeom>
            <a:noFill/>
          </p:spPr>
          <p:txBody>
            <a:bodyPr wrap="square" rtlCol="0">
              <a:spAutoFit/>
            </a:bodyPr>
            <a:lstStyle/>
            <a:p>
              <a:r>
                <a:rPr lang="en-US" sz="5400" dirty="0" smtClean="0">
                  <a:solidFill>
                    <a:schemeClr val="accent3">
                      <a:lumMod val="75000"/>
                    </a:schemeClr>
                  </a:solidFill>
                </a:rPr>
                <a:t>Ta</a:t>
              </a:r>
              <a:r>
                <a:rPr lang="en-US" sz="4400" dirty="0" smtClean="0"/>
                <a:t>int</a:t>
              </a:r>
            </a:p>
            <a:p>
              <a:r>
                <a:rPr lang="en-US" sz="5400" dirty="0" smtClean="0">
                  <a:solidFill>
                    <a:schemeClr val="accent3">
                      <a:lumMod val="75000"/>
                    </a:schemeClr>
                  </a:solidFill>
                </a:rPr>
                <a:t>T</a:t>
              </a:r>
              <a:r>
                <a:rPr lang="en-US" sz="4400" dirty="0" smtClean="0"/>
                <a:t>racking for</a:t>
              </a:r>
            </a:p>
            <a:p>
              <a:r>
                <a:rPr lang="en-US" sz="5400" dirty="0" smtClean="0">
                  <a:solidFill>
                    <a:schemeClr val="accent3">
                      <a:lumMod val="75000"/>
                    </a:schemeClr>
                  </a:solidFill>
                </a:rPr>
                <a:t>A</a:t>
              </a:r>
              <a:r>
                <a:rPr lang="en-US" sz="4400" dirty="0" smtClean="0"/>
                <a:t>pplication</a:t>
              </a:r>
            </a:p>
            <a:p>
              <a:r>
                <a:rPr lang="en-US" sz="5400" dirty="0" smtClean="0">
                  <a:solidFill>
                    <a:schemeClr val="accent3">
                      <a:lumMod val="75000"/>
                    </a:schemeClr>
                  </a:solidFill>
                </a:rPr>
                <a:t>Mi</a:t>
              </a:r>
              <a:r>
                <a:rPr lang="en-US" sz="4400" dirty="0" smtClean="0"/>
                <a:t>gration</a:t>
              </a:r>
            </a:p>
          </p:txBody>
        </p:sp>
        <p:sp>
          <p:nvSpPr>
            <p:cNvPr id="5" name="Rounded Rectangle 4"/>
            <p:cNvSpPr/>
            <p:nvPr/>
          </p:nvSpPr>
          <p:spPr>
            <a:xfrm>
              <a:off x="76200" y="1371600"/>
              <a:ext cx="4648200" cy="4098798"/>
            </a:xfrm>
            <a:prstGeom prst="roundRect">
              <a:avLst>
                <a:gd name="adj" fmla="val 8777"/>
              </a:avLst>
            </a:prstGeom>
            <a:noFill/>
            <a:ln w="571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V="1">
              <a:off x="4568283" y="1776841"/>
              <a:ext cx="460917" cy="3926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1540002"/>
              <a:ext cx="4267200" cy="4098798"/>
            </a:xfrm>
            <a:prstGeom prst="roundRect">
              <a:avLst>
                <a:gd name="adj" fmla="val 8777"/>
              </a:avLst>
            </a:prstGeom>
            <a:noFill/>
            <a:ln w="571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V="1">
              <a:off x="0" y="1066794"/>
              <a:ext cx="381000" cy="25463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flipV="1">
              <a:off x="0" y="3321037"/>
              <a:ext cx="381000" cy="25463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flipV="1">
              <a:off x="228600" y="5334000"/>
              <a:ext cx="4343400" cy="5761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4774580" y="1371600"/>
              <a:ext cx="4343400" cy="5761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8686800" y="1776841"/>
              <a:ext cx="388434" cy="40905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4114800" y="5443820"/>
              <a:ext cx="617034" cy="466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439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15" name="Group 14"/>
          <p:cNvGrpSpPr/>
          <p:nvPr/>
        </p:nvGrpSpPr>
        <p:grpSpPr>
          <a:xfrm>
            <a:off x="1764162" y="1756791"/>
            <a:ext cx="5886450" cy="4286828"/>
            <a:chOff x="1764162" y="1756791"/>
            <a:chExt cx="5886450" cy="4286828"/>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778340" y="2029627"/>
              <a:ext cx="1066800" cy="977660"/>
              <a:chOff x="6698511" y="2100533"/>
              <a:chExt cx="1066800" cy="977660"/>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1" name="Can 3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2208699" y="1979297"/>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07" name="Rounded Rectangle 206"/>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1600200" y="1828800"/>
            <a:ext cx="1687962" cy="1278800"/>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1600200" y="4992177"/>
            <a:ext cx="1687962" cy="1278800"/>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4938053" y="3199954"/>
            <a:ext cx="1416931" cy="1067246"/>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6413680" y="4426559"/>
            <a:ext cx="607850" cy="732853"/>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6987141" y="2348970"/>
            <a:ext cx="607850" cy="732853"/>
          </a:xfrm>
          <a:prstGeom prst="rect">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2655736" y="2981739"/>
            <a:ext cx="2536466" cy="1654871"/>
          </a:xfrm>
          <a:custGeom>
            <a:avLst/>
            <a:gdLst>
              <a:gd name="connsiteX0" fmla="*/ 0 w 2536466"/>
              <a:gd name="connsiteY0" fmla="*/ 0 h 1654871"/>
              <a:gd name="connsiteX1" fmla="*/ 834887 w 2536466"/>
              <a:gd name="connsiteY1" fmla="*/ 993913 h 1654871"/>
              <a:gd name="connsiteX2" fmla="*/ 1828800 w 2536466"/>
              <a:gd name="connsiteY2" fmla="*/ 1653871 h 1654871"/>
              <a:gd name="connsiteX3" fmla="*/ 2536466 w 2536466"/>
              <a:gd name="connsiteY3" fmla="*/ 850790 h 1654871"/>
            </a:gdLst>
            <a:ahLst/>
            <a:cxnLst>
              <a:cxn ang="0">
                <a:pos x="connsiteX0" y="connsiteY0"/>
              </a:cxn>
              <a:cxn ang="0">
                <a:pos x="connsiteX1" y="connsiteY1"/>
              </a:cxn>
              <a:cxn ang="0">
                <a:pos x="connsiteX2" y="connsiteY2"/>
              </a:cxn>
              <a:cxn ang="0">
                <a:pos x="connsiteX3" y="connsiteY3"/>
              </a:cxn>
            </a:cxnLst>
            <a:rect l="l" t="t" r="r" b="b"/>
            <a:pathLst>
              <a:path w="2536466" h="1654871">
                <a:moveTo>
                  <a:pt x="0" y="0"/>
                </a:moveTo>
                <a:cubicBezTo>
                  <a:pt x="265043" y="359134"/>
                  <a:pt x="530087" y="718268"/>
                  <a:pt x="834887" y="993913"/>
                </a:cubicBezTo>
                <a:cubicBezTo>
                  <a:pt x="1139687" y="1269558"/>
                  <a:pt x="1545204" y="1677725"/>
                  <a:pt x="1828800" y="1653871"/>
                </a:cubicBezTo>
                <a:cubicBezTo>
                  <a:pt x="2112396" y="1630017"/>
                  <a:pt x="2536466" y="850790"/>
                  <a:pt x="2536466" y="850790"/>
                </a:cubicBezTo>
              </a:path>
            </a:pathLst>
          </a:custGeom>
          <a:noFill/>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2536466" y="3864334"/>
            <a:ext cx="2703444" cy="1256306"/>
          </a:xfrm>
          <a:custGeom>
            <a:avLst/>
            <a:gdLst>
              <a:gd name="connsiteX0" fmla="*/ 0 w 2703444"/>
              <a:gd name="connsiteY0" fmla="*/ 1256306 h 1256306"/>
              <a:gd name="connsiteX1" fmla="*/ 620202 w 2703444"/>
              <a:gd name="connsiteY1" fmla="*/ 691763 h 1256306"/>
              <a:gd name="connsiteX2" fmla="*/ 1924216 w 2703444"/>
              <a:gd name="connsiteY2" fmla="*/ 954156 h 1256306"/>
              <a:gd name="connsiteX3" fmla="*/ 2703444 w 2703444"/>
              <a:gd name="connsiteY3" fmla="*/ 0 h 1256306"/>
            </a:gdLst>
            <a:ahLst/>
            <a:cxnLst>
              <a:cxn ang="0">
                <a:pos x="connsiteX0" y="connsiteY0"/>
              </a:cxn>
              <a:cxn ang="0">
                <a:pos x="connsiteX1" y="connsiteY1"/>
              </a:cxn>
              <a:cxn ang="0">
                <a:pos x="connsiteX2" y="connsiteY2"/>
              </a:cxn>
              <a:cxn ang="0">
                <a:pos x="connsiteX3" y="connsiteY3"/>
              </a:cxn>
            </a:cxnLst>
            <a:rect l="l" t="t" r="r" b="b"/>
            <a:pathLst>
              <a:path w="2703444" h="1256306">
                <a:moveTo>
                  <a:pt x="0" y="1256306"/>
                </a:moveTo>
                <a:cubicBezTo>
                  <a:pt x="149749" y="999213"/>
                  <a:pt x="299499" y="742121"/>
                  <a:pt x="620202" y="691763"/>
                </a:cubicBezTo>
                <a:cubicBezTo>
                  <a:pt x="940905" y="641405"/>
                  <a:pt x="1577009" y="1069450"/>
                  <a:pt x="1924216" y="954156"/>
                </a:cubicBezTo>
                <a:cubicBezTo>
                  <a:pt x="2271423" y="838862"/>
                  <a:pt x="2586825" y="99391"/>
                  <a:pt x="2703444" y="0"/>
                </a:cubicBezTo>
              </a:path>
            </a:pathLst>
          </a:custGeom>
          <a:noFill/>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4943190" y="3912042"/>
            <a:ext cx="1433756" cy="1025718"/>
          </a:xfrm>
          <a:custGeom>
            <a:avLst/>
            <a:gdLst>
              <a:gd name="connsiteX0" fmla="*/ 1433756 w 1433756"/>
              <a:gd name="connsiteY0" fmla="*/ 1025718 h 1025718"/>
              <a:gd name="connsiteX1" fmla="*/ 304671 w 1433756"/>
              <a:gd name="connsiteY1" fmla="*/ 978010 h 1025718"/>
              <a:gd name="connsiteX2" fmla="*/ 2521 w 1433756"/>
              <a:gd name="connsiteY2" fmla="*/ 755374 h 1025718"/>
              <a:gd name="connsiteX3" fmla="*/ 415989 w 1433756"/>
              <a:gd name="connsiteY3" fmla="*/ 0 h 1025718"/>
            </a:gdLst>
            <a:ahLst/>
            <a:cxnLst>
              <a:cxn ang="0">
                <a:pos x="connsiteX0" y="connsiteY0"/>
              </a:cxn>
              <a:cxn ang="0">
                <a:pos x="connsiteX1" y="connsiteY1"/>
              </a:cxn>
              <a:cxn ang="0">
                <a:pos x="connsiteX2" y="connsiteY2"/>
              </a:cxn>
              <a:cxn ang="0">
                <a:pos x="connsiteX3" y="connsiteY3"/>
              </a:cxn>
            </a:cxnLst>
            <a:rect l="l" t="t" r="r" b="b"/>
            <a:pathLst>
              <a:path w="1433756" h="1025718">
                <a:moveTo>
                  <a:pt x="1433756" y="1025718"/>
                </a:moveTo>
                <a:cubicBezTo>
                  <a:pt x="988483" y="1024392"/>
                  <a:pt x="543210" y="1023067"/>
                  <a:pt x="304671" y="978010"/>
                </a:cubicBezTo>
                <a:cubicBezTo>
                  <a:pt x="66132" y="932953"/>
                  <a:pt x="-16032" y="918376"/>
                  <a:pt x="2521" y="755374"/>
                </a:cubicBezTo>
                <a:cubicBezTo>
                  <a:pt x="21074" y="592372"/>
                  <a:pt x="218531" y="296186"/>
                  <a:pt x="415989" y="0"/>
                </a:cubicBezTo>
              </a:path>
            </a:pathLst>
          </a:custGeom>
          <a:noFill/>
          <a:ln w="28575">
            <a:solidFill>
              <a:srgbClr val="FF0000"/>
            </a:solidFill>
            <a:headEnd type="arrow"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2854518" y="2576223"/>
            <a:ext cx="4023360" cy="895645"/>
          </a:xfrm>
          <a:custGeom>
            <a:avLst/>
            <a:gdLst>
              <a:gd name="connsiteX0" fmla="*/ 0 w 4023360"/>
              <a:gd name="connsiteY0" fmla="*/ 238539 h 895645"/>
              <a:gd name="connsiteX1" fmla="*/ 333955 w 4023360"/>
              <a:gd name="connsiteY1" fmla="*/ 818984 h 895645"/>
              <a:gd name="connsiteX2" fmla="*/ 580445 w 4023360"/>
              <a:gd name="connsiteY2" fmla="*/ 834887 h 895645"/>
              <a:gd name="connsiteX3" fmla="*/ 1001865 w 4023360"/>
              <a:gd name="connsiteY3" fmla="*/ 318052 h 895645"/>
              <a:gd name="connsiteX4" fmla="*/ 1582310 w 4023360"/>
              <a:gd name="connsiteY4" fmla="*/ 119269 h 895645"/>
              <a:gd name="connsiteX5" fmla="*/ 3267986 w 4023360"/>
              <a:gd name="connsiteY5" fmla="*/ 23854 h 895645"/>
              <a:gd name="connsiteX6" fmla="*/ 4023360 w 4023360"/>
              <a:gd name="connsiteY6" fmla="*/ 0 h 89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895645">
                <a:moveTo>
                  <a:pt x="0" y="238539"/>
                </a:moveTo>
                <a:cubicBezTo>
                  <a:pt x="118607" y="479066"/>
                  <a:pt x="237214" y="719593"/>
                  <a:pt x="333955" y="818984"/>
                </a:cubicBezTo>
                <a:cubicBezTo>
                  <a:pt x="430696" y="918375"/>
                  <a:pt x="469127" y="918376"/>
                  <a:pt x="580445" y="834887"/>
                </a:cubicBezTo>
                <a:cubicBezTo>
                  <a:pt x="691763" y="751398"/>
                  <a:pt x="834888" y="437322"/>
                  <a:pt x="1001865" y="318052"/>
                </a:cubicBezTo>
                <a:cubicBezTo>
                  <a:pt x="1168842" y="198782"/>
                  <a:pt x="1204623" y="168302"/>
                  <a:pt x="1582310" y="119269"/>
                </a:cubicBezTo>
                <a:cubicBezTo>
                  <a:pt x="1959997" y="70236"/>
                  <a:pt x="2861144" y="43732"/>
                  <a:pt x="3267986" y="23854"/>
                </a:cubicBezTo>
                <a:cubicBezTo>
                  <a:pt x="3674828" y="3976"/>
                  <a:pt x="3849094" y="1988"/>
                  <a:pt x="4023360" y="0"/>
                </a:cubicBezTo>
              </a:path>
            </a:pathLst>
          </a:custGeom>
          <a:noFill/>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7" name="Group 216"/>
          <p:cNvGrpSpPr/>
          <p:nvPr/>
        </p:nvGrpSpPr>
        <p:grpSpPr>
          <a:xfrm>
            <a:off x="6507612" y="143900"/>
            <a:ext cx="2286000" cy="1752600"/>
            <a:chOff x="6507612" y="143900"/>
            <a:chExt cx="2286000" cy="1752600"/>
          </a:xfrm>
        </p:grpSpPr>
        <p:sp>
          <p:nvSpPr>
            <p:cNvPr id="218" name="Rounded Rectangle 217"/>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219" name="Group 218"/>
            <p:cNvGrpSpPr/>
            <p:nvPr/>
          </p:nvGrpSpPr>
          <p:grpSpPr>
            <a:xfrm>
              <a:off x="6603150" y="228600"/>
              <a:ext cx="2083650" cy="1520014"/>
              <a:chOff x="9592573" y="381000"/>
              <a:chExt cx="8847827" cy="6477000"/>
            </a:xfrm>
          </p:grpSpPr>
          <p:sp useBgFill="1">
            <p:nvSpPr>
              <p:cNvPr id="220" name="Rounded Rectangle 219"/>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221" name="Picture 2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222" name="Group 221"/>
              <p:cNvGrpSpPr/>
              <p:nvPr/>
            </p:nvGrpSpPr>
            <p:grpSpPr>
              <a:xfrm>
                <a:off x="17371979" y="641866"/>
                <a:ext cx="990340" cy="1295401"/>
                <a:chOff x="7975454" y="1708028"/>
                <a:chExt cx="990340" cy="1295401"/>
              </a:xfrm>
            </p:grpSpPr>
            <p:pic>
              <p:nvPicPr>
                <p:cNvPr id="273" name="Picture 2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274" name="Picture 2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275" name="Picture 2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276" name="Rectangle 275"/>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 name="Group 222"/>
              <p:cNvGrpSpPr/>
              <p:nvPr/>
            </p:nvGrpSpPr>
            <p:grpSpPr>
              <a:xfrm>
                <a:off x="13330686" y="623298"/>
                <a:ext cx="4710416" cy="2180923"/>
                <a:chOff x="3890513" y="470898"/>
                <a:chExt cx="4710416" cy="2180923"/>
              </a:xfrm>
            </p:grpSpPr>
            <p:sp>
              <p:nvSpPr>
                <p:cNvPr id="261" name="Freeform 260"/>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2" name="Freeform 261"/>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3" name="Freeform 262"/>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4" name="Freeform 263"/>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5" name="Freeform 264"/>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6" name="Freeform 265"/>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7" name="Freeform 266"/>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8" name="Freeform 267"/>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69" name="Freeform 268"/>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71" name="Freeform 270"/>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272" name="Freeform 271"/>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224" name="Group 223"/>
              <p:cNvGrpSpPr/>
              <p:nvPr/>
            </p:nvGrpSpPr>
            <p:grpSpPr>
              <a:xfrm>
                <a:off x="11986833" y="882761"/>
                <a:ext cx="1720540" cy="990600"/>
                <a:chOff x="2546660" y="730361"/>
                <a:chExt cx="1720540" cy="990600"/>
              </a:xfrm>
            </p:grpSpPr>
            <p:sp>
              <p:nvSpPr>
                <p:cNvPr id="259" name="Explosion 1 258"/>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260" name="Right Arrow 259"/>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5" name="Group 224"/>
              <p:cNvGrpSpPr/>
              <p:nvPr/>
            </p:nvGrpSpPr>
            <p:grpSpPr>
              <a:xfrm>
                <a:off x="15012837" y="3493816"/>
                <a:ext cx="1966575" cy="762000"/>
                <a:chOff x="5572664" y="3341416"/>
                <a:chExt cx="1966575" cy="762000"/>
              </a:xfrm>
            </p:grpSpPr>
            <p:sp>
              <p:nvSpPr>
                <p:cNvPr id="257" name="Right Arrow 256"/>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8" name="Rounded Rectangle 257"/>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226" name="Group 225"/>
              <p:cNvGrpSpPr/>
              <p:nvPr/>
            </p:nvGrpSpPr>
            <p:grpSpPr>
              <a:xfrm>
                <a:off x="13554973" y="5486400"/>
                <a:ext cx="1011090" cy="819743"/>
                <a:chOff x="4114800" y="5334000"/>
                <a:chExt cx="1011090" cy="819743"/>
              </a:xfrm>
            </p:grpSpPr>
            <p:sp>
              <p:nvSpPr>
                <p:cNvPr id="255" name="Right Arrow 254"/>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6" name="Rounded Rectangle 255"/>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227" name="Group 226"/>
              <p:cNvGrpSpPr/>
              <p:nvPr/>
            </p:nvGrpSpPr>
            <p:grpSpPr>
              <a:xfrm>
                <a:off x="14697973" y="4191000"/>
                <a:ext cx="3742427" cy="2667000"/>
                <a:chOff x="5257800" y="4038600"/>
                <a:chExt cx="3742427" cy="2667000"/>
              </a:xfrm>
            </p:grpSpPr>
            <p:sp>
              <p:nvSpPr>
                <p:cNvPr id="243" name="Rounded Rectangle 242"/>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244" name="Group 243"/>
                <p:cNvGrpSpPr/>
                <p:nvPr/>
              </p:nvGrpSpPr>
              <p:grpSpPr>
                <a:xfrm>
                  <a:off x="5257800" y="4343400"/>
                  <a:ext cx="3742427" cy="2362200"/>
                  <a:chOff x="5257800" y="4343400"/>
                  <a:chExt cx="3742427" cy="2362200"/>
                </a:xfrm>
              </p:grpSpPr>
              <p:sp useBgFill="1">
                <p:nvSpPr>
                  <p:cNvPr id="245" name="Rounded Rectangle 244"/>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246" name="Rectangle 245"/>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Freeform 250"/>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Freeform 251"/>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p:cNvGrpSpPr/>
              <p:nvPr/>
            </p:nvGrpSpPr>
            <p:grpSpPr>
              <a:xfrm>
                <a:off x="9592573" y="4191000"/>
                <a:ext cx="3781245" cy="2667000"/>
                <a:chOff x="152400" y="4038600"/>
                <a:chExt cx="3781245" cy="2667000"/>
              </a:xfrm>
            </p:grpSpPr>
            <p:sp>
              <p:nvSpPr>
                <p:cNvPr id="229" name="Rounded Rectangle 228"/>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230" name="Group 229"/>
                <p:cNvGrpSpPr/>
                <p:nvPr/>
              </p:nvGrpSpPr>
              <p:grpSpPr>
                <a:xfrm>
                  <a:off x="152400" y="4343400"/>
                  <a:ext cx="3781245" cy="2362200"/>
                  <a:chOff x="152400" y="4343400"/>
                  <a:chExt cx="3781245" cy="2362200"/>
                </a:xfrm>
              </p:grpSpPr>
              <p:sp useBgFill="1">
                <p:nvSpPr>
                  <p:cNvPr id="231" name="Rounded Rectangle 230"/>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232" name="Rectangle 231"/>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4" name="Rectangle 233"/>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5" name="Rectangle 234"/>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235"/>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Freeform 236"/>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Freeform 237"/>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242" name="Rectangle 241"/>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spTree>
    <p:extLst>
      <p:ext uri="{BB962C8B-B14F-4D97-AF65-F5344CB8AC3E}">
        <p14:creationId xmlns:p14="http://schemas.microsoft.com/office/powerpoint/2010/main" val="130081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fade">
                                      <p:cBhvr>
                                        <p:cTn id="16" dur="500"/>
                                        <p:tgtEl>
                                          <p:spTgt spid="207"/>
                                        </p:tgtEl>
                                      </p:cBhvr>
                                    </p:animEffect>
                                  </p:childTnLst>
                                </p:cTn>
                              </p:par>
                              <p:par>
                                <p:cTn id="17" presetID="10" presetClass="entr" presetSubtype="0" fill="hold"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fade">
                                      <p:cBhvr>
                                        <p:cTn id="19" dur="500"/>
                                        <p:tgtEl>
                                          <p:spTgt spid="2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128" name="Group 127"/>
          <p:cNvGrpSpPr/>
          <p:nvPr/>
        </p:nvGrpSpPr>
        <p:grpSpPr>
          <a:xfrm>
            <a:off x="4114800" y="3581400"/>
            <a:ext cx="4934563" cy="3280611"/>
            <a:chOff x="9100751" y="-17410"/>
            <a:chExt cx="4934563" cy="3280611"/>
          </a:xfrm>
        </p:grpSpPr>
        <p:grpSp>
          <p:nvGrpSpPr>
            <p:cNvPr id="107" name="Group 106"/>
            <p:cNvGrpSpPr/>
            <p:nvPr/>
          </p:nvGrpSpPr>
          <p:grpSpPr>
            <a:xfrm>
              <a:off x="9100751" y="-17410"/>
              <a:ext cx="4934563" cy="3280611"/>
              <a:chOff x="4114800" y="3577389"/>
              <a:chExt cx="4934563" cy="3280611"/>
            </a:xfrm>
          </p:grpSpPr>
          <p:sp>
            <p:nvSpPr>
              <p:cNvPr id="108" name="Cloud 107"/>
              <p:cNvSpPr/>
              <p:nvPr/>
            </p:nvSpPr>
            <p:spPr>
              <a:xfrm>
                <a:off x="4114800" y="3577389"/>
                <a:ext cx="3886200" cy="3170927"/>
              </a:xfrm>
              <a:prstGeom prst="cloud">
                <a:avLst/>
              </a:prstGeom>
              <a:solidFill>
                <a:schemeClr val="accent1">
                  <a:lumMod val="40000"/>
                  <a:lumOff val="60000"/>
                </a:schemeClr>
              </a:solidFill>
              <a:ln>
                <a:solidFill>
                  <a:srgbClr val="FF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09" name="Rounded Rectangle 108"/>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110" name="Rounded Rectangle 109"/>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111" name="Straight Arrow Connector 110"/>
              <p:cNvCxnSpPr>
                <a:stCxn id="110"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12" name="Rounded Rectangle 111"/>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113" name="Group 112"/>
              <p:cNvGrpSpPr/>
              <p:nvPr/>
            </p:nvGrpSpPr>
            <p:grpSpPr>
              <a:xfrm>
                <a:off x="6115120" y="3657600"/>
                <a:ext cx="943561" cy="1219200"/>
                <a:chOff x="6115120" y="3657600"/>
                <a:chExt cx="943561" cy="1219200"/>
              </a:xfrm>
            </p:grpSpPr>
            <p:sp>
              <p:nvSpPr>
                <p:cNvPr id="123" name="Can 122"/>
                <p:cNvSpPr/>
                <p:nvPr/>
              </p:nvSpPr>
              <p:spPr>
                <a:xfrm>
                  <a:off x="6115120" y="3810000"/>
                  <a:ext cx="595422" cy="762000"/>
                </a:xfrm>
                <a:prstGeom prst="can">
                  <a:avLst>
                    <a:gd name="adj" fmla="val 21920"/>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4" name="Can 123"/>
                <p:cNvSpPr/>
                <p:nvPr/>
              </p:nvSpPr>
              <p:spPr>
                <a:xfrm>
                  <a:off x="6267520" y="3962400"/>
                  <a:ext cx="595422" cy="762000"/>
                </a:xfrm>
                <a:prstGeom prst="can">
                  <a:avLst>
                    <a:gd name="adj" fmla="val 21920"/>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5" name="Can 124"/>
                <p:cNvSpPr/>
                <p:nvPr/>
              </p:nvSpPr>
              <p:spPr>
                <a:xfrm>
                  <a:off x="6414978" y="4114800"/>
                  <a:ext cx="595422" cy="762000"/>
                </a:xfrm>
                <a:prstGeom prst="can">
                  <a:avLst>
                    <a:gd name="adj" fmla="val 21920"/>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6" name="Rectangle 125"/>
                <p:cNvSpPr/>
                <p:nvPr/>
              </p:nvSpPr>
              <p:spPr>
                <a:xfrm>
                  <a:off x="6128875" y="3657600"/>
                  <a:ext cx="929806" cy="369332"/>
                </a:xfrm>
                <a:prstGeom prst="rect">
                  <a:avLst/>
                </a:prstGeom>
              </p:spPr>
              <p:txBody>
                <a:bodyPr wrap="none">
                  <a:spAutoFit/>
                </a:bodyPr>
                <a:lstStyle/>
                <a:p>
                  <a:r>
                    <a:rPr lang="en-US" dirty="0" smtClean="0"/>
                    <a:t>Careful!</a:t>
                  </a:r>
                  <a:endParaRPr lang="en-US" dirty="0"/>
                </a:p>
              </p:txBody>
            </p:sp>
          </p:grpSp>
          <p:cxnSp>
            <p:nvCxnSpPr>
              <p:cNvPr id="114" name="Straight Arrow Connector 113"/>
              <p:cNvCxnSpPr>
                <a:stCxn id="110" idx="0"/>
                <a:endCxn id="125"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15" name="Straight Arrow Connector 114"/>
              <p:cNvCxnSpPr>
                <a:stCxn id="112" idx="0"/>
                <a:endCxn id="124"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16" name="Straight Arrow Connector 115"/>
              <p:cNvCxnSpPr>
                <a:stCxn id="122" idx="0"/>
                <a:endCxn id="123"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1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a:endCxn id="122"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21" name="Straight Arrow Connector 120"/>
              <p:cNvCxnSpPr>
                <a:stCxn id="112"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2" name="Rounded Rectangle 121"/>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sp useBgFill="1">
          <p:nvSpPr>
            <p:cNvPr id="127" name="Rounded Rectangle 126"/>
            <p:cNvSpPr/>
            <p:nvPr/>
          </p:nvSpPr>
          <p:spPr>
            <a:xfrm>
              <a:off x="9829800" y="1219200"/>
              <a:ext cx="2665504" cy="6858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Memory Constraints?</a:t>
              </a:r>
            </a:p>
            <a:p>
              <a:pPr defTabSz="457200"/>
              <a:r>
                <a:rPr lang="en-US" dirty="0" smtClean="0">
                  <a:solidFill>
                    <a:schemeClr val="accent6">
                      <a:lumMod val="75000"/>
                    </a:schemeClr>
                  </a:solidFill>
                </a:rPr>
                <a:t>Unreliable Instance State?</a:t>
              </a:r>
              <a:endParaRPr lang="en-US" dirty="0" smtClean="0">
                <a:solidFill>
                  <a:schemeClr val="tx1">
                    <a:lumMod val="65000"/>
                    <a:lumOff val="35000"/>
                  </a:schemeClr>
                </a:solidFill>
              </a:endParaRPr>
            </a:p>
          </p:txBody>
        </p:sp>
      </p:grpSp>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7" name="Rounded Rectangle 6"/>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29" name="Rounded Rectangle 128"/>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0" name="Rounded Rectangle 129"/>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7" idx="3"/>
            <a:endCxn id="21"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29" idx="3"/>
            <a:endCxn id="133"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30" idx="3"/>
            <a:endCxn id="134"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a:stCxn id="130" idx="3"/>
            <a:endCxn id="21"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9" name="Straight Arrow Connector 148"/>
          <p:cNvCxnSpPr>
            <a:stCxn id="7" idx="3"/>
            <a:endCxn id="134"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2" name="Group 1"/>
          <p:cNvGrpSpPr/>
          <p:nvPr/>
        </p:nvGrpSpPr>
        <p:grpSpPr>
          <a:xfrm>
            <a:off x="395178" y="2119398"/>
            <a:ext cx="1066800" cy="977660"/>
            <a:chOff x="6698511" y="2100533"/>
            <a:chExt cx="1066800" cy="977660"/>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 name="Can 11"/>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24" name="Rectangle 23"/>
          <p:cNvSpPr/>
          <p:nvPr/>
        </p:nvSpPr>
        <p:spPr>
          <a:xfrm>
            <a:off x="825537" y="2069068"/>
            <a:ext cx="1079463" cy="369332"/>
          </a:xfrm>
          <a:prstGeom prst="rect">
            <a:avLst/>
          </a:prstGeom>
        </p:spPr>
        <p:txBody>
          <a:bodyPr wrap="none">
            <a:spAutoFit/>
          </a:bodyPr>
          <a:lstStyle/>
          <a:p>
            <a:r>
              <a:rPr lang="en-US" dirty="0" smtClean="0"/>
              <a:t>Inventory</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152" name="Straight Arrow Connector 151"/>
          <p:cNvCxnSpPr>
            <a:stCxn id="23" idx="3"/>
            <a:endCxn id="130" idx="1"/>
          </p:cNvCxnSpPr>
          <p:nvPr/>
        </p:nvCxnSpPr>
        <p:spPr>
          <a:xfrm flipV="1">
            <a:off x="1952280" y="1826546"/>
            <a:ext cx="1884117" cy="191483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4" name="Straight Arrow Connector 233"/>
          <p:cNvCxnSpPr>
            <a:stCxn id="23" idx="0"/>
          </p:cNvCxnSpPr>
          <p:nvPr/>
        </p:nvCxnSpPr>
        <p:spPr>
          <a:xfrm flipH="1" flipV="1">
            <a:off x="1128822" y="2979312"/>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60171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fade">
                                      <p:cBhvr>
                                        <p:cTn id="2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778340" y="2029627"/>
            <a:ext cx="1066800" cy="977660"/>
            <a:chOff x="6698511" y="2100533"/>
            <a:chExt cx="1066800" cy="977660"/>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1" name="Can 3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2208699" y="1979297"/>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 name="Rounded Rectangle 1"/>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82"/>
          <p:cNvSpPr/>
          <p:nvPr/>
        </p:nvSpPr>
        <p:spPr>
          <a:xfrm>
            <a:off x="4864040" y="3774882"/>
            <a:ext cx="1612960" cy="1025718"/>
          </a:xfrm>
          <a:custGeom>
            <a:avLst/>
            <a:gdLst>
              <a:gd name="connsiteX0" fmla="*/ 1433756 w 1433756"/>
              <a:gd name="connsiteY0" fmla="*/ 1025718 h 1025718"/>
              <a:gd name="connsiteX1" fmla="*/ 304671 w 1433756"/>
              <a:gd name="connsiteY1" fmla="*/ 978010 h 1025718"/>
              <a:gd name="connsiteX2" fmla="*/ 2521 w 1433756"/>
              <a:gd name="connsiteY2" fmla="*/ 755374 h 1025718"/>
              <a:gd name="connsiteX3" fmla="*/ 415989 w 1433756"/>
              <a:gd name="connsiteY3" fmla="*/ 0 h 1025718"/>
            </a:gdLst>
            <a:ahLst/>
            <a:cxnLst>
              <a:cxn ang="0">
                <a:pos x="connsiteX0" y="connsiteY0"/>
              </a:cxn>
              <a:cxn ang="0">
                <a:pos x="connsiteX1" y="connsiteY1"/>
              </a:cxn>
              <a:cxn ang="0">
                <a:pos x="connsiteX2" y="connsiteY2"/>
              </a:cxn>
              <a:cxn ang="0">
                <a:pos x="connsiteX3" y="connsiteY3"/>
              </a:cxn>
            </a:cxnLst>
            <a:rect l="l" t="t" r="r" b="b"/>
            <a:pathLst>
              <a:path w="1433756" h="1025718">
                <a:moveTo>
                  <a:pt x="1433756" y="1025718"/>
                </a:moveTo>
                <a:cubicBezTo>
                  <a:pt x="988483" y="1024392"/>
                  <a:pt x="543210" y="1023067"/>
                  <a:pt x="304671" y="978010"/>
                </a:cubicBezTo>
                <a:cubicBezTo>
                  <a:pt x="66132" y="932953"/>
                  <a:pt x="-16032" y="918376"/>
                  <a:pt x="2521" y="755374"/>
                </a:cubicBezTo>
                <a:cubicBezTo>
                  <a:pt x="21074" y="592372"/>
                  <a:pt x="218531" y="296186"/>
                  <a:pt x="415989" y="0"/>
                </a:cubicBezTo>
              </a:path>
            </a:pathLst>
          </a:custGeom>
          <a:noFill/>
          <a:ln w="28575">
            <a:solidFill>
              <a:srgbClr val="FF0000"/>
            </a:solidFill>
            <a:headEnd type="arrow"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258935" y="3973643"/>
            <a:ext cx="1755599" cy="641196"/>
            <a:chOff x="2623179" y="1108694"/>
            <a:chExt cx="1755599" cy="641196"/>
          </a:xfrm>
        </p:grpSpPr>
        <p:sp>
          <p:nvSpPr>
            <p:cNvPr id="85" name="Rectangle 84"/>
            <p:cNvSpPr/>
            <p:nvPr/>
          </p:nvSpPr>
          <p:spPr>
            <a:xfrm>
              <a:off x="2623179" y="1301015"/>
              <a:ext cx="1567822" cy="448875"/>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Personal State</a:t>
              </a:r>
              <a:endParaRPr lang="en-US" dirty="0">
                <a:solidFill>
                  <a:srgbClr val="FF0000"/>
                </a:solidFill>
              </a:endParaRPr>
            </a:p>
          </p:txBody>
        </p:sp>
        <p:sp>
          <p:nvSpPr>
            <p:cNvPr id="86" name="5-Point Star 85"/>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6507612" y="143900"/>
            <a:ext cx="2286000" cy="1752600"/>
            <a:chOff x="6507612" y="143900"/>
            <a:chExt cx="2286000" cy="1752600"/>
          </a:xfrm>
        </p:grpSpPr>
        <p:sp>
          <p:nvSpPr>
            <p:cNvPr id="74" name="Rounded Rectangle 73"/>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75" name="Group 74"/>
            <p:cNvGrpSpPr/>
            <p:nvPr/>
          </p:nvGrpSpPr>
          <p:grpSpPr>
            <a:xfrm>
              <a:off x="6603150" y="228600"/>
              <a:ext cx="2083650" cy="1520014"/>
              <a:chOff x="9592573" y="381000"/>
              <a:chExt cx="8847827" cy="6477000"/>
            </a:xfrm>
          </p:grpSpPr>
          <p:sp useBgFill="1">
            <p:nvSpPr>
              <p:cNvPr id="76" name="Rounded Rectangle 75"/>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78" name="Group 77"/>
              <p:cNvGrpSpPr/>
              <p:nvPr/>
            </p:nvGrpSpPr>
            <p:grpSpPr>
              <a:xfrm>
                <a:off x="17371979" y="641866"/>
                <a:ext cx="990340" cy="1295401"/>
                <a:chOff x="7975454" y="1708028"/>
                <a:chExt cx="990340" cy="1295401"/>
              </a:xfrm>
            </p:grpSpPr>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133" name="Picture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134" name="Picture 1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135" name="Rectangle 134"/>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13330686" y="623298"/>
                <a:ext cx="4710416" cy="2180923"/>
                <a:chOff x="3890513" y="470898"/>
                <a:chExt cx="4710416" cy="2180923"/>
              </a:xfrm>
            </p:grpSpPr>
            <p:sp>
              <p:nvSpPr>
                <p:cNvPr id="121" name="Freeform 120"/>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2" name="Freeform 121"/>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3" name="Freeform 122"/>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4" name="Freeform 123"/>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5" name="Freeform 124"/>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6" name="Freeform 125"/>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7" name="Freeform 126"/>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8" name="Freeform 127"/>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9" name="Freeform 128"/>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0" name="Freeform 129"/>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1" name="Freeform 130"/>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80" name="Group 79"/>
              <p:cNvGrpSpPr/>
              <p:nvPr/>
            </p:nvGrpSpPr>
            <p:grpSpPr>
              <a:xfrm>
                <a:off x="11986833" y="882761"/>
                <a:ext cx="1720540" cy="990600"/>
                <a:chOff x="2546660" y="730361"/>
                <a:chExt cx="1720540" cy="990600"/>
              </a:xfrm>
            </p:grpSpPr>
            <p:sp>
              <p:nvSpPr>
                <p:cNvPr id="119" name="Explosion 1 118"/>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20" name="Right Arrow 119"/>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15012837" y="3493816"/>
                <a:ext cx="1966575" cy="762000"/>
                <a:chOff x="5572664" y="3341416"/>
                <a:chExt cx="1966575" cy="762000"/>
              </a:xfrm>
            </p:grpSpPr>
            <p:sp>
              <p:nvSpPr>
                <p:cNvPr id="117" name="Right Arrow 116"/>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8" name="Rounded Rectangle 117"/>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82" name="Group 81"/>
              <p:cNvGrpSpPr/>
              <p:nvPr/>
            </p:nvGrpSpPr>
            <p:grpSpPr>
              <a:xfrm>
                <a:off x="13554973" y="5486400"/>
                <a:ext cx="1011090" cy="819743"/>
                <a:chOff x="4114800" y="5334000"/>
                <a:chExt cx="1011090" cy="819743"/>
              </a:xfrm>
            </p:grpSpPr>
            <p:sp>
              <p:nvSpPr>
                <p:cNvPr id="115" name="Right Arrow 114"/>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ounded Rectangle 115"/>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87" name="Group 86"/>
              <p:cNvGrpSpPr/>
              <p:nvPr/>
            </p:nvGrpSpPr>
            <p:grpSpPr>
              <a:xfrm>
                <a:off x="14697973" y="4191000"/>
                <a:ext cx="3742427" cy="2667000"/>
                <a:chOff x="5257800" y="4038600"/>
                <a:chExt cx="3742427" cy="2667000"/>
              </a:xfrm>
            </p:grpSpPr>
            <p:sp>
              <p:nvSpPr>
                <p:cNvPr id="103" name="Rounded Rectangle 102"/>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04" name="Group 103"/>
                <p:cNvGrpSpPr/>
                <p:nvPr/>
              </p:nvGrpSpPr>
              <p:grpSpPr>
                <a:xfrm>
                  <a:off x="5257800" y="4343400"/>
                  <a:ext cx="3742427" cy="2362200"/>
                  <a:chOff x="5257800" y="4343400"/>
                  <a:chExt cx="3742427" cy="2362200"/>
                </a:xfrm>
              </p:grpSpPr>
              <p:sp useBgFill="1">
                <p:nvSpPr>
                  <p:cNvPr id="105" name="Rounded Rectangle 104"/>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06" name="Rectangle 105"/>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Freeform 110"/>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9592573" y="4191000"/>
                <a:ext cx="3781245" cy="2667000"/>
                <a:chOff x="152400" y="4038600"/>
                <a:chExt cx="3781245" cy="2667000"/>
              </a:xfrm>
            </p:grpSpPr>
            <p:sp>
              <p:nvSpPr>
                <p:cNvPr id="89" name="Rounded Rectangle 88"/>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90" name="Group 89"/>
                <p:cNvGrpSpPr/>
                <p:nvPr/>
              </p:nvGrpSpPr>
              <p:grpSpPr>
                <a:xfrm>
                  <a:off x="152400" y="4343400"/>
                  <a:ext cx="3781245" cy="2362200"/>
                  <a:chOff x="152400" y="4343400"/>
                  <a:chExt cx="3781245" cy="2362200"/>
                </a:xfrm>
              </p:grpSpPr>
              <p:sp useBgFill="1">
                <p:nvSpPr>
                  <p:cNvPr id="91" name="Rounded Rectangle 90"/>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92" name="Rectangle 91"/>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ectangle 93"/>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102" name="Rectangle 101"/>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spTree>
    <p:extLst>
      <p:ext uri="{BB962C8B-B14F-4D97-AF65-F5344CB8AC3E}">
        <p14:creationId xmlns:p14="http://schemas.microsoft.com/office/powerpoint/2010/main" val="42586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7729075" y="3745468"/>
              <a:ext cx="1262525" cy="1131332"/>
              <a:chOff x="7729075" y="3745468"/>
              <a:chExt cx="1262525" cy="1131332"/>
            </a:xfrm>
          </p:grpSpPr>
          <p:sp>
            <p:nvSpPr>
              <p:cNvPr id="19" name="Can 18"/>
              <p:cNvSpPr/>
              <p:nvPr/>
            </p:nvSpPr>
            <p:spPr>
              <a:xfrm>
                <a:off x="8096320"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8248720" y="40386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8396178"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7729075" y="3745468"/>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endCxn id="52" idx="3"/>
            </p:cNvCxnSpPr>
            <p:nvPr/>
          </p:nvCxnSpPr>
          <p:spPr>
            <a:xfrm flipV="1">
              <a:off x="8485187" y="4724400"/>
              <a:ext cx="208702"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endCxn id="51" idx="3"/>
            </p:cNvCxnSpPr>
            <p:nvPr/>
          </p:nvCxnSpPr>
          <p:spPr>
            <a:xfrm flipV="1">
              <a:off x="8361592" y="4800600"/>
              <a:ext cx="184839" cy="133279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endCxn id="19" idx="3"/>
            </p:cNvCxnSpPr>
            <p:nvPr/>
          </p:nvCxnSpPr>
          <p:spPr>
            <a:xfrm flipV="1">
              <a:off x="8272082" y="4876800"/>
              <a:ext cx="121949" cy="137160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156" name="Group 155"/>
          <p:cNvGrpSpPr/>
          <p:nvPr/>
        </p:nvGrpSpPr>
        <p:grpSpPr>
          <a:xfrm>
            <a:off x="4114800" y="3581400"/>
            <a:ext cx="4934563" cy="3280611"/>
            <a:chOff x="4114800" y="3577389"/>
            <a:chExt cx="4934563" cy="3280611"/>
          </a:xfrm>
        </p:grpSpPr>
        <p:sp>
          <p:nvSpPr>
            <p:cNvPr id="157" name="Cloud 156"/>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58" name="Rounded Rectangle 15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159" name="Rounded Rectangle 158"/>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160" name="Straight Arrow Connector 159"/>
            <p:cNvCxnSpPr>
              <a:stCxn id="159"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61" name="Rounded Rectangle 160"/>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162" name="Group 161"/>
            <p:cNvGrpSpPr/>
            <p:nvPr/>
          </p:nvGrpSpPr>
          <p:grpSpPr>
            <a:xfrm>
              <a:off x="6115120" y="3657600"/>
              <a:ext cx="1276280" cy="1219200"/>
              <a:chOff x="6115120" y="3657600"/>
              <a:chExt cx="1276280" cy="1219200"/>
            </a:xfrm>
          </p:grpSpPr>
          <p:sp>
            <p:nvSpPr>
              <p:cNvPr id="178" name="Can 177"/>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80" name="Can 179"/>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81" name="Can 180"/>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84" name="Rectangle 183"/>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163" name="Straight Arrow Connector 162"/>
            <p:cNvCxnSpPr>
              <a:stCxn id="159" idx="0"/>
              <a:endCxn id="181"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4" name="Straight Arrow Connector 163"/>
            <p:cNvCxnSpPr>
              <a:stCxn id="161" idx="0"/>
              <a:endCxn id="180"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9" name="Straight Arrow Connector 168"/>
            <p:cNvCxnSpPr>
              <a:stCxn id="177" idx="0"/>
              <a:endCxn id="178"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75" name="Straight Arrow Connector 174"/>
            <p:cNvCxnSpPr>
              <a:endCxn id="177"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6" name="Straight Arrow Connector 175"/>
            <p:cNvCxnSpPr>
              <a:stCxn id="161"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77" name="Rounded Rectangle 176"/>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201" name="Group 200"/>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7" name="Rounded Rectangle 6"/>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29" name="Rounded Rectangle 128"/>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0" name="Rounded Rectangle 129"/>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7" idx="3"/>
              <a:endCxn id="21"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29" idx="3"/>
              <a:endCxn id="133"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30" idx="3"/>
              <a:endCxn id="134"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a:stCxn id="130" idx="3"/>
              <a:endCxn id="21"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9" name="Straight Arrow Connector 148"/>
            <p:cNvCxnSpPr>
              <a:stCxn id="7" idx="3"/>
              <a:endCxn id="134"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gr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13" name="Group 12"/>
          <p:cNvGrpSpPr/>
          <p:nvPr/>
        </p:nvGrpSpPr>
        <p:grpSpPr>
          <a:xfrm>
            <a:off x="76200" y="1602258"/>
            <a:ext cx="2362200" cy="4798542"/>
            <a:chOff x="76200" y="1602258"/>
            <a:chExt cx="2362200" cy="4798542"/>
          </a:xfrm>
        </p:grpSpPr>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2" name="Group 1"/>
            <p:cNvGrpSpPr/>
            <p:nvPr/>
          </p:nvGrpSpPr>
          <p:grpSpPr>
            <a:xfrm>
              <a:off x="395178" y="2119398"/>
              <a:ext cx="1066800" cy="977660"/>
              <a:chOff x="6698511" y="2100533"/>
              <a:chExt cx="1066800" cy="977660"/>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 name="Can 11"/>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24" name="Rectangle 23"/>
            <p:cNvSpPr/>
            <p:nvPr/>
          </p:nvSpPr>
          <p:spPr>
            <a:xfrm>
              <a:off x="825537" y="2069068"/>
              <a:ext cx="1079463" cy="369332"/>
            </a:xfrm>
            <a:prstGeom prst="rect">
              <a:avLst/>
            </a:prstGeom>
          </p:spPr>
          <p:txBody>
            <a:bodyPr wrap="none">
              <a:spAutoFit/>
            </a:bodyPr>
            <a:lstStyle/>
            <a:p>
              <a:r>
                <a:rPr lang="en-US" dirty="0" smtClean="0"/>
                <a:t>Inventory</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234" name="Straight Arrow Connector 233"/>
            <p:cNvCxnSpPr>
              <a:stCxn id="23" idx="0"/>
            </p:cNvCxnSpPr>
            <p:nvPr/>
          </p:nvCxnSpPr>
          <p:spPr>
            <a:xfrm flipH="1" flipV="1">
              <a:off x="1128822" y="2979312"/>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38" name="Group 237"/>
          <p:cNvGrpSpPr/>
          <p:nvPr/>
        </p:nvGrpSpPr>
        <p:grpSpPr>
          <a:xfrm>
            <a:off x="3475379" y="6149975"/>
            <a:ext cx="812132" cy="622433"/>
            <a:chOff x="9498932" y="2626928"/>
            <a:chExt cx="3886200" cy="3170927"/>
          </a:xfrm>
        </p:grpSpPr>
        <p:sp>
          <p:nvSpPr>
            <p:cNvPr id="138" name="Cloud 137"/>
            <p:cNvSpPr/>
            <p:nvPr/>
          </p:nvSpPr>
          <p:spPr>
            <a:xfrm>
              <a:off x="9498932" y="2626928"/>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9" name="Rounded Rectangle 138"/>
            <p:cNvSpPr/>
            <p:nvPr/>
          </p:nvSpPr>
          <p:spPr>
            <a:xfrm>
              <a:off x="10882563" y="421878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1" name="Rounded Rectangle 140"/>
            <p:cNvSpPr/>
            <p:nvPr/>
          </p:nvSpPr>
          <p:spPr>
            <a:xfrm>
              <a:off x="10718132" y="437118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2" name="Rounded Rectangle 141"/>
            <p:cNvSpPr/>
            <p:nvPr/>
          </p:nvSpPr>
          <p:spPr>
            <a:xfrm>
              <a:off x="10565732" y="452358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144" name="Straight Arrow Connector 143"/>
          <p:cNvCxnSpPr>
            <a:endCxn id="139" idx="3"/>
          </p:cNvCxnSpPr>
          <p:nvPr/>
        </p:nvCxnSpPr>
        <p:spPr>
          <a:xfrm flipH="1">
            <a:off x="3971542" y="6525659"/>
            <a:ext cx="430054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2" name="Straight Arrow Connector 151"/>
          <p:cNvCxnSpPr>
            <a:stCxn id="23" idx="3"/>
            <a:endCxn id="130" idx="1"/>
          </p:cNvCxnSpPr>
          <p:nvPr/>
        </p:nvCxnSpPr>
        <p:spPr>
          <a:xfrm flipV="1">
            <a:off x="1952280" y="1826546"/>
            <a:ext cx="1884117" cy="191483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96" name="Rectangle 195"/>
          <p:cNvSpPr/>
          <p:nvPr/>
        </p:nvSpPr>
        <p:spPr>
          <a:xfrm>
            <a:off x="3475380" y="-3284"/>
            <a:ext cx="5661496" cy="34226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6300" y="1565283"/>
            <a:ext cx="3469080" cy="520712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6"/>
                                        </p:tgtEl>
                                      </p:cBhvr>
                                    </p:animEffect>
                                    <p:set>
                                      <p:cBhvr>
                                        <p:cTn id="7" dur="1" fill="hold">
                                          <p:stCondLst>
                                            <p:cond delay="499"/>
                                          </p:stCondLst>
                                        </p:cTn>
                                        <p:tgtEl>
                                          <p:spTgt spid="15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8"/>
                                        </p:tgtEl>
                                        <p:attrNameLst>
                                          <p:attrName>style.visibility</p:attrName>
                                        </p:attrNameLst>
                                      </p:cBhvr>
                                      <p:to>
                                        <p:strVal val="visible"/>
                                      </p:to>
                                    </p:set>
                                    <p:animEffect transition="in" filter="fade">
                                      <p:cBhvr>
                                        <p:cTn id="15" dur="500"/>
                                        <p:tgtEl>
                                          <p:spTgt spid="238"/>
                                        </p:tgtEl>
                                      </p:cBhvr>
                                    </p:animEffect>
                                  </p:childTnLst>
                                </p:cTn>
                              </p:par>
                              <p:par>
                                <p:cTn id="16" presetID="10" presetClass="entr" presetSubtype="0" fill="hold" nodeType="withEffect">
                                  <p:stCondLst>
                                    <p:cond delay="0"/>
                                  </p:stCondLst>
                                  <p:childTnLst>
                                    <p:set>
                                      <p:cBhvr>
                                        <p:cTn id="17" dur="1" fill="hold">
                                          <p:stCondLst>
                                            <p:cond delay="0"/>
                                          </p:stCondLst>
                                        </p:cTn>
                                        <p:tgtEl>
                                          <p:spTgt spid="144"/>
                                        </p:tgtEl>
                                        <p:attrNameLst>
                                          <p:attrName>style.visibility</p:attrName>
                                        </p:attrNameLst>
                                      </p:cBhvr>
                                      <p:to>
                                        <p:strVal val="visible"/>
                                      </p:to>
                                    </p:set>
                                    <p:animEffect transition="in" filter="fade">
                                      <p:cBhvr>
                                        <p:cTn id="18"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778340" y="2029627"/>
            <a:ext cx="1066800" cy="977660"/>
            <a:chOff x="6698511" y="2100533"/>
            <a:chExt cx="1066800" cy="977660"/>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1" name="Can 3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2208699" y="1979297"/>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 name="Rounded Rectangle 1"/>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2854518" y="2576223"/>
            <a:ext cx="4023360" cy="895645"/>
          </a:xfrm>
          <a:custGeom>
            <a:avLst/>
            <a:gdLst>
              <a:gd name="connsiteX0" fmla="*/ 0 w 4023360"/>
              <a:gd name="connsiteY0" fmla="*/ 238539 h 895645"/>
              <a:gd name="connsiteX1" fmla="*/ 333955 w 4023360"/>
              <a:gd name="connsiteY1" fmla="*/ 818984 h 895645"/>
              <a:gd name="connsiteX2" fmla="*/ 580445 w 4023360"/>
              <a:gd name="connsiteY2" fmla="*/ 834887 h 895645"/>
              <a:gd name="connsiteX3" fmla="*/ 1001865 w 4023360"/>
              <a:gd name="connsiteY3" fmla="*/ 318052 h 895645"/>
              <a:gd name="connsiteX4" fmla="*/ 1582310 w 4023360"/>
              <a:gd name="connsiteY4" fmla="*/ 119269 h 895645"/>
              <a:gd name="connsiteX5" fmla="*/ 3267986 w 4023360"/>
              <a:gd name="connsiteY5" fmla="*/ 23854 h 895645"/>
              <a:gd name="connsiteX6" fmla="*/ 4023360 w 4023360"/>
              <a:gd name="connsiteY6" fmla="*/ 0 h 89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895645">
                <a:moveTo>
                  <a:pt x="0" y="238539"/>
                </a:moveTo>
                <a:cubicBezTo>
                  <a:pt x="118607" y="479066"/>
                  <a:pt x="237214" y="719593"/>
                  <a:pt x="333955" y="818984"/>
                </a:cubicBezTo>
                <a:cubicBezTo>
                  <a:pt x="430696" y="918375"/>
                  <a:pt x="469127" y="918376"/>
                  <a:pt x="580445" y="834887"/>
                </a:cubicBezTo>
                <a:cubicBezTo>
                  <a:pt x="691763" y="751398"/>
                  <a:pt x="834888" y="437322"/>
                  <a:pt x="1001865" y="318052"/>
                </a:cubicBezTo>
                <a:cubicBezTo>
                  <a:pt x="1168842" y="198782"/>
                  <a:pt x="1204623" y="168302"/>
                  <a:pt x="1582310" y="119269"/>
                </a:cubicBezTo>
                <a:cubicBezTo>
                  <a:pt x="1959997" y="70236"/>
                  <a:pt x="2861144" y="43732"/>
                  <a:pt x="3267986" y="23854"/>
                </a:cubicBezTo>
                <a:cubicBezTo>
                  <a:pt x="3674828" y="3976"/>
                  <a:pt x="3849094" y="1988"/>
                  <a:pt x="4023360" y="0"/>
                </a:cubicBezTo>
              </a:path>
            </a:pathLst>
          </a:custGeom>
          <a:noFill/>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949631" y="2247503"/>
            <a:ext cx="1384369" cy="648097"/>
            <a:chOff x="2994409" y="1108694"/>
            <a:chExt cx="1384369" cy="648097"/>
          </a:xfrm>
        </p:grpSpPr>
        <p:sp>
          <p:nvSpPr>
            <p:cNvPr id="76" name="Rectangle 75"/>
            <p:cNvSpPr/>
            <p:nvPr/>
          </p:nvSpPr>
          <p:spPr>
            <a:xfrm>
              <a:off x="2994409" y="1301015"/>
              <a:ext cx="1196591" cy="455776"/>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Processing</a:t>
              </a:r>
              <a:endParaRPr lang="en-US" dirty="0">
                <a:solidFill>
                  <a:srgbClr val="FF0000"/>
                </a:solidFill>
              </a:endParaRPr>
            </a:p>
          </p:txBody>
        </p:sp>
        <p:sp>
          <p:nvSpPr>
            <p:cNvPr id="7" name="5-Point Star 6"/>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1523999" y="2100101"/>
            <a:ext cx="1541947" cy="784979"/>
            <a:chOff x="2836831" y="1108694"/>
            <a:chExt cx="1541947" cy="784979"/>
          </a:xfrm>
        </p:grpSpPr>
        <p:sp>
          <p:nvSpPr>
            <p:cNvPr id="81" name="Rectangle 80"/>
            <p:cNvSpPr/>
            <p:nvPr/>
          </p:nvSpPr>
          <p:spPr>
            <a:xfrm>
              <a:off x="2836831" y="1301015"/>
              <a:ext cx="1354169" cy="5926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Predictable Input</a:t>
              </a:r>
              <a:endParaRPr lang="en-US" dirty="0">
                <a:solidFill>
                  <a:srgbClr val="FF0000"/>
                </a:solidFill>
              </a:endParaRPr>
            </a:p>
          </p:txBody>
        </p:sp>
        <p:sp>
          <p:nvSpPr>
            <p:cNvPr id="82" name="5-Point Star 81"/>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6507612" y="143900"/>
            <a:ext cx="2286000" cy="1752600"/>
            <a:chOff x="6507612" y="143900"/>
            <a:chExt cx="2286000" cy="1752600"/>
          </a:xfrm>
        </p:grpSpPr>
        <p:sp>
          <p:nvSpPr>
            <p:cNvPr id="78" name="Rounded Rectangle 77"/>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79" name="Group 78"/>
            <p:cNvGrpSpPr/>
            <p:nvPr/>
          </p:nvGrpSpPr>
          <p:grpSpPr>
            <a:xfrm>
              <a:off x="6603150" y="228600"/>
              <a:ext cx="2083650" cy="1520014"/>
              <a:chOff x="9592573" y="381000"/>
              <a:chExt cx="8847827" cy="6477000"/>
            </a:xfrm>
          </p:grpSpPr>
          <p:sp useBgFill="1">
            <p:nvSpPr>
              <p:cNvPr id="83" name="Rounded Rectangle 82"/>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85" name="Group 84"/>
              <p:cNvGrpSpPr/>
              <p:nvPr/>
            </p:nvGrpSpPr>
            <p:grpSpPr>
              <a:xfrm>
                <a:off x="17371979" y="641866"/>
                <a:ext cx="990340" cy="1295401"/>
                <a:chOff x="7975454" y="1708028"/>
                <a:chExt cx="990340" cy="1295401"/>
              </a:xfrm>
            </p:grpSpPr>
            <p:pic>
              <p:nvPicPr>
                <p:cNvPr id="135" name="Picture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136" name="Picture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137" name="Picture 1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138" name="Rectangle 137"/>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3330686" y="623298"/>
                <a:ext cx="4710416" cy="2180923"/>
                <a:chOff x="3890513" y="470898"/>
                <a:chExt cx="4710416" cy="2180923"/>
              </a:xfrm>
            </p:grpSpPr>
            <p:sp>
              <p:nvSpPr>
                <p:cNvPr id="124" name="Freeform 123"/>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5" name="Freeform 124"/>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6" name="Freeform 125"/>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7" name="Freeform 126"/>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8" name="Freeform 127"/>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9" name="Freeform 128"/>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0" name="Freeform 129"/>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1" name="Freeform 130"/>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2" name="Freeform 131"/>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3" name="Freeform 132"/>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4" name="Freeform 133"/>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87" name="Group 86"/>
              <p:cNvGrpSpPr/>
              <p:nvPr/>
            </p:nvGrpSpPr>
            <p:grpSpPr>
              <a:xfrm>
                <a:off x="11986833" y="882761"/>
                <a:ext cx="1720540" cy="990600"/>
                <a:chOff x="2546660" y="730361"/>
                <a:chExt cx="1720540" cy="990600"/>
              </a:xfrm>
            </p:grpSpPr>
            <p:sp>
              <p:nvSpPr>
                <p:cNvPr id="122" name="Explosion 1 121"/>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23" name="Right Arrow 122"/>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15012837" y="3493816"/>
                <a:ext cx="1966575" cy="762000"/>
                <a:chOff x="5572664" y="3341416"/>
                <a:chExt cx="1966575" cy="762000"/>
              </a:xfrm>
            </p:grpSpPr>
            <p:sp>
              <p:nvSpPr>
                <p:cNvPr id="120" name="Right Arrow 119"/>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1" name="Rounded Rectangle 120"/>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89" name="Group 88"/>
              <p:cNvGrpSpPr/>
              <p:nvPr/>
            </p:nvGrpSpPr>
            <p:grpSpPr>
              <a:xfrm>
                <a:off x="13554973" y="5486400"/>
                <a:ext cx="1011090" cy="819743"/>
                <a:chOff x="4114800" y="5334000"/>
                <a:chExt cx="1011090" cy="819743"/>
              </a:xfrm>
            </p:grpSpPr>
            <p:sp>
              <p:nvSpPr>
                <p:cNvPr id="118" name="Right Arrow 117"/>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9" name="Rounded Rectangle 118"/>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0" name="Group 89"/>
              <p:cNvGrpSpPr/>
              <p:nvPr/>
            </p:nvGrpSpPr>
            <p:grpSpPr>
              <a:xfrm>
                <a:off x="14697973" y="4191000"/>
                <a:ext cx="3742427" cy="2667000"/>
                <a:chOff x="5257800" y="4038600"/>
                <a:chExt cx="3742427" cy="2667000"/>
              </a:xfrm>
            </p:grpSpPr>
            <p:sp>
              <p:nvSpPr>
                <p:cNvPr id="106" name="Rounded Rectangle 105"/>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07" name="Group 106"/>
                <p:cNvGrpSpPr/>
                <p:nvPr/>
              </p:nvGrpSpPr>
              <p:grpSpPr>
                <a:xfrm>
                  <a:off x="5257800" y="4343400"/>
                  <a:ext cx="3742427" cy="2362200"/>
                  <a:chOff x="5257800" y="4343400"/>
                  <a:chExt cx="3742427" cy="2362200"/>
                </a:xfrm>
              </p:grpSpPr>
              <p:sp useBgFill="1">
                <p:nvSpPr>
                  <p:cNvPr id="108" name="Rounded Rectangle 107"/>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09" name="Rectangle 108"/>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Freeform 113"/>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 name="Group 90"/>
              <p:cNvGrpSpPr/>
              <p:nvPr/>
            </p:nvGrpSpPr>
            <p:grpSpPr>
              <a:xfrm>
                <a:off x="9592573" y="4191000"/>
                <a:ext cx="3781245" cy="2667000"/>
                <a:chOff x="152400" y="4038600"/>
                <a:chExt cx="3781245" cy="2667000"/>
              </a:xfrm>
            </p:grpSpPr>
            <p:sp>
              <p:nvSpPr>
                <p:cNvPr id="92" name="Rounded Rectangle 91"/>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93" name="Group 92"/>
                <p:cNvGrpSpPr/>
                <p:nvPr/>
              </p:nvGrpSpPr>
              <p:grpSpPr>
                <a:xfrm>
                  <a:off x="152400" y="4343400"/>
                  <a:ext cx="3781245" cy="2362200"/>
                  <a:chOff x="152400" y="4343400"/>
                  <a:chExt cx="3781245" cy="2362200"/>
                </a:xfrm>
              </p:grpSpPr>
              <p:sp useBgFill="1">
                <p:nvSpPr>
                  <p:cNvPr id="94" name="Rounded Rectangle 93"/>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95" name="Rectangle 94"/>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8" name="Rectangle 97"/>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105" name="Rectangle 104"/>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spTree>
    <p:extLst>
      <p:ext uri="{BB962C8B-B14F-4D97-AF65-F5344CB8AC3E}">
        <p14:creationId xmlns:p14="http://schemas.microsoft.com/office/powerpoint/2010/main" val="258400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p:cNvGrpSpPr/>
          <p:nvPr/>
        </p:nvGrpSpPr>
        <p:grpSpPr>
          <a:xfrm>
            <a:off x="3501286" y="104424"/>
            <a:ext cx="3886200" cy="3170927"/>
            <a:chOff x="3505200" y="105673"/>
            <a:chExt cx="3886200" cy="3170927"/>
          </a:xfrm>
        </p:grpSpPr>
        <p:sp>
          <p:nvSpPr>
            <p:cNvPr id="127" name="Cloud 126"/>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28" name="Rounded Rectangle 127"/>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131" name="Rounded Rectangle 130"/>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2" name="Rounded Rectangle 131"/>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6" name="Rounded Rectangle 135"/>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7" name="Rounded Rectangle 136"/>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8" name="Rounded Rectangle 137"/>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9" name="Rounded Rectangle 138"/>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41" name="Straight Arrow Connector 140"/>
            <p:cNvCxnSpPr>
              <a:stCxn id="131" idx="3"/>
              <a:endCxn id="132"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2" name="Straight Arrow Connector 141"/>
            <p:cNvCxnSpPr>
              <a:stCxn id="136" idx="3"/>
              <a:endCxn id="138"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4" name="Straight Arrow Connector 143"/>
            <p:cNvCxnSpPr>
              <a:stCxn id="137" idx="3"/>
              <a:endCxn id="139"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5" name="Straight Arrow Connector 144"/>
            <p:cNvCxnSpPr>
              <a:stCxn id="137" idx="3"/>
              <a:endCxn id="132"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7" name="Straight Arrow Connector 146"/>
            <p:cNvCxnSpPr>
              <a:stCxn id="131" idx="3"/>
              <a:endCxn id="139"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48" name="Rounded Rectangle 147"/>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grpSp>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2" name="Group 1"/>
          <p:cNvGrpSpPr/>
          <p:nvPr/>
        </p:nvGrpSpPr>
        <p:grpSpPr>
          <a:xfrm>
            <a:off x="395178" y="2119398"/>
            <a:ext cx="1066800" cy="977660"/>
            <a:chOff x="6698511" y="2100533"/>
            <a:chExt cx="1066800" cy="977660"/>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 name="Can 11"/>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24" name="Rectangle 23"/>
          <p:cNvSpPr/>
          <p:nvPr/>
        </p:nvSpPr>
        <p:spPr>
          <a:xfrm>
            <a:off x="825537" y="2069068"/>
            <a:ext cx="1079463" cy="369332"/>
          </a:xfrm>
          <a:prstGeom prst="rect">
            <a:avLst/>
          </a:prstGeom>
        </p:spPr>
        <p:txBody>
          <a:bodyPr wrap="none">
            <a:spAutoFit/>
          </a:bodyPr>
          <a:lstStyle/>
          <a:p>
            <a:r>
              <a:rPr lang="en-US" dirty="0" smtClean="0"/>
              <a:t>Inventory</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34" name="Straight Arrow Connector 233"/>
          <p:cNvCxnSpPr>
            <a:stCxn id="23" idx="0"/>
          </p:cNvCxnSpPr>
          <p:nvPr/>
        </p:nvCxnSpPr>
        <p:spPr>
          <a:xfrm flipH="1" flipV="1">
            <a:off x="1128822" y="2979312"/>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4" name="Group 33"/>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105" idx="4"/>
              <a:endCxn id="21" idx="1"/>
            </p:cNvCxnSpPr>
            <p:nvPr/>
          </p:nvCxnSpPr>
          <p:spPr>
            <a:xfrm flipV="1">
              <a:off x="5181600" y="1541232"/>
              <a:ext cx="553628" cy="13702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05" idx="4"/>
              <a:endCxn id="133" idx="1"/>
            </p:cNvCxnSpPr>
            <p:nvPr/>
          </p:nvCxnSpPr>
          <p:spPr>
            <a:xfrm>
              <a:off x="5181600" y="1678261"/>
              <a:ext cx="706028" cy="153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05" idx="4"/>
              <a:endCxn id="134" idx="1"/>
            </p:cNvCxnSpPr>
            <p:nvPr/>
          </p:nvCxnSpPr>
          <p:spPr>
            <a:xfrm>
              <a:off x="5181600" y="1678261"/>
              <a:ext cx="858428" cy="1677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sp>
          <p:nvSpPr>
            <p:cNvPr id="7" name="Rounded Rectangle 6"/>
            <p:cNvSpPr/>
            <p:nvPr/>
          </p:nvSpPr>
          <p:spPr>
            <a:xfrm>
              <a:off x="4076699" y="13716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9" name="Rounded Rectangle 128"/>
            <p:cNvSpPr/>
            <p:nvPr/>
          </p:nvSpPr>
          <p:spPr>
            <a:xfrm>
              <a:off x="3962399" y="15240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0" name="Rounded Rectangle 129"/>
            <p:cNvSpPr/>
            <p:nvPr/>
          </p:nvSpPr>
          <p:spPr>
            <a:xfrm>
              <a:off x="3810000" y="16764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5" name="Can 104"/>
            <p:cNvSpPr/>
            <p:nvPr/>
          </p:nvSpPr>
          <p:spPr>
            <a:xfrm>
              <a:off x="4324349" y="1287453"/>
              <a:ext cx="857251" cy="781615"/>
            </a:xfrm>
            <a:prstGeom prst="can">
              <a:avLst>
                <a:gd name="adj" fmla="val 21920"/>
              </a:avLst>
            </a:prstGeom>
            <a:solidFill>
              <a:schemeClr val="accent3">
                <a:lumMod val="75000"/>
              </a:schemeClr>
            </a:solidFill>
          </p:spPr>
          <p:style>
            <a:lnRef idx="3">
              <a:schemeClr val="lt1"/>
            </a:lnRef>
            <a:fillRef idx="1">
              <a:schemeClr val="accent4"/>
            </a:fillRef>
            <a:effectRef idx="1">
              <a:schemeClr val="accent4"/>
            </a:effectRef>
            <a:fontRef idx="minor">
              <a:schemeClr val="lt1"/>
            </a:fontRef>
          </p:style>
          <p:txBody>
            <a:bodyPr rtlCol="0" anchor="t"/>
            <a:lstStyle/>
            <a:p>
              <a:r>
                <a:rPr lang="en-US" sz="2000" dirty="0" smtClean="0"/>
                <a:t>Cache</a:t>
              </a:r>
              <a:endParaRPr lang="en-US" sz="2000" dirty="0"/>
            </a:p>
          </p:txBody>
        </p:sp>
      </p:grp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sp>
        <p:nvSpPr>
          <p:cNvPr id="119" name="Can 118"/>
          <p:cNvSpPr/>
          <p:nvPr/>
        </p:nvSpPr>
        <p:spPr>
          <a:xfrm>
            <a:off x="7602450" y="2353295"/>
            <a:ext cx="189060" cy="202404"/>
          </a:xfrm>
          <a:prstGeom prst="can">
            <a:avLst>
              <a:gd name="adj" fmla="val 21920"/>
            </a:avLst>
          </a:prstGeom>
          <a:solidFill>
            <a:schemeClr val="accent3">
              <a:lumMod val="75000"/>
            </a:schemeClr>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sp>
        <p:nvSpPr>
          <p:cNvPr id="118" name="Can 117"/>
          <p:cNvSpPr/>
          <p:nvPr/>
        </p:nvSpPr>
        <p:spPr>
          <a:xfrm>
            <a:off x="7068003" y="2834201"/>
            <a:ext cx="189060" cy="202404"/>
          </a:xfrm>
          <a:prstGeom prst="can">
            <a:avLst>
              <a:gd name="adj" fmla="val 21920"/>
            </a:avLst>
          </a:prstGeom>
          <a:solidFill>
            <a:schemeClr val="accent3">
              <a:lumMod val="75000"/>
            </a:schemeClr>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nvGrpSpPr>
          <p:cNvPr id="33" name="Group 32"/>
          <p:cNvGrpSpPr/>
          <p:nvPr/>
        </p:nvGrpSpPr>
        <p:grpSpPr>
          <a:xfrm>
            <a:off x="2899467" y="1017459"/>
            <a:ext cx="531459" cy="893343"/>
            <a:chOff x="2743200" y="1078353"/>
            <a:chExt cx="531459" cy="893343"/>
          </a:xfrm>
        </p:grpSpPr>
        <p:sp>
          <p:nvSpPr>
            <p:cNvPr id="32" name="Down Arrow 31"/>
            <p:cNvSpPr/>
            <p:nvPr/>
          </p:nvSpPr>
          <p:spPr>
            <a:xfrm>
              <a:off x="2743200" y="1247796"/>
              <a:ext cx="531459" cy="7239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ounded Rectangle 121"/>
            <p:cNvSpPr/>
            <p:nvPr/>
          </p:nvSpPr>
          <p:spPr>
            <a:xfrm>
              <a:off x="2815533" y="1078353"/>
              <a:ext cx="381000" cy="430426"/>
            </a:xfrm>
            <a:prstGeom prst="roundRect">
              <a:avLst>
                <a:gd name="adj" fmla="val 687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2000" dirty="0" smtClean="0">
                  <a:solidFill>
                    <a:schemeClr val="bg1"/>
                  </a:solidFill>
                </a:rPr>
                <a:t>$</a:t>
              </a:r>
              <a:endParaRPr lang="en-US" dirty="0" smtClean="0">
                <a:solidFill>
                  <a:schemeClr val="bg1"/>
                </a:solidFill>
              </a:endParaRPr>
            </a:p>
          </p:txBody>
        </p:sp>
      </p:grpSp>
      <p:cxnSp>
        <p:nvCxnSpPr>
          <p:cNvPr id="152" name="Straight Arrow Connector 151"/>
          <p:cNvCxnSpPr>
            <a:stCxn id="23" idx="3"/>
            <a:endCxn id="130" idx="1"/>
          </p:cNvCxnSpPr>
          <p:nvPr/>
        </p:nvCxnSpPr>
        <p:spPr>
          <a:xfrm flipV="1">
            <a:off x="1952280" y="1842288"/>
            <a:ext cx="1857720" cy="18990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15" name="Rectangle 114"/>
          <p:cNvSpPr/>
          <p:nvPr/>
        </p:nvSpPr>
        <p:spPr>
          <a:xfrm>
            <a:off x="0" y="3435367"/>
            <a:ext cx="9144000" cy="34226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flipV="1">
            <a:off x="-5443" y="1503263"/>
            <a:ext cx="2824843" cy="193210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37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500"/>
                                        <p:tgtEl>
                                          <p:spTgt spid="1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fade">
                                      <p:cBhvr>
                                        <p:cTn id="13" dur="500"/>
                                        <p:tgtEl>
                                          <p:spTgt spid="1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778340" y="2029627"/>
            <a:ext cx="1066800" cy="977660"/>
            <a:chOff x="6698511" y="2100533"/>
            <a:chExt cx="1066800" cy="977660"/>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1" name="Can 3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2208699" y="1979297"/>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 name="Rounded Rectangle 1"/>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p:cNvSpPr/>
          <p:nvPr/>
        </p:nvSpPr>
        <p:spPr>
          <a:xfrm>
            <a:off x="2854518" y="2576223"/>
            <a:ext cx="4023360" cy="895645"/>
          </a:xfrm>
          <a:custGeom>
            <a:avLst/>
            <a:gdLst>
              <a:gd name="connsiteX0" fmla="*/ 0 w 4023360"/>
              <a:gd name="connsiteY0" fmla="*/ 238539 h 895645"/>
              <a:gd name="connsiteX1" fmla="*/ 333955 w 4023360"/>
              <a:gd name="connsiteY1" fmla="*/ 818984 h 895645"/>
              <a:gd name="connsiteX2" fmla="*/ 580445 w 4023360"/>
              <a:gd name="connsiteY2" fmla="*/ 834887 h 895645"/>
              <a:gd name="connsiteX3" fmla="*/ 1001865 w 4023360"/>
              <a:gd name="connsiteY3" fmla="*/ 318052 h 895645"/>
              <a:gd name="connsiteX4" fmla="*/ 1582310 w 4023360"/>
              <a:gd name="connsiteY4" fmla="*/ 119269 h 895645"/>
              <a:gd name="connsiteX5" fmla="*/ 3267986 w 4023360"/>
              <a:gd name="connsiteY5" fmla="*/ 23854 h 895645"/>
              <a:gd name="connsiteX6" fmla="*/ 4023360 w 4023360"/>
              <a:gd name="connsiteY6" fmla="*/ 0 h 89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895645">
                <a:moveTo>
                  <a:pt x="0" y="238539"/>
                </a:moveTo>
                <a:cubicBezTo>
                  <a:pt x="118607" y="479066"/>
                  <a:pt x="237214" y="719593"/>
                  <a:pt x="333955" y="818984"/>
                </a:cubicBezTo>
                <a:cubicBezTo>
                  <a:pt x="430696" y="918375"/>
                  <a:pt x="469127" y="918376"/>
                  <a:pt x="580445" y="834887"/>
                </a:cubicBezTo>
                <a:cubicBezTo>
                  <a:pt x="691763" y="751398"/>
                  <a:pt x="834888" y="437322"/>
                  <a:pt x="1001865" y="318052"/>
                </a:cubicBezTo>
                <a:cubicBezTo>
                  <a:pt x="1168842" y="198782"/>
                  <a:pt x="1204623" y="168302"/>
                  <a:pt x="1582310" y="119269"/>
                </a:cubicBezTo>
                <a:cubicBezTo>
                  <a:pt x="1959997" y="70236"/>
                  <a:pt x="2861144" y="43732"/>
                  <a:pt x="3267986" y="23854"/>
                </a:cubicBezTo>
                <a:cubicBezTo>
                  <a:pt x="3674828" y="3976"/>
                  <a:pt x="3849094" y="1988"/>
                  <a:pt x="4023360" y="0"/>
                </a:cubicBezTo>
              </a:path>
            </a:pathLst>
          </a:custGeom>
          <a:noFill/>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181462" y="1863250"/>
            <a:ext cx="2682325" cy="792987"/>
          </a:xfrm>
          <a:custGeom>
            <a:avLst/>
            <a:gdLst>
              <a:gd name="connsiteX0" fmla="*/ 2682325 w 2682325"/>
              <a:gd name="connsiteY0" fmla="*/ 625307 h 792987"/>
              <a:gd name="connsiteX1" fmla="*/ 1420685 w 2682325"/>
              <a:gd name="connsiteY1" fmla="*/ 602158 h 792987"/>
              <a:gd name="connsiteX2" fmla="*/ 980847 w 2682325"/>
              <a:gd name="connsiteY2" fmla="*/ 197044 h 792987"/>
              <a:gd name="connsiteX3" fmla="*/ 587308 w 2682325"/>
              <a:gd name="connsiteY3" fmla="*/ 274 h 792987"/>
              <a:gd name="connsiteX4" fmla="*/ 101171 w 2682325"/>
              <a:gd name="connsiteY4" fmla="*/ 162320 h 792987"/>
              <a:gd name="connsiteX5" fmla="*/ 31723 w 2682325"/>
              <a:gd name="connsiteY5" fmla="*/ 486411 h 792987"/>
              <a:gd name="connsiteX6" fmla="*/ 494710 w 2682325"/>
              <a:gd name="connsiteY6" fmla="*/ 752628 h 792987"/>
              <a:gd name="connsiteX7" fmla="*/ 1119743 w 2682325"/>
              <a:gd name="connsiteY7" fmla="*/ 787353 h 79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325" h="792987">
                <a:moveTo>
                  <a:pt x="2682325" y="625307"/>
                </a:moveTo>
                <a:cubicBezTo>
                  <a:pt x="2193295" y="649421"/>
                  <a:pt x="1704265" y="673535"/>
                  <a:pt x="1420685" y="602158"/>
                </a:cubicBezTo>
                <a:cubicBezTo>
                  <a:pt x="1137105" y="530781"/>
                  <a:pt x="1119743" y="297358"/>
                  <a:pt x="980847" y="197044"/>
                </a:cubicBezTo>
                <a:cubicBezTo>
                  <a:pt x="841951" y="96730"/>
                  <a:pt x="733921" y="6061"/>
                  <a:pt x="587308" y="274"/>
                </a:cubicBezTo>
                <a:cubicBezTo>
                  <a:pt x="440695" y="-5513"/>
                  <a:pt x="193768" y="81297"/>
                  <a:pt x="101171" y="162320"/>
                </a:cubicBezTo>
                <a:cubicBezTo>
                  <a:pt x="8574" y="243343"/>
                  <a:pt x="-33867" y="388026"/>
                  <a:pt x="31723" y="486411"/>
                </a:cubicBezTo>
                <a:cubicBezTo>
                  <a:pt x="97313" y="584796"/>
                  <a:pt x="313373" y="702471"/>
                  <a:pt x="494710" y="752628"/>
                </a:cubicBezTo>
                <a:cubicBezTo>
                  <a:pt x="676047" y="802785"/>
                  <a:pt x="897895" y="795069"/>
                  <a:pt x="1119743" y="787353"/>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949631" y="2247503"/>
            <a:ext cx="1384369" cy="648097"/>
            <a:chOff x="2994409" y="1108694"/>
            <a:chExt cx="1384369" cy="648097"/>
          </a:xfrm>
        </p:grpSpPr>
        <p:sp>
          <p:nvSpPr>
            <p:cNvPr id="76" name="Rectangle 75"/>
            <p:cNvSpPr/>
            <p:nvPr/>
          </p:nvSpPr>
          <p:spPr>
            <a:xfrm>
              <a:off x="2994409" y="1301015"/>
              <a:ext cx="1196591" cy="455776"/>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Processing</a:t>
              </a:r>
              <a:endParaRPr lang="en-US" dirty="0">
                <a:solidFill>
                  <a:srgbClr val="FF0000"/>
                </a:solidFill>
              </a:endParaRPr>
            </a:p>
          </p:txBody>
        </p:sp>
        <p:sp>
          <p:nvSpPr>
            <p:cNvPr id="7" name="5-Point Star 6"/>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1523999" y="2100101"/>
            <a:ext cx="1541947" cy="784979"/>
            <a:chOff x="2836831" y="1108694"/>
            <a:chExt cx="1541947" cy="784979"/>
          </a:xfrm>
        </p:grpSpPr>
        <p:sp>
          <p:nvSpPr>
            <p:cNvPr id="81" name="Rectangle 80"/>
            <p:cNvSpPr/>
            <p:nvPr/>
          </p:nvSpPr>
          <p:spPr>
            <a:xfrm>
              <a:off x="2836831" y="1301015"/>
              <a:ext cx="1354169" cy="5926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Predictable Input</a:t>
              </a:r>
              <a:endParaRPr lang="en-US" dirty="0">
                <a:solidFill>
                  <a:srgbClr val="FF0000"/>
                </a:solidFill>
              </a:endParaRPr>
            </a:p>
          </p:txBody>
        </p:sp>
        <p:sp>
          <p:nvSpPr>
            <p:cNvPr id="82" name="5-Point Star 81"/>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3733801" y="1338101"/>
            <a:ext cx="1755599" cy="784979"/>
            <a:chOff x="2623179" y="1108694"/>
            <a:chExt cx="1755599" cy="784979"/>
          </a:xfrm>
        </p:grpSpPr>
        <p:sp>
          <p:nvSpPr>
            <p:cNvPr id="85" name="Rectangle 84"/>
            <p:cNvSpPr/>
            <p:nvPr/>
          </p:nvSpPr>
          <p:spPr>
            <a:xfrm>
              <a:off x="2623179" y="1301015"/>
              <a:ext cx="1567822" cy="5926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Unpredictable Input</a:t>
              </a:r>
              <a:endParaRPr lang="en-US" dirty="0">
                <a:solidFill>
                  <a:srgbClr val="FF0000"/>
                </a:solidFill>
              </a:endParaRPr>
            </a:p>
          </p:txBody>
        </p:sp>
        <p:sp>
          <p:nvSpPr>
            <p:cNvPr id="86" name="5-Point Star 85"/>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6507612" y="143900"/>
            <a:ext cx="2286000" cy="1752600"/>
            <a:chOff x="6507612" y="143900"/>
            <a:chExt cx="2286000" cy="1752600"/>
          </a:xfrm>
        </p:grpSpPr>
        <p:sp>
          <p:nvSpPr>
            <p:cNvPr id="87" name="Rounded Rectangle 86"/>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88" name="Group 87"/>
            <p:cNvGrpSpPr/>
            <p:nvPr/>
          </p:nvGrpSpPr>
          <p:grpSpPr>
            <a:xfrm>
              <a:off x="6603150" y="228600"/>
              <a:ext cx="2083650" cy="1520014"/>
              <a:chOff x="9592573" y="381000"/>
              <a:chExt cx="8847827" cy="6477000"/>
            </a:xfrm>
          </p:grpSpPr>
          <p:sp useBgFill="1">
            <p:nvSpPr>
              <p:cNvPr id="89" name="Rounded Rectangle 88"/>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91" name="Group 90"/>
              <p:cNvGrpSpPr/>
              <p:nvPr/>
            </p:nvGrpSpPr>
            <p:grpSpPr>
              <a:xfrm>
                <a:off x="17371979" y="641866"/>
                <a:ext cx="990340" cy="1295401"/>
                <a:chOff x="7975454" y="1708028"/>
                <a:chExt cx="990340" cy="1295401"/>
              </a:xfrm>
            </p:grpSpPr>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144" name="Rectangle 143"/>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13330686" y="623298"/>
                <a:ext cx="4710416" cy="2180923"/>
                <a:chOff x="3890513" y="470898"/>
                <a:chExt cx="4710416" cy="2180923"/>
              </a:xfrm>
            </p:grpSpPr>
            <p:sp>
              <p:nvSpPr>
                <p:cNvPr id="130" name="Freeform 129"/>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1" name="Freeform 130"/>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2" name="Freeform 131"/>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3" name="Freeform 132"/>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4" name="Freeform 133"/>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5" name="Freeform 134"/>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6" name="Freeform 135"/>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7" name="Freeform 136"/>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8" name="Freeform 137"/>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9" name="Freeform 138"/>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0" name="Freeform 139"/>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93" name="Group 92"/>
              <p:cNvGrpSpPr/>
              <p:nvPr/>
            </p:nvGrpSpPr>
            <p:grpSpPr>
              <a:xfrm>
                <a:off x="11986833" y="882761"/>
                <a:ext cx="1720540" cy="990600"/>
                <a:chOff x="2546660" y="730361"/>
                <a:chExt cx="1720540" cy="990600"/>
              </a:xfrm>
            </p:grpSpPr>
            <p:sp>
              <p:nvSpPr>
                <p:cNvPr id="128" name="Explosion 1 127"/>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29" name="Right Arrow 128"/>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5012837" y="3493816"/>
                <a:ext cx="1966575" cy="762000"/>
                <a:chOff x="5572664" y="3341416"/>
                <a:chExt cx="1966575" cy="762000"/>
              </a:xfrm>
            </p:grpSpPr>
            <p:sp>
              <p:nvSpPr>
                <p:cNvPr id="126" name="Right Arrow 125"/>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ounded Rectangle 126"/>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5" name="Group 94"/>
              <p:cNvGrpSpPr/>
              <p:nvPr/>
            </p:nvGrpSpPr>
            <p:grpSpPr>
              <a:xfrm>
                <a:off x="13554973" y="5486400"/>
                <a:ext cx="1011090" cy="819743"/>
                <a:chOff x="4114800" y="5334000"/>
                <a:chExt cx="1011090" cy="819743"/>
              </a:xfrm>
            </p:grpSpPr>
            <p:sp>
              <p:nvSpPr>
                <p:cNvPr id="124" name="Right Arrow 123"/>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5" name="Rounded Rectangle 124"/>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6" name="Group 95"/>
              <p:cNvGrpSpPr/>
              <p:nvPr/>
            </p:nvGrpSpPr>
            <p:grpSpPr>
              <a:xfrm>
                <a:off x="14697973" y="4191000"/>
                <a:ext cx="3742427" cy="2667000"/>
                <a:chOff x="5257800" y="4038600"/>
                <a:chExt cx="3742427" cy="2667000"/>
              </a:xfrm>
            </p:grpSpPr>
            <p:sp>
              <p:nvSpPr>
                <p:cNvPr id="112" name="Rounded Rectangle 111"/>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13" name="Group 112"/>
                <p:cNvGrpSpPr/>
                <p:nvPr/>
              </p:nvGrpSpPr>
              <p:grpSpPr>
                <a:xfrm>
                  <a:off x="5257800" y="4343400"/>
                  <a:ext cx="3742427" cy="2362200"/>
                  <a:chOff x="5257800" y="4343400"/>
                  <a:chExt cx="3742427" cy="2362200"/>
                </a:xfrm>
              </p:grpSpPr>
              <p:sp useBgFill="1">
                <p:nvSpPr>
                  <p:cNvPr id="114" name="Rounded Rectangle 113"/>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15" name="Rectangle 114"/>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119"/>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7" name="Group 96"/>
              <p:cNvGrpSpPr/>
              <p:nvPr/>
            </p:nvGrpSpPr>
            <p:grpSpPr>
              <a:xfrm>
                <a:off x="9592573" y="4191000"/>
                <a:ext cx="3781245" cy="2667000"/>
                <a:chOff x="152400" y="4038600"/>
                <a:chExt cx="3781245" cy="2667000"/>
              </a:xfrm>
            </p:grpSpPr>
            <p:sp>
              <p:nvSpPr>
                <p:cNvPr id="98" name="Rounded Rectangle 97"/>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99" name="Group 98"/>
                <p:cNvGrpSpPr/>
                <p:nvPr/>
              </p:nvGrpSpPr>
              <p:grpSpPr>
                <a:xfrm>
                  <a:off x="152400" y="4343400"/>
                  <a:ext cx="3781245" cy="2362200"/>
                  <a:chOff x="152400" y="4343400"/>
                  <a:chExt cx="3781245" cy="2362200"/>
                </a:xfrm>
              </p:grpSpPr>
              <p:sp useBgFill="1">
                <p:nvSpPr>
                  <p:cNvPr id="100" name="Rounded Rectangle 99"/>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01" name="Rectangle 100"/>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3" name="Rectangle 102"/>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4" name="Rectangle 103"/>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105"/>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111" name="Rectangle 110"/>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spTree>
    <p:extLst>
      <p:ext uri="{BB962C8B-B14F-4D97-AF65-F5344CB8AC3E}">
        <p14:creationId xmlns:p14="http://schemas.microsoft.com/office/powerpoint/2010/main" val="33732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p:cNvGrpSpPr/>
          <p:nvPr/>
        </p:nvGrpSpPr>
        <p:grpSpPr>
          <a:xfrm>
            <a:off x="3501286" y="104424"/>
            <a:ext cx="3886200" cy="3170927"/>
            <a:chOff x="3505200" y="105673"/>
            <a:chExt cx="3886200" cy="3170927"/>
          </a:xfrm>
        </p:grpSpPr>
        <p:sp>
          <p:nvSpPr>
            <p:cNvPr id="127" name="Cloud 126"/>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28" name="Rounded Rectangle 127"/>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131" name="Rounded Rectangle 130"/>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2" name="Rounded Rectangle 131"/>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6" name="Rounded Rectangle 135"/>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7" name="Rounded Rectangle 136"/>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8" name="Rounded Rectangle 137"/>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9" name="Rounded Rectangle 138"/>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41" name="Straight Arrow Connector 140"/>
            <p:cNvCxnSpPr>
              <a:stCxn id="131" idx="3"/>
              <a:endCxn id="132"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2" name="Straight Arrow Connector 141"/>
            <p:cNvCxnSpPr>
              <a:stCxn id="136" idx="3"/>
              <a:endCxn id="138"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4" name="Straight Arrow Connector 143"/>
            <p:cNvCxnSpPr>
              <a:stCxn id="137" idx="3"/>
              <a:endCxn id="139"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5" name="Straight Arrow Connector 144"/>
            <p:cNvCxnSpPr>
              <a:stCxn id="137" idx="3"/>
              <a:endCxn id="132"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7" name="Straight Arrow Connector 146"/>
            <p:cNvCxnSpPr>
              <a:stCxn id="131" idx="3"/>
              <a:endCxn id="139"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48" name="Rounded Rectangle 147"/>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grpSp>
      <p:grpSp>
        <p:nvGrpSpPr>
          <p:cNvPr id="231" name="Group 230"/>
          <p:cNvGrpSpPr/>
          <p:nvPr/>
        </p:nvGrpSpPr>
        <p:grpSpPr>
          <a:xfrm>
            <a:off x="3505200" y="105673"/>
            <a:ext cx="3886200" cy="3170927"/>
            <a:chOff x="3505200" y="105673"/>
            <a:chExt cx="3886200" cy="3170927"/>
          </a:xfrm>
        </p:grpSpPr>
        <p:grpSp>
          <p:nvGrpSpPr>
            <p:cNvPr id="34" name="Group 33"/>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105" idx="4"/>
                <a:endCxn id="21" idx="1"/>
              </p:cNvCxnSpPr>
              <p:nvPr/>
            </p:nvCxnSpPr>
            <p:spPr>
              <a:xfrm flipV="1">
                <a:off x="5181600" y="1541232"/>
                <a:ext cx="553628" cy="13702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05" idx="4"/>
                <a:endCxn id="133" idx="1"/>
              </p:cNvCxnSpPr>
              <p:nvPr/>
            </p:nvCxnSpPr>
            <p:spPr>
              <a:xfrm>
                <a:off x="5181600" y="1678261"/>
                <a:ext cx="706028" cy="153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05" idx="4"/>
                <a:endCxn id="134" idx="1"/>
              </p:cNvCxnSpPr>
              <p:nvPr/>
            </p:nvCxnSpPr>
            <p:spPr>
              <a:xfrm>
                <a:off x="5181600" y="1678261"/>
                <a:ext cx="858428" cy="1677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sp>
            <p:nvSpPr>
              <p:cNvPr id="7" name="Rounded Rectangle 6"/>
              <p:cNvSpPr/>
              <p:nvPr/>
            </p:nvSpPr>
            <p:spPr>
              <a:xfrm>
                <a:off x="4076699" y="13716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9" name="Rounded Rectangle 128"/>
              <p:cNvSpPr/>
              <p:nvPr/>
            </p:nvSpPr>
            <p:spPr>
              <a:xfrm>
                <a:off x="3962399" y="15240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0" name="Rounded Rectangle 129"/>
              <p:cNvSpPr/>
              <p:nvPr/>
            </p:nvSpPr>
            <p:spPr>
              <a:xfrm>
                <a:off x="3810000" y="1676400"/>
                <a:ext cx="495300" cy="3317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5" name="Can 104"/>
              <p:cNvSpPr/>
              <p:nvPr/>
            </p:nvSpPr>
            <p:spPr>
              <a:xfrm>
                <a:off x="4324349" y="1287453"/>
                <a:ext cx="857251" cy="781615"/>
              </a:xfrm>
              <a:prstGeom prst="can">
                <a:avLst>
                  <a:gd name="adj" fmla="val 21920"/>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grpSp>
          <p:nvGrpSpPr>
            <p:cNvPr id="31" name="Group 30"/>
            <p:cNvGrpSpPr/>
            <p:nvPr/>
          </p:nvGrpSpPr>
          <p:grpSpPr>
            <a:xfrm>
              <a:off x="4191000" y="1135053"/>
              <a:ext cx="1118681" cy="1126628"/>
              <a:chOff x="4191000" y="1135053"/>
              <a:chExt cx="1118681" cy="1126628"/>
            </a:xfrm>
          </p:grpSpPr>
          <p:cxnSp>
            <p:nvCxnSpPr>
              <p:cNvPr id="14" name="Straight Connector 13"/>
              <p:cNvCxnSpPr/>
              <p:nvPr/>
            </p:nvCxnSpPr>
            <p:spPr>
              <a:xfrm>
                <a:off x="4191000" y="1135053"/>
                <a:ext cx="1118681" cy="111868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191000" y="1143000"/>
                <a:ext cx="1118681" cy="111868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2" name="Group 1"/>
          <p:cNvGrpSpPr/>
          <p:nvPr/>
        </p:nvGrpSpPr>
        <p:grpSpPr>
          <a:xfrm>
            <a:off x="395178" y="2119398"/>
            <a:ext cx="1066800" cy="977660"/>
            <a:chOff x="6698511" y="2100533"/>
            <a:chExt cx="1066800" cy="977660"/>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 name="Can 11"/>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24" name="Rectangle 23"/>
          <p:cNvSpPr/>
          <p:nvPr/>
        </p:nvSpPr>
        <p:spPr>
          <a:xfrm>
            <a:off x="825537" y="2069068"/>
            <a:ext cx="1079463" cy="369332"/>
          </a:xfrm>
          <a:prstGeom prst="rect">
            <a:avLst/>
          </a:prstGeom>
        </p:spPr>
        <p:txBody>
          <a:bodyPr wrap="none">
            <a:spAutoFit/>
          </a:bodyPr>
          <a:lstStyle/>
          <a:p>
            <a:r>
              <a:rPr lang="en-US" dirty="0" smtClean="0"/>
              <a:t>Inventory</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4" name="Straight Arrow Connector 233"/>
          <p:cNvCxnSpPr>
            <a:stCxn id="23" idx="0"/>
          </p:cNvCxnSpPr>
          <p:nvPr/>
        </p:nvCxnSpPr>
        <p:spPr>
          <a:xfrm flipH="1" flipV="1">
            <a:off x="1128822" y="2979312"/>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33" name="Group 32"/>
          <p:cNvGrpSpPr/>
          <p:nvPr/>
        </p:nvGrpSpPr>
        <p:grpSpPr>
          <a:xfrm>
            <a:off x="2899467" y="1017459"/>
            <a:ext cx="531459" cy="893343"/>
            <a:chOff x="2743200" y="1078353"/>
            <a:chExt cx="531459" cy="893343"/>
          </a:xfrm>
        </p:grpSpPr>
        <p:sp>
          <p:nvSpPr>
            <p:cNvPr id="32" name="Down Arrow 31"/>
            <p:cNvSpPr/>
            <p:nvPr/>
          </p:nvSpPr>
          <p:spPr>
            <a:xfrm>
              <a:off x="2743200" y="1247796"/>
              <a:ext cx="531459" cy="7239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ounded Rectangle 121"/>
            <p:cNvSpPr/>
            <p:nvPr/>
          </p:nvSpPr>
          <p:spPr>
            <a:xfrm>
              <a:off x="2815533" y="1078353"/>
              <a:ext cx="381000" cy="430426"/>
            </a:xfrm>
            <a:prstGeom prst="roundRect">
              <a:avLst>
                <a:gd name="adj" fmla="val 6874"/>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2000" dirty="0" smtClean="0">
                  <a:solidFill>
                    <a:schemeClr val="bg1"/>
                  </a:solidFill>
                </a:rPr>
                <a:t>$</a:t>
              </a:r>
              <a:endParaRPr lang="en-US" dirty="0" smtClean="0">
                <a:solidFill>
                  <a:schemeClr val="bg1"/>
                </a:solidFill>
              </a:endParaRPr>
            </a:p>
          </p:txBody>
        </p:sp>
      </p:grpSp>
      <p:cxnSp>
        <p:nvCxnSpPr>
          <p:cNvPr id="152" name="Straight Arrow Connector 151"/>
          <p:cNvCxnSpPr>
            <a:stCxn id="23" idx="3"/>
            <a:endCxn id="130" idx="1"/>
          </p:cNvCxnSpPr>
          <p:nvPr/>
        </p:nvCxnSpPr>
        <p:spPr>
          <a:xfrm flipV="1">
            <a:off x="1952280" y="1842288"/>
            <a:ext cx="1857720" cy="18990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0" name="Rectangle 119"/>
          <p:cNvSpPr/>
          <p:nvPr/>
        </p:nvSpPr>
        <p:spPr>
          <a:xfrm>
            <a:off x="0" y="3435367"/>
            <a:ext cx="9144000" cy="34226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flipV="1">
            <a:off x="-5443" y="1503263"/>
            <a:ext cx="2824843" cy="193210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965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371600" y="1836565"/>
            <a:ext cx="1486966" cy="1254758"/>
            <a:chOff x="6291771" y="1907471"/>
            <a:chExt cx="1486966" cy="1254758"/>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83315" y="1907471"/>
              <a:ext cx="595422" cy="762000"/>
            </a:xfrm>
            <a:prstGeom prst="can">
              <a:avLst>
                <a:gd name="adj" fmla="val 2192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A</a:t>
              </a:r>
              <a:endParaRPr lang="en-US" sz="2000" dirty="0"/>
            </a:p>
          </p:txBody>
        </p:sp>
        <p:sp>
          <p:nvSpPr>
            <p:cNvPr id="311" name="Can 310"/>
            <p:cNvSpPr/>
            <p:nvPr/>
          </p:nvSpPr>
          <p:spPr>
            <a:xfrm>
              <a:off x="6291771" y="2400229"/>
              <a:ext cx="595422" cy="762000"/>
            </a:xfrm>
            <a:prstGeom prst="can">
              <a:avLst>
                <a:gd name="adj" fmla="val 2192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B</a:t>
              </a:r>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1113836" y="1872225"/>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 name="Rounded Rectangle 1"/>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p:cNvGrpSpPr/>
          <p:nvPr/>
        </p:nvGrpSpPr>
        <p:grpSpPr>
          <a:xfrm>
            <a:off x="76200" y="2438400"/>
            <a:ext cx="1541947" cy="632579"/>
            <a:chOff x="2836831" y="1108694"/>
            <a:chExt cx="1541947" cy="632579"/>
          </a:xfrm>
        </p:grpSpPr>
        <p:sp>
          <p:nvSpPr>
            <p:cNvPr id="79" name="Rectangle 78"/>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Stationary</a:t>
              </a:r>
              <a:endParaRPr lang="en-US" dirty="0">
                <a:solidFill>
                  <a:srgbClr val="FF0000"/>
                </a:solidFill>
              </a:endParaRPr>
            </a:p>
          </p:txBody>
        </p:sp>
        <p:sp>
          <p:nvSpPr>
            <p:cNvPr id="83" name="5-Point Star 82"/>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270826" y="1420313"/>
            <a:ext cx="1541947" cy="632579"/>
            <a:chOff x="2836831" y="1108694"/>
            <a:chExt cx="1541947" cy="632579"/>
          </a:xfrm>
        </p:grpSpPr>
        <p:sp>
          <p:nvSpPr>
            <p:cNvPr id="85" name="Rectangle 84"/>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Relocatable</a:t>
              </a:r>
              <a:endParaRPr lang="en-US" dirty="0">
                <a:solidFill>
                  <a:srgbClr val="FF0000"/>
                </a:solidFill>
              </a:endParaRPr>
            </a:p>
          </p:txBody>
        </p:sp>
        <p:sp>
          <p:nvSpPr>
            <p:cNvPr id="86" name="5-Point Star 85"/>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2563586" y="2416629"/>
            <a:ext cx="4441371" cy="1143909"/>
          </a:xfrm>
          <a:custGeom>
            <a:avLst/>
            <a:gdLst>
              <a:gd name="connsiteX0" fmla="*/ 0 w 4441371"/>
              <a:gd name="connsiteY0" fmla="*/ 0 h 1143909"/>
              <a:gd name="connsiteX1" fmla="*/ 375557 w 4441371"/>
              <a:gd name="connsiteY1" fmla="*/ 1143000 h 1143909"/>
              <a:gd name="connsiteX2" fmla="*/ 1518557 w 4441371"/>
              <a:gd name="connsiteY2" fmla="*/ 195942 h 1143909"/>
              <a:gd name="connsiteX3" fmla="*/ 4441371 w 4441371"/>
              <a:gd name="connsiteY3" fmla="*/ 408214 h 1143909"/>
            </a:gdLst>
            <a:ahLst/>
            <a:cxnLst>
              <a:cxn ang="0">
                <a:pos x="connsiteX0" y="connsiteY0"/>
              </a:cxn>
              <a:cxn ang="0">
                <a:pos x="connsiteX1" y="connsiteY1"/>
              </a:cxn>
              <a:cxn ang="0">
                <a:pos x="connsiteX2" y="connsiteY2"/>
              </a:cxn>
              <a:cxn ang="0">
                <a:pos x="connsiteX3" y="connsiteY3"/>
              </a:cxn>
            </a:cxnLst>
            <a:rect l="l" t="t" r="r" b="b"/>
            <a:pathLst>
              <a:path w="4441371" h="1143909">
                <a:moveTo>
                  <a:pt x="0" y="0"/>
                </a:moveTo>
                <a:cubicBezTo>
                  <a:pt x="61232" y="555171"/>
                  <a:pt x="122464" y="1110343"/>
                  <a:pt x="375557" y="1143000"/>
                </a:cubicBezTo>
                <a:cubicBezTo>
                  <a:pt x="628650" y="1175657"/>
                  <a:pt x="840921" y="318406"/>
                  <a:pt x="1518557" y="195942"/>
                </a:cubicBezTo>
                <a:cubicBezTo>
                  <a:pt x="2196193" y="73478"/>
                  <a:pt x="3864428" y="206828"/>
                  <a:pt x="4441371" y="40821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851239" y="2877837"/>
            <a:ext cx="1120561" cy="682702"/>
          </a:xfrm>
          <a:custGeom>
            <a:avLst/>
            <a:gdLst>
              <a:gd name="connsiteX0" fmla="*/ 0 w 1071475"/>
              <a:gd name="connsiteY0" fmla="*/ 0 h 690007"/>
              <a:gd name="connsiteX1" fmla="*/ 1071475 w 1071475"/>
              <a:gd name="connsiteY1" fmla="*/ 690007 h 690007"/>
            </a:gdLst>
            <a:ahLst/>
            <a:cxnLst>
              <a:cxn ang="0">
                <a:pos x="connsiteX0" y="connsiteY0"/>
              </a:cxn>
              <a:cxn ang="0">
                <a:pos x="connsiteX1" y="connsiteY1"/>
              </a:cxn>
            </a:cxnLst>
            <a:rect l="l" t="t" r="r" b="b"/>
            <a:pathLst>
              <a:path w="1071475" h="690007">
                <a:moveTo>
                  <a:pt x="0" y="0"/>
                </a:moveTo>
                <a:cubicBezTo>
                  <a:pt x="426346" y="327706"/>
                  <a:pt x="852692" y="655413"/>
                  <a:pt x="1071475" y="690007"/>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040683" y="2534560"/>
            <a:ext cx="1298749" cy="632579"/>
            <a:chOff x="2836831" y="1108694"/>
            <a:chExt cx="1541947" cy="632579"/>
          </a:xfrm>
        </p:grpSpPr>
        <p:sp>
          <p:nvSpPr>
            <p:cNvPr id="82" name="Rectangle 81"/>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Mostly A</a:t>
              </a:r>
              <a:endParaRPr lang="en-US" dirty="0">
                <a:solidFill>
                  <a:srgbClr val="FF0000"/>
                </a:solidFill>
              </a:endParaRPr>
            </a:p>
          </p:txBody>
        </p:sp>
        <p:sp>
          <p:nvSpPr>
            <p:cNvPr id="87" name="5-Point Star 86"/>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6507612" y="143900"/>
            <a:ext cx="2286000" cy="1752600"/>
            <a:chOff x="6507612" y="143900"/>
            <a:chExt cx="2286000" cy="1752600"/>
          </a:xfrm>
        </p:grpSpPr>
        <p:sp>
          <p:nvSpPr>
            <p:cNvPr id="89" name="Rounded Rectangle 88"/>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90" name="Group 89"/>
            <p:cNvGrpSpPr/>
            <p:nvPr/>
          </p:nvGrpSpPr>
          <p:grpSpPr>
            <a:xfrm>
              <a:off x="6603150" y="228600"/>
              <a:ext cx="2083650" cy="1520014"/>
              <a:chOff x="9592573" y="381000"/>
              <a:chExt cx="8847827" cy="6477000"/>
            </a:xfrm>
          </p:grpSpPr>
          <p:sp useBgFill="1">
            <p:nvSpPr>
              <p:cNvPr id="91" name="Rounded Rectangle 90"/>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93" name="Group 92"/>
              <p:cNvGrpSpPr/>
              <p:nvPr/>
            </p:nvGrpSpPr>
            <p:grpSpPr>
              <a:xfrm>
                <a:off x="17371979" y="641866"/>
                <a:ext cx="990340" cy="1295401"/>
                <a:chOff x="7975454" y="1708028"/>
                <a:chExt cx="990340" cy="1295401"/>
              </a:xfrm>
            </p:grpSpPr>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144" name="Picture 1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145" name="Picture 1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146" name="Rectangle 145"/>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3330686" y="623298"/>
                <a:ext cx="4710416" cy="2180923"/>
                <a:chOff x="3890513" y="470898"/>
                <a:chExt cx="4710416" cy="2180923"/>
              </a:xfrm>
            </p:grpSpPr>
            <p:sp>
              <p:nvSpPr>
                <p:cNvPr id="132" name="Freeform 131"/>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3" name="Freeform 132"/>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4" name="Freeform 133"/>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5" name="Freeform 134"/>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6" name="Freeform 135"/>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7" name="Freeform 136"/>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8" name="Freeform 137"/>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9" name="Freeform 138"/>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0" name="Freeform 139"/>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1" name="Freeform 140"/>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2" name="Freeform 141"/>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95" name="Group 94"/>
              <p:cNvGrpSpPr/>
              <p:nvPr/>
            </p:nvGrpSpPr>
            <p:grpSpPr>
              <a:xfrm>
                <a:off x="11986833" y="882761"/>
                <a:ext cx="1720540" cy="990600"/>
                <a:chOff x="2546660" y="730361"/>
                <a:chExt cx="1720540" cy="990600"/>
              </a:xfrm>
            </p:grpSpPr>
            <p:sp>
              <p:nvSpPr>
                <p:cNvPr id="130" name="Explosion 1 129"/>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31" name="Right Arrow 130"/>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15012837" y="3493816"/>
                <a:ext cx="1966575" cy="762000"/>
                <a:chOff x="5572664" y="3341416"/>
                <a:chExt cx="1966575" cy="762000"/>
              </a:xfrm>
            </p:grpSpPr>
            <p:sp>
              <p:nvSpPr>
                <p:cNvPr id="128" name="Right Arrow 127"/>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9" name="Rounded Rectangle 128"/>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7" name="Group 96"/>
              <p:cNvGrpSpPr/>
              <p:nvPr/>
            </p:nvGrpSpPr>
            <p:grpSpPr>
              <a:xfrm>
                <a:off x="13554973" y="5486400"/>
                <a:ext cx="1011090" cy="819743"/>
                <a:chOff x="4114800" y="5334000"/>
                <a:chExt cx="1011090" cy="819743"/>
              </a:xfrm>
            </p:grpSpPr>
            <p:sp>
              <p:nvSpPr>
                <p:cNvPr id="126" name="Right Arrow 125"/>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ounded Rectangle 126"/>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8" name="Group 97"/>
              <p:cNvGrpSpPr/>
              <p:nvPr/>
            </p:nvGrpSpPr>
            <p:grpSpPr>
              <a:xfrm>
                <a:off x="14697973" y="4191000"/>
                <a:ext cx="3742427" cy="2667000"/>
                <a:chOff x="5257800" y="4038600"/>
                <a:chExt cx="3742427" cy="2667000"/>
              </a:xfrm>
            </p:grpSpPr>
            <p:sp>
              <p:nvSpPr>
                <p:cNvPr id="114" name="Rounded Rectangle 113"/>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15" name="Group 114"/>
                <p:cNvGrpSpPr/>
                <p:nvPr/>
              </p:nvGrpSpPr>
              <p:grpSpPr>
                <a:xfrm>
                  <a:off x="5257800" y="4343400"/>
                  <a:ext cx="3742427" cy="2362200"/>
                  <a:chOff x="5257800" y="4343400"/>
                  <a:chExt cx="3742427" cy="2362200"/>
                </a:xfrm>
              </p:grpSpPr>
              <p:sp useBgFill="1">
                <p:nvSpPr>
                  <p:cNvPr id="116" name="Rounded Rectangle 115"/>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17" name="Rectangle 116"/>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121"/>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9" name="Group 98"/>
              <p:cNvGrpSpPr/>
              <p:nvPr/>
            </p:nvGrpSpPr>
            <p:grpSpPr>
              <a:xfrm>
                <a:off x="9592573" y="4191000"/>
                <a:ext cx="3781245" cy="2667000"/>
                <a:chOff x="152400" y="4038600"/>
                <a:chExt cx="3781245" cy="2667000"/>
              </a:xfrm>
            </p:grpSpPr>
            <p:sp>
              <p:nvSpPr>
                <p:cNvPr id="100" name="Rounded Rectangle 99"/>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01" name="Group 100"/>
                <p:cNvGrpSpPr/>
                <p:nvPr/>
              </p:nvGrpSpPr>
              <p:grpSpPr>
                <a:xfrm>
                  <a:off x="152400" y="4343400"/>
                  <a:ext cx="3781245" cy="2362200"/>
                  <a:chOff x="152400" y="4343400"/>
                  <a:chExt cx="3781245" cy="2362200"/>
                </a:xfrm>
              </p:grpSpPr>
              <p:sp useBgFill="1">
                <p:nvSpPr>
                  <p:cNvPr id="102" name="Rounded Rectangle 101"/>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03" name="Rectangle 102"/>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5" name="Rectangle 104"/>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reeform 107"/>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113" name="Rectangle 112"/>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grpSp>
        <p:nvGrpSpPr>
          <p:cNvPr id="148" name="Group 147"/>
          <p:cNvGrpSpPr/>
          <p:nvPr/>
        </p:nvGrpSpPr>
        <p:grpSpPr>
          <a:xfrm>
            <a:off x="1492170" y="3417064"/>
            <a:ext cx="1541947" cy="632579"/>
            <a:chOff x="2836831" y="1108694"/>
            <a:chExt cx="1541947" cy="632579"/>
          </a:xfrm>
        </p:grpSpPr>
        <p:sp>
          <p:nvSpPr>
            <p:cNvPr id="149" name="Rectangle 148"/>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Dependent</a:t>
              </a:r>
              <a:endParaRPr lang="en-US" dirty="0">
                <a:solidFill>
                  <a:srgbClr val="FF0000"/>
                </a:solidFill>
              </a:endParaRPr>
            </a:p>
          </p:txBody>
        </p:sp>
        <p:sp>
          <p:nvSpPr>
            <p:cNvPr id="150" name="5-Point Star 149"/>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206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 name="Group 237"/>
          <p:cNvGrpSpPr/>
          <p:nvPr/>
        </p:nvGrpSpPr>
        <p:grpSpPr>
          <a:xfrm>
            <a:off x="76200" y="1602258"/>
            <a:ext cx="2362200" cy="4798542"/>
            <a:chOff x="76200" y="1602258"/>
            <a:chExt cx="2362200" cy="4798542"/>
          </a:xfrm>
        </p:grpSpPr>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2" name="Group 1"/>
            <p:cNvGrpSpPr/>
            <p:nvPr/>
          </p:nvGrpSpPr>
          <p:grpSpPr>
            <a:xfrm>
              <a:off x="395178" y="2119398"/>
              <a:ext cx="733644" cy="1157202"/>
              <a:chOff x="6698511" y="2100533"/>
              <a:chExt cx="733644" cy="1157202"/>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36733" y="2495735"/>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234" name="Straight Arrow Connector 233"/>
            <p:cNvCxnSpPr>
              <a:stCxn id="23" idx="0"/>
            </p:cNvCxnSpPr>
            <p:nvPr/>
          </p:nvCxnSpPr>
          <p:spPr>
            <a:xfrm flipH="1" flipV="1">
              <a:off x="1364491" y="3011847"/>
              <a:ext cx="1666" cy="40750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95" name="Rectangle 94"/>
            <p:cNvSpPr/>
            <p:nvPr/>
          </p:nvSpPr>
          <p:spPr>
            <a:xfrm>
              <a:off x="381000" y="2362200"/>
              <a:ext cx="688971" cy="369332"/>
            </a:xfrm>
            <a:prstGeom prst="rect">
              <a:avLst/>
            </a:prstGeom>
          </p:spPr>
          <p:txBody>
            <a:bodyPr wrap="none">
              <a:spAutoFit/>
            </a:bodyPr>
            <a:lstStyle/>
            <a:p>
              <a:r>
                <a:rPr lang="en-US" dirty="0" smtClean="0"/>
                <a:t>Stock</a:t>
              </a:r>
              <a:endParaRPr lang="en-US" dirty="0"/>
            </a:p>
          </p:txBody>
        </p:sp>
      </p:grpSp>
      <p:grpSp>
        <p:nvGrpSpPr>
          <p:cNvPr id="157" name="Group 156"/>
          <p:cNvGrpSpPr/>
          <p:nvPr/>
        </p:nvGrpSpPr>
        <p:grpSpPr>
          <a:xfrm>
            <a:off x="76200" y="1600200"/>
            <a:ext cx="2362200" cy="4798542"/>
            <a:chOff x="76200" y="1602258"/>
            <a:chExt cx="2362200" cy="4798542"/>
          </a:xfrm>
        </p:grpSpPr>
        <p:sp>
          <p:nvSpPr>
            <p:cNvPr id="158" name="Bevel 157"/>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9" name="Group 158"/>
            <p:cNvGrpSpPr/>
            <p:nvPr/>
          </p:nvGrpSpPr>
          <p:grpSpPr>
            <a:xfrm>
              <a:off x="395178" y="2057400"/>
              <a:ext cx="1738422" cy="1219200"/>
              <a:chOff x="6698511" y="2038535"/>
              <a:chExt cx="1738422" cy="1219200"/>
            </a:xfrm>
          </p:grpSpPr>
          <p:sp>
            <p:nvSpPr>
              <p:cNvPr id="178" name="Can 177"/>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80" name="Can 179"/>
              <p:cNvSpPr/>
              <p:nvPr/>
            </p:nvSpPr>
            <p:spPr>
              <a:xfrm>
                <a:off x="7841511" y="2038535"/>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81" name="Can 180"/>
              <p:cNvSpPr/>
              <p:nvPr/>
            </p:nvSpPr>
            <p:spPr>
              <a:xfrm>
                <a:off x="6836733" y="2495735"/>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160" name="Rounded Rectangle 159"/>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grpSp>
          <p:nvGrpSpPr>
            <p:cNvPr id="161" name="Group 160"/>
            <p:cNvGrpSpPr/>
            <p:nvPr/>
          </p:nvGrpSpPr>
          <p:grpSpPr>
            <a:xfrm>
              <a:off x="381000" y="5155730"/>
              <a:ext cx="1066800" cy="977660"/>
              <a:chOff x="6698511" y="2100533"/>
              <a:chExt cx="1066800" cy="977660"/>
            </a:xfrm>
          </p:grpSpPr>
          <p:sp>
            <p:nvSpPr>
              <p:cNvPr id="175" name="Can 174"/>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76" name="Can 175"/>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77" name="Can 176"/>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162" name="Rectangle 161"/>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163" name="Rounded Rectangle 162"/>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164" name="Straight Arrow Connector 163"/>
            <p:cNvCxnSpPr>
              <a:stCxn id="160" idx="0"/>
            </p:cNvCxnSpPr>
            <p:nvPr/>
          </p:nvCxnSpPr>
          <p:spPr>
            <a:xfrm flipH="1" flipV="1">
              <a:off x="1364491" y="3011847"/>
              <a:ext cx="1666" cy="40750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69" name="Straight Arrow Connector 168"/>
            <p:cNvCxnSpPr>
              <a:endCxn id="163"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70" name="Rounded Rectangle 169"/>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172" name="Rectangle 171"/>
            <p:cNvSpPr/>
            <p:nvPr/>
          </p:nvSpPr>
          <p:spPr>
            <a:xfrm>
              <a:off x="381000" y="2362200"/>
              <a:ext cx="688971" cy="369332"/>
            </a:xfrm>
            <a:prstGeom prst="rect">
              <a:avLst/>
            </a:prstGeom>
          </p:spPr>
          <p:txBody>
            <a:bodyPr wrap="none">
              <a:spAutoFit/>
            </a:bodyPr>
            <a:lstStyle/>
            <a:p>
              <a:r>
                <a:rPr lang="en-US" dirty="0" smtClean="0"/>
                <a:t>Stock</a:t>
              </a:r>
              <a:endParaRPr lang="en-US" dirty="0"/>
            </a:p>
          </p:txBody>
        </p:sp>
        <p:sp>
          <p:nvSpPr>
            <p:cNvPr id="173" name="Rectangle 172"/>
            <p:cNvSpPr/>
            <p:nvPr/>
          </p:nvSpPr>
          <p:spPr>
            <a:xfrm>
              <a:off x="1371600" y="1916668"/>
              <a:ext cx="706347" cy="369332"/>
            </a:xfrm>
            <a:prstGeom prst="rect">
              <a:avLst/>
            </a:prstGeom>
          </p:spPr>
          <p:txBody>
            <a:bodyPr wrap="none">
              <a:spAutoFit/>
            </a:bodyPr>
            <a:lstStyle/>
            <a:p>
              <a:r>
                <a:rPr lang="en-US" dirty="0" smtClean="0"/>
                <a:t>Items</a:t>
              </a:r>
              <a:endParaRPr lang="en-US" dirty="0"/>
            </a:p>
          </p:txBody>
        </p:sp>
      </p:grpSp>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201" name="Group 200"/>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7" name="Rounded Rectangle 6"/>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29" name="Rounded Rectangle 128"/>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0" name="Rounded Rectangle 129"/>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7" idx="3"/>
              <a:endCxn id="21"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29" idx="3"/>
              <a:endCxn id="133"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30" idx="3"/>
              <a:endCxn id="134"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a:stCxn id="130" idx="3"/>
              <a:endCxn id="21"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9" name="Straight Arrow Connector 148"/>
            <p:cNvCxnSpPr>
              <a:stCxn id="7" idx="3"/>
              <a:endCxn id="134"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gr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cxnSp>
        <p:nvCxnSpPr>
          <p:cNvPr id="152" name="Straight Arrow Connector 151"/>
          <p:cNvCxnSpPr>
            <a:stCxn id="99" idx="2"/>
            <a:endCxn id="130" idx="1"/>
          </p:cNvCxnSpPr>
          <p:nvPr/>
        </p:nvCxnSpPr>
        <p:spPr>
          <a:xfrm>
            <a:off x="3535766" y="1547094"/>
            <a:ext cx="300631" cy="27945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99" name="Rounded Rectangle 98"/>
          <p:cNvSpPr/>
          <p:nvPr/>
        </p:nvSpPr>
        <p:spPr>
          <a:xfrm>
            <a:off x="2949643" y="90302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cxnSp>
        <p:nvCxnSpPr>
          <p:cNvPr id="101" name="Straight Arrow Connector 100"/>
          <p:cNvCxnSpPr>
            <a:stCxn id="105" idx="4"/>
            <a:endCxn id="99" idx="0"/>
          </p:cNvCxnSpPr>
          <p:nvPr/>
        </p:nvCxnSpPr>
        <p:spPr>
          <a:xfrm>
            <a:off x="3114506" y="457200"/>
            <a:ext cx="421260" cy="44582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05" name="Can 104"/>
          <p:cNvSpPr/>
          <p:nvPr/>
        </p:nvSpPr>
        <p:spPr>
          <a:xfrm>
            <a:off x="2519084" y="762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94" name="Rectangle 93"/>
          <p:cNvSpPr/>
          <p:nvPr/>
        </p:nvSpPr>
        <p:spPr>
          <a:xfrm>
            <a:off x="2355793" y="-76200"/>
            <a:ext cx="706347" cy="369332"/>
          </a:xfrm>
          <a:prstGeom prst="rect">
            <a:avLst/>
          </a:prstGeom>
        </p:spPr>
        <p:txBody>
          <a:bodyPr wrap="none">
            <a:spAutoFit/>
          </a:bodyPr>
          <a:lstStyle/>
          <a:p>
            <a:r>
              <a:rPr lang="en-US" dirty="0" smtClean="0"/>
              <a:t>Items</a:t>
            </a:r>
            <a:endParaRPr lang="en-US" dirty="0"/>
          </a:p>
        </p:txBody>
      </p:sp>
      <p:cxnSp>
        <p:nvCxnSpPr>
          <p:cNvPr id="108" name="Straight Arrow Connector 107"/>
          <p:cNvCxnSpPr>
            <a:stCxn id="11" idx="4"/>
            <a:endCxn id="99" idx="1"/>
          </p:cNvCxnSpPr>
          <p:nvPr/>
        </p:nvCxnSpPr>
        <p:spPr>
          <a:xfrm flipV="1">
            <a:off x="1128822" y="1225062"/>
            <a:ext cx="1820821" cy="1670538"/>
          </a:xfrm>
          <a:prstGeom prst="straightConnector1">
            <a:avLst/>
          </a:prstGeom>
          <a:ln>
            <a:solidFill>
              <a:srgbClr val="FF0000"/>
            </a:solidFill>
            <a:headEnd type="arrow"/>
            <a:tailEnd type="arrow"/>
          </a:ln>
        </p:spPr>
        <p:style>
          <a:lnRef idx="2">
            <a:schemeClr val="accent3"/>
          </a:lnRef>
          <a:fillRef idx="0">
            <a:schemeClr val="accent3"/>
          </a:fillRef>
          <a:effectRef idx="1">
            <a:schemeClr val="accent3"/>
          </a:effectRef>
          <a:fontRef idx="minor">
            <a:schemeClr val="tx1"/>
          </a:fontRef>
        </p:style>
      </p:cxnSp>
      <p:cxnSp>
        <p:nvCxnSpPr>
          <p:cNvPr id="184" name="Straight Arrow Connector 183"/>
          <p:cNvCxnSpPr>
            <a:stCxn id="160" idx="3"/>
            <a:endCxn id="130" idx="1"/>
          </p:cNvCxnSpPr>
          <p:nvPr/>
        </p:nvCxnSpPr>
        <p:spPr>
          <a:xfrm flipV="1">
            <a:off x="1952280" y="1826546"/>
            <a:ext cx="1884117" cy="191277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97" name="Rectangle 196"/>
          <p:cNvSpPr/>
          <p:nvPr/>
        </p:nvSpPr>
        <p:spPr>
          <a:xfrm>
            <a:off x="76200" y="4147206"/>
            <a:ext cx="8991600" cy="27107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3988796" y="3419351"/>
            <a:ext cx="5155204" cy="7278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4880874" y="0"/>
            <a:ext cx="4232055" cy="341729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73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7"/>
                                        </p:tgtEl>
                                      </p:cBhvr>
                                    </p:animEffect>
                                    <p:set>
                                      <p:cBhvr>
                                        <p:cTn id="7" dur="1" fill="hold">
                                          <p:stCondLst>
                                            <p:cond delay="499"/>
                                          </p:stCondLst>
                                        </p:cTn>
                                        <p:tgtEl>
                                          <p:spTgt spid="15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84"/>
                                        </p:tgtEl>
                                      </p:cBhvr>
                                    </p:animEffect>
                                    <p:set>
                                      <p:cBhvr>
                                        <p:cTn id="10" dur="1" fill="hold">
                                          <p:stCondLst>
                                            <p:cond delay="499"/>
                                          </p:stCondLst>
                                        </p:cTn>
                                        <p:tgtEl>
                                          <p:spTgt spid="18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fade">
                                      <p:cBhvr>
                                        <p:cTn id="13" dur="500"/>
                                        <p:tgtEl>
                                          <p:spTgt spid="10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500"/>
                                        <p:tgtEl>
                                          <p:spTgt spid="99"/>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52"/>
                                        </p:tgtEl>
                                        <p:attrNameLst>
                                          <p:attrName>style.visibility</p:attrName>
                                        </p:attrNameLst>
                                      </p:cBhvr>
                                      <p:to>
                                        <p:strVal val="visible"/>
                                      </p:to>
                                    </p:set>
                                    <p:animEffect transition="in" filter="fade">
                                      <p:cBhvr>
                                        <p:cTn id="22" dur="500"/>
                                        <p:tgtEl>
                                          <p:spTgt spid="1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schemeClr val="accent3">
                    <a:lumMod val="75000"/>
                  </a:schemeClr>
                </a:solidFill>
              </a:rPr>
              <a:t>Outline</a:t>
            </a:r>
            <a:endParaRPr lang="en-US" dirty="0">
              <a:solidFill>
                <a:schemeClr val="accent3">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5424"/>
            <a:ext cx="91440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18457" y="24765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TextBox 3"/>
          <p:cNvSpPr txBox="1"/>
          <p:nvPr/>
        </p:nvSpPr>
        <p:spPr>
          <a:xfrm>
            <a:off x="304800" y="2209800"/>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Thesis</a:t>
            </a:r>
            <a:endParaRPr lang="en-US" dirty="0"/>
          </a:p>
        </p:txBody>
      </p:sp>
      <p:sp>
        <p:nvSpPr>
          <p:cNvPr id="8" name="Rectangle 7"/>
          <p:cNvSpPr/>
          <p:nvPr/>
        </p:nvSpPr>
        <p:spPr>
          <a:xfrm>
            <a:off x="2242457" y="24765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 name="TextBox 8"/>
          <p:cNvSpPr txBox="1"/>
          <p:nvPr/>
        </p:nvSpPr>
        <p:spPr>
          <a:xfrm>
            <a:off x="1676400" y="2209800"/>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Motivation</a:t>
            </a:r>
            <a:endParaRPr lang="en-US" dirty="0"/>
          </a:p>
        </p:txBody>
      </p:sp>
      <p:sp>
        <p:nvSpPr>
          <p:cNvPr id="10" name="Rectangle 9"/>
          <p:cNvSpPr/>
          <p:nvPr/>
        </p:nvSpPr>
        <p:spPr>
          <a:xfrm>
            <a:off x="3995057" y="28194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TextBox 10"/>
          <p:cNvSpPr txBox="1"/>
          <p:nvPr/>
        </p:nvSpPr>
        <p:spPr>
          <a:xfrm>
            <a:off x="3581400" y="2552700"/>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System</a:t>
            </a:r>
            <a:endParaRPr lang="en-US" dirty="0"/>
          </a:p>
        </p:txBody>
      </p:sp>
      <p:sp>
        <p:nvSpPr>
          <p:cNvPr id="12" name="Rectangle 11"/>
          <p:cNvSpPr/>
          <p:nvPr/>
        </p:nvSpPr>
        <p:spPr>
          <a:xfrm>
            <a:off x="5747657" y="29337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TextBox 12"/>
          <p:cNvSpPr txBox="1"/>
          <p:nvPr/>
        </p:nvSpPr>
        <p:spPr>
          <a:xfrm>
            <a:off x="5105400" y="26670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p:nvSpPr>
          <p:cNvPr id="14" name="Rectangle 13"/>
          <p:cNvSpPr/>
          <p:nvPr/>
        </p:nvSpPr>
        <p:spPr>
          <a:xfrm>
            <a:off x="7576457" y="2927866"/>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extBox 14"/>
          <p:cNvSpPr txBox="1"/>
          <p:nvPr/>
        </p:nvSpPr>
        <p:spPr>
          <a:xfrm>
            <a:off x="7162800" y="2661166"/>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Future</a:t>
            </a:r>
            <a:endParaRPr lang="en-US" dirty="0"/>
          </a:p>
        </p:txBody>
      </p:sp>
      <p:sp>
        <p:nvSpPr>
          <p:cNvPr id="16" name="Rectangle 15"/>
          <p:cNvSpPr/>
          <p:nvPr/>
        </p:nvSpPr>
        <p:spPr>
          <a:xfrm>
            <a:off x="5747657" y="56007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TextBox 16"/>
          <p:cNvSpPr txBox="1"/>
          <p:nvPr/>
        </p:nvSpPr>
        <p:spPr>
          <a:xfrm>
            <a:off x="5181600" y="5334000"/>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Questions</a:t>
            </a:r>
            <a:endParaRPr lang="en-US" dirty="0"/>
          </a:p>
        </p:txBody>
      </p:sp>
      <p:sp>
        <p:nvSpPr>
          <p:cNvPr id="20" name="Rectangle 19"/>
          <p:cNvSpPr/>
          <p:nvPr/>
        </p:nvSpPr>
        <p:spPr>
          <a:xfrm>
            <a:off x="1388936" y="3015734"/>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TextBox 20"/>
          <p:cNvSpPr txBox="1"/>
          <p:nvPr/>
        </p:nvSpPr>
        <p:spPr>
          <a:xfrm>
            <a:off x="822879" y="2749034"/>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Questions</a:t>
            </a:r>
            <a:endParaRPr lang="en-US" dirty="0"/>
          </a:p>
        </p:txBody>
      </p:sp>
      <p:sp>
        <p:nvSpPr>
          <p:cNvPr id="22" name="Rectangle 21"/>
          <p:cNvSpPr/>
          <p:nvPr/>
        </p:nvSpPr>
        <p:spPr>
          <a:xfrm>
            <a:off x="3339092" y="2672834"/>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3" name="TextBox 22"/>
          <p:cNvSpPr txBox="1"/>
          <p:nvPr/>
        </p:nvSpPr>
        <p:spPr>
          <a:xfrm>
            <a:off x="2773035" y="2406134"/>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Questions</a:t>
            </a:r>
            <a:endParaRPr lang="en-US" dirty="0"/>
          </a:p>
        </p:txBody>
      </p:sp>
      <p:sp>
        <p:nvSpPr>
          <p:cNvPr id="24" name="Rectangle 23"/>
          <p:cNvSpPr/>
          <p:nvPr/>
        </p:nvSpPr>
        <p:spPr>
          <a:xfrm>
            <a:off x="6389914" y="3086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5" name="TextBox 24"/>
          <p:cNvSpPr txBox="1"/>
          <p:nvPr/>
        </p:nvSpPr>
        <p:spPr>
          <a:xfrm>
            <a:off x="5823857" y="2819400"/>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Questions</a:t>
            </a:r>
            <a:endParaRPr lang="en-US" dirty="0"/>
          </a:p>
        </p:txBody>
      </p:sp>
    </p:spTree>
    <p:extLst>
      <p:ext uri="{BB962C8B-B14F-4D97-AF65-F5344CB8AC3E}">
        <p14:creationId xmlns:p14="http://schemas.microsoft.com/office/powerpoint/2010/main" val="24682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371600" y="1836565"/>
            <a:ext cx="1486966" cy="1254758"/>
            <a:chOff x="6291771" y="1907471"/>
            <a:chExt cx="1486966" cy="1254758"/>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83315" y="1907471"/>
              <a:ext cx="595422" cy="762000"/>
            </a:xfrm>
            <a:prstGeom prst="can">
              <a:avLst>
                <a:gd name="adj" fmla="val 2192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A</a:t>
              </a:r>
              <a:endParaRPr lang="en-US" sz="2000" dirty="0"/>
            </a:p>
          </p:txBody>
        </p:sp>
        <p:sp>
          <p:nvSpPr>
            <p:cNvPr id="311" name="Can 310"/>
            <p:cNvSpPr/>
            <p:nvPr/>
          </p:nvSpPr>
          <p:spPr>
            <a:xfrm>
              <a:off x="6291771" y="2400229"/>
              <a:ext cx="595422" cy="762000"/>
            </a:xfrm>
            <a:prstGeom prst="can">
              <a:avLst>
                <a:gd name="adj" fmla="val 2192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dirty="0" smtClean="0"/>
                <a:t>B</a:t>
              </a:r>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1113836" y="1872225"/>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Apply </a:t>
            </a:r>
            <a:r>
              <a:rPr lang="en-US" sz="2800" dirty="0" err="1" smtClean="0">
                <a:solidFill>
                  <a:schemeClr val="accent3">
                    <a:lumMod val="50000"/>
                  </a:schemeClr>
                </a:solidFill>
              </a:rPr>
              <a:t>TaTAMi</a:t>
            </a:r>
            <a:endParaRPr lang="en-US" sz="2800" dirty="0" smtClean="0">
              <a:solidFill>
                <a:schemeClr val="accent3">
                  <a:lumMod val="50000"/>
                </a:schemeClr>
              </a:solidFill>
            </a:endParaRPr>
          </a:p>
        </p:txBody>
      </p:sp>
      <p:sp>
        <p:nvSpPr>
          <p:cNvPr id="2" name="Rounded Rectangle 1"/>
          <p:cNvSpPr/>
          <p:nvPr/>
        </p:nvSpPr>
        <p:spPr>
          <a:xfrm>
            <a:off x="1295400" y="1371600"/>
            <a:ext cx="6629400" cy="4953000"/>
          </a:xfrm>
          <a:prstGeom prst="roundRect">
            <a:avLst>
              <a:gd name="adj" fmla="val 4851"/>
            </a:avLst>
          </a:prstGeom>
          <a:blipFill dpi="0" rotWithShape="1">
            <a:blip r:embed="rId4">
              <a:alphaModFix amt="27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p:cNvGrpSpPr/>
          <p:nvPr/>
        </p:nvGrpSpPr>
        <p:grpSpPr>
          <a:xfrm>
            <a:off x="76200" y="2438400"/>
            <a:ext cx="1541947" cy="632579"/>
            <a:chOff x="2836831" y="1108694"/>
            <a:chExt cx="1541947" cy="632579"/>
          </a:xfrm>
        </p:grpSpPr>
        <p:sp>
          <p:nvSpPr>
            <p:cNvPr id="79" name="Rectangle 78"/>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Stationary</a:t>
              </a:r>
              <a:endParaRPr lang="en-US" dirty="0">
                <a:solidFill>
                  <a:srgbClr val="FF0000"/>
                </a:solidFill>
              </a:endParaRPr>
            </a:p>
          </p:txBody>
        </p:sp>
        <p:sp>
          <p:nvSpPr>
            <p:cNvPr id="83" name="5-Point Star 82"/>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270826" y="1420313"/>
            <a:ext cx="1541947" cy="632579"/>
            <a:chOff x="2836831" y="1108694"/>
            <a:chExt cx="1541947" cy="632579"/>
          </a:xfrm>
        </p:grpSpPr>
        <p:sp>
          <p:nvSpPr>
            <p:cNvPr id="85" name="Rectangle 84"/>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Relocatable</a:t>
              </a:r>
              <a:endParaRPr lang="en-US" dirty="0">
                <a:solidFill>
                  <a:srgbClr val="FF0000"/>
                </a:solidFill>
              </a:endParaRPr>
            </a:p>
          </p:txBody>
        </p:sp>
        <p:sp>
          <p:nvSpPr>
            <p:cNvPr id="86" name="5-Point Star 85"/>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a:off x="2563586" y="2416629"/>
            <a:ext cx="4441371" cy="1143909"/>
          </a:xfrm>
          <a:custGeom>
            <a:avLst/>
            <a:gdLst>
              <a:gd name="connsiteX0" fmla="*/ 0 w 4441371"/>
              <a:gd name="connsiteY0" fmla="*/ 0 h 1143909"/>
              <a:gd name="connsiteX1" fmla="*/ 375557 w 4441371"/>
              <a:gd name="connsiteY1" fmla="*/ 1143000 h 1143909"/>
              <a:gd name="connsiteX2" fmla="*/ 1518557 w 4441371"/>
              <a:gd name="connsiteY2" fmla="*/ 195942 h 1143909"/>
              <a:gd name="connsiteX3" fmla="*/ 4441371 w 4441371"/>
              <a:gd name="connsiteY3" fmla="*/ 408214 h 1143909"/>
            </a:gdLst>
            <a:ahLst/>
            <a:cxnLst>
              <a:cxn ang="0">
                <a:pos x="connsiteX0" y="connsiteY0"/>
              </a:cxn>
              <a:cxn ang="0">
                <a:pos x="connsiteX1" y="connsiteY1"/>
              </a:cxn>
              <a:cxn ang="0">
                <a:pos x="connsiteX2" y="connsiteY2"/>
              </a:cxn>
              <a:cxn ang="0">
                <a:pos x="connsiteX3" y="connsiteY3"/>
              </a:cxn>
            </a:cxnLst>
            <a:rect l="l" t="t" r="r" b="b"/>
            <a:pathLst>
              <a:path w="4441371" h="1143909">
                <a:moveTo>
                  <a:pt x="0" y="0"/>
                </a:moveTo>
                <a:cubicBezTo>
                  <a:pt x="61232" y="555171"/>
                  <a:pt x="122464" y="1110343"/>
                  <a:pt x="375557" y="1143000"/>
                </a:cubicBezTo>
                <a:cubicBezTo>
                  <a:pt x="628650" y="1175657"/>
                  <a:pt x="840921" y="318406"/>
                  <a:pt x="1518557" y="195942"/>
                </a:cubicBezTo>
                <a:cubicBezTo>
                  <a:pt x="2196193" y="73478"/>
                  <a:pt x="3864428" y="206828"/>
                  <a:pt x="4441371" y="40821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863969" y="2743200"/>
            <a:ext cx="5146431" cy="990154"/>
          </a:xfrm>
          <a:custGeom>
            <a:avLst/>
            <a:gdLst>
              <a:gd name="connsiteX0" fmla="*/ 0 w 5146431"/>
              <a:gd name="connsiteY0" fmla="*/ 224405 h 870956"/>
              <a:gd name="connsiteX1" fmla="*/ 1066800 w 5146431"/>
              <a:gd name="connsiteY1" fmla="*/ 869174 h 870956"/>
              <a:gd name="connsiteX2" fmla="*/ 2203938 w 5146431"/>
              <a:gd name="connsiteY2" fmla="*/ 48558 h 870956"/>
              <a:gd name="connsiteX3" fmla="*/ 5146431 w 5146431"/>
              <a:gd name="connsiteY3" fmla="*/ 165789 h 870956"/>
            </a:gdLst>
            <a:ahLst/>
            <a:cxnLst>
              <a:cxn ang="0">
                <a:pos x="connsiteX0" y="connsiteY0"/>
              </a:cxn>
              <a:cxn ang="0">
                <a:pos x="connsiteX1" y="connsiteY1"/>
              </a:cxn>
              <a:cxn ang="0">
                <a:pos x="connsiteX2" y="connsiteY2"/>
              </a:cxn>
              <a:cxn ang="0">
                <a:pos x="connsiteX3" y="connsiteY3"/>
              </a:cxn>
            </a:cxnLst>
            <a:rect l="l" t="t" r="r" b="b"/>
            <a:pathLst>
              <a:path w="5146431" h="870956">
                <a:moveTo>
                  <a:pt x="0" y="224405"/>
                </a:moveTo>
                <a:cubicBezTo>
                  <a:pt x="349738" y="561443"/>
                  <a:pt x="699477" y="898482"/>
                  <a:pt x="1066800" y="869174"/>
                </a:cubicBezTo>
                <a:cubicBezTo>
                  <a:pt x="1434123" y="839866"/>
                  <a:pt x="1524000" y="165789"/>
                  <a:pt x="2203938" y="48558"/>
                </a:cubicBezTo>
                <a:cubicBezTo>
                  <a:pt x="2883877" y="-68673"/>
                  <a:pt x="4015154" y="48558"/>
                  <a:pt x="5146431" y="165789"/>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3040683" y="2534560"/>
            <a:ext cx="1298749" cy="632579"/>
            <a:chOff x="2836831" y="1108694"/>
            <a:chExt cx="1541947" cy="632579"/>
          </a:xfrm>
        </p:grpSpPr>
        <p:sp>
          <p:nvSpPr>
            <p:cNvPr id="81" name="Rectangle 80"/>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Mostly A</a:t>
              </a:r>
              <a:endParaRPr lang="en-US" dirty="0">
                <a:solidFill>
                  <a:srgbClr val="FF0000"/>
                </a:solidFill>
              </a:endParaRPr>
            </a:p>
          </p:txBody>
        </p:sp>
        <p:sp>
          <p:nvSpPr>
            <p:cNvPr id="82" name="5-Point Star 81"/>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6507612" y="143900"/>
            <a:ext cx="2286000" cy="1752600"/>
            <a:chOff x="6507612" y="143900"/>
            <a:chExt cx="2286000" cy="1752600"/>
          </a:xfrm>
        </p:grpSpPr>
        <p:sp>
          <p:nvSpPr>
            <p:cNvPr id="88" name="Rounded Rectangle 87"/>
            <p:cNvSpPr/>
            <p:nvPr/>
          </p:nvSpPr>
          <p:spPr>
            <a:xfrm>
              <a:off x="6507612" y="143900"/>
              <a:ext cx="2286000" cy="1752600"/>
            </a:xfrm>
            <a:prstGeom prst="roundRect">
              <a:avLst>
                <a:gd name="adj" fmla="val 9408"/>
              </a:avLst>
            </a:prstGeom>
            <a:solidFill>
              <a:schemeClr val="accent3">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nvGrpSpPr>
            <p:cNvPr id="89" name="Group 88"/>
            <p:cNvGrpSpPr/>
            <p:nvPr/>
          </p:nvGrpSpPr>
          <p:grpSpPr>
            <a:xfrm>
              <a:off x="6603150" y="228600"/>
              <a:ext cx="2083650" cy="1520014"/>
              <a:chOff x="9592573" y="381000"/>
              <a:chExt cx="8847827" cy="6477000"/>
            </a:xfrm>
          </p:grpSpPr>
          <p:sp useBgFill="1">
            <p:nvSpPr>
              <p:cNvPr id="90" name="Rounded Rectangle 89"/>
              <p:cNvSpPr/>
              <p:nvPr/>
            </p:nvSpPr>
            <p:spPr>
              <a:xfrm>
                <a:off x="9592573" y="1708665"/>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pic>
            <p:nvPicPr>
              <p:cNvPr id="91" name="Picture 9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70324" y="3810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92" name="Group 91"/>
              <p:cNvGrpSpPr/>
              <p:nvPr/>
            </p:nvGrpSpPr>
            <p:grpSpPr>
              <a:xfrm>
                <a:off x="17371979" y="641866"/>
                <a:ext cx="990340" cy="1295401"/>
                <a:chOff x="7975454" y="1708028"/>
                <a:chExt cx="990340" cy="1295401"/>
              </a:xfrm>
            </p:grpSpPr>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143" name="Picture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144" name="Picture 1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145" name="Rectangle 144"/>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13330686" y="623298"/>
                <a:ext cx="4710416" cy="2180923"/>
                <a:chOff x="3890513" y="470898"/>
                <a:chExt cx="4710416" cy="2180923"/>
              </a:xfrm>
            </p:grpSpPr>
            <p:sp>
              <p:nvSpPr>
                <p:cNvPr id="131" name="Freeform 130"/>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2" name="Freeform 131"/>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3" name="Freeform 132"/>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4" name="Freeform 133"/>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5" name="Freeform 134"/>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6" name="Freeform 135"/>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7" name="Freeform 136"/>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8" name="Freeform 137"/>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9" name="Freeform 138"/>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0" name="Freeform 139"/>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1" name="Freeform 140"/>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94" name="Group 93"/>
              <p:cNvGrpSpPr/>
              <p:nvPr/>
            </p:nvGrpSpPr>
            <p:grpSpPr>
              <a:xfrm>
                <a:off x="11986833" y="882761"/>
                <a:ext cx="1720540" cy="990600"/>
                <a:chOff x="2546660" y="730361"/>
                <a:chExt cx="1720540" cy="990600"/>
              </a:xfrm>
            </p:grpSpPr>
            <p:sp>
              <p:nvSpPr>
                <p:cNvPr id="129" name="Explosion 1 128"/>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130" name="Right Arrow 129"/>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15012837" y="3493816"/>
                <a:ext cx="1966575" cy="762000"/>
                <a:chOff x="5572664" y="3341416"/>
                <a:chExt cx="1966575" cy="762000"/>
              </a:xfrm>
            </p:grpSpPr>
            <p:sp>
              <p:nvSpPr>
                <p:cNvPr id="127" name="Right Arrow 126"/>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8" name="Rounded Rectangle 127"/>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6" name="Group 95"/>
              <p:cNvGrpSpPr/>
              <p:nvPr/>
            </p:nvGrpSpPr>
            <p:grpSpPr>
              <a:xfrm>
                <a:off x="13554973" y="5486400"/>
                <a:ext cx="1011090" cy="819743"/>
                <a:chOff x="4114800" y="5334000"/>
                <a:chExt cx="1011090" cy="819743"/>
              </a:xfrm>
            </p:grpSpPr>
            <p:sp>
              <p:nvSpPr>
                <p:cNvPr id="125" name="Right Arrow 124"/>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6" name="Rounded Rectangle 125"/>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grpSp>
            <p:nvGrpSpPr>
              <p:cNvPr id="97" name="Group 96"/>
              <p:cNvGrpSpPr/>
              <p:nvPr/>
            </p:nvGrpSpPr>
            <p:grpSpPr>
              <a:xfrm>
                <a:off x="14697973" y="4191000"/>
                <a:ext cx="3742427" cy="2667000"/>
                <a:chOff x="5257800" y="4038600"/>
                <a:chExt cx="3742427" cy="2667000"/>
              </a:xfrm>
            </p:grpSpPr>
            <p:sp>
              <p:nvSpPr>
                <p:cNvPr id="113" name="Rounded Rectangle 112"/>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14" name="Group 113"/>
                <p:cNvGrpSpPr/>
                <p:nvPr/>
              </p:nvGrpSpPr>
              <p:grpSpPr>
                <a:xfrm>
                  <a:off x="5257800" y="4343400"/>
                  <a:ext cx="3742427" cy="2362200"/>
                  <a:chOff x="5257800" y="4343400"/>
                  <a:chExt cx="3742427" cy="2362200"/>
                </a:xfrm>
              </p:grpSpPr>
              <p:sp useBgFill="1">
                <p:nvSpPr>
                  <p:cNvPr id="115" name="Rounded Rectangle 114"/>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16" name="Rectangle 115"/>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120"/>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8" name="Group 97"/>
              <p:cNvGrpSpPr/>
              <p:nvPr/>
            </p:nvGrpSpPr>
            <p:grpSpPr>
              <a:xfrm>
                <a:off x="9592573" y="4191000"/>
                <a:ext cx="3781245" cy="2667000"/>
                <a:chOff x="152400" y="4038600"/>
                <a:chExt cx="3781245" cy="2667000"/>
              </a:xfrm>
            </p:grpSpPr>
            <p:sp>
              <p:nvSpPr>
                <p:cNvPr id="99" name="Rounded Rectangle 98"/>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grpSp>
              <p:nvGrpSpPr>
                <p:cNvPr id="100" name="Group 99"/>
                <p:cNvGrpSpPr/>
                <p:nvPr/>
              </p:nvGrpSpPr>
              <p:grpSpPr>
                <a:xfrm>
                  <a:off x="152400" y="4343400"/>
                  <a:ext cx="3781245" cy="2362200"/>
                  <a:chOff x="152400" y="4343400"/>
                  <a:chExt cx="3781245" cy="2362200"/>
                </a:xfrm>
              </p:grpSpPr>
              <p:sp useBgFill="1">
                <p:nvSpPr>
                  <p:cNvPr id="101" name="Rounded Rectangle 100"/>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102" name="Rectangle 101"/>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4" name="Rectangle 103"/>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5" name="Rectangle 104"/>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Freeform 106"/>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889058" y="4495800"/>
                    <a:ext cx="659256"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sp>
                <p:nvSpPr>
                  <p:cNvPr id="112" name="Rectangle 111"/>
                  <p:cNvSpPr/>
                  <p:nvPr/>
                </p:nvSpPr>
                <p:spPr>
                  <a:xfrm>
                    <a:off x="258147" y="4925103"/>
                    <a:ext cx="741080"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FF0000"/>
                      </a:solidFill>
                    </a:endParaRPr>
                  </a:p>
                </p:txBody>
              </p:sp>
            </p:grpSp>
          </p:grpSp>
        </p:grpSp>
      </p:grpSp>
      <p:grpSp>
        <p:nvGrpSpPr>
          <p:cNvPr id="146" name="Group 145"/>
          <p:cNvGrpSpPr/>
          <p:nvPr/>
        </p:nvGrpSpPr>
        <p:grpSpPr>
          <a:xfrm>
            <a:off x="1492170" y="3417064"/>
            <a:ext cx="1541947" cy="632579"/>
            <a:chOff x="2836831" y="1108694"/>
            <a:chExt cx="1541947" cy="632579"/>
          </a:xfrm>
        </p:grpSpPr>
        <p:sp>
          <p:nvSpPr>
            <p:cNvPr id="148" name="Rectangle 147"/>
            <p:cNvSpPr/>
            <p:nvPr/>
          </p:nvSpPr>
          <p:spPr>
            <a:xfrm>
              <a:off x="2836831" y="1301015"/>
              <a:ext cx="1354169" cy="440258"/>
            </a:xfrm>
            <a:prstGeom prst="rect">
              <a:avLst/>
            </a:prstGeom>
            <a:solidFill>
              <a:schemeClr val="bg1">
                <a:alpha val="60000"/>
              </a:schemeClr>
            </a:solid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Indepedent</a:t>
              </a:r>
              <a:endParaRPr lang="en-US" dirty="0">
                <a:solidFill>
                  <a:srgbClr val="FF0000"/>
                </a:solidFill>
              </a:endParaRPr>
            </a:p>
          </p:txBody>
        </p:sp>
        <p:sp>
          <p:nvSpPr>
            <p:cNvPr id="149" name="5-Point Star 148"/>
            <p:cNvSpPr/>
            <p:nvPr/>
          </p:nvSpPr>
          <p:spPr>
            <a:xfrm>
              <a:off x="4003221" y="1108694"/>
              <a:ext cx="375557" cy="357171"/>
            </a:xfrm>
            <a:prstGeom prst="star5">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1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201" name="Group 200"/>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7" name="Rounded Rectangle 6"/>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29" name="Rounded Rectangle 128"/>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0" name="Rounded Rectangle 129"/>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7" idx="3"/>
              <a:endCxn id="21"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29" idx="3"/>
              <a:endCxn id="133"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30" idx="3"/>
              <a:endCxn id="134"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a:stCxn id="130" idx="3"/>
              <a:endCxn id="21"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9" name="Straight Arrow Connector 148"/>
            <p:cNvCxnSpPr>
              <a:stCxn id="7" idx="3"/>
              <a:endCxn id="134"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82" name="Rounded Rectangle 181"/>
            <p:cNvSpPr/>
            <p:nvPr/>
          </p:nvSpPr>
          <p:spPr>
            <a:xfrm>
              <a:off x="4973123" y="623401"/>
              <a:ext cx="1071974" cy="361912"/>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Stateless</a:t>
              </a:r>
              <a:endParaRPr lang="en-US" dirty="0" smtClean="0">
                <a:solidFill>
                  <a:schemeClr val="tx1">
                    <a:lumMod val="65000"/>
                    <a:lumOff val="35000"/>
                  </a:schemeClr>
                </a:solidFill>
              </a:endParaRPr>
            </a:p>
          </p:txBody>
        </p:sp>
      </p:grpSp>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2" name="Group 1"/>
          <p:cNvGrpSpPr/>
          <p:nvPr/>
        </p:nvGrpSpPr>
        <p:grpSpPr>
          <a:xfrm>
            <a:off x="395178" y="2119398"/>
            <a:ext cx="733644" cy="1157202"/>
            <a:chOff x="6698511" y="2100533"/>
            <a:chExt cx="733644" cy="1157202"/>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36733" y="2495735"/>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152" name="Straight Arrow Connector 151"/>
          <p:cNvCxnSpPr>
            <a:stCxn id="99" idx="2"/>
            <a:endCxn id="130" idx="1"/>
          </p:cNvCxnSpPr>
          <p:nvPr/>
        </p:nvCxnSpPr>
        <p:spPr>
          <a:xfrm>
            <a:off x="3535766" y="1547094"/>
            <a:ext cx="300631" cy="27945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216" name="Group 215"/>
          <p:cNvGrpSpPr/>
          <p:nvPr/>
        </p:nvGrpSpPr>
        <p:grpSpPr>
          <a:xfrm>
            <a:off x="7397389" y="2070565"/>
            <a:ext cx="964203" cy="776182"/>
            <a:chOff x="9346203" y="580106"/>
            <a:chExt cx="3886200" cy="3170927"/>
          </a:xfrm>
        </p:grpSpPr>
        <p:sp>
          <p:nvSpPr>
            <p:cNvPr id="183" name="Cloud 182"/>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5" name="Rounded Rectangle 184"/>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6" name="Rounded Rectangle 185"/>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7" name="Rounded Rectangle 186"/>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8" name="Rounded Rectangle 187"/>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9" name="Rounded Rectangle 188"/>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0" name="Rounded Rectangle 189"/>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191" name="Straight Arrow Connector 190"/>
            <p:cNvCxnSpPr>
              <a:stCxn id="185" idx="3"/>
              <a:endCxn id="186"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2" name="Straight Arrow Connector 191"/>
            <p:cNvCxnSpPr>
              <a:stCxn id="187" idx="3"/>
              <a:endCxn id="189"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3" name="Straight Arrow Connector 192"/>
            <p:cNvCxnSpPr>
              <a:stCxn id="188" idx="3"/>
              <a:endCxn id="190"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4" name="Straight Arrow Connector 193"/>
            <p:cNvCxnSpPr>
              <a:stCxn id="188" idx="3"/>
              <a:endCxn id="186"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195" name="Straight Arrow Connector 194"/>
            <p:cNvCxnSpPr>
              <a:stCxn id="185" idx="3"/>
              <a:endCxn id="190"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grpSp>
        <p:nvGrpSpPr>
          <p:cNvPr id="217" name="Group 216"/>
          <p:cNvGrpSpPr/>
          <p:nvPr/>
        </p:nvGrpSpPr>
        <p:grpSpPr>
          <a:xfrm>
            <a:off x="6862942" y="2549087"/>
            <a:ext cx="964203" cy="776182"/>
            <a:chOff x="9346203" y="580106"/>
            <a:chExt cx="3886200" cy="3170927"/>
          </a:xfrm>
        </p:grpSpPr>
        <p:sp>
          <p:nvSpPr>
            <p:cNvPr id="218" name="Cloud 217"/>
            <p:cNvSpPr/>
            <p:nvPr/>
          </p:nvSpPr>
          <p:spPr>
            <a:xfrm>
              <a:off x="9346203" y="580106"/>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9" name="Rounded Rectangle 218"/>
            <p:cNvSpPr/>
            <p:nvPr/>
          </p:nvSpPr>
          <p:spPr>
            <a:xfrm>
              <a:off x="9944099" y="16741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0" name="Rounded Rectangle 219"/>
            <p:cNvSpPr/>
            <p:nvPr/>
          </p:nvSpPr>
          <p:spPr>
            <a:xfrm>
              <a:off x="11576231" y="16936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1" name="Rounded Rectangle 220"/>
            <p:cNvSpPr/>
            <p:nvPr/>
          </p:nvSpPr>
          <p:spPr>
            <a:xfrm>
              <a:off x="9829799" y="18265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2" name="Rounded Rectangle 221"/>
            <p:cNvSpPr/>
            <p:nvPr/>
          </p:nvSpPr>
          <p:spPr>
            <a:xfrm>
              <a:off x="9677400" y="1978946"/>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3" name="Rounded Rectangle 222"/>
            <p:cNvSpPr/>
            <p:nvPr/>
          </p:nvSpPr>
          <p:spPr>
            <a:xfrm>
              <a:off x="11728631" y="18460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24" name="Rounded Rectangle 223"/>
            <p:cNvSpPr/>
            <p:nvPr/>
          </p:nvSpPr>
          <p:spPr>
            <a:xfrm>
              <a:off x="11881031" y="1998432"/>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225" name="Straight Arrow Connector 224"/>
            <p:cNvCxnSpPr>
              <a:stCxn id="219" idx="3"/>
              <a:endCxn id="220" idx="1"/>
            </p:cNvCxnSpPr>
            <p:nvPr/>
          </p:nvCxnSpPr>
          <p:spPr>
            <a:xfrm>
              <a:off x="10934700" y="1996179"/>
              <a:ext cx="6415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6" name="Straight Arrow Connector 225"/>
            <p:cNvCxnSpPr>
              <a:stCxn id="221" idx="3"/>
              <a:endCxn id="223" idx="1"/>
            </p:cNvCxnSpPr>
            <p:nvPr/>
          </p:nvCxnSpPr>
          <p:spPr>
            <a:xfrm>
              <a:off x="10820400" y="2148579"/>
              <a:ext cx="908231"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7" name="Straight Arrow Connector 226"/>
            <p:cNvCxnSpPr>
              <a:stCxn id="222" idx="3"/>
              <a:endCxn id="224" idx="1"/>
            </p:cNvCxnSpPr>
            <p:nvPr/>
          </p:nvCxnSpPr>
          <p:spPr>
            <a:xfrm>
              <a:off x="10668001" y="2300979"/>
              <a:ext cx="1213030" cy="194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8" name="Straight Arrow Connector 227"/>
            <p:cNvCxnSpPr>
              <a:stCxn id="222" idx="3"/>
              <a:endCxn id="220" idx="1"/>
            </p:cNvCxnSpPr>
            <p:nvPr/>
          </p:nvCxnSpPr>
          <p:spPr>
            <a:xfrm flipV="1">
              <a:off x="10668001" y="2015665"/>
              <a:ext cx="908230" cy="285314"/>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229" name="Straight Arrow Connector 228"/>
            <p:cNvCxnSpPr>
              <a:stCxn id="219" idx="3"/>
              <a:endCxn id="224" idx="1"/>
            </p:cNvCxnSpPr>
            <p:nvPr/>
          </p:nvCxnSpPr>
          <p:spPr>
            <a:xfrm>
              <a:off x="10934700" y="1996179"/>
              <a:ext cx="946331" cy="324286"/>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grpSp>
      <p:cxnSp>
        <p:nvCxnSpPr>
          <p:cNvPr id="230" name="Straight Arrow Connector 229"/>
          <p:cNvCxnSpPr/>
          <p:nvPr/>
        </p:nvCxnSpPr>
        <p:spPr>
          <a:xfrm flipV="1">
            <a:off x="8149192" y="1219200"/>
            <a:ext cx="412195" cy="111585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4" name="Straight Arrow Connector 233"/>
          <p:cNvCxnSpPr>
            <a:stCxn id="23" idx="0"/>
          </p:cNvCxnSpPr>
          <p:nvPr/>
        </p:nvCxnSpPr>
        <p:spPr>
          <a:xfrm flipH="1" flipV="1">
            <a:off x="1128822" y="3008531"/>
            <a:ext cx="237335" cy="41081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95" name="Rectangle 94"/>
          <p:cNvSpPr/>
          <p:nvPr/>
        </p:nvSpPr>
        <p:spPr>
          <a:xfrm>
            <a:off x="381000" y="2362200"/>
            <a:ext cx="841897" cy="646331"/>
          </a:xfrm>
          <a:prstGeom prst="rect">
            <a:avLst/>
          </a:prstGeom>
        </p:spPr>
        <p:txBody>
          <a:bodyPr wrap="none">
            <a:spAutoFit/>
          </a:bodyPr>
          <a:lstStyle/>
          <a:p>
            <a:r>
              <a:rPr lang="en-US" dirty="0" smtClean="0"/>
              <a:t>Special</a:t>
            </a:r>
          </a:p>
          <a:p>
            <a:r>
              <a:rPr lang="en-US" dirty="0" smtClean="0"/>
              <a:t>Items</a:t>
            </a:r>
            <a:endParaRPr lang="en-US" dirty="0"/>
          </a:p>
        </p:txBody>
      </p:sp>
      <p:cxnSp>
        <p:nvCxnSpPr>
          <p:cNvPr id="101" name="Straight Arrow Connector 100"/>
          <p:cNvCxnSpPr>
            <a:stCxn id="105" idx="4"/>
            <a:endCxn id="99" idx="0"/>
          </p:cNvCxnSpPr>
          <p:nvPr/>
        </p:nvCxnSpPr>
        <p:spPr>
          <a:xfrm>
            <a:off x="3114506" y="457200"/>
            <a:ext cx="421260" cy="44582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05" name="Can 104"/>
          <p:cNvSpPr/>
          <p:nvPr/>
        </p:nvSpPr>
        <p:spPr>
          <a:xfrm>
            <a:off x="2519084" y="762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94" name="Rectangle 93"/>
          <p:cNvSpPr/>
          <p:nvPr/>
        </p:nvSpPr>
        <p:spPr>
          <a:xfrm>
            <a:off x="2355793" y="-76200"/>
            <a:ext cx="706347" cy="369332"/>
          </a:xfrm>
          <a:prstGeom prst="rect">
            <a:avLst/>
          </a:prstGeom>
        </p:spPr>
        <p:txBody>
          <a:bodyPr wrap="none">
            <a:spAutoFit/>
          </a:bodyPr>
          <a:lstStyle/>
          <a:p>
            <a:r>
              <a:rPr lang="en-US" dirty="0" smtClean="0"/>
              <a:t>Items</a:t>
            </a:r>
            <a:endParaRPr lang="en-US" dirty="0"/>
          </a:p>
        </p:txBody>
      </p:sp>
      <p:cxnSp>
        <p:nvCxnSpPr>
          <p:cNvPr id="108" name="Straight Arrow Connector 107"/>
          <p:cNvCxnSpPr>
            <a:stCxn id="23" idx="3"/>
            <a:endCxn id="99" idx="1"/>
          </p:cNvCxnSpPr>
          <p:nvPr/>
        </p:nvCxnSpPr>
        <p:spPr>
          <a:xfrm flipV="1">
            <a:off x="1952280" y="1225062"/>
            <a:ext cx="997363" cy="2516320"/>
          </a:xfrm>
          <a:prstGeom prst="straightConnector1">
            <a:avLst/>
          </a:prstGeom>
          <a:ln>
            <a:solidFill>
              <a:schemeClr val="accent3"/>
            </a:solidFill>
            <a:headEnd type="arrow"/>
            <a:tailEnd type="arrow"/>
          </a:ln>
        </p:spPr>
        <p:style>
          <a:lnRef idx="2">
            <a:schemeClr val="accent3"/>
          </a:lnRef>
          <a:fillRef idx="0">
            <a:schemeClr val="accent3"/>
          </a:fillRef>
          <a:effectRef idx="1">
            <a:schemeClr val="accent3"/>
          </a:effectRef>
          <a:fontRef idx="minor">
            <a:schemeClr val="tx1"/>
          </a:fontRef>
        </p:style>
      </p:cxnSp>
      <p:cxnSp>
        <p:nvCxnSpPr>
          <p:cNvPr id="128" name="Straight Arrow Connector 127"/>
          <p:cNvCxnSpPr/>
          <p:nvPr/>
        </p:nvCxnSpPr>
        <p:spPr>
          <a:xfrm flipV="1">
            <a:off x="1128822" y="1225062"/>
            <a:ext cx="1820821" cy="1670538"/>
          </a:xfrm>
          <a:prstGeom prst="straightConnector1">
            <a:avLst/>
          </a:prstGeom>
          <a:ln>
            <a:solidFill>
              <a:srgbClr val="FF0000"/>
            </a:solidFill>
            <a:headEnd type="arrow"/>
            <a:tailEnd type="arrow"/>
          </a:ln>
        </p:spPr>
        <p:style>
          <a:lnRef idx="2">
            <a:schemeClr val="accent3"/>
          </a:lnRef>
          <a:fillRef idx="0">
            <a:schemeClr val="accent3"/>
          </a:fillRef>
          <a:effectRef idx="1">
            <a:schemeClr val="accent3"/>
          </a:effectRef>
          <a:fontRef idx="minor">
            <a:schemeClr val="tx1"/>
          </a:fontRef>
        </p:style>
      </p:cxnSp>
      <p:sp>
        <p:nvSpPr>
          <p:cNvPr id="31" name="Rectangle 30"/>
          <p:cNvSpPr/>
          <p:nvPr/>
        </p:nvSpPr>
        <p:spPr>
          <a:xfrm>
            <a:off x="76200" y="4147206"/>
            <a:ext cx="8991600" cy="27107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988796" y="3419351"/>
            <a:ext cx="5155204" cy="7278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880874" y="0"/>
            <a:ext cx="4232055" cy="341729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le 98"/>
          <p:cNvSpPr/>
          <p:nvPr/>
        </p:nvSpPr>
        <p:spPr>
          <a:xfrm>
            <a:off x="2949643" y="903029"/>
            <a:ext cx="1172246" cy="6440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Modified </a:t>
            </a:r>
            <a:r>
              <a:rPr lang="en-US" dirty="0" err="1" smtClean="0"/>
              <a:t>Accessor</a:t>
            </a:r>
            <a:endParaRPr lang="en-US" dirty="0"/>
          </a:p>
        </p:txBody>
      </p:sp>
      <p:sp>
        <p:nvSpPr>
          <p:cNvPr id="23" name="Rounded Rectangle 22"/>
          <p:cNvSpPr/>
          <p:nvPr/>
        </p:nvSpPr>
        <p:spPr>
          <a:xfrm>
            <a:off x="780034" y="3419349"/>
            <a:ext cx="1172246" cy="6440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Modified </a:t>
            </a:r>
            <a:r>
              <a:rPr lang="en-US" dirty="0" err="1" smtClean="0"/>
              <a:t>Accessor</a:t>
            </a:r>
            <a:endParaRPr lang="en-US" dirty="0"/>
          </a:p>
        </p:txBody>
      </p:sp>
      <p:sp>
        <p:nvSpPr>
          <p:cNvPr id="138" name="Rounded Rectangle 137"/>
          <p:cNvSpPr/>
          <p:nvPr/>
        </p:nvSpPr>
        <p:spPr>
          <a:xfrm>
            <a:off x="2942554" y="914400"/>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137" name="Rounded Rectangle 136"/>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Tree>
    <p:extLst>
      <p:ext uri="{BB962C8B-B14F-4D97-AF65-F5344CB8AC3E}">
        <p14:creationId xmlns:p14="http://schemas.microsoft.com/office/powerpoint/2010/main" val="37871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7"/>
                                        </p:tgtEl>
                                      </p:cBhvr>
                                    </p:animEffect>
                                    <p:set>
                                      <p:cBhvr>
                                        <p:cTn id="7" dur="1" fill="hold">
                                          <p:stCondLst>
                                            <p:cond delay="499"/>
                                          </p:stCondLst>
                                        </p:cTn>
                                        <p:tgtEl>
                                          <p:spTgt spid="1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8"/>
                                        </p:tgtEl>
                                      </p:cBhvr>
                                    </p:animEffect>
                                    <p:set>
                                      <p:cBhvr>
                                        <p:cTn id="10" dur="1" fill="hold">
                                          <p:stCondLst>
                                            <p:cond delay="499"/>
                                          </p:stCondLst>
                                        </p:cTn>
                                        <p:tgtEl>
                                          <p:spTgt spid="1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8"/>
                                        </p:tgtEl>
                                      </p:cBhvr>
                                    </p:animEffect>
                                    <p:set>
                                      <p:cBhvr>
                                        <p:cTn id="15" dur="1" fill="hold">
                                          <p:stCondLst>
                                            <p:cond delay="499"/>
                                          </p:stCondLst>
                                        </p:cTn>
                                        <p:tgtEl>
                                          <p:spTgt spid="12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990600"/>
            <a:ext cx="4991100" cy="5333347"/>
          </a:xfrm>
          <a:prstGeom prst="rect">
            <a:avLst/>
          </a:prstGeom>
        </p:spPr>
      </p:pic>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3157" y="146566"/>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Future</a:t>
            </a:r>
            <a:endParaRPr lang="en-US" dirty="0"/>
          </a:p>
        </p:txBody>
      </p:sp>
      <p:sp>
        <p:nvSpPr>
          <p:cNvPr id="10" name="Rounded Rectangle 9"/>
          <p:cNvSpPr/>
          <p:nvPr/>
        </p:nvSpPr>
        <p:spPr>
          <a:xfrm>
            <a:off x="2133600" y="1752600"/>
            <a:ext cx="2651234" cy="990600"/>
          </a:xfrm>
          <a:prstGeom prst="roundRect">
            <a:avLst>
              <a:gd name="adj" fmla="val 9079"/>
            </a:avLst>
          </a:prstGeom>
          <a:solidFill>
            <a:schemeClr val="lt1">
              <a:alpha val="70000"/>
            </a:schemeClr>
          </a:solidFill>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Making sense of the data</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-Visualization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-Analysis code</a:t>
            </a:r>
          </a:p>
        </p:txBody>
      </p:sp>
      <p:sp>
        <p:nvSpPr>
          <p:cNvPr id="11" name="Rounded Rectangle 10"/>
          <p:cNvSpPr/>
          <p:nvPr/>
        </p:nvSpPr>
        <p:spPr>
          <a:xfrm>
            <a:off x="2743199" y="2971799"/>
            <a:ext cx="3505201" cy="990600"/>
          </a:xfrm>
          <a:prstGeom prst="roundRect">
            <a:avLst>
              <a:gd name="adj" fmla="val 9079"/>
            </a:avLst>
          </a:prstGeom>
          <a:solidFill>
            <a:schemeClr val="lt1">
              <a:alpha val="70000"/>
            </a:schemeClr>
          </a:solidFill>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Evaluation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-Toy applications</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-Optimizing a real application</a:t>
            </a:r>
          </a:p>
        </p:txBody>
      </p:sp>
      <p:sp>
        <p:nvSpPr>
          <p:cNvPr id="12" name="Rounded Rectangle 11"/>
          <p:cNvSpPr/>
          <p:nvPr/>
        </p:nvSpPr>
        <p:spPr>
          <a:xfrm>
            <a:off x="4724400" y="4191000"/>
            <a:ext cx="1905000" cy="685800"/>
          </a:xfrm>
          <a:prstGeom prst="roundRect">
            <a:avLst>
              <a:gd name="adj" fmla="val 9079"/>
            </a:avLst>
          </a:prstGeom>
          <a:solidFill>
            <a:schemeClr val="lt1">
              <a:alpha val="70000"/>
            </a:schemeClr>
          </a:solidFill>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Integration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-Nima’s tool</a:t>
            </a:r>
          </a:p>
        </p:txBody>
      </p:sp>
    </p:spTree>
    <p:extLst>
      <p:ext uri="{BB962C8B-B14F-4D97-AF65-F5344CB8AC3E}">
        <p14:creationId xmlns:p14="http://schemas.microsoft.com/office/powerpoint/2010/main" val="105290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623" y="3162192"/>
            <a:ext cx="5202753" cy="533616"/>
          </a:xfrm>
          <a:prstGeom prst="rect">
            <a:avLst/>
          </a:prstGeom>
        </p:spPr>
      </p:pic>
    </p:spTree>
    <p:extLst>
      <p:ext uri="{BB962C8B-B14F-4D97-AF65-F5344CB8AC3E}">
        <p14:creationId xmlns:p14="http://schemas.microsoft.com/office/powerpoint/2010/main" val="48851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 name="TextBox 4"/>
          <p:cNvSpPr txBox="1"/>
          <p:nvPr/>
        </p:nvSpPr>
        <p:spPr>
          <a:xfrm>
            <a:off x="228600" y="152400"/>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Thesis</a:t>
            </a:r>
            <a:endParaRPr lang="en-US" dirty="0"/>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14500" y="1905000"/>
            <a:ext cx="6019800" cy="954107"/>
          </a:xfrm>
          <a:prstGeom prst="rect">
            <a:avLst/>
          </a:prstGeom>
        </p:spPr>
        <p:txBody>
          <a:bodyPr wrap="square">
            <a:spAutoFit/>
          </a:bodyPr>
          <a:lstStyle/>
          <a:p>
            <a:pPr algn="ctr"/>
            <a:r>
              <a:rPr lang="en-US" sz="2800" dirty="0" smtClean="0">
                <a:solidFill>
                  <a:schemeClr val="accent3">
                    <a:lumMod val="50000"/>
                  </a:schemeClr>
                </a:solidFill>
              </a:rPr>
              <a:t>Application + Taint Tracking -&gt;</a:t>
            </a:r>
          </a:p>
          <a:p>
            <a:pPr algn="ctr"/>
            <a:r>
              <a:rPr lang="en-US" sz="2800" dirty="0" smtClean="0">
                <a:solidFill>
                  <a:schemeClr val="accent3">
                    <a:lumMod val="50000"/>
                  </a:schemeClr>
                </a:solidFill>
              </a:rPr>
              <a:t>Guidelines for Migrating Application</a:t>
            </a:r>
          </a:p>
        </p:txBody>
      </p:sp>
      <p:sp>
        <p:nvSpPr>
          <p:cNvPr id="15" name="Rounded Rectangle 14"/>
          <p:cNvSpPr/>
          <p:nvPr/>
        </p:nvSpPr>
        <p:spPr>
          <a:xfrm>
            <a:off x="140319" y="3352800"/>
            <a:ext cx="4443762" cy="1828800"/>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r>
              <a:rPr lang="en-US" dirty="0" smtClean="0">
                <a:solidFill>
                  <a:schemeClr val="accent6">
                    <a:lumMod val="75000"/>
                  </a:schemeClr>
                </a:solidFill>
              </a:rPr>
              <a:t>Taint Tracking: </a:t>
            </a:r>
            <a:r>
              <a:rPr lang="en-US" dirty="0" smtClean="0">
                <a:solidFill>
                  <a:schemeClr val="tx1">
                    <a:lumMod val="65000"/>
                    <a:lumOff val="35000"/>
                  </a:schemeClr>
                </a:solidFill>
              </a:rPr>
              <a:t>Tag application data, monitor how it flows through application.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-Composition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-Modification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-Persistence</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-Typically used in security</a:t>
            </a:r>
          </a:p>
        </p:txBody>
      </p:sp>
      <p:sp>
        <p:nvSpPr>
          <p:cNvPr id="16" name="Rounded Rectangle 15"/>
          <p:cNvSpPr/>
          <p:nvPr/>
        </p:nvSpPr>
        <p:spPr>
          <a:xfrm>
            <a:off x="4724400" y="3365810"/>
            <a:ext cx="4215162" cy="1828800"/>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Migration: </a:t>
            </a:r>
            <a:r>
              <a:rPr lang="en-US" dirty="0" smtClean="0">
                <a:solidFill>
                  <a:schemeClr val="tx1">
                    <a:lumMod val="65000"/>
                    <a:lumOff val="35000"/>
                  </a:schemeClr>
                </a:solidFill>
              </a:rPr>
              <a:t>Deploying application in changed environment to meet growing demands.</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-Locally</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-Cloud</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-Hybrid</a:t>
            </a:r>
          </a:p>
          <a:p>
            <a:endParaRPr lang="en-US" dirty="0" smtClean="0">
              <a:solidFill>
                <a:schemeClr val="tx1">
                  <a:lumMod val="65000"/>
                  <a:lumOff val="35000"/>
                </a:schemeClr>
              </a:solidFill>
            </a:endParaRPr>
          </a:p>
        </p:txBody>
      </p:sp>
    </p:spTree>
    <p:extLst>
      <p:ext uri="{BB962C8B-B14F-4D97-AF65-F5344CB8AC3E}">
        <p14:creationId xmlns:p14="http://schemas.microsoft.com/office/powerpoint/2010/main" val="384542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757" y="151618"/>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Motivation</a:t>
            </a:r>
            <a:endParaRPr lang="en-US" dirty="0"/>
          </a:p>
        </p:txBody>
      </p:sp>
      <p:sp>
        <p:nvSpPr>
          <p:cNvPr id="9" name="Rectangle 8"/>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Needs of Applications</a:t>
            </a:r>
          </a:p>
        </p:txBody>
      </p:sp>
      <p:grpSp>
        <p:nvGrpSpPr>
          <p:cNvPr id="12" name="Group 11"/>
          <p:cNvGrpSpPr/>
          <p:nvPr/>
        </p:nvGrpSpPr>
        <p:grpSpPr>
          <a:xfrm rot="16200000">
            <a:off x="5517965" y="3281979"/>
            <a:ext cx="5687657" cy="1409699"/>
            <a:chOff x="1094143" y="2438400"/>
            <a:chExt cx="5687657" cy="140969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339" y="2515758"/>
              <a:ext cx="1254985" cy="125498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143" y="2438400"/>
              <a:ext cx="1409699" cy="140969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1324" y="2476583"/>
              <a:ext cx="2990476" cy="1333333"/>
            </a:xfrm>
            <a:prstGeom prst="rect">
              <a:avLst/>
            </a:prstGeom>
          </p:spPr>
        </p:pic>
      </p:grpSp>
      <p:sp>
        <p:nvSpPr>
          <p:cNvPr id="14" name="Rounded Rectangle 13"/>
          <p:cNvSpPr/>
          <p:nvPr/>
        </p:nvSpPr>
        <p:spPr>
          <a:xfrm>
            <a:off x="244366" y="1600200"/>
            <a:ext cx="7239000" cy="1331967"/>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Ex: </a:t>
            </a:r>
            <a:r>
              <a:rPr lang="en-US" dirty="0" smtClean="0">
                <a:solidFill>
                  <a:schemeClr val="accent6">
                    <a:lumMod val="75000"/>
                  </a:schemeClr>
                </a:solidFill>
              </a:rPr>
              <a:t>LinkedIn</a:t>
            </a:r>
            <a:r>
              <a:rPr lang="en-US" dirty="0" smtClean="0">
                <a:solidFill>
                  <a:schemeClr val="accent6">
                    <a:lumMod val="75000"/>
                  </a:schemeClr>
                </a:solidFill>
              </a:rPr>
              <a:t>, MySpace, </a:t>
            </a:r>
            <a:r>
              <a:rPr lang="en-US" dirty="0" smtClean="0">
                <a:solidFill>
                  <a:schemeClr val="tx1">
                    <a:lumMod val="65000"/>
                    <a:lumOff val="35000"/>
                  </a:schemeClr>
                </a:solidFill>
              </a:rPr>
              <a:t>and </a:t>
            </a:r>
            <a:r>
              <a:rPr lang="en-US" dirty="0" smtClean="0">
                <a:solidFill>
                  <a:schemeClr val="accent6">
                    <a:lumMod val="75000"/>
                  </a:schemeClr>
                </a:solidFill>
              </a:rPr>
              <a:t>Flickr </a:t>
            </a:r>
          </a:p>
          <a:p>
            <a:pPr defTabSz="457200"/>
            <a:r>
              <a:rPr lang="en-US" dirty="0">
                <a:solidFill>
                  <a:schemeClr val="accent6">
                    <a:lumMod val="75000"/>
                  </a:schemeClr>
                </a:solidFill>
              </a:rPr>
              <a:t>	</a:t>
            </a:r>
            <a:r>
              <a:rPr lang="en-US" dirty="0" smtClean="0">
                <a:solidFill>
                  <a:schemeClr val="tx1">
                    <a:lumMod val="65000"/>
                    <a:lumOff val="35000"/>
                  </a:schemeClr>
                </a:solidFill>
              </a:rPr>
              <a:t>-Major </a:t>
            </a:r>
            <a:r>
              <a:rPr lang="en-US" dirty="0" smtClean="0">
                <a:solidFill>
                  <a:schemeClr val="tx1">
                    <a:lumMod val="65000"/>
                    <a:lumOff val="35000"/>
                  </a:schemeClr>
                </a:solidFill>
              </a:rPr>
              <a:t>architectural </a:t>
            </a:r>
            <a:r>
              <a:rPr lang="en-US" dirty="0" smtClean="0">
                <a:solidFill>
                  <a:schemeClr val="tx1">
                    <a:lumMod val="65000"/>
                    <a:lumOff val="35000"/>
                  </a:schemeClr>
                </a:solidFill>
              </a:rPr>
              <a:t>revisions to keep up with growing demand.</a:t>
            </a:r>
          </a:p>
          <a:p>
            <a:pPr defTabSz="457200"/>
            <a:r>
              <a:rPr lang="en-US" dirty="0" smtClean="0">
                <a:solidFill>
                  <a:schemeClr val="tx1">
                    <a:lumMod val="65000"/>
                    <a:lumOff val="35000"/>
                  </a:schemeClr>
                </a:solidFill>
              </a:rPr>
              <a:t>	-Expensive</a:t>
            </a:r>
          </a:p>
          <a:p>
            <a:pPr defTabSz="457200"/>
            <a:r>
              <a:rPr lang="en-US" dirty="0" smtClean="0">
                <a:solidFill>
                  <a:schemeClr val="tx1">
                    <a:lumMod val="65000"/>
                    <a:lumOff val="35000"/>
                  </a:schemeClr>
                </a:solidFill>
              </a:rPr>
              <a:t>	-Using Understood Patterns</a:t>
            </a:r>
          </a:p>
        </p:txBody>
      </p:sp>
      <p:sp>
        <p:nvSpPr>
          <p:cNvPr id="15" name="Rounded Rectangle 14"/>
          <p:cNvSpPr/>
          <p:nvPr/>
        </p:nvSpPr>
        <p:spPr>
          <a:xfrm>
            <a:off x="244366" y="3200400"/>
            <a:ext cx="7239000" cy="1560568"/>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Demands are placed on an application, requiring change. </a:t>
            </a:r>
          </a:p>
          <a:p>
            <a:pPr defTabSz="457200"/>
            <a:r>
              <a:rPr lang="en-US" dirty="0" smtClean="0">
                <a:solidFill>
                  <a:schemeClr val="tx1">
                    <a:lumMod val="65000"/>
                    <a:lumOff val="35000"/>
                  </a:schemeClr>
                </a:solidFill>
              </a:rPr>
              <a:t>	-Large, poorly understood, need </a:t>
            </a:r>
            <a:r>
              <a:rPr lang="en-US" dirty="0" smtClean="0">
                <a:solidFill>
                  <a:schemeClr val="accent6">
                    <a:lumMod val="75000"/>
                  </a:schemeClr>
                </a:solidFill>
              </a:rPr>
              <a:t>guidance</a:t>
            </a:r>
          </a:p>
          <a:p>
            <a:pPr defTabSz="457200"/>
            <a:r>
              <a:rPr lang="en-US" dirty="0" smtClean="0">
                <a:solidFill>
                  <a:schemeClr val="tx1">
                    <a:lumMod val="65000"/>
                    <a:lumOff val="35000"/>
                  </a:schemeClr>
                </a:solidFill>
              </a:rPr>
              <a:t>	-Difficult to know what changes are, </a:t>
            </a:r>
            <a:r>
              <a:rPr lang="en-US" dirty="0" smtClean="0">
                <a:solidFill>
                  <a:schemeClr val="accent6">
                    <a:lumMod val="75000"/>
                  </a:schemeClr>
                </a:solidFill>
              </a:rPr>
              <a:t>safe, optimal</a:t>
            </a:r>
            <a:endParaRPr lang="en-US" dirty="0" smtClean="0">
              <a:solidFill>
                <a:schemeClr val="tx1">
                  <a:lumMod val="65000"/>
                  <a:lumOff val="35000"/>
                </a:schemeClr>
              </a:solidFill>
            </a:endParaRPr>
          </a:p>
          <a:p>
            <a:pPr defTabSz="457200"/>
            <a:r>
              <a:rPr lang="en-US" dirty="0" smtClean="0">
                <a:solidFill>
                  <a:schemeClr val="tx1">
                    <a:lumMod val="65000"/>
                    <a:lumOff val="35000"/>
                  </a:schemeClr>
                </a:solidFill>
              </a:rPr>
              <a:t>	-Estimate use of resources</a:t>
            </a:r>
            <a:endParaRPr lang="en-US" dirty="0" smtClean="0">
              <a:solidFill>
                <a:schemeClr val="accent6">
                  <a:lumMod val="75000"/>
                </a:schemeClr>
              </a:solidFill>
            </a:endParaRPr>
          </a:p>
          <a:p>
            <a:pPr defTabSz="457200"/>
            <a:r>
              <a:rPr lang="en-US" dirty="0" smtClean="0">
                <a:solidFill>
                  <a:schemeClr val="tx1">
                    <a:lumMod val="65000"/>
                    <a:lumOff val="35000"/>
                  </a:schemeClr>
                </a:solidFill>
              </a:rPr>
              <a:t>	-</a:t>
            </a:r>
            <a:r>
              <a:rPr lang="en-US" dirty="0" smtClean="0">
                <a:solidFill>
                  <a:schemeClr val="accent6">
                    <a:lumMod val="75000"/>
                  </a:schemeClr>
                </a:solidFill>
              </a:rPr>
              <a:t>Automated</a:t>
            </a:r>
            <a:r>
              <a:rPr lang="en-US" dirty="0" smtClean="0">
                <a:solidFill>
                  <a:schemeClr val="tx1">
                    <a:lumMod val="65000"/>
                    <a:lumOff val="35000"/>
                  </a:schemeClr>
                </a:solidFill>
              </a:rPr>
              <a:t> analysis needed</a:t>
            </a:r>
          </a:p>
        </p:txBody>
      </p:sp>
      <p:sp>
        <p:nvSpPr>
          <p:cNvPr id="16" name="Rounded Rectangle 15"/>
          <p:cNvSpPr/>
          <p:nvPr/>
        </p:nvSpPr>
        <p:spPr>
          <a:xfrm>
            <a:off x="228600" y="5075593"/>
            <a:ext cx="7239000" cy="791807"/>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Research already exists to this end</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-Room for improvement…</a:t>
            </a:r>
          </a:p>
        </p:txBody>
      </p:sp>
    </p:spTree>
    <p:extLst>
      <p:ext uri="{BB962C8B-B14F-4D97-AF65-F5344CB8AC3E}">
        <p14:creationId xmlns:p14="http://schemas.microsoft.com/office/powerpoint/2010/main" val="149336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810000"/>
            <a:ext cx="2241270" cy="1904762"/>
          </a:xfrm>
          <a:prstGeom prst="rect">
            <a:avLst/>
          </a:prstGeom>
        </p:spPr>
      </p:pic>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757" y="151618"/>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Motivation</a:t>
            </a:r>
            <a:endParaRPr lang="en-US" dirty="0"/>
          </a:p>
        </p:txBody>
      </p:sp>
      <p:sp>
        <p:nvSpPr>
          <p:cNvPr id="9" name="Rectangle 8"/>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Motivating Research</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371600"/>
            <a:ext cx="2133600" cy="13971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4300" y="1371598"/>
            <a:ext cx="1143514" cy="1397166"/>
          </a:xfrm>
          <a:prstGeom prst="rect">
            <a:avLst/>
          </a:prstGeom>
        </p:spPr>
      </p:pic>
      <p:sp useBgFill="1">
        <p:nvSpPr>
          <p:cNvPr id="13" name="Rounded Rectangle 12"/>
          <p:cNvSpPr/>
          <p:nvPr/>
        </p:nvSpPr>
        <p:spPr>
          <a:xfrm>
            <a:off x="434662" y="1752600"/>
            <a:ext cx="3908738" cy="2209800"/>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r>
              <a:rPr lang="en-US" dirty="0" err="1" smtClean="0">
                <a:solidFill>
                  <a:schemeClr val="accent6">
                    <a:lumMod val="75000"/>
                  </a:schemeClr>
                </a:solidFill>
              </a:rPr>
              <a:t>Fluxo</a:t>
            </a:r>
            <a:r>
              <a:rPr lang="en-US" dirty="0" smtClean="0">
                <a:solidFill>
                  <a:schemeClr val="accent6">
                    <a:lumMod val="75000"/>
                  </a:schemeClr>
                </a:solidFill>
              </a:rPr>
              <a:t>: </a:t>
            </a:r>
            <a:r>
              <a:rPr lang="en-US" dirty="0" smtClean="0">
                <a:solidFill>
                  <a:schemeClr val="tx1">
                    <a:lumMod val="65000"/>
                    <a:lumOff val="35000"/>
                  </a:schemeClr>
                </a:solidFill>
              </a:rPr>
              <a:t>Reusing architectural patterns</a:t>
            </a:r>
          </a:p>
          <a:p>
            <a:pPr defTabSz="457200"/>
            <a:r>
              <a:rPr lang="en-US" dirty="0" smtClean="0">
                <a:solidFill>
                  <a:schemeClr val="tx1">
                    <a:lumMod val="65000"/>
                    <a:lumOff val="35000"/>
                  </a:schemeClr>
                </a:solidFill>
              </a:rPr>
              <a:t>	-Restricted programming model</a:t>
            </a:r>
          </a:p>
          <a:p>
            <a:pPr defTabSz="457200"/>
            <a:r>
              <a:rPr lang="en-US" dirty="0" smtClean="0">
                <a:solidFill>
                  <a:schemeClr val="tx1">
                    <a:lumMod val="65000"/>
                    <a:lumOff val="35000"/>
                  </a:schemeClr>
                </a:solidFill>
              </a:rPr>
              <a:t>	-Dataflow representation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a:t>
            </a:r>
            <a:r>
              <a:rPr lang="en-US" dirty="0" err="1" smtClean="0">
                <a:solidFill>
                  <a:schemeClr val="tx1">
                    <a:lumMod val="65000"/>
                    <a:lumOff val="35000"/>
                  </a:schemeClr>
                </a:solidFill>
              </a:rPr>
              <a:t>Hueristic</a:t>
            </a:r>
            <a:r>
              <a:rPr lang="en-US" dirty="0" smtClean="0">
                <a:solidFill>
                  <a:schemeClr val="tx1">
                    <a:lumMod val="65000"/>
                    <a:lumOff val="35000"/>
                  </a:schemeClr>
                </a:solidFill>
              </a:rPr>
              <a:t> transformations</a:t>
            </a:r>
          </a:p>
          <a:p>
            <a:pPr defTabSz="457200"/>
            <a:r>
              <a:rPr lang="en-US" dirty="0" smtClean="0">
                <a:solidFill>
                  <a:schemeClr val="tx1">
                    <a:lumMod val="65000"/>
                    <a:lumOff val="35000"/>
                  </a:schemeClr>
                </a:solidFill>
              </a:rPr>
              <a:t>		-Caching</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	-Pre/Post-computation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err="1" smtClean="0">
                <a:solidFill>
                  <a:schemeClr val="tx1">
                    <a:lumMod val="65000"/>
                    <a:lumOff val="35000"/>
                  </a:schemeClr>
                </a:solidFill>
              </a:rPr>
              <a:t>Tiering</a:t>
            </a:r>
            <a:r>
              <a:rPr lang="en-US" dirty="0" smtClean="0">
                <a:solidFill>
                  <a:schemeClr val="tx1">
                    <a:lumMod val="65000"/>
                    <a:lumOff val="35000"/>
                  </a:schemeClr>
                </a:solidFill>
              </a:rPr>
              <a:t> (stateless </a:t>
            </a:r>
            <a:r>
              <a:rPr lang="en-US" dirty="0" err="1" smtClean="0">
                <a:solidFill>
                  <a:schemeClr val="tx1">
                    <a:lumMod val="65000"/>
                    <a:lumOff val="35000"/>
                  </a:schemeClr>
                </a:solidFill>
              </a:rPr>
              <a:t>vs</a:t>
            </a:r>
            <a:r>
              <a:rPr lang="en-US" dirty="0" smtClean="0">
                <a:solidFill>
                  <a:schemeClr val="tx1">
                    <a:lumMod val="65000"/>
                    <a:lumOff val="35000"/>
                  </a:schemeClr>
                </a:solidFill>
              </a:rPr>
              <a:t> </a:t>
            </a:r>
            <a:r>
              <a:rPr lang="en-US" dirty="0" err="1" smtClean="0">
                <a:solidFill>
                  <a:schemeClr val="tx1">
                    <a:lumMod val="65000"/>
                    <a:lumOff val="35000"/>
                  </a:schemeClr>
                </a:solidFill>
              </a:rPr>
              <a:t>stateful</a:t>
            </a:r>
            <a:r>
              <a:rPr lang="en-US" dirty="0" smtClean="0">
                <a:solidFill>
                  <a:schemeClr val="tx1">
                    <a:lumMod val="65000"/>
                    <a:lumOff val="35000"/>
                  </a:schemeClr>
                </a:solidFill>
              </a:rPr>
              <a:t>)</a:t>
            </a:r>
          </a:p>
        </p:txBody>
      </p:sp>
      <p:sp useBgFill="1">
        <p:nvSpPr>
          <p:cNvPr id="14" name="Rounded Rectangle 13"/>
          <p:cNvSpPr/>
          <p:nvPr/>
        </p:nvSpPr>
        <p:spPr>
          <a:xfrm>
            <a:off x="4572000" y="1750454"/>
            <a:ext cx="3910362" cy="2211946"/>
          </a:xfrm>
          <a:prstGeom prst="roundRect">
            <a:avLst>
              <a:gd name="adj" fmla="val 9079"/>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r>
              <a:rPr lang="en-US" dirty="0" smtClean="0">
                <a:solidFill>
                  <a:schemeClr val="accent6">
                    <a:lumMod val="75000"/>
                  </a:schemeClr>
                </a:solidFill>
              </a:rPr>
              <a:t>Dataflow Tomography: </a:t>
            </a:r>
            <a:r>
              <a:rPr lang="en-US" dirty="0" smtClean="0">
                <a:solidFill>
                  <a:schemeClr val="tx1">
                    <a:lumMod val="65000"/>
                    <a:lumOff val="35000"/>
                  </a:schemeClr>
                </a:solidFill>
              </a:rPr>
              <a:t>Advanced form of taint tracking, track entire path of data, not just start and end points.</a:t>
            </a:r>
          </a:p>
          <a:p>
            <a:pPr defTabSz="457200"/>
            <a:r>
              <a:rPr lang="en-US" dirty="0" smtClean="0">
                <a:solidFill>
                  <a:schemeClr val="tx1">
                    <a:lumMod val="65000"/>
                    <a:lumOff val="35000"/>
                  </a:schemeClr>
                </a:solidFill>
              </a:rPr>
              <a:t>	-For understanding large systems</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-Easier to understand then CFGs</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-Low-level, semantics difficult</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-In need of uses</a:t>
            </a:r>
          </a:p>
          <a:p>
            <a:pPr defTabSz="457200"/>
            <a:r>
              <a:rPr lang="en-US" dirty="0">
                <a:solidFill>
                  <a:schemeClr val="tx1">
                    <a:lumMod val="65000"/>
                    <a:lumOff val="35000"/>
                  </a:schemeClr>
                </a:solidFill>
              </a:rPr>
              <a:t>	</a:t>
            </a:r>
            <a:endParaRPr lang="en-US" dirty="0" smtClean="0">
              <a:solidFill>
                <a:schemeClr val="tx1">
                  <a:lumMod val="65000"/>
                  <a:lumOff val="35000"/>
                </a:schemeClr>
              </a:solidFill>
            </a:endParaRPr>
          </a:p>
        </p:txBody>
      </p:sp>
      <p:sp useBgFill="1">
        <p:nvSpPr>
          <p:cNvPr id="15" name="Rounded Rectangle 14"/>
          <p:cNvSpPr/>
          <p:nvPr/>
        </p:nvSpPr>
        <p:spPr>
          <a:xfrm>
            <a:off x="1714500" y="4267200"/>
            <a:ext cx="5331008" cy="235614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accent6">
                    <a:lumMod val="75000"/>
                  </a:schemeClr>
                </a:solidFill>
              </a:rPr>
              <a:t>Application Partitioning: </a:t>
            </a:r>
            <a:r>
              <a:rPr lang="en-US" dirty="0" smtClean="0">
                <a:solidFill>
                  <a:schemeClr val="tx1">
                    <a:lumMod val="65000"/>
                    <a:lumOff val="35000"/>
                  </a:schemeClr>
                </a:solidFill>
              </a:rPr>
              <a:t>Physically splitting an application up.</a:t>
            </a:r>
          </a:p>
          <a:p>
            <a:pPr defTabSz="457200"/>
            <a:r>
              <a:rPr lang="en-US" dirty="0" smtClean="0">
                <a:solidFill>
                  <a:schemeClr val="tx1">
                    <a:lumMod val="65000"/>
                    <a:lumOff val="35000"/>
                  </a:schemeClr>
                </a:solidFill>
              </a:rPr>
              <a:t>	-Original motivator</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-Focus on: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	-Graph cutting</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	-Execution time, communication bandwidth</a:t>
            </a:r>
          </a:p>
          <a:p>
            <a:pPr defTabSz="457200"/>
            <a:r>
              <a:rPr lang="en-US" dirty="0" smtClean="0">
                <a:solidFill>
                  <a:schemeClr val="tx1">
                    <a:lumMod val="65000"/>
                    <a:lumOff val="35000"/>
                  </a:schemeClr>
                </a:solidFill>
              </a:rPr>
              <a:t>	-Hybrid cloud deployments</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-Need to handle state</a:t>
            </a:r>
            <a:r>
              <a:rPr lang="en-US" dirty="0">
                <a:solidFill>
                  <a:schemeClr val="tx1">
                    <a:lumMod val="65000"/>
                    <a:lumOff val="35000"/>
                  </a:schemeClr>
                </a:solidFill>
              </a:rPr>
              <a:t>	</a:t>
            </a:r>
            <a:endParaRPr lang="en-US" dirty="0" smtClean="0">
              <a:solidFill>
                <a:schemeClr val="tx1">
                  <a:lumMod val="65000"/>
                  <a:lumOff val="35000"/>
                </a:schemeClr>
              </a:solidFill>
            </a:endParaRPr>
          </a:p>
        </p:txBody>
      </p:sp>
      <p:sp>
        <p:nvSpPr>
          <p:cNvPr id="12" name="Rectangle 11"/>
          <p:cNvSpPr/>
          <p:nvPr/>
        </p:nvSpPr>
        <p:spPr>
          <a:xfrm>
            <a:off x="6866635" y="1357585"/>
            <a:ext cx="1618072" cy="369332"/>
          </a:xfrm>
          <a:prstGeom prst="rect">
            <a:avLst/>
          </a:prstGeom>
        </p:spPr>
        <p:txBody>
          <a:bodyPr wrap="none">
            <a:spAutoFit/>
          </a:bodyPr>
          <a:lstStyle/>
          <a:p>
            <a:r>
              <a:rPr lang="en-US" dirty="0" smtClean="0">
                <a:solidFill>
                  <a:schemeClr val="tx1">
                    <a:lumMod val="65000"/>
                    <a:lumOff val="35000"/>
                  </a:schemeClr>
                </a:solidFill>
              </a:rPr>
              <a:t>UC, ASPLOS ‘08</a:t>
            </a:r>
            <a:endParaRPr lang="en-US" dirty="0"/>
          </a:p>
        </p:txBody>
      </p:sp>
      <p:sp>
        <p:nvSpPr>
          <p:cNvPr id="18" name="Rectangle 17"/>
          <p:cNvSpPr/>
          <p:nvPr/>
        </p:nvSpPr>
        <p:spPr>
          <a:xfrm>
            <a:off x="2800990" y="1347701"/>
            <a:ext cx="1542410" cy="369332"/>
          </a:xfrm>
          <a:prstGeom prst="rect">
            <a:avLst/>
          </a:prstGeom>
        </p:spPr>
        <p:txBody>
          <a:bodyPr wrap="none">
            <a:spAutoFit/>
          </a:bodyPr>
          <a:lstStyle/>
          <a:p>
            <a:r>
              <a:rPr lang="en-US" dirty="0" smtClean="0">
                <a:solidFill>
                  <a:schemeClr val="tx1">
                    <a:lumMod val="65000"/>
                    <a:lumOff val="35000"/>
                  </a:schemeClr>
                </a:solidFill>
              </a:rPr>
              <a:t>MSR, </a:t>
            </a:r>
            <a:r>
              <a:rPr lang="en-US" dirty="0" err="1" smtClean="0">
                <a:solidFill>
                  <a:schemeClr val="tx1">
                    <a:lumMod val="65000"/>
                    <a:lumOff val="35000"/>
                  </a:schemeClr>
                </a:solidFill>
              </a:rPr>
              <a:t>SoCC</a:t>
            </a:r>
            <a:r>
              <a:rPr lang="en-US" dirty="0" smtClean="0">
                <a:solidFill>
                  <a:schemeClr val="tx1">
                    <a:lumMod val="65000"/>
                    <a:lumOff val="35000"/>
                  </a:schemeClr>
                </a:solidFill>
              </a:rPr>
              <a:t> ‘10</a:t>
            </a:r>
            <a:endParaRPr lang="en-US" dirty="0"/>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2255" y="5445270"/>
            <a:ext cx="701016" cy="701016"/>
          </a:xfrm>
          <a:prstGeom prst="rect">
            <a:avLst/>
          </a:prstGeom>
          <a:solidFill>
            <a:schemeClr val="accent1"/>
          </a:solidFill>
        </p:spPr>
      </p:pic>
      <p:sp useBgFill="1">
        <p:nvSpPr>
          <p:cNvPr id="16" name="Rounded Rectangle 15"/>
          <p:cNvSpPr/>
          <p:nvPr/>
        </p:nvSpPr>
        <p:spPr>
          <a:xfrm>
            <a:off x="7924799" y="5334000"/>
            <a:ext cx="838201" cy="9144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Tree>
    <p:extLst>
      <p:ext uri="{BB962C8B-B14F-4D97-AF65-F5344CB8AC3E}">
        <p14:creationId xmlns:p14="http://schemas.microsoft.com/office/powerpoint/2010/main" val="25481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xEl>
                                              <p:pRg st="0" end="0"/>
                                            </p:txEl>
                                          </p:spTgt>
                                        </p:tgtEl>
                                        <p:attrNameLst>
                                          <p:attrName>style.visibility</p:attrName>
                                        </p:attrNameLst>
                                      </p:cBhvr>
                                      <p:to>
                                        <p:strVal val="visible"/>
                                      </p:to>
                                    </p:set>
                                    <p:animEffect transition="in" filter="fade">
                                      <p:cBhvr>
                                        <p:cTn id="54" dur="500"/>
                                        <p:tgtEl>
                                          <p:spTgt spid="1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15">
                                            <p:txEl>
                                              <p:pRg st="0" end="0"/>
                                            </p:txEl>
                                          </p:spTgt>
                                        </p:tgtEl>
                                        <p:attrNameLst>
                                          <p:attrName>style.visibility</p:attrName>
                                        </p:attrNameLst>
                                      </p:cBhvr>
                                      <p:to>
                                        <p:strVal val="visible"/>
                                      </p:to>
                                    </p:set>
                                    <p:animEffect transition="in" filter="fade">
                                      <p:cBhvr>
                                        <p:cTn id="77" dur="500"/>
                                        <p:tgtEl>
                                          <p:spTgt spid="1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5">
                                            <p:txEl>
                                              <p:pRg st="2" end="2"/>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5">
                                            <p:txEl>
                                              <p:pRg st="3" end="3"/>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5">
                                            <p:txEl>
                                              <p:pRg st="5" end="5"/>
                                            </p:txEl>
                                          </p:spTgt>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fade">
                                      <p:cBhvr>
                                        <p:cTn id="100" dur="500"/>
                                        <p:tgtEl>
                                          <p:spTgt spid="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animBg="1"/>
      <p:bldP spid="15" grpId="0" animBg="1"/>
      <p:bldP spid="12" grpId="0"/>
      <p:bldP spid="18"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757" y="151618"/>
            <a:ext cx="12192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Motivation</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71600"/>
            <a:ext cx="2133600" cy="139716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300" y="1371598"/>
            <a:ext cx="1143514" cy="1397166"/>
          </a:xfrm>
          <a:prstGeom prst="rect">
            <a:avLst/>
          </a:prstGeom>
        </p:spPr>
      </p:pic>
      <p:sp>
        <p:nvSpPr>
          <p:cNvPr id="9" name="Rounded Rectangle 8"/>
          <p:cNvSpPr/>
          <p:nvPr/>
        </p:nvSpPr>
        <p:spPr>
          <a:xfrm>
            <a:off x="2133600" y="2768764"/>
            <a:ext cx="4800600" cy="3010973"/>
          </a:xfrm>
          <a:prstGeom prst="roundRect">
            <a:avLst>
              <a:gd name="adj" fmla="val 7353"/>
            </a:avLst>
          </a:prstGeom>
          <a:solidFill>
            <a:schemeClr val="bg1"/>
          </a:solidFill>
          <a:ln>
            <a:solidFill>
              <a:schemeClr val="accent3">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a:t>
            </a:r>
            <a:r>
              <a:rPr lang="en-US" dirty="0" err="1" smtClean="0">
                <a:solidFill>
                  <a:schemeClr val="tx1">
                    <a:lumMod val="65000"/>
                    <a:lumOff val="35000"/>
                  </a:schemeClr>
                </a:solidFill>
              </a:rPr>
              <a:t>Fluxo</a:t>
            </a:r>
            <a:r>
              <a:rPr lang="en-US" dirty="0" smtClean="0">
                <a:solidFill>
                  <a:schemeClr val="tx1">
                    <a:lumMod val="65000"/>
                    <a:lumOff val="35000"/>
                  </a:schemeClr>
                </a:solidFill>
              </a:rPr>
              <a:t> limited by </a:t>
            </a:r>
            <a:r>
              <a:rPr lang="en-US" dirty="0" smtClean="0">
                <a:solidFill>
                  <a:schemeClr val="accent6">
                    <a:lumMod val="75000"/>
                  </a:schemeClr>
                </a:solidFill>
              </a:rPr>
              <a:t>restricted programming </a:t>
            </a:r>
            <a:r>
              <a:rPr lang="en-US" dirty="0">
                <a:solidFill>
                  <a:schemeClr val="accent6">
                    <a:lumMod val="75000"/>
                  </a:schemeClr>
                </a:solidFill>
              </a:rPr>
              <a:t>model</a:t>
            </a:r>
          </a:p>
          <a:p>
            <a:pPr defTabSz="457200"/>
            <a:r>
              <a:rPr lang="en-US" dirty="0">
                <a:solidFill>
                  <a:schemeClr val="tx1">
                    <a:lumMod val="65000"/>
                    <a:lumOff val="35000"/>
                  </a:schemeClr>
                </a:solidFill>
              </a:rPr>
              <a:t>-Dataflow Tomography </a:t>
            </a:r>
            <a:r>
              <a:rPr lang="en-US" dirty="0">
                <a:solidFill>
                  <a:schemeClr val="accent6">
                    <a:lumMod val="75000"/>
                  </a:schemeClr>
                </a:solidFill>
              </a:rPr>
              <a:t>seeking </a:t>
            </a:r>
            <a:r>
              <a:rPr lang="en-US" dirty="0" smtClean="0">
                <a:solidFill>
                  <a:schemeClr val="accent6">
                    <a:lumMod val="75000"/>
                  </a:schemeClr>
                </a:solidFill>
              </a:rPr>
              <a:t>uses</a:t>
            </a:r>
            <a:endParaRPr lang="en-US" dirty="0" smtClean="0">
              <a:solidFill>
                <a:schemeClr val="accent6">
                  <a:lumMod val="75000"/>
                </a:schemeClr>
              </a:solidFill>
            </a:endParaRPr>
          </a:p>
          <a:p>
            <a:pPr defTabSz="457200"/>
            <a:r>
              <a:rPr lang="en-US" dirty="0" smtClean="0">
                <a:solidFill>
                  <a:schemeClr val="tx1">
                    <a:lumMod val="65000"/>
                    <a:lumOff val="35000"/>
                  </a:schemeClr>
                </a:solidFill>
              </a:rPr>
              <a:t>-Problems such as partitioning need </a:t>
            </a:r>
            <a:r>
              <a:rPr lang="en-US" dirty="0" smtClean="0">
                <a:solidFill>
                  <a:schemeClr val="accent6">
                    <a:lumMod val="75000"/>
                  </a:schemeClr>
                </a:solidFill>
              </a:rPr>
              <a:t>more </a:t>
            </a:r>
            <a:r>
              <a:rPr lang="en-US" dirty="0" smtClean="0">
                <a:solidFill>
                  <a:schemeClr val="accent6">
                    <a:lumMod val="75000"/>
                  </a:schemeClr>
                </a:solidFill>
              </a:rPr>
              <a:t>data</a:t>
            </a:r>
            <a:endParaRPr lang="en-US" dirty="0" smtClean="0">
              <a:solidFill>
                <a:schemeClr val="accent6">
                  <a:lumMod val="75000"/>
                </a:schemeClr>
              </a:solidFill>
            </a:endParaRPr>
          </a:p>
          <a:p>
            <a:pPr defTabSz="457200"/>
            <a:r>
              <a:rPr lang="en-US" dirty="0" smtClean="0">
                <a:solidFill>
                  <a:schemeClr val="tx1">
                    <a:lumMod val="65000"/>
                    <a:lumOff val="35000"/>
                  </a:schemeClr>
                </a:solidFill>
              </a:rPr>
              <a:t>…</a:t>
            </a:r>
          </a:p>
          <a:p>
            <a:pPr defTabSz="457200"/>
            <a:endParaRPr lang="en-US" dirty="0">
              <a:solidFill>
                <a:schemeClr val="accent6">
                  <a:lumMod val="75000"/>
                </a:schemeClr>
              </a:solidFill>
            </a:endParaRPr>
          </a:p>
          <a:p>
            <a:pPr defTabSz="457200"/>
            <a:r>
              <a:rPr lang="en-US" dirty="0" smtClean="0">
                <a:solidFill>
                  <a:schemeClr val="tx1">
                    <a:lumMod val="65000"/>
                    <a:lumOff val="35000"/>
                  </a:schemeClr>
                </a:solidFill>
              </a:rPr>
              <a:t>Use </a:t>
            </a:r>
            <a:r>
              <a:rPr lang="en-US" dirty="0" smtClean="0">
                <a:solidFill>
                  <a:schemeClr val="accent6">
                    <a:lumMod val="75000"/>
                  </a:schemeClr>
                </a:solidFill>
              </a:rPr>
              <a:t>Tomography</a:t>
            </a:r>
            <a:r>
              <a:rPr lang="en-US" dirty="0" smtClean="0">
                <a:solidFill>
                  <a:schemeClr val="tx1">
                    <a:lumMod val="65000"/>
                    <a:lumOff val="35000"/>
                  </a:schemeClr>
                </a:solidFill>
              </a:rPr>
              <a:t> to produce </a:t>
            </a:r>
            <a:r>
              <a:rPr lang="en-US" dirty="0" err="1" smtClean="0">
                <a:solidFill>
                  <a:schemeClr val="accent6">
                    <a:lumMod val="75000"/>
                  </a:schemeClr>
                </a:solidFill>
              </a:rPr>
              <a:t>Fluxo</a:t>
            </a:r>
            <a:r>
              <a:rPr lang="en-US" dirty="0" smtClean="0">
                <a:solidFill>
                  <a:schemeClr val="accent6">
                    <a:lumMod val="75000"/>
                  </a:schemeClr>
                </a:solidFill>
              </a:rPr>
              <a:t>-like Dataflow </a:t>
            </a:r>
            <a:r>
              <a:rPr lang="en-US" dirty="0" smtClean="0">
                <a:solidFill>
                  <a:schemeClr val="tx1">
                    <a:lumMod val="65000"/>
                    <a:lumOff val="35000"/>
                  </a:schemeClr>
                </a:solidFill>
              </a:rPr>
              <a:t>representation.</a:t>
            </a:r>
          </a:p>
          <a:p>
            <a:pPr defTabSz="457200"/>
            <a:r>
              <a:rPr lang="en-US" dirty="0" smtClean="0">
                <a:solidFill>
                  <a:schemeClr val="tx1">
                    <a:lumMod val="65000"/>
                    <a:lumOff val="35000"/>
                  </a:schemeClr>
                </a:solidFill>
              </a:rPr>
              <a:t>Apply </a:t>
            </a:r>
            <a:r>
              <a:rPr lang="en-US" dirty="0" err="1" smtClean="0">
                <a:solidFill>
                  <a:schemeClr val="accent6">
                    <a:lumMod val="75000"/>
                  </a:schemeClr>
                </a:solidFill>
              </a:rPr>
              <a:t>Fluxo</a:t>
            </a:r>
            <a:r>
              <a:rPr lang="en-US" dirty="0" smtClean="0">
                <a:solidFill>
                  <a:schemeClr val="accent6">
                    <a:lumMod val="75000"/>
                  </a:schemeClr>
                </a:solidFill>
              </a:rPr>
              <a:t>-style optimizations</a:t>
            </a:r>
          </a:p>
          <a:p>
            <a:pPr defTabSz="457200"/>
            <a:r>
              <a:rPr lang="en-US" dirty="0" smtClean="0">
                <a:solidFill>
                  <a:schemeClr val="tx1">
                    <a:lumMod val="65000"/>
                    <a:lumOff val="35000"/>
                  </a:schemeClr>
                </a:solidFill>
              </a:rPr>
              <a:t>Provide data useful to </a:t>
            </a:r>
            <a:r>
              <a:rPr lang="en-US" dirty="0" err="1" smtClean="0">
                <a:solidFill>
                  <a:schemeClr val="accent6">
                    <a:lumMod val="75000"/>
                  </a:schemeClr>
                </a:solidFill>
              </a:rPr>
              <a:t>partitioners</a:t>
            </a:r>
            <a:r>
              <a:rPr lang="en-US" dirty="0" smtClean="0">
                <a:solidFill>
                  <a:schemeClr val="accent6">
                    <a:lumMod val="75000"/>
                  </a:schemeClr>
                </a:solidFill>
              </a:rPr>
              <a:t>, </a:t>
            </a:r>
            <a:r>
              <a:rPr lang="en-US" dirty="0" err="1" smtClean="0">
                <a:solidFill>
                  <a:schemeClr val="accent6">
                    <a:lumMod val="75000"/>
                  </a:schemeClr>
                </a:solidFill>
              </a:rPr>
              <a:t>etc</a:t>
            </a:r>
            <a:endParaRPr lang="en-US" dirty="0">
              <a:solidFill>
                <a:schemeClr val="accent6">
                  <a:lumMod val="75000"/>
                </a:schemeClr>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8535" y="190619"/>
            <a:ext cx="2241270" cy="1904762"/>
          </a:xfrm>
          <a:prstGeom prst="rect">
            <a:avLst/>
          </a:prstGeom>
        </p:spPr>
      </p:pic>
      <p:sp>
        <p:nvSpPr>
          <p:cNvPr id="2" name="Right Arrow 1"/>
          <p:cNvSpPr/>
          <p:nvPr/>
        </p:nvSpPr>
        <p:spPr>
          <a:xfrm rot="1986370">
            <a:off x="1413799" y="2386974"/>
            <a:ext cx="762000" cy="381000"/>
          </a:xfrm>
          <a:prstGeom prst="rightArrow">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613630" flipH="1">
            <a:off x="6900199" y="2386974"/>
            <a:ext cx="762000" cy="381000"/>
          </a:xfrm>
          <a:prstGeom prst="rightArrow">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4152900" y="1866900"/>
            <a:ext cx="762000" cy="381000"/>
          </a:xfrm>
          <a:prstGeom prst="rightArrow">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0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2" name="Rounded Rectangle 101"/>
          <p:cNvSpPr/>
          <p:nvPr/>
        </p:nvSpPr>
        <p:spPr>
          <a:xfrm>
            <a:off x="152400" y="1556266"/>
            <a:ext cx="4084608" cy="2133600"/>
          </a:xfrm>
          <a:prstGeom prst="roundRect">
            <a:avLst>
              <a:gd name="adj" fmla="val 6874"/>
            </a:avLst>
          </a:prstGeom>
          <a:ln>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Taint Tracking System</a:t>
            </a:r>
          </a:p>
          <a:p>
            <a:pPr defTabSz="457200"/>
            <a:r>
              <a:rPr lang="en-US" dirty="0" smtClean="0">
                <a:solidFill>
                  <a:schemeClr val="tx1">
                    <a:lumMod val="65000"/>
                    <a:lumOff val="35000"/>
                  </a:schemeClr>
                </a:solidFill>
              </a:rPr>
              <a:t>-</a:t>
            </a:r>
            <a:r>
              <a:rPr lang="en-US" dirty="0" smtClean="0">
                <a:solidFill>
                  <a:schemeClr val="accent6">
                    <a:lumMod val="75000"/>
                  </a:schemeClr>
                </a:solidFill>
              </a:rPr>
              <a:t>Tag input </a:t>
            </a:r>
            <a:r>
              <a:rPr lang="en-US" dirty="0" smtClean="0">
                <a:solidFill>
                  <a:schemeClr val="tx1">
                    <a:lumMod val="65000"/>
                    <a:lumOff val="35000"/>
                  </a:schemeClr>
                </a:solidFill>
              </a:rPr>
              <a:t>data (DB read, web request…)</a:t>
            </a:r>
          </a:p>
          <a:p>
            <a:pPr defTabSz="457200"/>
            <a:r>
              <a:rPr lang="en-US" dirty="0" smtClean="0">
                <a:solidFill>
                  <a:schemeClr val="tx1">
                    <a:lumMod val="65000"/>
                    <a:lumOff val="35000"/>
                  </a:schemeClr>
                </a:solidFill>
              </a:rPr>
              <a:t>-</a:t>
            </a:r>
            <a:r>
              <a:rPr lang="en-US" dirty="0" smtClean="0">
                <a:solidFill>
                  <a:schemeClr val="accent6">
                    <a:lumMod val="75000"/>
                  </a:schemeClr>
                </a:solidFill>
              </a:rPr>
              <a:t>Intercept</a:t>
            </a:r>
            <a:r>
              <a:rPr lang="en-US" dirty="0" smtClean="0">
                <a:solidFill>
                  <a:schemeClr val="tx1">
                    <a:lumMod val="65000"/>
                    <a:lumOff val="35000"/>
                  </a:schemeClr>
                </a:solidFill>
              </a:rPr>
              <a:t>:</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-All method call/return</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-Field set/get</a:t>
            </a:r>
          </a:p>
          <a:p>
            <a:pPr defTabSz="457200"/>
            <a:r>
              <a:rPr lang="en-US" dirty="0">
                <a:solidFill>
                  <a:schemeClr val="tx1">
                    <a:lumMod val="65000"/>
                    <a:lumOff val="35000"/>
                  </a:schemeClr>
                </a:solidFill>
              </a:rPr>
              <a:t>	</a:t>
            </a:r>
            <a:r>
              <a:rPr lang="en-US" dirty="0" smtClean="0">
                <a:solidFill>
                  <a:schemeClr val="tx1">
                    <a:lumMod val="65000"/>
                    <a:lumOff val="35000"/>
                  </a:schemeClr>
                </a:solidFill>
              </a:rPr>
              <a:t>-Modification/composition points</a:t>
            </a:r>
          </a:p>
          <a:p>
            <a:pPr defTabSz="457200"/>
            <a:r>
              <a:rPr lang="en-US" dirty="0" smtClean="0">
                <a:solidFill>
                  <a:schemeClr val="tx1">
                    <a:lumMod val="65000"/>
                    <a:lumOff val="35000"/>
                  </a:schemeClr>
                </a:solidFill>
              </a:rPr>
              <a:t>-Track tags across multiple requests</a:t>
            </a:r>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3157" y="145784"/>
            <a:ext cx="914400" cy="38100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System</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0151" y="228600"/>
            <a:ext cx="3000743" cy="31128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5" name="Rectangle 4"/>
          <p:cNvSpPr/>
          <p:nvPr/>
        </p:nvSpPr>
        <p:spPr>
          <a:xfrm>
            <a:off x="4724400" y="76200"/>
            <a:ext cx="2356735" cy="369332"/>
          </a:xfrm>
          <a:prstGeom prst="rect">
            <a:avLst/>
          </a:prstGeom>
        </p:spPr>
        <p:txBody>
          <a:bodyPr wrap="none">
            <a:spAutoFit/>
          </a:bodyPr>
          <a:lstStyle/>
          <a:p>
            <a:r>
              <a:rPr lang="en-US" dirty="0" smtClean="0">
                <a:solidFill>
                  <a:schemeClr val="tx1">
                    <a:lumMod val="65000"/>
                    <a:lumOff val="35000"/>
                  </a:schemeClr>
                </a:solidFill>
              </a:rPr>
              <a:t>Java compiled </a:t>
            </a:r>
            <a:r>
              <a:rPr lang="en-US" dirty="0" err="1" smtClean="0">
                <a:solidFill>
                  <a:schemeClr val="tx1">
                    <a:lumMod val="65000"/>
                    <a:lumOff val="35000"/>
                  </a:schemeClr>
                </a:solidFill>
              </a:rPr>
              <a:t>webapp</a:t>
            </a:r>
            <a:endParaRPr lang="en-US" dirty="0"/>
          </a:p>
        </p:txBody>
      </p:sp>
      <p:grpSp>
        <p:nvGrpSpPr>
          <p:cNvPr id="81" name="Group 80"/>
          <p:cNvGrpSpPr/>
          <p:nvPr/>
        </p:nvGrpSpPr>
        <p:grpSpPr>
          <a:xfrm>
            <a:off x="7931806" y="489466"/>
            <a:ext cx="990340" cy="1295401"/>
            <a:chOff x="7975454" y="1708028"/>
            <a:chExt cx="990340" cy="1295401"/>
          </a:xfrm>
        </p:grpSpPr>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5454" y="2267235"/>
              <a:ext cx="736194" cy="736194"/>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1654" y="1708029"/>
              <a:ext cx="736194" cy="736194"/>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9600" y="2063187"/>
              <a:ext cx="736194" cy="736194"/>
            </a:xfrm>
            <a:prstGeom prst="rect">
              <a:avLst/>
            </a:prstGeom>
          </p:spPr>
        </p:pic>
        <p:sp>
          <p:nvSpPr>
            <p:cNvPr id="79" name="Rectangle 78"/>
            <p:cNvSpPr/>
            <p:nvPr/>
          </p:nvSpPr>
          <p:spPr>
            <a:xfrm>
              <a:off x="7975454" y="1708028"/>
              <a:ext cx="990340" cy="1295401"/>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p:cNvSpPr/>
          <p:nvPr/>
        </p:nvSpPr>
        <p:spPr>
          <a:xfrm>
            <a:off x="7539239" y="76200"/>
            <a:ext cx="1149738" cy="369332"/>
          </a:xfrm>
          <a:prstGeom prst="rect">
            <a:avLst/>
          </a:prstGeom>
        </p:spPr>
        <p:txBody>
          <a:bodyPr wrap="none">
            <a:spAutoFit/>
          </a:bodyPr>
          <a:lstStyle/>
          <a:p>
            <a:r>
              <a:rPr lang="en-US" dirty="0" smtClean="0">
                <a:solidFill>
                  <a:schemeClr val="tx1">
                    <a:lumMod val="65000"/>
                    <a:lumOff val="35000"/>
                  </a:schemeClr>
                </a:solidFill>
              </a:rPr>
              <a:t>+ Libraries</a:t>
            </a:r>
            <a:endParaRPr lang="en-US" dirty="0"/>
          </a:p>
        </p:txBody>
      </p:sp>
      <p:grpSp>
        <p:nvGrpSpPr>
          <p:cNvPr id="20" name="Group 19"/>
          <p:cNvGrpSpPr/>
          <p:nvPr/>
        </p:nvGrpSpPr>
        <p:grpSpPr>
          <a:xfrm>
            <a:off x="3890513" y="470898"/>
            <a:ext cx="4710416" cy="2180923"/>
            <a:chOff x="3890513" y="470898"/>
            <a:chExt cx="4710416" cy="2180923"/>
          </a:xfrm>
        </p:grpSpPr>
        <p:sp>
          <p:nvSpPr>
            <p:cNvPr id="88" name="Freeform 87"/>
            <p:cNvSpPr/>
            <p:nvPr/>
          </p:nvSpPr>
          <p:spPr>
            <a:xfrm>
              <a:off x="3890513" y="684695"/>
              <a:ext cx="2165230" cy="535141"/>
            </a:xfrm>
            <a:custGeom>
              <a:avLst/>
              <a:gdLst>
                <a:gd name="connsiteX0" fmla="*/ 0 w 2165230"/>
                <a:gd name="connsiteY0" fmla="*/ 474756 h 535141"/>
                <a:gd name="connsiteX1" fmla="*/ 1388853 w 2165230"/>
                <a:gd name="connsiteY1" fmla="*/ 303 h 535141"/>
                <a:gd name="connsiteX2" fmla="*/ 2165230 w 2165230"/>
                <a:gd name="connsiteY2" fmla="*/ 535141 h 535141"/>
              </a:gdLst>
              <a:ahLst/>
              <a:cxnLst>
                <a:cxn ang="0">
                  <a:pos x="connsiteX0" y="connsiteY0"/>
                </a:cxn>
                <a:cxn ang="0">
                  <a:pos x="connsiteX1" y="connsiteY1"/>
                </a:cxn>
                <a:cxn ang="0">
                  <a:pos x="connsiteX2" y="connsiteY2"/>
                </a:cxn>
              </a:cxnLst>
              <a:rect l="l" t="t" r="r" b="b"/>
              <a:pathLst>
                <a:path w="2165230" h="535141">
                  <a:moveTo>
                    <a:pt x="0" y="474756"/>
                  </a:moveTo>
                  <a:cubicBezTo>
                    <a:pt x="513990" y="232497"/>
                    <a:pt x="1027981" y="-9761"/>
                    <a:pt x="1388853" y="303"/>
                  </a:cubicBezTo>
                  <a:cubicBezTo>
                    <a:pt x="1749725" y="10367"/>
                    <a:pt x="1940943" y="450315"/>
                    <a:pt x="2165230" y="535141"/>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0" name="Freeform 89"/>
            <p:cNvSpPr/>
            <p:nvPr/>
          </p:nvSpPr>
          <p:spPr>
            <a:xfrm>
              <a:off x="3899140" y="658022"/>
              <a:ext cx="3157268" cy="622199"/>
            </a:xfrm>
            <a:custGeom>
              <a:avLst/>
              <a:gdLst>
                <a:gd name="connsiteX0" fmla="*/ 0 w 3157268"/>
                <a:gd name="connsiteY0" fmla="*/ 501429 h 622199"/>
                <a:gd name="connsiteX1" fmla="*/ 2182483 w 3157268"/>
                <a:gd name="connsiteY1" fmla="*/ 1097 h 622199"/>
                <a:gd name="connsiteX2" fmla="*/ 3157268 w 3157268"/>
                <a:gd name="connsiteY2" fmla="*/ 622199 h 622199"/>
              </a:gdLst>
              <a:ahLst/>
              <a:cxnLst>
                <a:cxn ang="0">
                  <a:pos x="connsiteX0" y="connsiteY0"/>
                </a:cxn>
                <a:cxn ang="0">
                  <a:pos x="connsiteX1" y="connsiteY1"/>
                </a:cxn>
                <a:cxn ang="0">
                  <a:pos x="connsiteX2" y="connsiteY2"/>
                </a:cxn>
              </a:cxnLst>
              <a:rect l="l" t="t" r="r" b="b"/>
              <a:pathLst>
                <a:path w="3157268" h="622199">
                  <a:moveTo>
                    <a:pt x="0" y="501429"/>
                  </a:moveTo>
                  <a:cubicBezTo>
                    <a:pt x="828136" y="241199"/>
                    <a:pt x="1656272" y="-19031"/>
                    <a:pt x="2182483" y="1097"/>
                  </a:cubicBezTo>
                  <a:cubicBezTo>
                    <a:pt x="2708694" y="21225"/>
                    <a:pt x="2993366" y="520120"/>
                    <a:pt x="3157268" y="622199"/>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2" name="Freeform 91"/>
            <p:cNvSpPr/>
            <p:nvPr/>
          </p:nvSpPr>
          <p:spPr>
            <a:xfrm>
              <a:off x="3907766" y="858404"/>
              <a:ext cx="3183147" cy="991160"/>
            </a:xfrm>
            <a:custGeom>
              <a:avLst/>
              <a:gdLst>
                <a:gd name="connsiteX0" fmla="*/ 0 w 3183147"/>
                <a:gd name="connsiteY0" fmla="*/ 309673 h 991160"/>
                <a:gd name="connsiteX1" fmla="*/ 2027208 w 3183147"/>
                <a:gd name="connsiteY1" fmla="*/ 33628 h 991160"/>
                <a:gd name="connsiteX2" fmla="*/ 3183147 w 3183147"/>
                <a:gd name="connsiteY2" fmla="*/ 991160 h 991160"/>
              </a:gdLst>
              <a:ahLst/>
              <a:cxnLst>
                <a:cxn ang="0">
                  <a:pos x="connsiteX0" y="connsiteY0"/>
                </a:cxn>
                <a:cxn ang="0">
                  <a:pos x="connsiteX1" y="connsiteY1"/>
                </a:cxn>
                <a:cxn ang="0">
                  <a:pos x="connsiteX2" y="connsiteY2"/>
                </a:cxn>
              </a:cxnLst>
              <a:rect l="l" t="t" r="r" b="b"/>
              <a:pathLst>
                <a:path w="3183147" h="991160">
                  <a:moveTo>
                    <a:pt x="0" y="309673"/>
                  </a:moveTo>
                  <a:cubicBezTo>
                    <a:pt x="748342" y="114860"/>
                    <a:pt x="1496684" y="-79953"/>
                    <a:pt x="2027208" y="33628"/>
                  </a:cubicBezTo>
                  <a:cubicBezTo>
                    <a:pt x="2557733" y="147209"/>
                    <a:pt x="2908539" y="818632"/>
                    <a:pt x="3183147" y="99116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3" name="Freeform 92"/>
            <p:cNvSpPr/>
            <p:nvPr/>
          </p:nvSpPr>
          <p:spPr>
            <a:xfrm>
              <a:off x="3916392" y="1096050"/>
              <a:ext cx="1759789" cy="606865"/>
            </a:xfrm>
            <a:custGeom>
              <a:avLst/>
              <a:gdLst>
                <a:gd name="connsiteX0" fmla="*/ 0 w 1759789"/>
                <a:gd name="connsiteY0" fmla="*/ 72027 h 606865"/>
                <a:gd name="connsiteX1" fmla="*/ 1345721 w 1759789"/>
                <a:gd name="connsiteY1" fmla="*/ 46148 h 606865"/>
                <a:gd name="connsiteX2" fmla="*/ 1759789 w 1759789"/>
                <a:gd name="connsiteY2" fmla="*/ 606865 h 606865"/>
              </a:gdLst>
              <a:ahLst/>
              <a:cxnLst>
                <a:cxn ang="0">
                  <a:pos x="connsiteX0" y="connsiteY0"/>
                </a:cxn>
                <a:cxn ang="0">
                  <a:pos x="connsiteX1" y="connsiteY1"/>
                </a:cxn>
                <a:cxn ang="0">
                  <a:pos x="connsiteX2" y="connsiteY2"/>
                </a:cxn>
              </a:cxnLst>
              <a:rect l="l" t="t" r="r" b="b"/>
              <a:pathLst>
                <a:path w="1759789" h="606865">
                  <a:moveTo>
                    <a:pt x="0" y="72027"/>
                  </a:moveTo>
                  <a:cubicBezTo>
                    <a:pt x="526211" y="14517"/>
                    <a:pt x="1052423" y="-42992"/>
                    <a:pt x="1345721" y="46148"/>
                  </a:cubicBezTo>
                  <a:cubicBezTo>
                    <a:pt x="1639019" y="135288"/>
                    <a:pt x="1633268" y="553669"/>
                    <a:pt x="1759789" y="60686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4" name="Freeform 93"/>
            <p:cNvSpPr/>
            <p:nvPr/>
          </p:nvSpPr>
          <p:spPr>
            <a:xfrm>
              <a:off x="3925019" y="1159451"/>
              <a:ext cx="3295290" cy="1457864"/>
            </a:xfrm>
            <a:custGeom>
              <a:avLst/>
              <a:gdLst>
                <a:gd name="connsiteX0" fmla="*/ 0 w 3295290"/>
                <a:gd name="connsiteY0" fmla="*/ 0 h 1457864"/>
                <a:gd name="connsiteX1" fmla="*/ 2182483 w 3295290"/>
                <a:gd name="connsiteY1" fmla="*/ 345057 h 1457864"/>
                <a:gd name="connsiteX2" fmla="*/ 3295290 w 3295290"/>
                <a:gd name="connsiteY2" fmla="*/ 1457864 h 1457864"/>
              </a:gdLst>
              <a:ahLst/>
              <a:cxnLst>
                <a:cxn ang="0">
                  <a:pos x="connsiteX0" y="connsiteY0"/>
                </a:cxn>
                <a:cxn ang="0">
                  <a:pos x="connsiteX1" y="connsiteY1"/>
                </a:cxn>
                <a:cxn ang="0">
                  <a:pos x="connsiteX2" y="connsiteY2"/>
                </a:cxn>
              </a:cxnLst>
              <a:rect l="l" t="t" r="r" b="b"/>
              <a:pathLst>
                <a:path w="3295290" h="1457864">
                  <a:moveTo>
                    <a:pt x="0" y="0"/>
                  </a:moveTo>
                  <a:cubicBezTo>
                    <a:pt x="816634" y="51040"/>
                    <a:pt x="1633268" y="102080"/>
                    <a:pt x="2182483" y="345057"/>
                  </a:cubicBezTo>
                  <a:cubicBezTo>
                    <a:pt x="2731698" y="588034"/>
                    <a:pt x="3272286" y="1319842"/>
                    <a:pt x="3295290" y="1457864"/>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5" name="Freeform 94"/>
            <p:cNvSpPr/>
            <p:nvPr/>
          </p:nvSpPr>
          <p:spPr>
            <a:xfrm>
              <a:off x="3933645" y="1150824"/>
              <a:ext cx="1207698" cy="638355"/>
            </a:xfrm>
            <a:custGeom>
              <a:avLst/>
              <a:gdLst>
                <a:gd name="connsiteX0" fmla="*/ 0 w 1207698"/>
                <a:gd name="connsiteY0" fmla="*/ 0 h 638355"/>
                <a:gd name="connsiteX1" fmla="*/ 923027 w 1207698"/>
                <a:gd name="connsiteY1" fmla="*/ 319178 h 638355"/>
                <a:gd name="connsiteX2" fmla="*/ 1207698 w 1207698"/>
                <a:gd name="connsiteY2" fmla="*/ 638355 h 638355"/>
              </a:gdLst>
              <a:ahLst/>
              <a:cxnLst>
                <a:cxn ang="0">
                  <a:pos x="connsiteX0" y="connsiteY0"/>
                </a:cxn>
                <a:cxn ang="0">
                  <a:pos x="connsiteX1" y="connsiteY1"/>
                </a:cxn>
                <a:cxn ang="0">
                  <a:pos x="connsiteX2" y="connsiteY2"/>
                </a:cxn>
              </a:cxnLst>
              <a:rect l="l" t="t" r="r" b="b"/>
              <a:pathLst>
                <a:path w="1207698" h="638355">
                  <a:moveTo>
                    <a:pt x="0" y="0"/>
                  </a:moveTo>
                  <a:cubicBezTo>
                    <a:pt x="360872" y="106393"/>
                    <a:pt x="721744" y="212786"/>
                    <a:pt x="923027" y="319178"/>
                  </a:cubicBezTo>
                  <a:cubicBezTo>
                    <a:pt x="1124310" y="425570"/>
                    <a:pt x="1153064" y="520461"/>
                    <a:pt x="1207698" y="63835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6" name="Freeform 95"/>
            <p:cNvSpPr/>
            <p:nvPr/>
          </p:nvSpPr>
          <p:spPr>
            <a:xfrm>
              <a:off x="3925019" y="1142198"/>
              <a:ext cx="1466490" cy="1509623"/>
            </a:xfrm>
            <a:custGeom>
              <a:avLst/>
              <a:gdLst>
                <a:gd name="connsiteX0" fmla="*/ 0 w 1466490"/>
                <a:gd name="connsiteY0" fmla="*/ 0 h 1509623"/>
                <a:gd name="connsiteX1" fmla="*/ 1112807 w 1466490"/>
                <a:gd name="connsiteY1" fmla="*/ 828136 h 1509623"/>
                <a:gd name="connsiteX2" fmla="*/ 1466490 w 1466490"/>
                <a:gd name="connsiteY2" fmla="*/ 1509623 h 1509623"/>
              </a:gdLst>
              <a:ahLst/>
              <a:cxnLst>
                <a:cxn ang="0">
                  <a:pos x="connsiteX0" y="connsiteY0"/>
                </a:cxn>
                <a:cxn ang="0">
                  <a:pos x="connsiteX1" y="connsiteY1"/>
                </a:cxn>
                <a:cxn ang="0">
                  <a:pos x="connsiteX2" y="connsiteY2"/>
                </a:cxn>
              </a:cxnLst>
              <a:rect l="l" t="t" r="r" b="b"/>
              <a:pathLst>
                <a:path w="1466490" h="1509623">
                  <a:moveTo>
                    <a:pt x="0" y="0"/>
                  </a:moveTo>
                  <a:cubicBezTo>
                    <a:pt x="434196" y="288266"/>
                    <a:pt x="868392" y="576532"/>
                    <a:pt x="1112807" y="828136"/>
                  </a:cubicBezTo>
                  <a:cubicBezTo>
                    <a:pt x="1357222" y="1079740"/>
                    <a:pt x="1318403" y="1401793"/>
                    <a:pt x="1466490" y="1509623"/>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7" name="Freeform 96"/>
            <p:cNvSpPr/>
            <p:nvPr/>
          </p:nvSpPr>
          <p:spPr>
            <a:xfrm>
              <a:off x="3916392" y="1159451"/>
              <a:ext cx="2458529" cy="1449238"/>
            </a:xfrm>
            <a:custGeom>
              <a:avLst/>
              <a:gdLst>
                <a:gd name="connsiteX0" fmla="*/ 0 w 2458529"/>
                <a:gd name="connsiteY0" fmla="*/ 0 h 1449238"/>
                <a:gd name="connsiteX1" fmla="*/ 1889185 w 2458529"/>
                <a:gd name="connsiteY1" fmla="*/ 672860 h 1449238"/>
                <a:gd name="connsiteX2" fmla="*/ 2458529 w 2458529"/>
                <a:gd name="connsiteY2" fmla="*/ 1449238 h 1449238"/>
              </a:gdLst>
              <a:ahLst/>
              <a:cxnLst>
                <a:cxn ang="0">
                  <a:pos x="connsiteX0" y="connsiteY0"/>
                </a:cxn>
                <a:cxn ang="0">
                  <a:pos x="connsiteX1" y="connsiteY1"/>
                </a:cxn>
                <a:cxn ang="0">
                  <a:pos x="connsiteX2" y="connsiteY2"/>
                </a:cxn>
              </a:cxnLst>
              <a:rect l="l" t="t" r="r" b="b"/>
              <a:pathLst>
                <a:path w="2458529" h="1449238">
                  <a:moveTo>
                    <a:pt x="0" y="0"/>
                  </a:moveTo>
                  <a:cubicBezTo>
                    <a:pt x="739715" y="215660"/>
                    <a:pt x="1479430" y="431320"/>
                    <a:pt x="1889185" y="672860"/>
                  </a:cubicBezTo>
                  <a:cubicBezTo>
                    <a:pt x="2298940" y="914400"/>
                    <a:pt x="2271623" y="1270959"/>
                    <a:pt x="2458529" y="144923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8" name="Freeform 97"/>
            <p:cNvSpPr/>
            <p:nvPr/>
          </p:nvSpPr>
          <p:spPr>
            <a:xfrm>
              <a:off x="3899140" y="506107"/>
              <a:ext cx="4433977" cy="670597"/>
            </a:xfrm>
            <a:custGeom>
              <a:avLst/>
              <a:gdLst>
                <a:gd name="connsiteX0" fmla="*/ 0 w 4433977"/>
                <a:gd name="connsiteY0" fmla="*/ 670597 h 670597"/>
                <a:gd name="connsiteX1" fmla="*/ 2734573 w 4433977"/>
                <a:gd name="connsiteY1" fmla="*/ 14989 h 670597"/>
                <a:gd name="connsiteX2" fmla="*/ 4433977 w 4433977"/>
                <a:gd name="connsiteY2" fmla="*/ 230650 h 670597"/>
              </a:gdLst>
              <a:ahLst/>
              <a:cxnLst>
                <a:cxn ang="0">
                  <a:pos x="connsiteX0" y="connsiteY0"/>
                </a:cxn>
                <a:cxn ang="0">
                  <a:pos x="connsiteX1" y="connsiteY1"/>
                </a:cxn>
                <a:cxn ang="0">
                  <a:pos x="connsiteX2" y="connsiteY2"/>
                </a:cxn>
              </a:cxnLst>
              <a:rect l="l" t="t" r="r" b="b"/>
              <a:pathLst>
                <a:path w="4433977" h="670597">
                  <a:moveTo>
                    <a:pt x="0" y="670597"/>
                  </a:moveTo>
                  <a:cubicBezTo>
                    <a:pt x="997788" y="379455"/>
                    <a:pt x="1995577" y="88313"/>
                    <a:pt x="2734573" y="14989"/>
                  </a:cubicBezTo>
                  <a:cubicBezTo>
                    <a:pt x="3473569" y="-58335"/>
                    <a:pt x="4285890" y="157326"/>
                    <a:pt x="4433977" y="23065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9" name="Freeform 98"/>
            <p:cNvSpPr/>
            <p:nvPr/>
          </p:nvSpPr>
          <p:spPr>
            <a:xfrm>
              <a:off x="3907766" y="788244"/>
              <a:ext cx="4693163" cy="440218"/>
            </a:xfrm>
            <a:custGeom>
              <a:avLst/>
              <a:gdLst>
                <a:gd name="connsiteX0" fmla="*/ 0 w 4693163"/>
                <a:gd name="connsiteY0" fmla="*/ 388460 h 440218"/>
                <a:gd name="connsiteX1" fmla="*/ 3062377 w 4693163"/>
                <a:gd name="connsiteY1" fmla="*/ 271 h 440218"/>
                <a:gd name="connsiteX2" fmla="*/ 4692770 w 4693163"/>
                <a:gd name="connsiteY2" fmla="*/ 440218 h 440218"/>
              </a:gdLst>
              <a:ahLst/>
              <a:cxnLst>
                <a:cxn ang="0">
                  <a:pos x="connsiteX0" y="connsiteY0"/>
                </a:cxn>
                <a:cxn ang="0">
                  <a:pos x="connsiteX1" y="connsiteY1"/>
                </a:cxn>
                <a:cxn ang="0">
                  <a:pos x="connsiteX2" y="connsiteY2"/>
                </a:cxn>
              </a:cxnLst>
              <a:rect l="l" t="t" r="r" b="b"/>
              <a:pathLst>
                <a:path w="4693163" h="440218">
                  <a:moveTo>
                    <a:pt x="0" y="388460"/>
                  </a:moveTo>
                  <a:cubicBezTo>
                    <a:pt x="1140124" y="190052"/>
                    <a:pt x="2280249" y="-8355"/>
                    <a:pt x="3062377" y="271"/>
                  </a:cubicBezTo>
                  <a:cubicBezTo>
                    <a:pt x="3844505" y="8897"/>
                    <a:pt x="4714336" y="379833"/>
                    <a:pt x="4692770" y="440218"/>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01" name="Freeform 100"/>
            <p:cNvSpPr/>
            <p:nvPr/>
          </p:nvSpPr>
          <p:spPr>
            <a:xfrm>
              <a:off x="3916392" y="470898"/>
              <a:ext cx="4295955" cy="1068115"/>
            </a:xfrm>
            <a:custGeom>
              <a:avLst/>
              <a:gdLst>
                <a:gd name="connsiteX0" fmla="*/ 0 w 4295955"/>
                <a:gd name="connsiteY0" fmla="*/ 688553 h 1068115"/>
                <a:gd name="connsiteX1" fmla="*/ 2406770 w 4295955"/>
                <a:gd name="connsiteY1" fmla="*/ 7066 h 1068115"/>
                <a:gd name="connsiteX2" fmla="*/ 4295955 w 4295955"/>
                <a:gd name="connsiteY2" fmla="*/ 1068115 h 1068115"/>
              </a:gdLst>
              <a:ahLst/>
              <a:cxnLst>
                <a:cxn ang="0">
                  <a:pos x="connsiteX0" y="connsiteY0"/>
                </a:cxn>
                <a:cxn ang="0">
                  <a:pos x="connsiteX1" y="connsiteY1"/>
                </a:cxn>
                <a:cxn ang="0">
                  <a:pos x="connsiteX2" y="connsiteY2"/>
                </a:cxn>
              </a:cxnLst>
              <a:rect l="l" t="t" r="r" b="b"/>
              <a:pathLst>
                <a:path w="4295955" h="1068115">
                  <a:moveTo>
                    <a:pt x="0" y="688553"/>
                  </a:moveTo>
                  <a:cubicBezTo>
                    <a:pt x="845389" y="316179"/>
                    <a:pt x="1690778" y="-56194"/>
                    <a:pt x="2406770" y="7066"/>
                  </a:cubicBezTo>
                  <a:cubicBezTo>
                    <a:pt x="3122762" y="70326"/>
                    <a:pt x="4014159" y="898462"/>
                    <a:pt x="4295955" y="1068115"/>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pSp>
        <p:nvGrpSpPr>
          <p:cNvPr id="21" name="Group 20"/>
          <p:cNvGrpSpPr/>
          <p:nvPr/>
        </p:nvGrpSpPr>
        <p:grpSpPr>
          <a:xfrm>
            <a:off x="2546660" y="730361"/>
            <a:ext cx="1720540" cy="990600"/>
            <a:chOff x="2546660" y="730361"/>
            <a:chExt cx="1720540" cy="990600"/>
          </a:xfrm>
        </p:grpSpPr>
        <p:sp>
          <p:nvSpPr>
            <p:cNvPr id="3" name="Explosion 1 2"/>
            <p:cNvSpPr/>
            <p:nvPr/>
          </p:nvSpPr>
          <p:spPr>
            <a:xfrm>
              <a:off x="3048000" y="730361"/>
              <a:ext cx="1219200" cy="990600"/>
            </a:xfrm>
            <a:prstGeom prst="irregularSeal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AOP!</a:t>
              </a:r>
              <a:endParaRPr lang="en-US" dirty="0"/>
            </a:p>
          </p:txBody>
        </p:sp>
        <p:sp>
          <p:nvSpPr>
            <p:cNvPr id="103" name="Right Arrow 102"/>
            <p:cNvSpPr/>
            <p:nvPr/>
          </p:nvSpPr>
          <p:spPr>
            <a:xfrm rot="9420881" flipH="1">
              <a:off x="2546660" y="1290887"/>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5572664" y="3341416"/>
            <a:ext cx="1966575" cy="762000"/>
            <a:chOff x="5572664" y="3341416"/>
            <a:chExt cx="1966575" cy="762000"/>
          </a:xfrm>
        </p:grpSpPr>
        <p:sp>
          <p:nvSpPr>
            <p:cNvPr id="104" name="Right Arrow 103"/>
            <p:cNvSpPr/>
            <p:nvPr/>
          </p:nvSpPr>
          <p:spPr>
            <a:xfrm rot="16200000" flipH="1">
              <a:off x="5382164" y="3531916"/>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 name="Rounded Rectangle 104"/>
            <p:cNvSpPr/>
            <p:nvPr/>
          </p:nvSpPr>
          <p:spPr>
            <a:xfrm>
              <a:off x="6022067" y="3440385"/>
              <a:ext cx="1517172"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Tracking Logs</a:t>
              </a:r>
            </a:p>
          </p:txBody>
        </p:sp>
      </p:grpSp>
      <p:grpSp>
        <p:nvGrpSpPr>
          <p:cNvPr id="24" name="Group 23"/>
          <p:cNvGrpSpPr/>
          <p:nvPr/>
        </p:nvGrpSpPr>
        <p:grpSpPr>
          <a:xfrm>
            <a:off x="4114800" y="5334000"/>
            <a:ext cx="1011090" cy="819743"/>
            <a:chOff x="4114800" y="5334000"/>
            <a:chExt cx="1011090" cy="819743"/>
          </a:xfrm>
        </p:grpSpPr>
        <p:sp>
          <p:nvSpPr>
            <p:cNvPr id="108" name="Right Arrow 107"/>
            <p:cNvSpPr/>
            <p:nvPr/>
          </p:nvSpPr>
          <p:spPr>
            <a:xfrm flipH="1">
              <a:off x="4191000" y="5334000"/>
              <a:ext cx="762000" cy="381000"/>
            </a:xfrm>
            <a:prstGeom prst="rightArrow">
              <a:avLst/>
            </a:pr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Rounded Rectangle 108"/>
            <p:cNvSpPr/>
            <p:nvPr/>
          </p:nvSpPr>
          <p:spPr>
            <a:xfrm>
              <a:off x="4114800" y="5784128"/>
              <a:ext cx="1011090"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Analysis</a:t>
              </a:r>
            </a:p>
          </p:txBody>
        </p:sp>
      </p:grpSp>
      <p:grpSp>
        <p:nvGrpSpPr>
          <p:cNvPr id="23" name="Group 22"/>
          <p:cNvGrpSpPr/>
          <p:nvPr/>
        </p:nvGrpSpPr>
        <p:grpSpPr>
          <a:xfrm>
            <a:off x="5257800" y="4038600"/>
            <a:ext cx="3742427" cy="2667000"/>
            <a:chOff x="5257800" y="4038600"/>
            <a:chExt cx="3742427" cy="2667000"/>
          </a:xfrm>
        </p:grpSpPr>
        <p:sp>
          <p:nvSpPr>
            <p:cNvPr id="106" name="Rounded Rectangle 105"/>
            <p:cNvSpPr/>
            <p:nvPr/>
          </p:nvSpPr>
          <p:spPr>
            <a:xfrm>
              <a:off x="7290316" y="4038600"/>
              <a:ext cx="1701284"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Dataflow graph</a:t>
              </a:r>
            </a:p>
          </p:txBody>
        </p:sp>
        <p:grpSp>
          <p:nvGrpSpPr>
            <p:cNvPr id="18" name="Group 17"/>
            <p:cNvGrpSpPr/>
            <p:nvPr/>
          </p:nvGrpSpPr>
          <p:grpSpPr>
            <a:xfrm>
              <a:off x="5257800" y="4343400"/>
              <a:ext cx="3742427" cy="2362200"/>
              <a:chOff x="5257800" y="4343400"/>
              <a:chExt cx="3742427" cy="2362200"/>
            </a:xfrm>
          </p:grpSpPr>
          <p:sp useBgFill="1">
            <p:nvSpPr>
              <p:cNvPr id="107" name="Rounded Rectangle 106"/>
              <p:cNvSpPr/>
              <p:nvPr/>
            </p:nvSpPr>
            <p:spPr>
              <a:xfrm>
                <a:off x="5257800" y="4343400"/>
                <a:ext cx="3742427"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7" name="Rectangle 6"/>
              <p:cNvSpPr/>
              <p:nvPr/>
            </p:nvSpPr>
            <p:spPr>
              <a:xfrm>
                <a:off x="6621608"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a:t>
                </a:r>
                <a:endParaRPr lang="en-US" dirty="0"/>
              </a:p>
            </p:txBody>
          </p:sp>
          <p:sp>
            <p:nvSpPr>
              <p:cNvPr id="38" name="Rectangle 37"/>
              <p:cNvSpPr/>
              <p:nvPr/>
            </p:nvSpPr>
            <p:spPr>
              <a:xfrm>
                <a:off x="5514662" y="46482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 I/O</a:t>
                </a:r>
                <a:endParaRPr lang="en-US" dirty="0"/>
              </a:p>
            </p:txBody>
          </p:sp>
          <p:sp>
            <p:nvSpPr>
              <p:cNvPr id="39" name="Rectangle 38"/>
              <p:cNvSpPr/>
              <p:nvPr/>
            </p:nvSpPr>
            <p:spPr>
              <a:xfrm>
                <a:off x="7730894"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endParaRPr lang="en-US" dirty="0"/>
              </a:p>
            </p:txBody>
          </p:sp>
          <p:sp>
            <p:nvSpPr>
              <p:cNvPr id="40" name="Rectangle 39"/>
              <p:cNvSpPr/>
              <p:nvPr/>
            </p:nvSpPr>
            <p:spPr>
              <a:xfrm>
                <a:off x="6811279"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a:t>
                </a:r>
                <a:endParaRPr lang="en-US" dirty="0"/>
              </a:p>
            </p:txBody>
          </p:sp>
          <p:sp>
            <p:nvSpPr>
              <p:cNvPr id="41" name="Rectangle 40"/>
              <p:cNvSpPr/>
              <p:nvPr/>
            </p:nvSpPr>
            <p:spPr>
              <a:xfrm>
                <a:off x="5723117"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Servlet</a:t>
                </a:r>
                <a:endParaRPr lang="en-US" dirty="0"/>
              </a:p>
            </p:txBody>
          </p:sp>
          <p:sp>
            <p:nvSpPr>
              <p:cNvPr id="12" name="Freeform 11"/>
              <p:cNvSpPr/>
              <p:nvPr/>
            </p:nvSpPr>
            <p:spPr>
              <a:xfrm>
                <a:off x="6260123"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288823"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791200"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7746023"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p:cNvGrpSpPr/>
          <p:nvPr/>
        </p:nvGrpSpPr>
        <p:grpSpPr>
          <a:xfrm>
            <a:off x="152400" y="4038600"/>
            <a:ext cx="3781245" cy="2667000"/>
            <a:chOff x="152400" y="4038600"/>
            <a:chExt cx="3781245" cy="2667000"/>
          </a:xfrm>
        </p:grpSpPr>
        <p:sp>
          <p:nvSpPr>
            <p:cNvPr id="110" name="Rounded Rectangle 109"/>
            <p:cNvSpPr/>
            <p:nvPr/>
          </p:nvSpPr>
          <p:spPr>
            <a:xfrm>
              <a:off x="152400" y="4038600"/>
              <a:ext cx="1828800" cy="369615"/>
            </a:xfrm>
            <a:prstGeom prst="roundRect">
              <a:avLst>
                <a:gd name="adj" fmla="val 6874"/>
              </a:avLst>
            </a:prstGeom>
            <a:solidFill>
              <a:schemeClr val="bg1"/>
            </a:solidFill>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Annotated graph</a:t>
              </a:r>
            </a:p>
          </p:txBody>
        </p:sp>
        <p:grpSp>
          <p:nvGrpSpPr>
            <p:cNvPr id="19" name="Group 18"/>
            <p:cNvGrpSpPr/>
            <p:nvPr/>
          </p:nvGrpSpPr>
          <p:grpSpPr>
            <a:xfrm>
              <a:off x="152400" y="4343400"/>
              <a:ext cx="3781245" cy="2362200"/>
              <a:chOff x="152400" y="4343400"/>
              <a:chExt cx="3781245" cy="2362200"/>
            </a:xfrm>
          </p:grpSpPr>
          <p:sp useBgFill="1">
            <p:nvSpPr>
              <p:cNvPr id="112" name="Rounded Rectangle 111"/>
              <p:cNvSpPr/>
              <p:nvPr/>
            </p:nvSpPr>
            <p:spPr>
              <a:xfrm>
                <a:off x="152400" y="4343400"/>
                <a:ext cx="3781245" cy="2362200"/>
              </a:xfrm>
              <a:prstGeom prst="roundRect">
                <a:avLst>
                  <a:gd name="adj" fmla="val 6874"/>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endParaRPr lang="en-US" dirty="0" smtClean="0">
                  <a:solidFill>
                    <a:schemeClr val="tx1">
                      <a:lumMod val="65000"/>
                      <a:lumOff val="35000"/>
                    </a:schemeClr>
                  </a:solidFill>
                </a:endParaRPr>
              </a:p>
            </p:txBody>
          </p:sp>
          <p:sp>
            <p:nvSpPr>
              <p:cNvPr id="48" name="Rectangle 47"/>
              <p:cNvSpPr/>
              <p:nvPr/>
            </p:nvSpPr>
            <p:spPr>
              <a:xfrm>
                <a:off x="1533504" y="5334000"/>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a:t>
                </a:r>
                <a:endParaRPr lang="en-US" dirty="0"/>
              </a:p>
            </p:txBody>
          </p:sp>
          <p:sp>
            <p:nvSpPr>
              <p:cNvPr id="49" name="Rectangle 48"/>
              <p:cNvSpPr/>
              <p:nvPr/>
            </p:nvSpPr>
            <p:spPr>
              <a:xfrm>
                <a:off x="426558" y="4648200"/>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DB I/O</a:t>
                </a:r>
                <a:endParaRPr lang="en-US" dirty="0"/>
              </a:p>
            </p:txBody>
          </p:sp>
          <p:sp>
            <p:nvSpPr>
              <p:cNvPr id="50" name="Rectangle 49"/>
              <p:cNvSpPr/>
              <p:nvPr/>
            </p:nvSpPr>
            <p:spPr>
              <a:xfrm>
                <a:off x="2642790" y="5990297"/>
                <a:ext cx="101481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Logger</a:t>
                </a:r>
                <a:endParaRPr lang="en-US" dirty="0"/>
              </a:p>
            </p:txBody>
          </p:sp>
          <p:sp>
            <p:nvSpPr>
              <p:cNvPr id="51" name="Rectangle 50"/>
              <p:cNvSpPr/>
              <p:nvPr/>
            </p:nvSpPr>
            <p:spPr>
              <a:xfrm>
                <a:off x="1723175" y="4659923"/>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a:t>
                </a:r>
                <a:endParaRPr lang="en-US" dirty="0"/>
              </a:p>
            </p:txBody>
          </p:sp>
          <p:sp>
            <p:nvSpPr>
              <p:cNvPr id="52" name="Rectangle 51"/>
              <p:cNvSpPr/>
              <p:nvPr/>
            </p:nvSpPr>
            <p:spPr>
              <a:xfrm>
                <a:off x="635013" y="5990297"/>
                <a:ext cx="101481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Servlet</a:t>
                </a:r>
                <a:endParaRPr lang="en-US" dirty="0"/>
              </a:p>
            </p:txBody>
          </p:sp>
          <p:sp>
            <p:nvSpPr>
              <p:cNvPr id="53" name="Freeform 52"/>
              <p:cNvSpPr/>
              <p:nvPr/>
            </p:nvSpPr>
            <p:spPr>
              <a:xfrm>
                <a:off x="1172019" y="4899953"/>
                <a:ext cx="711600" cy="1685485"/>
              </a:xfrm>
              <a:custGeom>
                <a:avLst/>
                <a:gdLst>
                  <a:gd name="connsiteX0" fmla="*/ 0 w 711600"/>
                  <a:gd name="connsiteY0" fmla="*/ 41324 h 1685485"/>
                  <a:gd name="connsiteX1" fmla="*/ 694592 w 711600"/>
                  <a:gd name="connsiteY1" fmla="*/ 67701 h 1685485"/>
                  <a:gd name="connsiteX2" fmla="*/ 457200 w 711600"/>
                  <a:gd name="connsiteY2" fmla="*/ 674370 h 1685485"/>
                  <a:gd name="connsiteX3" fmla="*/ 0 w 711600"/>
                  <a:gd name="connsiteY3" fmla="*/ 1685485 h 1685485"/>
                </a:gdLst>
                <a:ahLst/>
                <a:cxnLst>
                  <a:cxn ang="0">
                    <a:pos x="connsiteX0" y="connsiteY0"/>
                  </a:cxn>
                  <a:cxn ang="0">
                    <a:pos x="connsiteX1" y="connsiteY1"/>
                  </a:cxn>
                  <a:cxn ang="0">
                    <a:pos x="connsiteX2" y="connsiteY2"/>
                  </a:cxn>
                  <a:cxn ang="0">
                    <a:pos x="connsiteX3" y="connsiteY3"/>
                  </a:cxn>
                </a:cxnLst>
                <a:rect l="l" t="t" r="r" b="b"/>
                <a:pathLst>
                  <a:path w="711600" h="1685485">
                    <a:moveTo>
                      <a:pt x="0" y="41324"/>
                    </a:moveTo>
                    <a:cubicBezTo>
                      <a:pt x="309196" y="1758"/>
                      <a:pt x="618392" y="-37807"/>
                      <a:pt x="694592" y="67701"/>
                    </a:cubicBezTo>
                    <a:cubicBezTo>
                      <a:pt x="770792" y="173209"/>
                      <a:pt x="572965" y="404739"/>
                      <a:pt x="457200" y="674370"/>
                    </a:cubicBezTo>
                    <a:cubicBezTo>
                      <a:pt x="341435" y="944001"/>
                      <a:pt x="170717" y="1314743"/>
                      <a:pt x="0" y="168548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00719" y="5644662"/>
                <a:ext cx="1019908" cy="668215"/>
              </a:xfrm>
              <a:custGeom>
                <a:avLst/>
                <a:gdLst>
                  <a:gd name="connsiteX0" fmla="*/ 0 w 1019908"/>
                  <a:gd name="connsiteY0" fmla="*/ 0 h 668215"/>
                  <a:gd name="connsiteX1" fmla="*/ 553915 w 1019908"/>
                  <a:gd name="connsiteY1" fmla="*/ 219807 h 668215"/>
                  <a:gd name="connsiteX2" fmla="*/ 1019908 w 1019908"/>
                  <a:gd name="connsiteY2" fmla="*/ 668215 h 668215"/>
                </a:gdLst>
                <a:ahLst/>
                <a:cxnLst>
                  <a:cxn ang="0">
                    <a:pos x="connsiteX0" y="connsiteY0"/>
                  </a:cxn>
                  <a:cxn ang="0">
                    <a:pos x="connsiteX1" y="connsiteY1"/>
                  </a:cxn>
                  <a:cxn ang="0">
                    <a:pos x="connsiteX2" y="connsiteY2"/>
                  </a:cxn>
                </a:cxnLst>
                <a:rect l="l" t="t" r="r" b="b"/>
                <a:pathLst>
                  <a:path w="1019908" h="668215">
                    <a:moveTo>
                      <a:pt x="0" y="0"/>
                    </a:moveTo>
                    <a:cubicBezTo>
                      <a:pt x="191965" y="54219"/>
                      <a:pt x="383930" y="108438"/>
                      <a:pt x="553915" y="219807"/>
                    </a:cubicBezTo>
                    <a:cubicBezTo>
                      <a:pt x="723900" y="331176"/>
                      <a:pt x="871904" y="499695"/>
                      <a:pt x="1019908" y="668215"/>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703096" y="4958862"/>
                <a:ext cx="870527" cy="1485900"/>
              </a:xfrm>
              <a:custGeom>
                <a:avLst/>
                <a:gdLst>
                  <a:gd name="connsiteX0" fmla="*/ 0 w 761641"/>
                  <a:gd name="connsiteY0" fmla="*/ 1485900 h 1485900"/>
                  <a:gd name="connsiteX1" fmla="*/ 756138 w 761641"/>
                  <a:gd name="connsiteY1" fmla="*/ 527538 h 1485900"/>
                  <a:gd name="connsiteX2" fmla="*/ 281354 w 761641"/>
                  <a:gd name="connsiteY2" fmla="*/ 0 h 1485900"/>
                </a:gdLst>
                <a:ahLst/>
                <a:cxnLst>
                  <a:cxn ang="0">
                    <a:pos x="connsiteX0" y="connsiteY0"/>
                  </a:cxn>
                  <a:cxn ang="0">
                    <a:pos x="connsiteX1" y="connsiteY1"/>
                  </a:cxn>
                  <a:cxn ang="0">
                    <a:pos x="connsiteX2" y="connsiteY2"/>
                  </a:cxn>
                </a:cxnLst>
                <a:rect l="l" t="t" r="r" b="b"/>
                <a:pathLst>
                  <a:path w="761641" h="1485900">
                    <a:moveTo>
                      <a:pt x="0" y="1485900"/>
                    </a:moveTo>
                    <a:cubicBezTo>
                      <a:pt x="354623" y="1130544"/>
                      <a:pt x="709246" y="775188"/>
                      <a:pt x="756138" y="527538"/>
                    </a:cubicBezTo>
                    <a:cubicBezTo>
                      <a:pt x="803030" y="279888"/>
                      <a:pt x="542192" y="139944"/>
                      <a:pt x="281354" y="0"/>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2657919" y="4879731"/>
                <a:ext cx="668215" cy="1310054"/>
              </a:xfrm>
              <a:custGeom>
                <a:avLst/>
                <a:gdLst>
                  <a:gd name="connsiteX0" fmla="*/ 0 w 668215"/>
                  <a:gd name="connsiteY0" fmla="*/ 0 h 1310054"/>
                  <a:gd name="connsiteX1" fmla="*/ 158262 w 668215"/>
                  <a:gd name="connsiteY1" fmla="*/ 633046 h 1310054"/>
                  <a:gd name="connsiteX2" fmla="*/ 668215 w 668215"/>
                  <a:gd name="connsiteY2" fmla="*/ 1310054 h 1310054"/>
                </a:gdLst>
                <a:ahLst/>
                <a:cxnLst>
                  <a:cxn ang="0">
                    <a:pos x="connsiteX0" y="connsiteY0"/>
                  </a:cxn>
                  <a:cxn ang="0">
                    <a:pos x="connsiteX1" y="connsiteY1"/>
                  </a:cxn>
                  <a:cxn ang="0">
                    <a:pos x="connsiteX2" y="connsiteY2"/>
                  </a:cxn>
                </a:cxnLst>
                <a:rect l="l" t="t" r="r" b="b"/>
                <a:pathLst>
                  <a:path w="668215" h="1310054">
                    <a:moveTo>
                      <a:pt x="0" y="0"/>
                    </a:moveTo>
                    <a:cubicBezTo>
                      <a:pt x="23446" y="207352"/>
                      <a:pt x="46893" y="414704"/>
                      <a:pt x="158262" y="633046"/>
                    </a:cubicBezTo>
                    <a:cubicBezTo>
                      <a:pt x="269631" y="851388"/>
                      <a:pt x="468923" y="1080721"/>
                      <a:pt x="668215" y="1310054"/>
                    </a:cubicBezTo>
                  </a:path>
                </a:pathLst>
              </a:custGeom>
              <a:noFill/>
              <a:ln>
                <a:solidFill>
                  <a:srgbClr val="FF0000"/>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89058" y="4495800"/>
                <a:ext cx="753732"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solidFill>
                      <a:srgbClr val="FF0000"/>
                    </a:solidFill>
                  </a:rPr>
                  <a:t>Cache</a:t>
                </a:r>
                <a:endParaRPr lang="en-US" dirty="0">
                  <a:solidFill>
                    <a:srgbClr val="FF0000"/>
                  </a:solidFill>
                </a:endParaRPr>
              </a:p>
            </p:txBody>
          </p:sp>
          <p:sp>
            <p:nvSpPr>
              <p:cNvPr id="58" name="Rectangle 57"/>
              <p:cNvSpPr/>
              <p:nvPr/>
            </p:nvSpPr>
            <p:spPr>
              <a:xfrm>
                <a:off x="258147" y="4925103"/>
                <a:ext cx="693588" cy="369332"/>
              </a:xfrm>
              <a:prstGeom prst="rect">
                <a:avLst/>
              </a:prstGeom>
              <a:solidFill>
                <a:schemeClr val="lt1">
                  <a:alpha val="70000"/>
                </a:schemeClr>
              </a:solidFill>
            </p:spPr>
            <p:style>
              <a:lnRef idx="2">
                <a:schemeClr val="accent2"/>
              </a:lnRef>
              <a:fillRef idx="1">
                <a:schemeClr val="lt1"/>
              </a:fillRef>
              <a:effectRef idx="0">
                <a:schemeClr val="accent2"/>
              </a:effectRef>
              <a:fontRef idx="minor">
                <a:schemeClr val="dk1"/>
              </a:fontRef>
            </p:style>
            <p:txBody>
              <a:bodyPr wrap="none">
                <a:spAutoFit/>
              </a:bodyPr>
              <a:lstStyle/>
              <a:p>
                <a:r>
                  <a:rPr lang="en-US" dirty="0" err="1" smtClean="0">
                    <a:solidFill>
                      <a:srgbClr val="FF0000"/>
                    </a:solidFill>
                  </a:rPr>
                  <a:t>Reloc</a:t>
                </a:r>
                <a:endParaRPr lang="en-US" dirty="0">
                  <a:solidFill>
                    <a:srgbClr val="FF0000"/>
                  </a:solidFill>
                </a:endParaRPr>
              </a:p>
            </p:txBody>
          </p:sp>
        </p:grpSp>
      </p:grpSp>
    </p:spTree>
    <p:extLst>
      <p:ext uri="{BB962C8B-B14F-4D97-AF65-F5344CB8AC3E}">
        <p14:creationId xmlns:p14="http://schemas.microsoft.com/office/powerpoint/2010/main" val="22042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nodeType="with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
                                        </p:tgtEl>
                                        <p:attrNameLst>
                                          <p:attrName>style.visibility</p:attrName>
                                        </p:attrNameLst>
                                      </p:cBhvr>
                                      <p:to>
                                        <p:strVal val="visible"/>
                                      </p:to>
                                    </p:set>
                                    <p:animEffect transition="in" filter="fade">
                                      <p:cBhvr>
                                        <p:cTn id="21" dur="500"/>
                                        <p:tgtEl>
                                          <p:spTgt spid="102"/>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xEl>
                                              <p:pRg st="0" end="0"/>
                                            </p:txEl>
                                          </p:spTgt>
                                        </p:tgtEl>
                                        <p:attrNameLst>
                                          <p:attrName>style.visibility</p:attrName>
                                        </p:attrNameLst>
                                      </p:cBhvr>
                                      <p:to>
                                        <p:strVal val="visible"/>
                                      </p:to>
                                    </p:set>
                                    <p:animEffect transition="in" filter="fade">
                                      <p:cBhvr>
                                        <p:cTn id="24" dur="500"/>
                                        <p:tgtEl>
                                          <p:spTgt spid="10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0" name="Rounded Rectangle 269"/>
          <p:cNvSpPr/>
          <p:nvPr/>
        </p:nvSpPr>
        <p:spPr>
          <a:xfrm>
            <a:off x="4410915" y="5100597"/>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84" name="Can 283"/>
          <p:cNvSpPr/>
          <p:nvPr/>
        </p:nvSpPr>
        <p:spPr>
          <a:xfrm>
            <a:off x="5014378" y="3352354"/>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7" name="Rectangle 286"/>
          <p:cNvSpPr/>
          <p:nvPr/>
        </p:nvSpPr>
        <p:spPr>
          <a:xfrm>
            <a:off x="5028133" y="3199954"/>
            <a:ext cx="1262525" cy="369332"/>
          </a:xfrm>
          <a:prstGeom prst="rect">
            <a:avLst/>
          </a:prstGeom>
        </p:spPr>
        <p:txBody>
          <a:bodyPr wrap="none">
            <a:spAutoFit/>
          </a:bodyPr>
          <a:lstStyle/>
          <a:p>
            <a:r>
              <a:rPr lang="en-US" dirty="0" smtClean="0"/>
              <a:t>Order State</a:t>
            </a:r>
            <a:endParaRPr lang="en-US" dirty="0"/>
          </a:p>
        </p:txBody>
      </p:sp>
      <p:cxnSp>
        <p:nvCxnSpPr>
          <p:cNvPr id="277" name="Straight Arrow Connector 276"/>
          <p:cNvCxnSpPr>
            <a:stCxn id="283" idx="0"/>
            <a:endCxn id="284" idx="2"/>
          </p:cNvCxnSpPr>
          <p:nvPr/>
        </p:nvCxnSpPr>
        <p:spPr>
          <a:xfrm flipV="1">
            <a:off x="4864041" y="3733354"/>
            <a:ext cx="150337" cy="62274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28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985" y="4492270"/>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281" name="Straight Arrow Connector 280"/>
          <p:cNvCxnSpPr>
            <a:endCxn id="283" idx="3"/>
          </p:cNvCxnSpPr>
          <p:nvPr/>
        </p:nvCxnSpPr>
        <p:spPr>
          <a:xfrm flipH="1">
            <a:off x="5359341" y="4678131"/>
            <a:ext cx="1134644"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83" name="Rounded Rectangle 282"/>
          <p:cNvSpPr/>
          <p:nvPr/>
        </p:nvSpPr>
        <p:spPr>
          <a:xfrm>
            <a:off x="4368740" y="4356098"/>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sp useBgFill="1">
        <p:nvSpPr>
          <p:cNvPr id="290" name="Rounded Rectangle 289"/>
          <p:cNvSpPr/>
          <p:nvPr/>
        </p:nvSpPr>
        <p:spPr>
          <a:xfrm>
            <a:off x="4608898" y="1756791"/>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294" name="Rounded Rectangle 293"/>
          <p:cNvSpPr/>
          <p:nvPr/>
        </p:nvSpPr>
        <p:spPr>
          <a:xfrm>
            <a:off x="3947453" y="2241557"/>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96" name="Rounded Rectangle 295"/>
          <p:cNvSpPr/>
          <p:nvPr/>
        </p:nvSpPr>
        <p:spPr>
          <a:xfrm>
            <a:off x="5500663" y="2251300"/>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299" name="Straight Arrow Connector 298"/>
          <p:cNvCxnSpPr>
            <a:stCxn id="294" idx="3"/>
            <a:endCxn id="296" idx="1"/>
          </p:cNvCxnSpPr>
          <p:nvPr/>
        </p:nvCxnSpPr>
        <p:spPr>
          <a:xfrm>
            <a:off x="4938054" y="2563590"/>
            <a:ext cx="562609" cy="97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nvGrpSpPr>
          <p:cNvPr id="308" name="Group 307"/>
          <p:cNvGrpSpPr/>
          <p:nvPr/>
        </p:nvGrpSpPr>
        <p:grpSpPr>
          <a:xfrm>
            <a:off x="1778340" y="2029627"/>
            <a:ext cx="1066800" cy="977660"/>
            <a:chOff x="6698511" y="2100533"/>
            <a:chExt cx="1066800" cy="977660"/>
          </a:xfrm>
        </p:grpSpPr>
        <p:sp>
          <p:nvSpPr>
            <p:cNvPr id="309" name="Can 308"/>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0" name="Can 309"/>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1" name="Can 3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3" name="Rounded Rectangle 312"/>
          <p:cNvSpPr/>
          <p:nvPr/>
        </p:nvSpPr>
        <p:spPr>
          <a:xfrm>
            <a:off x="2163196" y="3329578"/>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314" name="Rectangle 313"/>
          <p:cNvSpPr/>
          <p:nvPr/>
        </p:nvSpPr>
        <p:spPr>
          <a:xfrm>
            <a:off x="2208699" y="1979297"/>
            <a:ext cx="1079463" cy="369332"/>
          </a:xfrm>
          <a:prstGeom prst="rect">
            <a:avLst/>
          </a:prstGeom>
        </p:spPr>
        <p:txBody>
          <a:bodyPr wrap="none">
            <a:spAutoFit/>
          </a:bodyPr>
          <a:lstStyle/>
          <a:p>
            <a:r>
              <a:rPr lang="en-US" dirty="0" smtClean="0"/>
              <a:t>Inventory</a:t>
            </a:r>
            <a:endParaRPr lang="en-US" dirty="0"/>
          </a:p>
        </p:txBody>
      </p:sp>
      <p:grpSp>
        <p:nvGrpSpPr>
          <p:cNvPr id="315" name="Group 314"/>
          <p:cNvGrpSpPr/>
          <p:nvPr/>
        </p:nvGrpSpPr>
        <p:grpSpPr>
          <a:xfrm>
            <a:off x="1764162" y="5065959"/>
            <a:ext cx="1066800" cy="977660"/>
            <a:chOff x="6698511" y="2100533"/>
            <a:chExt cx="1066800" cy="977660"/>
          </a:xfrm>
        </p:grpSpPr>
        <p:sp>
          <p:nvSpPr>
            <p:cNvPr id="316" name="Can 31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7" name="Can 31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318" name="Can 31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319" name="Rectangle 318"/>
          <p:cNvSpPr/>
          <p:nvPr/>
        </p:nvSpPr>
        <p:spPr>
          <a:xfrm>
            <a:off x="2194521" y="5015629"/>
            <a:ext cx="1106265" cy="369332"/>
          </a:xfrm>
          <a:prstGeom prst="rect">
            <a:avLst/>
          </a:prstGeom>
        </p:spPr>
        <p:txBody>
          <a:bodyPr wrap="none">
            <a:spAutoFit/>
          </a:bodyPr>
          <a:lstStyle/>
          <a:p>
            <a:r>
              <a:rPr lang="en-US" dirty="0" smtClean="0"/>
              <a:t>User Data</a:t>
            </a:r>
            <a:endParaRPr lang="en-US" dirty="0"/>
          </a:p>
        </p:txBody>
      </p:sp>
      <p:sp>
        <p:nvSpPr>
          <p:cNvPr id="320" name="Rounded Rectangle 319"/>
          <p:cNvSpPr/>
          <p:nvPr/>
        </p:nvSpPr>
        <p:spPr>
          <a:xfrm>
            <a:off x="2145162" y="4142964"/>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321" name="Straight Arrow Connector 320"/>
          <p:cNvCxnSpPr>
            <a:stCxn id="313" idx="3"/>
            <a:endCxn id="294" idx="1"/>
          </p:cNvCxnSpPr>
          <p:nvPr/>
        </p:nvCxnSpPr>
        <p:spPr>
          <a:xfrm flipV="1">
            <a:off x="3335442" y="2563590"/>
            <a:ext cx="612011" cy="108802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324"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587" y="2408264"/>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327" name="Straight Arrow Connector 326"/>
          <p:cNvCxnSpPr>
            <a:stCxn id="296" idx="3"/>
          </p:cNvCxnSpPr>
          <p:nvPr/>
        </p:nvCxnSpPr>
        <p:spPr>
          <a:xfrm>
            <a:off x="6491264" y="2573333"/>
            <a:ext cx="571746" cy="951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6" name="Straight Arrow Connector 355"/>
          <p:cNvCxnSpPr>
            <a:stCxn id="313" idx="0"/>
          </p:cNvCxnSpPr>
          <p:nvPr/>
        </p:nvCxnSpPr>
        <p:spPr>
          <a:xfrm flipH="1" flipV="1">
            <a:off x="2511984" y="2889541"/>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7" name="Straight Arrow Connector 356"/>
          <p:cNvCxnSpPr>
            <a:endCxn id="320" idx="2"/>
          </p:cNvCxnSpPr>
          <p:nvPr/>
        </p:nvCxnSpPr>
        <p:spPr>
          <a:xfrm flipV="1">
            <a:off x="2373762" y="4787029"/>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8" name="Straight Arrow Connector 357"/>
          <p:cNvCxnSpPr>
            <a:stCxn id="313" idx="3"/>
            <a:endCxn id="283" idx="1"/>
          </p:cNvCxnSpPr>
          <p:nvPr/>
        </p:nvCxnSpPr>
        <p:spPr>
          <a:xfrm>
            <a:off x="3335442" y="3651611"/>
            <a:ext cx="1033298" cy="102652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59" name="Straight Arrow Connector 358"/>
          <p:cNvCxnSpPr>
            <a:stCxn id="320" idx="3"/>
            <a:endCxn id="283" idx="1"/>
          </p:cNvCxnSpPr>
          <p:nvPr/>
        </p:nvCxnSpPr>
        <p:spPr>
          <a:xfrm>
            <a:off x="3317408" y="4464997"/>
            <a:ext cx="1051332" cy="21313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47" name="Rectangle 146"/>
          <p:cNvSpPr/>
          <p:nvPr/>
        </p:nvSpPr>
        <p:spPr>
          <a:xfrm>
            <a:off x="1714500" y="500390"/>
            <a:ext cx="6019800" cy="523220"/>
          </a:xfrm>
          <a:prstGeom prst="rect">
            <a:avLst/>
          </a:prstGeom>
        </p:spPr>
        <p:txBody>
          <a:bodyPr wrap="square">
            <a:spAutoFit/>
          </a:bodyPr>
          <a:lstStyle/>
          <a:p>
            <a:pPr algn="ctr"/>
            <a:r>
              <a:rPr lang="en-US" sz="2800" dirty="0" smtClean="0">
                <a:solidFill>
                  <a:schemeClr val="accent3">
                    <a:lumMod val="50000"/>
                  </a:schemeClr>
                </a:solidFill>
              </a:rPr>
              <a:t>Simple Example System</a:t>
            </a:r>
          </a:p>
        </p:txBody>
      </p:sp>
      <p:grpSp>
        <p:nvGrpSpPr>
          <p:cNvPr id="7" name="Group 6"/>
          <p:cNvGrpSpPr/>
          <p:nvPr/>
        </p:nvGrpSpPr>
        <p:grpSpPr>
          <a:xfrm>
            <a:off x="5453868" y="5689761"/>
            <a:ext cx="3766332" cy="1092039"/>
            <a:chOff x="5453868" y="5689761"/>
            <a:chExt cx="3766332" cy="1092039"/>
          </a:xfrm>
        </p:grpSpPr>
        <p:grpSp>
          <p:nvGrpSpPr>
            <p:cNvPr id="31" name="Group 30"/>
            <p:cNvGrpSpPr/>
            <p:nvPr/>
          </p:nvGrpSpPr>
          <p:grpSpPr>
            <a:xfrm>
              <a:off x="7008114" y="5689761"/>
              <a:ext cx="2212086" cy="1092039"/>
              <a:chOff x="6777137" y="5613561"/>
              <a:chExt cx="2212086" cy="1092039"/>
            </a:xfrm>
          </p:grpSpPr>
          <p:sp>
            <p:nvSpPr>
              <p:cNvPr id="13" name="Curved Down Arrow 12"/>
              <p:cNvSpPr/>
              <p:nvPr/>
            </p:nvSpPr>
            <p:spPr>
              <a:xfrm rot="243542">
                <a:off x="7003360" y="5936796"/>
                <a:ext cx="1985863" cy="707988"/>
              </a:xfrm>
              <a:prstGeom prst="curvedDownArrow">
                <a:avLst>
                  <a:gd name="adj1" fmla="val 29187"/>
                  <a:gd name="adj2" fmla="val 72137"/>
                  <a:gd name="adj3" fmla="val 51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6777137" y="5613561"/>
                <a:ext cx="766663" cy="1092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Rectangle 149"/>
            <p:cNvSpPr/>
            <p:nvPr/>
          </p:nvSpPr>
          <p:spPr>
            <a:xfrm>
              <a:off x="5453868" y="6139797"/>
              <a:ext cx="3463909" cy="523220"/>
            </a:xfrm>
            <a:prstGeom prst="rect">
              <a:avLst/>
            </a:prstGeom>
          </p:spPr>
          <p:txBody>
            <a:bodyPr wrap="square">
              <a:spAutoFit/>
            </a:bodyPr>
            <a:lstStyle/>
            <a:p>
              <a:pPr algn="ctr"/>
              <a:r>
                <a:rPr lang="en-US" sz="2800" dirty="0" smtClean="0">
                  <a:solidFill>
                    <a:schemeClr val="accent3">
                      <a:lumMod val="50000"/>
                    </a:schemeClr>
                  </a:solidFill>
                </a:rPr>
                <a:t>Partitioned Version</a:t>
              </a:r>
            </a:p>
          </p:txBody>
        </p:sp>
      </p:grpSp>
    </p:spTree>
    <p:extLst>
      <p:ext uri="{BB962C8B-B14F-4D97-AF65-F5344CB8AC3E}">
        <p14:creationId xmlns:p14="http://schemas.microsoft.com/office/powerpoint/2010/main" val="3953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8"/>
                                        </p:tgtEl>
                                        <p:attrNameLst>
                                          <p:attrName>style.visibility</p:attrName>
                                        </p:attrNameLst>
                                      </p:cBhvr>
                                      <p:to>
                                        <p:strVal val="visible"/>
                                      </p:to>
                                    </p:set>
                                    <p:animEffect transition="in" filter="fade">
                                      <p:cBhvr>
                                        <p:cTn id="11" dur="500"/>
                                        <p:tgtEl>
                                          <p:spTgt spid="30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13"/>
                                        </p:tgtEl>
                                        <p:attrNameLst>
                                          <p:attrName>style.visibility</p:attrName>
                                        </p:attrNameLst>
                                      </p:cBhvr>
                                      <p:to>
                                        <p:strVal val="visible"/>
                                      </p:to>
                                    </p:set>
                                    <p:animEffect transition="in" filter="fade">
                                      <p:cBhvr>
                                        <p:cTn id="14" dur="500"/>
                                        <p:tgtEl>
                                          <p:spTgt spid="3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4"/>
                                        </p:tgtEl>
                                        <p:attrNameLst>
                                          <p:attrName>style.visibility</p:attrName>
                                        </p:attrNameLst>
                                      </p:cBhvr>
                                      <p:to>
                                        <p:strVal val="visible"/>
                                      </p:to>
                                    </p:set>
                                    <p:animEffect transition="in" filter="fade">
                                      <p:cBhvr>
                                        <p:cTn id="17" dur="500"/>
                                        <p:tgtEl>
                                          <p:spTgt spid="314"/>
                                        </p:tgtEl>
                                      </p:cBhvr>
                                    </p:animEffect>
                                  </p:childTnLst>
                                </p:cTn>
                              </p:par>
                              <p:par>
                                <p:cTn id="18" presetID="10" presetClass="entr" presetSubtype="0" fill="hold" nodeType="withEffect">
                                  <p:stCondLst>
                                    <p:cond delay="0"/>
                                  </p:stCondLst>
                                  <p:childTnLst>
                                    <p:set>
                                      <p:cBhvr>
                                        <p:cTn id="19" dur="1" fill="hold">
                                          <p:stCondLst>
                                            <p:cond delay="0"/>
                                          </p:stCondLst>
                                        </p:cTn>
                                        <p:tgtEl>
                                          <p:spTgt spid="315"/>
                                        </p:tgtEl>
                                        <p:attrNameLst>
                                          <p:attrName>style.visibility</p:attrName>
                                        </p:attrNameLst>
                                      </p:cBhvr>
                                      <p:to>
                                        <p:strVal val="visible"/>
                                      </p:to>
                                    </p:set>
                                    <p:animEffect transition="in" filter="fade">
                                      <p:cBhvr>
                                        <p:cTn id="20" dur="500"/>
                                        <p:tgtEl>
                                          <p:spTgt spid="3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9"/>
                                        </p:tgtEl>
                                        <p:attrNameLst>
                                          <p:attrName>style.visibility</p:attrName>
                                        </p:attrNameLst>
                                      </p:cBhvr>
                                      <p:to>
                                        <p:strVal val="visible"/>
                                      </p:to>
                                    </p:set>
                                    <p:animEffect transition="in" filter="fade">
                                      <p:cBhvr>
                                        <p:cTn id="23" dur="500"/>
                                        <p:tgtEl>
                                          <p:spTgt spid="3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0"/>
                                        </p:tgtEl>
                                        <p:attrNameLst>
                                          <p:attrName>style.visibility</p:attrName>
                                        </p:attrNameLst>
                                      </p:cBhvr>
                                      <p:to>
                                        <p:strVal val="visible"/>
                                      </p:to>
                                    </p:set>
                                    <p:animEffect transition="in" filter="fade">
                                      <p:cBhvr>
                                        <p:cTn id="26" dur="500"/>
                                        <p:tgtEl>
                                          <p:spTgt spid="320"/>
                                        </p:tgtEl>
                                      </p:cBhvr>
                                    </p:animEffect>
                                  </p:childTnLst>
                                </p:cTn>
                              </p:par>
                              <p:par>
                                <p:cTn id="27" presetID="10" presetClass="entr" presetSubtype="0" fill="hold" nodeType="withEffect">
                                  <p:stCondLst>
                                    <p:cond delay="0"/>
                                  </p:stCondLst>
                                  <p:childTnLst>
                                    <p:set>
                                      <p:cBhvr>
                                        <p:cTn id="28" dur="1" fill="hold">
                                          <p:stCondLst>
                                            <p:cond delay="0"/>
                                          </p:stCondLst>
                                        </p:cTn>
                                        <p:tgtEl>
                                          <p:spTgt spid="356"/>
                                        </p:tgtEl>
                                        <p:attrNameLst>
                                          <p:attrName>style.visibility</p:attrName>
                                        </p:attrNameLst>
                                      </p:cBhvr>
                                      <p:to>
                                        <p:strVal val="visible"/>
                                      </p:to>
                                    </p:set>
                                    <p:animEffect transition="in" filter="fade">
                                      <p:cBhvr>
                                        <p:cTn id="29" dur="500"/>
                                        <p:tgtEl>
                                          <p:spTgt spid="356"/>
                                        </p:tgtEl>
                                      </p:cBhvr>
                                    </p:animEffect>
                                  </p:childTnLst>
                                </p:cTn>
                              </p:par>
                              <p:par>
                                <p:cTn id="30" presetID="10" presetClass="entr" presetSubtype="0" fill="hold" nodeType="withEffect">
                                  <p:stCondLst>
                                    <p:cond delay="0"/>
                                  </p:stCondLst>
                                  <p:childTnLst>
                                    <p:set>
                                      <p:cBhvr>
                                        <p:cTn id="31" dur="1" fill="hold">
                                          <p:stCondLst>
                                            <p:cond delay="0"/>
                                          </p:stCondLst>
                                        </p:cTn>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0"/>
                                        </p:tgtEl>
                                        <p:attrNameLst>
                                          <p:attrName>style.visibility</p:attrName>
                                        </p:attrNameLst>
                                      </p:cBhvr>
                                      <p:to>
                                        <p:strVal val="visible"/>
                                      </p:to>
                                    </p:set>
                                    <p:animEffect transition="in" filter="fade">
                                      <p:cBhvr>
                                        <p:cTn id="37" dur="500"/>
                                        <p:tgtEl>
                                          <p:spTgt spid="2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4"/>
                                        </p:tgtEl>
                                        <p:attrNameLst>
                                          <p:attrName>style.visibility</p:attrName>
                                        </p:attrNameLst>
                                      </p:cBhvr>
                                      <p:to>
                                        <p:strVal val="visible"/>
                                      </p:to>
                                    </p:set>
                                    <p:animEffect transition="in" filter="fade">
                                      <p:cBhvr>
                                        <p:cTn id="40" dur="500"/>
                                        <p:tgtEl>
                                          <p:spTgt spid="29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6"/>
                                        </p:tgtEl>
                                        <p:attrNameLst>
                                          <p:attrName>style.visibility</p:attrName>
                                        </p:attrNameLst>
                                      </p:cBhvr>
                                      <p:to>
                                        <p:strVal val="visible"/>
                                      </p:to>
                                    </p:set>
                                    <p:animEffect transition="in" filter="fade">
                                      <p:cBhvr>
                                        <p:cTn id="43" dur="500"/>
                                        <p:tgtEl>
                                          <p:spTgt spid="296"/>
                                        </p:tgtEl>
                                      </p:cBhvr>
                                    </p:animEffect>
                                  </p:childTnLst>
                                </p:cTn>
                              </p:par>
                              <p:par>
                                <p:cTn id="44" presetID="10" presetClass="entr" presetSubtype="0" fill="hold" nodeType="withEffect">
                                  <p:stCondLst>
                                    <p:cond delay="0"/>
                                  </p:stCondLst>
                                  <p:childTnLst>
                                    <p:set>
                                      <p:cBhvr>
                                        <p:cTn id="45" dur="1" fill="hold">
                                          <p:stCondLst>
                                            <p:cond delay="0"/>
                                          </p:stCondLst>
                                        </p:cTn>
                                        <p:tgtEl>
                                          <p:spTgt spid="299"/>
                                        </p:tgtEl>
                                        <p:attrNameLst>
                                          <p:attrName>style.visibility</p:attrName>
                                        </p:attrNameLst>
                                      </p:cBhvr>
                                      <p:to>
                                        <p:strVal val="visible"/>
                                      </p:to>
                                    </p:set>
                                    <p:animEffect transition="in" filter="fade">
                                      <p:cBhvr>
                                        <p:cTn id="46" dur="500"/>
                                        <p:tgtEl>
                                          <p:spTgt spid="299"/>
                                        </p:tgtEl>
                                      </p:cBhvr>
                                    </p:animEffect>
                                  </p:childTnLst>
                                </p:cTn>
                              </p:par>
                              <p:par>
                                <p:cTn id="47" presetID="10" presetClass="entr" presetSubtype="0" fill="hold" nodeType="withEffect">
                                  <p:stCondLst>
                                    <p:cond delay="0"/>
                                  </p:stCondLst>
                                  <p:childTnLst>
                                    <p:set>
                                      <p:cBhvr>
                                        <p:cTn id="48" dur="1" fill="hold">
                                          <p:stCondLst>
                                            <p:cond delay="0"/>
                                          </p:stCondLst>
                                        </p:cTn>
                                        <p:tgtEl>
                                          <p:spTgt spid="321"/>
                                        </p:tgtEl>
                                        <p:attrNameLst>
                                          <p:attrName>style.visibility</p:attrName>
                                        </p:attrNameLst>
                                      </p:cBhvr>
                                      <p:to>
                                        <p:strVal val="visible"/>
                                      </p:to>
                                    </p:set>
                                    <p:animEffect transition="in" filter="fade">
                                      <p:cBhvr>
                                        <p:cTn id="49" dur="500"/>
                                        <p:tgtEl>
                                          <p:spTgt spid="321"/>
                                        </p:tgtEl>
                                      </p:cBhvr>
                                    </p:animEffect>
                                  </p:childTnLst>
                                </p:cTn>
                              </p:par>
                              <p:par>
                                <p:cTn id="50" presetID="10" presetClass="entr" presetSubtype="0" fill="hold" nodeType="withEffect">
                                  <p:stCondLst>
                                    <p:cond delay="0"/>
                                  </p:stCondLst>
                                  <p:childTnLst>
                                    <p:set>
                                      <p:cBhvr>
                                        <p:cTn id="51" dur="1" fill="hold">
                                          <p:stCondLst>
                                            <p:cond delay="0"/>
                                          </p:stCondLst>
                                        </p:cTn>
                                        <p:tgtEl>
                                          <p:spTgt spid="324"/>
                                        </p:tgtEl>
                                        <p:attrNameLst>
                                          <p:attrName>style.visibility</p:attrName>
                                        </p:attrNameLst>
                                      </p:cBhvr>
                                      <p:to>
                                        <p:strVal val="visible"/>
                                      </p:to>
                                    </p:set>
                                    <p:animEffect transition="in" filter="fade">
                                      <p:cBhvr>
                                        <p:cTn id="52" dur="500"/>
                                        <p:tgtEl>
                                          <p:spTgt spid="324"/>
                                        </p:tgtEl>
                                      </p:cBhvr>
                                    </p:animEffect>
                                  </p:childTnLst>
                                </p:cTn>
                              </p:par>
                              <p:par>
                                <p:cTn id="53" presetID="10" presetClass="entr" presetSubtype="0" fill="hold" nodeType="withEffect">
                                  <p:stCondLst>
                                    <p:cond delay="0"/>
                                  </p:stCondLst>
                                  <p:childTnLst>
                                    <p:set>
                                      <p:cBhvr>
                                        <p:cTn id="54" dur="1" fill="hold">
                                          <p:stCondLst>
                                            <p:cond delay="0"/>
                                          </p:stCondLst>
                                        </p:cTn>
                                        <p:tgtEl>
                                          <p:spTgt spid="327"/>
                                        </p:tgtEl>
                                        <p:attrNameLst>
                                          <p:attrName>style.visibility</p:attrName>
                                        </p:attrNameLst>
                                      </p:cBhvr>
                                      <p:to>
                                        <p:strVal val="visible"/>
                                      </p:to>
                                    </p:set>
                                    <p:animEffect transition="in" filter="fade">
                                      <p:cBhvr>
                                        <p:cTn id="55" dur="500"/>
                                        <p:tgtEl>
                                          <p:spTgt spid="3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0"/>
                                        </p:tgtEl>
                                        <p:attrNameLst>
                                          <p:attrName>style.visibility</p:attrName>
                                        </p:attrNameLst>
                                      </p:cBhvr>
                                      <p:to>
                                        <p:strVal val="visible"/>
                                      </p:to>
                                    </p:set>
                                    <p:animEffect transition="in" filter="fade">
                                      <p:cBhvr>
                                        <p:cTn id="60" dur="500"/>
                                        <p:tgtEl>
                                          <p:spTgt spid="27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4"/>
                                        </p:tgtEl>
                                        <p:attrNameLst>
                                          <p:attrName>style.visibility</p:attrName>
                                        </p:attrNameLst>
                                      </p:cBhvr>
                                      <p:to>
                                        <p:strVal val="visible"/>
                                      </p:to>
                                    </p:set>
                                    <p:animEffect transition="in" filter="fade">
                                      <p:cBhvr>
                                        <p:cTn id="63" dur="500"/>
                                        <p:tgtEl>
                                          <p:spTgt spid="28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7"/>
                                        </p:tgtEl>
                                        <p:attrNameLst>
                                          <p:attrName>style.visibility</p:attrName>
                                        </p:attrNameLst>
                                      </p:cBhvr>
                                      <p:to>
                                        <p:strVal val="visible"/>
                                      </p:to>
                                    </p:set>
                                    <p:animEffect transition="in" filter="fade">
                                      <p:cBhvr>
                                        <p:cTn id="66" dur="500"/>
                                        <p:tgtEl>
                                          <p:spTgt spid="287"/>
                                        </p:tgtEl>
                                      </p:cBhvr>
                                    </p:animEffect>
                                  </p:childTnLst>
                                </p:cTn>
                              </p:par>
                              <p:par>
                                <p:cTn id="67" presetID="10" presetClass="entr" presetSubtype="0" fill="hold" nodeType="withEffect">
                                  <p:stCondLst>
                                    <p:cond delay="0"/>
                                  </p:stCondLst>
                                  <p:childTnLst>
                                    <p:set>
                                      <p:cBhvr>
                                        <p:cTn id="68" dur="1" fill="hold">
                                          <p:stCondLst>
                                            <p:cond delay="0"/>
                                          </p:stCondLst>
                                        </p:cTn>
                                        <p:tgtEl>
                                          <p:spTgt spid="277"/>
                                        </p:tgtEl>
                                        <p:attrNameLst>
                                          <p:attrName>style.visibility</p:attrName>
                                        </p:attrNameLst>
                                      </p:cBhvr>
                                      <p:to>
                                        <p:strVal val="visible"/>
                                      </p:to>
                                    </p:set>
                                    <p:animEffect transition="in" filter="fade">
                                      <p:cBhvr>
                                        <p:cTn id="69" dur="500"/>
                                        <p:tgtEl>
                                          <p:spTgt spid="277"/>
                                        </p:tgtEl>
                                      </p:cBhvr>
                                    </p:animEffect>
                                  </p:childTnLst>
                                </p:cTn>
                              </p:par>
                              <p:par>
                                <p:cTn id="70" presetID="10" presetClass="entr" presetSubtype="0" fill="hold" nodeType="withEffect">
                                  <p:stCondLst>
                                    <p:cond delay="0"/>
                                  </p:stCondLst>
                                  <p:childTnLst>
                                    <p:set>
                                      <p:cBhvr>
                                        <p:cTn id="71" dur="1" fill="hold">
                                          <p:stCondLst>
                                            <p:cond delay="0"/>
                                          </p:stCondLst>
                                        </p:cTn>
                                        <p:tgtEl>
                                          <p:spTgt spid="280"/>
                                        </p:tgtEl>
                                        <p:attrNameLst>
                                          <p:attrName>style.visibility</p:attrName>
                                        </p:attrNameLst>
                                      </p:cBhvr>
                                      <p:to>
                                        <p:strVal val="visible"/>
                                      </p:to>
                                    </p:set>
                                    <p:animEffect transition="in" filter="fade">
                                      <p:cBhvr>
                                        <p:cTn id="72" dur="500"/>
                                        <p:tgtEl>
                                          <p:spTgt spid="280"/>
                                        </p:tgtEl>
                                      </p:cBhvr>
                                    </p:animEffect>
                                  </p:childTnLst>
                                </p:cTn>
                              </p:par>
                              <p:par>
                                <p:cTn id="73" presetID="10" presetClass="entr" presetSubtype="0" fill="hold" nodeType="withEffect">
                                  <p:stCondLst>
                                    <p:cond delay="0"/>
                                  </p:stCondLst>
                                  <p:childTnLst>
                                    <p:set>
                                      <p:cBhvr>
                                        <p:cTn id="74" dur="1" fill="hold">
                                          <p:stCondLst>
                                            <p:cond delay="0"/>
                                          </p:stCondLst>
                                        </p:cTn>
                                        <p:tgtEl>
                                          <p:spTgt spid="281"/>
                                        </p:tgtEl>
                                        <p:attrNameLst>
                                          <p:attrName>style.visibility</p:attrName>
                                        </p:attrNameLst>
                                      </p:cBhvr>
                                      <p:to>
                                        <p:strVal val="visible"/>
                                      </p:to>
                                    </p:set>
                                    <p:animEffect transition="in" filter="fade">
                                      <p:cBhvr>
                                        <p:cTn id="75" dur="500"/>
                                        <p:tgtEl>
                                          <p:spTgt spid="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fade">
                                      <p:cBhvr>
                                        <p:cTn id="78" dur="500"/>
                                        <p:tgtEl>
                                          <p:spTgt spid="283"/>
                                        </p:tgtEl>
                                      </p:cBhvr>
                                    </p:animEffect>
                                  </p:childTnLst>
                                </p:cTn>
                              </p:par>
                              <p:par>
                                <p:cTn id="79" presetID="10" presetClass="entr" presetSubtype="0" fill="hold" nodeType="withEffect">
                                  <p:stCondLst>
                                    <p:cond delay="0"/>
                                  </p:stCondLst>
                                  <p:childTnLst>
                                    <p:set>
                                      <p:cBhvr>
                                        <p:cTn id="80" dur="1" fill="hold">
                                          <p:stCondLst>
                                            <p:cond delay="0"/>
                                          </p:stCondLst>
                                        </p:cTn>
                                        <p:tgtEl>
                                          <p:spTgt spid="358"/>
                                        </p:tgtEl>
                                        <p:attrNameLst>
                                          <p:attrName>style.visibility</p:attrName>
                                        </p:attrNameLst>
                                      </p:cBhvr>
                                      <p:to>
                                        <p:strVal val="visible"/>
                                      </p:to>
                                    </p:set>
                                    <p:animEffect transition="in" filter="fade">
                                      <p:cBhvr>
                                        <p:cTn id="81" dur="500"/>
                                        <p:tgtEl>
                                          <p:spTgt spid="358"/>
                                        </p:tgtEl>
                                      </p:cBhvr>
                                    </p:animEffect>
                                  </p:childTnLst>
                                </p:cTn>
                              </p:par>
                              <p:par>
                                <p:cTn id="82" presetID="10" presetClass="entr" presetSubtype="0" fill="hold" nodeType="withEffect">
                                  <p:stCondLst>
                                    <p:cond delay="0"/>
                                  </p:stCondLst>
                                  <p:childTnLst>
                                    <p:set>
                                      <p:cBhvr>
                                        <p:cTn id="83" dur="1" fill="hold">
                                          <p:stCondLst>
                                            <p:cond delay="0"/>
                                          </p:stCondLst>
                                        </p:cTn>
                                        <p:tgtEl>
                                          <p:spTgt spid="359"/>
                                        </p:tgtEl>
                                        <p:attrNameLst>
                                          <p:attrName>style.visibility</p:attrName>
                                        </p:attrNameLst>
                                      </p:cBhvr>
                                      <p:to>
                                        <p:strVal val="visible"/>
                                      </p:to>
                                    </p:set>
                                    <p:animEffect transition="in" filter="fade">
                                      <p:cBhvr>
                                        <p:cTn id="84" dur="500"/>
                                        <p:tgtEl>
                                          <p:spTgt spid="35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animBg="1"/>
      <p:bldP spid="284" grpId="0" animBg="1"/>
      <p:bldP spid="287" grpId="0"/>
      <p:bldP spid="283" grpId="0" animBg="1"/>
      <p:bldP spid="290" grpId="0" animBg="1"/>
      <p:bldP spid="294" grpId="0" animBg="1"/>
      <p:bldP spid="296" grpId="0" animBg="1"/>
      <p:bldP spid="313" grpId="0" animBg="1"/>
      <p:bldP spid="314" grpId="0"/>
      <p:bldP spid="319" grpId="0"/>
      <p:bldP spid="320" grpId="0" animBg="1"/>
      <p:bldP spid="1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4114800" y="3577389"/>
            <a:ext cx="4934563" cy="3280611"/>
            <a:chOff x="4114800" y="3577389"/>
            <a:chExt cx="4934563" cy="3280611"/>
          </a:xfrm>
        </p:grpSpPr>
        <p:sp>
          <p:nvSpPr>
            <p:cNvPr id="15" name="Cloud 14"/>
            <p:cNvSpPr/>
            <p:nvPr/>
          </p:nvSpPr>
          <p:spPr>
            <a:xfrm>
              <a:off x="4114800" y="3577389"/>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8" name="Rounded Rectangle 17"/>
            <p:cNvSpPr/>
            <p:nvPr/>
          </p:nvSpPr>
          <p:spPr>
            <a:xfrm>
              <a:off x="4275350" y="3962400"/>
              <a:ext cx="1211049"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Purchasing</a:t>
              </a:r>
            </a:p>
          </p:txBody>
        </p:sp>
        <p:sp>
          <p:nvSpPr>
            <p:cNvPr id="22" name="Rounded Rectangle 21"/>
            <p:cNvSpPr/>
            <p:nvPr/>
          </p:nvSpPr>
          <p:spPr>
            <a:xfrm>
              <a:off x="5498431" y="51692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cxnSp>
          <p:nvCxnSpPr>
            <p:cNvPr id="80" name="Straight Arrow Connector 79"/>
            <p:cNvCxnSpPr>
              <a:stCxn id="22" idx="3"/>
            </p:cNvCxnSpPr>
            <p:nvPr/>
          </p:nvCxnSpPr>
          <p:spPr>
            <a:xfrm>
              <a:off x="6489032" y="5491276"/>
              <a:ext cx="1996155"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49" name="Rounded Rectangle 48"/>
            <p:cNvSpPr/>
            <p:nvPr/>
          </p:nvSpPr>
          <p:spPr>
            <a:xfrm>
              <a:off x="5334000" y="53216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nvGrpSpPr>
            <p:cNvPr id="53" name="Group 52"/>
            <p:cNvGrpSpPr/>
            <p:nvPr/>
          </p:nvGrpSpPr>
          <p:grpSpPr>
            <a:xfrm>
              <a:off x="6115120" y="3657600"/>
              <a:ext cx="1276280" cy="1219200"/>
              <a:chOff x="6115120" y="3657600"/>
              <a:chExt cx="1276280" cy="1219200"/>
            </a:xfrm>
          </p:grpSpPr>
          <p:sp>
            <p:nvSpPr>
              <p:cNvPr id="19" name="Can 18"/>
              <p:cNvSpPr/>
              <p:nvPr/>
            </p:nvSpPr>
            <p:spPr>
              <a:xfrm>
                <a:off x="6115120" y="38100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1" name="Can 50"/>
              <p:cNvSpPr/>
              <p:nvPr/>
            </p:nvSpPr>
            <p:spPr>
              <a:xfrm>
                <a:off x="6267520" y="39624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52" name="Can 51"/>
              <p:cNvSpPr/>
              <p:nvPr/>
            </p:nvSpPr>
            <p:spPr>
              <a:xfrm>
                <a:off x="6414978" y="4114800"/>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0" name="Rectangle 19"/>
              <p:cNvSpPr/>
              <p:nvPr/>
            </p:nvSpPr>
            <p:spPr>
              <a:xfrm>
                <a:off x="6128875" y="3657600"/>
                <a:ext cx="1262525" cy="369332"/>
              </a:xfrm>
              <a:prstGeom prst="rect">
                <a:avLst/>
              </a:prstGeom>
            </p:spPr>
            <p:txBody>
              <a:bodyPr wrap="none">
                <a:spAutoFit/>
              </a:bodyPr>
              <a:lstStyle/>
              <a:p>
                <a:r>
                  <a:rPr lang="en-US" dirty="0" smtClean="0"/>
                  <a:t>Order State</a:t>
                </a:r>
                <a:endParaRPr lang="en-US" dirty="0"/>
              </a:p>
            </p:txBody>
          </p:sp>
        </p:grpSp>
        <p:cxnSp>
          <p:nvCxnSpPr>
            <p:cNvPr id="63" name="Straight Arrow Connector 62"/>
            <p:cNvCxnSpPr>
              <a:stCxn id="22" idx="0"/>
              <a:endCxn id="52" idx="2"/>
            </p:cNvCxnSpPr>
            <p:nvPr/>
          </p:nvCxnSpPr>
          <p:spPr>
            <a:xfrm flipV="1">
              <a:off x="5993732" y="4495800"/>
              <a:ext cx="421246" cy="673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5" name="Straight Arrow Connector 64"/>
            <p:cNvCxnSpPr>
              <a:stCxn id="49" idx="0"/>
              <a:endCxn id="51" idx="2"/>
            </p:cNvCxnSpPr>
            <p:nvPr/>
          </p:nvCxnSpPr>
          <p:spPr>
            <a:xfrm flipV="1">
              <a:off x="5829301" y="4343400"/>
              <a:ext cx="438219" cy="9782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67" name="Straight Arrow Connector 66"/>
            <p:cNvCxnSpPr>
              <a:stCxn id="50" idx="0"/>
              <a:endCxn id="19" idx="2"/>
            </p:cNvCxnSpPr>
            <p:nvPr/>
          </p:nvCxnSpPr>
          <p:spPr>
            <a:xfrm flipV="1">
              <a:off x="5676901" y="4191000"/>
              <a:ext cx="438219" cy="12830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68"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338" y="5843470"/>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5997575"/>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75" y="6149975"/>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a:endCxn id="50" idx="3"/>
            </p:cNvCxnSpPr>
            <p:nvPr/>
          </p:nvCxnSpPr>
          <p:spPr>
            <a:xfrm flipH="1" flipV="1">
              <a:off x="6172201" y="5796076"/>
              <a:ext cx="2120151" cy="45232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74" name="Straight Arrow Connector 73"/>
            <p:cNvCxnSpPr>
              <a:stCxn id="49" idx="3"/>
            </p:cNvCxnSpPr>
            <p:nvPr/>
          </p:nvCxnSpPr>
          <p:spPr>
            <a:xfrm>
              <a:off x="6324601" y="5643676"/>
              <a:ext cx="2084293" cy="47443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50" name="Rounded Rectangle 49"/>
            <p:cNvSpPr/>
            <p:nvPr/>
          </p:nvSpPr>
          <p:spPr>
            <a:xfrm>
              <a:off x="5181600" y="547404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Order Servlet</a:t>
              </a:r>
              <a:endParaRPr lang="en-US" dirty="0"/>
            </a:p>
          </p:txBody>
        </p:sp>
      </p:grpSp>
      <p:grpSp>
        <p:nvGrpSpPr>
          <p:cNvPr id="201" name="Group 200"/>
          <p:cNvGrpSpPr/>
          <p:nvPr/>
        </p:nvGrpSpPr>
        <p:grpSpPr>
          <a:xfrm>
            <a:off x="3505200" y="105673"/>
            <a:ext cx="3886200" cy="3170927"/>
            <a:chOff x="3505200" y="105673"/>
            <a:chExt cx="3886200" cy="3170927"/>
          </a:xfrm>
        </p:grpSpPr>
        <p:sp>
          <p:nvSpPr>
            <p:cNvPr id="3" name="Cloud 2"/>
            <p:cNvSpPr/>
            <p:nvPr/>
          </p:nvSpPr>
          <p:spPr>
            <a:xfrm>
              <a:off x="3505200" y="105673"/>
              <a:ext cx="3886200" cy="3170927"/>
            </a:xfrm>
            <a:prstGeom prst="cloud">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useBgFill="1">
          <p:nvSpPr>
            <p:cNvPr id="17" name="Rounded Rectangle 16"/>
            <p:cNvSpPr/>
            <p:nvPr/>
          </p:nvSpPr>
          <p:spPr>
            <a:xfrm>
              <a:off x="3597703" y="337066"/>
              <a:ext cx="1050497"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Browsing</a:t>
              </a:r>
            </a:p>
          </p:txBody>
        </p:sp>
        <p:sp>
          <p:nvSpPr>
            <p:cNvPr id="7" name="Rounded Rectangle 6"/>
            <p:cNvSpPr/>
            <p:nvPr/>
          </p:nvSpPr>
          <p:spPr>
            <a:xfrm>
              <a:off x="4103096" y="11997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21" name="Rounded Rectangle 20"/>
            <p:cNvSpPr/>
            <p:nvPr/>
          </p:nvSpPr>
          <p:spPr>
            <a:xfrm>
              <a:off x="5735228" y="12191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29" name="Rounded Rectangle 128"/>
            <p:cNvSpPr/>
            <p:nvPr/>
          </p:nvSpPr>
          <p:spPr>
            <a:xfrm>
              <a:off x="3988796" y="13521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0" name="Rounded Rectangle 129"/>
            <p:cNvSpPr/>
            <p:nvPr/>
          </p:nvSpPr>
          <p:spPr>
            <a:xfrm>
              <a:off x="3836397" y="1504513"/>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a:t>
              </a:r>
            </a:p>
            <a:p>
              <a:pPr algn="ctr"/>
              <a:r>
                <a:rPr lang="en-US" dirty="0" smtClean="0"/>
                <a:t>Render</a:t>
              </a:r>
              <a:endParaRPr lang="en-US" dirty="0"/>
            </a:p>
          </p:txBody>
        </p:sp>
        <p:sp>
          <p:nvSpPr>
            <p:cNvPr id="133" name="Rounded Rectangle 132"/>
            <p:cNvSpPr/>
            <p:nvPr/>
          </p:nvSpPr>
          <p:spPr>
            <a:xfrm>
              <a:off x="5887628" y="13715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sp>
          <p:nvSpPr>
            <p:cNvPr id="134" name="Rounded Rectangle 133"/>
            <p:cNvSpPr/>
            <p:nvPr/>
          </p:nvSpPr>
          <p:spPr>
            <a:xfrm>
              <a:off x="6040028" y="1523999"/>
              <a:ext cx="990601"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Browse Servlet</a:t>
              </a:r>
              <a:endParaRPr lang="en-US" dirty="0"/>
            </a:p>
          </p:txBody>
        </p:sp>
        <p:cxnSp>
          <p:nvCxnSpPr>
            <p:cNvPr id="135" name="Straight Arrow Connector 134"/>
            <p:cNvCxnSpPr>
              <a:stCxn id="7" idx="3"/>
              <a:endCxn id="21" idx="1"/>
            </p:cNvCxnSpPr>
            <p:nvPr/>
          </p:nvCxnSpPr>
          <p:spPr>
            <a:xfrm>
              <a:off x="5093697" y="1521746"/>
              <a:ext cx="6415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0" name="Straight Arrow Connector 139"/>
            <p:cNvCxnSpPr>
              <a:stCxn id="129" idx="3"/>
              <a:endCxn id="133" idx="1"/>
            </p:cNvCxnSpPr>
            <p:nvPr/>
          </p:nvCxnSpPr>
          <p:spPr>
            <a:xfrm>
              <a:off x="4979397" y="1674146"/>
              <a:ext cx="908231"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a:stCxn id="130" idx="3"/>
              <a:endCxn id="134" idx="1"/>
            </p:cNvCxnSpPr>
            <p:nvPr/>
          </p:nvCxnSpPr>
          <p:spPr>
            <a:xfrm>
              <a:off x="4826998" y="1826546"/>
              <a:ext cx="1213030" cy="194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6" name="Straight Arrow Connector 145"/>
            <p:cNvCxnSpPr>
              <a:stCxn id="130" idx="3"/>
              <a:endCxn id="21" idx="1"/>
            </p:cNvCxnSpPr>
            <p:nvPr/>
          </p:nvCxnSpPr>
          <p:spPr>
            <a:xfrm flipV="1">
              <a:off x="4826998" y="1541232"/>
              <a:ext cx="908230" cy="28531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49" name="Straight Arrow Connector 148"/>
            <p:cNvCxnSpPr>
              <a:stCxn id="7" idx="3"/>
              <a:endCxn id="134" idx="1"/>
            </p:cNvCxnSpPr>
            <p:nvPr/>
          </p:nvCxnSpPr>
          <p:spPr>
            <a:xfrm>
              <a:off x="5093697" y="1521746"/>
              <a:ext cx="946331" cy="3242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grpSp>
      <p:sp>
        <p:nvSpPr>
          <p:cNvPr id="5" name="Bevel 4"/>
          <p:cNvSpPr/>
          <p:nvPr/>
        </p:nvSpPr>
        <p:spPr>
          <a:xfrm>
            <a:off x="188495" y="1676400"/>
            <a:ext cx="2249905" cy="4724400"/>
          </a:xfrm>
          <a:prstGeom prst="bevel">
            <a:avLst>
              <a:gd name="adj" fmla="val 3557"/>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Trapezoid 5"/>
          <p:cNvSpPr/>
          <p:nvPr/>
        </p:nvSpPr>
        <p:spPr>
          <a:xfrm>
            <a:off x="228600" y="762000"/>
            <a:ext cx="1143000" cy="457200"/>
          </a:xfrm>
          <a:prstGeom prst="trapezoid">
            <a:avLst>
              <a:gd name="adj" fmla="val 60714"/>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642257" y="419100"/>
            <a:ext cx="76200" cy="533400"/>
          </a:xfrm>
          <a:prstGeom prst="rect">
            <a:avLst/>
          </a:prstGeom>
          <a:solidFill>
            <a:schemeClr val="bg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8" name="Straight Connector 7"/>
          <p:cNvCxnSpPr/>
          <p:nvPr/>
        </p:nvCxnSpPr>
        <p:spPr>
          <a:xfrm>
            <a:off x="228600" y="990600"/>
            <a:ext cx="1143000" cy="3048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43" y="152400"/>
            <a:ext cx="1371600" cy="369332"/>
          </a:xfrm>
          <a:prstGeom prst="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dirty="0" smtClean="0"/>
              <a:t>Application</a:t>
            </a:r>
            <a:endParaRPr lang="en-US" dirty="0"/>
          </a:p>
        </p:txBody>
      </p:sp>
      <p:grpSp>
        <p:nvGrpSpPr>
          <p:cNvPr id="2" name="Group 1"/>
          <p:cNvGrpSpPr/>
          <p:nvPr/>
        </p:nvGrpSpPr>
        <p:grpSpPr>
          <a:xfrm>
            <a:off x="395178" y="2119398"/>
            <a:ext cx="1066800" cy="977660"/>
            <a:chOff x="6698511" y="2100533"/>
            <a:chExt cx="1066800" cy="977660"/>
          </a:xfrm>
        </p:grpSpPr>
        <p:sp>
          <p:nvSpPr>
            <p:cNvPr id="10" name="Can 9"/>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2" name="Can 11"/>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11" name="Can 10"/>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useBgFill="1">
        <p:nvSpPr>
          <p:cNvPr id="16" name="Rounded Rectangle 15"/>
          <p:cNvSpPr/>
          <p:nvPr/>
        </p:nvSpPr>
        <p:spPr>
          <a:xfrm>
            <a:off x="76200" y="1602258"/>
            <a:ext cx="2175138" cy="369615"/>
          </a:xfrm>
          <a:prstGeom prst="roundRect">
            <a:avLst>
              <a:gd name="adj" fmla="val 6874"/>
            </a:avLst>
          </a:prstGeom>
          <a:ln>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defTabSz="457200"/>
            <a:r>
              <a:rPr lang="en-US" dirty="0" smtClean="0">
                <a:solidFill>
                  <a:schemeClr val="tx1">
                    <a:lumMod val="65000"/>
                    <a:lumOff val="35000"/>
                  </a:schemeClr>
                </a:solidFill>
              </a:rPr>
              <a:t>On-premise (private)</a:t>
            </a:r>
          </a:p>
        </p:txBody>
      </p:sp>
      <p:sp>
        <p:nvSpPr>
          <p:cNvPr id="23" name="Rounded Rectangle 22"/>
          <p:cNvSpPr/>
          <p:nvPr/>
        </p:nvSpPr>
        <p:spPr>
          <a:xfrm>
            <a:off x="780034" y="3419349"/>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Inventory </a:t>
            </a:r>
            <a:r>
              <a:rPr lang="en-US" dirty="0" err="1" smtClean="0"/>
              <a:t>Accessor</a:t>
            </a:r>
            <a:endParaRPr lang="en-US" dirty="0"/>
          </a:p>
        </p:txBody>
      </p:sp>
      <p:sp>
        <p:nvSpPr>
          <p:cNvPr id="24" name="Rectangle 23"/>
          <p:cNvSpPr/>
          <p:nvPr/>
        </p:nvSpPr>
        <p:spPr>
          <a:xfrm>
            <a:off x="825537" y="2069068"/>
            <a:ext cx="1079463" cy="369332"/>
          </a:xfrm>
          <a:prstGeom prst="rect">
            <a:avLst/>
          </a:prstGeom>
        </p:spPr>
        <p:txBody>
          <a:bodyPr wrap="none">
            <a:spAutoFit/>
          </a:bodyPr>
          <a:lstStyle/>
          <a:p>
            <a:r>
              <a:rPr lang="en-US" dirty="0" smtClean="0"/>
              <a:t>Inventory</a:t>
            </a:r>
            <a:endParaRPr lang="en-US" dirty="0"/>
          </a:p>
        </p:txBody>
      </p:sp>
      <p:grpSp>
        <p:nvGrpSpPr>
          <p:cNvPr id="25" name="Group 24"/>
          <p:cNvGrpSpPr/>
          <p:nvPr/>
        </p:nvGrpSpPr>
        <p:grpSpPr>
          <a:xfrm>
            <a:off x="381000" y="5155730"/>
            <a:ext cx="1066800" cy="977660"/>
            <a:chOff x="6698511" y="2100533"/>
            <a:chExt cx="1066800" cy="977660"/>
          </a:xfrm>
        </p:grpSpPr>
        <p:sp>
          <p:nvSpPr>
            <p:cNvPr id="26" name="Can 25"/>
            <p:cNvSpPr/>
            <p:nvPr/>
          </p:nvSpPr>
          <p:spPr>
            <a:xfrm>
              <a:off x="6698511" y="210053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7" name="Can 26"/>
            <p:cNvSpPr/>
            <p:nvPr/>
          </p:nvSpPr>
          <p:spPr>
            <a:xfrm>
              <a:off x="7169889" y="2193986"/>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sp>
          <p:nvSpPr>
            <p:cNvPr id="28" name="Can 27"/>
            <p:cNvSpPr/>
            <p:nvPr/>
          </p:nvSpPr>
          <p:spPr>
            <a:xfrm>
              <a:off x="6850911" y="2316193"/>
              <a:ext cx="595422" cy="762000"/>
            </a:xfrm>
            <a:prstGeom prst="can">
              <a:avLst>
                <a:gd name="adj" fmla="val 21920"/>
              </a:avLst>
            </a:prstGeom>
          </p:spPr>
          <p:style>
            <a:lnRef idx="3">
              <a:schemeClr val="lt1"/>
            </a:lnRef>
            <a:fillRef idx="1">
              <a:schemeClr val="accent4"/>
            </a:fillRef>
            <a:effectRef idx="1">
              <a:schemeClr val="accent4"/>
            </a:effectRef>
            <a:fontRef idx="minor">
              <a:schemeClr val="lt1"/>
            </a:fontRef>
          </p:style>
          <p:txBody>
            <a:bodyPr rtlCol="0" anchor="t"/>
            <a:lstStyle/>
            <a:p>
              <a:endParaRPr lang="en-US" sz="2000" dirty="0"/>
            </a:p>
          </p:txBody>
        </p:sp>
      </p:grpSp>
      <p:sp>
        <p:nvSpPr>
          <p:cNvPr id="29" name="Rectangle 28"/>
          <p:cNvSpPr/>
          <p:nvPr/>
        </p:nvSpPr>
        <p:spPr>
          <a:xfrm>
            <a:off x="811359" y="5105400"/>
            <a:ext cx="1106265" cy="369332"/>
          </a:xfrm>
          <a:prstGeom prst="rect">
            <a:avLst/>
          </a:prstGeom>
        </p:spPr>
        <p:txBody>
          <a:bodyPr wrap="none">
            <a:spAutoFit/>
          </a:bodyPr>
          <a:lstStyle/>
          <a:p>
            <a:r>
              <a:rPr lang="en-US" dirty="0" smtClean="0"/>
              <a:t>User Data</a:t>
            </a:r>
            <a:endParaRPr lang="en-US" dirty="0"/>
          </a:p>
        </p:txBody>
      </p:sp>
      <p:sp>
        <p:nvSpPr>
          <p:cNvPr id="30" name="Rounded Rectangle 29"/>
          <p:cNvSpPr/>
          <p:nvPr/>
        </p:nvSpPr>
        <p:spPr>
          <a:xfrm>
            <a:off x="762000" y="4232735"/>
            <a:ext cx="1172246" cy="6440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a:t>
            </a:r>
          </a:p>
          <a:p>
            <a:pPr algn="ctr"/>
            <a:r>
              <a:rPr lang="en-US" dirty="0" err="1" smtClean="0"/>
              <a:t>Auth</a:t>
            </a:r>
            <a:endParaRPr lang="en-US" dirty="0"/>
          </a:p>
        </p:txBody>
      </p:sp>
      <p:cxnSp>
        <p:nvCxnSpPr>
          <p:cNvPr id="152" name="Straight Arrow Connector 151"/>
          <p:cNvCxnSpPr>
            <a:stCxn id="23" idx="3"/>
            <a:endCxn id="130" idx="1"/>
          </p:cNvCxnSpPr>
          <p:nvPr/>
        </p:nvCxnSpPr>
        <p:spPr>
          <a:xfrm flipV="1">
            <a:off x="1952280" y="1826546"/>
            <a:ext cx="1884117" cy="191483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pic>
        <p:nvPicPr>
          <p:cNvPr id="165"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899" y="272923"/>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75" y="427028"/>
            <a:ext cx="708025" cy="708025"/>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 descr="C:\Users\Lee\AppData\Local\Microsoft\Windows\Temporary Internet Files\Content.IE5\0XRS1GQX\MC9004316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775" y="579428"/>
            <a:ext cx="708025" cy="708025"/>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a:stCxn id="21" idx="0"/>
          </p:cNvCxnSpPr>
          <p:nvPr/>
        </p:nvCxnSpPr>
        <p:spPr>
          <a:xfrm flipV="1">
            <a:off x="6230529" y="427028"/>
            <a:ext cx="1982220" cy="7921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1" name="Straight Arrow Connector 170"/>
          <p:cNvCxnSpPr>
            <a:stCxn id="133" idx="0"/>
          </p:cNvCxnSpPr>
          <p:nvPr/>
        </p:nvCxnSpPr>
        <p:spPr>
          <a:xfrm flipV="1">
            <a:off x="6382929" y="626935"/>
            <a:ext cx="2009114" cy="74466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4" name="Straight Arrow Connector 173"/>
          <p:cNvCxnSpPr>
            <a:stCxn id="134" idx="0"/>
          </p:cNvCxnSpPr>
          <p:nvPr/>
        </p:nvCxnSpPr>
        <p:spPr>
          <a:xfrm flipV="1">
            <a:off x="6535329" y="823113"/>
            <a:ext cx="1949858" cy="700886"/>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9" name="Straight Arrow Connector 178"/>
          <p:cNvCxnSpPr>
            <a:stCxn id="134" idx="0"/>
          </p:cNvCxnSpPr>
          <p:nvPr/>
        </p:nvCxnSpPr>
        <p:spPr>
          <a:xfrm flipV="1">
            <a:off x="6535329" y="427028"/>
            <a:ext cx="1677420" cy="1096971"/>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4" name="Straight Arrow Connector 233"/>
          <p:cNvCxnSpPr>
            <a:stCxn id="23" idx="0"/>
          </p:cNvCxnSpPr>
          <p:nvPr/>
        </p:nvCxnSpPr>
        <p:spPr>
          <a:xfrm flipH="1" flipV="1">
            <a:off x="1128822" y="2979312"/>
            <a:ext cx="237335" cy="440037"/>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37" name="Straight Arrow Connector 236"/>
          <p:cNvCxnSpPr>
            <a:endCxn id="30" idx="2"/>
          </p:cNvCxnSpPr>
          <p:nvPr/>
        </p:nvCxnSpPr>
        <p:spPr>
          <a:xfrm flipV="1">
            <a:off x="990600" y="4876800"/>
            <a:ext cx="357523" cy="29244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0" name="Straight Arrow Connector 239"/>
          <p:cNvCxnSpPr>
            <a:endCxn id="50" idx="1"/>
          </p:cNvCxnSpPr>
          <p:nvPr/>
        </p:nvCxnSpPr>
        <p:spPr>
          <a:xfrm>
            <a:off x="1952280" y="3741382"/>
            <a:ext cx="3229320" cy="2054694"/>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43" name="Straight Arrow Connector 242"/>
          <p:cNvCxnSpPr>
            <a:stCxn id="30" idx="3"/>
            <a:endCxn id="50" idx="1"/>
          </p:cNvCxnSpPr>
          <p:nvPr/>
        </p:nvCxnSpPr>
        <p:spPr>
          <a:xfrm>
            <a:off x="1934246" y="4554768"/>
            <a:ext cx="3247354" cy="1241308"/>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302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234"/>
                                        </p:tgtEl>
                                        <p:attrNameLst>
                                          <p:attrName>style.visibility</p:attrName>
                                        </p:attrNameLst>
                                      </p:cBhvr>
                                      <p:to>
                                        <p:strVal val="visible"/>
                                      </p:to>
                                    </p:set>
                                    <p:animEffect transition="in" filter="fade">
                                      <p:cBhvr>
                                        <p:cTn id="31" dur="500"/>
                                        <p:tgtEl>
                                          <p:spTgt spid="234"/>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500"/>
                                        <p:tgtEl>
                                          <p:spTgt spid="2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1"/>
                                        </p:tgtEl>
                                        <p:attrNameLst>
                                          <p:attrName>style.visibility</p:attrName>
                                        </p:attrNameLst>
                                      </p:cBhvr>
                                      <p:to>
                                        <p:strVal val="visible"/>
                                      </p:to>
                                    </p:set>
                                    <p:animEffect transition="in" filter="fade">
                                      <p:cBhvr>
                                        <p:cTn id="39" dur="500"/>
                                        <p:tgtEl>
                                          <p:spTgt spid="201"/>
                                        </p:tgtEl>
                                      </p:cBhvr>
                                    </p:animEffect>
                                  </p:childTnLst>
                                </p:cTn>
                              </p:par>
                              <p:par>
                                <p:cTn id="40" presetID="10" presetClass="entr" presetSubtype="0" fill="hold" nodeType="withEffect">
                                  <p:stCondLst>
                                    <p:cond delay="0"/>
                                  </p:stCondLst>
                                  <p:childTnLst>
                                    <p:set>
                                      <p:cBhvr>
                                        <p:cTn id="41" dur="1" fill="hold">
                                          <p:stCondLst>
                                            <p:cond delay="0"/>
                                          </p:stCondLst>
                                        </p:cTn>
                                        <p:tgtEl>
                                          <p:spTgt spid="152"/>
                                        </p:tgtEl>
                                        <p:attrNameLst>
                                          <p:attrName>style.visibility</p:attrName>
                                        </p:attrNameLst>
                                      </p:cBhvr>
                                      <p:to>
                                        <p:strVal val="visible"/>
                                      </p:to>
                                    </p:set>
                                    <p:animEffect transition="in" filter="fade">
                                      <p:cBhvr>
                                        <p:cTn id="42" dur="500"/>
                                        <p:tgtEl>
                                          <p:spTgt spid="152"/>
                                        </p:tgtEl>
                                      </p:cBhvr>
                                    </p:animEffect>
                                  </p:childTnLst>
                                </p:cTn>
                              </p:par>
                              <p:par>
                                <p:cTn id="43" presetID="10" presetClass="entr" presetSubtype="0" fill="hold" nodeType="withEffect">
                                  <p:stCondLst>
                                    <p:cond delay="0"/>
                                  </p:stCondLst>
                                  <p:childTnLst>
                                    <p:set>
                                      <p:cBhvr>
                                        <p:cTn id="44" dur="1" fill="hold">
                                          <p:stCondLst>
                                            <p:cond delay="0"/>
                                          </p:stCondLst>
                                        </p:cTn>
                                        <p:tgtEl>
                                          <p:spTgt spid="165"/>
                                        </p:tgtEl>
                                        <p:attrNameLst>
                                          <p:attrName>style.visibility</p:attrName>
                                        </p:attrNameLst>
                                      </p:cBhvr>
                                      <p:to>
                                        <p:strVal val="visible"/>
                                      </p:to>
                                    </p:set>
                                    <p:animEffect transition="in" filter="fade">
                                      <p:cBhvr>
                                        <p:cTn id="45" dur="500"/>
                                        <p:tgtEl>
                                          <p:spTgt spid="165"/>
                                        </p:tgtEl>
                                      </p:cBhvr>
                                    </p:animEffect>
                                  </p:childTnLst>
                                </p:cTn>
                              </p:par>
                              <p:par>
                                <p:cTn id="46" presetID="10" presetClass="entr" presetSubtype="0" fill="hold" nodeType="withEffect">
                                  <p:stCondLst>
                                    <p:cond delay="0"/>
                                  </p:stCondLst>
                                  <p:childTnLst>
                                    <p:set>
                                      <p:cBhvr>
                                        <p:cTn id="47" dur="1" fill="hold">
                                          <p:stCondLst>
                                            <p:cond delay="0"/>
                                          </p:stCondLst>
                                        </p:cTn>
                                        <p:tgtEl>
                                          <p:spTgt spid="166"/>
                                        </p:tgtEl>
                                        <p:attrNameLst>
                                          <p:attrName>style.visibility</p:attrName>
                                        </p:attrNameLst>
                                      </p:cBhvr>
                                      <p:to>
                                        <p:strVal val="visible"/>
                                      </p:to>
                                    </p:set>
                                    <p:animEffect transition="in" filter="fade">
                                      <p:cBhvr>
                                        <p:cTn id="48" dur="500"/>
                                        <p:tgtEl>
                                          <p:spTgt spid="166"/>
                                        </p:tgtEl>
                                      </p:cBhvr>
                                    </p:animEffect>
                                  </p:childTnLst>
                                </p:cTn>
                              </p:par>
                              <p:par>
                                <p:cTn id="49" presetID="10"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animEffect transition="in" filter="fade">
                                      <p:cBhvr>
                                        <p:cTn id="51" dur="500"/>
                                        <p:tgtEl>
                                          <p:spTgt spid="167"/>
                                        </p:tgtEl>
                                      </p:cBhvr>
                                    </p:animEffect>
                                  </p:childTnLst>
                                </p:cTn>
                              </p:par>
                              <p:par>
                                <p:cTn id="52" presetID="10" presetClass="entr" presetSubtype="0" fill="hold" nodeType="withEffect">
                                  <p:stCondLst>
                                    <p:cond delay="0"/>
                                  </p:stCondLst>
                                  <p:childTnLst>
                                    <p:set>
                                      <p:cBhvr>
                                        <p:cTn id="53" dur="1" fill="hold">
                                          <p:stCondLst>
                                            <p:cond delay="0"/>
                                          </p:stCondLst>
                                        </p:cTn>
                                        <p:tgtEl>
                                          <p:spTgt spid="168"/>
                                        </p:tgtEl>
                                        <p:attrNameLst>
                                          <p:attrName>style.visibility</p:attrName>
                                        </p:attrNameLst>
                                      </p:cBhvr>
                                      <p:to>
                                        <p:strVal val="visible"/>
                                      </p:to>
                                    </p:set>
                                    <p:animEffect transition="in" filter="fade">
                                      <p:cBhvr>
                                        <p:cTn id="54" dur="500"/>
                                        <p:tgtEl>
                                          <p:spTgt spid="168"/>
                                        </p:tgtEl>
                                      </p:cBhvr>
                                    </p:animEffect>
                                  </p:childTnLst>
                                </p:cTn>
                              </p:par>
                              <p:par>
                                <p:cTn id="55" presetID="10"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animEffect transition="in" filter="fade">
                                      <p:cBhvr>
                                        <p:cTn id="57" dur="500"/>
                                        <p:tgtEl>
                                          <p:spTgt spid="171"/>
                                        </p:tgtEl>
                                      </p:cBhvr>
                                    </p:animEffect>
                                  </p:childTnLst>
                                </p:cTn>
                              </p:par>
                              <p:par>
                                <p:cTn id="58" presetID="10" presetClass="entr" presetSubtype="0" fill="hold" nodeType="withEffect">
                                  <p:stCondLst>
                                    <p:cond delay="0"/>
                                  </p:stCondLst>
                                  <p:childTnLst>
                                    <p:set>
                                      <p:cBhvr>
                                        <p:cTn id="59" dur="1" fill="hold">
                                          <p:stCondLst>
                                            <p:cond delay="0"/>
                                          </p:stCondLst>
                                        </p:cTn>
                                        <p:tgtEl>
                                          <p:spTgt spid="174"/>
                                        </p:tgtEl>
                                        <p:attrNameLst>
                                          <p:attrName>style.visibility</p:attrName>
                                        </p:attrNameLst>
                                      </p:cBhvr>
                                      <p:to>
                                        <p:strVal val="visible"/>
                                      </p:to>
                                    </p:set>
                                    <p:animEffect transition="in" filter="fade">
                                      <p:cBhvr>
                                        <p:cTn id="60" dur="500"/>
                                        <p:tgtEl>
                                          <p:spTgt spid="174"/>
                                        </p:tgtEl>
                                      </p:cBhvr>
                                    </p:animEffect>
                                  </p:childTnLst>
                                </p:cTn>
                              </p:par>
                              <p:par>
                                <p:cTn id="61" presetID="10" presetClass="entr" presetSubtype="0" fill="hold" nodeType="withEffect">
                                  <p:stCondLst>
                                    <p:cond delay="0"/>
                                  </p:stCondLst>
                                  <p:childTnLst>
                                    <p:set>
                                      <p:cBhvr>
                                        <p:cTn id="62" dur="1" fill="hold">
                                          <p:stCondLst>
                                            <p:cond delay="0"/>
                                          </p:stCondLst>
                                        </p:cTn>
                                        <p:tgtEl>
                                          <p:spTgt spid="179"/>
                                        </p:tgtEl>
                                        <p:attrNameLst>
                                          <p:attrName>style.visibility</p:attrName>
                                        </p:attrNameLst>
                                      </p:cBhvr>
                                      <p:to>
                                        <p:strVal val="visible"/>
                                      </p:to>
                                    </p:set>
                                    <p:animEffect transition="in" filter="fade">
                                      <p:cBhvr>
                                        <p:cTn id="63" dur="500"/>
                                        <p:tgtEl>
                                          <p:spTgt spid="17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par>
                                <p:cTn id="69" presetID="10" presetClass="entr" presetSubtype="0" fill="hold"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500"/>
                                        <p:tgtEl>
                                          <p:spTgt spid="240"/>
                                        </p:tgtEl>
                                      </p:cBhvr>
                                    </p:animEffect>
                                  </p:childTnLst>
                                </p:cTn>
                              </p:par>
                              <p:par>
                                <p:cTn id="72" presetID="10" presetClass="entr" presetSubtype="0" fill="hold" nodeType="withEffect">
                                  <p:stCondLst>
                                    <p:cond delay="0"/>
                                  </p:stCondLst>
                                  <p:childTnLst>
                                    <p:set>
                                      <p:cBhvr>
                                        <p:cTn id="73" dur="1" fill="hold">
                                          <p:stCondLst>
                                            <p:cond delay="0"/>
                                          </p:stCondLst>
                                        </p:cTn>
                                        <p:tgtEl>
                                          <p:spTgt spid="243"/>
                                        </p:tgtEl>
                                        <p:attrNameLst>
                                          <p:attrName>style.visibility</p:attrName>
                                        </p:attrNameLst>
                                      </p:cBhvr>
                                      <p:to>
                                        <p:strVal val="visible"/>
                                      </p:to>
                                    </p:set>
                                    <p:animEffect transition="in" filter="fade">
                                      <p:cBhvr>
                                        <p:cTn id="74"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3" grpId="0" animBg="1"/>
      <p:bldP spid="24" grpId="0"/>
      <p:bldP spid="29" grpId="0"/>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2980</TotalTime>
  <Words>3972</Words>
  <Application>Microsoft Office PowerPoint</Application>
  <PresentationFormat>On-screen Show (4:3)</PresentationFormat>
  <Paragraphs>548</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TaTAMi</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TaTAMi</dc:title>
  <dc:creator>Lee</dc:creator>
  <cp:lastModifiedBy>Lee</cp:lastModifiedBy>
  <cp:revision>128</cp:revision>
  <dcterms:created xsi:type="dcterms:W3CDTF">2012-03-27T18:44:53Z</dcterms:created>
  <dcterms:modified xsi:type="dcterms:W3CDTF">2012-03-30T08:11:01Z</dcterms:modified>
</cp:coreProperties>
</file>