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315200" cy="96012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2" autoAdjust="0"/>
    <p:restoredTop sz="98417" autoAdjust="0"/>
  </p:normalViewPr>
  <p:slideViewPr>
    <p:cSldViewPr>
      <p:cViewPr>
        <p:scale>
          <a:sx n="10" d="100"/>
          <a:sy n="10" d="100"/>
        </p:scale>
        <p:origin x="-1716" y="-1002"/>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E2C543-5D13-491A-9A46-B11D103678BB}" type="datetimeFigureOut">
              <a:rPr lang="en-US" smtClean="0"/>
              <a:t>11/19/2011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D21D5-F3EF-4F59-AC65-9B08B8FF03ED}" type="slidenum">
              <a:rPr lang="en-US" smtClean="0"/>
              <a:t>‹#›</a:t>
            </a:fld>
            <a:endParaRPr lang="en-US"/>
          </a:p>
        </p:txBody>
      </p:sp>
    </p:spTree>
    <p:extLst>
      <p:ext uri="{BB962C8B-B14F-4D97-AF65-F5344CB8AC3E}">
        <p14:creationId xmlns:p14="http://schemas.microsoft.com/office/powerpoint/2010/main" val="173930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E2C543-5D13-491A-9A46-B11D103678BB}" type="datetimeFigureOut">
              <a:rPr lang="en-US" smtClean="0"/>
              <a:t>11/19/2011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D21D5-F3EF-4F59-AC65-9B08B8FF03ED}" type="slidenum">
              <a:rPr lang="en-US" smtClean="0"/>
              <a:t>‹#›</a:t>
            </a:fld>
            <a:endParaRPr lang="en-US"/>
          </a:p>
        </p:txBody>
      </p:sp>
    </p:spTree>
    <p:extLst>
      <p:ext uri="{BB962C8B-B14F-4D97-AF65-F5344CB8AC3E}">
        <p14:creationId xmlns:p14="http://schemas.microsoft.com/office/powerpoint/2010/main" val="281824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E2C543-5D13-491A-9A46-B11D103678BB}" type="datetimeFigureOut">
              <a:rPr lang="en-US" smtClean="0"/>
              <a:t>11/19/2011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D21D5-F3EF-4F59-AC65-9B08B8FF03ED}" type="slidenum">
              <a:rPr lang="en-US" smtClean="0"/>
              <a:t>‹#›</a:t>
            </a:fld>
            <a:endParaRPr lang="en-US"/>
          </a:p>
        </p:txBody>
      </p:sp>
    </p:spTree>
    <p:extLst>
      <p:ext uri="{BB962C8B-B14F-4D97-AF65-F5344CB8AC3E}">
        <p14:creationId xmlns:p14="http://schemas.microsoft.com/office/powerpoint/2010/main" val="1251761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E2C543-5D13-491A-9A46-B11D103678BB}" type="datetimeFigureOut">
              <a:rPr lang="en-US" smtClean="0"/>
              <a:t>11/19/2011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D21D5-F3EF-4F59-AC65-9B08B8FF03ED}" type="slidenum">
              <a:rPr lang="en-US" smtClean="0"/>
              <a:t>‹#›</a:t>
            </a:fld>
            <a:endParaRPr lang="en-US"/>
          </a:p>
        </p:txBody>
      </p:sp>
    </p:spTree>
    <p:extLst>
      <p:ext uri="{BB962C8B-B14F-4D97-AF65-F5344CB8AC3E}">
        <p14:creationId xmlns:p14="http://schemas.microsoft.com/office/powerpoint/2010/main" val="1665099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E2C543-5D13-491A-9A46-B11D103678BB}" type="datetimeFigureOut">
              <a:rPr lang="en-US" smtClean="0"/>
              <a:t>11/19/2011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D21D5-F3EF-4F59-AC65-9B08B8FF03ED}" type="slidenum">
              <a:rPr lang="en-US" smtClean="0"/>
              <a:t>‹#›</a:t>
            </a:fld>
            <a:endParaRPr lang="en-US"/>
          </a:p>
        </p:txBody>
      </p:sp>
    </p:spTree>
    <p:extLst>
      <p:ext uri="{BB962C8B-B14F-4D97-AF65-F5344CB8AC3E}">
        <p14:creationId xmlns:p14="http://schemas.microsoft.com/office/powerpoint/2010/main" val="1701756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E2C543-5D13-491A-9A46-B11D103678BB}" type="datetimeFigureOut">
              <a:rPr lang="en-US" smtClean="0"/>
              <a:t>11/19/2011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D21D5-F3EF-4F59-AC65-9B08B8FF03ED}" type="slidenum">
              <a:rPr lang="en-US" smtClean="0"/>
              <a:t>‹#›</a:t>
            </a:fld>
            <a:endParaRPr lang="en-US"/>
          </a:p>
        </p:txBody>
      </p:sp>
    </p:spTree>
    <p:extLst>
      <p:ext uri="{BB962C8B-B14F-4D97-AF65-F5344CB8AC3E}">
        <p14:creationId xmlns:p14="http://schemas.microsoft.com/office/powerpoint/2010/main" val="3532288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E2C543-5D13-491A-9A46-B11D103678BB}" type="datetimeFigureOut">
              <a:rPr lang="en-US" smtClean="0"/>
              <a:t>11/19/2011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ED21D5-F3EF-4F59-AC65-9B08B8FF03ED}" type="slidenum">
              <a:rPr lang="en-US" smtClean="0"/>
              <a:t>‹#›</a:t>
            </a:fld>
            <a:endParaRPr lang="en-US"/>
          </a:p>
        </p:txBody>
      </p:sp>
    </p:spTree>
    <p:extLst>
      <p:ext uri="{BB962C8B-B14F-4D97-AF65-F5344CB8AC3E}">
        <p14:creationId xmlns:p14="http://schemas.microsoft.com/office/powerpoint/2010/main" val="1248707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E2C543-5D13-491A-9A46-B11D103678BB}" type="datetimeFigureOut">
              <a:rPr lang="en-US" smtClean="0"/>
              <a:t>11/19/2011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ED21D5-F3EF-4F59-AC65-9B08B8FF03ED}" type="slidenum">
              <a:rPr lang="en-US" smtClean="0"/>
              <a:t>‹#›</a:t>
            </a:fld>
            <a:endParaRPr lang="en-US"/>
          </a:p>
        </p:txBody>
      </p:sp>
    </p:spTree>
    <p:extLst>
      <p:ext uri="{BB962C8B-B14F-4D97-AF65-F5344CB8AC3E}">
        <p14:creationId xmlns:p14="http://schemas.microsoft.com/office/powerpoint/2010/main" val="50698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2C543-5D13-491A-9A46-B11D103678BB}" type="datetimeFigureOut">
              <a:rPr lang="en-US" smtClean="0"/>
              <a:t>11/19/2011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ED21D5-F3EF-4F59-AC65-9B08B8FF03ED}" type="slidenum">
              <a:rPr lang="en-US" smtClean="0"/>
              <a:t>‹#›</a:t>
            </a:fld>
            <a:endParaRPr lang="en-US"/>
          </a:p>
        </p:txBody>
      </p:sp>
    </p:spTree>
    <p:extLst>
      <p:ext uri="{BB962C8B-B14F-4D97-AF65-F5344CB8AC3E}">
        <p14:creationId xmlns:p14="http://schemas.microsoft.com/office/powerpoint/2010/main" val="3347738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E2C543-5D13-491A-9A46-B11D103678BB}" type="datetimeFigureOut">
              <a:rPr lang="en-US" smtClean="0"/>
              <a:t>11/19/2011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D21D5-F3EF-4F59-AC65-9B08B8FF03ED}" type="slidenum">
              <a:rPr lang="en-US" smtClean="0"/>
              <a:t>‹#›</a:t>
            </a:fld>
            <a:endParaRPr lang="en-US"/>
          </a:p>
        </p:txBody>
      </p:sp>
    </p:spTree>
    <p:extLst>
      <p:ext uri="{BB962C8B-B14F-4D97-AF65-F5344CB8AC3E}">
        <p14:creationId xmlns:p14="http://schemas.microsoft.com/office/powerpoint/2010/main" val="1728518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E2C543-5D13-491A-9A46-B11D103678BB}" type="datetimeFigureOut">
              <a:rPr lang="en-US" smtClean="0"/>
              <a:t>11/19/2011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D21D5-F3EF-4F59-AC65-9B08B8FF03ED}" type="slidenum">
              <a:rPr lang="en-US" smtClean="0"/>
              <a:t>‹#›</a:t>
            </a:fld>
            <a:endParaRPr lang="en-US"/>
          </a:p>
        </p:txBody>
      </p:sp>
    </p:spTree>
    <p:extLst>
      <p:ext uri="{BB962C8B-B14F-4D97-AF65-F5344CB8AC3E}">
        <p14:creationId xmlns:p14="http://schemas.microsoft.com/office/powerpoint/2010/main" val="1212081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E5E2C543-5D13-491A-9A46-B11D103678BB}" type="datetimeFigureOut">
              <a:rPr lang="en-US" smtClean="0"/>
              <a:t>11/19/2011</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DDED21D5-F3EF-4F59-AC65-9B08B8FF03ED}" type="slidenum">
              <a:rPr lang="en-US" smtClean="0"/>
              <a:t>‹#›</a:t>
            </a:fld>
            <a:endParaRPr lang="en-US"/>
          </a:p>
        </p:txBody>
      </p:sp>
    </p:spTree>
    <p:extLst>
      <p:ext uri="{BB962C8B-B14F-4D97-AF65-F5344CB8AC3E}">
        <p14:creationId xmlns:p14="http://schemas.microsoft.com/office/powerpoint/2010/main" val="1224076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w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gi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Rounded Rectangle 381"/>
          <p:cNvSpPr/>
          <p:nvPr/>
        </p:nvSpPr>
        <p:spPr>
          <a:xfrm>
            <a:off x="7848600" y="1279453"/>
            <a:ext cx="4747516" cy="4816547"/>
          </a:xfrm>
          <a:prstGeom prst="roundRect">
            <a:avLst>
              <a:gd name="adj" fmla="val 10644"/>
            </a:avLst>
          </a:prstGeom>
          <a:ln w="190500">
            <a:solidFill>
              <a:schemeClr val="accent6">
                <a:lumMod val="60000"/>
                <a:lumOff val="4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421" name="TextBox 420"/>
          <p:cNvSpPr txBox="1"/>
          <p:nvPr/>
        </p:nvSpPr>
        <p:spPr>
          <a:xfrm>
            <a:off x="8763000" y="1874490"/>
            <a:ext cx="3496955" cy="3154710"/>
          </a:xfrm>
          <a:prstGeom prst="rect">
            <a:avLst/>
          </a:prstGeom>
          <a:noFill/>
        </p:spPr>
        <p:txBody>
          <a:bodyPr wrap="square" rtlCol="0">
            <a:spAutoFit/>
          </a:bodyPr>
          <a:lstStyle/>
          <a:p>
            <a:r>
              <a:rPr lang="en-US" sz="19900" kern="2000" spc="1420" dirty="0" err="1" smtClean="0"/>
              <a:t>o</a:t>
            </a:r>
            <a:r>
              <a:rPr lang="en-US" sz="19900" kern="2000" spc="2000" dirty="0" err="1" smtClean="0"/>
              <a:t>o</a:t>
            </a:r>
            <a:endParaRPr lang="en-US" sz="23900" kern="2000" spc="2000" dirty="0"/>
          </a:p>
        </p:txBody>
      </p:sp>
      <p:sp>
        <p:nvSpPr>
          <p:cNvPr id="381" name="Rounded Rectangle 380"/>
          <p:cNvSpPr/>
          <p:nvPr/>
        </p:nvSpPr>
        <p:spPr>
          <a:xfrm>
            <a:off x="1076155" y="12275056"/>
            <a:ext cx="29480045" cy="19043144"/>
          </a:xfrm>
          <a:prstGeom prst="roundRect">
            <a:avLst>
              <a:gd name="adj" fmla="val 2244"/>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5400" b="1" dirty="0"/>
          </a:p>
        </p:txBody>
      </p:sp>
      <p:sp>
        <p:nvSpPr>
          <p:cNvPr id="11" name="Rectangle 10"/>
          <p:cNvSpPr/>
          <p:nvPr/>
        </p:nvSpPr>
        <p:spPr>
          <a:xfrm>
            <a:off x="48234600" y="10485901"/>
            <a:ext cx="9982200" cy="6536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Probes (note how great probes are) and Use of Output</a:t>
            </a:r>
            <a:endParaRPr lang="en-US" dirty="0"/>
          </a:p>
        </p:txBody>
      </p:sp>
      <p:sp>
        <p:nvSpPr>
          <p:cNvPr id="15" name="Rectangle 14"/>
          <p:cNvSpPr/>
          <p:nvPr/>
        </p:nvSpPr>
        <p:spPr>
          <a:xfrm>
            <a:off x="41681400" y="29515610"/>
            <a:ext cx="9982200" cy="7557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Related Work, references to Pin documentation and some other stuff</a:t>
            </a:r>
            <a:endParaRPr lang="en-US" dirty="0"/>
          </a:p>
        </p:txBody>
      </p:sp>
      <p:sp>
        <p:nvSpPr>
          <p:cNvPr id="20" name="Rectangle 19"/>
          <p:cNvSpPr/>
          <p:nvPr/>
        </p:nvSpPr>
        <p:spPr>
          <a:xfrm>
            <a:off x="46024800" y="22021800"/>
            <a:ext cx="9982200" cy="845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Deliverables</a:t>
            </a:r>
            <a:endParaRPr lang="en-US" dirty="0"/>
          </a:p>
        </p:txBody>
      </p:sp>
      <p:sp>
        <p:nvSpPr>
          <p:cNvPr id="86" name="Rounded Rectangle 85"/>
          <p:cNvSpPr/>
          <p:nvPr/>
        </p:nvSpPr>
        <p:spPr>
          <a:xfrm>
            <a:off x="7794458" y="12649200"/>
            <a:ext cx="11941342" cy="5375215"/>
          </a:xfrm>
          <a:prstGeom prst="roundRect">
            <a:avLst>
              <a:gd name="adj" fmla="val 7517"/>
            </a:avLst>
          </a:prstGeom>
          <a:noFill/>
          <a:ln w="76200" cap="flat" cmpd="sng" algn="ctr">
            <a:solidFill>
              <a:srgbClr val="C0504D"/>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8" name="Rounded Rectangle 87"/>
          <p:cNvSpPr/>
          <p:nvPr/>
        </p:nvSpPr>
        <p:spPr>
          <a:xfrm>
            <a:off x="2081318" y="17137156"/>
            <a:ext cx="4665964" cy="7488075"/>
          </a:xfrm>
          <a:prstGeom prst="roundRect">
            <a:avLst>
              <a:gd name="adj" fmla="val 7161"/>
            </a:avLst>
          </a:prstGeom>
          <a:noFill/>
          <a:ln w="76200" cap="flat" cmpd="sng" algn="ctr">
            <a:solidFill>
              <a:srgbClr val="4F81BD">
                <a:shade val="50000"/>
              </a:srgb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0" name="TextBox 89"/>
          <p:cNvSpPr txBox="1"/>
          <p:nvPr/>
        </p:nvSpPr>
        <p:spPr>
          <a:xfrm>
            <a:off x="2906888" y="16813990"/>
            <a:ext cx="3840394" cy="646331"/>
          </a:xfrm>
          <a:prstGeom prst="rect">
            <a:avLst/>
          </a:prstGeom>
          <a:ln w="76200"/>
        </p:spPr>
        <p:style>
          <a:lnRef idx="3">
            <a:schemeClr val="lt1"/>
          </a:lnRef>
          <a:fillRef idx="1">
            <a:schemeClr val="accent5"/>
          </a:fillRef>
          <a:effectRef idx="1">
            <a:schemeClr val="accent5"/>
          </a:effectRef>
          <a:fontRef idx="minor">
            <a:schemeClr val="lt1"/>
          </a:fontRef>
        </p:style>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smtClean="0">
                <a:ln>
                  <a:noFill/>
                </a:ln>
                <a:solidFill>
                  <a:sysClr val="windowText" lastClr="000000"/>
                </a:solidFill>
                <a:effectLst/>
                <a:uLnTx/>
                <a:uFillTx/>
                <a:latin typeface="Calibri"/>
                <a:ea typeface="+mn-ea"/>
                <a:cs typeface="+mn-cs"/>
              </a:rPr>
              <a:t>Apache Webserver</a:t>
            </a:r>
            <a:endParaRPr kumimoji="0" lang="en-US" sz="32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92" name="Rectangle 91"/>
          <p:cNvSpPr/>
          <p:nvPr/>
        </p:nvSpPr>
        <p:spPr>
          <a:xfrm>
            <a:off x="1456765" y="18436791"/>
            <a:ext cx="2810435" cy="523480"/>
          </a:xfrm>
          <a:prstGeom prst="rect">
            <a:avLst/>
          </a:prstGeom>
          <a:ln w="76200"/>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err="1" smtClean="0">
                <a:ln>
                  <a:noFill/>
                </a:ln>
                <a:solidFill>
                  <a:sysClr val="window" lastClr="FFFFFF"/>
                </a:solidFill>
                <a:effectLst/>
                <a:uLnTx/>
                <a:uFillTx/>
                <a:latin typeface="Calibri"/>
                <a:ea typeface="+mn-ea"/>
                <a:cs typeface="+mn-cs"/>
              </a:rPr>
              <a:t>Webapps</a:t>
            </a:r>
            <a:endParaRPr kumimoji="0" lang="en-US" sz="3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06" name="Rectangle 105"/>
          <p:cNvSpPr/>
          <p:nvPr/>
        </p:nvSpPr>
        <p:spPr>
          <a:xfrm>
            <a:off x="4824517" y="18169084"/>
            <a:ext cx="1008365" cy="2325107"/>
          </a:xfrm>
          <a:prstGeom prst="rect">
            <a:avLst/>
          </a:prstGeom>
          <a:ln w="76200"/>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7" name="Rectangle 106"/>
          <p:cNvSpPr/>
          <p:nvPr/>
        </p:nvSpPr>
        <p:spPr>
          <a:xfrm>
            <a:off x="4831570" y="18436791"/>
            <a:ext cx="1001312" cy="685800"/>
          </a:xfrm>
          <a:prstGeom prst="rect">
            <a:avLst/>
          </a:prstGeom>
          <a:ln w="76200"/>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68" name="Rectangle 167"/>
          <p:cNvSpPr/>
          <p:nvPr/>
        </p:nvSpPr>
        <p:spPr>
          <a:xfrm>
            <a:off x="5347106" y="20042708"/>
            <a:ext cx="1008365" cy="2325107"/>
          </a:xfrm>
          <a:prstGeom prst="rect">
            <a:avLst/>
          </a:prstGeom>
          <a:ln w="76200"/>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69" name="Rectangle 168"/>
          <p:cNvSpPr/>
          <p:nvPr/>
        </p:nvSpPr>
        <p:spPr>
          <a:xfrm>
            <a:off x="5354159" y="20310415"/>
            <a:ext cx="1001312" cy="685800"/>
          </a:xfrm>
          <a:prstGeom prst="rect">
            <a:avLst/>
          </a:prstGeom>
          <a:ln w="76200"/>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70" name="Rectangle 169"/>
          <p:cNvSpPr/>
          <p:nvPr/>
        </p:nvSpPr>
        <p:spPr>
          <a:xfrm>
            <a:off x="4824516" y="21789591"/>
            <a:ext cx="1008365" cy="2325107"/>
          </a:xfrm>
          <a:prstGeom prst="rect">
            <a:avLst/>
          </a:prstGeom>
          <a:ln w="76200"/>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73" name="Rectangle 172"/>
          <p:cNvSpPr/>
          <p:nvPr/>
        </p:nvSpPr>
        <p:spPr>
          <a:xfrm>
            <a:off x="2402705" y="20042708"/>
            <a:ext cx="1008365" cy="2325107"/>
          </a:xfrm>
          <a:prstGeom prst="rect">
            <a:avLst/>
          </a:prstGeom>
          <a:ln w="76200"/>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174" name="Straight Arrow Connector 173"/>
          <p:cNvCxnSpPr/>
          <p:nvPr/>
        </p:nvCxnSpPr>
        <p:spPr>
          <a:xfrm flipV="1">
            <a:off x="3605317" y="19505118"/>
            <a:ext cx="1003230" cy="962146"/>
          </a:xfrm>
          <a:prstGeom prst="straightConnector1">
            <a:avLst/>
          </a:prstGeom>
          <a:ln w="57150">
            <a:tailEnd type="arrow"/>
          </a:ln>
        </p:spPr>
        <p:style>
          <a:lnRef idx="3">
            <a:schemeClr val="accent6"/>
          </a:lnRef>
          <a:fillRef idx="0">
            <a:schemeClr val="accent6"/>
          </a:fillRef>
          <a:effectRef idx="2">
            <a:schemeClr val="accent6"/>
          </a:effectRef>
          <a:fontRef idx="minor">
            <a:schemeClr val="tx1"/>
          </a:fontRef>
        </p:style>
      </p:cxnSp>
      <p:cxnSp>
        <p:nvCxnSpPr>
          <p:cNvPr id="176" name="Straight Arrow Connector 175"/>
          <p:cNvCxnSpPr/>
          <p:nvPr/>
        </p:nvCxnSpPr>
        <p:spPr>
          <a:xfrm>
            <a:off x="3605317" y="21758215"/>
            <a:ext cx="1003230" cy="962146"/>
          </a:xfrm>
          <a:prstGeom prst="straightConnector1">
            <a:avLst/>
          </a:prstGeom>
          <a:ln w="57150">
            <a:tailEnd type="arrow"/>
          </a:ln>
        </p:spPr>
        <p:style>
          <a:lnRef idx="3">
            <a:schemeClr val="accent6"/>
          </a:lnRef>
          <a:fillRef idx="0">
            <a:schemeClr val="accent6"/>
          </a:fillRef>
          <a:effectRef idx="2">
            <a:schemeClr val="accent6"/>
          </a:effectRef>
          <a:fontRef idx="minor">
            <a:schemeClr val="tx1"/>
          </a:fontRef>
        </p:style>
      </p:cxnSp>
      <p:cxnSp>
        <p:nvCxnSpPr>
          <p:cNvPr id="177" name="Straight Arrow Connector 176"/>
          <p:cNvCxnSpPr/>
          <p:nvPr/>
        </p:nvCxnSpPr>
        <p:spPr>
          <a:xfrm>
            <a:off x="3605317" y="21196231"/>
            <a:ext cx="1412023" cy="0"/>
          </a:xfrm>
          <a:prstGeom prst="straightConnector1">
            <a:avLst/>
          </a:prstGeom>
          <a:ln w="57150">
            <a:tailEnd type="arrow"/>
          </a:ln>
        </p:spPr>
        <p:style>
          <a:lnRef idx="3">
            <a:schemeClr val="accent6"/>
          </a:lnRef>
          <a:fillRef idx="0">
            <a:schemeClr val="accent6"/>
          </a:fillRef>
          <a:effectRef idx="2">
            <a:schemeClr val="accent6"/>
          </a:effectRef>
          <a:fontRef idx="minor">
            <a:schemeClr val="tx1"/>
          </a:fontRef>
        </p:style>
      </p:cxnSp>
      <p:sp>
        <p:nvSpPr>
          <p:cNvPr id="179" name="Flowchart: Magnetic Disk 178"/>
          <p:cNvSpPr/>
          <p:nvPr/>
        </p:nvSpPr>
        <p:spPr>
          <a:xfrm>
            <a:off x="2389656" y="26929220"/>
            <a:ext cx="1628461" cy="1788051"/>
          </a:xfrm>
          <a:prstGeom prst="flowChartMagneticDisk">
            <a:avLst/>
          </a:prstGeom>
          <a:ln w="76200"/>
          <a:scene3d>
            <a:camera prst="isometricOffAxis1Right"/>
            <a:lightRig rig="threePt" dir="t"/>
          </a:scene3d>
        </p:spPr>
        <p:style>
          <a:lnRef idx="3">
            <a:schemeClr val="lt1"/>
          </a:lnRef>
          <a:fillRef idx="1">
            <a:schemeClr val="accent6"/>
          </a:fillRef>
          <a:effectRef idx="1">
            <a:schemeClr val="accent6"/>
          </a:effectRef>
          <a:fontRef idx="minor">
            <a:schemeClr val="lt1"/>
          </a:fontRef>
        </p:style>
        <p:txBody>
          <a:bodyPr rtlCol="0" anchor="ctr"/>
          <a:lstStyle/>
          <a:p>
            <a:pPr algn="ctr"/>
            <a:r>
              <a:rPr lang="en-US" sz="3600" dirty="0" smtClean="0"/>
              <a:t>DB</a:t>
            </a:r>
            <a:endParaRPr lang="en-US" sz="5400" dirty="0"/>
          </a:p>
        </p:txBody>
      </p:sp>
      <p:sp>
        <p:nvSpPr>
          <p:cNvPr id="180" name="Flowchart: Magnetic Disk 179"/>
          <p:cNvSpPr/>
          <p:nvPr/>
        </p:nvSpPr>
        <p:spPr>
          <a:xfrm flipH="1">
            <a:off x="4057805" y="26647816"/>
            <a:ext cx="1296354" cy="1423397"/>
          </a:xfrm>
          <a:prstGeom prst="flowChartMagneticDisk">
            <a:avLst/>
          </a:prstGeom>
          <a:solidFill>
            <a:srgbClr val="92D050"/>
          </a:solidFill>
          <a:ln w="76200"/>
          <a:scene3d>
            <a:camera prst="isometricOffAxis1Right"/>
            <a:lightRig rig="threePt" dir="t"/>
          </a:scene3d>
        </p:spPr>
        <p:style>
          <a:lnRef idx="3">
            <a:schemeClr val="lt1"/>
          </a:lnRef>
          <a:fillRef idx="1">
            <a:schemeClr val="accent6"/>
          </a:fillRef>
          <a:effectRef idx="1">
            <a:schemeClr val="accent6"/>
          </a:effectRef>
          <a:fontRef idx="minor">
            <a:schemeClr val="lt1"/>
          </a:fontRef>
        </p:style>
        <p:txBody>
          <a:bodyPr rtlCol="0" anchor="ctr"/>
          <a:lstStyle/>
          <a:p>
            <a:pPr algn="ctr"/>
            <a:r>
              <a:rPr lang="en-US" sz="3600" dirty="0" smtClean="0"/>
              <a:t>SMTP</a:t>
            </a:r>
            <a:endParaRPr lang="en-US" sz="3600" dirty="0"/>
          </a:p>
        </p:txBody>
      </p:sp>
      <p:sp>
        <p:nvSpPr>
          <p:cNvPr id="181" name="Flowchart: Magnetic Disk 180"/>
          <p:cNvSpPr/>
          <p:nvPr/>
        </p:nvSpPr>
        <p:spPr>
          <a:xfrm flipH="1">
            <a:off x="5430935" y="26395820"/>
            <a:ext cx="1016047" cy="1115620"/>
          </a:xfrm>
          <a:prstGeom prst="flowChartMagneticDisk">
            <a:avLst/>
          </a:prstGeom>
          <a:solidFill>
            <a:schemeClr val="accent4">
              <a:lumMod val="60000"/>
              <a:lumOff val="40000"/>
            </a:schemeClr>
          </a:solidFill>
          <a:ln w="76200"/>
          <a:scene3d>
            <a:camera prst="isometricOffAxis1Right"/>
            <a:lightRig rig="threePt" dir="t"/>
          </a:scene3d>
        </p:spPr>
        <p:style>
          <a:lnRef idx="3">
            <a:schemeClr val="lt1"/>
          </a:lnRef>
          <a:fillRef idx="1">
            <a:schemeClr val="accent6"/>
          </a:fillRef>
          <a:effectRef idx="1">
            <a:schemeClr val="accent6"/>
          </a:effectRef>
          <a:fontRef idx="minor">
            <a:schemeClr val="lt1"/>
          </a:fontRef>
        </p:style>
        <p:txBody>
          <a:bodyPr rtlCol="0" anchor="ctr"/>
          <a:lstStyle/>
          <a:p>
            <a:pPr algn="ctr"/>
            <a:r>
              <a:rPr lang="en-US" sz="3600" dirty="0" smtClean="0"/>
              <a:t>File</a:t>
            </a:r>
            <a:endParaRPr lang="en-US" sz="3600" dirty="0"/>
          </a:p>
        </p:txBody>
      </p:sp>
      <p:cxnSp>
        <p:nvCxnSpPr>
          <p:cNvPr id="223" name="Elbow Connector 222"/>
          <p:cNvCxnSpPr>
            <a:stCxn id="219" idx="1"/>
            <a:endCxn id="215" idx="3"/>
          </p:cNvCxnSpPr>
          <p:nvPr/>
        </p:nvCxnSpPr>
        <p:spPr>
          <a:xfrm rot="10800000" flipV="1">
            <a:off x="13718854" y="13184832"/>
            <a:ext cx="3015453" cy="669295"/>
          </a:xfrm>
          <a:prstGeom prst="bentConnector3">
            <a:avLst/>
          </a:prstGeom>
          <a:ln w="76200">
            <a:tailEnd type="arrow"/>
          </a:ln>
        </p:spPr>
        <p:style>
          <a:lnRef idx="3">
            <a:schemeClr val="accent3"/>
          </a:lnRef>
          <a:fillRef idx="0">
            <a:schemeClr val="accent3"/>
          </a:fillRef>
          <a:effectRef idx="2">
            <a:schemeClr val="accent3"/>
          </a:effectRef>
          <a:fontRef idx="minor">
            <a:schemeClr val="tx1"/>
          </a:fontRef>
        </p:style>
      </p:cxnSp>
      <p:cxnSp>
        <p:nvCxnSpPr>
          <p:cNvPr id="224" name="Elbow Connector 223"/>
          <p:cNvCxnSpPr>
            <a:stCxn id="220" idx="1"/>
            <a:endCxn id="215" idx="3"/>
          </p:cNvCxnSpPr>
          <p:nvPr/>
        </p:nvCxnSpPr>
        <p:spPr>
          <a:xfrm rot="10800000" flipV="1">
            <a:off x="13718854" y="13653702"/>
            <a:ext cx="3015453" cy="200426"/>
          </a:xfrm>
          <a:prstGeom prst="bentConnector3">
            <a:avLst/>
          </a:prstGeom>
          <a:ln w="76200">
            <a:tailEnd type="arrow"/>
          </a:ln>
        </p:spPr>
        <p:style>
          <a:lnRef idx="3">
            <a:schemeClr val="accent3"/>
          </a:lnRef>
          <a:fillRef idx="0">
            <a:schemeClr val="accent3"/>
          </a:fillRef>
          <a:effectRef idx="2">
            <a:schemeClr val="accent3"/>
          </a:effectRef>
          <a:fontRef idx="minor">
            <a:schemeClr val="tx1"/>
          </a:fontRef>
        </p:style>
      </p:cxnSp>
      <p:cxnSp>
        <p:nvCxnSpPr>
          <p:cNvPr id="225" name="Elbow Connector 224"/>
          <p:cNvCxnSpPr>
            <a:stCxn id="221" idx="1"/>
            <a:endCxn id="215" idx="3"/>
          </p:cNvCxnSpPr>
          <p:nvPr/>
        </p:nvCxnSpPr>
        <p:spPr>
          <a:xfrm rot="10800000">
            <a:off x="13718854" y="13854129"/>
            <a:ext cx="3015453" cy="261239"/>
          </a:xfrm>
          <a:prstGeom prst="bentConnector3">
            <a:avLst>
              <a:gd name="adj1" fmla="val 50000"/>
            </a:avLst>
          </a:prstGeom>
          <a:ln w="76200">
            <a:tailEnd type="arrow"/>
          </a:ln>
        </p:spPr>
        <p:style>
          <a:lnRef idx="3">
            <a:schemeClr val="accent3"/>
          </a:lnRef>
          <a:fillRef idx="0">
            <a:schemeClr val="accent3"/>
          </a:fillRef>
          <a:effectRef idx="2">
            <a:schemeClr val="accent3"/>
          </a:effectRef>
          <a:fontRef idx="minor">
            <a:schemeClr val="tx1"/>
          </a:fontRef>
        </p:style>
      </p:cxnSp>
      <p:cxnSp>
        <p:nvCxnSpPr>
          <p:cNvPr id="226" name="Elbow Connector 225"/>
          <p:cNvCxnSpPr>
            <a:stCxn id="222" idx="1"/>
            <a:endCxn id="215" idx="3"/>
          </p:cNvCxnSpPr>
          <p:nvPr/>
        </p:nvCxnSpPr>
        <p:spPr>
          <a:xfrm rot="10800000">
            <a:off x="13718854" y="13854129"/>
            <a:ext cx="3015453" cy="718439"/>
          </a:xfrm>
          <a:prstGeom prst="bentConnector3">
            <a:avLst>
              <a:gd name="adj1" fmla="val 50000"/>
            </a:avLst>
          </a:prstGeom>
          <a:ln w="76200">
            <a:tailEnd type="arrow"/>
          </a:ln>
        </p:spPr>
        <p:style>
          <a:lnRef idx="3">
            <a:schemeClr val="accent3"/>
          </a:lnRef>
          <a:fillRef idx="0">
            <a:schemeClr val="accent3"/>
          </a:fillRef>
          <a:effectRef idx="2">
            <a:schemeClr val="accent3"/>
          </a:effectRef>
          <a:fontRef idx="minor">
            <a:schemeClr val="tx1"/>
          </a:fontRef>
        </p:style>
      </p:cxnSp>
      <p:sp>
        <p:nvSpPr>
          <p:cNvPr id="218" name="Rounded Rectangle 217"/>
          <p:cNvSpPr/>
          <p:nvPr/>
        </p:nvSpPr>
        <p:spPr>
          <a:xfrm>
            <a:off x="14439901" y="13438629"/>
            <a:ext cx="2019299" cy="837205"/>
          </a:xfrm>
          <a:prstGeom prst="roundRect">
            <a:avLst/>
          </a:prstGeom>
          <a:ln w="76200"/>
        </p:spPr>
        <p:style>
          <a:lnRef idx="3">
            <a:schemeClr val="lt1"/>
          </a:lnRef>
          <a:fillRef idx="1">
            <a:schemeClr val="accent3"/>
          </a:fillRef>
          <a:effectRef idx="1">
            <a:schemeClr val="accent3"/>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Calibri"/>
                <a:ea typeface="+mn-ea"/>
                <a:cs typeface="+mn-cs"/>
              </a:rPr>
              <a:t>DICETool loads probes</a:t>
            </a:r>
            <a:endParaRPr kumimoji="0" lang="en-US" sz="24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19" name="TextBox 218"/>
          <p:cNvSpPr txBox="1"/>
          <p:nvPr/>
        </p:nvSpPr>
        <p:spPr>
          <a:xfrm>
            <a:off x="16734306" y="12954000"/>
            <a:ext cx="2668588" cy="461665"/>
          </a:xfrm>
          <a:prstGeom prst="rect">
            <a:avLst/>
          </a:prstGeom>
          <a:ln w="76200"/>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err="1" smtClean="0">
                <a:ln>
                  <a:noFill/>
                </a:ln>
                <a:solidFill>
                  <a:sysClr val="windowText" lastClr="000000"/>
                </a:solidFill>
                <a:effectLst/>
                <a:uLnTx/>
                <a:uFillTx/>
                <a:latin typeface="Calibri"/>
                <a:ea typeface="+mn-ea"/>
                <a:cs typeface="+mn-cs"/>
              </a:rPr>
              <a:t>SocketOpenProbe</a:t>
            </a:r>
            <a:endParaRPr kumimoji="0" lang="en-US" sz="2400" b="0" i="0" u="none" strike="noStrike" kern="0" cap="none" spc="0" normalizeH="0" baseline="0" noProof="0" dirty="0" smtClean="0">
              <a:ln>
                <a:noFill/>
              </a:ln>
              <a:solidFill>
                <a:sysClr val="windowText" lastClr="000000"/>
              </a:solidFill>
              <a:effectLst/>
              <a:uLnTx/>
              <a:uFillTx/>
              <a:latin typeface="Calibri"/>
              <a:ea typeface="+mn-ea"/>
              <a:cs typeface="+mn-cs"/>
            </a:endParaRPr>
          </a:p>
        </p:txBody>
      </p:sp>
      <p:sp>
        <p:nvSpPr>
          <p:cNvPr id="220" name="TextBox 219"/>
          <p:cNvSpPr txBox="1"/>
          <p:nvPr/>
        </p:nvSpPr>
        <p:spPr>
          <a:xfrm>
            <a:off x="16734306" y="13422869"/>
            <a:ext cx="2668588" cy="461665"/>
          </a:xfrm>
          <a:prstGeom prst="rect">
            <a:avLst/>
          </a:prstGeom>
          <a:ln w="76200"/>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err="1" smtClean="0">
                <a:ln>
                  <a:noFill/>
                </a:ln>
                <a:solidFill>
                  <a:sysClr val="windowText" lastClr="000000"/>
                </a:solidFill>
                <a:effectLst/>
                <a:uLnTx/>
                <a:uFillTx/>
                <a:latin typeface="Calibri"/>
                <a:ea typeface="+mn-ea"/>
                <a:cs typeface="+mn-cs"/>
              </a:rPr>
              <a:t>SocketReadProbe</a:t>
            </a:r>
            <a:endParaRPr kumimoji="0" lang="en-US" sz="2400" b="0" i="0" u="none" strike="noStrike" kern="0" cap="none" spc="0" normalizeH="0" baseline="0" noProof="0" dirty="0" smtClean="0">
              <a:ln>
                <a:noFill/>
              </a:ln>
              <a:solidFill>
                <a:sysClr val="windowText" lastClr="000000"/>
              </a:solidFill>
              <a:effectLst/>
              <a:uLnTx/>
              <a:uFillTx/>
              <a:latin typeface="Calibri"/>
              <a:ea typeface="+mn-ea"/>
              <a:cs typeface="+mn-cs"/>
            </a:endParaRPr>
          </a:p>
        </p:txBody>
      </p:sp>
      <p:sp>
        <p:nvSpPr>
          <p:cNvPr id="221" name="TextBox 220"/>
          <p:cNvSpPr txBox="1"/>
          <p:nvPr/>
        </p:nvSpPr>
        <p:spPr>
          <a:xfrm>
            <a:off x="16734306" y="13884534"/>
            <a:ext cx="2668588" cy="461665"/>
          </a:xfrm>
          <a:prstGeom prst="rect">
            <a:avLst/>
          </a:prstGeom>
          <a:ln w="76200"/>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err="1" smtClean="0">
                <a:ln>
                  <a:noFill/>
                </a:ln>
                <a:solidFill>
                  <a:sysClr val="windowText" lastClr="000000"/>
                </a:solidFill>
                <a:effectLst/>
                <a:uLnTx/>
                <a:uFillTx/>
                <a:latin typeface="Calibri"/>
                <a:ea typeface="+mn-ea"/>
                <a:cs typeface="+mn-cs"/>
              </a:rPr>
              <a:t>EnvVarReadProbe</a:t>
            </a:r>
            <a:endParaRPr kumimoji="0" lang="en-US" sz="2400" b="0" i="0" u="none" strike="noStrike" kern="0" cap="none" spc="0" normalizeH="0" baseline="0" noProof="0" dirty="0" smtClean="0">
              <a:ln>
                <a:noFill/>
              </a:ln>
              <a:solidFill>
                <a:sysClr val="windowText" lastClr="000000"/>
              </a:solidFill>
              <a:effectLst/>
              <a:uLnTx/>
              <a:uFillTx/>
              <a:latin typeface="Calibri"/>
              <a:ea typeface="+mn-ea"/>
              <a:cs typeface="+mn-cs"/>
            </a:endParaRPr>
          </a:p>
        </p:txBody>
      </p:sp>
      <p:sp>
        <p:nvSpPr>
          <p:cNvPr id="222" name="TextBox 221"/>
          <p:cNvSpPr txBox="1"/>
          <p:nvPr/>
        </p:nvSpPr>
        <p:spPr>
          <a:xfrm>
            <a:off x="16734306" y="14341734"/>
            <a:ext cx="2668588" cy="461665"/>
          </a:xfrm>
          <a:prstGeom prst="rect">
            <a:avLst/>
          </a:prstGeom>
          <a:ln w="76200"/>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Calibri"/>
                <a:ea typeface="+mn-ea"/>
                <a:cs typeface="+mn-cs"/>
              </a:rPr>
              <a:t>…</a:t>
            </a:r>
          </a:p>
        </p:txBody>
      </p:sp>
      <p:cxnSp>
        <p:nvCxnSpPr>
          <p:cNvPr id="267" name="Straight Arrow Connector 266"/>
          <p:cNvCxnSpPr>
            <a:stCxn id="214" idx="1"/>
            <a:endCxn id="107" idx="3"/>
          </p:cNvCxnSpPr>
          <p:nvPr/>
        </p:nvCxnSpPr>
        <p:spPr>
          <a:xfrm flipH="1">
            <a:off x="5832882" y="15674370"/>
            <a:ext cx="2472917" cy="3105321"/>
          </a:xfrm>
          <a:prstGeom prst="straightConnector1">
            <a:avLst/>
          </a:prstGeom>
          <a:ln w="76200">
            <a:tailEnd type="arrow"/>
          </a:ln>
        </p:spPr>
        <p:style>
          <a:lnRef idx="3">
            <a:schemeClr val="accent2"/>
          </a:lnRef>
          <a:fillRef idx="0">
            <a:schemeClr val="accent2"/>
          </a:fillRef>
          <a:effectRef idx="2">
            <a:schemeClr val="accent2"/>
          </a:effectRef>
          <a:fontRef idx="minor">
            <a:schemeClr val="tx1"/>
          </a:fontRef>
        </p:style>
      </p:cxnSp>
      <p:cxnSp>
        <p:nvCxnSpPr>
          <p:cNvPr id="270" name="Straight Arrow Connector 269"/>
          <p:cNvCxnSpPr>
            <a:stCxn id="214" idx="1"/>
            <a:endCxn id="169" idx="0"/>
          </p:cNvCxnSpPr>
          <p:nvPr/>
        </p:nvCxnSpPr>
        <p:spPr>
          <a:xfrm flipH="1">
            <a:off x="5854815" y="15674370"/>
            <a:ext cx="2450984" cy="4636045"/>
          </a:xfrm>
          <a:prstGeom prst="straightConnector1">
            <a:avLst/>
          </a:prstGeom>
          <a:ln w="76200">
            <a:tailEnd type="arrow"/>
          </a:ln>
        </p:spPr>
        <p:style>
          <a:lnRef idx="3">
            <a:schemeClr val="accent2"/>
          </a:lnRef>
          <a:fillRef idx="0">
            <a:schemeClr val="accent2"/>
          </a:fillRef>
          <a:effectRef idx="2">
            <a:schemeClr val="accent2"/>
          </a:effectRef>
          <a:fontRef idx="minor">
            <a:schemeClr val="tx1"/>
          </a:fontRef>
        </p:style>
      </p:cxnSp>
      <p:sp>
        <p:nvSpPr>
          <p:cNvPr id="214" name="TextBox 213"/>
          <p:cNvSpPr txBox="1"/>
          <p:nvPr/>
        </p:nvSpPr>
        <p:spPr>
          <a:xfrm>
            <a:off x="8305799" y="14889540"/>
            <a:ext cx="2750836" cy="1569660"/>
          </a:xfrm>
          <a:prstGeom prst="rect">
            <a:avLst/>
          </a:prstGeom>
          <a:ln w="76200"/>
        </p:spPr>
        <p:style>
          <a:lnRef idx="3">
            <a:schemeClr val="lt1"/>
          </a:lnRef>
          <a:fillRef idx="1">
            <a:schemeClr val="accent2"/>
          </a:fillRef>
          <a:effectRef idx="1">
            <a:schemeClr val="accent2"/>
          </a:effectRef>
          <a:fontRef idx="minor">
            <a:schemeClr val="lt1"/>
          </a:fontRef>
        </p:style>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Calibri"/>
                <a:ea typeface="+mn-ea"/>
                <a:cs typeface="+mn-cs"/>
              </a:rPr>
              <a:t>Pin, attaches to Apache processes, runs inside of them, loads DICETool</a:t>
            </a:r>
            <a:endParaRPr kumimoji="0" lang="en-US" sz="2400" b="0" i="0" u="none" strike="noStrike" kern="0" cap="none" spc="0" normalizeH="0" baseline="0" noProof="0" dirty="0">
              <a:ln>
                <a:noFill/>
              </a:ln>
              <a:solidFill>
                <a:sysClr val="windowText" lastClr="000000"/>
              </a:solidFill>
              <a:effectLst/>
              <a:uLnTx/>
              <a:uFillTx/>
              <a:latin typeface="Calibri"/>
              <a:ea typeface="+mn-ea"/>
              <a:cs typeface="+mn-cs"/>
            </a:endParaRPr>
          </a:p>
        </p:txBody>
      </p:sp>
      <p:cxnSp>
        <p:nvCxnSpPr>
          <p:cNvPr id="264" name="Straight Arrow Connector 263"/>
          <p:cNvCxnSpPr>
            <a:stCxn id="215" idx="1"/>
            <a:endCxn id="214" idx="0"/>
          </p:cNvCxnSpPr>
          <p:nvPr/>
        </p:nvCxnSpPr>
        <p:spPr>
          <a:xfrm flipH="1">
            <a:off x="9681217" y="13854128"/>
            <a:ext cx="1523036" cy="1035412"/>
          </a:xfrm>
          <a:prstGeom prst="straightConnector1">
            <a:avLst/>
          </a:prstGeom>
          <a:ln w="76200">
            <a:tailEnd type="arrow"/>
          </a:ln>
        </p:spPr>
        <p:style>
          <a:lnRef idx="3">
            <a:schemeClr val="accent3"/>
          </a:lnRef>
          <a:fillRef idx="0">
            <a:schemeClr val="accent3"/>
          </a:fillRef>
          <a:effectRef idx="2">
            <a:schemeClr val="accent3"/>
          </a:effectRef>
          <a:fontRef idx="minor">
            <a:schemeClr val="tx1"/>
          </a:fontRef>
        </p:style>
      </p:cxnSp>
      <p:sp>
        <p:nvSpPr>
          <p:cNvPr id="215" name="TextBox 214"/>
          <p:cNvSpPr txBox="1"/>
          <p:nvPr/>
        </p:nvSpPr>
        <p:spPr>
          <a:xfrm>
            <a:off x="11204253" y="13438629"/>
            <a:ext cx="2514600" cy="830997"/>
          </a:xfrm>
          <a:prstGeom prst="rect">
            <a:avLst/>
          </a:prstGeom>
          <a:ln w="76200"/>
        </p:spPr>
        <p:style>
          <a:lnRef idx="3">
            <a:schemeClr val="lt1"/>
          </a:lnRef>
          <a:fillRef idx="1">
            <a:schemeClr val="accent2"/>
          </a:fillRef>
          <a:effectRef idx="1">
            <a:schemeClr val="accent2"/>
          </a:effectRef>
          <a:fontRef idx="minor">
            <a:schemeClr val="lt1"/>
          </a:fontRef>
        </p:style>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Calibri"/>
                <a:ea typeface="+mn-ea"/>
                <a:cs typeface="+mn-cs"/>
              </a:rPr>
              <a:t>DICETool, provides  instrumentation</a:t>
            </a:r>
            <a:endParaRPr kumimoji="0" lang="en-US" sz="2400" b="0" i="0" u="none" strike="noStrike" kern="0" cap="none" spc="0" normalizeH="0" baseline="0" noProof="0" dirty="0">
              <a:ln>
                <a:noFill/>
              </a:ln>
              <a:solidFill>
                <a:sysClr val="windowText" lastClr="000000"/>
              </a:solidFill>
              <a:effectLst/>
              <a:uLnTx/>
              <a:uFillTx/>
              <a:latin typeface="Calibri"/>
              <a:ea typeface="+mn-ea"/>
              <a:cs typeface="+mn-cs"/>
            </a:endParaRPr>
          </a:p>
        </p:txBody>
      </p:sp>
      <p:cxnSp>
        <p:nvCxnSpPr>
          <p:cNvPr id="273" name="Straight Arrow Connector 272"/>
          <p:cNvCxnSpPr>
            <a:stCxn id="212" idx="0"/>
            <a:endCxn id="214" idx="3"/>
          </p:cNvCxnSpPr>
          <p:nvPr/>
        </p:nvCxnSpPr>
        <p:spPr>
          <a:xfrm flipH="1" flipV="1">
            <a:off x="11056635" y="15674370"/>
            <a:ext cx="3305471" cy="403830"/>
          </a:xfrm>
          <a:prstGeom prst="straightConnector1">
            <a:avLst/>
          </a:prstGeom>
          <a:ln w="76200">
            <a:tailEnd type="arrow"/>
          </a:ln>
        </p:spPr>
        <p:style>
          <a:lnRef idx="3">
            <a:schemeClr val="accent6"/>
          </a:lnRef>
          <a:fillRef idx="0">
            <a:schemeClr val="accent6"/>
          </a:fillRef>
          <a:effectRef idx="2">
            <a:schemeClr val="accent6"/>
          </a:effectRef>
          <a:fontRef idx="minor">
            <a:schemeClr val="tx1"/>
          </a:fontRef>
        </p:style>
      </p:cxnSp>
      <p:cxnSp>
        <p:nvCxnSpPr>
          <p:cNvPr id="278" name="Straight Arrow Connector 277"/>
          <p:cNvCxnSpPr>
            <a:stCxn id="212" idx="0"/>
            <a:endCxn id="215" idx="2"/>
          </p:cNvCxnSpPr>
          <p:nvPr/>
        </p:nvCxnSpPr>
        <p:spPr>
          <a:xfrm flipH="1" flipV="1">
            <a:off x="12461553" y="14269626"/>
            <a:ext cx="1900553" cy="1808574"/>
          </a:xfrm>
          <a:prstGeom prst="straightConnector1">
            <a:avLst/>
          </a:prstGeom>
          <a:ln w="76200">
            <a:tailEnd type="arrow"/>
          </a:ln>
        </p:spPr>
        <p:style>
          <a:lnRef idx="3">
            <a:schemeClr val="accent6"/>
          </a:lnRef>
          <a:fillRef idx="0">
            <a:schemeClr val="accent6"/>
          </a:fillRef>
          <a:effectRef idx="2">
            <a:schemeClr val="accent6"/>
          </a:effectRef>
          <a:fontRef idx="minor">
            <a:schemeClr val="tx1"/>
          </a:fontRef>
        </p:style>
      </p:cxnSp>
      <p:cxnSp>
        <p:nvCxnSpPr>
          <p:cNvPr id="281" name="Straight Arrow Connector 280"/>
          <p:cNvCxnSpPr>
            <a:stCxn id="212" idx="0"/>
            <a:endCxn id="218" idx="2"/>
          </p:cNvCxnSpPr>
          <p:nvPr/>
        </p:nvCxnSpPr>
        <p:spPr>
          <a:xfrm flipV="1">
            <a:off x="14362106" y="14275834"/>
            <a:ext cx="1087445" cy="1802366"/>
          </a:xfrm>
          <a:prstGeom prst="straightConnector1">
            <a:avLst/>
          </a:prstGeom>
          <a:ln w="76200">
            <a:tailEnd type="arrow"/>
          </a:ln>
        </p:spPr>
        <p:style>
          <a:lnRef idx="3">
            <a:schemeClr val="accent6"/>
          </a:lnRef>
          <a:fillRef idx="0">
            <a:schemeClr val="accent6"/>
          </a:fillRef>
          <a:effectRef idx="2">
            <a:schemeClr val="accent6"/>
          </a:effectRef>
          <a:fontRef idx="minor">
            <a:schemeClr val="tx1"/>
          </a:fontRef>
        </p:style>
      </p:cxnSp>
      <p:sp>
        <p:nvSpPr>
          <p:cNvPr id="212" name="Vertical Scroll 211"/>
          <p:cNvSpPr/>
          <p:nvPr/>
        </p:nvSpPr>
        <p:spPr>
          <a:xfrm flipH="1">
            <a:off x="12950812" y="16078200"/>
            <a:ext cx="2822588" cy="1524000"/>
          </a:xfrm>
          <a:prstGeom prst="verticalScroll">
            <a:avLst/>
          </a:prstGeom>
          <a:ln w="38100"/>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err="1" smtClean="0"/>
              <a:t>DICEScript</a:t>
            </a:r>
            <a:r>
              <a:rPr lang="en-US" sz="2400" dirty="0" smtClean="0"/>
              <a:t>, for easy control</a:t>
            </a:r>
            <a:endParaRPr lang="en-US" sz="2400" dirty="0"/>
          </a:p>
        </p:txBody>
      </p:sp>
      <p:sp>
        <p:nvSpPr>
          <p:cNvPr id="286" name="Rectangle 285"/>
          <p:cNvSpPr/>
          <p:nvPr/>
        </p:nvSpPr>
        <p:spPr>
          <a:xfrm>
            <a:off x="8394765" y="22555587"/>
            <a:ext cx="518945" cy="572987"/>
          </a:xfrm>
          <a:prstGeom prst="rect">
            <a:avLst/>
          </a:prstGeom>
          <a:ln w="76200"/>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87" name="Rectangle 286"/>
          <p:cNvSpPr/>
          <p:nvPr/>
        </p:nvSpPr>
        <p:spPr>
          <a:xfrm>
            <a:off x="8913711" y="22555587"/>
            <a:ext cx="518945" cy="572987"/>
          </a:xfrm>
          <a:prstGeom prst="rect">
            <a:avLst/>
          </a:prstGeom>
          <a:ln w="76200"/>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88" name="Rectangle 287"/>
          <p:cNvSpPr/>
          <p:nvPr/>
        </p:nvSpPr>
        <p:spPr>
          <a:xfrm>
            <a:off x="9461566" y="22555587"/>
            <a:ext cx="518945" cy="572987"/>
          </a:xfrm>
          <a:prstGeom prst="rect">
            <a:avLst/>
          </a:prstGeom>
          <a:ln w="76200"/>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89" name="Rectangle 288"/>
          <p:cNvSpPr/>
          <p:nvPr/>
        </p:nvSpPr>
        <p:spPr>
          <a:xfrm>
            <a:off x="9980511" y="22555587"/>
            <a:ext cx="518945" cy="572987"/>
          </a:xfrm>
          <a:prstGeom prst="rect">
            <a:avLst/>
          </a:prstGeom>
          <a:ln w="76200"/>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90" name="Folded Corner 289"/>
          <p:cNvSpPr/>
          <p:nvPr/>
        </p:nvSpPr>
        <p:spPr>
          <a:xfrm>
            <a:off x="9541511" y="20589390"/>
            <a:ext cx="745489" cy="862680"/>
          </a:xfrm>
          <a:prstGeom prst="foldedCorner">
            <a:avLst/>
          </a:prstGeom>
          <a:ln w="76200"/>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91" name="Folded Corner 290"/>
          <p:cNvSpPr/>
          <p:nvPr/>
        </p:nvSpPr>
        <p:spPr>
          <a:xfrm>
            <a:off x="9008111" y="20943151"/>
            <a:ext cx="745489" cy="862680"/>
          </a:xfrm>
          <a:prstGeom prst="foldedCorner">
            <a:avLst/>
          </a:prstGeom>
          <a:ln w="76200"/>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92" name="Folded Corner 291"/>
          <p:cNvSpPr/>
          <p:nvPr/>
        </p:nvSpPr>
        <p:spPr>
          <a:xfrm>
            <a:off x="8458200" y="20606238"/>
            <a:ext cx="745489" cy="862680"/>
          </a:xfrm>
          <a:prstGeom prst="foldedCorner">
            <a:avLst/>
          </a:prstGeom>
          <a:ln w="76200"/>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93" name="TextBox 292"/>
          <p:cNvSpPr txBox="1"/>
          <p:nvPr/>
        </p:nvSpPr>
        <p:spPr>
          <a:xfrm>
            <a:off x="8394764" y="20053231"/>
            <a:ext cx="2295647"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Shared Memory</a:t>
            </a:r>
            <a:endParaRPr kumimoji="0" lang="en-US" sz="2400" b="0" i="0" u="none" strike="noStrike" kern="0" cap="none" spc="0" normalizeH="0" baseline="0" noProof="0" dirty="0">
              <a:ln>
                <a:noFill/>
              </a:ln>
              <a:solidFill>
                <a:sysClr val="windowText" lastClr="000000"/>
              </a:solidFill>
              <a:effectLst/>
              <a:uLnTx/>
              <a:uFillTx/>
            </a:endParaRPr>
          </a:p>
        </p:txBody>
      </p:sp>
      <p:sp>
        <p:nvSpPr>
          <p:cNvPr id="294" name="TextBox 293"/>
          <p:cNvSpPr txBox="1"/>
          <p:nvPr/>
        </p:nvSpPr>
        <p:spPr>
          <a:xfrm>
            <a:off x="8394765" y="22021800"/>
            <a:ext cx="1802800"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err="1" smtClean="0">
                <a:ln>
                  <a:noFill/>
                </a:ln>
                <a:solidFill>
                  <a:sysClr val="windowText" lastClr="000000"/>
                </a:solidFill>
                <a:effectLst/>
                <a:uLnTx/>
                <a:uFillTx/>
              </a:rPr>
              <a:t>Msg</a:t>
            </a:r>
            <a:r>
              <a:rPr kumimoji="0" lang="en-US" sz="2400" b="0" i="0" u="none" strike="noStrike" kern="0" cap="none" spc="0" normalizeH="0" baseline="0" noProof="0" dirty="0" smtClean="0">
                <a:ln>
                  <a:noFill/>
                </a:ln>
                <a:solidFill>
                  <a:sysClr val="windowText" lastClr="000000"/>
                </a:solidFill>
                <a:effectLst/>
                <a:uLnTx/>
                <a:uFillTx/>
              </a:rPr>
              <a:t> Queues</a:t>
            </a:r>
            <a:endParaRPr kumimoji="0" lang="en-US" sz="2400" b="0" i="0" u="none" strike="noStrike" kern="0" cap="none" spc="0" normalizeH="0" baseline="0" noProof="0" dirty="0">
              <a:ln>
                <a:noFill/>
              </a:ln>
              <a:solidFill>
                <a:sysClr val="windowText" lastClr="000000"/>
              </a:solidFill>
              <a:effectLst/>
              <a:uLnTx/>
              <a:uFillTx/>
            </a:endParaRPr>
          </a:p>
        </p:txBody>
      </p:sp>
      <p:sp>
        <p:nvSpPr>
          <p:cNvPr id="299" name="Rounded Rectangle 298"/>
          <p:cNvSpPr/>
          <p:nvPr/>
        </p:nvSpPr>
        <p:spPr>
          <a:xfrm>
            <a:off x="7848600" y="19175561"/>
            <a:ext cx="6575968" cy="4751240"/>
          </a:xfrm>
          <a:prstGeom prst="roundRect">
            <a:avLst>
              <a:gd name="adj" fmla="val 7161"/>
            </a:avLst>
          </a:prstGeom>
          <a:noFill/>
          <a:ln w="76200" cap="flat" cmpd="sng" algn="ctr">
            <a:solidFill>
              <a:srgbClr val="9BBB59"/>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03" name="Rectangle 302"/>
          <p:cNvSpPr/>
          <p:nvPr/>
        </p:nvSpPr>
        <p:spPr>
          <a:xfrm>
            <a:off x="12538392" y="22157426"/>
            <a:ext cx="1542525" cy="1132463"/>
          </a:xfrm>
          <a:prstGeom prst="rect">
            <a:avLst/>
          </a:prstGeom>
          <a:ln w="76200"/>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 lastClr="FFFFFF"/>
                </a:solidFill>
                <a:effectLst/>
                <a:uLnTx/>
                <a:uFillTx/>
                <a:latin typeface="Calibri"/>
                <a:ea typeface="+mn-ea"/>
                <a:cs typeface="+mn-cs"/>
              </a:rPr>
              <a:t>Input Process</a:t>
            </a:r>
            <a:endParaRPr kumimoji="0" lang="en-US" sz="24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304" name="Straight Arrow Connector 303"/>
          <p:cNvCxnSpPr/>
          <p:nvPr/>
        </p:nvCxnSpPr>
        <p:spPr>
          <a:xfrm flipH="1">
            <a:off x="10820400" y="22810172"/>
            <a:ext cx="1304852" cy="2771"/>
          </a:xfrm>
          <a:prstGeom prst="straightConnector1">
            <a:avLst/>
          </a:prstGeom>
          <a:ln w="76200">
            <a:tailEnd type="arrow"/>
          </a:ln>
        </p:spPr>
        <p:style>
          <a:lnRef idx="3">
            <a:schemeClr val="accent3"/>
          </a:lnRef>
          <a:fillRef idx="0">
            <a:schemeClr val="accent3"/>
          </a:fillRef>
          <a:effectRef idx="2">
            <a:schemeClr val="accent3"/>
          </a:effectRef>
          <a:fontRef idx="minor">
            <a:schemeClr val="tx1"/>
          </a:fontRef>
        </p:style>
      </p:cxnSp>
      <p:sp>
        <p:nvSpPr>
          <p:cNvPr id="307" name="TextBox 306"/>
          <p:cNvSpPr txBox="1"/>
          <p:nvPr/>
        </p:nvSpPr>
        <p:spPr>
          <a:xfrm>
            <a:off x="7788988" y="12326034"/>
            <a:ext cx="3336211" cy="646331"/>
          </a:xfrm>
          <a:prstGeom prst="rect">
            <a:avLst/>
          </a:prstGeom>
          <a:ln w="76200"/>
        </p:spPr>
        <p:style>
          <a:lnRef idx="3">
            <a:schemeClr val="lt1"/>
          </a:lnRef>
          <a:fillRef idx="1">
            <a:schemeClr val="accent5"/>
          </a:fillRef>
          <a:effectRef idx="1">
            <a:schemeClr val="accent5"/>
          </a:effectRef>
          <a:fontRef idx="minor">
            <a:schemeClr val="lt1"/>
          </a:fontRef>
        </p:style>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kern="0" dirty="0" smtClean="0">
                <a:solidFill>
                  <a:sysClr val="windowText" lastClr="000000"/>
                </a:solidFill>
                <a:latin typeface="Calibri"/>
              </a:rPr>
              <a:t>Instrumentation</a:t>
            </a:r>
            <a:endParaRPr kumimoji="0" lang="en-US" sz="3200" b="0" i="0" u="none" strike="noStrike" kern="0" cap="none" spc="0" normalizeH="0" baseline="0" noProof="0" dirty="0">
              <a:ln>
                <a:noFill/>
              </a:ln>
              <a:solidFill>
                <a:sysClr val="windowText" lastClr="000000"/>
              </a:solidFill>
              <a:effectLst/>
              <a:uLnTx/>
              <a:uFillTx/>
              <a:latin typeface="Calibri"/>
              <a:ea typeface="+mn-ea"/>
              <a:cs typeface="+mn-cs"/>
            </a:endParaRPr>
          </a:p>
        </p:txBody>
      </p:sp>
      <p:cxnSp>
        <p:nvCxnSpPr>
          <p:cNvPr id="310" name="Straight Arrow Connector 309"/>
          <p:cNvCxnSpPr/>
          <p:nvPr/>
        </p:nvCxnSpPr>
        <p:spPr>
          <a:xfrm>
            <a:off x="10820400" y="20964860"/>
            <a:ext cx="1304852" cy="2771"/>
          </a:xfrm>
          <a:prstGeom prst="straightConnector1">
            <a:avLst/>
          </a:prstGeom>
          <a:ln w="76200">
            <a:tailEnd type="arrow"/>
          </a:ln>
        </p:spPr>
        <p:style>
          <a:lnRef idx="3">
            <a:schemeClr val="accent3"/>
          </a:lnRef>
          <a:fillRef idx="0">
            <a:schemeClr val="accent3"/>
          </a:fillRef>
          <a:effectRef idx="2">
            <a:schemeClr val="accent3"/>
          </a:effectRef>
          <a:fontRef idx="minor">
            <a:schemeClr val="tx1"/>
          </a:fontRef>
        </p:style>
      </p:cxnSp>
      <p:sp>
        <p:nvSpPr>
          <p:cNvPr id="313" name="Rounded Rectangle 312"/>
          <p:cNvSpPr/>
          <p:nvPr/>
        </p:nvSpPr>
        <p:spPr>
          <a:xfrm>
            <a:off x="15471497" y="19175560"/>
            <a:ext cx="4264303" cy="4751242"/>
          </a:xfrm>
          <a:prstGeom prst="roundRect">
            <a:avLst>
              <a:gd name="adj" fmla="val 7161"/>
            </a:avLst>
          </a:prstGeom>
          <a:noFill/>
          <a:ln w="76200" cap="flat" cmpd="sng" algn="ctr">
            <a:solidFill>
              <a:srgbClr val="4F81BD">
                <a:shade val="50000"/>
              </a:srgb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14" name="Striped Right Arrow 313"/>
          <p:cNvSpPr/>
          <p:nvPr/>
        </p:nvSpPr>
        <p:spPr>
          <a:xfrm>
            <a:off x="15427162" y="25645676"/>
            <a:ext cx="1143000" cy="762000"/>
          </a:xfrm>
          <a:prstGeom prst="stripedRightArrow">
            <a:avLst>
              <a:gd name="adj1" fmla="val 60515"/>
              <a:gd name="adj2" fmla="val 50000"/>
            </a:avLst>
          </a:prstGeom>
          <a:solidFill>
            <a:srgbClr val="8064A2"/>
          </a:solidFill>
          <a:ln w="25400" cap="flat" cmpd="sng" algn="ctr">
            <a:solidFill>
              <a:srgbClr val="8064A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Demo</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16" name="Folded Corner 315"/>
          <p:cNvSpPr/>
          <p:nvPr/>
        </p:nvSpPr>
        <p:spPr>
          <a:xfrm>
            <a:off x="16995625" y="19906250"/>
            <a:ext cx="1594153" cy="543985"/>
          </a:xfrm>
          <a:prstGeom prst="foldedCorner">
            <a:avLst/>
          </a:prstGeom>
          <a:ln w="76200"/>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err="1" smtClean="0">
                <a:ln>
                  <a:noFill/>
                </a:ln>
                <a:solidFill>
                  <a:sysClr val="window" lastClr="FFFFFF"/>
                </a:solidFill>
                <a:effectLst/>
                <a:uLnTx/>
                <a:uFillTx/>
                <a:latin typeface="Calibri"/>
                <a:ea typeface="+mn-ea"/>
                <a:cs typeface="+mn-cs"/>
              </a:rPr>
              <a:t>Logfile</a:t>
            </a:r>
            <a:endParaRPr kumimoji="0" lang="en-US" sz="2400" b="0" i="0" u="none" strike="noStrike" kern="0" cap="none" spc="0" normalizeH="0" baseline="0" noProof="0" dirty="0" smtClean="0">
              <a:ln>
                <a:noFill/>
              </a:ln>
              <a:solidFill>
                <a:sysClr val="window" lastClr="FFFFFF"/>
              </a:solidFill>
              <a:effectLst/>
              <a:uLnTx/>
              <a:uFillTx/>
              <a:latin typeface="Calibri"/>
              <a:ea typeface="+mn-ea"/>
              <a:cs typeface="+mn-cs"/>
            </a:endParaRPr>
          </a:p>
        </p:txBody>
      </p:sp>
      <p:cxnSp>
        <p:nvCxnSpPr>
          <p:cNvPr id="320" name="Straight Arrow Connector 319"/>
          <p:cNvCxnSpPr>
            <a:stCxn id="284" idx="3"/>
            <a:endCxn id="316" idx="1"/>
          </p:cNvCxnSpPr>
          <p:nvPr/>
        </p:nvCxnSpPr>
        <p:spPr>
          <a:xfrm flipV="1">
            <a:off x="14080918" y="20178243"/>
            <a:ext cx="2914707" cy="721572"/>
          </a:xfrm>
          <a:prstGeom prst="straightConnector1">
            <a:avLst/>
          </a:prstGeom>
          <a:ln w="76200">
            <a:tailEnd type="arrow"/>
          </a:ln>
        </p:spPr>
        <p:style>
          <a:lnRef idx="3">
            <a:schemeClr val="accent3"/>
          </a:lnRef>
          <a:fillRef idx="0">
            <a:schemeClr val="accent3"/>
          </a:fillRef>
          <a:effectRef idx="2">
            <a:schemeClr val="accent3"/>
          </a:effectRef>
          <a:fontRef idx="minor">
            <a:schemeClr val="tx1"/>
          </a:fontRef>
        </p:style>
      </p:cxnSp>
      <p:sp>
        <p:nvSpPr>
          <p:cNvPr id="323" name="Rounded Rectangle 322"/>
          <p:cNvSpPr/>
          <p:nvPr/>
        </p:nvSpPr>
        <p:spPr>
          <a:xfrm>
            <a:off x="2081318" y="25566848"/>
            <a:ext cx="4665964" cy="3599256"/>
          </a:xfrm>
          <a:prstGeom prst="roundRect">
            <a:avLst>
              <a:gd name="adj" fmla="val 7161"/>
            </a:avLst>
          </a:prstGeom>
          <a:noFill/>
          <a:ln w="76200" cap="flat" cmpd="sng" algn="ctr">
            <a:solidFill>
              <a:schemeClr val="accent6">
                <a:lumMod val="75000"/>
              </a:scheme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24" name="TextBox 323"/>
          <p:cNvSpPr txBox="1"/>
          <p:nvPr/>
        </p:nvSpPr>
        <p:spPr>
          <a:xfrm>
            <a:off x="4414300" y="28869279"/>
            <a:ext cx="2367748" cy="646331"/>
          </a:xfrm>
          <a:prstGeom prst="rect">
            <a:avLst/>
          </a:prstGeom>
          <a:ln w="76200"/>
        </p:spPr>
        <p:style>
          <a:lnRef idx="3">
            <a:schemeClr val="lt1"/>
          </a:lnRef>
          <a:fillRef idx="1">
            <a:schemeClr val="accent5"/>
          </a:fillRef>
          <a:effectRef idx="1">
            <a:schemeClr val="accent5"/>
          </a:effectRef>
          <a:fontRef idx="minor">
            <a:schemeClr val="lt1"/>
          </a:fontRef>
        </p:style>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smtClean="0">
                <a:ln>
                  <a:noFill/>
                </a:ln>
                <a:solidFill>
                  <a:sysClr val="windowText" lastClr="000000"/>
                </a:solidFill>
                <a:effectLst/>
                <a:uLnTx/>
                <a:uFillTx/>
                <a:latin typeface="Calibri"/>
                <a:ea typeface="+mn-ea"/>
                <a:cs typeface="+mn-cs"/>
              </a:rPr>
              <a:t>Services</a:t>
            </a:r>
            <a:endParaRPr kumimoji="0" lang="en-US" sz="32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325" name="TextBox 324"/>
          <p:cNvSpPr txBox="1"/>
          <p:nvPr/>
        </p:nvSpPr>
        <p:spPr>
          <a:xfrm>
            <a:off x="15471497" y="18858787"/>
            <a:ext cx="2508365" cy="646331"/>
          </a:xfrm>
          <a:prstGeom prst="rect">
            <a:avLst/>
          </a:prstGeom>
          <a:ln w="76200"/>
        </p:spPr>
        <p:style>
          <a:lnRef idx="3">
            <a:schemeClr val="lt1"/>
          </a:lnRef>
          <a:fillRef idx="1">
            <a:schemeClr val="accent5"/>
          </a:fillRef>
          <a:effectRef idx="1">
            <a:schemeClr val="accent5"/>
          </a:effectRef>
          <a:fontRef idx="minor">
            <a:schemeClr val="lt1"/>
          </a:fontRef>
        </p:style>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smtClean="0">
                <a:ln>
                  <a:noFill/>
                </a:ln>
                <a:solidFill>
                  <a:sysClr val="windowText" lastClr="000000"/>
                </a:solidFill>
                <a:effectLst/>
                <a:uLnTx/>
                <a:uFillTx/>
                <a:latin typeface="Calibri"/>
                <a:ea typeface="+mn-ea"/>
                <a:cs typeface="+mn-cs"/>
              </a:rPr>
              <a:t>Output</a:t>
            </a:r>
            <a:endParaRPr kumimoji="0" lang="en-US" sz="3200" b="0" i="0" u="none" strike="noStrike" kern="0" cap="none" spc="0" normalizeH="0" baseline="0" noProof="0" dirty="0">
              <a:ln>
                <a:noFill/>
              </a:ln>
              <a:solidFill>
                <a:sysClr val="windowText" lastClr="000000"/>
              </a:solidFill>
              <a:effectLst/>
              <a:uLnTx/>
              <a:uFillTx/>
              <a:latin typeface="Calibri"/>
              <a:ea typeface="+mn-ea"/>
              <a:cs typeface="+mn-cs"/>
            </a:endParaRPr>
          </a:p>
        </p:txBody>
      </p:sp>
      <p:cxnSp>
        <p:nvCxnSpPr>
          <p:cNvPr id="200" name="Straight Arrow Connector 199"/>
          <p:cNvCxnSpPr/>
          <p:nvPr/>
        </p:nvCxnSpPr>
        <p:spPr>
          <a:xfrm flipH="1">
            <a:off x="3411070" y="24874835"/>
            <a:ext cx="1519546" cy="1723276"/>
          </a:xfrm>
          <a:prstGeom prst="straightConnector1">
            <a:avLst/>
          </a:prstGeom>
          <a:ln w="76200">
            <a:headEnd type="arrow"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204" name="Straight Arrow Connector 203"/>
          <p:cNvCxnSpPr/>
          <p:nvPr/>
        </p:nvCxnSpPr>
        <p:spPr>
          <a:xfrm flipH="1">
            <a:off x="4705982" y="24874835"/>
            <a:ext cx="622716" cy="1504129"/>
          </a:xfrm>
          <a:prstGeom prst="straightConnector1">
            <a:avLst/>
          </a:prstGeom>
          <a:ln w="76200">
            <a:headEnd type="arrow"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205" name="Straight Arrow Connector 204"/>
          <p:cNvCxnSpPr/>
          <p:nvPr/>
        </p:nvCxnSpPr>
        <p:spPr>
          <a:xfrm>
            <a:off x="5686820" y="24841200"/>
            <a:ext cx="167995" cy="1286706"/>
          </a:xfrm>
          <a:prstGeom prst="straightConnector1">
            <a:avLst/>
          </a:prstGeom>
          <a:ln w="76200">
            <a:headEnd type="arrow" w="med" len="med"/>
            <a:tailEnd type="arrow" w="med" len="med"/>
          </a:ln>
        </p:spPr>
        <p:style>
          <a:lnRef idx="3">
            <a:schemeClr val="accent3"/>
          </a:lnRef>
          <a:fillRef idx="0">
            <a:schemeClr val="accent3"/>
          </a:fillRef>
          <a:effectRef idx="2">
            <a:schemeClr val="accent3"/>
          </a:effectRef>
          <a:fontRef idx="minor">
            <a:schemeClr val="tx1"/>
          </a:fontRef>
        </p:style>
      </p:cxnSp>
      <p:sp>
        <p:nvSpPr>
          <p:cNvPr id="327" name="Left-Right Arrow Callout 326"/>
          <p:cNvSpPr/>
          <p:nvPr/>
        </p:nvSpPr>
        <p:spPr>
          <a:xfrm>
            <a:off x="16459201" y="21232627"/>
            <a:ext cx="2666999" cy="776862"/>
          </a:xfrm>
          <a:prstGeom prst="leftRightArrowCallout">
            <a:avLst>
              <a:gd name="adj1" fmla="val 40730"/>
              <a:gd name="adj2" fmla="val 32567"/>
              <a:gd name="adj3" fmla="val 37232"/>
              <a:gd name="adj4" fmla="val 67522"/>
            </a:avLst>
          </a:prstGeom>
          <a:ln w="76200"/>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dirty="0" smtClean="0"/>
              <a:t>Middleware</a:t>
            </a:r>
            <a:endParaRPr lang="en-US" sz="2400" dirty="0"/>
          </a:p>
        </p:txBody>
      </p:sp>
      <p:cxnSp>
        <p:nvCxnSpPr>
          <p:cNvPr id="328" name="Straight Arrow Connector 327"/>
          <p:cNvCxnSpPr>
            <a:stCxn id="284" idx="3"/>
            <a:endCxn id="327" idx="1"/>
          </p:cNvCxnSpPr>
          <p:nvPr/>
        </p:nvCxnSpPr>
        <p:spPr>
          <a:xfrm>
            <a:off x="14080918" y="20899815"/>
            <a:ext cx="2378283" cy="721243"/>
          </a:xfrm>
          <a:prstGeom prst="straightConnector1">
            <a:avLst/>
          </a:prstGeom>
          <a:ln w="76200">
            <a:tailEnd type="arrow"/>
          </a:ln>
        </p:spPr>
        <p:style>
          <a:lnRef idx="3">
            <a:schemeClr val="accent3"/>
          </a:lnRef>
          <a:fillRef idx="0">
            <a:schemeClr val="accent3"/>
          </a:fillRef>
          <a:effectRef idx="2">
            <a:schemeClr val="accent3"/>
          </a:effectRef>
          <a:fontRef idx="minor">
            <a:schemeClr val="tx1"/>
          </a:fontRef>
        </p:style>
      </p:cxnSp>
      <p:cxnSp>
        <p:nvCxnSpPr>
          <p:cNvPr id="334" name="Straight Arrow Connector 333"/>
          <p:cNvCxnSpPr>
            <a:stCxn id="284" idx="3"/>
            <a:endCxn id="317" idx="1"/>
          </p:cNvCxnSpPr>
          <p:nvPr/>
        </p:nvCxnSpPr>
        <p:spPr>
          <a:xfrm>
            <a:off x="14080918" y="20899815"/>
            <a:ext cx="2704034" cy="2121610"/>
          </a:xfrm>
          <a:prstGeom prst="straightConnector1">
            <a:avLst/>
          </a:prstGeom>
          <a:ln w="76200">
            <a:tailEnd type="arrow"/>
          </a:ln>
        </p:spPr>
        <p:style>
          <a:lnRef idx="3">
            <a:schemeClr val="accent3"/>
          </a:lnRef>
          <a:fillRef idx="0">
            <a:schemeClr val="accent3"/>
          </a:fillRef>
          <a:effectRef idx="2">
            <a:schemeClr val="accent3"/>
          </a:effectRef>
          <a:fontRef idx="minor">
            <a:schemeClr val="tx1"/>
          </a:fontRef>
        </p:style>
      </p:cxnSp>
      <p:cxnSp>
        <p:nvCxnSpPr>
          <p:cNvPr id="336" name="Straight Arrow Connector 335"/>
          <p:cNvCxnSpPr>
            <a:stCxn id="212" idx="2"/>
            <a:endCxn id="303" idx="0"/>
          </p:cNvCxnSpPr>
          <p:nvPr/>
        </p:nvCxnSpPr>
        <p:spPr>
          <a:xfrm flipH="1">
            <a:off x="13309655" y="17602200"/>
            <a:ext cx="1052451" cy="4555226"/>
          </a:xfrm>
          <a:prstGeom prst="straightConnector1">
            <a:avLst/>
          </a:prstGeom>
          <a:ln w="76200">
            <a:tailEnd type="arrow"/>
          </a:ln>
        </p:spPr>
        <p:style>
          <a:lnRef idx="3">
            <a:schemeClr val="accent6"/>
          </a:lnRef>
          <a:fillRef idx="0">
            <a:schemeClr val="accent6"/>
          </a:fillRef>
          <a:effectRef idx="2">
            <a:schemeClr val="accent6"/>
          </a:effectRef>
          <a:fontRef idx="minor">
            <a:schemeClr val="tx1"/>
          </a:fontRef>
        </p:style>
      </p:cxnSp>
      <p:sp>
        <p:nvSpPr>
          <p:cNvPr id="284" name="Rectangle 283"/>
          <p:cNvSpPr/>
          <p:nvPr/>
        </p:nvSpPr>
        <p:spPr>
          <a:xfrm>
            <a:off x="12538393" y="20333583"/>
            <a:ext cx="1542525" cy="1132463"/>
          </a:xfrm>
          <a:prstGeom prst="rect">
            <a:avLst/>
          </a:prstGeom>
          <a:ln w="76200"/>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 lastClr="FFFFFF"/>
                </a:solidFill>
                <a:effectLst/>
                <a:uLnTx/>
                <a:uFillTx/>
                <a:latin typeface="Calibri"/>
                <a:ea typeface="+mn-ea"/>
                <a:cs typeface="+mn-cs"/>
              </a:rPr>
              <a:t>Output Gathering Process</a:t>
            </a:r>
            <a:endParaRPr kumimoji="0" lang="en-US" sz="24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08" name="TextBox 307"/>
          <p:cNvSpPr txBox="1"/>
          <p:nvPr/>
        </p:nvSpPr>
        <p:spPr>
          <a:xfrm>
            <a:off x="8884560" y="18821400"/>
            <a:ext cx="5546011" cy="646331"/>
          </a:xfrm>
          <a:prstGeom prst="rect">
            <a:avLst/>
          </a:prstGeom>
          <a:ln w="76200"/>
        </p:spPr>
        <p:style>
          <a:lnRef idx="3">
            <a:schemeClr val="lt1"/>
          </a:lnRef>
          <a:fillRef idx="1">
            <a:schemeClr val="accent5"/>
          </a:fillRef>
          <a:effectRef idx="1">
            <a:schemeClr val="accent5"/>
          </a:effectRef>
          <a:fontRef idx="minor">
            <a:schemeClr val="lt1"/>
          </a:fontRef>
        </p:style>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smtClean="0">
                <a:ln>
                  <a:noFill/>
                </a:ln>
                <a:solidFill>
                  <a:sysClr val="windowText" lastClr="000000"/>
                </a:solidFill>
                <a:effectLst/>
                <a:uLnTx/>
                <a:uFillTx/>
                <a:latin typeface="Calibri"/>
                <a:ea typeface="+mn-ea"/>
                <a:cs typeface="+mn-cs"/>
              </a:rPr>
              <a:t>Pin Communication Library</a:t>
            </a:r>
            <a:endParaRPr kumimoji="0" lang="en-US" sz="3200" b="0" i="0" u="none" strike="noStrike" kern="0" cap="none" spc="0" normalizeH="0" baseline="0" noProof="0" dirty="0">
              <a:ln>
                <a:noFill/>
              </a:ln>
              <a:solidFill>
                <a:sysClr val="windowText" lastClr="000000"/>
              </a:solidFill>
              <a:effectLst/>
              <a:uLnTx/>
              <a:uFillTx/>
              <a:latin typeface="Calibri"/>
              <a:ea typeface="+mn-ea"/>
              <a:cs typeface="+mn-cs"/>
            </a:endParaRPr>
          </a:p>
        </p:txBody>
      </p:sp>
      <p:cxnSp>
        <p:nvCxnSpPr>
          <p:cNvPr id="342" name="Straight Arrow Connector 341"/>
          <p:cNvCxnSpPr>
            <a:stCxn id="107" idx="3"/>
            <a:endCxn id="292" idx="1"/>
          </p:cNvCxnSpPr>
          <p:nvPr/>
        </p:nvCxnSpPr>
        <p:spPr>
          <a:xfrm>
            <a:off x="5832882" y="18779691"/>
            <a:ext cx="2625318" cy="2257887"/>
          </a:xfrm>
          <a:prstGeom prst="straightConnector1">
            <a:avLst/>
          </a:prstGeom>
          <a:ln w="76200">
            <a:tailEnd type="arrow"/>
          </a:ln>
        </p:spPr>
        <p:style>
          <a:lnRef idx="3">
            <a:schemeClr val="accent3"/>
          </a:lnRef>
          <a:fillRef idx="0">
            <a:schemeClr val="accent3"/>
          </a:fillRef>
          <a:effectRef idx="2">
            <a:schemeClr val="accent3"/>
          </a:effectRef>
          <a:fontRef idx="minor">
            <a:schemeClr val="tx1"/>
          </a:fontRef>
        </p:style>
      </p:cxnSp>
      <p:cxnSp>
        <p:nvCxnSpPr>
          <p:cNvPr id="345" name="Straight Arrow Connector 344"/>
          <p:cNvCxnSpPr>
            <a:stCxn id="169" idx="3"/>
            <a:endCxn id="286" idx="1"/>
          </p:cNvCxnSpPr>
          <p:nvPr/>
        </p:nvCxnSpPr>
        <p:spPr>
          <a:xfrm>
            <a:off x="6355471" y="20653315"/>
            <a:ext cx="2039294" cy="2188766"/>
          </a:xfrm>
          <a:prstGeom prst="straightConnector1">
            <a:avLst/>
          </a:prstGeom>
          <a:ln w="76200">
            <a:headEnd type="arrow" w="med" len="med"/>
            <a:tailEnd type="none" w="med" len="med"/>
          </a:ln>
        </p:spPr>
        <p:style>
          <a:lnRef idx="3">
            <a:schemeClr val="accent3"/>
          </a:lnRef>
          <a:fillRef idx="0">
            <a:schemeClr val="accent3"/>
          </a:fillRef>
          <a:effectRef idx="2">
            <a:schemeClr val="accent3"/>
          </a:effectRef>
          <a:fontRef idx="minor">
            <a:schemeClr val="tx1"/>
          </a:fontRef>
        </p:style>
      </p:cxnSp>
      <p:pic>
        <p:nvPicPr>
          <p:cNvPr id="353" name="Picture 2" descr="C:\Users\Lee\Desktop\Screensh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0648" y="25298400"/>
            <a:ext cx="9774552" cy="556260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a:ext uri="{909E8E84-426E-40DD-AFC4-6F175D3DCCD1}">
              <a14:hiddenFill xmlns:a14="http://schemas.microsoft.com/office/drawing/2010/main">
                <a:solidFill>
                  <a:srgbClr val="FFFFFF"/>
                </a:solidFill>
              </a14:hiddenFill>
            </a:ext>
          </a:extLst>
        </p:spPr>
      </p:pic>
      <p:cxnSp>
        <p:nvCxnSpPr>
          <p:cNvPr id="354" name="Straight Arrow Connector 353"/>
          <p:cNvCxnSpPr>
            <a:stCxn id="317" idx="2"/>
          </p:cNvCxnSpPr>
          <p:nvPr/>
        </p:nvCxnSpPr>
        <p:spPr>
          <a:xfrm flipH="1">
            <a:off x="16784952" y="23317200"/>
            <a:ext cx="1007748" cy="1557635"/>
          </a:xfrm>
          <a:prstGeom prst="straightConnector1">
            <a:avLst/>
          </a:prstGeom>
          <a:ln w="76200">
            <a:tailEnd type="arrow"/>
          </a:ln>
        </p:spPr>
        <p:style>
          <a:lnRef idx="3">
            <a:schemeClr val="accent3"/>
          </a:lnRef>
          <a:fillRef idx="0">
            <a:schemeClr val="accent3"/>
          </a:fillRef>
          <a:effectRef idx="2">
            <a:schemeClr val="accent3"/>
          </a:effectRef>
          <a:fontRef idx="minor">
            <a:schemeClr val="tx1"/>
          </a:fontRef>
        </p:style>
      </p:cxnSp>
      <p:sp>
        <p:nvSpPr>
          <p:cNvPr id="358" name="Rectangle 357"/>
          <p:cNvSpPr/>
          <p:nvPr/>
        </p:nvSpPr>
        <p:spPr>
          <a:xfrm>
            <a:off x="7696200" y="26365200"/>
            <a:ext cx="3153296" cy="1066800"/>
          </a:xfrm>
          <a:prstGeom prst="rect">
            <a:avLst/>
          </a:prstGeom>
          <a:ln w="76200"/>
        </p:spPr>
        <p:style>
          <a:lnRef idx="3">
            <a:schemeClr val="lt1"/>
          </a:lnRef>
          <a:fillRef idx="1">
            <a:schemeClr val="accent4"/>
          </a:fillRef>
          <a:effectRef idx="1">
            <a:schemeClr val="accent4"/>
          </a:effectRef>
          <a:fontRef idx="minor">
            <a:schemeClr val="lt1"/>
          </a:fontRef>
        </p:style>
        <p:txBody>
          <a:bodyPr rtlCol="0" anchor="ctr"/>
          <a:lstStyle/>
          <a:p>
            <a:r>
              <a:rPr lang="en-US" sz="2400" dirty="0" smtClean="0"/>
              <a:t>Demo Java front-end to DICETool, provides:</a:t>
            </a:r>
            <a:endParaRPr lang="en-US" sz="2400" dirty="0"/>
          </a:p>
        </p:txBody>
      </p:sp>
      <p:cxnSp>
        <p:nvCxnSpPr>
          <p:cNvPr id="362" name="Straight Arrow Connector 361"/>
          <p:cNvCxnSpPr>
            <a:stCxn id="359" idx="3"/>
          </p:cNvCxnSpPr>
          <p:nvPr/>
        </p:nvCxnSpPr>
        <p:spPr>
          <a:xfrm flipV="1">
            <a:off x="9560902" y="27432000"/>
            <a:ext cx="3297817" cy="268176"/>
          </a:xfrm>
          <a:prstGeom prst="straightConnector1">
            <a:avLst/>
          </a:prstGeom>
          <a:ln w="76200">
            <a:tailEnd type="arrow"/>
          </a:ln>
        </p:spPr>
        <p:style>
          <a:lnRef idx="3">
            <a:schemeClr val="accent4"/>
          </a:lnRef>
          <a:fillRef idx="0">
            <a:schemeClr val="accent4"/>
          </a:fillRef>
          <a:effectRef idx="2">
            <a:schemeClr val="accent4"/>
          </a:effectRef>
          <a:fontRef idx="minor">
            <a:schemeClr val="tx1"/>
          </a:fontRef>
        </p:style>
      </p:cxnSp>
      <p:cxnSp>
        <p:nvCxnSpPr>
          <p:cNvPr id="366" name="Straight Arrow Connector 365"/>
          <p:cNvCxnSpPr>
            <a:stCxn id="361" idx="3"/>
          </p:cNvCxnSpPr>
          <p:nvPr/>
        </p:nvCxnSpPr>
        <p:spPr>
          <a:xfrm>
            <a:off x="9560902" y="28235276"/>
            <a:ext cx="7224050" cy="176803"/>
          </a:xfrm>
          <a:prstGeom prst="straightConnector1">
            <a:avLst/>
          </a:prstGeom>
          <a:ln w="76200">
            <a:tailEnd type="arrow"/>
          </a:ln>
        </p:spPr>
        <p:style>
          <a:lnRef idx="3">
            <a:schemeClr val="accent4"/>
          </a:lnRef>
          <a:fillRef idx="0">
            <a:schemeClr val="accent4"/>
          </a:fillRef>
          <a:effectRef idx="2">
            <a:schemeClr val="accent4"/>
          </a:effectRef>
          <a:fontRef idx="minor">
            <a:schemeClr val="tx1"/>
          </a:fontRef>
        </p:style>
      </p:cxnSp>
      <p:cxnSp>
        <p:nvCxnSpPr>
          <p:cNvPr id="369" name="Straight Arrow Connector 368"/>
          <p:cNvCxnSpPr>
            <a:stCxn id="360" idx="3"/>
          </p:cNvCxnSpPr>
          <p:nvPr/>
        </p:nvCxnSpPr>
        <p:spPr>
          <a:xfrm>
            <a:off x="9560902" y="28762325"/>
            <a:ext cx="3612025" cy="803275"/>
          </a:xfrm>
          <a:prstGeom prst="straightConnector1">
            <a:avLst/>
          </a:prstGeom>
          <a:ln w="76200">
            <a:tailEnd type="arrow"/>
          </a:ln>
        </p:spPr>
        <p:style>
          <a:lnRef idx="3">
            <a:schemeClr val="accent4"/>
          </a:lnRef>
          <a:fillRef idx="0">
            <a:schemeClr val="accent4"/>
          </a:fillRef>
          <a:effectRef idx="2">
            <a:schemeClr val="accent4"/>
          </a:effectRef>
          <a:fontRef idx="minor">
            <a:schemeClr val="tx1"/>
          </a:fontRef>
        </p:style>
      </p:cxnSp>
      <p:sp>
        <p:nvSpPr>
          <p:cNvPr id="359" name="Rectangle 358"/>
          <p:cNvSpPr/>
          <p:nvPr/>
        </p:nvSpPr>
        <p:spPr>
          <a:xfrm>
            <a:off x="7696200" y="27430300"/>
            <a:ext cx="1864702" cy="539751"/>
          </a:xfrm>
          <a:prstGeom prst="rect">
            <a:avLst/>
          </a:prstGeom>
          <a:ln w="76200"/>
        </p:spPr>
        <p:style>
          <a:lnRef idx="3">
            <a:schemeClr val="lt1"/>
          </a:lnRef>
          <a:fillRef idx="1">
            <a:schemeClr val="accent4"/>
          </a:fillRef>
          <a:effectRef idx="1">
            <a:schemeClr val="accent4"/>
          </a:effectRef>
          <a:fontRef idx="minor">
            <a:schemeClr val="lt1"/>
          </a:fontRef>
        </p:style>
        <p:txBody>
          <a:bodyPr rtlCol="0" anchor="ctr"/>
          <a:lstStyle/>
          <a:p>
            <a:r>
              <a:rPr lang="en-US" sz="2400" dirty="0" smtClean="0"/>
              <a:t>Visualization</a:t>
            </a:r>
            <a:endParaRPr lang="en-US" sz="2400" dirty="0"/>
          </a:p>
        </p:txBody>
      </p:sp>
      <p:sp>
        <p:nvSpPr>
          <p:cNvPr id="361" name="Rectangle 360"/>
          <p:cNvSpPr/>
          <p:nvPr/>
        </p:nvSpPr>
        <p:spPr>
          <a:xfrm>
            <a:off x="7696200" y="27965400"/>
            <a:ext cx="1864702" cy="539751"/>
          </a:xfrm>
          <a:prstGeom prst="rect">
            <a:avLst/>
          </a:prstGeom>
          <a:ln w="76200"/>
        </p:spPr>
        <p:style>
          <a:lnRef idx="3">
            <a:schemeClr val="lt1"/>
          </a:lnRef>
          <a:fillRef idx="1">
            <a:schemeClr val="accent4"/>
          </a:fillRef>
          <a:effectRef idx="1">
            <a:schemeClr val="accent4"/>
          </a:effectRef>
          <a:fontRef idx="minor">
            <a:schemeClr val="lt1"/>
          </a:fontRef>
        </p:style>
        <p:txBody>
          <a:bodyPr rtlCol="0" anchor="ctr"/>
          <a:lstStyle/>
          <a:p>
            <a:r>
              <a:rPr lang="en-US" sz="2400" dirty="0" smtClean="0"/>
              <a:t>Control</a:t>
            </a:r>
            <a:endParaRPr lang="en-US" sz="2400" dirty="0"/>
          </a:p>
        </p:txBody>
      </p:sp>
      <p:sp>
        <p:nvSpPr>
          <p:cNvPr id="360" name="Rectangle 359"/>
          <p:cNvSpPr/>
          <p:nvPr/>
        </p:nvSpPr>
        <p:spPr>
          <a:xfrm>
            <a:off x="7696200" y="28492449"/>
            <a:ext cx="1864702" cy="539751"/>
          </a:xfrm>
          <a:prstGeom prst="rect">
            <a:avLst/>
          </a:prstGeom>
          <a:ln w="76200"/>
        </p:spPr>
        <p:style>
          <a:lnRef idx="3">
            <a:schemeClr val="lt1"/>
          </a:lnRef>
          <a:fillRef idx="1">
            <a:schemeClr val="accent4"/>
          </a:fillRef>
          <a:effectRef idx="1">
            <a:schemeClr val="accent4"/>
          </a:effectRef>
          <a:fontRef idx="minor">
            <a:schemeClr val="lt1"/>
          </a:fontRef>
        </p:style>
        <p:txBody>
          <a:bodyPr rtlCol="0" anchor="ctr"/>
          <a:lstStyle/>
          <a:p>
            <a:r>
              <a:rPr lang="en-US" sz="2400" dirty="0" smtClean="0"/>
              <a:t>Monitoring</a:t>
            </a:r>
            <a:endParaRPr lang="en-US" sz="2400" dirty="0"/>
          </a:p>
        </p:txBody>
      </p:sp>
      <p:sp>
        <p:nvSpPr>
          <p:cNvPr id="375" name="Rounded Rectangle 374"/>
          <p:cNvSpPr/>
          <p:nvPr/>
        </p:nvSpPr>
        <p:spPr>
          <a:xfrm>
            <a:off x="1076155" y="12275056"/>
            <a:ext cx="4595541" cy="2488847"/>
          </a:xfrm>
          <a:prstGeom prst="roundRect">
            <a:avLst/>
          </a:prstGeom>
          <a:ln w="76200"/>
        </p:spPr>
        <p:style>
          <a:lnRef idx="2">
            <a:schemeClr val="accent6"/>
          </a:lnRef>
          <a:fillRef idx="1">
            <a:schemeClr val="lt1"/>
          </a:fillRef>
          <a:effectRef idx="0">
            <a:schemeClr val="accent6"/>
          </a:effectRef>
          <a:fontRef idx="minor">
            <a:schemeClr val="dk1"/>
          </a:fontRef>
        </p:style>
        <p:txBody>
          <a:bodyPr rtlCol="0" anchor="ctr"/>
          <a:lstStyle/>
          <a:p>
            <a:pPr algn="ctr"/>
            <a:r>
              <a:rPr lang="en-US" sz="5400" b="1" dirty="0" smtClean="0"/>
              <a:t>System Overview</a:t>
            </a:r>
            <a:endParaRPr lang="en-US" sz="5400" b="1" dirty="0"/>
          </a:p>
        </p:txBody>
      </p:sp>
      <p:sp>
        <p:nvSpPr>
          <p:cNvPr id="389" name="TextBox 388"/>
          <p:cNvSpPr txBox="1"/>
          <p:nvPr/>
        </p:nvSpPr>
        <p:spPr>
          <a:xfrm>
            <a:off x="673888" y="84647"/>
            <a:ext cx="13194512" cy="3770263"/>
          </a:xfrm>
          <a:prstGeom prst="rect">
            <a:avLst/>
          </a:prstGeom>
          <a:noFill/>
        </p:spPr>
        <p:txBody>
          <a:bodyPr wrap="square" rtlCol="0">
            <a:spAutoFit/>
          </a:bodyPr>
          <a:lstStyle/>
          <a:p>
            <a:r>
              <a:rPr lang="en-US" sz="23900" kern="2000" spc="1420" dirty="0" smtClean="0"/>
              <a:t>DICET</a:t>
            </a:r>
            <a:r>
              <a:rPr lang="en-US" sz="19900" kern="2000" spc="1420" dirty="0" smtClean="0"/>
              <a:t>o</a:t>
            </a:r>
            <a:r>
              <a:rPr lang="en-US" sz="19900" kern="2000" spc="2000" dirty="0" smtClean="0"/>
              <a:t>o</a:t>
            </a:r>
            <a:r>
              <a:rPr lang="en-US" sz="23900" kern="2000" spc="2000" dirty="0" smtClean="0"/>
              <a:t>l</a:t>
            </a:r>
            <a:endParaRPr lang="en-US" sz="23900" kern="2000" spc="2000" dirty="0"/>
          </a:p>
        </p:txBody>
      </p:sp>
      <p:sp>
        <p:nvSpPr>
          <p:cNvPr id="391" name="5-Point Star 390"/>
          <p:cNvSpPr/>
          <p:nvPr/>
        </p:nvSpPr>
        <p:spPr>
          <a:xfrm>
            <a:off x="2624957" y="19292380"/>
            <a:ext cx="1157855" cy="1157855"/>
          </a:xfrm>
          <a:prstGeom prst="star5">
            <a:avLst>
              <a:gd name="adj" fmla="val 31003"/>
              <a:gd name="hf" fmla="val 105146"/>
              <a:gd name="vf" fmla="val 110557"/>
            </a:avLst>
          </a:prstGeom>
          <a:solidFill>
            <a:srgbClr val="FFCC00"/>
          </a:solid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6000" dirty="0" smtClean="0"/>
              <a:t>1</a:t>
            </a:r>
            <a:endParaRPr lang="en-US" sz="6000" dirty="0"/>
          </a:p>
        </p:txBody>
      </p:sp>
      <p:sp>
        <p:nvSpPr>
          <p:cNvPr id="392" name="5-Point Star 391"/>
          <p:cNvSpPr/>
          <p:nvPr/>
        </p:nvSpPr>
        <p:spPr>
          <a:xfrm>
            <a:off x="4938145" y="18745200"/>
            <a:ext cx="1157855" cy="1157855"/>
          </a:xfrm>
          <a:prstGeom prst="star5">
            <a:avLst>
              <a:gd name="adj" fmla="val 31003"/>
              <a:gd name="hf" fmla="val 105146"/>
              <a:gd name="vf" fmla="val 110557"/>
            </a:avLst>
          </a:prstGeom>
          <a:solidFill>
            <a:srgbClr val="FFCC00"/>
          </a:solid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6000" dirty="0" smtClean="0"/>
              <a:t>3</a:t>
            </a:r>
            <a:endParaRPr lang="en-US" sz="6000" dirty="0"/>
          </a:p>
        </p:txBody>
      </p:sp>
      <p:sp>
        <p:nvSpPr>
          <p:cNvPr id="393" name="5-Point Star 392"/>
          <p:cNvSpPr/>
          <p:nvPr/>
        </p:nvSpPr>
        <p:spPr>
          <a:xfrm>
            <a:off x="11792957" y="16431040"/>
            <a:ext cx="1157855" cy="1157855"/>
          </a:xfrm>
          <a:prstGeom prst="star5">
            <a:avLst>
              <a:gd name="adj" fmla="val 31003"/>
              <a:gd name="hf" fmla="val 105146"/>
              <a:gd name="vf" fmla="val 110557"/>
            </a:avLst>
          </a:prstGeom>
          <a:solidFill>
            <a:srgbClr val="FFCC00"/>
          </a:solid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6000" dirty="0"/>
              <a:t>2</a:t>
            </a:r>
            <a:endParaRPr lang="en-US" sz="6000" dirty="0"/>
          </a:p>
        </p:txBody>
      </p:sp>
      <p:sp>
        <p:nvSpPr>
          <p:cNvPr id="394" name="5-Point Star 393"/>
          <p:cNvSpPr/>
          <p:nvPr/>
        </p:nvSpPr>
        <p:spPr>
          <a:xfrm>
            <a:off x="14691131" y="19461321"/>
            <a:ext cx="1157855" cy="1157855"/>
          </a:xfrm>
          <a:prstGeom prst="star5">
            <a:avLst>
              <a:gd name="adj" fmla="val 31003"/>
              <a:gd name="hf" fmla="val 105146"/>
              <a:gd name="vf" fmla="val 110557"/>
            </a:avLst>
          </a:prstGeom>
          <a:solidFill>
            <a:srgbClr val="FFCC00"/>
          </a:solid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6000" dirty="0" smtClean="0"/>
              <a:t>5</a:t>
            </a:r>
            <a:endParaRPr lang="en-US" sz="6000" dirty="0"/>
          </a:p>
        </p:txBody>
      </p:sp>
      <p:sp>
        <p:nvSpPr>
          <p:cNvPr id="395" name="5-Point Star 394"/>
          <p:cNvSpPr/>
          <p:nvPr/>
        </p:nvSpPr>
        <p:spPr>
          <a:xfrm>
            <a:off x="15301345" y="24295907"/>
            <a:ext cx="1157855" cy="1157855"/>
          </a:xfrm>
          <a:prstGeom prst="star5">
            <a:avLst>
              <a:gd name="adj" fmla="val 31003"/>
              <a:gd name="hf" fmla="val 105146"/>
              <a:gd name="vf" fmla="val 110557"/>
            </a:avLst>
          </a:prstGeom>
          <a:solidFill>
            <a:srgbClr val="FFCC00"/>
          </a:solid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6000" dirty="0" smtClean="0"/>
              <a:t>6</a:t>
            </a:r>
            <a:endParaRPr lang="en-US" sz="6000" dirty="0"/>
          </a:p>
        </p:txBody>
      </p:sp>
      <p:sp>
        <p:nvSpPr>
          <p:cNvPr id="397" name="Rounded Rectangle 396"/>
          <p:cNvSpPr/>
          <p:nvPr/>
        </p:nvSpPr>
        <p:spPr>
          <a:xfrm>
            <a:off x="20345400" y="12649200"/>
            <a:ext cx="9677400" cy="17983200"/>
          </a:xfrm>
          <a:prstGeom prst="roundRect">
            <a:avLst>
              <a:gd name="adj" fmla="val 5326"/>
            </a:avLst>
          </a:prstGeom>
          <a:noFill/>
          <a:ln w="76200" cap="flat" cmpd="sng" algn="ctr">
            <a:solidFill>
              <a:srgbClr val="4F81BD">
                <a:shade val="50000"/>
              </a:srgb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98" name="5-Point Star 397"/>
          <p:cNvSpPr/>
          <p:nvPr/>
        </p:nvSpPr>
        <p:spPr>
          <a:xfrm>
            <a:off x="20040600" y="12859701"/>
            <a:ext cx="1157855" cy="1157855"/>
          </a:xfrm>
          <a:prstGeom prst="star5">
            <a:avLst>
              <a:gd name="adj" fmla="val 31003"/>
              <a:gd name="hf" fmla="val 105146"/>
              <a:gd name="vf" fmla="val 110557"/>
            </a:avLst>
          </a:prstGeom>
          <a:solidFill>
            <a:srgbClr val="FFCC00"/>
          </a:solid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6000" dirty="0" smtClean="0"/>
              <a:t>1</a:t>
            </a:r>
            <a:endParaRPr lang="en-US" sz="6000" dirty="0"/>
          </a:p>
        </p:txBody>
      </p:sp>
      <p:sp>
        <p:nvSpPr>
          <p:cNvPr id="403" name="TextBox 402"/>
          <p:cNvSpPr txBox="1"/>
          <p:nvPr/>
        </p:nvSpPr>
        <p:spPr>
          <a:xfrm>
            <a:off x="21198456" y="12859977"/>
            <a:ext cx="8138544" cy="2308324"/>
          </a:xfrm>
          <a:prstGeom prst="rect">
            <a:avLst/>
          </a:prstGeom>
          <a:noFill/>
        </p:spPr>
        <p:txBody>
          <a:bodyPr wrap="square" rtlCol="0">
            <a:spAutoFit/>
          </a:bodyPr>
          <a:lstStyle/>
          <a:p>
            <a:r>
              <a:rPr lang="en-US" sz="2400" dirty="0" smtClean="0"/>
              <a:t>Start with a service to instrument, in this case the Apache Webserver. This server uses a root process to spawn multiple child processes, which are used to service requests to applications deployed on the server. The server uses other services as it operates, including databases, mail servers, and the file system.</a:t>
            </a:r>
            <a:endParaRPr lang="en-US" sz="2400" dirty="0"/>
          </a:p>
        </p:txBody>
      </p:sp>
      <p:sp>
        <p:nvSpPr>
          <p:cNvPr id="404" name="5-Point Star 403"/>
          <p:cNvSpPr/>
          <p:nvPr/>
        </p:nvSpPr>
        <p:spPr>
          <a:xfrm>
            <a:off x="20040600" y="15446000"/>
            <a:ext cx="1157855" cy="1157855"/>
          </a:xfrm>
          <a:prstGeom prst="star5">
            <a:avLst>
              <a:gd name="adj" fmla="val 31003"/>
              <a:gd name="hf" fmla="val 105146"/>
              <a:gd name="vf" fmla="val 110557"/>
            </a:avLst>
          </a:prstGeom>
          <a:solidFill>
            <a:srgbClr val="FFCC00"/>
          </a:solid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6000" dirty="0"/>
              <a:t>2</a:t>
            </a:r>
            <a:endParaRPr lang="en-US" sz="6000" dirty="0"/>
          </a:p>
        </p:txBody>
      </p:sp>
      <p:sp>
        <p:nvSpPr>
          <p:cNvPr id="405" name="TextBox 404"/>
          <p:cNvSpPr txBox="1"/>
          <p:nvPr/>
        </p:nvSpPr>
        <p:spPr>
          <a:xfrm>
            <a:off x="21198456" y="15446276"/>
            <a:ext cx="8138544" cy="2308324"/>
          </a:xfrm>
          <a:prstGeom prst="rect">
            <a:avLst/>
          </a:prstGeom>
          <a:noFill/>
        </p:spPr>
        <p:txBody>
          <a:bodyPr wrap="square" rtlCol="0">
            <a:spAutoFit/>
          </a:bodyPr>
          <a:lstStyle/>
          <a:p>
            <a:r>
              <a:rPr lang="en-US" sz="2400" dirty="0" smtClean="0"/>
              <a:t>The instrumentation component is the core of the DICETool. Pin is used to inject code into running Apache child processes. The code injected is the main DICETool code, which is able to load various configurable data collection probes (which make use of PIN APIs). This whole process is manageable by a single script which serves as an interface to the tool.</a:t>
            </a:r>
            <a:endParaRPr lang="en-US" sz="2400" dirty="0"/>
          </a:p>
        </p:txBody>
      </p:sp>
      <p:sp>
        <p:nvSpPr>
          <p:cNvPr id="406" name="5-Point Star 405"/>
          <p:cNvSpPr/>
          <p:nvPr/>
        </p:nvSpPr>
        <p:spPr>
          <a:xfrm>
            <a:off x="7548282" y="18858787"/>
            <a:ext cx="1157855" cy="1157855"/>
          </a:xfrm>
          <a:prstGeom prst="star5">
            <a:avLst>
              <a:gd name="adj" fmla="val 31003"/>
              <a:gd name="hf" fmla="val 105146"/>
              <a:gd name="vf" fmla="val 110557"/>
            </a:avLst>
          </a:prstGeom>
          <a:solidFill>
            <a:srgbClr val="FFCC00"/>
          </a:solid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6000" dirty="0"/>
              <a:t>4</a:t>
            </a:r>
            <a:endParaRPr lang="en-US" sz="6000" dirty="0"/>
          </a:p>
        </p:txBody>
      </p:sp>
      <p:sp>
        <p:nvSpPr>
          <p:cNvPr id="407" name="5-Point Star 406"/>
          <p:cNvSpPr/>
          <p:nvPr/>
        </p:nvSpPr>
        <p:spPr>
          <a:xfrm>
            <a:off x="20040600" y="18429468"/>
            <a:ext cx="1157855" cy="1157855"/>
          </a:xfrm>
          <a:prstGeom prst="star5">
            <a:avLst>
              <a:gd name="adj" fmla="val 31003"/>
              <a:gd name="hf" fmla="val 105146"/>
              <a:gd name="vf" fmla="val 110557"/>
            </a:avLst>
          </a:prstGeom>
          <a:solidFill>
            <a:srgbClr val="FFCC00"/>
          </a:solid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6000" dirty="0" smtClean="0"/>
              <a:t>3</a:t>
            </a:r>
            <a:endParaRPr lang="en-US" sz="6000" dirty="0"/>
          </a:p>
        </p:txBody>
      </p:sp>
      <p:sp>
        <p:nvSpPr>
          <p:cNvPr id="408" name="TextBox 407"/>
          <p:cNvSpPr txBox="1"/>
          <p:nvPr/>
        </p:nvSpPr>
        <p:spPr>
          <a:xfrm>
            <a:off x="21198456" y="18429744"/>
            <a:ext cx="8138544" cy="2308324"/>
          </a:xfrm>
          <a:prstGeom prst="rect">
            <a:avLst/>
          </a:prstGeom>
          <a:noFill/>
        </p:spPr>
        <p:txBody>
          <a:bodyPr wrap="square" rtlCol="0">
            <a:spAutoFit/>
          </a:bodyPr>
          <a:lstStyle/>
          <a:p>
            <a:r>
              <a:rPr lang="en-US" sz="2400" dirty="0" smtClean="0"/>
              <a:t>The DICETool runs as a part of targeted processes. New child processes spawned by Apache are not instrumented. Probes activated in instrumented processes will send out data to the Pin Communication library. This data can include things like what services a process is communicating with, such as databases. </a:t>
            </a:r>
            <a:endParaRPr lang="en-US" sz="2400" dirty="0"/>
          </a:p>
        </p:txBody>
      </p:sp>
      <p:sp>
        <p:nvSpPr>
          <p:cNvPr id="409" name="5-Point Star 408"/>
          <p:cNvSpPr/>
          <p:nvPr/>
        </p:nvSpPr>
        <p:spPr>
          <a:xfrm>
            <a:off x="20040600" y="21377932"/>
            <a:ext cx="1157855" cy="1157855"/>
          </a:xfrm>
          <a:prstGeom prst="star5">
            <a:avLst>
              <a:gd name="adj" fmla="val 31003"/>
              <a:gd name="hf" fmla="val 105146"/>
              <a:gd name="vf" fmla="val 110557"/>
            </a:avLst>
          </a:prstGeom>
          <a:solidFill>
            <a:srgbClr val="FFCC00"/>
          </a:solid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6000" dirty="0"/>
              <a:t>4</a:t>
            </a:r>
            <a:endParaRPr lang="en-US" sz="6000" dirty="0"/>
          </a:p>
        </p:txBody>
      </p:sp>
      <p:sp>
        <p:nvSpPr>
          <p:cNvPr id="410" name="TextBox 409"/>
          <p:cNvSpPr txBox="1"/>
          <p:nvPr/>
        </p:nvSpPr>
        <p:spPr>
          <a:xfrm>
            <a:off x="21198456" y="21378208"/>
            <a:ext cx="8138544" cy="3046988"/>
          </a:xfrm>
          <a:prstGeom prst="rect">
            <a:avLst/>
          </a:prstGeom>
          <a:noFill/>
        </p:spPr>
        <p:txBody>
          <a:bodyPr wrap="square" rtlCol="0">
            <a:spAutoFit/>
          </a:bodyPr>
          <a:lstStyle/>
          <a:p>
            <a:r>
              <a:rPr lang="en-US" sz="2400" dirty="0" smtClean="0"/>
              <a:t>The Pin Communication Library is another major part of the tool. It provides an API for easy and </a:t>
            </a:r>
            <a:r>
              <a:rPr lang="en-US" sz="2400" dirty="0" err="1" smtClean="0"/>
              <a:t>performant</a:t>
            </a:r>
            <a:r>
              <a:rPr lang="en-US" sz="2400" dirty="0" smtClean="0"/>
              <a:t> </a:t>
            </a:r>
            <a:r>
              <a:rPr lang="en-US" sz="2400" dirty="0" err="1" smtClean="0"/>
              <a:t>Pintool</a:t>
            </a:r>
            <a:r>
              <a:rPr lang="en-US" sz="2400" dirty="0" smtClean="0"/>
              <a:t> I/O. The DICETool uses it to buffer data in shared memory, which is collected by an Output Gathering Process to be passed on to higher level interfaces. The library also allows messages to be sent into instrumented processes (using OS message queues), so that the DICETool can be controlled dynamically to adjust instrumentation settings.</a:t>
            </a:r>
            <a:endParaRPr lang="en-US" sz="2400" dirty="0"/>
          </a:p>
        </p:txBody>
      </p:sp>
      <p:sp>
        <p:nvSpPr>
          <p:cNvPr id="411" name="5-Point Star 410"/>
          <p:cNvSpPr/>
          <p:nvPr/>
        </p:nvSpPr>
        <p:spPr>
          <a:xfrm>
            <a:off x="20040600" y="25082204"/>
            <a:ext cx="1157855" cy="1157855"/>
          </a:xfrm>
          <a:prstGeom prst="star5">
            <a:avLst>
              <a:gd name="adj" fmla="val 31003"/>
              <a:gd name="hf" fmla="val 105146"/>
              <a:gd name="vf" fmla="val 110557"/>
            </a:avLst>
          </a:prstGeom>
          <a:solidFill>
            <a:srgbClr val="FFCC00"/>
          </a:solid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6000" dirty="0" smtClean="0"/>
              <a:t>5</a:t>
            </a:r>
            <a:endParaRPr lang="en-US" sz="6000" dirty="0"/>
          </a:p>
        </p:txBody>
      </p:sp>
      <p:sp>
        <p:nvSpPr>
          <p:cNvPr id="412" name="TextBox 411"/>
          <p:cNvSpPr txBox="1"/>
          <p:nvPr/>
        </p:nvSpPr>
        <p:spPr>
          <a:xfrm>
            <a:off x="21198456" y="25082480"/>
            <a:ext cx="8138544" cy="1938992"/>
          </a:xfrm>
          <a:prstGeom prst="rect">
            <a:avLst/>
          </a:prstGeom>
          <a:noFill/>
        </p:spPr>
        <p:txBody>
          <a:bodyPr wrap="square" rtlCol="0">
            <a:spAutoFit/>
          </a:bodyPr>
          <a:lstStyle/>
          <a:p>
            <a:r>
              <a:rPr lang="en-US" sz="2400" dirty="0" smtClean="0"/>
              <a:t>Collected data can be forwarded to a variety of destinations in a clean manner. This includes simply logging the data to a file for later analysis, passing it to higher level </a:t>
            </a:r>
            <a:r>
              <a:rPr lang="en-US" sz="2400" dirty="0" err="1" smtClean="0"/>
              <a:t>middlewares</a:t>
            </a:r>
            <a:r>
              <a:rPr lang="en-US" sz="2400" dirty="0" smtClean="0"/>
              <a:t>, or sending it to socket to allow other programs easy access to live data streams.</a:t>
            </a:r>
            <a:endParaRPr lang="en-US" sz="2400" dirty="0"/>
          </a:p>
        </p:txBody>
      </p:sp>
      <p:sp>
        <p:nvSpPr>
          <p:cNvPr id="317" name="Flowchart: Direct Access Storage 316"/>
          <p:cNvSpPr/>
          <p:nvPr/>
        </p:nvSpPr>
        <p:spPr>
          <a:xfrm>
            <a:off x="16784952" y="22725650"/>
            <a:ext cx="2015496" cy="591550"/>
          </a:xfrm>
          <a:prstGeom prst="flowChartMagneticDrum">
            <a:avLst/>
          </a:prstGeom>
          <a:ln w="76200"/>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 lastClr="FFFFFF"/>
                </a:solidFill>
                <a:effectLst/>
                <a:uLnTx/>
                <a:uFillTx/>
                <a:latin typeface="Calibri"/>
                <a:ea typeface="+mn-ea"/>
                <a:cs typeface="+mn-cs"/>
              </a:rPr>
              <a:t>Socket</a:t>
            </a:r>
            <a:endParaRPr kumimoji="0" lang="en-US" sz="24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413" name="5-Point Star 412"/>
          <p:cNvSpPr/>
          <p:nvPr/>
        </p:nvSpPr>
        <p:spPr>
          <a:xfrm>
            <a:off x="20040600" y="27321532"/>
            <a:ext cx="1157855" cy="1157855"/>
          </a:xfrm>
          <a:prstGeom prst="star5">
            <a:avLst>
              <a:gd name="adj" fmla="val 31003"/>
              <a:gd name="hf" fmla="val 105146"/>
              <a:gd name="vf" fmla="val 110557"/>
            </a:avLst>
          </a:prstGeom>
          <a:solidFill>
            <a:srgbClr val="FFCC00"/>
          </a:solidFill>
          <a:ln w="76200">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6000" dirty="0"/>
              <a:t>6</a:t>
            </a:r>
            <a:endParaRPr lang="en-US" sz="6000" dirty="0"/>
          </a:p>
        </p:txBody>
      </p:sp>
      <p:sp>
        <p:nvSpPr>
          <p:cNvPr id="414" name="TextBox 413"/>
          <p:cNvSpPr txBox="1"/>
          <p:nvPr/>
        </p:nvSpPr>
        <p:spPr>
          <a:xfrm>
            <a:off x="21198456" y="27321808"/>
            <a:ext cx="8138544" cy="3046988"/>
          </a:xfrm>
          <a:prstGeom prst="rect">
            <a:avLst/>
          </a:prstGeom>
          <a:noFill/>
        </p:spPr>
        <p:txBody>
          <a:bodyPr wrap="square" rtlCol="0">
            <a:spAutoFit/>
          </a:bodyPr>
          <a:lstStyle/>
          <a:p>
            <a:r>
              <a:rPr lang="en-US" sz="2400" dirty="0" smtClean="0"/>
              <a:t>For this demo, a Java program collects probe data from a socket. This data is show live as a graph which indicating what resources a server accesses and what data it communicates with those resources. The program offers a higher level interface over the </a:t>
            </a:r>
            <a:r>
              <a:rPr lang="en-US" sz="2400" dirty="0" err="1" smtClean="0"/>
              <a:t>DICEScript</a:t>
            </a:r>
            <a:r>
              <a:rPr lang="en-US" sz="2400" dirty="0" smtClean="0"/>
              <a:t> to control instrumentation, and monitors the performance of the web server to adjust instrumentation levels appropriately. Additionally, the data collected can be used to perform some simple analyses to derive useful information.</a:t>
            </a:r>
            <a:endParaRPr lang="en-US" sz="2400" dirty="0"/>
          </a:p>
        </p:txBody>
      </p:sp>
      <p:sp>
        <p:nvSpPr>
          <p:cNvPr id="415" name="Rectangle 414"/>
          <p:cNvSpPr/>
          <p:nvPr/>
        </p:nvSpPr>
        <p:spPr>
          <a:xfrm>
            <a:off x="7696200" y="29032200"/>
            <a:ext cx="1864702" cy="539751"/>
          </a:xfrm>
          <a:prstGeom prst="rect">
            <a:avLst/>
          </a:prstGeom>
          <a:ln w="76200"/>
        </p:spPr>
        <p:style>
          <a:lnRef idx="3">
            <a:schemeClr val="lt1"/>
          </a:lnRef>
          <a:fillRef idx="1">
            <a:schemeClr val="accent4"/>
          </a:fillRef>
          <a:effectRef idx="1">
            <a:schemeClr val="accent4"/>
          </a:effectRef>
          <a:fontRef idx="minor">
            <a:schemeClr val="lt1"/>
          </a:fontRef>
        </p:style>
        <p:txBody>
          <a:bodyPr rtlCol="0" anchor="ctr"/>
          <a:lstStyle/>
          <a:p>
            <a:r>
              <a:rPr lang="en-US" sz="2400" dirty="0" smtClean="0"/>
              <a:t>Analysis</a:t>
            </a:r>
            <a:endParaRPr lang="en-US" sz="2400" dirty="0"/>
          </a:p>
        </p:txBody>
      </p:sp>
      <p:sp>
        <p:nvSpPr>
          <p:cNvPr id="419" name="Rounded Rectangle 418"/>
          <p:cNvSpPr/>
          <p:nvPr/>
        </p:nvSpPr>
        <p:spPr>
          <a:xfrm>
            <a:off x="28194000" y="1371600"/>
            <a:ext cx="14554200" cy="3848572"/>
          </a:xfrm>
          <a:prstGeom prst="round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r"/>
            <a:r>
              <a:rPr lang="en-US" sz="5400" dirty="0" smtClean="0"/>
              <a:t>Lee Beckman</a:t>
            </a:r>
          </a:p>
          <a:p>
            <a:pPr algn="r"/>
            <a:r>
              <a:rPr lang="en-US" sz="5400" dirty="0" smtClean="0"/>
              <a:t>Rodger Lea</a:t>
            </a:r>
          </a:p>
          <a:p>
            <a:pPr algn="r"/>
            <a:r>
              <a:rPr lang="en-US" sz="5400" dirty="0" err="1" smtClean="0"/>
              <a:t>Ebrahim</a:t>
            </a:r>
            <a:r>
              <a:rPr lang="en-US" sz="5400" dirty="0" smtClean="0"/>
              <a:t> </a:t>
            </a:r>
            <a:r>
              <a:rPr lang="en-US" sz="5400" dirty="0" err="1" smtClean="0"/>
              <a:t>Bagheri</a:t>
            </a:r>
            <a:endParaRPr lang="en-US" sz="5400" dirty="0" smtClean="0"/>
          </a:p>
          <a:p>
            <a:pPr algn="r"/>
            <a:r>
              <a:rPr lang="en-US" sz="5400" dirty="0" err="1" smtClean="0"/>
              <a:t>Nima</a:t>
            </a:r>
            <a:r>
              <a:rPr lang="en-US" sz="5400" dirty="0" smtClean="0"/>
              <a:t> </a:t>
            </a:r>
            <a:r>
              <a:rPr lang="en-US" sz="5400" dirty="0" err="1" smtClean="0"/>
              <a:t>Kaviani</a:t>
            </a:r>
            <a:endParaRPr lang="en-US" sz="5400" dirty="0" smtClean="0"/>
          </a:p>
        </p:txBody>
      </p:sp>
      <p:sp>
        <p:nvSpPr>
          <p:cNvPr id="422" name="TextBox 421"/>
          <p:cNvSpPr txBox="1"/>
          <p:nvPr/>
        </p:nvSpPr>
        <p:spPr>
          <a:xfrm>
            <a:off x="8763000" y="3169890"/>
            <a:ext cx="3496955" cy="3154710"/>
          </a:xfrm>
          <a:prstGeom prst="rect">
            <a:avLst/>
          </a:prstGeom>
          <a:noFill/>
        </p:spPr>
        <p:txBody>
          <a:bodyPr wrap="square" rtlCol="0">
            <a:spAutoFit/>
          </a:bodyPr>
          <a:lstStyle/>
          <a:p>
            <a:r>
              <a:rPr lang="en-US" sz="19900" kern="2000" spc="1420" dirty="0" err="1" smtClean="0"/>
              <a:t>o</a:t>
            </a:r>
            <a:r>
              <a:rPr lang="en-US" sz="19900" kern="2000" spc="2000" dirty="0" err="1" smtClean="0"/>
              <a:t>o</a:t>
            </a:r>
            <a:endParaRPr lang="en-US" sz="23900" kern="2000" spc="2000" dirty="0"/>
          </a:p>
        </p:txBody>
      </p:sp>
      <p:sp>
        <p:nvSpPr>
          <p:cNvPr id="423" name="Rounded Rectangle 422"/>
          <p:cNvSpPr/>
          <p:nvPr/>
        </p:nvSpPr>
        <p:spPr>
          <a:xfrm>
            <a:off x="1076155" y="6477000"/>
            <a:ext cx="13829673" cy="5334000"/>
          </a:xfrm>
          <a:prstGeom prst="roundRect">
            <a:avLst>
              <a:gd name="adj" fmla="val 8458"/>
            </a:avLst>
          </a:prstGeom>
          <a:ln w="762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t"/>
          <a:lstStyle/>
          <a:p>
            <a:r>
              <a:rPr lang="en-US" sz="3600" dirty="0" smtClean="0"/>
              <a:t>	</a:t>
            </a:r>
          </a:p>
          <a:p>
            <a:r>
              <a:rPr lang="en-US" sz="3600" dirty="0"/>
              <a:t>	</a:t>
            </a:r>
            <a:r>
              <a:rPr lang="en-US" sz="3600" dirty="0" smtClean="0"/>
              <a:t>Knowing the resources an application uses and how it stores configuration is useful when migrating it, especially if the application is massive. Dynamic Binary </a:t>
            </a:r>
            <a:r>
              <a:rPr lang="en-US" sz="3600" dirty="0"/>
              <a:t>I</a:t>
            </a:r>
            <a:r>
              <a:rPr lang="en-US" sz="3600" dirty="0" smtClean="0"/>
              <a:t>nstrumentation has been used to monitor application components as they run, automatically collecting data about them and their interactions with other components that would otherwise be difficult to obtain. Performing this instrumentation, however, can be a difficult and tedious process, involving working with finicky, low-level APIs not designed for ease of use.</a:t>
            </a:r>
          </a:p>
        </p:txBody>
      </p:sp>
      <p:sp>
        <p:nvSpPr>
          <p:cNvPr id="424" name="Rounded Rectangle 423"/>
          <p:cNvSpPr/>
          <p:nvPr/>
        </p:nvSpPr>
        <p:spPr>
          <a:xfrm>
            <a:off x="1066189" y="6477000"/>
            <a:ext cx="4261898" cy="1117247"/>
          </a:xfrm>
          <a:prstGeom prst="roundRect">
            <a:avLst>
              <a:gd name="adj" fmla="val 31975"/>
            </a:avLst>
          </a:prstGeom>
          <a:ln w="762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5400" b="1" dirty="0" smtClean="0"/>
              <a:t>Why?</a:t>
            </a:r>
            <a:endParaRPr lang="en-US" sz="5400" b="1" dirty="0"/>
          </a:p>
        </p:txBody>
      </p:sp>
      <p:sp>
        <p:nvSpPr>
          <p:cNvPr id="427" name="Rounded Rectangle 426"/>
          <p:cNvSpPr/>
          <p:nvPr/>
        </p:nvSpPr>
        <p:spPr>
          <a:xfrm>
            <a:off x="15538272" y="6465759"/>
            <a:ext cx="15064756" cy="5345241"/>
          </a:xfrm>
          <a:prstGeom prst="roundRect">
            <a:avLst>
              <a:gd name="adj" fmla="val 5779"/>
            </a:avLst>
          </a:prstGeom>
          <a:ln w="762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t"/>
          <a:lstStyle/>
          <a:p>
            <a:r>
              <a:rPr lang="en-US" sz="3600" dirty="0" smtClean="0"/>
              <a:t>	</a:t>
            </a:r>
          </a:p>
          <a:p>
            <a:r>
              <a:rPr lang="en-US" sz="3600" dirty="0"/>
              <a:t>	</a:t>
            </a:r>
            <a:r>
              <a:rPr lang="en-US" sz="3600" dirty="0" smtClean="0"/>
              <a:t>DICETool uses the Intel Pin framework to perform Dynamic Binary Instrumentation (analyzing and adding to compiled application code as it executes), which allows it to be very general, able to target almost any Linux application. DICETool focuses on supporting the analysis of large applications with many components, and importantly offers a platform to easily develop and use custom, dynamically controllable probes. Probes collection various forms of data, optionally perform analyses, and pass the data on for higher-level tools. A collection of probes has already been developed.</a:t>
            </a:r>
          </a:p>
        </p:txBody>
      </p:sp>
      <p:sp>
        <p:nvSpPr>
          <p:cNvPr id="428" name="Rounded Rectangle 427"/>
          <p:cNvSpPr/>
          <p:nvPr/>
        </p:nvSpPr>
        <p:spPr>
          <a:xfrm>
            <a:off x="15544293" y="6465759"/>
            <a:ext cx="4261898" cy="1117247"/>
          </a:xfrm>
          <a:prstGeom prst="roundRect">
            <a:avLst>
              <a:gd name="adj" fmla="val 31975"/>
            </a:avLst>
          </a:prstGeom>
          <a:ln w="762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5400" b="1" dirty="0" smtClean="0"/>
              <a:t>What?</a:t>
            </a:r>
            <a:endParaRPr lang="en-US" sz="5400" b="1" dirty="0"/>
          </a:p>
        </p:txBody>
      </p:sp>
      <p:sp>
        <p:nvSpPr>
          <p:cNvPr id="430" name="Rounded Rectangle 429"/>
          <p:cNvSpPr/>
          <p:nvPr/>
        </p:nvSpPr>
        <p:spPr>
          <a:xfrm>
            <a:off x="13106400" y="1885715"/>
            <a:ext cx="16916400" cy="2861530"/>
          </a:xfrm>
          <a:prstGeom prst="roundRect">
            <a:avLst>
              <a:gd name="adj" fmla="val 21993"/>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lvl="0"/>
            <a:r>
              <a:rPr lang="en-US" sz="7200" dirty="0">
                <a:solidFill>
                  <a:prstClr val="black"/>
                </a:solidFill>
              </a:rPr>
              <a:t>Friendly Dynamic Instrumentation for Configuration </a:t>
            </a:r>
            <a:r>
              <a:rPr lang="en-US" sz="7200" dirty="0" smtClean="0">
                <a:solidFill>
                  <a:prstClr val="black"/>
                </a:solidFill>
              </a:rPr>
              <a:t>Extraction</a:t>
            </a:r>
            <a:endParaRPr lang="en-US" sz="7200" dirty="0">
              <a:solidFill>
                <a:prstClr val="black"/>
              </a:solidFill>
            </a:endParaRPr>
          </a:p>
        </p:txBody>
      </p:sp>
      <p:sp>
        <p:nvSpPr>
          <p:cNvPr id="431" name="Rounded Rectangle 430"/>
          <p:cNvSpPr/>
          <p:nvPr/>
        </p:nvSpPr>
        <p:spPr>
          <a:xfrm>
            <a:off x="31188644" y="9064559"/>
            <a:ext cx="11559556" cy="15890815"/>
          </a:xfrm>
          <a:prstGeom prst="roundRect">
            <a:avLst>
              <a:gd name="adj" fmla="val 5779"/>
            </a:avLst>
          </a:prstGeom>
          <a:ln w="76200">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t"/>
          <a:lstStyle/>
          <a:p>
            <a:r>
              <a:rPr lang="en-US" sz="3600" dirty="0" smtClean="0"/>
              <a:t>	</a:t>
            </a:r>
          </a:p>
        </p:txBody>
      </p:sp>
      <p:pic>
        <p:nvPicPr>
          <p:cNvPr id="429" name="Picture 4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60600" y="2400027"/>
            <a:ext cx="3427170" cy="1790973"/>
          </a:xfrm>
          <a:prstGeom prst="rect">
            <a:avLst/>
          </a:prstGeom>
        </p:spPr>
      </p:pic>
      <p:pic>
        <p:nvPicPr>
          <p:cNvPr id="433" name="Picture 4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14463" y="2400027"/>
            <a:ext cx="1423521" cy="1943373"/>
          </a:xfrm>
          <a:prstGeom prst="rect">
            <a:avLst/>
          </a:prstGeom>
        </p:spPr>
      </p:pic>
      <p:pic>
        <p:nvPicPr>
          <p:cNvPr id="434" name="Picture 4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16570" y="2743200"/>
            <a:ext cx="4191000" cy="1111710"/>
          </a:xfrm>
          <a:prstGeom prst="rect">
            <a:avLst/>
          </a:prstGeom>
        </p:spPr>
      </p:pic>
      <p:sp>
        <p:nvSpPr>
          <p:cNvPr id="435" name="Rounded Rectangle 434"/>
          <p:cNvSpPr/>
          <p:nvPr/>
        </p:nvSpPr>
        <p:spPr>
          <a:xfrm>
            <a:off x="31184002" y="8991601"/>
            <a:ext cx="4595541" cy="2488847"/>
          </a:xfrm>
          <a:prstGeom prst="roundRect">
            <a:avLst>
              <a:gd name="adj" fmla="val 12585"/>
            </a:avLst>
          </a:prstGeom>
          <a:ln w="76200">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5400" b="1" dirty="0" smtClean="0"/>
              <a:t>Some</a:t>
            </a:r>
          </a:p>
          <a:p>
            <a:pPr algn="ctr"/>
            <a:r>
              <a:rPr lang="en-US" sz="5400" b="1" dirty="0" smtClean="0"/>
              <a:t>Probes</a:t>
            </a:r>
            <a:endParaRPr lang="en-US" sz="5400" b="1" dirty="0"/>
          </a:p>
        </p:txBody>
      </p:sp>
      <p:sp>
        <p:nvSpPr>
          <p:cNvPr id="436" name="Can 435"/>
          <p:cNvSpPr/>
          <p:nvPr/>
        </p:nvSpPr>
        <p:spPr>
          <a:xfrm rot="5400000">
            <a:off x="31833055" y="11776860"/>
            <a:ext cx="518674" cy="109118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9" name="Straight Arrow Connector 438"/>
          <p:cNvCxnSpPr/>
          <p:nvPr/>
        </p:nvCxnSpPr>
        <p:spPr>
          <a:xfrm flipV="1">
            <a:off x="32005830" y="12714512"/>
            <a:ext cx="988770" cy="10888"/>
          </a:xfrm>
          <a:prstGeom prst="straightConnector1">
            <a:avLst/>
          </a:prstGeom>
          <a:ln w="38100">
            <a:headEnd type="arrow" w="med" len="med"/>
            <a:tailEnd type="arrow" w="med" len="med"/>
          </a:ln>
        </p:spPr>
        <p:style>
          <a:lnRef idx="3">
            <a:schemeClr val="accent3"/>
          </a:lnRef>
          <a:fillRef idx="0">
            <a:schemeClr val="accent3"/>
          </a:fillRef>
          <a:effectRef idx="2">
            <a:schemeClr val="accent3"/>
          </a:effectRef>
          <a:fontRef idx="minor">
            <a:schemeClr val="tx1"/>
          </a:fontRef>
        </p:style>
      </p:cxnSp>
      <p:sp>
        <p:nvSpPr>
          <p:cNvPr id="443" name="TextBox 442"/>
          <p:cNvSpPr txBox="1"/>
          <p:nvPr/>
        </p:nvSpPr>
        <p:spPr>
          <a:xfrm>
            <a:off x="32553728" y="12125369"/>
            <a:ext cx="5105400" cy="369332"/>
          </a:xfrm>
          <a:prstGeom prst="rect">
            <a:avLst/>
          </a:prstGeom>
          <a:noFill/>
        </p:spPr>
        <p:txBody>
          <a:bodyPr wrap="square" rtlCol="0">
            <a:spAutoFit/>
          </a:bodyPr>
          <a:lstStyle/>
          <a:p>
            <a:pPr fontAlgn="t"/>
            <a:r>
              <a:rPr lang="en-US" sz="1800" b="1" dirty="0" smtClean="0">
                <a:solidFill>
                  <a:schemeClr val="bg1">
                    <a:lumMod val="75000"/>
                  </a:schemeClr>
                </a:solidFill>
              </a:rPr>
              <a:t>…Request Method: </a:t>
            </a:r>
            <a:r>
              <a:rPr lang="en-US" sz="1800" dirty="0" smtClean="0">
                <a:solidFill>
                  <a:schemeClr val="bg1">
                    <a:lumMod val="75000"/>
                  </a:schemeClr>
                </a:solidFill>
              </a:rPr>
              <a:t>G</a:t>
            </a:r>
            <a:r>
              <a:rPr lang="en-US" sz="1800" b="1" dirty="0" smtClean="0">
                <a:solidFill>
                  <a:schemeClr val="bg1">
                    <a:lumMod val="75000"/>
                  </a:schemeClr>
                </a:solidFill>
              </a:rPr>
              <a:t>…</a:t>
            </a:r>
            <a:endParaRPr lang="en-US" sz="1800" b="1" dirty="0">
              <a:solidFill>
                <a:schemeClr val="bg1">
                  <a:lumMod val="75000"/>
                </a:schemeClr>
              </a:solidFill>
            </a:endParaRPr>
          </a:p>
        </p:txBody>
      </p:sp>
      <p:pic>
        <p:nvPicPr>
          <p:cNvPr id="1027" name="Picture 3" descr="C:\Users\Lee\AppData\Local\Microsoft\Windows\Temporary Internet Files\Content.IE5\0XRS1GQX\MC900431629[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46172" y="11859101"/>
            <a:ext cx="1271200" cy="1271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Lee\AppData\Local\Microsoft\Windows\Temporary Internet Files\Content.IE5\0XRS1GQX\MC900230313[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513030" y="13560389"/>
            <a:ext cx="1966912" cy="2024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34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2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2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2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2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6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6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7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7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7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8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9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8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8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8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8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9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9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9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9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9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84"/>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0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304"/>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307"/>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308"/>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310"/>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313"/>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20"/>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316"/>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317"/>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314"/>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323"/>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324"/>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325"/>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328"/>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334"/>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336"/>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342"/>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nodeType="clickEffect">
                                  <p:stCondLst>
                                    <p:cond delay="0"/>
                                  </p:stCondLst>
                                  <p:childTnLst>
                                    <p:set>
                                      <p:cBhvr>
                                        <p:cTn id="188" dur="1" fill="hold">
                                          <p:stCondLst>
                                            <p:cond delay="0"/>
                                          </p:stCondLst>
                                        </p:cTn>
                                        <p:tgtEl>
                                          <p:spTgt spid="345"/>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nodeType="clickEffect">
                                  <p:stCondLst>
                                    <p:cond delay="0"/>
                                  </p:stCondLst>
                                  <p:childTnLst>
                                    <p:set>
                                      <p:cBhvr>
                                        <p:cTn id="192" dur="1" fill="hold">
                                          <p:stCondLst>
                                            <p:cond delay="0"/>
                                          </p:stCondLst>
                                        </p:cTn>
                                        <p:tgtEl>
                                          <p:spTgt spid="353"/>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354"/>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nodeType="clickEffect">
                                  <p:stCondLst>
                                    <p:cond delay="0"/>
                                  </p:stCondLst>
                                  <p:childTnLst>
                                    <p:set>
                                      <p:cBhvr>
                                        <p:cTn id="200" dur="1" fill="hold">
                                          <p:stCondLst>
                                            <p:cond delay="0"/>
                                          </p:stCondLst>
                                        </p:cTn>
                                        <p:tgtEl>
                                          <p:spTgt spid="362"/>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366"/>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369"/>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397"/>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8" grpId="0" animBg="1"/>
      <p:bldP spid="90" grpId="0" animBg="1"/>
      <p:bldP spid="92" grpId="0" animBg="1"/>
      <p:bldP spid="106" grpId="0" animBg="1"/>
      <p:bldP spid="107" grpId="0" animBg="1"/>
      <p:bldP spid="168" grpId="0" animBg="1"/>
      <p:bldP spid="169" grpId="0" animBg="1"/>
      <p:bldP spid="170" grpId="0" animBg="1"/>
      <p:bldP spid="173" grpId="0" animBg="1"/>
      <p:bldP spid="218" grpId="0" animBg="1"/>
      <p:bldP spid="219" grpId="0" animBg="1"/>
      <p:bldP spid="220" grpId="0" animBg="1"/>
      <p:bldP spid="221" grpId="0" animBg="1"/>
      <p:bldP spid="222" grpId="0" animBg="1"/>
      <p:bldP spid="214" grpId="0" animBg="1"/>
      <p:bldP spid="215" grpId="0" animBg="1"/>
      <p:bldP spid="286" grpId="0" animBg="1"/>
      <p:bldP spid="287" grpId="0" animBg="1"/>
      <p:bldP spid="288" grpId="0" animBg="1"/>
      <p:bldP spid="289" grpId="0" animBg="1"/>
      <p:bldP spid="290" grpId="0" animBg="1"/>
      <p:bldP spid="291" grpId="0" animBg="1"/>
      <p:bldP spid="292" grpId="0" animBg="1"/>
      <p:bldP spid="293" grpId="0"/>
      <p:bldP spid="294" grpId="0"/>
      <p:bldP spid="299" grpId="0" animBg="1"/>
      <p:bldP spid="303" grpId="0" animBg="1"/>
      <p:bldP spid="307" grpId="0" animBg="1"/>
      <p:bldP spid="313" grpId="0" animBg="1"/>
      <p:bldP spid="314" grpId="0" animBg="1"/>
      <p:bldP spid="316" grpId="0" animBg="1"/>
      <p:bldP spid="323" grpId="0" animBg="1"/>
      <p:bldP spid="324" grpId="0" animBg="1"/>
      <p:bldP spid="325" grpId="0" animBg="1"/>
      <p:bldP spid="284" grpId="0" animBg="1"/>
      <p:bldP spid="308" grpId="0" animBg="1"/>
      <p:bldP spid="397" grpId="0" animBg="1"/>
      <p:bldP spid="31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805</TotalTime>
  <Words>530</Words>
  <Application>Microsoft Office PowerPoint</Application>
  <PresentationFormat>Custom</PresentationFormat>
  <Paragraphs>70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dc:creator>
  <cp:lastModifiedBy>Lee</cp:lastModifiedBy>
  <cp:revision>51</cp:revision>
  <cp:lastPrinted>2011-11-20T14:27:49Z</cp:lastPrinted>
  <dcterms:created xsi:type="dcterms:W3CDTF">2011-11-20T03:45:34Z</dcterms:created>
  <dcterms:modified xsi:type="dcterms:W3CDTF">2011-11-20T17:11:32Z</dcterms:modified>
</cp:coreProperties>
</file>