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99CCFF"/>
    <a:srgbClr val="111111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6" autoAdjust="0"/>
    <p:restoredTop sz="94660"/>
  </p:normalViewPr>
  <p:slideViewPr>
    <p:cSldViewPr>
      <p:cViewPr>
        <p:scale>
          <a:sx n="100" d="100"/>
          <a:sy n="100" d="100"/>
        </p:scale>
        <p:origin x="-78" y="210"/>
      </p:cViewPr>
      <p:guideLst>
        <p:guide orient="horz" pos="227"/>
        <p:guide orient="horz" pos="164"/>
        <p:guide orient="horz" pos="4110"/>
        <p:guide orient="horz" pos="709"/>
        <p:guide pos="295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193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EDB0A3-B900-4053-ABCC-B5EAB6C8BFB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1B58C-526D-45BE-8ACB-1EE5715F908B}" type="datetimeFigureOut">
              <a:rPr lang="zh-CN" altLang="en-US" smtClean="0"/>
              <a:pPr/>
              <a:t>2014/3/11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09DF2-412C-4665-9C0A-E61C8FDA7E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9DF2-412C-4665-9C0A-E61C8FDA7EF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9DF2-412C-4665-9C0A-E61C8FDA7EF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9DF2-412C-4665-9C0A-E61C8FDA7EF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9DF2-412C-4665-9C0A-E61C8FDA7EF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9DF2-412C-4665-9C0A-E61C8FDA7EF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9DF2-412C-4665-9C0A-E61C8FDA7EF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9DF2-412C-4665-9C0A-E61C8FDA7EF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9DF2-412C-4665-9C0A-E61C8FDA7EF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9DF2-412C-4665-9C0A-E61C8FDA7EF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9DF2-412C-4665-9C0A-E61C8FDA7EF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9DF2-412C-4665-9C0A-E61C8FDA7EF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9DF2-412C-4665-9C0A-E61C8FDA7EF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9DF2-412C-4665-9C0A-E61C8FDA7EF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9DF2-412C-4665-9C0A-E61C8FDA7EF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9DF2-412C-4665-9C0A-E61C8FDA7EF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9DF2-412C-4665-9C0A-E61C8FDA7EF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9DF2-412C-4665-9C0A-E61C8FDA7EF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9DF2-412C-4665-9C0A-E61C8FDA7EF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9DF2-412C-4665-9C0A-E61C8FDA7EF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9DF2-412C-4665-9C0A-E61C8FDA7EF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09DF2-412C-4665-9C0A-E61C8FDA7EF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2419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2419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nordridesign.com/" TargetMode="Externa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20" Type="http://schemas.openxmlformats.org/officeDocument/2006/relationships/hyperlink" Target="http://www.nordri.net/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9" Type="http://schemas.openxmlformats.org/officeDocument/2006/relationships/hyperlink" Target="http://www.nordridesign.cn/" TargetMode="Externa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creativecommons.org/licenses/by-nc/2.5/cn/legalcode" TargetMode="External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啊啊啊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4" name="Rectangle 7">
            <a:hlinkClick r:id="rId13"/>
          </p:cNvPr>
          <p:cNvSpPr>
            <a:spLocks noChangeArrowheads="1"/>
          </p:cNvSpPr>
          <p:nvPr userDrawn="1"/>
        </p:nvSpPr>
        <p:spPr bwMode="auto">
          <a:xfrm>
            <a:off x="1333500" y="2276475"/>
            <a:ext cx="2159000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14372" name="Rectangle 7">
            <a:hlinkClick r:id="rId13"/>
          </p:cNvPr>
          <p:cNvSpPr>
            <a:spLocks noChangeArrowheads="1"/>
          </p:cNvSpPr>
          <p:nvPr userDrawn="1"/>
        </p:nvSpPr>
        <p:spPr bwMode="auto">
          <a:xfrm>
            <a:off x="3492500" y="2276475"/>
            <a:ext cx="2159000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14359" name="Rectangle 7">
            <a:hlinkClick r:id="rId13"/>
          </p:cNvPr>
          <p:cNvSpPr>
            <a:spLocks noChangeArrowheads="1"/>
          </p:cNvSpPr>
          <p:nvPr userDrawn="1"/>
        </p:nvSpPr>
        <p:spPr bwMode="auto">
          <a:xfrm>
            <a:off x="5653088" y="2276475"/>
            <a:ext cx="2159000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14346" name="Rectangle 13">
            <a:hlinkClick r:id="rId14"/>
          </p:cNvPr>
          <p:cNvSpPr>
            <a:spLocks noChangeArrowheads="1"/>
          </p:cNvSpPr>
          <p:nvPr userDrawn="1"/>
        </p:nvSpPr>
        <p:spPr bwMode="auto">
          <a:xfrm>
            <a:off x="1331913" y="3860800"/>
            <a:ext cx="51466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1200">
                <a:ea typeface="华文细黑" pitchFamily="2" charset="-122"/>
              </a:rPr>
              <a:t>本作品采用</a:t>
            </a:r>
            <a:r>
              <a:rPr lang="zh-CN" altLang="en-US" sz="1200" b="1">
                <a:solidFill>
                  <a:srgbClr val="003366"/>
                </a:solidFill>
                <a:ea typeface="华文细黑" pitchFamily="2" charset="-122"/>
              </a:rPr>
              <a:t>知识共享署名</a:t>
            </a:r>
            <a:r>
              <a:rPr lang="en-US" altLang="zh-CN" sz="1200" b="1">
                <a:solidFill>
                  <a:srgbClr val="003366"/>
                </a:solidFill>
                <a:ea typeface="华文细黑" pitchFamily="2" charset="-122"/>
              </a:rPr>
              <a:t>-</a:t>
            </a:r>
            <a:r>
              <a:rPr lang="zh-CN" altLang="en-US" sz="1200" b="1">
                <a:solidFill>
                  <a:srgbClr val="003366"/>
                </a:solidFill>
                <a:ea typeface="华文细黑" pitchFamily="2" charset="-122"/>
              </a:rPr>
              <a:t>非商业性使用 </a:t>
            </a:r>
            <a:r>
              <a:rPr lang="en-US" altLang="zh-CN" sz="1200" b="1">
                <a:solidFill>
                  <a:srgbClr val="003366"/>
                </a:solidFill>
                <a:ea typeface="华文细黑" pitchFamily="2" charset="-122"/>
              </a:rPr>
              <a:t>2.5 </a:t>
            </a:r>
            <a:r>
              <a:rPr lang="zh-CN" altLang="en-US" sz="1200" b="1">
                <a:solidFill>
                  <a:srgbClr val="003366"/>
                </a:solidFill>
                <a:ea typeface="华文细黑" pitchFamily="2" charset="-122"/>
              </a:rPr>
              <a:t>中国大陆许可协议</a:t>
            </a:r>
            <a:r>
              <a:rPr lang="zh-CN" altLang="en-US" sz="1200">
                <a:ea typeface="华文细黑" pitchFamily="2" charset="-122"/>
              </a:rPr>
              <a:t>进行许可。</a:t>
            </a:r>
            <a:r>
              <a:rPr lang="zh-CN" altLang="en-US" sz="1200" i="1">
                <a:ea typeface="华文细黑" pitchFamily="2" charset="-122"/>
              </a:rPr>
              <a:t> </a:t>
            </a:r>
          </a:p>
        </p:txBody>
      </p:sp>
      <p:pic>
        <p:nvPicPr>
          <p:cNvPr id="14350" name="Picture 14" descr="png-0056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372225" y="2347913"/>
            <a:ext cx="720725" cy="720725"/>
          </a:xfrm>
          <a:prstGeom prst="rect">
            <a:avLst/>
          </a:prstGeom>
          <a:noFill/>
        </p:spPr>
      </p:pic>
      <p:pic>
        <p:nvPicPr>
          <p:cNvPr id="14351" name="Picture 15" descr="png-000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052638" y="2347913"/>
            <a:ext cx="720725" cy="719137"/>
          </a:xfrm>
          <a:prstGeom prst="rect">
            <a:avLst/>
          </a:prstGeom>
          <a:noFill/>
        </p:spPr>
      </p:pic>
      <p:grpSp>
        <p:nvGrpSpPr>
          <p:cNvPr id="14352" name="Group 16"/>
          <p:cNvGrpSpPr>
            <a:grpSpLocks/>
          </p:cNvGrpSpPr>
          <p:nvPr userDrawn="1"/>
        </p:nvGrpSpPr>
        <p:grpSpPr bwMode="auto">
          <a:xfrm>
            <a:off x="4211638" y="2347913"/>
            <a:ext cx="720725" cy="647700"/>
            <a:chOff x="3923" y="2102"/>
            <a:chExt cx="454" cy="447"/>
          </a:xfrm>
        </p:grpSpPr>
        <p:pic>
          <p:nvPicPr>
            <p:cNvPr id="14353" name="Picture 17" descr="soft7"/>
            <p:cNvPicPr>
              <a:picLocks noChangeAspect="1" noChangeArrowheads="1"/>
            </p:cNvPicPr>
            <p:nvPr/>
          </p:nvPicPr>
          <p:blipFill>
            <a:blip r:embed="rId17" cstate="print"/>
            <a:srcRect b="19882"/>
            <a:stretch>
              <a:fillRect/>
            </a:stretch>
          </p:blipFill>
          <p:spPr bwMode="auto">
            <a:xfrm>
              <a:off x="3923" y="2102"/>
              <a:ext cx="454" cy="421"/>
            </a:xfrm>
            <a:prstGeom prst="rect">
              <a:avLst/>
            </a:prstGeom>
            <a:noFill/>
          </p:spPr>
        </p:pic>
        <p:pic>
          <p:nvPicPr>
            <p:cNvPr id="14354" name="Picture 18" descr="soft7"/>
            <p:cNvPicPr>
              <a:picLocks noChangeAspect="1" noChangeArrowheads="1"/>
            </p:cNvPicPr>
            <p:nvPr/>
          </p:nvPicPr>
          <p:blipFill>
            <a:blip r:embed="rId18" cstate="print"/>
            <a:srcRect b="19882"/>
            <a:stretch>
              <a:fillRect/>
            </a:stretch>
          </p:blipFill>
          <p:spPr bwMode="auto">
            <a:xfrm rot="1178135">
              <a:off x="3997" y="2212"/>
              <a:ext cx="363" cy="337"/>
            </a:xfrm>
            <a:prstGeom prst="rect">
              <a:avLst/>
            </a:prstGeom>
            <a:noFill/>
          </p:spPr>
        </p:pic>
      </p:grpSp>
      <p:sp>
        <p:nvSpPr>
          <p:cNvPr id="14360" name="Rectangle 24">
            <a:hlinkClick r:id="rId19"/>
          </p:cNvPr>
          <p:cNvSpPr>
            <a:spLocks noChangeArrowheads="1"/>
          </p:cNvSpPr>
          <p:nvPr userDrawn="1"/>
        </p:nvSpPr>
        <p:spPr bwMode="auto">
          <a:xfrm>
            <a:off x="1333500" y="3068638"/>
            <a:ext cx="2159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1200" b="1">
                <a:solidFill>
                  <a:srgbClr val="5F5F5F"/>
                </a:solidFill>
                <a:ea typeface="华文细黑" pitchFamily="2" charset="-122"/>
              </a:rPr>
              <a:t>专业交流</a:t>
            </a:r>
          </a:p>
        </p:txBody>
      </p:sp>
      <p:sp>
        <p:nvSpPr>
          <p:cNvPr id="14361" name="Rectangle 25">
            <a:hlinkClick r:id="rId19"/>
          </p:cNvPr>
          <p:cNvSpPr>
            <a:spLocks noChangeArrowheads="1"/>
          </p:cNvSpPr>
          <p:nvPr userDrawn="1"/>
        </p:nvSpPr>
        <p:spPr bwMode="auto">
          <a:xfrm>
            <a:off x="3492500" y="3068638"/>
            <a:ext cx="2159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1200" b="1">
                <a:solidFill>
                  <a:srgbClr val="5F5F5F"/>
                </a:solidFill>
                <a:ea typeface="华文细黑" pitchFamily="2" charset="-122"/>
              </a:rPr>
              <a:t>模板超市</a:t>
            </a:r>
          </a:p>
        </p:txBody>
      </p:sp>
      <p:sp>
        <p:nvSpPr>
          <p:cNvPr id="14362" name="Rectangle 26">
            <a:hlinkClick r:id="rId19"/>
          </p:cNvPr>
          <p:cNvSpPr>
            <a:spLocks noChangeArrowheads="1"/>
          </p:cNvSpPr>
          <p:nvPr userDrawn="1"/>
        </p:nvSpPr>
        <p:spPr bwMode="auto">
          <a:xfrm>
            <a:off x="5653088" y="3068638"/>
            <a:ext cx="2159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1200" b="1">
                <a:solidFill>
                  <a:srgbClr val="5F5F5F"/>
                </a:solidFill>
                <a:ea typeface="华文细黑" pitchFamily="2" charset="-122"/>
              </a:rPr>
              <a:t>设计服务</a:t>
            </a:r>
          </a:p>
        </p:txBody>
      </p:sp>
      <p:sp>
        <p:nvSpPr>
          <p:cNvPr id="14363" name="Rectangle 7"/>
          <p:cNvSpPr>
            <a:spLocks noChangeArrowheads="1"/>
          </p:cNvSpPr>
          <p:nvPr userDrawn="1"/>
        </p:nvSpPr>
        <p:spPr bwMode="auto">
          <a:xfrm>
            <a:off x="1331913" y="2060575"/>
            <a:ext cx="6480175" cy="215900"/>
          </a:xfrm>
          <a:prstGeom prst="rect">
            <a:avLst/>
          </a:prstGeom>
          <a:solidFill>
            <a:srgbClr val="EAEAEA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sz="1000">
                <a:ea typeface="华文细黑" pitchFamily="2" charset="-122"/>
              </a:rPr>
              <a:t>NordriDesign</a:t>
            </a:r>
            <a:r>
              <a:rPr lang="zh-CN" altLang="en-US" sz="1000">
                <a:ea typeface="华文细黑" pitchFamily="2" charset="-122"/>
              </a:rPr>
              <a:t>中国专业</a:t>
            </a:r>
            <a:r>
              <a:rPr lang="en-US" altLang="zh-CN" sz="1000">
                <a:ea typeface="华文细黑" pitchFamily="2" charset="-122"/>
              </a:rPr>
              <a:t>PowerPoint</a:t>
            </a:r>
            <a:r>
              <a:rPr lang="zh-CN" altLang="en-US" sz="1000">
                <a:ea typeface="华文细黑" pitchFamily="2" charset="-122"/>
              </a:rPr>
              <a:t>媒体设计与开发</a:t>
            </a:r>
            <a:endParaRPr lang="zh-CN" altLang="en-US" sz="10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4364" name="Rectangle 28"/>
          <p:cNvSpPr>
            <a:spLocks noChangeArrowheads="1"/>
          </p:cNvSpPr>
          <p:nvPr userDrawn="1"/>
        </p:nvSpPr>
        <p:spPr bwMode="auto">
          <a:xfrm>
            <a:off x="1331913" y="4192588"/>
            <a:ext cx="6480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itchFamily="2" charset="-122"/>
              </a:rPr>
              <a:t>本作品的提供是以适用知识共享组织的公共许可（ 简称“</a:t>
            </a:r>
            <a:r>
              <a:rPr lang="en-US" altLang="zh-CN" sz="1000">
                <a:solidFill>
                  <a:srgbClr val="111111"/>
                </a:solidFill>
                <a:ea typeface="华文细黑" pitchFamily="2" charset="-122"/>
              </a:rPr>
              <a:t>CCPL” </a:t>
            </a:r>
            <a:r>
              <a:rPr lang="zh-CN" altLang="en-US" sz="1000">
                <a:solidFill>
                  <a:srgbClr val="111111"/>
                </a:solidFill>
                <a:ea typeface="华文细黑" pitchFamily="2" charset="-122"/>
              </a:rPr>
              <a:t>或 “许可”） 条款为前提的。本作品受著作权法以及其他相关法律的保护。对本作品的使用不得超越本许可授权的范围。</a:t>
            </a:r>
          </a:p>
          <a:p>
            <a:pPr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itchFamily="2" charset="-122"/>
              </a:rPr>
              <a:t>如您行使本许可授予的使用本作品的权利，就表明您接受并同意遵守本许可的条款。在您接受这些条款和规定的前提下，许可人授予您本许可所包括的权利。 </a:t>
            </a:r>
          </a:p>
        </p:txBody>
      </p:sp>
      <p:sp>
        <p:nvSpPr>
          <p:cNvPr id="14365" name="Rectangle 7">
            <a:hlinkClick r:id="rId20"/>
          </p:cNvPr>
          <p:cNvSpPr>
            <a:spLocks noChangeArrowheads="1"/>
          </p:cNvSpPr>
          <p:nvPr userDrawn="1"/>
        </p:nvSpPr>
        <p:spPr bwMode="auto">
          <a:xfrm>
            <a:off x="3492500" y="2276475"/>
            <a:ext cx="2160588" cy="1150938"/>
          </a:xfrm>
          <a:prstGeom prst="rect">
            <a:avLst/>
          </a:prstGeom>
          <a:solidFill>
            <a:schemeClr val="bg1">
              <a:alpha val="0"/>
            </a:schemeClr>
          </a:solidFill>
          <a:ln w="6350" algn="ctr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14366" name="Rectangle 7">
            <a:hlinkClick r:id="rId13"/>
          </p:cNvPr>
          <p:cNvSpPr>
            <a:spLocks noChangeArrowheads="1"/>
          </p:cNvSpPr>
          <p:nvPr userDrawn="1"/>
        </p:nvSpPr>
        <p:spPr bwMode="auto">
          <a:xfrm>
            <a:off x="5653088" y="2276475"/>
            <a:ext cx="2159000" cy="1150938"/>
          </a:xfrm>
          <a:prstGeom prst="rect">
            <a:avLst/>
          </a:prstGeom>
          <a:solidFill>
            <a:schemeClr val="bg1">
              <a:alpha val="0"/>
            </a:schemeClr>
          </a:solidFill>
          <a:ln w="6350" algn="ctr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14367" name="Rectangle 7">
            <a:hlinkClick r:id="rId19"/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331913" y="2276475"/>
            <a:ext cx="2160587" cy="1150938"/>
          </a:xfrm>
          <a:prstGeom prst="rect">
            <a:avLst/>
          </a:prstGeom>
          <a:solidFill>
            <a:schemeClr val="bg1">
              <a:alpha val="0"/>
            </a:schemeClr>
          </a:solidFill>
          <a:ln w="6350" algn="ctr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14368" name="Text Box 32">
            <a:hlinkClick r:id="rId14"/>
          </p:cNvPr>
          <p:cNvSpPr txBox="1">
            <a:spLocks noChangeArrowheads="1"/>
          </p:cNvSpPr>
          <p:nvPr userDrawn="1"/>
        </p:nvSpPr>
        <p:spPr bwMode="auto">
          <a:xfrm>
            <a:off x="1331913" y="5056188"/>
            <a:ext cx="1079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1000" b="1">
                <a:solidFill>
                  <a:srgbClr val="003366"/>
                </a:solidFill>
                <a:ea typeface="华文细黑" pitchFamily="2" charset="-122"/>
              </a:rPr>
              <a:t>查看全部</a:t>
            </a:r>
            <a:r>
              <a:rPr lang="en-US" altLang="zh-CN" sz="1000" b="1">
                <a:solidFill>
                  <a:srgbClr val="003366"/>
                </a:solidFill>
                <a:latin typeface="华文细黑"/>
                <a:ea typeface="华文细黑" pitchFamily="2" charset="-122"/>
              </a:rPr>
              <a:t>…</a:t>
            </a:r>
            <a:endParaRPr lang="en-US" altLang="zh-CN" sz="1000" b="1">
              <a:solidFill>
                <a:srgbClr val="003366"/>
              </a:solidFill>
              <a:ea typeface="华文细黑" pitchFamily="2" charset="-122"/>
            </a:endParaRPr>
          </a:p>
        </p:txBody>
      </p:sp>
      <p:grpSp>
        <p:nvGrpSpPr>
          <p:cNvPr id="14371" name="Group 35"/>
          <p:cNvGrpSpPr>
            <a:grpSpLocks/>
          </p:cNvGrpSpPr>
          <p:nvPr userDrawn="1"/>
        </p:nvGrpSpPr>
        <p:grpSpPr bwMode="auto">
          <a:xfrm>
            <a:off x="1331913" y="1125538"/>
            <a:ext cx="4321175" cy="576262"/>
            <a:chOff x="612" y="799"/>
            <a:chExt cx="3402" cy="454"/>
          </a:xfrm>
        </p:grpSpPr>
        <p:pic>
          <p:nvPicPr>
            <p:cNvPr id="14345" name="Picture 12" descr="cc"/>
            <p:cNvPicPr>
              <a:picLocks noChangeAspect="1" noChangeArrowheads="1"/>
            </p:cNvPicPr>
            <p:nvPr userDrawn="1"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>
              <a:off x="2426" y="799"/>
              <a:ext cx="1588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69" name="Picture 9" descr="logo"/>
            <p:cNvPicPr>
              <a:picLocks noChangeAspect="1" noChangeArrowheads="1"/>
            </p:cNvPicPr>
            <p:nvPr userDrawn="1"/>
          </p:nvPicPr>
          <p:blipFill>
            <a:blip r:embed="rId22" cstate="print">
              <a:lum bright="-12000"/>
              <a:grayscl/>
            </a:blip>
            <a:srcRect/>
            <a:stretch>
              <a:fillRect/>
            </a:stretch>
          </p:blipFill>
          <p:spPr bwMode="auto">
            <a:xfrm>
              <a:off x="612" y="845"/>
              <a:ext cx="1361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70" name="Line 34"/>
            <p:cNvSpPr>
              <a:spLocks noChangeShapeType="1"/>
            </p:cNvSpPr>
            <p:nvPr userDrawn="1"/>
          </p:nvSpPr>
          <p:spPr bwMode="auto">
            <a:xfrm>
              <a:off x="2200" y="799"/>
              <a:ext cx="0" cy="4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21160;&#30011;1.avi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&#21160;&#30011;3.avi" TargetMode="External"/><Relationship Id="rId4" Type="http://schemas.openxmlformats.org/officeDocument/2006/relationships/hyperlink" Target="&#21160;&#30011;2.av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Evolution%20games%20and%20spatial%20chaos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Evolutionary%20prisoner&#8217;s%20dilemma%20game%20on%20a%20square%20lattice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ChangeArrowheads="1"/>
          </p:cNvSpPr>
          <p:nvPr/>
        </p:nvSpPr>
        <p:spPr bwMode="black">
          <a:xfrm>
            <a:off x="2500298" y="1643050"/>
            <a:ext cx="5929354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/>
            <a:r>
              <a:rPr lang="zh-CN" altLang="en-US" sz="5400" dirty="0" smtClean="0">
                <a:latin typeface="Times New Roman" pitchFamily="18" charset="0"/>
                <a:ea typeface="黑体" pitchFamily="2" charset="-122"/>
              </a:rPr>
              <a:t>空间演化博弈模型</a:t>
            </a:r>
            <a:endParaRPr lang="zh-CN" altLang="en-US" sz="5400" dirty="0"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4000" dirty="0" smtClean="0"/>
              <a:t>Nowak</a:t>
            </a:r>
            <a:r>
              <a:rPr lang="zh-CN" altLang="en-US" sz="4000" dirty="0" smtClean="0"/>
              <a:t>的单参数收益矩阵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2800" dirty="0" smtClean="0"/>
              <a:t>Nowak</a:t>
            </a:r>
            <a:r>
              <a:rPr lang="zh-CN" altLang="en-US" sz="2800" dirty="0" smtClean="0"/>
              <a:t>将收益矩阵取成如下单参数形式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其中</a:t>
            </a:r>
            <a:r>
              <a:rPr lang="en-US" altLang="zh-CN" sz="2800" dirty="0" smtClean="0"/>
              <a:t>1&lt;b&lt;2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为背叛诱惑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42976" y="1928802"/>
          <a:ext cx="2428890" cy="1255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30"/>
                <a:gridCol w="809630"/>
                <a:gridCol w="809630"/>
              </a:tblGrid>
              <a:tr h="41846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C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b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0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4000" dirty="0" smtClean="0"/>
              <a:t>Evolution of cooperation behavior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合作</a:t>
            </a:r>
            <a:r>
              <a:rPr lang="en-US" altLang="zh-CN" sz="3200" dirty="0" smtClean="0"/>
              <a:t>—</a:t>
            </a:r>
            <a:r>
              <a:rPr lang="zh-CN" altLang="en-US" sz="3200" dirty="0" smtClean="0"/>
              <a:t>策略</a:t>
            </a:r>
            <a:r>
              <a:rPr lang="en-US" altLang="zh-CN" sz="3200" dirty="0" smtClean="0"/>
              <a:t>C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演化</a:t>
            </a:r>
            <a:r>
              <a:rPr lang="en-US" altLang="zh-CN" sz="3200" dirty="0" smtClean="0"/>
              <a:t>—</a:t>
            </a:r>
            <a:r>
              <a:rPr lang="zh-CN" altLang="en-US" sz="3200" dirty="0" smtClean="0"/>
              <a:t>和时间有关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和时间的关系是指个体策略随时间变化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策略变化规则？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4000" dirty="0" smtClean="0"/>
              <a:t>策略的变化规则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928670"/>
            <a:ext cx="8258204" cy="492922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800" dirty="0" smtClean="0"/>
              <a:t>将个体置于</a:t>
            </a:r>
            <a:r>
              <a:rPr lang="en-US" altLang="zh-CN" sz="2800" dirty="0" smtClean="0"/>
              <a:t>L×L</a:t>
            </a:r>
            <a:r>
              <a:rPr lang="zh-CN" altLang="en-US" sz="2800" dirty="0" smtClean="0"/>
              <a:t>网格上，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周期边界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/>
              <a:t>每个格子一个个体</a:t>
            </a:r>
            <a:endParaRPr lang="en-US" altLang="zh-CN" sz="2800" dirty="0" smtClean="0"/>
          </a:p>
          <a:p>
            <a:r>
              <a:rPr lang="zh-CN" altLang="en-US" sz="2800" dirty="0" smtClean="0"/>
              <a:t>初始时每个个体按比例（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的比例）赋予具体策略</a:t>
            </a:r>
            <a:endParaRPr lang="en-US" altLang="zh-CN" sz="2800" dirty="0" smtClean="0"/>
          </a:p>
          <a:p>
            <a:r>
              <a:rPr lang="zh-CN" altLang="en-US" sz="2800" dirty="0" smtClean="0"/>
              <a:t>每一时刻，每个个体和邻居（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）及自身进行博弈，得到每个个体的总收益</a:t>
            </a:r>
            <a:endParaRPr lang="en-US" altLang="zh-CN" sz="2800" dirty="0" smtClean="0"/>
          </a:p>
          <a:p>
            <a:r>
              <a:rPr lang="zh-CN" altLang="en-US" sz="2800" dirty="0" smtClean="0"/>
              <a:t>下一时刻个体的策略将以此为基础进行改变</a:t>
            </a:r>
            <a:endParaRPr lang="en-US" altLang="zh-CN" sz="2800" dirty="0" smtClean="0"/>
          </a:p>
          <a:p>
            <a:r>
              <a:rPr lang="zh-CN" altLang="en-US" sz="2800" dirty="0" smtClean="0"/>
              <a:t>策略改变的规则：</a:t>
            </a:r>
            <a:endParaRPr lang="en-US" altLang="zh-CN" sz="2800" dirty="0" smtClean="0"/>
          </a:p>
          <a:p>
            <a:r>
              <a:rPr lang="zh-CN" altLang="en-US" sz="2800" dirty="0" smtClean="0"/>
              <a:t>每个个体选择自身及其邻居中收益值最高的那个个体的策略，作为下一时刻该个体的策略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4000" dirty="0" smtClean="0"/>
              <a:t>策略的变化规则</a:t>
            </a:r>
            <a:r>
              <a:rPr lang="en-US" altLang="zh-CN" sz="4000" dirty="0" smtClean="0"/>
              <a:t>——</a:t>
            </a:r>
            <a:r>
              <a:rPr lang="zh-CN" altLang="en-US" sz="4000" dirty="0" smtClean="0"/>
              <a:t>图示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57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800" dirty="0" smtClean="0"/>
              <a:t>一个个体的收益</a:t>
            </a:r>
            <a:endParaRPr lang="en-US" altLang="zh-CN" sz="28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800" dirty="0" smtClean="0"/>
              <a:t>所有个体的收益</a:t>
            </a:r>
            <a:endParaRPr lang="en-US" altLang="zh-CN" sz="28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14414" y="1928802"/>
          <a:ext cx="1285884" cy="11090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8628"/>
                <a:gridCol w="428628"/>
                <a:gridCol w="428628"/>
              </a:tblGrid>
              <a:tr h="35719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2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516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3504" y="2143116"/>
            <a:ext cx="3000396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dirty="0" smtClean="0"/>
              <a:t>M=4×0+5×b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71868" y="1928802"/>
          <a:ext cx="1285884" cy="11430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8628"/>
                <a:gridCol w="428628"/>
                <a:gridCol w="428628"/>
              </a:tblGrid>
              <a:tr h="35719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620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8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内容占位符 4"/>
          <p:cNvGraphicFramePr>
            <a:graphicFrameLocks/>
          </p:cNvGraphicFramePr>
          <p:nvPr/>
        </p:nvGraphicFramePr>
        <p:xfrm>
          <a:off x="1071538" y="4143380"/>
          <a:ext cx="2125992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"/>
                <a:gridCol w="428628"/>
                <a:gridCol w="428628"/>
                <a:gridCol w="428628"/>
                <a:gridCol w="428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内容占位符 4"/>
          <p:cNvGraphicFramePr>
            <a:graphicFrameLocks/>
          </p:cNvGraphicFramePr>
          <p:nvPr/>
        </p:nvGraphicFramePr>
        <p:xfrm>
          <a:off x="4143371" y="4143380"/>
          <a:ext cx="1928825" cy="18419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5765"/>
                <a:gridCol w="385765"/>
                <a:gridCol w="385765"/>
                <a:gridCol w="385765"/>
                <a:gridCol w="385765"/>
              </a:tblGrid>
              <a:tr h="369057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57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456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5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57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>
            <a:off x="3286115" y="4714884"/>
            <a:ext cx="785819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57289" y="3714752"/>
            <a:ext cx="14287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时刻的策略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29123" y="3714752"/>
            <a:ext cx="14287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时刻的收益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2976" y="1500174"/>
            <a:ext cx="14287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时刻的策略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00430" y="1500174"/>
            <a:ext cx="14287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时刻的收益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2643174" y="2285992"/>
            <a:ext cx="85725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143372" y="4143380"/>
          <a:ext cx="395287" cy="338138"/>
        </p:xfrm>
        <a:graphic>
          <a:graphicData uri="http://schemas.openxmlformats.org/presentationml/2006/ole">
            <p:oleObj spid="_x0000_s6147" name="Equation" r:id="rId4" imgW="266400" imgH="228600" progId="Equation.DSMT4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4491038" y="4143375"/>
          <a:ext cx="414337" cy="338138"/>
        </p:xfrm>
        <a:graphic>
          <a:graphicData uri="http://schemas.openxmlformats.org/presentationml/2006/ole">
            <p:oleObj spid="_x0000_s6148" name="Equation" r:id="rId5" imgW="279360" imgH="228600" progId="Equation.DSMT4">
              <p:embed/>
            </p:oleObj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133850" y="4500563"/>
          <a:ext cx="414338" cy="338137"/>
        </p:xfrm>
        <a:graphic>
          <a:graphicData uri="http://schemas.openxmlformats.org/presentationml/2006/ole">
            <p:oleObj spid="_x0000_s6149" name="Equation" r:id="rId6" imgW="279360" imgH="2286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4000" dirty="0" smtClean="0"/>
              <a:t>策略的变化规则</a:t>
            </a:r>
            <a:r>
              <a:rPr lang="en-US" altLang="zh-CN" sz="4000" dirty="0" smtClean="0"/>
              <a:t>——</a:t>
            </a:r>
            <a:r>
              <a:rPr lang="zh-CN" altLang="en-US" sz="4000" dirty="0" smtClean="0"/>
              <a:t>图示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200" dirty="0" smtClean="0"/>
              <a:t>一个个体策略的变化</a:t>
            </a:r>
            <a:endParaRPr lang="zh-CN" altLang="en-US" sz="3200" dirty="0"/>
          </a:p>
        </p:txBody>
      </p:sp>
      <p:sp>
        <p:nvSpPr>
          <p:cNvPr id="5" name="右箭头 4"/>
          <p:cNvSpPr/>
          <p:nvPr/>
        </p:nvSpPr>
        <p:spPr>
          <a:xfrm>
            <a:off x="3857620" y="3357562"/>
            <a:ext cx="1214446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28728" y="2928934"/>
          <a:ext cx="2389827" cy="14697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0580"/>
                <a:gridCol w="963930"/>
                <a:gridCol w="595317"/>
              </a:tblGrid>
              <a:tr h="489903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C(0)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D(b)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C(1)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03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D(2b)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C(b)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D(2)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03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D(2)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C(b+1)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C(2)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00166" y="2428868"/>
            <a:ext cx="21431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时刻的策略与收益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143504" y="2928934"/>
          <a:ext cx="1571636" cy="14697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0066"/>
                <a:gridCol w="500066"/>
                <a:gridCol w="571504"/>
              </a:tblGrid>
              <a:tr h="489903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03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903"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00628" y="2428868"/>
            <a:ext cx="17859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t+1</a:t>
            </a:r>
            <a:r>
              <a:rPr lang="zh-CN" altLang="en-US" dirty="0" smtClean="0"/>
              <a:t>时刻的策略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4000" dirty="0" smtClean="0"/>
              <a:t>策略的变化规则</a:t>
            </a:r>
            <a:r>
              <a:rPr lang="en-US" altLang="zh-CN" sz="4000" dirty="0" smtClean="0"/>
              <a:t>——</a:t>
            </a:r>
            <a:r>
              <a:rPr lang="zh-CN" altLang="en-US" sz="4000" dirty="0" smtClean="0"/>
              <a:t>图示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28670"/>
            <a:ext cx="8501122" cy="458789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800" dirty="0" smtClean="0"/>
              <a:t>所有个体的策略变化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说明：上述每个个体策略的更新过程是同步进行的</a:t>
            </a:r>
          </a:p>
        </p:txBody>
      </p:sp>
      <p:graphicFrame>
        <p:nvGraphicFramePr>
          <p:cNvPr id="4" name="内容占位符 4"/>
          <p:cNvGraphicFramePr>
            <a:graphicFrameLocks/>
          </p:cNvGraphicFramePr>
          <p:nvPr/>
        </p:nvGraphicFramePr>
        <p:xfrm>
          <a:off x="714348" y="2000240"/>
          <a:ext cx="3071835" cy="278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557216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C(b)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D(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D(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C(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C(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D(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D(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D(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D(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C(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D(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C(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C(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C(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D(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C(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C(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C(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D(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C(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D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D(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内容占位符 4"/>
          <p:cNvGraphicFramePr>
            <a:graphicFrameLocks/>
          </p:cNvGraphicFramePr>
          <p:nvPr/>
        </p:nvGraphicFramePr>
        <p:xfrm>
          <a:off x="4714876" y="2000240"/>
          <a:ext cx="3071835" cy="278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4367"/>
                <a:gridCol w="614367"/>
                <a:gridCol w="614367"/>
                <a:gridCol w="614367"/>
                <a:gridCol w="614367"/>
              </a:tblGrid>
              <a:tr h="557216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6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6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6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216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4414" y="1571612"/>
            <a:ext cx="21431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时刻的策略与收益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86380" y="1571612"/>
            <a:ext cx="17859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t+1</a:t>
            </a:r>
            <a:r>
              <a:rPr lang="zh-CN" altLang="en-US" dirty="0" smtClean="0"/>
              <a:t>时刻的策略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3857620" y="3143248"/>
            <a:ext cx="85725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5619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4000" dirty="0" smtClean="0"/>
              <a:t>Using an efficient computer program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对给定的收益矩阵，及初始时个体的策略，可以通过计算机编程实现上述策略更新过程。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从而可以知道每一时刻合作者的数量</a:t>
            </a:r>
            <a:endParaRPr lang="zh-CN" alt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4000" dirty="0" smtClean="0"/>
              <a:t>基本结果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200" dirty="0" smtClean="0"/>
              <a:t>合作者比例随时间的演化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1643050"/>
            <a:ext cx="52197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4000" dirty="0" smtClean="0"/>
              <a:t>基本结果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52512"/>
            <a:ext cx="8715436" cy="466250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200" dirty="0" smtClean="0"/>
              <a:t>对演化过程，可以通过快照图体现</a:t>
            </a:r>
            <a:r>
              <a:rPr lang="en-US" altLang="zh-CN" sz="2400" dirty="0" smtClean="0"/>
              <a:t>(b</a:t>
            </a:r>
            <a:r>
              <a:rPr lang="zh-CN" altLang="en-US" sz="2400" dirty="0" smtClean="0"/>
              <a:t>值不同时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714488"/>
            <a:ext cx="7486645" cy="378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86710" y="3714752"/>
            <a:ext cx="10287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4000" dirty="0" smtClean="0"/>
              <a:t>基本结果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4353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zh-CN" altLang="en-US" sz="3200" dirty="0" smtClean="0"/>
              <a:t>对一些特殊</a:t>
            </a:r>
            <a:endParaRPr lang="en-US" altLang="zh-CN" sz="3200" dirty="0" smtClean="0"/>
          </a:p>
          <a:p>
            <a:pPr>
              <a:buNone/>
            </a:pPr>
            <a:r>
              <a:rPr lang="zh-CN" altLang="en-US" sz="3200" dirty="0" smtClean="0"/>
              <a:t>情况，有如</a:t>
            </a:r>
            <a:endParaRPr lang="en-US" altLang="zh-CN" sz="3200" dirty="0" smtClean="0"/>
          </a:p>
          <a:p>
            <a:pPr>
              <a:buNone/>
            </a:pPr>
            <a:r>
              <a:rPr lang="zh-CN" altLang="en-US" sz="3200" dirty="0" smtClean="0"/>
              <a:t>下快照图</a:t>
            </a:r>
            <a:endParaRPr lang="en-US" altLang="zh-CN" sz="3200" dirty="0" smtClean="0"/>
          </a:p>
          <a:p>
            <a:pPr>
              <a:buNone/>
            </a:pPr>
            <a:r>
              <a:rPr lang="zh-CN" altLang="en-US" sz="1800" dirty="0" smtClean="0">
                <a:hlinkClick r:id="rId3" action="ppaction://hlinkfile"/>
              </a:rPr>
              <a:t>动画</a:t>
            </a:r>
            <a:r>
              <a:rPr lang="en-US" altLang="zh-CN" sz="1800" dirty="0" smtClean="0">
                <a:hlinkClick r:id="rId3" action="ppaction://hlinkfile"/>
              </a:rPr>
              <a:t>1.avi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>
                <a:hlinkClick r:id="rId4" action="ppaction://hlinkfile"/>
              </a:rPr>
              <a:t>动画</a:t>
            </a:r>
            <a:r>
              <a:rPr lang="en-US" altLang="zh-CN" sz="1800" dirty="0" smtClean="0">
                <a:hlinkClick r:id="rId4" action="ppaction://hlinkfile"/>
              </a:rPr>
              <a:t>2.avi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>
                <a:hlinkClick r:id="rId5" action="ppaction://hlinkfile"/>
              </a:rPr>
              <a:t>动画</a:t>
            </a:r>
            <a:r>
              <a:rPr lang="en-US" altLang="zh-CN" sz="1800" dirty="0" smtClean="0">
                <a:hlinkClick r:id="rId5" action="ppaction://hlinkfile"/>
              </a:rPr>
              <a:t>3.avi</a:t>
            </a:r>
            <a:endParaRPr lang="zh-CN" alt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0364" y="928670"/>
            <a:ext cx="50292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14480" y="4214818"/>
            <a:ext cx="10287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4000" dirty="0" smtClean="0"/>
              <a:t>Nowak MA</a:t>
            </a:r>
            <a:r>
              <a:rPr lang="zh-CN" altLang="en-US" sz="4000" dirty="0" smtClean="0"/>
              <a:t>的一篇论文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sz="3200" b="1" dirty="0" smtClean="0"/>
              <a:t>研究主题是什么？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研究方法是什么？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我们能否看懂？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我们能否实现？</a:t>
            </a:r>
            <a:endParaRPr lang="en-US" altLang="zh-CN" sz="3200" b="1" dirty="0" smtClean="0"/>
          </a:p>
          <a:p>
            <a:r>
              <a:rPr lang="en-US" altLang="zh-CN" sz="2400" dirty="0" smtClean="0">
                <a:hlinkClick r:id="rId3" action="ppaction://hlinkfile"/>
              </a:rPr>
              <a:t>Evolutionary games and spatial chaos.pdf</a:t>
            </a:r>
            <a:endParaRPr lang="en-US" altLang="zh-CN" sz="2400" dirty="0" smtClean="0"/>
          </a:p>
        </p:txBody>
      </p:sp>
      <p:pic>
        <p:nvPicPr>
          <p:cNvPr id="28674" name="Picture 2" descr="C:\Users\dell\Desktop\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268760"/>
            <a:ext cx="8136904" cy="72008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4000" dirty="0" smtClean="0"/>
              <a:t>总结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800" dirty="0" smtClean="0"/>
              <a:t>本文从囚徒困境出发，利用计算机编程手段给出了一种合作出现的机制</a:t>
            </a:r>
            <a:endParaRPr lang="en-US" altLang="zh-CN" sz="2800" dirty="0" smtClean="0"/>
          </a:p>
          <a:p>
            <a:r>
              <a:rPr lang="zh-CN" altLang="en-US" sz="2800" dirty="0" smtClean="0"/>
              <a:t>特点：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L*L</a:t>
            </a:r>
            <a:r>
              <a:rPr lang="zh-CN" altLang="en-US" sz="2800" dirty="0" smtClean="0"/>
              <a:t>网格上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）单参数收益矩阵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）个体和邻居之间进行博弈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）以收益高低为策略改变依据</a:t>
            </a:r>
            <a:endParaRPr lang="en-US" altLang="zh-CN" sz="2800" dirty="0" smtClean="0"/>
          </a:p>
          <a:p>
            <a:r>
              <a:rPr lang="zh-CN" altLang="en-US" sz="2800" dirty="0" smtClean="0"/>
              <a:t>研究主题深刻有趣</a:t>
            </a:r>
            <a:endParaRPr lang="en-US" altLang="zh-CN" sz="2800" dirty="0" smtClean="0"/>
          </a:p>
          <a:p>
            <a:r>
              <a:rPr lang="zh-CN" altLang="en-US" sz="2800" dirty="0" smtClean="0"/>
              <a:t>研究手段初等从而可以掌握</a:t>
            </a:r>
            <a:endParaRPr lang="en-US" altLang="zh-CN" sz="28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4000" dirty="0" smtClean="0"/>
              <a:t>非确定性学习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513"/>
            <a:ext cx="9144000" cy="44640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>
                <a:hlinkClick r:id="rId3" action="ppaction://hlinkfile"/>
              </a:rPr>
              <a:t>Evolutionary prisoner’s dilemma game on a square lattice.pdf</a:t>
            </a:r>
            <a:endParaRPr lang="zh-CN" altLang="en-US" sz="2400" dirty="0"/>
          </a:p>
        </p:txBody>
      </p:sp>
      <p:pic>
        <p:nvPicPr>
          <p:cNvPr id="4" name="Picture 2" descr="C:\Users\dell\Desktop\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56792"/>
            <a:ext cx="8719358" cy="72008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4000" dirty="0" smtClean="0"/>
              <a:t>几个关键的词语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 smtClean="0"/>
              <a:t>Prisoner’s dilemma</a:t>
            </a:r>
          </a:p>
          <a:p>
            <a:pPr>
              <a:lnSpc>
                <a:spcPct val="150000"/>
              </a:lnSpc>
            </a:pPr>
            <a:r>
              <a:rPr lang="en-US" altLang="zh-CN" sz="3600" dirty="0" smtClean="0"/>
              <a:t>Evolution of cooperation behavior</a:t>
            </a:r>
          </a:p>
          <a:p>
            <a:pPr>
              <a:lnSpc>
                <a:spcPct val="150000"/>
              </a:lnSpc>
            </a:pPr>
            <a:r>
              <a:rPr lang="en-US" altLang="zh-CN" sz="3600" dirty="0" smtClean="0"/>
              <a:t>Using an efficient computer program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4000" dirty="0" smtClean="0"/>
              <a:t>Prisoner’s dilemma——</a:t>
            </a:r>
            <a:r>
              <a:rPr lang="zh-CN" altLang="en-US" sz="4000" dirty="0" smtClean="0"/>
              <a:t>囚徒困境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600" dirty="0" smtClean="0"/>
              <a:t>利用百度搜索</a:t>
            </a:r>
            <a:endParaRPr lang="en-US" altLang="zh-CN" sz="3600" dirty="0" smtClean="0"/>
          </a:p>
          <a:p>
            <a:r>
              <a:rPr lang="en-US" altLang="zh-CN" sz="3600" dirty="0" smtClean="0"/>
              <a:t>Prisoner’s dilemma</a:t>
            </a:r>
            <a:r>
              <a:rPr lang="zh-CN" altLang="en-US" sz="3600" dirty="0" smtClean="0"/>
              <a:t>？</a:t>
            </a:r>
            <a:endParaRPr lang="en-US" altLang="zh-CN" sz="3600" dirty="0" smtClean="0"/>
          </a:p>
          <a:p>
            <a:r>
              <a:rPr lang="zh-CN" altLang="en-US" sz="3600" dirty="0" smtClean="0"/>
              <a:t>囚徒困境</a:t>
            </a:r>
            <a:endParaRPr lang="en-US" altLang="zh-CN" sz="3600" dirty="0" smtClean="0"/>
          </a:p>
          <a:p>
            <a:r>
              <a:rPr lang="zh-CN" altLang="en-US" sz="3600" dirty="0" smtClean="0"/>
              <a:t>再利用百度搜索“囚徒困境”</a:t>
            </a:r>
            <a:endParaRPr lang="en-US" altLang="zh-CN" sz="3600" dirty="0" smtClean="0"/>
          </a:p>
          <a:p>
            <a:r>
              <a:rPr lang="zh-CN" altLang="en-US" sz="3600" dirty="0" smtClean="0"/>
              <a:t>有很多内容</a:t>
            </a:r>
            <a:endParaRPr lang="en-US" altLang="zh-CN" sz="3600" dirty="0" smtClean="0"/>
          </a:p>
          <a:p>
            <a:r>
              <a:rPr lang="zh-CN" altLang="en-US" sz="3600" dirty="0" smtClean="0"/>
              <a:t>下面介绍一种较为详细的解释</a:t>
            </a:r>
            <a:endParaRPr lang="en-US" altLang="zh-CN" sz="3600" dirty="0" smtClean="0"/>
          </a:p>
          <a:p>
            <a:endParaRPr lang="zh-CN" altLang="en-US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4000" dirty="0" smtClean="0"/>
              <a:t>囚徒困境的出处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052513"/>
            <a:ext cx="8501122" cy="437675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sz="3600" dirty="0" smtClean="0"/>
              <a:t>1950</a:t>
            </a:r>
            <a:r>
              <a:rPr lang="zh-CN" altLang="en-US" sz="3600" dirty="0" smtClean="0"/>
              <a:t>年，由就职于兰德公司的梅里尔</a:t>
            </a:r>
            <a:r>
              <a:rPr lang="en-US" altLang="zh-CN" sz="3600" dirty="0" smtClean="0"/>
              <a:t>·</a:t>
            </a:r>
            <a:r>
              <a:rPr lang="zh-CN" altLang="en-US" sz="3600" dirty="0" smtClean="0"/>
              <a:t>弗勒德（</a:t>
            </a:r>
            <a:r>
              <a:rPr lang="en-US" altLang="zh-CN" sz="3600" dirty="0" smtClean="0"/>
              <a:t>Merrill Flood</a:t>
            </a:r>
            <a:r>
              <a:rPr lang="zh-CN" altLang="en-US" sz="3600" dirty="0" smtClean="0"/>
              <a:t>）和梅尔文</a:t>
            </a:r>
            <a:r>
              <a:rPr lang="en-US" altLang="zh-CN" sz="3600" dirty="0" smtClean="0"/>
              <a:t>·</a:t>
            </a:r>
            <a:r>
              <a:rPr lang="zh-CN" altLang="en-US" sz="3600" dirty="0" smtClean="0"/>
              <a:t>德雷希尔（</a:t>
            </a:r>
            <a:r>
              <a:rPr lang="en-US" altLang="zh-CN" sz="3600" dirty="0" smtClean="0"/>
              <a:t>Melvin Dresher</a:t>
            </a:r>
            <a:r>
              <a:rPr lang="zh-CN" altLang="en-US" sz="3600" dirty="0" smtClean="0"/>
              <a:t>）拟定出相关困境的理论。</a:t>
            </a:r>
            <a:endParaRPr lang="en-US" altLang="zh-CN" sz="3600" dirty="0" smtClean="0"/>
          </a:p>
          <a:p>
            <a:r>
              <a:rPr lang="zh-CN" altLang="en-US" sz="3600" dirty="0" smtClean="0"/>
              <a:t>后来由顾问艾伯特</a:t>
            </a:r>
            <a:r>
              <a:rPr lang="en-US" altLang="zh-CN" sz="3600" dirty="0" smtClean="0"/>
              <a:t>·</a:t>
            </a:r>
            <a:r>
              <a:rPr lang="zh-CN" altLang="en-US" sz="3600" dirty="0" smtClean="0"/>
              <a:t>塔克（</a:t>
            </a:r>
            <a:r>
              <a:rPr lang="en-US" altLang="zh-CN" sz="3600" dirty="0" smtClean="0"/>
              <a:t>Albert Tucker</a:t>
            </a:r>
            <a:r>
              <a:rPr lang="zh-CN" altLang="en-US" sz="3600" dirty="0" smtClean="0"/>
              <a:t>）以囚徒方式阐述，并命名为“囚徒困境”。</a:t>
            </a:r>
            <a:endParaRPr lang="en-US" altLang="zh-CN" sz="36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4000" dirty="0" smtClean="0"/>
              <a:t>囚徒困境的描述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512"/>
            <a:ext cx="8229600" cy="501969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200" dirty="0" smtClean="0"/>
              <a:t>两个嫌疑犯作案后被警察抓住，分别关在不同的屋子里接受审讯。</a:t>
            </a:r>
            <a:endParaRPr lang="en-US" altLang="zh-CN" sz="3200" dirty="0" smtClean="0"/>
          </a:p>
          <a:p>
            <a:r>
              <a:rPr lang="zh-CN" altLang="en-US" sz="3200" dirty="0" smtClean="0"/>
              <a:t>警察知道两人有罪，但缺乏足够的证据。</a:t>
            </a:r>
            <a:endParaRPr lang="en-US" altLang="zh-CN" sz="3200" dirty="0" smtClean="0"/>
          </a:p>
          <a:p>
            <a:r>
              <a:rPr lang="zh-CN" altLang="en-US" sz="3200" dirty="0" smtClean="0"/>
              <a:t>警察告诉每个人：</a:t>
            </a:r>
            <a:endParaRPr lang="en-US" altLang="zh-CN" sz="3200" dirty="0" smtClean="0"/>
          </a:p>
          <a:p>
            <a:r>
              <a:rPr lang="zh-CN" altLang="en-US" sz="3200" dirty="0" smtClean="0"/>
              <a:t>如果两人都抵赖，各判刑一年；</a:t>
            </a:r>
            <a:endParaRPr lang="en-US" altLang="zh-CN" sz="3200" dirty="0" smtClean="0"/>
          </a:p>
          <a:p>
            <a:r>
              <a:rPr lang="zh-CN" altLang="en-US" sz="3200" dirty="0" smtClean="0"/>
              <a:t>如果两人都坦白，各判八年；</a:t>
            </a:r>
            <a:endParaRPr lang="en-US" altLang="zh-CN" sz="3200" dirty="0" smtClean="0"/>
          </a:p>
          <a:p>
            <a:r>
              <a:rPr lang="zh-CN" altLang="en-US" sz="3200" dirty="0" smtClean="0"/>
              <a:t>如果两人中一个坦白而另一个抵赖，坦白的放出去，抵赖的判十年。</a:t>
            </a:r>
            <a:endParaRPr lang="en-US" altLang="zh-CN" sz="3200" dirty="0" smtClean="0"/>
          </a:p>
          <a:p>
            <a:r>
              <a:rPr lang="zh-CN" altLang="en-US" sz="3200" dirty="0" smtClean="0"/>
              <a:t>怎么决策？</a:t>
            </a:r>
            <a:endParaRPr lang="en-US" altLang="zh-CN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4000" dirty="0" smtClean="0"/>
              <a:t>困境所在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52513"/>
            <a:ext cx="8258204" cy="487681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800" dirty="0" smtClean="0"/>
              <a:t>每个囚徒面临两种选择：坦白或抵赖。</a:t>
            </a:r>
            <a:endParaRPr lang="en-US" altLang="zh-CN" sz="2800" dirty="0" smtClean="0"/>
          </a:p>
          <a:p>
            <a:r>
              <a:rPr lang="zh-CN" altLang="en-US" sz="2800" dirty="0" smtClean="0"/>
              <a:t>不管同伙如何选择，自己的最优选择是坦白：</a:t>
            </a:r>
            <a:endParaRPr lang="en-US" altLang="zh-CN" sz="2800" dirty="0" smtClean="0"/>
          </a:p>
          <a:p>
            <a:r>
              <a:rPr lang="zh-CN" altLang="en-US" sz="2800" dirty="0" smtClean="0"/>
              <a:t>如果同伙抵赖：自己坦白的话放出去，不坦白的话判一年，坦白比不坦白好；</a:t>
            </a:r>
            <a:endParaRPr lang="en-US" altLang="zh-CN" sz="2800" dirty="0" smtClean="0"/>
          </a:p>
          <a:p>
            <a:r>
              <a:rPr lang="zh-CN" altLang="en-US" sz="2800" dirty="0" smtClean="0"/>
              <a:t>如果同伙坦白：自己坦白的话判八年，不坦白的话判十年，坦白还是比不坦白好。</a:t>
            </a:r>
            <a:endParaRPr lang="en-US" altLang="zh-CN" sz="2800" dirty="0" smtClean="0"/>
          </a:p>
          <a:p>
            <a:r>
              <a:rPr lang="zh-CN" altLang="en-US" sz="2800" dirty="0" smtClean="0"/>
              <a:t>两个嫌疑犯都选择坦白，各判刑八年。</a:t>
            </a:r>
            <a:endParaRPr lang="en-US" altLang="zh-CN" sz="2800" dirty="0" smtClean="0"/>
          </a:p>
          <a:p>
            <a:r>
              <a:rPr lang="zh-CN" altLang="en-US" sz="2800" dirty="0" smtClean="0"/>
              <a:t>如果两人都抵赖，各判一年，显然这个结果好。</a:t>
            </a:r>
            <a:endParaRPr lang="en-US" altLang="zh-CN" sz="2800" dirty="0" smtClean="0"/>
          </a:p>
          <a:p>
            <a:r>
              <a:rPr lang="zh-CN" altLang="en-US" sz="2800" dirty="0" smtClean="0"/>
              <a:t>囚徒困境反映出的深刻问题：人类的个人理性有时能导致集体的非理性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4000" dirty="0" smtClean="0"/>
              <a:t>行为和策略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200" dirty="0" smtClean="0"/>
              <a:t>个体的行为：</a:t>
            </a:r>
            <a:endParaRPr lang="en-US" altLang="zh-CN" sz="3200" dirty="0" smtClean="0"/>
          </a:p>
          <a:p>
            <a:r>
              <a:rPr lang="zh-CN" altLang="en-US" sz="3200" dirty="0" smtClean="0"/>
              <a:t>坦白</a:t>
            </a:r>
            <a:endParaRPr lang="en-US" altLang="zh-CN" sz="3200" dirty="0" smtClean="0"/>
          </a:p>
          <a:p>
            <a:r>
              <a:rPr lang="zh-CN" altLang="en-US" sz="3200" dirty="0" smtClean="0"/>
              <a:t>抵赖</a:t>
            </a:r>
            <a:endParaRPr lang="en-US" altLang="zh-CN" sz="3200" dirty="0" smtClean="0"/>
          </a:p>
          <a:p>
            <a:r>
              <a:rPr lang="zh-CN" altLang="en-US" sz="3200" dirty="0" smtClean="0"/>
              <a:t>行为由策略决定：</a:t>
            </a:r>
            <a:endParaRPr lang="en-US" altLang="zh-CN" sz="3200" dirty="0" smtClean="0"/>
          </a:p>
          <a:p>
            <a:r>
              <a:rPr lang="zh-CN" altLang="en-US" sz="3200" dirty="0" smtClean="0"/>
              <a:t>合作：</a:t>
            </a:r>
            <a:r>
              <a:rPr lang="en-US" altLang="zh-CN" sz="3200" dirty="0" smtClean="0"/>
              <a:t>cooperate (C)——</a:t>
            </a:r>
            <a:r>
              <a:rPr lang="zh-CN" altLang="en-US" sz="3200" dirty="0" smtClean="0"/>
              <a:t>抵赖</a:t>
            </a:r>
            <a:endParaRPr lang="en-US" altLang="zh-CN" sz="3200" dirty="0" smtClean="0"/>
          </a:p>
          <a:p>
            <a:r>
              <a:rPr lang="zh-CN" altLang="en-US" sz="3200" dirty="0" smtClean="0"/>
              <a:t>背叛：</a:t>
            </a:r>
            <a:r>
              <a:rPr lang="en-US" altLang="zh-CN" sz="3200" dirty="0" smtClean="0"/>
              <a:t>defect (D)——</a:t>
            </a:r>
            <a:r>
              <a:rPr lang="zh-CN" altLang="en-US" sz="3200" dirty="0" smtClean="0"/>
              <a:t>坦白</a:t>
            </a:r>
            <a:endParaRPr lang="en-US" altLang="zh-CN" sz="3200" dirty="0" smtClean="0"/>
          </a:p>
          <a:p>
            <a:r>
              <a:rPr lang="zh-CN" altLang="en-US" sz="3200" dirty="0" smtClean="0"/>
              <a:t>个体间进行博弈，其策略组合对应着收益</a:t>
            </a:r>
            <a:endParaRPr lang="en-US" altLang="zh-CN" sz="3200" dirty="0" smtClean="0"/>
          </a:p>
          <a:p>
            <a:endParaRPr lang="zh-CN" alt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4000" dirty="0" smtClean="0"/>
              <a:t>收益矩阵（</a:t>
            </a:r>
            <a:r>
              <a:rPr lang="en-US" altLang="zh-CN" sz="4000" dirty="0" smtClean="0"/>
              <a:t>Payoff Matrix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                                                                                 </a:t>
            </a:r>
            <a:r>
              <a:rPr lang="en-US" altLang="zh-CN" sz="2800" dirty="0" smtClean="0"/>
              <a:t>T&gt;R&gt;P&gt;S</a:t>
            </a:r>
          </a:p>
          <a:p>
            <a:pPr>
              <a:buNone/>
            </a:pPr>
            <a:r>
              <a:rPr lang="en-US" altLang="zh-CN" sz="2800" dirty="0" smtClean="0"/>
              <a:t>                                                                2R&gt;T+S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  </a:t>
            </a:r>
            <a:r>
              <a:rPr lang="zh-CN" altLang="en-US" sz="2800" dirty="0" smtClean="0"/>
              <a:t>以上是囚徒困境的基本内容</a:t>
            </a:r>
            <a:endParaRPr lang="en-US" altLang="zh-CN" sz="28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00101" y="2714620"/>
          <a:ext cx="2500329" cy="1318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43"/>
                <a:gridCol w="833443"/>
                <a:gridCol w="833443"/>
              </a:tblGrid>
              <a:tr h="11906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6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C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(R,R)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(S,T)</a:t>
                      </a:r>
                      <a:endParaRPr lang="zh-CN" altLang="en-US" b="1" dirty="0"/>
                    </a:p>
                  </a:txBody>
                  <a:tcPr/>
                </a:tc>
              </a:tr>
              <a:tr h="476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(T,S)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(P,P)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071934" y="2714620"/>
          <a:ext cx="2428890" cy="1255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30"/>
                <a:gridCol w="809630"/>
                <a:gridCol w="809630"/>
              </a:tblGrid>
              <a:tr h="41846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C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S</a:t>
                      </a:r>
                      <a:endParaRPr lang="zh-CN" altLang="en-US" b="1" dirty="0"/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00100" y="1142984"/>
          <a:ext cx="2428893" cy="1428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31"/>
                <a:gridCol w="809631"/>
                <a:gridCol w="809631"/>
              </a:tblGrid>
              <a:tr h="47625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6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C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(-1,-1)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(-10,0)</a:t>
                      </a:r>
                      <a:endParaRPr lang="zh-CN" altLang="en-US" b="1" dirty="0"/>
                    </a:p>
                  </a:txBody>
                  <a:tcPr/>
                </a:tc>
              </a:tr>
              <a:tr h="476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(0,-10)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(-8,-8)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28596" y="1071546"/>
            <a:ext cx="8229600" cy="4464050"/>
          </a:xfrm>
          <a:prstGeom prst="rect">
            <a:avLst/>
          </a:prstGeom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                                                 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T&gt;R&gt;P&gt;S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         2R&gt;T+S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以上是囚徒困境的基本内容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71497" y="2733653"/>
          <a:ext cx="2500329" cy="1318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43"/>
                <a:gridCol w="833443"/>
                <a:gridCol w="833443"/>
              </a:tblGrid>
              <a:tr h="11906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6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C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(R,R)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(S,T)</a:t>
                      </a:r>
                      <a:endParaRPr lang="zh-CN" altLang="en-US" b="1" dirty="0"/>
                    </a:p>
                  </a:txBody>
                  <a:tcPr/>
                </a:tc>
              </a:tr>
              <a:tr h="476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(T,S)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(P,P)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043330" y="2733653"/>
          <a:ext cx="2428890" cy="1255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30"/>
                <a:gridCol w="809630"/>
                <a:gridCol w="809630"/>
              </a:tblGrid>
              <a:tr h="41846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C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S</a:t>
                      </a:r>
                      <a:endParaRPr lang="zh-CN" altLang="en-US" b="1" dirty="0"/>
                    </a:p>
                  </a:txBody>
                  <a:tcPr/>
                </a:tc>
              </a:tr>
              <a:tr h="41846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P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71496" y="1162017"/>
          <a:ext cx="2428893" cy="1428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631"/>
                <a:gridCol w="809631"/>
                <a:gridCol w="809631"/>
              </a:tblGrid>
              <a:tr h="47625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6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(</a:t>
                      </a:r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-1</a:t>
                      </a:r>
                      <a:r>
                        <a:rPr lang="en-US" altLang="zh-CN" b="1" dirty="0" smtClean="0"/>
                        <a:t>,-1)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-10</a:t>
                      </a:r>
                      <a:r>
                        <a:rPr lang="en-US" altLang="zh-CN" b="1" dirty="0" smtClean="0"/>
                        <a:t>,0)</a:t>
                      </a:r>
                      <a:endParaRPr lang="zh-CN" altLang="en-US" b="1" dirty="0"/>
                    </a:p>
                  </a:txBody>
                  <a:tcPr/>
                </a:tc>
              </a:tr>
              <a:tr h="476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(</a:t>
                      </a:r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altLang="zh-CN" b="1" dirty="0" smtClean="0"/>
                        <a:t>,-10)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-8</a:t>
                      </a:r>
                      <a:r>
                        <a:rPr lang="en-US" altLang="zh-CN" b="1" dirty="0" smtClean="0"/>
                        <a:t>,-8)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rdriDesign">
  <a:themeElements>
    <a:clrScheme name="Nordri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399"/>
      </a:hlink>
      <a:folHlink>
        <a:srgbClr val="3366CC"/>
      </a:folHlink>
    </a:clrScheme>
    <a:fontScheme name="Nordri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A62BC"/>
        </a:accent1>
        <a:accent2>
          <a:srgbClr val="22458A"/>
        </a:accent2>
        <a:accent3>
          <a:srgbClr val="FFFFFF"/>
        </a:accent3>
        <a:accent4>
          <a:srgbClr val="000000"/>
        </a:accent4>
        <a:accent5>
          <a:srgbClr val="ACB7DA"/>
        </a:accent5>
        <a:accent6>
          <a:srgbClr val="1E3E7D"/>
        </a:accent6>
        <a:hlink>
          <a:srgbClr val="0000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002D5C"/>
        </a:accent6>
        <a:hlink>
          <a:srgbClr val="003366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3225</TotalTime>
  <Words>1083</Words>
  <Application>Microsoft Office PowerPoint</Application>
  <PresentationFormat>全屏显示(4:3)</PresentationFormat>
  <Paragraphs>348</Paragraphs>
  <Slides>21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上海Nordri专业商务幻灯演示设计</vt:lpstr>
      <vt:lpstr>NordriDesign</vt:lpstr>
      <vt:lpstr>Equation</vt:lpstr>
      <vt:lpstr>幻灯片 1</vt:lpstr>
      <vt:lpstr>Nowak MA的一篇论文</vt:lpstr>
      <vt:lpstr>几个关键的词语</vt:lpstr>
      <vt:lpstr>Prisoner’s dilemma——囚徒困境</vt:lpstr>
      <vt:lpstr>囚徒困境的出处</vt:lpstr>
      <vt:lpstr>囚徒困境的描述</vt:lpstr>
      <vt:lpstr>困境所在</vt:lpstr>
      <vt:lpstr>行为和策略</vt:lpstr>
      <vt:lpstr>收益矩阵（Payoff Matrix）</vt:lpstr>
      <vt:lpstr>Nowak的单参数收益矩阵</vt:lpstr>
      <vt:lpstr>Evolution of cooperation behavior</vt:lpstr>
      <vt:lpstr>策略的变化规则</vt:lpstr>
      <vt:lpstr>策略的变化规则——图示</vt:lpstr>
      <vt:lpstr>策略的变化规则——图示</vt:lpstr>
      <vt:lpstr>策略的变化规则——图示</vt:lpstr>
      <vt:lpstr>Using an efficient computer program</vt:lpstr>
      <vt:lpstr>基本结果</vt:lpstr>
      <vt:lpstr>基本结果</vt:lpstr>
      <vt:lpstr>基本结果</vt:lpstr>
      <vt:lpstr>总结</vt:lpstr>
      <vt:lpstr>非确定性学习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NordriDesign</dc:creator>
  <cp:keywords>ppt幻灯设计/ppt模板设计</cp:keywords>
  <dc:description>nordridesign.com  </dc:description>
  <cp:lastModifiedBy>dell</cp:lastModifiedBy>
  <cp:revision>206</cp:revision>
  <dcterms:created xsi:type="dcterms:W3CDTF">2007-10-21T01:27:31Z</dcterms:created>
  <dcterms:modified xsi:type="dcterms:W3CDTF">2014-03-11T09:44:18Z</dcterms:modified>
  <cp:category/>
</cp:coreProperties>
</file>