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9"/>
  </p:notesMasterIdLst>
  <p:sldIdLst>
    <p:sldId id="256" r:id="rId2"/>
    <p:sldId id="414"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406" r:id="rId30"/>
    <p:sldId id="405" r:id="rId31"/>
    <p:sldId id="408" r:id="rId32"/>
    <p:sldId id="410" r:id="rId33"/>
    <p:sldId id="409" r:id="rId34"/>
    <p:sldId id="411" r:id="rId35"/>
    <p:sldId id="412" r:id="rId36"/>
    <p:sldId id="407" r:id="rId37"/>
    <p:sldId id="413" r:id="rId38"/>
    <p:sldId id="285" r:id="rId39"/>
    <p:sldId id="286" r:id="rId40"/>
    <p:sldId id="287" r:id="rId41"/>
    <p:sldId id="288" r:id="rId42"/>
    <p:sldId id="289" r:id="rId43"/>
    <p:sldId id="290" r:id="rId44"/>
    <p:sldId id="291" r:id="rId45"/>
    <p:sldId id="415" r:id="rId46"/>
    <p:sldId id="416" r:id="rId47"/>
    <p:sldId id="417" r:id="rId48"/>
    <p:sldId id="418" r:id="rId49"/>
    <p:sldId id="419" r:id="rId50"/>
    <p:sldId id="420" r:id="rId51"/>
    <p:sldId id="421" r:id="rId52"/>
    <p:sldId id="422" r:id="rId53"/>
    <p:sldId id="425" r:id="rId54"/>
    <p:sldId id="423" r:id="rId55"/>
    <p:sldId id="426" r:id="rId56"/>
    <p:sldId id="424" r:id="rId57"/>
    <p:sldId id="428" r:id="rId58"/>
    <p:sldId id="427" r:id="rId59"/>
    <p:sldId id="292" r:id="rId60"/>
    <p:sldId id="429" r:id="rId61"/>
    <p:sldId id="430" r:id="rId62"/>
    <p:sldId id="431" r:id="rId63"/>
    <p:sldId id="432" r:id="rId64"/>
    <p:sldId id="433" r:id="rId65"/>
    <p:sldId id="434" r:id="rId66"/>
    <p:sldId id="435" r:id="rId67"/>
    <p:sldId id="436" r:id="rId68"/>
    <p:sldId id="437" r:id="rId69"/>
    <p:sldId id="438" r:id="rId70"/>
    <p:sldId id="439" r:id="rId71"/>
    <p:sldId id="294" r:id="rId72"/>
    <p:sldId id="295" r:id="rId73"/>
    <p:sldId id="296" r:id="rId74"/>
    <p:sldId id="440" r:id="rId75"/>
    <p:sldId id="441" r:id="rId76"/>
    <p:sldId id="442" r:id="rId77"/>
    <p:sldId id="443" r:id="rId78"/>
    <p:sldId id="297" r:id="rId79"/>
    <p:sldId id="444" r:id="rId80"/>
    <p:sldId id="445" r:id="rId81"/>
    <p:sldId id="446" r:id="rId82"/>
    <p:sldId id="447" r:id="rId83"/>
    <p:sldId id="448" r:id="rId84"/>
    <p:sldId id="298" r:id="rId85"/>
    <p:sldId id="299" r:id="rId86"/>
    <p:sldId id="449" r:id="rId87"/>
    <p:sldId id="300" r:id="rId88"/>
    <p:sldId id="301" r:id="rId89"/>
    <p:sldId id="450" r:id="rId90"/>
    <p:sldId id="302" r:id="rId91"/>
    <p:sldId id="453" r:id="rId92"/>
    <p:sldId id="454" r:id="rId93"/>
    <p:sldId id="455" r:id="rId94"/>
    <p:sldId id="456" r:id="rId95"/>
    <p:sldId id="457" r:id="rId96"/>
    <p:sldId id="303" r:id="rId97"/>
    <p:sldId id="304" r:id="rId98"/>
    <p:sldId id="458" r:id="rId99"/>
    <p:sldId id="305" r:id="rId100"/>
    <p:sldId id="306" r:id="rId101"/>
    <p:sldId id="307" r:id="rId102"/>
    <p:sldId id="308" r:id="rId103"/>
    <p:sldId id="309" r:id="rId104"/>
    <p:sldId id="310" r:id="rId105"/>
    <p:sldId id="311" r:id="rId106"/>
    <p:sldId id="312" r:id="rId107"/>
    <p:sldId id="313" r:id="rId108"/>
    <p:sldId id="314" r:id="rId109"/>
    <p:sldId id="315" r:id="rId110"/>
    <p:sldId id="316" r:id="rId111"/>
    <p:sldId id="317" r:id="rId112"/>
    <p:sldId id="318" r:id="rId113"/>
    <p:sldId id="319" r:id="rId114"/>
    <p:sldId id="320" r:id="rId115"/>
    <p:sldId id="321" r:id="rId116"/>
    <p:sldId id="322" r:id="rId117"/>
    <p:sldId id="323" r:id="rId118"/>
    <p:sldId id="324" r:id="rId119"/>
    <p:sldId id="325" r:id="rId120"/>
    <p:sldId id="326" r:id="rId121"/>
    <p:sldId id="327" r:id="rId122"/>
    <p:sldId id="328" r:id="rId123"/>
    <p:sldId id="329" r:id="rId124"/>
    <p:sldId id="330" r:id="rId125"/>
    <p:sldId id="331" r:id="rId126"/>
    <p:sldId id="332" r:id="rId127"/>
    <p:sldId id="333" r:id="rId128"/>
    <p:sldId id="334" r:id="rId129"/>
    <p:sldId id="335" r:id="rId130"/>
    <p:sldId id="336" r:id="rId131"/>
    <p:sldId id="337" r:id="rId132"/>
    <p:sldId id="338" r:id="rId133"/>
    <p:sldId id="339" r:id="rId134"/>
    <p:sldId id="340" r:id="rId135"/>
    <p:sldId id="341" r:id="rId136"/>
    <p:sldId id="342" r:id="rId137"/>
    <p:sldId id="343" r:id="rId138"/>
    <p:sldId id="344" r:id="rId139"/>
    <p:sldId id="345" r:id="rId140"/>
    <p:sldId id="346" r:id="rId141"/>
    <p:sldId id="347" r:id="rId142"/>
    <p:sldId id="348" r:id="rId143"/>
    <p:sldId id="349" r:id="rId144"/>
    <p:sldId id="350" r:id="rId145"/>
    <p:sldId id="351" r:id="rId146"/>
    <p:sldId id="352" r:id="rId147"/>
    <p:sldId id="353" r:id="rId148"/>
    <p:sldId id="354" r:id="rId149"/>
    <p:sldId id="355" r:id="rId150"/>
    <p:sldId id="356" r:id="rId151"/>
    <p:sldId id="357" r:id="rId152"/>
    <p:sldId id="358" r:id="rId153"/>
    <p:sldId id="359" r:id="rId154"/>
    <p:sldId id="360" r:id="rId155"/>
    <p:sldId id="361" r:id="rId156"/>
    <p:sldId id="362" r:id="rId157"/>
    <p:sldId id="363" r:id="rId158"/>
    <p:sldId id="364" r:id="rId159"/>
    <p:sldId id="459" r:id="rId160"/>
    <p:sldId id="460" r:id="rId161"/>
    <p:sldId id="461" r:id="rId162"/>
    <p:sldId id="365" r:id="rId163"/>
    <p:sldId id="366" r:id="rId164"/>
    <p:sldId id="367" r:id="rId165"/>
    <p:sldId id="368" r:id="rId166"/>
    <p:sldId id="369" r:id="rId167"/>
    <p:sldId id="370" r:id="rId168"/>
    <p:sldId id="371" r:id="rId169"/>
    <p:sldId id="372" r:id="rId170"/>
    <p:sldId id="373" r:id="rId171"/>
    <p:sldId id="374" r:id="rId172"/>
    <p:sldId id="462" r:id="rId173"/>
    <p:sldId id="463" r:id="rId174"/>
    <p:sldId id="464" r:id="rId175"/>
    <p:sldId id="466" r:id="rId176"/>
    <p:sldId id="467" r:id="rId177"/>
    <p:sldId id="469" r:id="rId178"/>
    <p:sldId id="470" r:id="rId179"/>
    <p:sldId id="471" r:id="rId180"/>
    <p:sldId id="473" r:id="rId181"/>
    <p:sldId id="474" r:id="rId182"/>
    <p:sldId id="475" r:id="rId183"/>
    <p:sldId id="476" r:id="rId184"/>
    <p:sldId id="477" r:id="rId185"/>
    <p:sldId id="478" r:id="rId186"/>
    <p:sldId id="479" r:id="rId187"/>
    <p:sldId id="472" r:id="rId188"/>
    <p:sldId id="375" r:id="rId189"/>
    <p:sldId id="376" r:id="rId190"/>
    <p:sldId id="377" r:id="rId191"/>
    <p:sldId id="378" r:id="rId192"/>
    <p:sldId id="379" r:id="rId193"/>
    <p:sldId id="380" r:id="rId194"/>
    <p:sldId id="381" r:id="rId195"/>
    <p:sldId id="382" r:id="rId196"/>
    <p:sldId id="383" r:id="rId197"/>
    <p:sldId id="384" r:id="rId198"/>
    <p:sldId id="385" r:id="rId199"/>
    <p:sldId id="386" r:id="rId200"/>
    <p:sldId id="387" r:id="rId201"/>
    <p:sldId id="388" r:id="rId202"/>
    <p:sldId id="389" r:id="rId203"/>
    <p:sldId id="390" r:id="rId204"/>
    <p:sldId id="391" r:id="rId205"/>
    <p:sldId id="392" r:id="rId206"/>
    <p:sldId id="393" r:id="rId207"/>
    <p:sldId id="394" r:id="rId208"/>
    <p:sldId id="395" r:id="rId209"/>
    <p:sldId id="396" r:id="rId210"/>
    <p:sldId id="397" r:id="rId211"/>
    <p:sldId id="398" r:id="rId212"/>
    <p:sldId id="399" r:id="rId213"/>
    <p:sldId id="400" r:id="rId214"/>
    <p:sldId id="401" r:id="rId215"/>
    <p:sldId id="402" r:id="rId216"/>
    <p:sldId id="403" r:id="rId217"/>
    <p:sldId id="404" r:id="rId2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018" y="4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E74E3-04A5-4902-8192-9A5E2AE585C5}" type="datetimeFigureOut">
              <a:rPr lang="zh-CN" altLang="en-US" smtClean="0"/>
              <a:t>2017/9/28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9542D2-ECB8-480D-B51B-8562C5EFC593}" type="slidenum">
              <a:rPr lang="zh-CN" altLang="en-US" smtClean="0"/>
              <a:t>‹#›</a:t>
            </a:fld>
            <a:endParaRPr lang="zh-CN" altLang="en-US"/>
          </a:p>
        </p:txBody>
      </p:sp>
    </p:spTree>
    <p:extLst>
      <p:ext uri="{BB962C8B-B14F-4D97-AF65-F5344CB8AC3E}">
        <p14:creationId xmlns:p14="http://schemas.microsoft.com/office/powerpoint/2010/main" val="752782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6F43191-DEEE-4EA5-9217-366075EC85C5}" type="slidenum">
              <a:rPr lang="zh-CN" altLang="en-US" sz="1200"/>
              <a:pPr eaLnBrk="1" hangingPunct="1"/>
              <a:t>4</a:t>
            </a:fld>
            <a:endParaRPr lang="en-US" altLang="zh-CN"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01008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6025C08-B347-4ED4-8B09-5F8A80DE5036}" type="slidenum">
              <a:rPr lang="zh-CN" altLang="en-US" sz="1200"/>
              <a:pPr eaLnBrk="1" hangingPunct="1"/>
              <a:t>41</a:t>
            </a:fld>
            <a:endParaRPr lang="en-US" altLang="zh-CN" sz="1200"/>
          </a:p>
        </p:txBody>
      </p:sp>
      <p:sp>
        <p:nvSpPr>
          <p:cNvPr id="158723" name="Rectangle 2"/>
          <p:cNvSpPr>
            <a:spLocks noGrp="1" noRot="1" noChangeAspect="1" noChangeArrowheads="1" noTextEdit="1"/>
          </p:cNvSpPr>
          <p:nvPr>
            <p:ph type="sldImg"/>
          </p:nvPr>
        </p:nvSpPr>
        <p:spPr>
          <a:xfrm>
            <a:off x="-1752600" y="685800"/>
            <a:ext cx="10363200" cy="7772400"/>
          </a:xfrm>
          <a:ln/>
        </p:spPr>
      </p:sp>
    </p:spTree>
    <p:extLst>
      <p:ext uri="{BB962C8B-B14F-4D97-AF65-F5344CB8AC3E}">
        <p14:creationId xmlns:p14="http://schemas.microsoft.com/office/powerpoint/2010/main" val="104453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79</a:t>
            </a:fld>
            <a:endParaRPr lang="zh-CN" altLang="en-US"/>
          </a:p>
        </p:txBody>
      </p:sp>
    </p:spTree>
    <p:extLst>
      <p:ext uri="{BB962C8B-B14F-4D97-AF65-F5344CB8AC3E}">
        <p14:creationId xmlns:p14="http://schemas.microsoft.com/office/powerpoint/2010/main" val="2601596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80</a:t>
            </a:fld>
            <a:endParaRPr lang="zh-CN" altLang="en-US"/>
          </a:p>
        </p:txBody>
      </p:sp>
    </p:spTree>
    <p:extLst>
      <p:ext uri="{BB962C8B-B14F-4D97-AF65-F5344CB8AC3E}">
        <p14:creationId xmlns:p14="http://schemas.microsoft.com/office/powerpoint/2010/main" val="409660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81</a:t>
            </a:fld>
            <a:endParaRPr lang="zh-CN" altLang="en-US"/>
          </a:p>
        </p:txBody>
      </p:sp>
    </p:spTree>
    <p:extLst>
      <p:ext uri="{BB962C8B-B14F-4D97-AF65-F5344CB8AC3E}">
        <p14:creationId xmlns:p14="http://schemas.microsoft.com/office/powerpoint/2010/main" val="165246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82</a:t>
            </a:fld>
            <a:endParaRPr lang="zh-CN" altLang="en-US"/>
          </a:p>
        </p:txBody>
      </p:sp>
    </p:spTree>
    <p:extLst>
      <p:ext uri="{BB962C8B-B14F-4D97-AF65-F5344CB8AC3E}">
        <p14:creationId xmlns:p14="http://schemas.microsoft.com/office/powerpoint/2010/main" val="1901019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9542D2-ECB8-480D-B51B-8562C5EFC593}" type="slidenum">
              <a:rPr lang="zh-CN" altLang="en-US" smtClean="0"/>
              <a:t>83</a:t>
            </a:fld>
            <a:endParaRPr lang="zh-CN" altLang="en-US"/>
          </a:p>
        </p:txBody>
      </p:sp>
    </p:spTree>
    <p:extLst>
      <p:ext uri="{BB962C8B-B14F-4D97-AF65-F5344CB8AC3E}">
        <p14:creationId xmlns:p14="http://schemas.microsoft.com/office/powerpoint/2010/main" val="394180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136AA1C-8FD2-4E94-9D5F-693BF382D886}" type="slidenum">
              <a:rPr lang="zh-CN" altLang="en-US" sz="1200"/>
              <a:pPr eaLnBrk="1" hangingPunct="1"/>
              <a:t>97</a:t>
            </a:fld>
            <a:endParaRPr lang="en-US" altLang="zh-CN"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817496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136AA1C-8FD2-4E94-9D5F-693BF382D886}" type="slidenum">
              <a:rPr lang="zh-CN" altLang="en-US" sz="1200"/>
              <a:pPr eaLnBrk="1" hangingPunct="1"/>
              <a:t>98</a:t>
            </a:fld>
            <a:endParaRPr lang="en-US" altLang="zh-CN"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55140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158141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61999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299549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1DC57737-7758-450C-878C-2F93AFD63967}" type="slidenum">
              <a:rPr lang="zh-CN" altLang="en-US"/>
              <a:pPr>
                <a:defRPr/>
              </a:pPr>
              <a:t>‹#›</a:t>
            </a:fld>
            <a:endParaRPr lang="en-US" altLang="zh-CN"/>
          </a:p>
        </p:txBody>
      </p:sp>
    </p:spTree>
    <p:extLst>
      <p:ext uri="{BB962C8B-B14F-4D97-AF65-F5344CB8AC3E}">
        <p14:creationId xmlns:p14="http://schemas.microsoft.com/office/powerpoint/2010/main" val="1058266145"/>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414387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238007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27853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347277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135365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75210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57558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73A4886-68F8-4DE5-A50D-B198B36B2D6E}" type="datetimeFigureOut">
              <a:rPr lang="zh-CN" altLang="en-US" smtClean="0"/>
              <a:t>2017/9/28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108725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A4886-68F8-4DE5-A50D-B198B36B2D6E}" type="datetimeFigureOut">
              <a:rPr lang="zh-CN" altLang="en-US" smtClean="0"/>
              <a:t>2017/9/28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33103-7BD6-427B-A8F9-206465538DA6}" type="slidenum">
              <a:rPr lang="zh-CN" altLang="en-US" smtClean="0"/>
              <a:t>‹#›</a:t>
            </a:fld>
            <a:endParaRPr lang="zh-CN" altLang="en-US"/>
          </a:p>
        </p:txBody>
      </p:sp>
    </p:spTree>
    <p:extLst>
      <p:ext uri="{BB962C8B-B14F-4D97-AF65-F5344CB8AC3E}">
        <p14:creationId xmlns:p14="http://schemas.microsoft.com/office/powerpoint/2010/main" val="3051184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emf"/><Relationship Id="rId5" Type="http://schemas.openxmlformats.org/officeDocument/2006/relationships/oleObject" Target="../embeddings/oleObject7.bin"/><Relationship Id="rId4" Type="http://schemas.openxmlformats.org/officeDocument/2006/relationships/image" Target="../media/image14.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e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e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2.e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3.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4.w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5.e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7.e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8.e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9.e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1.e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2.e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3.emf"/></Relationships>
</file>

<file path=ppt/slides/_rels/slide13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4.wmf"/></Relationships>
</file>

<file path=ppt/slides/_rels/slide1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35.emf"/><Relationship Id="rId4" Type="http://schemas.openxmlformats.org/officeDocument/2006/relationships/oleObject" Target="../embeddings/oleObject27.bin"/></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6.emf"/></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7.e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9.emf"/></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40.e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41.e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42.e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3.e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45.emf"/></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46.e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47.e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49.emf"/><Relationship Id="rId5" Type="http://schemas.openxmlformats.org/officeDocument/2006/relationships/oleObject" Target="../embeddings/oleObject41.bin"/><Relationship Id="rId4" Type="http://schemas.openxmlformats.org/officeDocument/2006/relationships/image" Target="../media/image48.e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51.emf"/><Relationship Id="rId5" Type="http://schemas.openxmlformats.org/officeDocument/2006/relationships/oleObject" Target="../embeddings/oleObject43.bin"/><Relationship Id="rId4" Type="http://schemas.openxmlformats.org/officeDocument/2006/relationships/image" Target="../media/image50.emf"/></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52.emf"/></Relationships>
</file>

<file path=ppt/slides/_rels/slide15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54.emf"/></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56.emf"/><Relationship Id="rId5" Type="http://schemas.openxmlformats.org/officeDocument/2006/relationships/oleObject" Target="../embeddings/oleObject47.bin"/><Relationship Id="rId4" Type="http://schemas.openxmlformats.org/officeDocument/2006/relationships/image" Target="../media/image55.emf"/></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57.e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58.e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59.emf"/></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60.e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61.emf"/></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6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63.emf"/></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65.emf"/><Relationship Id="rId5" Type="http://schemas.openxmlformats.org/officeDocument/2006/relationships/oleObject" Target="../embeddings/oleObject56.bin"/><Relationship Id="rId4" Type="http://schemas.openxmlformats.org/officeDocument/2006/relationships/image" Target="../media/image64.emf"/></Relationships>
</file>

<file path=ppt/slides/_rels/slide19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66.emf"/></Relationships>
</file>

<file path=ppt/slides/_rels/slide19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68.emf"/><Relationship Id="rId5" Type="http://schemas.openxmlformats.org/officeDocument/2006/relationships/oleObject" Target="../embeddings/oleObject59.bin"/><Relationship Id="rId4" Type="http://schemas.openxmlformats.org/officeDocument/2006/relationships/image" Target="../media/image67.emf"/></Relationships>
</file>

<file path=ppt/slides/_rels/slide19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69.emf"/></Relationships>
</file>

<file path=ppt/slides/_rels/slide196.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70.emf"/></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72.emf"/><Relationship Id="rId5" Type="http://schemas.openxmlformats.org/officeDocument/2006/relationships/oleObject" Target="../embeddings/oleObject63.bin"/><Relationship Id="rId4" Type="http://schemas.openxmlformats.org/officeDocument/2006/relationships/image" Target="../media/image71.emf"/></Relationships>
</file>

<file path=ppt/slides/_rels/slide20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74.emf"/><Relationship Id="rId5" Type="http://schemas.openxmlformats.org/officeDocument/2006/relationships/oleObject" Target="../embeddings/oleObject65.bin"/><Relationship Id="rId4" Type="http://schemas.openxmlformats.org/officeDocument/2006/relationships/image" Target="../media/image73.emf"/></Relationships>
</file>

<file path=ppt/slides/_rels/slide202.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75.emf"/></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77.emf"/><Relationship Id="rId5" Type="http://schemas.openxmlformats.org/officeDocument/2006/relationships/oleObject" Target="../embeddings/oleObject68.bin"/><Relationship Id="rId4" Type="http://schemas.openxmlformats.org/officeDocument/2006/relationships/image" Target="../media/image76.emf"/></Relationships>
</file>

<file path=ppt/slides/_rels/slide20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image" Target="../media/image78.emf"/></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60.vml"/><Relationship Id="rId4" Type="http://schemas.openxmlformats.org/officeDocument/2006/relationships/image" Target="../media/image79.emf"/></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81.emf"/><Relationship Id="rId5" Type="http://schemas.openxmlformats.org/officeDocument/2006/relationships/oleObject" Target="../embeddings/oleObject72.bin"/><Relationship Id="rId4" Type="http://schemas.openxmlformats.org/officeDocument/2006/relationships/image" Target="../media/image80.emf"/></Relationships>
</file>

<file path=ppt/slides/_rels/slide21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image" Target="../media/image82.emf"/></Relationships>
</file>

<file path=ppt/slides/_rels/slide214.xml.rels><?xml version="1.0" encoding="UTF-8" standalone="yes"?>
<Relationships xmlns="http://schemas.openxmlformats.org/package/2006/relationships"><Relationship Id="rId3" Type="http://schemas.openxmlformats.org/officeDocument/2006/relationships/slide" Target="slide130.xml"/><Relationship Id="rId7" Type="http://schemas.openxmlformats.org/officeDocument/2006/relationships/image" Target="../media/image84.emf"/><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75.bin"/><Relationship Id="rId5" Type="http://schemas.openxmlformats.org/officeDocument/2006/relationships/image" Target="../media/image83.emf"/><Relationship Id="rId4" Type="http://schemas.openxmlformats.org/officeDocument/2006/relationships/oleObject" Target="../embeddings/oleObject74.bin"/></Relationships>
</file>

<file path=ppt/slides/_rels/slide215.xml.rels><?xml version="1.0" encoding="UTF-8" standalone="yes"?>
<Relationships xmlns="http://schemas.openxmlformats.org/package/2006/relationships"><Relationship Id="rId2" Type="http://schemas.openxmlformats.org/officeDocument/2006/relationships/slide" Target="slide131.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8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3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7.xml"/><Relationship Id="rId5" Type="http://schemas.openxmlformats.org/officeDocument/2006/relationships/slide" Target="slide96.xml"/><Relationship Id="rId4" Type="http://schemas.openxmlformats.org/officeDocument/2006/relationships/slide" Target="slide25.xml"/></Relationships>
</file>

<file path=ppt/slides/_rels/slide5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96.xml"/><Relationship Id="rId7" Type="http://schemas.openxmlformats.org/officeDocument/2006/relationships/slide" Target="slide20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10.xml"/><Relationship Id="rId5" Type="http://schemas.openxmlformats.org/officeDocument/2006/relationships/slide" Target="slide206.xml"/><Relationship Id="rId4" Type="http://schemas.openxmlformats.org/officeDocument/2006/relationships/slide" Target="slide197.xml"/></Relationships>
</file>

<file path=ppt/slides/_rels/slide6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9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0D36D3E-BEE9-409E-80F1-596AF8F93675}" type="slidenum">
              <a:rPr kumimoji="0" lang="zh-CN" altLang="en-US" sz="1400"/>
              <a:pPr eaLnBrk="1" hangingPunct="1"/>
              <a:t>1</a:t>
            </a:fld>
            <a:endParaRPr kumimoji="0" lang="en-US" altLang="zh-CN" sz="1400"/>
          </a:p>
        </p:txBody>
      </p:sp>
      <p:sp>
        <p:nvSpPr>
          <p:cNvPr id="3075" name="Rectangle 2"/>
          <p:cNvSpPr>
            <a:spLocks noGrp="1" noChangeArrowheads="1"/>
          </p:cNvSpPr>
          <p:nvPr>
            <p:ph type="title"/>
          </p:nvPr>
        </p:nvSpPr>
        <p:spPr>
          <a:xfrm>
            <a:off x="755650" y="1196975"/>
            <a:ext cx="7777163" cy="4103688"/>
          </a:xfrm>
        </p:spPr>
        <p:txBody>
          <a:bodyPr>
            <a:normAutofit/>
          </a:bodyPr>
          <a:lstStyle/>
          <a:p>
            <a:pPr algn="l" eaLnBrk="1" hangingPunct="1"/>
            <a:r>
              <a:rPr lang="zh-CN" altLang="en-US" sz="4800" dirty="0" smtClean="0">
                <a:solidFill>
                  <a:schemeClr val="tx1"/>
                </a:solidFill>
                <a:effectLst/>
              </a:rPr>
              <a:t>面向对象编程技术</a:t>
            </a:r>
            <a:r>
              <a:rPr lang="en-US" altLang="zh-CN" sz="4800" dirty="0" smtClean="0">
                <a:solidFill>
                  <a:schemeClr val="tx1"/>
                </a:solidFill>
                <a:effectLst/>
              </a:rPr>
              <a:t/>
            </a:r>
            <a:br>
              <a:rPr lang="en-US" altLang="zh-CN" sz="4800" dirty="0" smtClean="0">
                <a:solidFill>
                  <a:schemeClr val="tx1"/>
                </a:solidFill>
                <a:effectLst/>
              </a:rPr>
            </a:br>
            <a:r>
              <a:rPr lang="zh-CN" altLang="en-US" sz="4800" dirty="0" smtClean="0">
                <a:solidFill>
                  <a:schemeClr val="tx1"/>
                </a:solidFill>
                <a:effectLst/>
              </a:rPr>
              <a:t>时间：周二，</a:t>
            </a:r>
            <a:r>
              <a:rPr lang="en-US" altLang="zh-CN" sz="4800" dirty="0" smtClean="0">
                <a:solidFill>
                  <a:schemeClr val="tx1"/>
                </a:solidFill>
                <a:effectLst/>
              </a:rPr>
              <a:t>7</a:t>
            </a:r>
            <a:r>
              <a:rPr lang="zh-CN" altLang="en-US" sz="4800" dirty="0" smtClean="0">
                <a:solidFill>
                  <a:schemeClr val="tx1"/>
                </a:solidFill>
                <a:effectLst/>
              </a:rPr>
              <a:t>、</a:t>
            </a:r>
            <a:r>
              <a:rPr lang="en-US" altLang="zh-CN" sz="4800" dirty="0" smtClean="0">
                <a:solidFill>
                  <a:schemeClr val="tx1"/>
                </a:solidFill>
                <a:effectLst/>
              </a:rPr>
              <a:t>8</a:t>
            </a:r>
            <a:br>
              <a:rPr lang="en-US" altLang="zh-CN" sz="4800" dirty="0" smtClean="0">
                <a:solidFill>
                  <a:schemeClr val="tx1"/>
                </a:solidFill>
                <a:effectLst/>
              </a:rPr>
            </a:br>
            <a:r>
              <a:rPr lang="en-US" altLang="zh-CN" sz="4800" smtClean="0">
                <a:solidFill>
                  <a:schemeClr val="tx1"/>
                </a:solidFill>
                <a:effectLst/>
              </a:rPr>
              <a:t>             </a:t>
            </a:r>
            <a:r>
              <a:rPr lang="zh-CN" altLang="en-US" sz="4800" smtClean="0">
                <a:solidFill>
                  <a:schemeClr val="tx1"/>
                </a:solidFill>
                <a:effectLst/>
              </a:rPr>
              <a:t>周五</a:t>
            </a:r>
            <a:r>
              <a:rPr lang="zh-CN" altLang="en-US" sz="4800" dirty="0" smtClean="0">
                <a:solidFill>
                  <a:schemeClr val="tx1"/>
                </a:solidFill>
                <a:effectLst/>
              </a:rPr>
              <a:t>，</a:t>
            </a:r>
            <a:r>
              <a:rPr lang="en-US" altLang="zh-CN" sz="4800" dirty="0" smtClean="0">
                <a:solidFill>
                  <a:schemeClr val="tx1"/>
                </a:solidFill>
                <a:effectLst/>
              </a:rPr>
              <a:t>1</a:t>
            </a:r>
            <a:r>
              <a:rPr lang="zh-CN" altLang="en-US" sz="4800" dirty="0" smtClean="0">
                <a:solidFill>
                  <a:schemeClr val="tx1"/>
                </a:solidFill>
                <a:effectLst/>
              </a:rPr>
              <a:t>、</a:t>
            </a:r>
            <a:r>
              <a:rPr lang="en-US" altLang="zh-CN" sz="4800" dirty="0" smtClean="0">
                <a:solidFill>
                  <a:schemeClr val="tx1"/>
                </a:solidFill>
                <a:effectLst/>
              </a:rPr>
              <a:t>2</a:t>
            </a:r>
            <a:r>
              <a:rPr lang="zh-CN" altLang="en-US" sz="4800" dirty="0" smtClean="0">
                <a:solidFill>
                  <a:schemeClr val="tx1"/>
                </a:solidFill>
                <a:effectLst/>
              </a:rPr>
              <a:t/>
            </a:r>
            <a:br>
              <a:rPr lang="zh-CN" altLang="en-US" sz="4800" dirty="0" smtClean="0">
                <a:solidFill>
                  <a:schemeClr val="tx1"/>
                </a:solidFill>
                <a:effectLst/>
              </a:rPr>
            </a:br>
            <a:r>
              <a:rPr lang="zh-CN" altLang="en-US" sz="4800" dirty="0" smtClean="0">
                <a:solidFill>
                  <a:schemeClr val="tx1"/>
                </a:solidFill>
                <a:effectLst/>
              </a:rPr>
              <a:t>地点：研</a:t>
            </a:r>
            <a:r>
              <a:rPr lang="en-US" altLang="zh-CN" sz="4800" dirty="0" smtClean="0">
                <a:solidFill>
                  <a:schemeClr val="tx1"/>
                </a:solidFill>
                <a:effectLst/>
              </a:rPr>
              <a:t>204</a:t>
            </a:r>
            <a:br>
              <a:rPr lang="en-US" altLang="zh-CN" sz="4800" dirty="0" smtClean="0">
                <a:solidFill>
                  <a:schemeClr val="tx1"/>
                </a:solidFill>
                <a:effectLst/>
              </a:rPr>
            </a:br>
            <a:r>
              <a:rPr lang="zh-CN" altLang="en-US" sz="4800" dirty="0" smtClean="0">
                <a:solidFill>
                  <a:schemeClr val="tx1"/>
                </a:solidFill>
                <a:effectLst/>
              </a:rPr>
              <a:t>周次：</a:t>
            </a:r>
            <a:r>
              <a:rPr lang="en-US" altLang="zh-CN" sz="4800" dirty="0" smtClean="0">
                <a:solidFill>
                  <a:schemeClr val="tx1"/>
                </a:solidFill>
                <a:effectLst/>
              </a:rPr>
              <a:t>3~14</a:t>
            </a:r>
            <a:r>
              <a:rPr lang="zh-CN" altLang="en-US" sz="4800" dirty="0" smtClean="0">
                <a:solidFill>
                  <a:schemeClr val="tx1"/>
                </a:solidFill>
                <a:effectLst/>
              </a:rPr>
              <a:t>周</a:t>
            </a:r>
          </a:p>
        </p:txBody>
      </p:sp>
    </p:spTree>
    <p:extLst>
      <p:ext uri="{BB962C8B-B14F-4D97-AF65-F5344CB8AC3E}">
        <p14:creationId xmlns:p14="http://schemas.microsoft.com/office/powerpoint/2010/main" val="2334319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BB45058-944E-475A-AB08-7421A8F4089E}" type="slidenum">
              <a:rPr kumimoji="0" lang="zh-CN" altLang="en-US" sz="1400"/>
              <a:pPr eaLnBrk="1" hangingPunct="1"/>
              <a:t>10</a:t>
            </a:fld>
            <a:endParaRPr kumimoji="0" lang="en-US" altLang="zh-CN" sz="1400"/>
          </a:p>
        </p:txBody>
      </p:sp>
      <p:sp>
        <p:nvSpPr>
          <p:cNvPr id="944130" name="Rectangle 2"/>
          <p:cNvSpPr>
            <a:spLocks noGrp="1" noChangeArrowheads="1"/>
          </p:cNvSpPr>
          <p:nvPr>
            <p:ph type="title"/>
          </p:nvPr>
        </p:nvSpPr>
        <p:spPr/>
        <p:txBody>
          <a:bodyPr/>
          <a:lstStyle/>
          <a:p>
            <a:pPr eaLnBrk="1" hangingPunct="1">
              <a:defRPr/>
            </a:pPr>
            <a:r>
              <a:rPr lang="zh-CN" altLang="en-US" sz="4800" smtClean="0">
                <a:effectLst>
                  <a:outerShdw blurRad="38100" dist="38100" dir="2700000" algn="tl">
                    <a:srgbClr val="FFFFFF"/>
                  </a:outerShdw>
                </a:effectLst>
              </a:rPr>
              <a:t>主要网络资源</a:t>
            </a:r>
          </a:p>
        </p:txBody>
      </p:sp>
      <p:sp>
        <p:nvSpPr>
          <p:cNvPr id="13316" name="Rectangle 3"/>
          <p:cNvSpPr>
            <a:spLocks noGrp="1" noChangeArrowheads="1"/>
          </p:cNvSpPr>
          <p:nvPr>
            <p:ph type="body" idx="1"/>
          </p:nvPr>
        </p:nvSpPr>
        <p:spPr/>
        <p:txBody>
          <a:bodyPr/>
          <a:lstStyle/>
          <a:p>
            <a:pPr eaLnBrk="1" hangingPunct="1"/>
            <a:r>
              <a:rPr lang="en-US" altLang="zh-CN" sz="4000" dirty="0" smtClean="0"/>
              <a:t>www.csdn.net</a:t>
            </a:r>
          </a:p>
          <a:p>
            <a:pPr eaLnBrk="1" hangingPunct="1"/>
            <a:r>
              <a:rPr lang="en-US" altLang="zh-CN" sz="4000" dirty="0" smtClean="0"/>
              <a:t>www.sourceforge.net</a:t>
            </a:r>
          </a:p>
          <a:p>
            <a:pPr eaLnBrk="1" hangingPunct="1"/>
            <a:r>
              <a:rPr lang="en-US" altLang="zh-CN" sz="4000" dirty="0" smtClean="0"/>
              <a:t>www.microsoft.com</a:t>
            </a:r>
          </a:p>
        </p:txBody>
      </p:sp>
    </p:spTree>
    <p:extLst>
      <p:ext uri="{BB962C8B-B14F-4D97-AF65-F5344CB8AC3E}">
        <p14:creationId xmlns:p14="http://schemas.microsoft.com/office/powerpoint/2010/main" val="1025733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41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944130" grpId="0"/>
      <p:bldP spid="1331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814634-B416-415B-8A35-36DB2AE50FD0}" type="slidenum">
              <a:rPr kumimoji="0" lang="zh-CN" altLang="en-US" sz="1400"/>
              <a:pPr eaLnBrk="1" hangingPunct="1"/>
              <a:t>100</a:t>
            </a:fld>
            <a:endParaRPr kumimoji="0" lang="en-US" altLang="zh-CN" sz="1400"/>
          </a:p>
        </p:txBody>
      </p:sp>
      <p:sp>
        <p:nvSpPr>
          <p:cNvPr id="55299" name="Rectangle 3"/>
          <p:cNvSpPr>
            <a:spLocks noGrp="1" noChangeArrowheads="1"/>
          </p:cNvSpPr>
          <p:nvPr>
            <p:ph type="body" idx="1"/>
          </p:nvPr>
        </p:nvSpPr>
        <p:spPr>
          <a:xfrm>
            <a:off x="685800" y="762000"/>
            <a:ext cx="7772400" cy="762000"/>
          </a:xfrm>
        </p:spPr>
        <p:txBody>
          <a:bodyPr/>
          <a:lstStyle/>
          <a:p>
            <a:pPr eaLnBrk="1" hangingPunct="1">
              <a:buFont typeface="Wingdings" pitchFamily="2" charset="2"/>
              <a:buNone/>
            </a:pPr>
            <a:r>
              <a:rPr lang="zh-CN" altLang="en-US" smtClean="0"/>
              <a:t>举例：</a:t>
            </a:r>
          </a:p>
        </p:txBody>
      </p:sp>
      <p:graphicFrame>
        <p:nvGraphicFramePr>
          <p:cNvPr id="55300" name="Object 4"/>
          <p:cNvGraphicFramePr>
            <a:graphicFrameLocks noChangeAspect="1"/>
          </p:cNvGraphicFramePr>
          <p:nvPr>
            <p:extLst>
              <p:ext uri="{D42A27DB-BD31-4B8C-83A1-F6EECF244321}">
                <p14:modId xmlns:p14="http://schemas.microsoft.com/office/powerpoint/2010/main" val="1710709599"/>
              </p:ext>
            </p:extLst>
          </p:nvPr>
        </p:nvGraphicFramePr>
        <p:xfrm>
          <a:off x="1293813" y="1527175"/>
          <a:ext cx="5840412" cy="5535613"/>
        </p:xfrm>
        <a:graphic>
          <a:graphicData uri="http://schemas.openxmlformats.org/presentationml/2006/ole">
            <mc:AlternateContent xmlns:mc="http://schemas.openxmlformats.org/markup-compatibility/2006">
              <mc:Choice xmlns:v="urn:schemas-microsoft-com:vml" Requires="v">
                <p:oleObj spid="_x0000_s7496" name="Document" r:id="rId3" imgW="5459080" imgH="5150948" progId="Word.Document.8">
                  <p:embed/>
                </p:oleObj>
              </mc:Choice>
              <mc:Fallback>
                <p:oleObj name="Document" r:id="rId3" imgW="5459080" imgH="5150948" progId="Word.Document.8">
                  <p:embed/>
                  <p:pic>
                    <p:nvPicPr>
                      <p:cNvPr id="0" name=""/>
                      <p:cNvPicPr>
                        <a:picLocks noChangeAspect="1" noChangeArrowheads="1"/>
                      </p:cNvPicPr>
                      <p:nvPr/>
                    </p:nvPicPr>
                    <p:blipFill>
                      <a:blip r:embed="rId4"/>
                      <a:srcRect/>
                      <a:stretch>
                        <a:fillRect/>
                      </a:stretch>
                    </p:blipFill>
                    <p:spPr bwMode="auto">
                      <a:xfrm>
                        <a:off x="1293813" y="1527175"/>
                        <a:ext cx="5840412" cy="553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Rectangle 7"/>
          <p:cNvSpPr>
            <a:spLocks noChangeArrowheads="1"/>
          </p:cNvSpPr>
          <p:nvPr/>
        </p:nvSpPr>
        <p:spPr bwMode="auto">
          <a:xfrm>
            <a:off x="4572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en-US" altLang="zh-CN">
                <a:solidFill>
                  <a:schemeClr val="tx2"/>
                </a:solidFill>
                <a:effectLst>
                  <a:outerShdw blurRad="38100" dist="38100" dir="2700000" algn="tl">
                    <a:srgbClr val="FFFFFF"/>
                  </a:outerShdw>
                </a:effectLst>
                <a:latin typeface="Arial" charset="0"/>
              </a:rPr>
              <a:t>4.1</a:t>
            </a:r>
            <a:r>
              <a:rPr lang="zh-CN" altLang="en-US">
                <a:solidFill>
                  <a:schemeClr val="tx2"/>
                </a:solidFill>
                <a:effectLst>
                  <a:outerShdw blurRad="38100" dist="38100" dir="2700000" algn="tl">
                    <a:srgbClr val="FFFFFF"/>
                  </a:outerShdw>
                </a:effectLst>
                <a:latin typeface="Arial" charset="0"/>
              </a:rPr>
              <a:t>类的结构（外部说明）</a:t>
            </a:r>
          </a:p>
        </p:txBody>
      </p:sp>
    </p:spTree>
    <p:extLst>
      <p:ext uri="{BB962C8B-B14F-4D97-AF65-F5344CB8AC3E}">
        <p14:creationId xmlns:p14="http://schemas.microsoft.com/office/powerpoint/2010/main" val="134731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fade">
                                      <p:cBhvr>
                                        <p:cTn id="7" dur="1000"/>
                                        <p:tgtEl>
                                          <p:spTgt spid="55298"/>
                                        </p:tgtEl>
                                      </p:cBhvr>
                                    </p:animEffect>
                                    <p:anim calcmode="lin" valueType="num">
                                      <p:cBhvr>
                                        <p:cTn id="8" dur="1000" fill="hold"/>
                                        <p:tgtEl>
                                          <p:spTgt spid="55298"/>
                                        </p:tgtEl>
                                        <p:attrNameLst>
                                          <p:attrName>ppt_x</p:attrName>
                                        </p:attrNameLst>
                                      </p:cBhvr>
                                      <p:tavLst>
                                        <p:tav tm="0">
                                          <p:val>
                                            <p:strVal val="#ppt_x"/>
                                          </p:val>
                                        </p:tav>
                                        <p:tav tm="100000">
                                          <p:val>
                                            <p:strVal val="#ppt_x"/>
                                          </p:val>
                                        </p:tav>
                                      </p:tavLst>
                                    </p:anim>
                                    <p:anim calcmode="lin" valueType="num">
                                      <p:cBhvr>
                                        <p:cTn id="9" dur="1000" fill="hold"/>
                                        <p:tgtEl>
                                          <p:spTgt spid="552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299">
                                            <p:txEl>
                                              <p:pRg st="0" end="0"/>
                                            </p:txEl>
                                          </p:spTgt>
                                        </p:tgtEl>
                                        <p:attrNameLst>
                                          <p:attrName>style.visibility</p:attrName>
                                        </p:attrNameLst>
                                      </p:cBhvr>
                                      <p:to>
                                        <p:strVal val="visible"/>
                                      </p:to>
                                    </p:set>
                                    <p:animEffect transition="in" filter="fade">
                                      <p:cBhvr>
                                        <p:cTn id="12" dur="1000"/>
                                        <p:tgtEl>
                                          <p:spTgt spid="55299">
                                            <p:txEl>
                                              <p:pRg st="0" end="0"/>
                                            </p:txEl>
                                          </p:spTgt>
                                        </p:tgtEl>
                                      </p:cBhvr>
                                    </p:animEffect>
                                    <p:anim calcmode="lin" valueType="num">
                                      <p:cBhvr>
                                        <p:cTn id="13" dur="10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529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fade">
                                      <p:cBhvr>
                                        <p:cTn id="17" dur="1000"/>
                                        <p:tgtEl>
                                          <p:spTgt spid="55300"/>
                                        </p:tgtEl>
                                      </p:cBhvr>
                                    </p:animEffect>
                                    <p:anim calcmode="lin" valueType="num">
                                      <p:cBhvr>
                                        <p:cTn id="18" dur="1000" fill="hold"/>
                                        <p:tgtEl>
                                          <p:spTgt spid="55300"/>
                                        </p:tgtEl>
                                        <p:attrNameLst>
                                          <p:attrName>ppt_x</p:attrName>
                                        </p:attrNameLst>
                                      </p:cBhvr>
                                      <p:tavLst>
                                        <p:tav tm="0">
                                          <p:val>
                                            <p:strVal val="#ppt_x"/>
                                          </p:val>
                                        </p:tav>
                                        <p:tav tm="100000">
                                          <p:val>
                                            <p:strVal val="#ppt_x"/>
                                          </p:val>
                                        </p:tav>
                                      </p:tavLst>
                                    </p:anim>
                                    <p:anim calcmode="lin" valueType="num">
                                      <p:cBhvr>
                                        <p:cTn id="19" dur="1000" fill="hold"/>
                                        <p:tgtEl>
                                          <p:spTgt spid="5530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6871"/>
                                        </p:tgtEl>
                                        <p:attrNameLst>
                                          <p:attrName>style.visibility</p:attrName>
                                        </p:attrNameLst>
                                      </p:cBhvr>
                                      <p:to>
                                        <p:strVal val="visible"/>
                                      </p:to>
                                    </p:set>
                                    <p:animEffect transition="in" filter="fade">
                                      <p:cBhvr>
                                        <p:cTn id="22" dur="1000"/>
                                        <p:tgtEl>
                                          <p:spTgt spid="36871"/>
                                        </p:tgtEl>
                                      </p:cBhvr>
                                    </p:animEffect>
                                    <p:anim calcmode="lin" valueType="num">
                                      <p:cBhvr>
                                        <p:cTn id="23" dur="1000" fill="hold"/>
                                        <p:tgtEl>
                                          <p:spTgt spid="36871"/>
                                        </p:tgtEl>
                                        <p:attrNameLst>
                                          <p:attrName>ppt_x</p:attrName>
                                        </p:attrNameLst>
                                      </p:cBhvr>
                                      <p:tavLst>
                                        <p:tav tm="0">
                                          <p:val>
                                            <p:strVal val="#ppt_x"/>
                                          </p:val>
                                        </p:tav>
                                        <p:tav tm="100000">
                                          <p:val>
                                            <p:strVal val="#ppt_x"/>
                                          </p:val>
                                        </p:tav>
                                      </p:tavLst>
                                    </p:anim>
                                    <p:anim calcmode="lin" valueType="num">
                                      <p:cBhvr>
                                        <p:cTn id="24" dur="1000" fill="hold"/>
                                        <p:tgtEl>
                                          <p:spTgt spid="368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build="p"/>
      <p:bldP spid="36871"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0525924-336E-469E-8568-EE5B7D25F3BB}" type="slidenum">
              <a:rPr kumimoji="0" lang="zh-CN" altLang="en-US" sz="1400"/>
              <a:pPr eaLnBrk="1" hangingPunct="1"/>
              <a:t>101</a:t>
            </a:fld>
            <a:endParaRPr kumimoji="0" lang="en-US" altLang="zh-CN" sz="1400"/>
          </a:p>
        </p:txBody>
      </p:sp>
      <p:sp>
        <p:nvSpPr>
          <p:cNvPr id="37891" name="Rectangle 3"/>
          <p:cNvSpPr>
            <a:spLocks noGrp="1" noChangeArrowheads="1"/>
          </p:cNvSpPr>
          <p:nvPr>
            <p:ph type="body" idx="1"/>
          </p:nvPr>
        </p:nvSpPr>
        <p:spPr>
          <a:xfrm>
            <a:off x="762000" y="990600"/>
            <a:ext cx="7772400" cy="4114800"/>
          </a:xfrm>
        </p:spPr>
        <p:txBody>
          <a:bodyPr/>
          <a:lstStyle/>
          <a:p>
            <a:pPr eaLnBrk="1" hangingPunct="1"/>
            <a:r>
              <a:rPr lang="zh-CN" altLang="en-US" dirty="0" smtClean="0"/>
              <a:t>访问控制描述符</a:t>
            </a:r>
          </a:p>
          <a:p>
            <a:pPr lvl="1" eaLnBrk="1" hangingPunct="1"/>
            <a:r>
              <a:rPr lang="en-US" altLang="zh-CN" dirty="0" smtClean="0">
                <a:solidFill>
                  <a:srgbClr val="00FFCC"/>
                </a:solidFill>
              </a:rPr>
              <a:t>public</a:t>
            </a:r>
            <a:r>
              <a:rPr lang="zh-CN" altLang="zh-CN" dirty="0" smtClean="0"/>
              <a:t>后声明的是</a:t>
            </a:r>
            <a:r>
              <a:rPr lang="zh-CN" altLang="zh-CN" dirty="0" smtClean="0">
                <a:solidFill>
                  <a:schemeClr val="hlink"/>
                </a:solidFill>
              </a:rPr>
              <a:t>公有</a:t>
            </a:r>
            <a:r>
              <a:rPr lang="zh-CN" altLang="zh-CN" dirty="0" smtClean="0"/>
              <a:t>数据成员和成员函数，可被</a:t>
            </a:r>
            <a:r>
              <a:rPr lang="zh-CN" altLang="zh-CN" dirty="0" smtClean="0">
                <a:solidFill>
                  <a:schemeClr val="folHlink"/>
                </a:solidFill>
              </a:rPr>
              <a:t>任何程序单元</a:t>
            </a:r>
            <a:r>
              <a:rPr lang="zh-CN" altLang="zh-CN" dirty="0" smtClean="0"/>
              <a:t>引用。</a:t>
            </a:r>
          </a:p>
          <a:p>
            <a:pPr lvl="1" eaLnBrk="1" hangingPunct="1"/>
            <a:r>
              <a:rPr lang="en-US" altLang="zh-CN" dirty="0" smtClean="0">
                <a:solidFill>
                  <a:srgbClr val="00FFCC"/>
                </a:solidFill>
              </a:rPr>
              <a:t>private</a:t>
            </a:r>
            <a:r>
              <a:rPr lang="zh-CN" altLang="zh-CN" dirty="0" smtClean="0"/>
              <a:t>后声明的是</a:t>
            </a:r>
            <a:r>
              <a:rPr lang="zh-CN" altLang="zh-CN" dirty="0" smtClean="0">
                <a:solidFill>
                  <a:schemeClr val="hlink"/>
                </a:solidFill>
              </a:rPr>
              <a:t>私有</a:t>
            </a:r>
            <a:r>
              <a:rPr lang="zh-CN" altLang="zh-CN" dirty="0" smtClean="0"/>
              <a:t>数据成员和成员函数，仅可被</a:t>
            </a:r>
            <a:r>
              <a:rPr lang="zh-CN" altLang="zh-CN" dirty="0" smtClean="0">
                <a:solidFill>
                  <a:schemeClr val="folHlink"/>
                </a:solidFill>
              </a:rPr>
              <a:t>类内部</a:t>
            </a:r>
            <a:r>
              <a:rPr lang="zh-CN" altLang="zh-CN" dirty="0" smtClean="0"/>
              <a:t>引用。</a:t>
            </a:r>
          </a:p>
          <a:p>
            <a:pPr lvl="1" eaLnBrk="1" hangingPunct="1"/>
            <a:r>
              <a:rPr lang="en-US" altLang="zh-CN" dirty="0" smtClean="0"/>
              <a:t>public</a:t>
            </a:r>
            <a:r>
              <a:rPr lang="zh-CN" altLang="zh-CN" dirty="0" smtClean="0"/>
              <a:t>和</a:t>
            </a:r>
            <a:r>
              <a:rPr lang="en-US" altLang="zh-CN" dirty="0" smtClean="0"/>
              <a:t>private</a:t>
            </a:r>
            <a:r>
              <a:rPr lang="zh-CN" altLang="zh-CN" dirty="0" smtClean="0"/>
              <a:t>出现的顺序和次数是任意的。</a:t>
            </a:r>
          </a:p>
        </p:txBody>
      </p:sp>
      <p:sp>
        <p:nvSpPr>
          <p:cNvPr id="37892" name="Rectangle 4"/>
          <p:cNvSpPr>
            <a:spLocks noChangeArrowheads="1"/>
          </p:cNvSpPr>
          <p:nvPr/>
        </p:nvSpPr>
        <p:spPr bwMode="auto">
          <a:xfrm>
            <a:off x="4572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en-US" altLang="zh-CN" sz="3200" dirty="0" smtClean="0">
                <a:effectLst>
                  <a:outerShdw blurRad="38100" dist="38100" dir="2700000" algn="tl">
                    <a:srgbClr val="FFFFFF"/>
                  </a:outerShdw>
                </a:effectLst>
                <a:latin typeface="Arial" charset="0"/>
              </a:rPr>
              <a:t>5.1</a:t>
            </a:r>
            <a:r>
              <a:rPr lang="zh-CN" altLang="en-US" sz="3200" dirty="0">
                <a:effectLst>
                  <a:outerShdw blurRad="38100" dist="38100" dir="2700000" algn="tl">
                    <a:srgbClr val="FFFFFF"/>
                  </a:outerShdw>
                </a:effectLst>
                <a:latin typeface="Arial" charset="0"/>
              </a:rPr>
              <a:t>类的结构（外部说明）</a:t>
            </a:r>
          </a:p>
        </p:txBody>
      </p:sp>
    </p:spTree>
    <p:extLst>
      <p:ext uri="{BB962C8B-B14F-4D97-AF65-F5344CB8AC3E}">
        <p14:creationId xmlns:p14="http://schemas.microsoft.com/office/powerpoint/2010/main" val="3441344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2"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27A09F4-91EA-4B1C-B667-609351C47B07}" type="slidenum">
              <a:rPr kumimoji="0" lang="zh-CN" altLang="en-US" sz="1400"/>
              <a:pPr eaLnBrk="1" hangingPunct="1"/>
              <a:t>102</a:t>
            </a:fld>
            <a:endParaRPr kumimoji="0" lang="en-US" altLang="zh-CN" sz="1400"/>
          </a:p>
        </p:txBody>
      </p:sp>
      <p:sp>
        <p:nvSpPr>
          <p:cNvPr id="38915" name="Rectangle 3"/>
          <p:cNvSpPr>
            <a:spLocks noGrp="1" noChangeArrowheads="1"/>
          </p:cNvSpPr>
          <p:nvPr>
            <p:ph type="body" idx="1"/>
          </p:nvPr>
        </p:nvSpPr>
        <p:spPr>
          <a:xfrm>
            <a:off x="685800" y="1066800"/>
            <a:ext cx="7772400" cy="762000"/>
          </a:xfrm>
        </p:spPr>
        <p:txBody>
          <a:bodyPr/>
          <a:lstStyle/>
          <a:p>
            <a:pPr eaLnBrk="1" hangingPunct="1"/>
            <a:r>
              <a:rPr lang="zh-CN" altLang="zh-CN" smtClean="0"/>
              <a:t>类成员函数的实现</a:t>
            </a:r>
          </a:p>
        </p:txBody>
      </p:sp>
      <p:graphicFrame>
        <p:nvGraphicFramePr>
          <p:cNvPr id="38916" name="Object 4"/>
          <p:cNvGraphicFramePr>
            <a:graphicFrameLocks noChangeAspect="1"/>
          </p:cNvGraphicFramePr>
          <p:nvPr>
            <p:extLst>
              <p:ext uri="{D42A27DB-BD31-4B8C-83A1-F6EECF244321}">
                <p14:modId xmlns:p14="http://schemas.microsoft.com/office/powerpoint/2010/main" val="3517027251"/>
              </p:ext>
            </p:extLst>
          </p:nvPr>
        </p:nvGraphicFramePr>
        <p:xfrm>
          <a:off x="1143000" y="1600200"/>
          <a:ext cx="6794500" cy="1868488"/>
        </p:xfrm>
        <a:graphic>
          <a:graphicData uri="http://schemas.openxmlformats.org/presentationml/2006/ole">
            <mc:AlternateContent xmlns:mc="http://schemas.openxmlformats.org/markup-compatibility/2006">
              <mc:Choice xmlns:v="urn:schemas-microsoft-com:vml" Requires="v">
                <p:oleObj spid="_x0000_s8846" name="Document" r:id="rId3" imgW="6936536" imgH="1980276" progId="Word.Document.8">
                  <p:embed/>
                </p:oleObj>
              </mc:Choice>
              <mc:Fallback>
                <p:oleObj name="Document" r:id="rId3" imgW="6936536" imgH="1980276" progId="Word.Document.8">
                  <p:embed/>
                  <p:pic>
                    <p:nvPicPr>
                      <p:cNvPr id="0" name=""/>
                      <p:cNvPicPr>
                        <a:picLocks noChangeAspect="1" noChangeArrowheads="1"/>
                      </p:cNvPicPr>
                      <p:nvPr/>
                    </p:nvPicPr>
                    <p:blipFill>
                      <a:blip r:embed="rId4"/>
                      <a:srcRect/>
                      <a:stretch>
                        <a:fillRect/>
                      </a:stretch>
                    </p:blipFill>
                    <p:spPr bwMode="auto">
                      <a:xfrm>
                        <a:off x="1143000" y="1600200"/>
                        <a:ext cx="6794500" cy="186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Rectangle 5"/>
          <p:cNvSpPr>
            <a:spLocks noChangeArrowheads="1"/>
          </p:cNvSpPr>
          <p:nvPr/>
        </p:nvSpPr>
        <p:spPr bwMode="auto">
          <a:xfrm>
            <a:off x="4572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en-US" altLang="zh-CN" sz="3200" dirty="0" smtClean="0">
                <a:effectLst>
                  <a:outerShdw blurRad="38100" dist="38100" dir="2700000" algn="tl">
                    <a:srgbClr val="FFFFFF"/>
                  </a:outerShdw>
                </a:effectLst>
                <a:latin typeface="Arial" charset="0"/>
              </a:rPr>
              <a:t>5.1</a:t>
            </a:r>
            <a:r>
              <a:rPr lang="zh-CN" altLang="en-US" sz="3200" dirty="0">
                <a:effectLst>
                  <a:outerShdw blurRad="38100" dist="38100" dir="2700000" algn="tl">
                    <a:srgbClr val="FFFFFF"/>
                  </a:outerShdw>
                </a:effectLst>
                <a:latin typeface="Arial" charset="0"/>
              </a:rPr>
              <a:t>类的结构（内部实现）</a:t>
            </a:r>
          </a:p>
        </p:txBody>
      </p:sp>
      <p:graphicFrame>
        <p:nvGraphicFramePr>
          <p:cNvPr id="38920" name="Object 8"/>
          <p:cNvGraphicFramePr>
            <a:graphicFrameLocks noChangeAspect="1"/>
          </p:cNvGraphicFramePr>
          <p:nvPr>
            <p:extLst>
              <p:ext uri="{D42A27DB-BD31-4B8C-83A1-F6EECF244321}">
                <p14:modId xmlns:p14="http://schemas.microsoft.com/office/powerpoint/2010/main" val="3517743205"/>
              </p:ext>
            </p:extLst>
          </p:nvPr>
        </p:nvGraphicFramePr>
        <p:xfrm>
          <a:off x="1800225" y="3502025"/>
          <a:ext cx="4970463" cy="3395663"/>
        </p:xfrm>
        <a:graphic>
          <a:graphicData uri="http://schemas.openxmlformats.org/presentationml/2006/ole">
            <mc:AlternateContent xmlns:mc="http://schemas.openxmlformats.org/markup-compatibility/2006">
              <mc:Choice xmlns:v="urn:schemas-microsoft-com:vml" Requires="v">
                <p:oleObj spid="_x0000_s8847" name="Document" r:id="rId5" imgW="4655754" imgH="3170672" progId="Word.Document.8">
                  <p:embed/>
                </p:oleObj>
              </mc:Choice>
              <mc:Fallback>
                <p:oleObj name="Document" r:id="rId5" imgW="4655754" imgH="3170672" progId="Word.Document.8">
                  <p:embed/>
                  <p:pic>
                    <p:nvPicPr>
                      <p:cNvPr id="0" name=""/>
                      <p:cNvPicPr>
                        <a:picLocks noChangeAspect="1" noChangeArrowheads="1"/>
                      </p:cNvPicPr>
                      <p:nvPr/>
                    </p:nvPicPr>
                    <p:blipFill>
                      <a:blip r:embed="rId6"/>
                      <a:srcRect/>
                      <a:stretch>
                        <a:fillRect/>
                      </a:stretch>
                    </p:blipFill>
                    <p:spPr bwMode="auto">
                      <a:xfrm>
                        <a:off x="1800225" y="3502025"/>
                        <a:ext cx="4970463" cy="339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1" name="Rectangle 9"/>
          <p:cNvSpPr>
            <a:spLocks noGrp="1" noChangeArrowheads="1"/>
          </p:cNvSpPr>
          <p:nvPr>
            <p:ph type="title"/>
          </p:nvPr>
        </p:nvSpPr>
        <p:spPr>
          <a:xfrm>
            <a:off x="457200" y="3352800"/>
            <a:ext cx="7543800" cy="609600"/>
          </a:xfrm>
        </p:spPr>
        <p:txBody>
          <a:bodyPr/>
          <a:lstStyle/>
          <a:p>
            <a:pPr algn="l" eaLnBrk="1" hangingPunct="1">
              <a:defRPr/>
            </a:pPr>
            <a:r>
              <a:rPr lang="zh-CN" altLang="en-US" sz="3200" smtClean="0"/>
              <a:t>举例</a:t>
            </a:r>
          </a:p>
        </p:txBody>
      </p:sp>
    </p:spTree>
    <p:extLst>
      <p:ext uri="{BB962C8B-B14F-4D97-AF65-F5344CB8AC3E}">
        <p14:creationId xmlns:p14="http://schemas.microsoft.com/office/powerpoint/2010/main" val="1241063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500" fill="hold"/>
                                        <p:tgtEl>
                                          <p:spTgt spid="38916"/>
                                        </p:tgtEl>
                                        <p:attrNameLst>
                                          <p:attrName>ppt_x</p:attrName>
                                        </p:attrNameLst>
                                      </p:cBhvr>
                                      <p:tavLst>
                                        <p:tav tm="0">
                                          <p:val>
                                            <p:strVal val="1+#ppt_w/2"/>
                                          </p:val>
                                        </p:tav>
                                        <p:tav tm="100000">
                                          <p:val>
                                            <p:strVal val="#ppt_x"/>
                                          </p:val>
                                        </p:tav>
                                      </p:tavLst>
                                    </p:anim>
                                    <p:anim calcmode="lin" valueType="num">
                                      <p:cBhvr additive="base">
                                        <p:cTn id="14"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921"/>
                                        </p:tgtEl>
                                        <p:attrNameLst>
                                          <p:attrName>style.visibility</p:attrName>
                                        </p:attrNameLst>
                                      </p:cBhvr>
                                      <p:to>
                                        <p:strVal val="visible"/>
                                      </p:to>
                                    </p:set>
                                    <p:anim calcmode="lin" valueType="num">
                                      <p:cBhvr additive="base">
                                        <p:cTn id="19" dur="500" fill="hold"/>
                                        <p:tgtEl>
                                          <p:spTgt spid="38921"/>
                                        </p:tgtEl>
                                        <p:attrNameLst>
                                          <p:attrName>ppt_x</p:attrName>
                                        </p:attrNameLst>
                                      </p:cBhvr>
                                      <p:tavLst>
                                        <p:tav tm="0">
                                          <p:val>
                                            <p:strVal val="1+#ppt_w/2"/>
                                          </p:val>
                                        </p:tav>
                                        <p:tav tm="100000">
                                          <p:val>
                                            <p:strVal val="#ppt_x"/>
                                          </p:val>
                                        </p:tav>
                                      </p:tavLst>
                                    </p:anim>
                                    <p:anim calcmode="lin" valueType="num">
                                      <p:cBhvr additive="base">
                                        <p:cTn id="20" dur="500" fill="hold"/>
                                        <p:tgtEl>
                                          <p:spTgt spid="389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8920"/>
                                        </p:tgtEl>
                                        <p:attrNameLst>
                                          <p:attrName>style.visibility</p:attrName>
                                        </p:attrNameLst>
                                      </p:cBhvr>
                                      <p:to>
                                        <p:strVal val="visible"/>
                                      </p:to>
                                    </p:set>
                                    <p:animEffect transition="in" filter="blinds(horizontal)">
                                      <p:cBhvr>
                                        <p:cTn id="25"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P spid="38921"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73955D5-7465-4330-853E-26076EC432DD}" type="slidenum">
              <a:rPr kumimoji="0" lang="zh-CN" altLang="en-US" sz="1400"/>
              <a:pPr eaLnBrk="1" hangingPunct="1"/>
              <a:t>103</a:t>
            </a:fld>
            <a:endParaRPr kumimoji="0" lang="en-US" altLang="zh-CN" sz="1400"/>
          </a:p>
        </p:txBody>
      </p:sp>
      <p:sp>
        <p:nvSpPr>
          <p:cNvPr id="40962" name="Rectangle 2"/>
          <p:cNvSpPr>
            <a:spLocks noGrp="1" noChangeArrowheads="1"/>
          </p:cNvSpPr>
          <p:nvPr>
            <p:ph type="title"/>
          </p:nvPr>
        </p:nvSpPr>
        <p:spPr/>
        <p:txBody>
          <a:bodyPr/>
          <a:lstStyle/>
          <a:p>
            <a:pPr algn="l" eaLnBrk="1" hangingPunct="1">
              <a:defRPr/>
            </a:pPr>
            <a:r>
              <a:rPr lang="en-US" altLang="zh-CN" sz="3600" dirty="0" smtClean="0">
                <a:effectLst>
                  <a:outerShdw blurRad="38100" dist="38100" dir="2700000" algn="tl">
                    <a:srgbClr val="FFFFFF"/>
                  </a:outerShdw>
                </a:effectLst>
              </a:rPr>
              <a:t>5.2</a:t>
            </a:r>
            <a:r>
              <a:rPr lang="zh-CN" altLang="en-US" sz="3600" dirty="0" smtClean="0">
                <a:effectLst>
                  <a:outerShdw blurRad="38100" dist="38100" dir="2700000" algn="tl">
                    <a:srgbClr val="FFFFFF"/>
                  </a:outerShdw>
                </a:effectLst>
              </a:rPr>
              <a:t>类的实例化--对象的实现</a:t>
            </a:r>
          </a:p>
        </p:txBody>
      </p:sp>
      <p:sp>
        <p:nvSpPr>
          <p:cNvPr id="40963" name="Rectangle 3"/>
          <p:cNvSpPr>
            <a:spLocks noGrp="1" noChangeArrowheads="1"/>
          </p:cNvSpPr>
          <p:nvPr>
            <p:ph type="body" idx="1"/>
          </p:nvPr>
        </p:nvSpPr>
        <p:spPr>
          <a:xfrm>
            <a:off x="685800" y="1600200"/>
            <a:ext cx="7772400" cy="4114800"/>
          </a:xfrm>
        </p:spPr>
        <p:txBody>
          <a:bodyPr/>
          <a:lstStyle/>
          <a:p>
            <a:pPr eaLnBrk="1" hangingPunct="1"/>
            <a:r>
              <a:rPr lang="zh-CN" altLang="en-US" dirty="0" smtClean="0"/>
              <a:t>一般语法：</a:t>
            </a:r>
          </a:p>
          <a:p>
            <a:pPr lvl="1" eaLnBrk="1" hangingPunct="1"/>
            <a:r>
              <a:rPr lang="zh-CN" altLang="en-US" dirty="0" smtClean="0"/>
              <a:t>类标识符   对象标识符；</a:t>
            </a:r>
          </a:p>
          <a:p>
            <a:pPr eaLnBrk="1" hangingPunct="1"/>
            <a:r>
              <a:rPr lang="zh-CN" altLang="en-US" dirty="0" smtClean="0"/>
              <a:t>可以声明多个对象，对象之间代码共享，数据独立。</a:t>
            </a:r>
          </a:p>
          <a:p>
            <a:pPr eaLnBrk="1" hangingPunct="1"/>
            <a:r>
              <a:rPr lang="zh-CN" altLang="en-US" dirty="0" smtClean="0"/>
              <a:t>可使用对象名引用对象的公有成员函数。方法如下：</a:t>
            </a:r>
          </a:p>
          <a:p>
            <a:pPr lvl="1" eaLnBrk="1" hangingPunct="1"/>
            <a:r>
              <a:rPr lang="zh-CN" altLang="en-US" dirty="0" smtClean="0"/>
              <a:t>对象名.成员函数名（参数列表）；</a:t>
            </a:r>
          </a:p>
        </p:txBody>
      </p:sp>
    </p:spTree>
    <p:extLst>
      <p:ext uri="{BB962C8B-B14F-4D97-AF65-F5344CB8AC3E}">
        <p14:creationId xmlns:p14="http://schemas.microsoft.com/office/powerpoint/2010/main" val="2923365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1+#ppt_w/2"/>
                                          </p:val>
                                        </p:tav>
                                        <p:tav tm="100000">
                                          <p:val>
                                            <p:strVal val="#ppt_x"/>
                                          </p:val>
                                        </p:tav>
                                      </p:tavLst>
                                    </p:anim>
                                    <p:anim calcmode="lin" valueType="num">
                                      <p:cBhvr additive="base">
                                        <p:cTn id="8" dur="500" fill="hold"/>
                                        <p:tgtEl>
                                          <p:spTgt spid="40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anim calcmode="lin" valueType="num">
                                      <p:cBhvr additive="base">
                                        <p:cTn id="13" dur="500" fill="hold"/>
                                        <p:tgtEl>
                                          <p:spTgt spid="4096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0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963">
                                            <p:txEl>
                                              <p:pRg st="1" end="1"/>
                                            </p:txEl>
                                          </p:spTgt>
                                        </p:tgtEl>
                                        <p:attrNameLst>
                                          <p:attrName>style.visibility</p:attrName>
                                        </p:attrNameLst>
                                      </p:cBhvr>
                                      <p:to>
                                        <p:strVal val="visible"/>
                                      </p:to>
                                    </p:set>
                                    <p:anim calcmode="lin" valueType="num">
                                      <p:cBhvr additive="base">
                                        <p:cTn id="19" dur="500" fill="hold"/>
                                        <p:tgtEl>
                                          <p:spTgt spid="4096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0963">
                                            <p:txEl>
                                              <p:pRg st="2" end="2"/>
                                            </p:txEl>
                                          </p:spTgt>
                                        </p:tgtEl>
                                        <p:attrNameLst>
                                          <p:attrName>style.visibility</p:attrName>
                                        </p:attrNameLst>
                                      </p:cBhvr>
                                      <p:to>
                                        <p:strVal val="visible"/>
                                      </p:to>
                                    </p:set>
                                    <p:anim calcmode="lin" valueType="num">
                                      <p:cBhvr additive="base">
                                        <p:cTn id="25" dur="500" fill="hold"/>
                                        <p:tgtEl>
                                          <p:spTgt spid="4096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0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963">
                                            <p:txEl>
                                              <p:pRg st="3" end="3"/>
                                            </p:txEl>
                                          </p:spTgt>
                                        </p:tgtEl>
                                        <p:attrNameLst>
                                          <p:attrName>style.visibility</p:attrName>
                                        </p:attrNameLst>
                                      </p:cBhvr>
                                      <p:to>
                                        <p:strVal val="visible"/>
                                      </p:to>
                                    </p:set>
                                    <p:anim calcmode="lin" valueType="num">
                                      <p:cBhvr additive="base">
                                        <p:cTn id="31" dur="500" fill="hold"/>
                                        <p:tgtEl>
                                          <p:spTgt spid="4096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0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0963">
                                            <p:txEl>
                                              <p:pRg st="4" end="4"/>
                                            </p:txEl>
                                          </p:spTgt>
                                        </p:tgtEl>
                                        <p:attrNameLst>
                                          <p:attrName>style.visibility</p:attrName>
                                        </p:attrNameLst>
                                      </p:cBhvr>
                                      <p:to>
                                        <p:strVal val="visible"/>
                                      </p:to>
                                    </p:set>
                                    <p:anim calcmode="lin" valueType="num">
                                      <p:cBhvr additive="base">
                                        <p:cTn id="37" dur="500" fill="hold"/>
                                        <p:tgtEl>
                                          <p:spTgt spid="4096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09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build="p" bldLvl="2"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5EEFE9C-AA5A-4FDD-A1F6-AD363BF430BA}" type="slidenum">
              <a:rPr kumimoji="0" lang="zh-CN" altLang="en-US" sz="1400"/>
              <a:pPr eaLnBrk="1" hangingPunct="1"/>
              <a:t>104</a:t>
            </a:fld>
            <a:endParaRPr kumimoji="0" lang="en-US" altLang="zh-CN" sz="1400"/>
          </a:p>
        </p:txBody>
      </p:sp>
      <p:sp>
        <p:nvSpPr>
          <p:cNvPr id="41986" name="Rectangle 2"/>
          <p:cNvSpPr>
            <a:spLocks noGrp="1" noChangeArrowheads="1"/>
          </p:cNvSpPr>
          <p:nvPr>
            <p:ph type="title"/>
          </p:nvPr>
        </p:nvSpPr>
        <p:spPr>
          <a:xfrm>
            <a:off x="609600" y="228600"/>
            <a:ext cx="7772400" cy="609600"/>
          </a:xfrm>
        </p:spPr>
        <p:txBody>
          <a:bodyPr>
            <a:noAutofit/>
          </a:bodyPr>
          <a:lstStyle/>
          <a:p>
            <a:pPr eaLnBrk="1" hangingPunct="1">
              <a:defRPr/>
            </a:pPr>
            <a:r>
              <a:rPr lang="en-US" altLang="zh-CN" sz="3600" dirty="0" smtClean="0">
                <a:effectLst>
                  <a:outerShdw blurRad="38100" dist="38100" dir="2700000" algn="tl">
                    <a:srgbClr val="FFFFFF"/>
                  </a:outerShdw>
                </a:effectLst>
              </a:rPr>
              <a:t>5.2</a:t>
            </a:r>
            <a:r>
              <a:rPr lang="zh-CN" altLang="en-US" sz="3600" dirty="0" smtClean="0">
                <a:effectLst>
                  <a:outerShdw blurRad="38100" dist="38100" dir="2700000" algn="tl">
                    <a:srgbClr val="FFFFFF"/>
                  </a:outerShdw>
                </a:effectLst>
              </a:rPr>
              <a:t>类的实例化--对象的实现</a:t>
            </a:r>
          </a:p>
        </p:txBody>
      </p:sp>
      <p:graphicFrame>
        <p:nvGraphicFramePr>
          <p:cNvPr id="59396" name="Object 3"/>
          <p:cNvGraphicFramePr>
            <a:graphicFrameLocks noChangeAspect="1"/>
          </p:cNvGraphicFramePr>
          <p:nvPr/>
        </p:nvGraphicFramePr>
        <p:xfrm>
          <a:off x="1524000" y="635000"/>
          <a:ext cx="6094413" cy="4064000"/>
        </p:xfrm>
        <a:graphic>
          <a:graphicData uri="http://schemas.openxmlformats.org/presentationml/2006/ole">
            <mc:AlternateContent xmlns:mc="http://schemas.openxmlformats.org/markup-compatibility/2006">
              <mc:Choice xmlns:v="urn:schemas-microsoft-com:vml" Requires="v">
                <p:oleObj spid="_x0000_s9870" name="文档" r:id="rId3" imgW="6096000" imgH="4064000" progId="Word.Document.8">
                  <p:embed/>
                </p:oleObj>
              </mc:Choice>
              <mc:Fallback>
                <p:oleObj name="文档" r:id="rId3" imgW="6096000" imgH="40640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35000"/>
                        <a:ext cx="6094413"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8" name="Object 4"/>
          <p:cNvGraphicFramePr>
            <a:graphicFrameLocks noChangeAspect="1"/>
          </p:cNvGraphicFramePr>
          <p:nvPr>
            <p:extLst>
              <p:ext uri="{D42A27DB-BD31-4B8C-83A1-F6EECF244321}">
                <p14:modId xmlns:p14="http://schemas.microsoft.com/office/powerpoint/2010/main" val="1841525353"/>
              </p:ext>
            </p:extLst>
          </p:nvPr>
        </p:nvGraphicFramePr>
        <p:xfrm>
          <a:off x="1475656" y="2564904"/>
          <a:ext cx="7343775" cy="3667125"/>
        </p:xfrm>
        <a:graphic>
          <a:graphicData uri="http://schemas.openxmlformats.org/presentationml/2006/ole">
            <mc:AlternateContent xmlns:mc="http://schemas.openxmlformats.org/markup-compatibility/2006">
              <mc:Choice xmlns:v="urn:schemas-microsoft-com:vml" Requires="v">
                <p:oleObj spid="_x0000_s9871" name="Document" r:id="rId5" imgW="6868329" imgH="3427608" progId="Word.Document.8">
                  <p:embed/>
                </p:oleObj>
              </mc:Choice>
              <mc:Fallback>
                <p:oleObj name="Document" r:id="rId5" imgW="6868329" imgH="3427608" progId="Word.Document.8">
                  <p:embed/>
                  <p:pic>
                    <p:nvPicPr>
                      <p:cNvPr id="0" name=""/>
                      <p:cNvPicPr>
                        <a:picLocks noChangeAspect="1" noChangeArrowheads="1"/>
                      </p:cNvPicPr>
                      <p:nvPr/>
                    </p:nvPicPr>
                    <p:blipFill>
                      <a:blip r:embed="rId6"/>
                      <a:srcRect/>
                      <a:stretch>
                        <a:fillRect/>
                      </a:stretch>
                    </p:blipFill>
                    <p:spPr bwMode="auto">
                      <a:xfrm>
                        <a:off x="1475656" y="2564904"/>
                        <a:ext cx="7343775" cy="366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Rectangle 5"/>
          <p:cNvSpPr>
            <a:spLocks noGrp="1" noChangeArrowheads="1"/>
          </p:cNvSpPr>
          <p:nvPr>
            <p:ph type="body" idx="1"/>
          </p:nvPr>
        </p:nvSpPr>
        <p:spPr>
          <a:xfrm>
            <a:off x="685800" y="1219200"/>
            <a:ext cx="7772400" cy="1447800"/>
          </a:xfrm>
        </p:spPr>
        <p:txBody>
          <a:bodyPr/>
          <a:lstStyle/>
          <a:p>
            <a:pPr eaLnBrk="1" hangingPunct="1"/>
            <a:r>
              <a:rPr lang="zh-CN" altLang="en-US" smtClean="0"/>
              <a:t>成员函数所操作的数据成员是该类的某个对象的数据成员。</a:t>
            </a:r>
          </a:p>
        </p:txBody>
      </p:sp>
    </p:spTree>
    <p:extLst>
      <p:ext uri="{BB962C8B-B14F-4D97-AF65-F5344CB8AC3E}">
        <p14:creationId xmlns:p14="http://schemas.microsoft.com/office/powerpoint/2010/main" val="993144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Effect transition="in" filter="blinds(horizontal)">
                                      <p:cBhvr>
                                        <p:cTn id="7" dur="500"/>
                                        <p:tgtEl>
                                          <p:spTgt spid="41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box(in)">
                                      <p:cBhvr>
                                        <p:cTn id="12"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EF6815D-D65F-4302-A563-43893217C10A}" type="slidenum">
              <a:rPr kumimoji="0" lang="zh-CN" altLang="en-US" sz="1400"/>
              <a:pPr eaLnBrk="1" hangingPunct="1"/>
              <a:t>105</a:t>
            </a:fld>
            <a:endParaRPr kumimoji="0" lang="en-US" altLang="zh-CN" sz="1400"/>
          </a:p>
        </p:txBody>
      </p:sp>
      <p:sp>
        <p:nvSpPr>
          <p:cNvPr id="43010" name="Rectangle 2"/>
          <p:cNvSpPr>
            <a:spLocks noGrp="1" noChangeArrowheads="1"/>
          </p:cNvSpPr>
          <p:nvPr>
            <p:ph type="title"/>
          </p:nvPr>
        </p:nvSpPr>
        <p:spPr>
          <a:xfrm>
            <a:off x="685800" y="609600"/>
            <a:ext cx="7772400" cy="762000"/>
          </a:xfrm>
        </p:spPr>
        <p:txBody>
          <a:bodyPr/>
          <a:lstStyle/>
          <a:p>
            <a:pPr algn="l" eaLnBrk="1" hangingPunct="1">
              <a:defRPr/>
            </a:pPr>
            <a:r>
              <a:rPr lang="zh-CN" altLang="en-US" sz="3600" smtClean="0">
                <a:effectLst>
                  <a:outerShdw blurRad="38100" dist="38100" dir="2700000" algn="tl">
                    <a:srgbClr val="FFFFFF"/>
                  </a:outerShdw>
                </a:effectLst>
              </a:rPr>
              <a:t>举例</a:t>
            </a:r>
          </a:p>
        </p:txBody>
      </p:sp>
      <p:graphicFrame>
        <p:nvGraphicFramePr>
          <p:cNvPr id="43011" name="Object 3"/>
          <p:cNvGraphicFramePr>
            <a:graphicFrameLocks noChangeAspect="1"/>
          </p:cNvGraphicFramePr>
          <p:nvPr>
            <p:extLst>
              <p:ext uri="{D42A27DB-BD31-4B8C-83A1-F6EECF244321}">
                <p14:modId xmlns:p14="http://schemas.microsoft.com/office/powerpoint/2010/main" val="3383268230"/>
              </p:ext>
            </p:extLst>
          </p:nvPr>
        </p:nvGraphicFramePr>
        <p:xfrm>
          <a:off x="1835696" y="764704"/>
          <a:ext cx="6907212" cy="5476875"/>
        </p:xfrm>
        <a:graphic>
          <a:graphicData uri="http://schemas.openxmlformats.org/presentationml/2006/ole">
            <mc:AlternateContent xmlns:mc="http://schemas.openxmlformats.org/markup-compatibility/2006">
              <mc:Choice xmlns:v="urn:schemas-microsoft-com:vml" Requires="v">
                <p:oleObj spid="_x0000_s10568" name="Document" r:id="rId3" imgW="5516461" imgH="4360709" progId="Word.Document.8">
                  <p:embed/>
                </p:oleObj>
              </mc:Choice>
              <mc:Fallback>
                <p:oleObj name="Document" r:id="rId3" imgW="5516461" imgH="4360709" progId="Word.Document.8">
                  <p:embed/>
                  <p:pic>
                    <p:nvPicPr>
                      <p:cNvPr id="0" name=""/>
                      <p:cNvPicPr>
                        <a:picLocks noChangeAspect="1" noChangeArrowheads="1"/>
                      </p:cNvPicPr>
                      <p:nvPr/>
                    </p:nvPicPr>
                    <p:blipFill>
                      <a:blip r:embed="rId4"/>
                      <a:srcRect/>
                      <a:stretch>
                        <a:fillRect/>
                      </a:stretch>
                    </p:blipFill>
                    <p:spPr bwMode="auto">
                      <a:xfrm>
                        <a:off x="1835696" y="764704"/>
                        <a:ext cx="6907212" cy="547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Rectangle 4"/>
          <p:cNvSpPr>
            <a:spLocks noChangeArrowheads="1"/>
          </p:cNvSpPr>
          <p:nvPr/>
        </p:nvSpPr>
        <p:spPr bwMode="auto">
          <a:xfrm>
            <a:off x="6096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en-US" altLang="zh-CN" sz="3600" dirty="0" smtClean="0">
                <a:effectLst>
                  <a:outerShdw blurRad="38100" dist="38100" dir="2700000" algn="tl">
                    <a:srgbClr val="FFFFFF"/>
                  </a:outerShdw>
                </a:effectLst>
                <a:latin typeface="Arial" charset="0"/>
              </a:rPr>
              <a:t>5.2</a:t>
            </a:r>
            <a:r>
              <a:rPr lang="zh-CN" altLang="en-US" sz="3600" dirty="0">
                <a:effectLst>
                  <a:outerShdw blurRad="38100" dist="38100" dir="2700000" algn="tl">
                    <a:srgbClr val="FFFFFF"/>
                  </a:outerShdw>
                </a:effectLst>
                <a:latin typeface="Arial" charset="0"/>
              </a:rPr>
              <a:t>类的实例化--对象的实现</a:t>
            </a:r>
          </a:p>
        </p:txBody>
      </p:sp>
    </p:spTree>
    <p:extLst>
      <p:ext uri="{BB962C8B-B14F-4D97-AF65-F5344CB8AC3E}">
        <p14:creationId xmlns:p14="http://schemas.microsoft.com/office/powerpoint/2010/main" val="835640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1+#ppt_w/2"/>
                                          </p:val>
                                        </p:tav>
                                        <p:tav tm="100000">
                                          <p:val>
                                            <p:strVal val="#ppt_x"/>
                                          </p:val>
                                        </p:tav>
                                      </p:tavLst>
                                    </p:anim>
                                    <p:anim calcmode="lin" valueType="num">
                                      <p:cBhvr additive="base">
                                        <p:cTn id="8" dur="500" fill="hold"/>
                                        <p:tgtEl>
                                          <p:spTgt spid="430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3011"/>
                                        </p:tgtEl>
                                        <p:attrNameLst>
                                          <p:attrName>style.visibility</p:attrName>
                                        </p:attrNameLst>
                                      </p:cBhvr>
                                      <p:to>
                                        <p:strVal val="visible"/>
                                      </p:to>
                                    </p:set>
                                    <p:anim calcmode="lin" valueType="num">
                                      <p:cBhvr additive="base">
                                        <p:cTn id="13" dur="500" fill="hold"/>
                                        <p:tgtEl>
                                          <p:spTgt spid="43011"/>
                                        </p:tgtEl>
                                        <p:attrNameLst>
                                          <p:attrName>ppt_x</p:attrName>
                                        </p:attrNameLst>
                                      </p:cBhvr>
                                      <p:tavLst>
                                        <p:tav tm="0">
                                          <p:val>
                                            <p:strVal val="1+#ppt_w/2"/>
                                          </p:val>
                                        </p:tav>
                                        <p:tav tm="100000">
                                          <p:val>
                                            <p:strVal val="#ppt_x"/>
                                          </p:val>
                                        </p:tav>
                                      </p:tavLst>
                                    </p:anim>
                                    <p:anim calcmode="lin" valueType="num">
                                      <p:cBhvr additive="base">
                                        <p:cTn id="14"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713F604-3DF0-43A3-A563-C38D1B4C4A00}" type="slidenum">
              <a:rPr kumimoji="0" lang="zh-CN" altLang="en-US" sz="1400"/>
              <a:pPr eaLnBrk="1" hangingPunct="1"/>
              <a:t>106</a:t>
            </a:fld>
            <a:endParaRPr kumimoji="0" lang="en-US" altLang="zh-CN" sz="1400"/>
          </a:p>
        </p:txBody>
      </p:sp>
      <p:sp>
        <p:nvSpPr>
          <p:cNvPr id="44034" name="Rectangle 2"/>
          <p:cNvSpPr>
            <a:spLocks noGrp="1" noChangeArrowheads="1"/>
          </p:cNvSpPr>
          <p:nvPr>
            <p:ph type="title"/>
          </p:nvPr>
        </p:nvSpPr>
        <p:spPr>
          <a:xfrm>
            <a:off x="685800" y="304800"/>
            <a:ext cx="7772400" cy="1143000"/>
          </a:xfrm>
        </p:spPr>
        <p:txBody>
          <a:bodyPr/>
          <a:lstStyle/>
          <a:p>
            <a:pPr algn="l" eaLnBrk="1" hangingPunct="1">
              <a:defRPr/>
            </a:pPr>
            <a:r>
              <a:rPr lang="en-US" altLang="zh-CN" sz="3600" dirty="0" smtClean="0">
                <a:effectLst>
                  <a:outerShdw blurRad="38100" dist="38100" dir="2700000" algn="tl">
                    <a:srgbClr val="FFFFFF"/>
                  </a:outerShdw>
                </a:effectLst>
              </a:rPr>
              <a:t>5.3</a:t>
            </a:r>
            <a:r>
              <a:rPr lang="zh-CN" altLang="en-US" sz="3600" dirty="0" smtClean="0">
                <a:effectLst>
                  <a:outerShdw blurRad="38100" dist="38100" dir="2700000" algn="tl">
                    <a:srgbClr val="FFFFFF"/>
                  </a:outerShdw>
                </a:effectLst>
              </a:rPr>
              <a:t>构造函数和析构函数</a:t>
            </a:r>
          </a:p>
        </p:txBody>
      </p:sp>
      <p:sp>
        <p:nvSpPr>
          <p:cNvPr id="61444" name="Rectangle 3"/>
          <p:cNvSpPr>
            <a:spLocks noGrp="1" noChangeArrowheads="1"/>
          </p:cNvSpPr>
          <p:nvPr>
            <p:ph type="body" idx="1"/>
          </p:nvPr>
        </p:nvSpPr>
        <p:spPr>
          <a:xfrm>
            <a:off x="762000" y="1371600"/>
            <a:ext cx="7772400" cy="4114800"/>
          </a:xfrm>
        </p:spPr>
        <p:txBody>
          <a:bodyPr/>
          <a:lstStyle/>
          <a:p>
            <a:pPr eaLnBrk="1" hangingPunct="1"/>
            <a:r>
              <a:rPr lang="zh-CN" altLang="en-US" smtClean="0"/>
              <a:t>构造函数的作用是在对象被创建时使用特定的值构造对象（初始化）。</a:t>
            </a:r>
          </a:p>
          <a:p>
            <a:pPr eaLnBrk="1" hangingPunct="1"/>
            <a:r>
              <a:rPr lang="zh-CN" altLang="en-US" smtClean="0"/>
              <a:t>析构函数的作用是在对象被删除时做一些清理工作。</a:t>
            </a:r>
          </a:p>
          <a:p>
            <a:pPr eaLnBrk="1" hangingPunct="1"/>
            <a:r>
              <a:rPr lang="zh-CN" altLang="en-US" smtClean="0">
                <a:solidFill>
                  <a:srgbClr val="00FFCC"/>
                </a:solidFill>
              </a:rPr>
              <a:t>构造函数与类同名</a:t>
            </a:r>
            <a:r>
              <a:rPr lang="zh-CN" altLang="en-US" smtClean="0"/>
              <a:t>。</a:t>
            </a:r>
          </a:p>
          <a:p>
            <a:pPr eaLnBrk="1" hangingPunct="1"/>
            <a:r>
              <a:rPr lang="zh-CN" altLang="en-US" smtClean="0">
                <a:solidFill>
                  <a:srgbClr val="00FFCC"/>
                </a:solidFill>
              </a:rPr>
              <a:t>析构函数是类名前加~</a:t>
            </a:r>
          </a:p>
          <a:p>
            <a:pPr eaLnBrk="1" hangingPunct="1"/>
            <a:r>
              <a:rPr lang="zh-CN" altLang="en-US" smtClean="0"/>
              <a:t>两者</a:t>
            </a:r>
            <a:r>
              <a:rPr lang="zh-CN" altLang="en-US" smtClean="0">
                <a:solidFill>
                  <a:schemeClr val="tx2"/>
                </a:solidFill>
              </a:rPr>
              <a:t>无返回类型</a:t>
            </a:r>
            <a:r>
              <a:rPr lang="zh-CN" altLang="en-US" smtClean="0"/>
              <a:t>，</a:t>
            </a:r>
            <a:r>
              <a:rPr lang="zh-CN" altLang="en-US" smtClean="0">
                <a:solidFill>
                  <a:schemeClr val="tx2"/>
                </a:solidFill>
              </a:rPr>
              <a:t>析构函数无参数</a:t>
            </a:r>
            <a:r>
              <a:rPr lang="zh-CN" altLang="en-US" smtClean="0"/>
              <a:t>。</a:t>
            </a:r>
          </a:p>
        </p:txBody>
      </p:sp>
    </p:spTree>
    <p:extLst>
      <p:ext uri="{BB962C8B-B14F-4D97-AF65-F5344CB8AC3E}">
        <p14:creationId xmlns:p14="http://schemas.microsoft.com/office/powerpoint/2010/main" val="310124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fade">
                                      <p:cBhvr>
                                        <p:cTn id="7" dur="1000"/>
                                        <p:tgtEl>
                                          <p:spTgt spid="61442"/>
                                        </p:tgtEl>
                                      </p:cBhvr>
                                    </p:animEffect>
                                    <p:anim calcmode="lin" valueType="num">
                                      <p:cBhvr>
                                        <p:cTn id="8" dur="1000" fill="hold"/>
                                        <p:tgtEl>
                                          <p:spTgt spid="61442"/>
                                        </p:tgtEl>
                                        <p:attrNameLst>
                                          <p:attrName>ppt_x</p:attrName>
                                        </p:attrNameLst>
                                      </p:cBhvr>
                                      <p:tavLst>
                                        <p:tav tm="0">
                                          <p:val>
                                            <p:strVal val="#ppt_x"/>
                                          </p:val>
                                        </p:tav>
                                        <p:tav tm="100000">
                                          <p:val>
                                            <p:strVal val="#ppt_x"/>
                                          </p:val>
                                        </p:tav>
                                      </p:tavLst>
                                    </p:anim>
                                    <p:anim calcmode="lin" valueType="num">
                                      <p:cBhvr>
                                        <p:cTn id="9" dur="1000" fill="hold"/>
                                        <p:tgtEl>
                                          <p:spTgt spid="614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fade">
                                      <p:cBhvr>
                                        <p:cTn id="12" dur="1000"/>
                                        <p:tgtEl>
                                          <p:spTgt spid="44034"/>
                                        </p:tgtEl>
                                      </p:cBhvr>
                                    </p:animEffect>
                                    <p:anim calcmode="lin" valueType="num">
                                      <p:cBhvr>
                                        <p:cTn id="13" dur="1000" fill="hold"/>
                                        <p:tgtEl>
                                          <p:spTgt spid="44034"/>
                                        </p:tgtEl>
                                        <p:attrNameLst>
                                          <p:attrName>ppt_x</p:attrName>
                                        </p:attrNameLst>
                                      </p:cBhvr>
                                      <p:tavLst>
                                        <p:tav tm="0">
                                          <p:val>
                                            <p:strVal val="#ppt_x"/>
                                          </p:val>
                                        </p:tav>
                                        <p:tav tm="100000">
                                          <p:val>
                                            <p:strVal val="#ppt_x"/>
                                          </p:val>
                                        </p:tav>
                                      </p:tavLst>
                                    </p:anim>
                                    <p:anim calcmode="lin" valueType="num">
                                      <p:cBhvr>
                                        <p:cTn id="14" dur="1000" fill="hold"/>
                                        <p:tgtEl>
                                          <p:spTgt spid="440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1444">
                                            <p:txEl>
                                              <p:pRg st="0" end="0"/>
                                            </p:txEl>
                                          </p:spTgt>
                                        </p:tgtEl>
                                        <p:attrNameLst>
                                          <p:attrName>style.visibility</p:attrName>
                                        </p:attrNameLst>
                                      </p:cBhvr>
                                      <p:to>
                                        <p:strVal val="visible"/>
                                      </p:to>
                                    </p:set>
                                    <p:animEffect transition="in" filter="fade">
                                      <p:cBhvr>
                                        <p:cTn id="17" dur="1000"/>
                                        <p:tgtEl>
                                          <p:spTgt spid="61444">
                                            <p:txEl>
                                              <p:pRg st="0" end="0"/>
                                            </p:txEl>
                                          </p:spTgt>
                                        </p:tgtEl>
                                      </p:cBhvr>
                                    </p:animEffect>
                                    <p:anim calcmode="lin" valueType="num">
                                      <p:cBhvr>
                                        <p:cTn id="18" dur="1000" fill="hold"/>
                                        <p:tgtEl>
                                          <p:spTgt spid="6144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14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1444">
                                            <p:txEl>
                                              <p:pRg st="1" end="1"/>
                                            </p:txEl>
                                          </p:spTgt>
                                        </p:tgtEl>
                                        <p:attrNameLst>
                                          <p:attrName>style.visibility</p:attrName>
                                        </p:attrNameLst>
                                      </p:cBhvr>
                                      <p:to>
                                        <p:strVal val="visible"/>
                                      </p:to>
                                    </p:set>
                                    <p:animEffect transition="in" filter="fade">
                                      <p:cBhvr>
                                        <p:cTn id="24" dur="1000"/>
                                        <p:tgtEl>
                                          <p:spTgt spid="61444">
                                            <p:txEl>
                                              <p:pRg st="1" end="1"/>
                                            </p:txEl>
                                          </p:spTgt>
                                        </p:tgtEl>
                                      </p:cBhvr>
                                    </p:animEffect>
                                    <p:anim calcmode="lin" valueType="num">
                                      <p:cBhvr>
                                        <p:cTn id="25" dur="1000" fill="hold"/>
                                        <p:tgtEl>
                                          <p:spTgt spid="6144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14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1444">
                                            <p:txEl>
                                              <p:pRg st="2" end="2"/>
                                            </p:txEl>
                                          </p:spTgt>
                                        </p:tgtEl>
                                        <p:attrNameLst>
                                          <p:attrName>style.visibility</p:attrName>
                                        </p:attrNameLst>
                                      </p:cBhvr>
                                      <p:to>
                                        <p:strVal val="visible"/>
                                      </p:to>
                                    </p:set>
                                    <p:animEffect transition="in" filter="fade">
                                      <p:cBhvr>
                                        <p:cTn id="31" dur="1000"/>
                                        <p:tgtEl>
                                          <p:spTgt spid="61444">
                                            <p:txEl>
                                              <p:pRg st="2" end="2"/>
                                            </p:txEl>
                                          </p:spTgt>
                                        </p:tgtEl>
                                      </p:cBhvr>
                                    </p:animEffect>
                                    <p:anim calcmode="lin" valueType="num">
                                      <p:cBhvr>
                                        <p:cTn id="32" dur="1000" fill="hold"/>
                                        <p:tgtEl>
                                          <p:spTgt spid="6144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14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1444">
                                            <p:txEl>
                                              <p:pRg st="3" end="3"/>
                                            </p:txEl>
                                          </p:spTgt>
                                        </p:tgtEl>
                                        <p:attrNameLst>
                                          <p:attrName>style.visibility</p:attrName>
                                        </p:attrNameLst>
                                      </p:cBhvr>
                                      <p:to>
                                        <p:strVal val="visible"/>
                                      </p:to>
                                    </p:set>
                                    <p:animEffect transition="in" filter="fade">
                                      <p:cBhvr>
                                        <p:cTn id="38" dur="1000"/>
                                        <p:tgtEl>
                                          <p:spTgt spid="61444">
                                            <p:txEl>
                                              <p:pRg st="3" end="3"/>
                                            </p:txEl>
                                          </p:spTgt>
                                        </p:tgtEl>
                                      </p:cBhvr>
                                    </p:animEffect>
                                    <p:anim calcmode="lin" valueType="num">
                                      <p:cBhvr>
                                        <p:cTn id="39" dur="1000" fill="hold"/>
                                        <p:tgtEl>
                                          <p:spTgt spid="61444">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614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1444">
                                            <p:txEl>
                                              <p:pRg st="4" end="4"/>
                                            </p:txEl>
                                          </p:spTgt>
                                        </p:tgtEl>
                                        <p:attrNameLst>
                                          <p:attrName>style.visibility</p:attrName>
                                        </p:attrNameLst>
                                      </p:cBhvr>
                                      <p:to>
                                        <p:strVal val="visible"/>
                                      </p:to>
                                    </p:set>
                                    <p:animEffect transition="in" filter="fade">
                                      <p:cBhvr>
                                        <p:cTn id="45" dur="1000"/>
                                        <p:tgtEl>
                                          <p:spTgt spid="61444">
                                            <p:txEl>
                                              <p:pRg st="4" end="4"/>
                                            </p:txEl>
                                          </p:spTgt>
                                        </p:tgtEl>
                                      </p:cBhvr>
                                    </p:animEffect>
                                    <p:anim calcmode="lin" valueType="num">
                                      <p:cBhvr>
                                        <p:cTn id="46" dur="1000" fill="hold"/>
                                        <p:tgtEl>
                                          <p:spTgt spid="61444">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6144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44034" grpId="0"/>
      <p:bldP spid="61444"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FCDA1C-57B9-4266-B745-5D3E2BA2F438}" type="slidenum">
              <a:rPr kumimoji="0" lang="zh-CN" altLang="en-US" sz="1400"/>
              <a:pPr eaLnBrk="1" hangingPunct="1"/>
              <a:t>107</a:t>
            </a:fld>
            <a:endParaRPr kumimoji="0" lang="en-US" altLang="zh-CN" sz="1400"/>
          </a:p>
        </p:txBody>
      </p:sp>
      <p:sp>
        <p:nvSpPr>
          <p:cNvPr id="45058" name="Rectangle 2"/>
          <p:cNvSpPr>
            <a:spLocks noGrp="1" noChangeArrowheads="1"/>
          </p:cNvSpPr>
          <p:nvPr>
            <p:ph type="title"/>
          </p:nvPr>
        </p:nvSpPr>
        <p:spPr>
          <a:xfrm>
            <a:off x="609600" y="228600"/>
            <a:ext cx="7772400" cy="685800"/>
          </a:xfrm>
        </p:spPr>
        <p:txBody>
          <a:bodyPr/>
          <a:lstStyle/>
          <a:p>
            <a:pPr eaLnBrk="1" hangingPunct="1">
              <a:defRPr/>
            </a:pPr>
            <a:r>
              <a:rPr lang="en-US" altLang="zh-CN" sz="2400" dirty="0" smtClean="0">
                <a:effectLst>
                  <a:outerShdw blurRad="38100" dist="38100" dir="2700000" algn="tl">
                    <a:srgbClr val="FFFFFF"/>
                  </a:outerShdw>
                </a:effectLst>
              </a:rPr>
              <a:t>5.3</a:t>
            </a:r>
            <a:r>
              <a:rPr lang="zh-CN" altLang="en-US" sz="2400" dirty="0" smtClean="0">
                <a:effectLst>
                  <a:outerShdw blurRad="38100" dist="38100" dir="2700000" algn="tl">
                    <a:srgbClr val="FFFFFF"/>
                  </a:outerShdw>
                </a:effectLst>
              </a:rPr>
              <a:t>构造函数和析构函数</a:t>
            </a:r>
          </a:p>
        </p:txBody>
      </p:sp>
      <p:graphicFrame>
        <p:nvGraphicFramePr>
          <p:cNvPr id="62468" name="Object 3"/>
          <p:cNvGraphicFramePr>
            <a:graphicFrameLocks noChangeAspect="1"/>
          </p:cNvGraphicFramePr>
          <p:nvPr>
            <p:extLst>
              <p:ext uri="{D42A27DB-BD31-4B8C-83A1-F6EECF244321}">
                <p14:modId xmlns:p14="http://schemas.microsoft.com/office/powerpoint/2010/main" val="3512514114"/>
              </p:ext>
            </p:extLst>
          </p:nvPr>
        </p:nvGraphicFramePr>
        <p:xfrm>
          <a:off x="1060450" y="1673225"/>
          <a:ext cx="7364413" cy="5253038"/>
        </p:xfrm>
        <a:graphic>
          <a:graphicData uri="http://schemas.openxmlformats.org/presentationml/2006/ole">
            <mc:AlternateContent xmlns:mc="http://schemas.openxmlformats.org/markup-compatibility/2006">
              <mc:Choice xmlns:v="urn:schemas-microsoft-com:vml" Requires="v">
                <p:oleObj spid="_x0000_s11592" name="Document" r:id="rId3" imgW="6127436" imgH="4360709" progId="Word.Document.8">
                  <p:embed/>
                </p:oleObj>
              </mc:Choice>
              <mc:Fallback>
                <p:oleObj name="Document" r:id="rId3" imgW="6127436" imgH="4360709" progId="Word.Document.8">
                  <p:embed/>
                  <p:pic>
                    <p:nvPicPr>
                      <p:cNvPr id="0" name=""/>
                      <p:cNvPicPr>
                        <a:picLocks noChangeAspect="1" noChangeArrowheads="1"/>
                      </p:cNvPicPr>
                      <p:nvPr/>
                    </p:nvPicPr>
                    <p:blipFill>
                      <a:blip r:embed="rId4"/>
                      <a:srcRect/>
                      <a:stretch>
                        <a:fillRect/>
                      </a:stretch>
                    </p:blipFill>
                    <p:spPr bwMode="auto">
                      <a:xfrm>
                        <a:off x="1060450" y="1673225"/>
                        <a:ext cx="7364413" cy="525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9" name="Text Box 4"/>
          <p:cNvSpPr txBox="1">
            <a:spLocks noChangeArrowheads="1"/>
          </p:cNvSpPr>
          <p:nvPr/>
        </p:nvSpPr>
        <p:spPr bwMode="auto">
          <a:xfrm>
            <a:off x="685800" y="914400"/>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a:t>举例</a:t>
            </a:r>
          </a:p>
        </p:txBody>
      </p:sp>
    </p:spTree>
    <p:extLst>
      <p:ext uri="{BB962C8B-B14F-4D97-AF65-F5344CB8AC3E}">
        <p14:creationId xmlns:p14="http://schemas.microsoft.com/office/powerpoint/2010/main" val="131869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fade">
                                      <p:cBhvr>
                                        <p:cTn id="7" dur="1000"/>
                                        <p:tgtEl>
                                          <p:spTgt spid="62466"/>
                                        </p:tgtEl>
                                      </p:cBhvr>
                                    </p:animEffect>
                                    <p:anim calcmode="lin" valueType="num">
                                      <p:cBhvr>
                                        <p:cTn id="8" dur="1000" fill="hold"/>
                                        <p:tgtEl>
                                          <p:spTgt spid="62466"/>
                                        </p:tgtEl>
                                        <p:attrNameLst>
                                          <p:attrName>ppt_x</p:attrName>
                                        </p:attrNameLst>
                                      </p:cBhvr>
                                      <p:tavLst>
                                        <p:tav tm="0">
                                          <p:val>
                                            <p:strVal val="#ppt_x"/>
                                          </p:val>
                                        </p:tav>
                                        <p:tav tm="100000">
                                          <p:val>
                                            <p:strVal val="#ppt_x"/>
                                          </p:val>
                                        </p:tav>
                                      </p:tavLst>
                                    </p:anim>
                                    <p:anim calcmode="lin" valueType="num">
                                      <p:cBhvr>
                                        <p:cTn id="9" dur="1000" fill="hold"/>
                                        <p:tgtEl>
                                          <p:spTgt spid="624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fade">
                                      <p:cBhvr>
                                        <p:cTn id="12" dur="1000"/>
                                        <p:tgtEl>
                                          <p:spTgt spid="45058"/>
                                        </p:tgtEl>
                                      </p:cBhvr>
                                    </p:animEffect>
                                    <p:anim calcmode="lin" valueType="num">
                                      <p:cBhvr>
                                        <p:cTn id="13" dur="1000" fill="hold"/>
                                        <p:tgtEl>
                                          <p:spTgt spid="45058"/>
                                        </p:tgtEl>
                                        <p:attrNameLst>
                                          <p:attrName>ppt_x</p:attrName>
                                        </p:attrNameLst>
                                      </p:cBhvr>
                                      <p:tavLst>
                                        <p:tav tm="0">
                                          <p:val>
                                            <p:strVal val="#ppt_x"/>
                                          </p:val>
                                        </p:tav>
                                        <p:tav tm="100000">
                                          <p:val>
                                            <p:strVal val="#ppt_x"/>
                                          </p:val>
                                        </p:tav>
                                      </p:tavLst>
                                    </p:anim>
                                    <p:anim calcmode="lin" valueType="num">
                                      <p:cBhvr>
                                        <p:cTn id="14" dur="1000" fill="hold"/>
                                        <p:tgtEl>
                                          <p:spTgt spid="4505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fade">
                                      <p:cBhvr>
                                        <p:cTn id="17" dur="1000"/>
                                        <p:tgtEl>
                                          <p:spTgt spid="62468"/>
                                        </p:tgtEl>
                                      </p:cBhvr>
                                    </p:animEffect>
                                    <p:anim calcmode="lin" valueType="num">
                                      <p:cBhvr>
                                        <p:cTn id="18" dur="1000" fill="hold"/>
                                        <p:tgtEl>
                                          <p:spTgt spid="62468"/>
                                        </p:tgtEl>
                                        <p:attrNameLst>
                                          <p:attrName>ppt_x</p:attrName>
                                        </p:attrNameLst>
                                      </p:cBhvr>
                                      <p:tavLst>
                                        <p:tav tm="0">
                                          <p:val>
                                            <p:strVal val="#ppt_x"/>
                                          </p:val>
                                        </p:tav>
                                        <p:tav tm="100000">
                                          <p:val>
                                            <p:strVal val="#ppt_x"/>
                                          </p:val>
                                        </p:tav>
                                      </p:tavLst>
                                    </p:anim>
                                    <p:anim calcmode="lin" valueType="num">
                                      <p:cBhvr>
                                        <p:cTn id="19" dur="1000" fill="hold"/>
                                        <p:tgtEl>
                                          <p:spTgt spid="6246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2469"/>
                                        </p:tgtEl>
                                        <p:attrNameLst>
                                          <p:attrName>style.visibility</p:attrName>
                                        </p:attrNameLst>
                                      </p:cBhvr>
                                      <p:to>
                                        <p:strVal val="visible"/>
                                      </p:to>
                                    </p:set>
                                    <p:animEffect transition="in" filter="fade">
                                      <p:cBhvr>
                                        <p:cTn id="22" dur="1000"/>
                                        <p:tgtEl>
                                          <p:spTgt spid="62469"/>
                                        </p:tgtEl>
                                      </p:cBhvr>
                                    </p:animEffect>
                                    <p:anim calcmode="lin" valueType="num">
                                      <p:cBhvr>
                                        <p:cTn id="23" dur="1000" fill="hold"/>
                                        <p:tgtEl>
                                          <p:spTgt spid="62469"/>
                                        </p:tgtEl>
                                        <p:attrNameLst>
                                          <p:attrName>ppt_x</p:attrName>
                                        </p:attrNameLst>
                                      </p:cBhvr>
                                      <p:tavLst>
                                        <p:tav tm="0">
                                          <p:val>
                                            <p:strVal val="#ppt_x"/>
                                          </p:val>
                                        </p:tav>
                                        <p:tav tm="100000">
                                          <p:val>
                                            <p:strVal val="#ppt_x"/>
                                          </p:val>
                                        </p:tav>
                                      </p:tavLst>
                                    </p:anim>
                                    <p:anim calcmode="lin" valueType="num">
                                      <p:cBhvr>
                                        <p:cTn id="24" dur="1000" fill="hold"/>
                                        <p:tgtEl>
                                          <p:spTgt spid="624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45058" grpId="0"/>
      <p:bldP spid="6246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92784AD-2F7C-4134-8EF3-EADCC05165F3}" type="slidenum">
              <a:rPr kumimoji="0" lang="zh-CN" altLang="en-US" sz="1400"/>
              <a:pPr eaLnBrk="1" hangingPunct="1"/>
              <a:t>108</a:t>
            </a:fld>
            <a:endParaRPr kumimoji="0" lang="en-US" altLang="zh-CN" sz="1400"/>
          </a:p>
        </p:txBody>
      </p:sp>
      <p:graphicFrame>
        <p:nvGraphicFramePr>
          <p:cNvPr id="46083" name="Object 3"/>
          <p:cNvGraphicFramePr>
            <a:graphicFrameLocks noChangeAspect="1"/>
          </p:cNvGraphicFramePr>
          <p:nvPr>
            <p:extLst>
              <p:ext uri="{D42A27DB-BD31-4B8C-83A1-F6EECF244321}">
                <p14:modId xmlns:p14="http://schemas.microsoft.com/office/powerpoint/2010/main" val="3094497130"/>
              </p:ext>
            </p:extLst>
          </p:nvPr>
        </p:nvGraphicFramePr>
        <p:xfrm>
          <a:off x="846138" y="1362075"/>
          <a:ext cx="7188200" cy="4727575"/>
        </p:xfrm>
        <a:graphic>
          <a:graphicData uri="http://schemas.openxmlformats.org/presentationml/2006/ole">
            <mc:AlternateContent xmlns:mc="http://schemas.openxmlformats.org/markup-compatibility/2006">
              <mc:Choice xmlns:v="urn:schemas-microsoft-com:vml" Requires="v">
                <p:oleObj spid="_x0000_s12616" name="Document" r:id="rId3" imgW="6729028" imgH="4406770" progId="Word.Document.8">
                  <p:embed/>
                </p:oleObj>
              </mc:Choice>
              <mc:Fallback>
                <p:oleObj name="Document" r:id="rId3" imgW="6729028" imgH="4406770" progId="Word.Document.8">
                  <p:embed/>
                  <p:pic>
                    <p:nvPicPr>
                      <p:cNvPr id="0" name=""/>
                      <p:cNvPicPr>
                        <a:picLocks noChangeAspect="1" noChangeArrowheads="1"/>
                      </p:cNvPicPr>
                      <p:nvPr/>
                    </p:nvPicPr>
                    <p:blipFill>
                      <a:blip r:embed="rId4"/>
                      <a:srcRect/>
                      <a:stretch>
                        <a:fillRect/>
                      </a:stretch>
                    </p:blipFill>
                    <p:spPr bwMode="auto">
                      <a:xfrm>
                        <a:off x="846138" y="1362075"/>
                        <a:ext cx="7188200" cy="472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5" name="Rectangle 5"/>
          <p:cNvSpPr>
            <a:spLocks noGrp="1" noChangeArrowheads="1"/>
          </p:cNvSpPr>
          <p:nvPr>
            <p:ph type="title"/>
          </p:nvPr>
        </p:nvSpPr>
        <p:spPr>
          <a:xfrm>
            <a:off x="609600" y="228600"/>
            <a:ext cx="7772400" cy="685800"/>
          </a:xfrm>
        </p:spPr>
        <p:txBody>
          <a:bodyPr/>
          <a:lstStyle/>
          <a:p>
            <a:pPr eaLnBrk="1" hangingPunct="1">
              <a:defRPr/>
            </a:pPr>
            <a:r>
              <a:rPr lang="en-US" altLang="zh-CN" sz="2400" dirty="0" smtClean="0">
                <a:effectLst>
                  <a:outerShdw blurRad="38100" dist="38100" dir="2700000" algn="tl">
                    <a:srgbClr val="FFFFFF"/>
                  </a:outerShdw>
                </a:effectLst>
              </a:rPr>
              <a:t>5.3</a:t>
            </a:r>
            <a:r>
              <a:rPr lang="zh-CN" altLang="en-US" sz="2400" dirty="0" smtClean="0">
                <a:effectLst>
                  <a:outerShdw blurRad="38100" dist="38100" dir="2700000" algn="tl">
                    <a:srgbClr val="FFFFFF"/>
                  </a:outerShdw>
                </a:effectLst>
              </a:rPr>
              <a:t>构造函数和析构函数</a:t>
            </a:r>
          </a:p>
        </p:txBody>
      </p:sp>
    </p:spTree>
    <p:extLst>
      <p:ext uri="{BB962C8B-B14F-4D97-AF65-F5344CB8AC3E}">
        <p14:creationId xmlns:p14="http://schemas.microsoft.com/office/powerpoint/2010/main" val="161900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fade">
                                      <p:cBhvr>
                                        <p:cTn id="7" dur="1000"/>
                                        <p:tgtEl>
                                          <p:spTgt spid="46083"/>
                                        </p:tgtEl>
                                      </p:cBhvr>
                                    </p:animEffect>
                                    <p:anim calcmode="lin" valueType="num">
                                      <p:cBhvr>
                                        <p:cTn id="8" dur="1000" fill="hold"/>
                                        <p:tgtEl>
                                          <p:spTgt spid="46083"/>
                                        </p:tgtEl>
                                        <p:attrNameLst>
                                          <p:attrName>ppt_x</p:attrName>
                                        </p:attrNameLst>
                                      </p:cBhvr>
                                      <p:tavLst>
                                        <p:tav tm="0">
                                          <p:val>
                                            <p:strVal val="#ppt_x"/>
                                          </p:val>
                                        </p:tav>
                                        <p:tav tm="100000">
                                          <p:val>
                                            <p:strVal val="#ppt_x"/>
                                          </p:val>
                                        </p:tav>
                                      </p:tavLst>
                                    </p:anim>
                                    <p:anim calcmode="lin" valueType="num">
                                      <p:cBhvr>
                                        <p:cTn id="9" dur="1000" fill="hold"/>
                                        <p:tgtEl>
                                          <p:spTgt spid="4608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3490"/>
                                        </p:tgtEl>
                                        <p:attrNameLst>
                                          <p:attrName>style.visibility</p:attrName>
                                        </p:attrNameLst>
                                      </p:cBhvr>
                                      <p:to>
                                        <p:strVal val="visible"/>
                                      </p:to>
                                    </p:set>
                                    <p:animEffect transition="in" filter="fade">
                                      <p:cBhvr>
                                        <p:cTn id="12" dur="1000"/>
                                        <p:tgtEl>
                                          <p:spTgt spid="63490"/>
                                        </p:tgtEl>
                                      </p:cBhvr>
                                    </p:animEffect>
                                    <p:anim calcmode="lin" valueType="num">
                                      <p:cBhvr>
                                        <p:cTn id="13" dur="1000" fill="hold"/>
                                        <p:tgtEl>
                                          <p:spTgt spid="63490"/>
                                        </p:tgtEl>
                                        <p:attrNameLst>
                                          <p:attrName>ppt_x</p:attrName>
                                        </p:attrNameLst>
                                      </p:cBhvr>
                                      <p:tavLst>
                                        <p:tav tm="0">
                                          <p:val>
                                            <p:strVal val="#ppt_x"/>
                                          </p:val>
                                        </p:tav>
                                        <p:tav tm="100000">
                                          <p:val>
                                            <p:strVal val="#ppt_x"/>
                                          </p:val>
                                        </p:tav>
                                      </p:tavLst>
                                    </p:anim>
                                    <p:anim calcmode="lin" valueType="num">
                                      <p:cBhvr>
                                        <p:cTn id="14" dur="1000" fill="hold"/>
                                        <p:tgtEl>
                                          <p:spTgt spid="6349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fade">
                                      <p:cBhvr>
                                        <p:cTn id="17" dur="1000"/>
                                        <p:tgtEl>
                                          <p:spTgt spid="46085"/>
                                        </p:tgtEl>
                                      </p:cBhvr>
                                    </p:animEffect>
                                    <p:anim calcmode="lin" valueType="num">
                                      <p:cBhvr>
                                        <p:cTn id="18" dur="1000" fill="hold"/>
                                        <p:tgtEl>
                                          <p:spTgt spid="46085"/>
                                        </p:tgtEl>
                                        <p:attrNameLst>
                                          <p:attrName>ppt_x</p:attrName>
                                        </p:attrNameLst>
                                      </p:cBhvr>
                                      <p:tavLst>
                                        <p:tav tm="0">
                                          <p:val>
                                            <p:strVal val="#ppt_x"/>
                                          </p:val>
                                        </p:tav>
                                        <p:tav tm="100000">
                                          <p:val>
                                            <p:strVal val="#ppt_x"/>
                                          </p:val>
                                        </p:tav>
                                      </p:tavLst>
                                    </p:anim>
                                    <p:anim calcmode="lin" valueType="num">
                                      <p:cBhvr>
                                        <p:cTn id="19" dur="1000" fill="hold"/>
                                        <p:tgtEl>
                                          <p:spTgt spid="460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4608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7F33F35-BC18-4F2D-A68B-DCCF97E05D80}" type="slidenum">
              <a:rPr kumimoji="0" lang="zh-CN" altLang="en-US" sz="1400"/>
              <a:pPr eaLnBrk="1" hangingPunct="1"/>
              <a:t>109</a:t>
            </a:fld>
            <a:endParaRPr kumimoji="0" lang="en-US" altLang="zh-CN" sz="1400"/>
          </a:p>
        </p:txBody>
      </p:sp>
      <p:graphicFrame>
        <p:nvGraphicFramePr>
          <p:cNvPr id="47107" name="Object 3"/>
          <p:cNvGraphicFramePr>
            <a:graphicFrameLocks noChangeAspect="1"/>
          </p:cNvGraphicFramePr>
          <p:nvPr>
            <p:extLst>
              <p:ext uri="{D42A27DB-BD31-4B8C-83A1-F6EECF244321}">
                <p14:modId xmlns:p14="http://schemas.microsoft.com/office/powerpoint/2010/main" val="3280951060"/>
              </p:ext>
            </p:extLst>
          </p:nvPr>
        </p:nvGraphicFramePr>
        <p:xfrm>
          <a:off x="754063" y="1150938"/>
          <a:ext cx="5949950" cy="4654550"/>
        </p:xfrm>
        <a:graphic>
          <a:graphicData uri="http://schemas.openxmlformats.org/presentationml/2006/ole">
            <mc:AlternateContent xmlns:mc="http://schemas.openxmlformats.org/markup-compatibility/2006">
              <mc:Choice xmlns:v="urn:schemas-microsoft-com:vml" Requires="v">
                <p:oleObj spid="_x0000_s13640" name="Document" r:id="rId3" imgW="6079799" imgH="4752950" progId="Word.Document.8">
                  <p:embed/>
                </p:oleObj>
              </mc:Choice>
              <mc:Fallback>
                <p:oleObj name="Document" r:id="rId3" imgW="6079799" imgH="4752950" progId="Word.Document.8">
                  <p:embed/>
                  <p:pic>
                    <p:nvPicPr>
                      <p:cNvPr id="0" name=""/>
                      <p:cNvPicPr>
                        <a:picLocks noChangeAspect="1" noChangeArrowheads="1"/>
                      </p:cNvPicPr>
                      <p:nvPr/>
                    </p:nvPicPr>
                    <p:blipFill>
                      <a:blip r:embed="rId4"/>
                      <a:srcRect/>
                      <a:stretch>
                        <a:fillRect/>
                      </a:stretch>
                    </p:blipFill>
                    <p:spPr bwMode="auto">
                      <a:xfrm>
                        <a:off x="754063" y="1150938"/>
                        <a:ext cx="5949950" cy="465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Rectangle 5"/>
          <p:cNvSpPr>
            <a:spLocks noGrp="1" noChangeArrowheads="1"/>
          </p:cNvSpPr>
          <p:nvPr>
            <p:ph type="title"/>
          </p:nvPr>
        </p:nvSpPr>
        <p:spPr>
          <a:xfrm>
            <a:off x="609600" y="228600"/>
            <a:ext cx="7772400" cy="685800"/>
          </a:xfrm>
        </p:spPr>
        <p:txBody>
          <a:bodyPr/>
          <a:lstStyle/>
          <a:p>
            <a:pPr eaLnBrk="1" hangingPunct="1">
              <a:defRPr/>
            </a:pPr>
            <a:r>
              <a:rPr lang="en-US" altLang="zh-CN" sz="2400" dirty="0" smtClean="0">
                <a:effectLst>
                  <a:outerShdw blurRad="38100" dist="38100" dir="2700000" algn="tl">
                    <a:srgbClr val="FFFFFF"/>
                  </a:outerShdw>
                </a:effectLst>
              </a:rPr>
              <a:t>5.3</a:t>
            </a:r>
            <a:r>
              <a:rPr lang="zh-CN" altLang="en-US" sz="2400" dirty="0" smtClean="0">
                <a:effectLst>
                  <a:outerShdw blurRad="38100" dist="38100" dir="2700000" algn="tl">
                    <a:srgbClr val="FFFFFF"/>
                  </a:outerShdw>
                </a:effectLst>
              </a:rPr>
              <a:t>构造函数和析构函数</a:t>
            </a:r>
          </a:p>
        </p:txBody>
      </p:sp>
    </p:spTree>
    <p:extLst>
      <p:ext uri="{BB962C8B-B14F-4D97-AF65-F5344CB8AC3E}">
        <p14:creationId xmlns:p14="http://schemas.microsoft.com/office/powerpoint/2010/main" val="599112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1+#ppt_w/2"/>
                                          </p:val>
                                        </p:tav>
                                        <p:tav tm="100000">
                                          <p:val>
                                            <p:strVal val="#ppt_x"/>
                                          </p:val>
                                        </p:tav>
                                      </p:tavLst>
                                    </p:anim>
                                    <p:anim calcmode="lin" valueType="num">
                                      <p:cBhvr additive="base">
                                        <p:cTn id="8" dur="500" fill="hold"/>
                                        <p:tgtEl>
                                          <p:spTgt spid="47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8348975-D649-47A1-9F71-DCA488AEF26A}" type="slidenum">
              <a:rPr kumimoji="0" lang="zh-CN" altLang="en-US" sz="1400"/>
              <a:pPr eaLnBrk="1" hangingPunct="1"/>
              <a:t>11</a:t>
            </a:fld>
            <a:endParaRPr kumimoji="0" lang="en-US" altLang="zh-CN" sz="1400"/>
          </a:p>
        </p:txBody>
      </p:sp>
      <p:sp>
        <p:nvSpPr>
          <p:cNvPr id="14339" name="Rectangle 2"/>
          <p:cNvSpPr>
            <a:spLocks noGrp="1" noChangeArrowheads="1"/>
          </p:cNvSpPr>
          <p:nvPr>
            <p:ph type="title"/>
          </p:nvPr>
        </p:nvSpPr>
        <p:spPr>
          <a:xfrm>
            <a:off x="685800" y="609600"/>
            <a:ext cx="7772400" cy="1450975"/>
          </a:xfrm>
        </p:spPr>
        <p:txBody>
          <a:bodyPr/>
          <a:lstStyle/>
          <a:p>
            <a:pPr eaLnBrk="1" hangingPunct="1"/>
            <a:r>
              <a:rPr lang="zh-CN" altLang="en-US" sz="4800" b="1" i="1" dirty="0" smtClean="0">
                <a:solidFill>
                  <a:schemeClr val="tx1"/>
                </a:solidFill>
                <a:effectLst/>
                <a:latin typeface="宋体" pitchFamily="2" charset="-122"/>
                <a:ea typeface="楷体_GB2312" pitchFamily="49" charset="-122"/>
              </a:rPr>
              <a:t>面向对象技术</a:t>
            </a:r>
          </a:p>
        </p:txBody>
      </p:sp>
      <p:sp>
        <p:nvSpPr>
          <p:cNvPr id="14340" name="Rectangle 5"/>
          <p:cNvSpPr>
            <a:spLocks noGrp="1" noChangeArrowheads="1"/>
          </p:cNvSpPr>
          <p:nvPr>
            <p:ph type="body" idx="1"/>
          </p:nvPr>
        </p:nvSpPr>
        <p:spPr>
          <a:xfrm>
            <a:off x="611188" y="2492375"/>
            <a:ext cx="7772400" cy="4114800"/>
          </a:xfrm>
        </p:spPr>
        <p:txBody>
          <a:bodyPr/>
          <a:lstStyle/>
          <a:p>
            <a:pPr eaLnBrk="1" hangingPunct="1"/>
            <a:r>
              <a:rPr lang="zh-CN" altLang="en-US" dirty="0" smtClean="0">
                <a:latin typeface="黑体" pitchFamily="2" charset="-122"/>
                <a:ea typeface="黑体" pitchFamily="2" charset="-122"/>
              </a:rPr>
              <a:t>面向过程  </a:t>
            </a:r>
            <a:r>
              <a:rPr lang="en-US" altLang="zh-CN" dirty="0" smtClean="0">
                <a:latin typeface="黑体" pitchFamily="2" charset="-122"/>
                <a:ea typeface="黑体" pitchFamily="2" charset="-122"/>
              </a:rPr>
              <a:t>vs  </a:t>
            </a:r>
            <a:r>
              <a:rPr lang="zh-CN" altLang="en-US" dirty="0" smtClean="0">
                <a:latin typeface="黑体" pitchFamily="2" charset="-122"/>
                <a:ea typeface="黑体" pitchFamily="2" charset="-122"/>
              </a:rPr>
              <a:t>面向对象</a:t>
            </a:r>
          </a:p>
        </p:txBody>
      </p:sp>
    </p:spTree>
    <p:extLst>
      <p:ext uri="{BB962C8B-B14F-4D97-AF65-F5344CB8AC3E}">
        <p14:creationId xmlns:p14="http://schemas.microsoft.com/office/powerpoint/2010/main" val="685616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DEAE312-A34A-4462-9768-91113DDE31C1}" type="slidenum">
              <a:rPr kumimoji="0" lang="zh-CN" altLang="en-US" sz="1400"/>
              <a:pPr eaLnBrk="1" hangingPunct="1"/>
              <a:t>110</a:t>
            </a:fld>
            <a:endParaRPr kumimoji="0" lang="en-US" altLang="zh-CN" sz="1400"/>
          </a:p>
        </p:txBody>
      </p:sp>
      <p:sp>
        <p:nvSpPr>
          <p:cNvPr id="48130" name="Rectangle 2"/>
          <p:cNvSpPr>
            <a:spLocks noGrp="1" noChangeArrowheads="1"/>
          </p:cNvSpPr>
          <p:nvPr>
            <p:ph type="title"/>
          </p:nvPr>
        </p:nvSpPr>
        <p:spPr>
          <a:xfrm>
            <a:off x="685800" y="457200"/>
            <a:ext cx="7772400" cy="1143000"/>
          </a:xfrm>
        </p:spPr>
        <p:txBody>
          <a:bodyPr/>
          <a:lstStyle/>
          <a:p>
            <a:pPr algn="l" eaLnBrk="1" hangingPunct="1">
              <a:defRPr/>
            </a:pPr>
            <a:r>
              <a:rPr lang="en-US" altLang="zh-CN" sz="3600" dirty="0" smtClean="0">
                <a:effectLst>
                  <a:outerShdw blurRad="38100" dist="38100" dir="2700000" algn="tl">
                    <a:srgbClr val="FFFFFF"/>
                  </a:outerShdw>
                </a:effectLst>
              </a:rPr>
              <a:t>5.4  </a:t>
            </a:r>
            <a:r>
              <a:rPr lang="zh-CN" altLang="en-US" sz="3600" dirty="0" smtClean="0">
                <a:effectLst>
                  <a:outerShdw blurRad="38100" dist="38100" dir="2700000" algn="tl">
                    <a:srgbClr val="FFFFFF"/>
                  </a:outerShdw>
                </a:effectLst>
              </a:rPr>
              <a:t>成员函数的内联实现</a:t>
            </a:r>
          </a:p>
        </p:txBody>
      </p:sp>
      <p:sp>
        <p:nvSpPr>
          <p:cNvPr id="48131" name="Rectangle 3"/>
          <p:cNvSpPr>
            <a:spLocks noGrp="1" noChangeArrowheads="1"/>
          </p:cNvSpPr>
          <p:nvPr>
            <p:ph type="body" idx="1"/>
          </p:nvPr>
        </p:nvSpPr>
        <p:spPr>
          <a:xfrm>
            <a:off x="685800" y="1524000"/>
            <a:ext cx="7772400" cy="1066800"/>
          </a:xfrm>
        </p:spPr>
        <p:txBody>
          <a:bodyPr/>
          <a:lstStyle/>
          <a:p>
            <a:pPr eaLnBrk="1" hangingPunct="1">
              <a:lnSpc>
                <a:spcPct val="90000"/>
              </a:lnSpc>
            </a:pPr>
            <a:r>
              <a:rPr lang="zh-CN" altLang="en-US" smtClean="0"/>
              <a:t>函数体放在类体内。</a:t>
            </a:r>
          </a:p>
          <a:p>
            <a:pPr eaLnBrk="1" hangingPunct="1">
              <a:lnSpc>
                <a:spcPct val="90000"/>
              </a:lnSpc>
            </a:pPr>
            <a:r>
              <a:rPr lang="zh-CN" altLang="en-US" smtClean="0"/>
              <a:t>函数体放在类体外，使用</a:t>
            </a:r>
            <a:r>
              <a:rPr lang="en-US" altLang="zh-CN" smtClean="0">
                <a:solidFill>
                  <a:schemeClr val="hlink"/>
                </a:solidFill>
              </a:rPr>
              <a:t>inline</a:t>
            </a:r>
            <a:r>
              <a:rPr lang="zh-CN" altLang="zh-CN" smtClean="0"/>
              <a:t>关键字。</a:t>
            </a:r>
          </a:p>
        </p:txBody>
      </p:sp>
      <p:graphicFrame>
        <p:nvGraphicFramePr>
          <p:cNvPr id="48132" name="Object 4"/>
          <p:cNvGraphicFramePr>
            <a:graphicFrameLocks noChangeAspect="1"/>
          </p:cNvGraphicFramePr>
          <p:nvPr>
            <p:extLst>
              <p:ext uri="{D42A27DB-BD31-4B8C-83A1-F6EECF244321}">
                <p14:modId xmlns:p14="http://schemas.microsoft.com/office/powerpoint/2010/main" val="4168701866"/>
              </p:ext>
            </p:extLst>
          </p:nvPr>
        </p:nvGraphicFramePr>
        <p:xfrm>
          <a:off x="1060450" y="2894013"/>
          <a:ext cx="5948363" cy="3898900"/>
        </p:xfrm>
        <a:graphic>
          <a:graphicData uri="http://schemas.openxmlformats.org/presentationml/2006/ole">
            <mc:AlternateContent xmlns:mc="http://schemas.openxmlformats.org/markup-compatibility/2006">
              <mc:Choice xmlns:v="urn:schemas-microsoft-com:vml" Requires="v">
                <p:oleObj spid="_x0000_s14664" name="Document" r:id="rId3" imgW="5544970" imgH="3627687" progId="Word.Document.8">
                  <p:embed/>
                </p:oleObj>
              </mc:Choice>
              <mc:Fallback>
                <p:oleObj name="Document" r:id="rId3" imgW="5544970" imgH="3627687" progId="Word.Document.8">
                  <p:embed/>
                  <p:pic>
                    <p:nvPicPr>
                      <p:cNvPr id="0" name=""/>
                      <p:cNvPicPr>
                        <a:picLocks noChangeAspect="1" noChangeArrowheads="1"/>
                      </p:cNvPicPr>
                      <p:nvPr/>
                    </p:nvPicPr>
                    <p:blipFill>
                      <a:blip r:embed="rId4"/>
                      <a:srcRect/>
                      <a:stretch>
                        <a:fillRect/>
                      </a:stretch>
                    </p:blipFill>
                    <p:spPr bwMode="auto">
                      <a:xfrm>
                        <a:off x="1060450" y="2894013"/>
                        <a:ext cx="5948363" cy="389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1384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0-#ppt_w/2"/>
                                          </p:val>
                                        </p:tav>
                                        <p:tav tm="100000">
                                          <p:val>
                                            <p:strVal val="#ppt_x"/>
                                          </p:val>
                                        </p:tav>
                                      </p:tavLst>
                                    </p:anim>
                                    <p:anim calcmode="lin" valueType="num">
                                      <p:cBhvr additive="base">
                                        <p:cTn id="8" dur="500" fill="hold"/>
                                        <p:tgtEl>
                                          <p:spTgt spid="481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31">
                                            <p:txEl>
                                              <p:pRg st="0" end="0"/>
                                            </p:txEl>
                                          </p:spTgt>
                                        </p:tgtEl>
                                        <p:attrNameLst>
                                          <p:attrName>style.visibility</p:attrName>
                                        </p:attrNameLst>
                                      </p:cBhvr>
                                      <p:to>
                                        <p:strVal val="visible"/>
                                      </p:to>
                                    </p:set>
                                    <p:anim calcmode="lin" valueType="num">
                                      <p:cBhvr additive="base">
                                        <p:cTn id="13" dur="500" fill="hold"/>
                                        <p:tgtEl>
                                          <p:spTgt spid="4813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131">
                                            <p:txEl>
                                              <p:pRg st="1" end="1"/>
                                            </p:txEl>
                                          </p:spTgt>
                                        </p:tgtEl>
                                        <p:attrNameLst>
                                          <p:attrName>style.visibility</p:attrName>
                                        </p:attrNameLst>
                                      </p:cBhvr>
                                      <p:to>
                                        <p:strVal val="visible"/>
                                      </p:to>
                                    </p:set>
                                    <p:anim calcmode="lin" valueType="num">
                                      <p:cBhvr additive="base">
                                        <p:cTn id="19" dur="500" fill="hold"/>
                                        <p:tgtEl>
                                          <p:spTgt spid="4813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8132"/>
                                        </p:tgtEl>
                                        <p:attrNameLst>
                                          <p:attrName>style.visibility</p:attrName>
                                        </p:attrNameLst>
                                      </p:cBhvr>
                                      <p:to>
                                        <p:strVal val="visible"/>
                                      </p:to>
                                    </p:set>
                                    <p:anim calcmode="lin" valueType="num">
                                      <p:cBhvr additive="base">
                                        <p:cTn id="25" dur="500" fill="hold"/>
                                        <p:tgtEl>
                                          <p:spTgt spid="48132"/>
                                        </p:tgtEl>
                                        <p:attrNameLst>
                                          <p:attrName>ppt_x</p:attrName>
                                        </p:attrNameLst>
                                      </p:cBhvr>
                                      <p:tavLst>
                                        <p:tav tm="0">
                                          <p:val>
                                            <p:strVal val="1+#ppt_w/2"/>
                                          </p:val>
                                        </p:tav>
                                        <p:tav tm="100000">
                                          <p:val>
                                            <p:strVal val="#ppt_x"/>
                                          </p:val>
                                        </p:tav>
                                      </p:tavLst>
                                    </p:anim>
                                    <p:anim calcmode="lin" valueType="num">
                                      <p:cBhvr additive="base">
                                        <p:cTn id="26"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A7E71D2-E951-4631-9643-27F558D2908B}" type="slidenum">
              <a:rPr kumimoji="0" lang="zh-CN" altLang="en-US" sz="1400"/>
              <a:pPr eaLnBrk="1" hangingPunct="1"/>
              <a:t>111</a:t>
            </a:fld>
            <a:endParaRPr kumimoji="0" lang="en-US" altLang="zh-CN" sz="1400"/>
          </a:p>
        </p:txBody>
      </p:sp>
      <p:sp>
        <p:nvSpPr>
          <p:cNvPr id="49154" name="Rectangle 2"/>
          <p:cNvSpPr>
            <a:spLocks noGrp="1" noChangeArrowheads="1"/>
          </p:cNvSpPr>
          <p:nvPr>
            <p:ph type="title"/>
          </p:nvPr>
        </p:nvSpPr>
        <p:spPr>
          <a:xfrm>
            <a:off x="533400" y="228600"/>
            <a:ext cx="7772400" cy="609600"/>
          </a:xfrm>
        </p:spPr>
        <p:txBody>
          <a:bodyPr/>
          <a:lstStyle/>
          <a:p>
            <a:pPr eaLnBrk="1" hangingPunct="1">
              <a:defRPr/>
            </a:pPr>
            <a:r>
              <a:rPr lang="en-US" altLang="zh-CN" sz="2400" dirty="0" smtClean="0">
                <a:effectLst>
                  <a:outerShdw blurRad="38100" dist="38100" dir="2700000" algn="tl">
                    <a:srgbClr val="FFFFFF"/>
                  </a:outerShdw>
                </a:effectLst>
              </a:rPr>
              <a:t>5.4</a:t>
            </a:r>
            <a:r>
              <a:rPr lang="zh-CN" altLang="en-US" sz="2400" dirty="0" smtClean="0">
                <a:effectLst>
                  <a:outerShdw blurRad="38100" dist="38100" dir="2700000" algn="tl">
                    <a:srgbClr val="FFFFFF"/>
                  </a:outerShdw>
                </a:effectLst>
              </a:rPr>
              <a:t>成员函数的内联实现</a:t>
            </a:r>
          </a:p>
        </p:txBody>
      </p:sp>
      <p:graphicFrame>
        <p:nvGraphicFramePr>
          <p:cNvPr id="49155" name="Object 3"/>
          <p:cNvGraphicFramePr>
            <a:graphicFrameLocks noChangeAspect="1"/>
          </p:cNvGraphicFramePr>
          <p:nvPr>
            <p:extLst>
              <p:ext uri="{D42A27DB-BD31-4B8C-83A1-F6EECF244321}">
                <p14:modId xmlns:p14="http://schemas.microsoft.com/office/powerpoint/2010/main" val="1946917122"/>
              </p:ext>
            </p:extLst>
          </p:nvPr>
        </p:nvGraphicFramePr>
        <p:xfrm>
          <a:off x="1066800" y="1066800"/>
          <a:ext cx="6057900" cy="4743450"/>
        </p:xfrm>
        <a:graphic>
          <a:graphicData uri="http://schemas.openxmlformats.org/presentationml/2006/ole">
            <mc:AlternateContent xmlns:mc="http://schemas.openxmlformats.org/markup-compatibility/2006">
              <mc:Choice xmlns:v="urn:schemas-microsoft-com:vml" Requires="v">
                <p:oleObj spid="_x0000_s15688" name="Document" r:id="rId3" imgW="6089182" imgH="4752950" progId="Word.Document.8">
                  <p:embed/>
                </p:oleObj>
              </mc:Choice>
              <mc:Fallback>
                <p:oleObj name="Document" r:id="rId3" imgW="6089182" imgH="4752950" progId="Word.Document.8">
                  <p:embed/>
                  <p:pic>
                    <p:nvPicPr>
                      <p:cNvPr id="0" name=""/>
                      <p:cNvPicPr>
                        <a:picLocks noChangeAspect="1" noChangeArrowheads="1"/>
                      </p:cNvPicPr>
                      <p:nvPr/>
                    </p:nvPicPr>
                    <p:blipFill>
                      <a:blip r:embed="rId4"/>
                      <a:srcRect/>
                      <a:stretch>
                        <a:fillRect/>
                      </a:stretch>
                    </p:blipFill>
                    <p:spPr bwMode="auto">
                      <a:xfrm>
                        <a:off x="1066800" y="1066800"/>
                        <a:ext cx="6057900" cy="474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0054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1+#ppt_w/2"/>
                                          </p:val>
                                        </p:tav>
                                        <p:tav tm="100000">
                                          <p:val>
                                            <p:strVal val="#ppt_x"/>
                                          </p:val>
                                        </p:tav>
                                      </p:tavLst>
                                    </p:anim>
                                    <p:anim calcmode="lin" valueType="num">
                                      <p:cBhvr additive="base">
                                        <p:cTn id="8"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E0C07FD-6A11-4F40-B62C-1A677081A3EC}" type="slidenum">
              <a:rPr kumimoji="0" lang="zh-CN" altLang="en-US" sz="1400"/>
              <a:pPr eaLnBrk="1" hangingPunct="1"/>
              <a:t>112</a:t>
            </a:fld>
            <a:endParaRPr kumimoji="0" lang="en-US" altLang="zh-CN" sz="1400"/>
          </a:p>
        </p:txBody>
      </p:sp>
      <p:sp>
        <p:nvSpPr>
          <p:cNvPr id="50178" name="Rectangle 2"/>
          <p:cNvSpPr>
            <a:spLocks noGrp="1" noChangeArrowheads="1"/>
          </p:cNvSpPr>
          <p:nvPr>
            <p:ph type="title"/>
          </p:nvPr>
        </p:nvSpPr>
        <p:spPr>
          <a:xfrm>
            <a:off x="-381000" y="381000"/>
            <a:ext cx="10210800" cy="1143000"/>
          </a:xfrm>
        </p:spPr>
        <p:txBody>
          <a:bodyPr/>
          <a:lstStyle/>
          <a:p>
            <a:pPr eaLnBrk="1" hangingPunct="1">
              <a:defRPr/>
            </a:pPr>
            <a:r>
              <a:rPr lang="en-US" altLang="zh-CN" sz="3600" dirty="0" smtClean="0">
                <a:effectLst>
                  <a:outerShdw blurRad="38100" dist="38100" dir="2700000" algn="tl">
                    <a:srgbClr val="FFFFFF"/>
                  </a:outerShdw>
                </a:effectLst>
              </a:rPr>
              <a:t>5.5</a:t>
            </a:r>
            <a:r>
              <a:rPr lang="zh-CN" altLang="en-US" sz="3600" dirty="0" smtClean="0">
                <a:effectLst>
                  <a:outerShdw blurRad="38100" dist="38100" dir="2700000" algn="tl">
                    <a:srgbClr val="FFFFFF"/>
                  </a:outerShdw>
                </a:effectLst>
              </a:rPr>
              <a:t>带缺省参数值的成员函数和成员函数重载</a:t>
            </a:r>
          </a:p>
        </p:txBody>
      </p:sp>
      <p:sp>
        <p:nvSpPr>
          <p:cNvPr id="50180" name="Text Box 4"/>
          <p:cNvSpPr txBox="1">
            <a:spLocks noChangeArrowheads="1"/>
          </p:cNvSpPr>
          <p:nvPr/>
        </p:nvSpPr>
        <p:spPr bwMode="auto">
          <a:xfrm>
            <a:off x="762000" y="1447800"/>
            <a:ext cx="521335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latin typeface="宋体" pitchFamily="2" charset="-122"/>
              </a:rPr>
              <a:t>#</a:t>
            </a:r>
            <a:r>
              <a:rPr lang="en-US" altLang="zh-CN">
                <a:latin typeface="宋体" pitchFamily="2" charset="-122"/>
              </a:rPr>
              <a:t>include &lt;iostream.h&gt;</a:t>
            </a:r>
          </a:p>
          <a:p>
            <a:pPr eaLnBrk="1" hangingPunct="1"/>
            <a:r>
              <a:rPr lang="en-US" altLang="zh-CN">
                <a:latin typeface="宋体" pitchFamily="2" charset="-122"/>
              </a:rPr>
              <a:t>class Location{</a:t>
            </a:r>
          </a:p>
          <a:p>
            <a:pPr eaLnBrk="1" hangingPunct="1"/>
            <a:r>
              <a:rPr lang="en-US" altLang="zh-CN">
                <a:latin typeface="宋体" pitchFamily="2" charset="-122"/>
              </a:rPr>
              <a:t>public:</a:t>
            </a:r>
          </a:p>
          <a:p>
            <a:pPr eaLnBrk="1" hangingPunct="1"/>
            <a:r>
              <a:rPr lang="en-US" altLang="zh-CN">
                <a:latin typeface="宋体" pitchFamily="2" charset="-122"/>
              </a:rPr>
              <a:t>	Location(int x=0,int y=0);</a:t>
            </a:r>
          </a:p>
          <a:p>
            <a:pPr eaLnBrk="1" hangingPunct="1"/>
            <a:r>
              <a:rPr lang="en-US" altLang="zh-CN">
                <a:latin typeface="宋体" pitchFamily="2" charset="-122"/>
              </a:rPr>
              <a:t>	void Move(int x=5,int y=5);</a:t>
            </a:r>
          </a:p>
          <a:p>
            <a:pPr eaLnBrk="1" hangingPunct="1"/>
            <a:r>
              <a:rPr lang="en-US" altLang="zh-CN">
                <a:latin typeface="宋体" pitchFamily="2" charset="-122"/>
              </a:rPr>
              <a:t>	void ValueX(int x);</a:t>
            </a:r>
          </a:p>
          <a:p>
            <a:pPr eaLnBrk="1" hangingPunct="1"/>
            <a:r>
              <a:rPr lang="en-US" altLang="zh-CN">
                <a:latin typeface="宋体" pitchFamily="2" charset="-122"/>
              </a:rPr>
              <a:t>	int ValueX();</a:t>
            </a:r>
          </a:p>
          <a:p>
            <a:pPr eaLnBrk="1" hangingPunct="1"/>
            <a:r>
              <a:rPr lang="en-US" altLang="zh-CN">
                <a:latin typeface="宋体" pitchFamily="2" charset="-122"/>
              </a:rPr>
              <a:t>	void ValueY(int y);</a:t>
            </a:r>
          </a:p>
          <a:p>
            <a:pPr eaLnBrk="1" hangingPunct="1"/>
            <a:r>
              <a:rPr lang="en-US" altLang="zh-CN">
                <a:latin typeface="宋体" pitchFamily="2" charset="-122"/>
              </a:rPr>
              <a:t>	int ValueY();</a:t>
            </a:r>
          </a:p>
          <a:p>
            <a:pPr eaLnBrk="1" hangingPunct="1"/>
            <a:r>
              <a:rPr lang="en-US" altLang="zh-CN">
                <a:latin typeface="宋体" pitchFamily="2" charset="-122"/>
              </a:rPr>
              <a:t>private:</a:t>
            </a:r>
          </a:p>
          <a:p>
            <a:pPr eaLnBrk="1" hangingPunct="1"/>
            <a:r>
              <a:rPr lang="en-US" altLang="zh-CN">
                <a:latin typeface="宋体" pitchFamily="2" charset="-122"/>
              </a:rPr>
              <a:t>	void Set(int x,int y);</a:t>
            </a:r>
          </a:p>
          <a:p>
            <a:pPr eaLnBrk="1" hangingPunct="1"/>
            <a:r>
              <a:rPr lang="en-US" altLang="zh-CN">
                <a:latin typeface="宋体" pitchFamily="2" charset="-122"/>
              </a:rPr>
              <a:t>	int X,Y;</a:t>
            </a:r>
          </a:p>
          <a:p>
            <a:pPr eaLnBrk="1" hangingPunct="1"/>
            <a:r>
              <a:rPr lang="en-US" altLang="zh-CN">
                <a:latin typeface="宋体" pitchFamily="2" charset="-122"/>
              </a:rPr>
              <a:t>};</a:t>
            </a:r>
          </a:p>
          <a:p>
            <a:pPr eaLnBrk="1" hangingPunct="1"/>
            <a:endParaRPr lang="zh-CN" altLang="en-US"/>
          </a:p>
        </p:txBody>
      </p:sp>
    </p:spTree>
    <p:extLst>
      <p:ext uri="{BB962C8B-B14F-4D97-AF65-F5344CB8AC3E}">
        <p14:creationId xmlns:p14="http://schemas.microsoft.com/office/powerpoint/2010/main" val="25989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ox(in)">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ox(in)">
                                      <p:cBhvr>
                                        <p:cTn id="12"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951ACA3-3D4E-4562-B274-037F34CCD0CB}" type="slidenum">
              <a:rPr kumimoji="0" lang="zh-CN" altLang="en-US" sz="1400"/>
              <a:pPr eaLnBrk="1" hangingPunct="1"/>
              <a:t>113</a:t>
            </a:fld>
            <a:endParaRPr kumimoji="0" lang="en-US" altLang="zh-CN" sz="1400"/>
          </a:p>
        </p:txBody>
      </p:sp>
      <p:sp>
        <p:nvSpPr>
          <p:cNvPr id="51205" name="Rectangle 5"/>
          <p:cNvSpPr>
            <a:spLocks noGrp="1" noChangeArrowheads="1"/>
          </p:cNvSpPr>
          <p:nvPr>
            <p:ph type="title"/>
          </p:nvPr>
        </p:nvSpPr>
        <p:spPr>
          <a:xfrm>
            <a:off x="304800" y="304800"/>
            <a:ext cx="8382000" cy="457200"/>
          </a:xfrm>
        </p:spPr>
        <p:txBody>
          <a:bodyPr/>
          <a:lstStyle/>
          <a:p>
            <a:pPr eaLnBrk="1" hangingPunct="1">
              <a:defRPr/>
            </a:pPr>
            <a:r>
              <a:rPr lang="en-US" altLang="zh-CN" sz="2400" dirty="0" smtClean="0">
                <a:effectLst>
                  <a:outerShdw blurRad="38100" dist="38100" dir="2700000" algn="tl">
                    <a:srgbClr val="FFFFFF"/>
                  </a:outerShdw>
                </a:effectLst>
              </a:rPr>
              <a:t>5.5</a:t>
            </a:r>
            <a:r>
              <a:rPr lang="zh-CN" altLang="en-US" sz="2400" dirty="0" smtClean="0">
                <a:effectLst>
                  <a:outerShdw blurRad="38100" dist="38100" dir="2700000" algn="tl">
                    <a:srgbClr val="FFFFFF"/>
                  </a:outerShdw>
                </a:effectLst>
              </a:rPr>
              <a:t>带缺省参数值的成员函数和成员函数重载</a:t>
            </a:r>
          </a:p>
        </p:txBody>
      </p:sp>
      <p:sp>
        <p:nvSpPr>
          <p:cNvPr id="51206" name="Text Box 6"/>
          <p:cNvSpPr txBox="1">
            <a:spLocks noChangeArrowheads="1"/>
          </p:cNvSpPr>
          <p:nvPr/>
        </p:nvSpPr>
        <p:spPr bwMode="auto">
          <a:xfrm>
            <a:off x="914400" y="838200"/>
            <a:ext cx="506095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latin typeface="宋体" pitchFamily="2" charset="-122"/>
              </a:rPr>
              <a:t>Location::Location(int x,int y)</a:t>
            </a:r>
          </a:p>
          <a:p>
            <a:pPr eaLnBrk="1" hangingPunct="1"/>
            <a:r>
              <a:rPr lang="en-US" altLang="zh-CN">
                <a:latin typeface="宋体" pitchFamily="2" charset="-122"/>
              </a:rPr>
              <a:t>{Set(x,y);}</a:t>
            </a:r>
          </a:p>
          <a:p>
            <a:pPr eaLnBrk="1" hangingPunct="1"/>
            <a:r>
              <a:rPr lang="en-US" altLang="zh-CN">
                <a:latin typeface="宋体" pitchFamily="2" charset="-122"/>
              </a:rPr>
              <a:t>void Location::Move(int x,int y)</a:t>
            </a:r>
          </a:p>
          <a:p>
            <a:pPr eaLnBrk="1" hangingPunct="1"/>
            <a:r>
              <a:rPr lang="en-US" altLang="zh-CN">
                <a:latin typeface="宋体" pitchFamily="2" charset="-122"/>
              </a:rPr>
              <a:t>{Set(x,y);}</a:t>
            </a:r>
          </a:p>
          <a:p>
            <a:pPr eaLnBrk="1" hangingPunct="1"/>
            <a:r>
              <a:rPr lang="en-US" altLang="zh-CN">
                <a:latin typeface="宋体" pitchFamily="2" charset="-122"/>
              </a:rPr>
              <a:t>void Location::ValueX(int val)</a:t>
            </a:r>
          </a:p>
          <a:p>
            <a:pPr eaLnBrk="1" hangingPunct="1"/>
            <a:r>
              <a:rPr lang="en-US" altLang="zh-CN">
                <a:latin typeface="宋体" pitchFamily="2" charset="-122"/>
              </a:rPr>
              <a:t>{X=val;}</a:t>
            </a:r>
          </a:p>
          <a:p>
            <a:pPr eaLnBrk="1" hangingPunct="1"/>
            <a:r>
              <a:rPr lang="en-US" altLang="zh-CN">
                <a:latin typeface="宋体" pitchFamily="2" charset="-122"/>
              </a:rPr>
              <a:t>int Location::ValueX()</a:t>
            </a:r>
          </a:p>
          <a:p>
            <a:pPr eaLnBrk="1" hangingPunct="1"/>
            <a:r>
              <a:rPr lang="en-US" altLang="zh-CN">
                <a:latin typeface="宋体" pitchFamily="2" charset="-122"/>
              </a:rPr>
              <a:t>{return X;}</a:t>
            </a:r>
          </a:p>
          <a:p>
            <a:pPr eaLnBrk="1" hangingPunct="1"/>
            <a:r>
              <a:rPr lang="en-US" altLang="zh-CN">
                <a:latin typeface="宋体" pitchFamily="2" charset="-122"/>
              </a:rPr>
              <a:t>void Location::ValueY(int val)</a:t>
            </a:r>
          </a:p>
          <a:p>
            <a:pPr eaLnBrk="1" hangingPunct="1"/>
            <a:r>
              <a:rPr lang="en-US" altLang="zh-CN">
                <a:latin typeface="宋体" pitchFamily="2" charset="-122"/>
              </a:rPr>
              <a:t>{Y=val;}</a:t>
            </a:r>
          </a:p>
          <a:p>
            <a:pPr eaLnBrk="1" hangingPunct="1"/>
            <a:r>
              <a:rPr lang="en-US" altLang="zh-CN">
                <a:latin typeface="宋体" pitchFamily="2" charset="-122"/>
              </a:rPr>
              <a:t>int Location::ValueY()</a:t>
            </a:r>
          </a:p>
          <a:p>
            <a:pPr eaLnBrk="1" hangingPunct="1"/>
            <a:r>
              <a:rPr lang="en-US" altLang="zh-CN">
                <a:latin typeface="宋体" pitchFamily="2" charset="-122"/>
              </a:rPr>
              <a:t>{return Y;}</a:t>
            </a:r>
          </a:p>
          <a:p>
            <a:pPr eaLnBrk="1" hangingPunct="1"/>
            <a:r>
              <a:rPr lang="en-US" altLang="zh-CN">
                <a:latin typeface="宋体" pitchFamily="2" charset="-122"/>
              </a:rPr>
              <a:t>void Location::Set(int x,int y)</a:t>
            </a:r>
          </a:p>
          <a:p>
            <a:pPr eaLnBrk="1" hangingPunct="1"/>
            <a:r>
              <a:rPr lang="en-US" altLang="zh-CN">
                <a:latin typeface="宋体" pitchFamily="2" charset="-122"/>
              </a:rPr>
              <a:t>{X=x;Y=y;}</a:t>
            </a:r>
          </a:p>
          <a:p>
            <a:pPr eaLnBrk="1" hangingPunct="1"/>
            <a:endParaRPr lang="zh-CN" altLang="en-US"/>
          </a:p>
        </p:txBody>
      </p:sp>
    </p:spTree>
    <p:extLst>
      <p:ext uri="{BB962C8B-B14F-4D97-AF65-F5344CB8AC3E}">
        <p14:creationId xmlns:p14="http://schemas.microsoft.com/office/powerpoint/2010/main" val="198119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blinds(horizontal)">
                                      <p:cBhvr>
                                        <p:cTn id="7" dur="5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1D25930-4E10-4CE4-B452-C73C08C38202}" type="slidenum">
              <a:rPr kumimoji="0" lang="zh-CN" altLang="en-US" sz="1400"/>
              <a:pPr eaLnBrk="1" hangingPunct="1"/>
              <a:t>114</a:t>
            </a:fld>
            <a:endParaRPr kumimoji="0" lang="en-US" altLang="zh-CN" sz="1400"/>
          </a:p>
        </p:txBody>
      </p:sp>
      <p:sp>
        <p:nvSpPr>
          <p:cNvPr id="52230" name="Rectangle 6"/>
          <p:cNvSpPr>
            <a:spLocks noGrp="1" noChangeArrowheads="1"/>
          </p:cNvSpPr>
          <p:nvPr>
            <p:ph type="title"/>
          </p:nvPr>
        </p:nvSpPr>
        <p:spPr>
          <a:xfrm>
            <a:off x="304800" y="304800"/>
            <a:ext cx="8382000" cy="457200"/>
          </a:xfrm>
        </p:spPr>
        <p:txBody>
          <a:bodyPr/>
          <a:lstStyle/>
          <a:p>
            <a:pPr eaLnBrk="1" hangingPunct="1">
              <a:defRPr/>
            </a:pPr>
            <a:r>
              <a:rPr lang="en-US" altLang="zh-CN" sz="2400" dirty="0" smtClean="0">
                <a:effectLst>
                  <a:outerShdw blurRad="38100" dist="38100" dir="2700000" algn="tl">
                    <a:srgbClr val="FFFFFF"/>
                  </a:outerShdw>
                </a:effectLst>
              </a:rPr>
              <a:t>5.5</a:t>
            </a:r>
            <a:r>
              <a:rPr lang="zh-CN" altLang="en-US" sz="2400" dirty="0" smtClean="0">
                <a:effectLst>
                  <a:outerShdw blurRad="38100" dist="38100" dir="2700000" algn="tl">
                    <a:srgbClr val="FFFFFF"/>
                  </a:outerShdw>
                </a:effectLst>
              </a:rPr>
              <a:t>带缺省参数值的成员函数和成员函数重载</a:t>
            </a:r>
          </a:p>
        </p:txBody>
      </p:sp>
      <p:sp>
        <p:nvSpPr>
          <p:cNvPr id="52231" name="Text Box 7"/>
          <p:cNvSpPr txBox="1">
            <a:spLocks noChangeArrowheads="1"/>
          </p:cNvSpPr>
          <p:nvPr/>
        </p:nvSpPr>
        <p:spPr bwMode="auto">
          <a:xfrm>
            <a:off x="609600" y="1219200"/>
            <a:ext cx="6367463"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int main()</a:t>
            </a:r>
          </a:p>
          <a:p>
            <a:pPr eaLnBrk="1" hangingPunct="1"/>
            <a:r>
              <a:rPr lang="en-US" altLang="zh-CN"/>
              <a:t>{	Location A,B;       //Location A(0,0),B(0,0)</a:t>
            </a:r>
          </a:p>
          <a:p>
            <a:pPr eaLnBrk="1" hangingPunct="1"/>
            <a:r>
              <a:rPr lang="en-US" altLang="zh-CN"/>
              <a:t>           A.Move();             //A.X</a:t>
            </a:r>
            <a:r>
              <a:rPr lang="zh-CN" altLang="en-US"/>
              <a:t>和</a:t>
            </a:r>
            <a:r>
              <a:rPr lang="en-US" altLang="zh-CN"/>
              <a:t>A.Y</a:t>
            </a:r>
            <a:r>
              <a:rPr lang="zh-CN" altLang="en-US"/>
              <a:t>被设为5</a:t>
            </a:r>
          </a:p>
          <a:p>
            <a:pPr eaLnBrk="1" hangingPunct="1"/>
            <a:r>
              <a:rPr lang="en-US" altLang="zh-CN"/>
              <a:t>           A.ValueX(15);     //A.X=15</a:t>
            </a:r>
          </a:p>
          <a:p>
            <a:pPr eaLnBrk="1" hangingPunct="1"/>
            <a:r>
              <a:rPr lang="en-US" altLang="zh-CN"/>
              <a:t>          cout&lt;&lt;A.ValueX()&lt;&lt;A.ValueY()&lt;&lt;endl;</a:t>
            </a:r>
          </a:p>
          <a:p>
            <a:pPr eaLnBrk="1" hangingPunct="1"/>
            <a:r>
              <a:rPr lang="en-US" altLang="zh-CN"/>
              <a:t>          B.Move(6,2);       //B.X=6,B.Y=2</a:t>
            </a:r>
          </a:p>
          <a:p>
            <a:pPr eaLnBrk="1" hangingPunct="1"/>
            <a:r>
              <a:rPr lang="en-US" altLang="zh-CN"/>
              <a:t>          B.ValueY(4);</a:t>
            </a:r>
          </a:p>
          <a:p>
            <a:pPr eaLnBrk="1" hangingPunct="1"/>
            <a:r>
              <a:rPr lang="en-US" altLang="zh-CN"/>
              <a:t>         cout&lt;&lt;B.ValueX()&lt;&lt;B.ValueY()&lt;&lt;endl;</a:t>
            </a:r>
          </a:p>
          <a:p>
            <a:pPr eaLnBrk="1" hangingPunct="1"/>
            <a:r>
              <a:rPr lang="en-US" altLang="zh-CN"/>
              <a:t>         return 0;</a:t>
            </a:r>
          </a:p>
          <a:p>
            <a:pPr eaLnBrk="1" hangingPunct="1"/>
            <a:r>
              <a:rPr lang="en-US" altLang="zh-CN"/>
              <a:t>}</a:t>
            </a:r>
          </a:p>
          <a:p>
            <a:pPr eaLnBrk="1" hangingPunct="1"/>
            <a:endParaRPr lang="zh-CN" altLang="en-US"/>
          </a:p>
        </p:txBody>
      </p:sp>
    </p:spTree>
    <p:extLst>
      <p:ext uri="{BB962C8B-B14F-4D97-AF65-F5344CB8AC3E}">
        <p14:creationId xmlns:p14="http://schemas.microsoft.com/office/powerpoint/2010/main" val="3512730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blinds(horizontal)">
                                      <p:cBhvr>
                                        <p:cTn id="7"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12F87BE-2F45-4F29-8D2C-E48542DC7468}" type="slidenum">
              <a:rPr kumimoji="0" lang="zh-CN" altLang="en-US" sz="1400"/>
              <a:pPr eaLnBrk="1" hangingPunct="1"/>
              <a:t>115</a:t>
            </a:fld>
            <a:endParaRPr kumimoji="0" lang="en-US" altLang="zh-CN" sz="1400"/>
          </a:p>
        </p:txBody>
      </p:sp>
      <p:sp>
        <p:nvSpPr>
          <p:cNvPr id="54274" name="Rectangle 2"/>
          <p:cNvSpPr>
            <a:spLocks noGrp="1" noChangeArrowheads="1"/>
          </p:cNvSpPr>
          <p:nvPr>
            <p:ph type="title"/>
          </p:nvPr>
        </p:nvSpPr>
        <p:spPr/>
        <p:txBody>
          <a:bodyPr/>
          <a:lstStyle/>
          <a:p>
            <a:pPr eaLnBrk="1" hangingPunct="1">
              <a:defRPr/>
            </a:pPr>
            <a:r>
              <a:rPr lang="zh-CN" altLang="zh-CN" sz="4000" b="1" dirty="0" smtClean="0">
                <a:effectLst>
                  <a:outerShdw blurRad="38100" dist="38100" dir="2700000" algn="tl">
                    <a:srgbClr val="FFFFFF"/>
                  </a:outerShdw>
                </a:effectLst>
                <a:latin typeface="宋体" pitchFamily="2" charset="-122"/>
              </a:rPr>
              <a:t>第</a:t>
            </a:r>
            <a:r>
              <a:rPr lang="zh-CN" altLang="en-US" sz="4000" b="1" dirty="0" smtClean="0">
                <a:effectLst>
                  <a:outerShdw blurRad="38100" dist="38100" dir="2700000" algn="tl">
                    <a:srgbClr val="FFFFFF"/>
                  </a:outerShdw>
                </a:effectLst>
                <a:latin typeface="宋体" pitchFamily="2" charset="-122"/>
              </a:rPr>
              <a:t>六</a:t>
            </a:r>
            <a:r>
              <a:rPr lang="zh-CN" altLang="zh-CN" sz="4000" b="1" dirty="0" smtClean="0">
                <a:effectLst>
                  <a:outerShdw blurRad="38100" dist="38100" dir="2700000" algn="tl">
                    <a:srgbClr val="FFFFFF"/>
                  </a:outerShdw>
                </a:effectLst>
                <a:latin typeface="宋体" pitchFamily="2" charset="-122"/>
              </a:rPr>
              <a:t>章 作用域、生存期和可见性</a:t>
            </a:r>
            <a:endParaRPr lang="zh-CN" altLang="en-US" dirty="0" smtClean="0">
              <a:effectLst>
                <a:outerShdw blurRad="38100" dist="38100" dir="2700000" algn="tl">
                  <a:srgbClr val="FFFFFF"/>
                </a:outerShdw>
              </a:effectLst>
            </a:endParaRPr>
          </a:p>
        </p:txBody>
      </p:sp>
    </p:spTree>
    <p:extLst>
      <p:ext uri="{BB962C8B-B14F-4D97-AF65-F5344CB8AC3E}">
        <p14:creationId xmlns:p14="http://schemas.microsoft.com/office/powerpoint/2010/main" val="1111308360"/>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1+#ppt_w/2"/>
                                          </p:val>
                                        </p:tav>
                                        <p:tav tm="100000">
                                          <p:val>
                                            <p:strVal val="#ppt_x"/>
                                          </p:val>
                                        </p:tav>
                                      </p:tavLst>
                                    </p:anim>
                                    <p:anim calcmode="lin" valueType="num">
                                      <p:cBhvr additive="base">
                                        <p:cTn id="8" dur="500" fill="hold"/>
                                        <p:tgtEl>
                                          <p:spTgt spid="54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4347D7D-1676-4CCC-B842-0510DA210599}" type="slidenum">
              <a:rPr kumimoji="0" lang="zh-CN" altLang="en-US" sz="1400"/>
              <a:pPr eaLnBrk="1" hangingPunct="1"/>
              <a:t>116</a:t>
            </a:fld>
            <a:endParaRPr kumimoji="0" lang="en-US" altLang="zh-CN" sz="1400"/>
          </a:p>
        </p:txBody>
      </p:sp>
      <p:sp>
        <p:nvSpPr>
          <p:cNvPr id="56322"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FFFFFF"/>
                  </a:outerShdw>
                </a:effectLst>
                <a:latin typeface="宋体" pitchFamily="2" charset="-122"/>
              </a:rPr>
              <a:t>6.1</a:t>
            </a:r>
            <a:r>
              <a:rPr lang="zh-CN" altLang="zh-CN" b="1" dirty="0" smtClean="0">
                <a:effectLst>
                  <a:outerShdw blurRad="38100" dist="38100" dir="2700000" algn="tl">
                    <a:srgbClr val="FFFFFF"/>
                  </a:outerShdw>
                </a:effectLst>
                <a:latin typeface="宋体" pitchFamily="2" charset="-122"/>
              </a:rPr>
              <a:t>作用域及可见性</a:t>
            </a:r>
          </a:p>
        </p:txBody>
      </p:sp>
      <p:sp>
        <p:nvSpPr>
          <p:cNvPr id="56323" name="Rectangle 3"/>
          <p:cNvSpPr>
            <a:spLocks noGrp="1" noChangeArrowheads="1"/>
          </p:cNvSpPr>
          <p:nvPr>
            <p:ph type="body" idx="1"/>
          </p:nvPr>
        </p:nvSpPr>
        <p:spPr/>
        <p:txBody>
          <a:bodyPr/>
          <a:lstStyle/>
          <a:p>
            <a:pPr eaLnBrk="1" hangingPunct="1"/>
            <a:r>
              <a:rPr lang="zh-CN" altLang="zh-CN" b="1" smtClean="0">
                <a:latin typeface="宋体" pitchFamily="2" charset="-122"/>
              </a:rPr>
              <a:t>一个标识符的有效区域。</a:t>
            </a:r>
          </a:p>
          <a:p>
            <a:pPr eaLnBrk="1" hangingPunct="1"/>
            <a:r>
              <a:rPr lang="zh-CN" altLang="zh-CN" b="1" smtClean="0">
                <a:latin typeface="宋体" pitchFamily="2" charset="-122"/>
              </a:rPr>
              <a:t>分为：函数原型作用域、块作用域、类作用域、文件作用域。</a:t>
            </a:r>
          </a:p>
        </p:txBody>
      </p:sp>
    </p:spTree>
    <p:extLst>
      <p:ext uri="{BB962C8B-B14F-4D97-AF65-F5344CB8AC3E}">
        <p14:creationId xmlns:p14="http://schemas.microsoft.com/office/powerpoint/2010/main" val="3815611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1+#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6323">
                                            <p:txEl>
                                              <p:pRg st="0" end="0"/>
                                            </p:txEl>
                                          </p:spTgt>
                                        </p:tgtEl>
                                        <p:attrNameLst>
                                          <p:attrName>style.visibility</p:attrName>
                                        </p:attrNameLst>
                                      </p:cBhvr>
                                      <p:to>
                                        <p:strVal val="visible"/>
                                      </p:to>
                                    </p:set>
                                    <p:anim calcmode="lin" valueType="num">
                                      <p:cBhvr additive="base">
                                        <p:cTn id="13" dur="500" fill="hold"/>
                                        <p:tgtEl>
                                          <p:spTgt spid="5632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6323">
                                            <p:txEl>
                                              <p:pRg st="1" end="1"/>
                                            </p:txEl>
                                          </p:spTgt>
                                        </p:tgtEl>
                                        <p:attrNameLst>
                                          <p:attrName>style.visibility</p:attrName>
                                        </p:attrNameLst>
                                      </p:cBhvr>
                                      <p:to>
                                        <p:strVal val="visible"/>
                                      </p:to>
                                    </p:set>
                                    <p:anim calcmode="lin" valueType="num">
                                      <p:cBhvr additive="base">
                                        <p:cTn id="19" dur="500" fill="hold"/>
                                        <p:tgtEl>
                                          <p:spTgt spid="5632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DF9E5CB-808C-46B9-9B74-7E3867288A41}" type="slidenum">
              <a:rPr kumimoji="0" lang="zh-CN" altLang="en-US" sz="1400"/>
              <a:pPr eaLnBrk="1" hangingPunct="1"/>
              <a:t>117</a:t>
            </a:fld>
            <a:endParaRPr kumimoji="0" lang="en-US" altLang="zh-CN" sz="1400"/>
          </a:p>
        </p:txBody>
      </p:sp>
      <p:sp>
        <p:nvSpPr>
          <p:cNvPr id="5734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函数原型作用域</a:t>
            </a:r>
          </a:p>
        </p:txBody>
      </p:sp>
      <p:sp>
        <p:nvSpPr>
          <p:cNvPr id="57347" name="Rectangle 3"/>
          <p:cNvSpPr>
            <a:spLocks noGrp="1" noChangeArrowheads="1"/>
          </p:cNvSpPr>
          <p:nvPr>
            <p:ph type="body" idx="1"/>
          </p:nvPr>
        </p:nvSpPr>
        <p:spPr/>
        <p:txBody>
          <a:bodyPr/>
          <a:lstStyle/>
          <a:p>
            <a:pPr eaLnBrk="1" hangingPunct="1"/>
            <a:r>
              <a:rPr lang="zh-CN" altLang="zh-CN" b="1" smtClean="0">
                <a:latin typeface="宋体" pitchFamily="2" charset="-122"/>
              </a:rPr>
              <a:t>函数原型中所作的参数声明在该作用域，始于左括号，结束于右括号。</a:t>
            </a:r>
          </a:p>
        </p:txBody>
      </p:sp>
      <p:graphicFrame>
        <p:nvGraphicFramePr>
          <p:cNvPr id="57348" name="Object 4"/>
          <p:cNvGraphicFramePr>
            <a:graphicFrameLocks noChangeAspect="1"/>
          </p:cNvGraphicFramePr>
          <p:nvPr>
            <p:extLst>
              <p:ext uri="{D42A27DB-BD31-4B8C-83A1-F6EECF244321}">
                <p14:modId xmlns:p14="http://schemas.microsoft.com/office/powerpoint/2010/main" val="385184417"/>
              </p:ext>
            </p:extLst>
          </p:nvPr>
        </p:nvGraphicFramePr>
        <p:xfrm>
          <a:off x="1524000" y="3048000"/>
          <a:ext cx="7086600" cy="3403600"/>
        </p:xfrm>
        <a:graphic>
          <a:graphicData uri="http://schemas.openxmlformats.org/presentationml/2006/ole">
            <mc:AlternateContent xmlns:mc="http://schemas.openxmlformats.org/markup-compatibility/2006">
              <mc:Choice xmlns:v="urn:schemas-microsoft-com:vml" Requires="v">
                <p:oleObj spid="_x0000_s16712" name="Picture" r:id="rId3" imgW="2743200" imgH="1828800" progId="Word.Picture.8">
                  <p:embed/>
                </p:oleObj>
              </mc:Choice>
              <mc:Fallback>
                <p:oleObj name="Picture" r:id="rId3" imgW="2743200" imgH="1828800" progId="Word.Picture.8">
                  <p:embed/>
                  <p:pic>
                    <p:nvPicPr>
                      <p:cNvPr id="0" name=""/>
                      <p:cNvPicPr>
                        <a:picLocks noChangeAspect="1" noChangeArrowheads="1"/>
                      </p:cNvPicPr>
                      <p:nvPr/>
                    </p:nvPicPr>
                    <p:blipFill>
                      <a:blip r:embed="rId4"/>
                      <a:srcRect/>
                      <a:stretch>
                        <a:fillRect/>
                      </a:stretch>
                    </p:blipFill>
                    <p:spPr bwMode="auto">
                      <a:xfrm>
                        <a:off x="1524000" y="3048000"/>
                        <a:ext cx="7086600" cy="340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67580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1+#ppt_w/2"/>
                                          </p:val>
                                        </p:tav>
                                        <p:tav tm="100000">
                                          <p:val>
                                            <p:strVal val="#ppt_x"/>
                                          </p:val>
                                        </p:tav>
                                      </p:tavLst>
                                    </p:anim>
                                    <p:anim calcmode="lin" valueType="num">
                                      <p:cBhvr additive="base">
                                        <p:cTn id="8" dur="500" fill="hold"/>
                                        <p:tgtEl>
                                          <p:spTgt spid="57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7347">
                                            <p:txEl>
                                              <p:pRg st="0" end="0"/>
                                            </p:txEl>
                                          </p:spTgt>
                                        </p:tgtEl>
                                        <p:attrNameLst>
                                          <p:attrName>style.visibility</p:attrName>
                                        </p:attrNameLst>
                                      </p:cBhvr>
                                      <p:to>
                                        <p:strVal val="visible"/>
                                      </p:to>
                                    </p:set>
                                    <p:anim calcmode="lin" valueType="num">
                                      <p:cBhvr additive="base">
                                        <p:cTn id="13" dur="500" fill="hold"/>
                                        <p:tgtEl>
                                          <p:spTgt spid="5734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7348"/>
                                        </p:tgtEl>
                                        <p:attrNameLst>
                                          <p:attrName>style.visibility</p:attrName>
                                        </p:attrNameLst>
                                      </p:cBhvr>
                                      <p:to>
                                        <p:strVal val="visible"/>
                                      </p:to>
                                    </p:set>
                                    <p:anim calcmode="lin" valueType="num">
                                      <p:cBhvr additive="base">
                                        <p:cTn id="19" dur="500" fill="hold"/>
                                        <p:tgtEl>
                                          <p:spTgt spid="57348"/>
                                        </p:tgtEl>
                                        <p:attrNameLst>
                                          <p:attrName>ppt_x</p:attrName>
                                        </p:attrNameLst>
                                      </p:cBhvr>
                                      <p:tavLst>
                                        <p:tav tm="0">
                                          <p:val>
                                            <p:strVal val="1+#ppt_w/2"/>
                                          </p:val>
                                        </p:tav>
                                        <p:tav tm="100000">
                                          <p:val>
                                            <p:strVal val="#ppt_x"/>
                                          </p:val>
                                        </p:tav>
                                      </p:tavLst>
                                    </p:anim>
                                    <p:anim calcmode="lin" valueType="num">
                                      <p:cBhvr additive="base">
                                        <p:cTn id="20"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FC0E5FC-55F5-4F86-BA3D-9C460A72B948}" type="slidenum">
              <a:rPr kumimoji="0" lang="zh-CN" altLang="en-US" sz="1400"/>
              <a:pPr eaLnBrk="1" hangingPunct="1"/>
              <a:t>118</a:t>
            </a:fld>
            <a:endParaRPr kumimoji="0" lang="en-US" altLang="zh-CN" sz="1400"/>
          </a:p>
        </p:txBody>
      </p:sp>
      <p:sp>
        <p:nvSpPr>
          <p:cNvPr id="5837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块作用域</a:t>
            </a:r>
          </a:p>
        </p:txBody>
      </p:sp>
      <p:sp>
        <p:nvSpPr>
          <p:cNvPr id="58371" name="Rectangle 3"/>
          <p:cNvSpPr>
            <a:spLocks noGrp="1" noChangeArrowheads="1"/>
          </p:cNvSpPr>
          <p:nvPr>
            <p:ph type="body" idx="1"/>
          </p:nvPr>
        </p:nvSpPr>
        <p:spPr/>
        <p:txBody>
          <a:bodyPr/>
          <a:lstStyle/>
          <a:p>
            <a:pPr eaLnBrk="1" hangingPunct="1"/>
            <a:r>
              <a:rPr lang="zh-CN" altLang="zh-CN" b="1" smtClean="0">
                <a:latin typeface="宋体" pitchFamily="2" charset="-122"/>
              </a:rPr>
              <a:t>块作用域由一对花括号定义。（局部作用域）</a:t>
            </a:r>
          </a:p>
        </p:txBody>
      </p:sp>
      <p:graphicFrame>
        <p:nvGraphicFramePr>
          <p:cNvPr id="58372" name="Object 4"/>
          <p:cNvGraphicFramePr>
            <a:graphicFrameLocks noChangeAspect="1"/>
          </p:cNvGraphicFramePr>
          <p:nvPr>
            <p:extLst>
              <p:ext uri="{D42A27DB-BD31-4B8C-83A1-F6EECF244321}">
                <p14:modId xmlns:p14="http://schemas.microsoft.com/office/powerpoint/2010/main" val="3075878518"/>
              </p:ext>
            </p:extLst>
          </p:nvPr>
        </p:nvGraphicFramePr>
        <p:xfrm>
          <a:off x="2286000" y="2590800"/>
          <a:ext cx="7467600" cy="3981450"/>
        </p:xfrm>
        <a:graphic>
          <a:graphicData uri="http://schemas.openxmlformats.org/presentationml/2006/ole">
            <mc:AlternateContent xmlns:mc="http://schemas.openxmlformats.org/markup-compatibility/2006">
              <mc:Choice xmlns:v="urn:schemas-microsoft-com:vml" Requires="v">
                <p:oleObj spid="_x0000_s17736" name="Document" r:id="rId3" imgW="6079799" imgH="3979983" progId="Word.Document.8">
                  <p:embed/>
                </p:oleObj>
              </mc:Choice>
              <mc:Fallback>
                <p:oleObj name="Document" r:id="rId3" imgW="6079799" imgH="3979983" progId="Word.Document.8">
                  <p:embed/>
                  <p:pic>
                    <p:nvPicPr>
                      <p:cNvPr id="0" name=""/>
                      <p:cNvPicPr>
                        <a:picLocks noChangeAspect="1" noChangeArrowheads="1"/>
                      </p:cNvPicPr>
                      <p:nvPr/>
                    </p:nvPicPr>
                    <p:blipFill>
                      <a:blip r:embed="rId4"/>
                      <a:srcRect/>
                      <a:stretch>
                        <a:fillRect/>
                      </a:stretch>
                    </p:blipFill>
                    <p:spPr bwMode="auto">
                      <a:xfrm>
                        <a:off x="2286000" y="2590800"/>
                        <a:ext cx="7467600"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0667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1+#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371">
                                            <p:txEl>
                                              <p:pRg st="0" end="0"/>
                                            </p:txEl>
                                          </p:spTgt>
                                        </p:tgtEl>
                                        <p:attrNameLst>
                                          <p:attrName>style.visibility</p:attrName>
                                        </p:attrNameLst>
                                      </p:cBhvr>
                                      <p:to>
                                        <p:strVal val="visible"/>
                                      </p:to>
                                    </p:set>
                                    <p:anim calcmode="lin" valueType="num">
                                      <p:cBhvr additive="base">
                                        <p:cTn id="13" dur="500" fill="hold"/>
                                        <p:tgtEl>
                                          <p:spTgt spid="5837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8372"/>
                                        </p:tgtEl>
                                        <p:attrNameLst>
                                          <p:attrName>style.visibility</p:attrName>
                                        </p:attrNameLst>
                                      </p:cBhvr>
                                      <p:to>
                                        <p:strVal val="visible"/>
                                      </p:to>
                                    </p:set>
                                    <p:anim calcmode="lin" valueType="num">
                                      <p:cBhvr additive="base">
                                        <p:cTn id="19" dur="500" fill="hold"/>
                                        <p:tgtEl>
                                          <p:spTgt spid="58372"/>
                                        </p:tgtEl>
                                        <p:attrNameLst>
                                          <p:attrName>ppt_x</p:attrName>
                                        </p:attrNameLst>
                                      </p:cBhvr>
                                      <p:tavLst>
                                        <p:tav tm="0">
                                          <p:val>
                                            <p:strVal val="1+#ppt_w/2"/>
                                          </p:val>
                                        </p:tav>
                                        <p:tav tm="100000">
                                          <p:val>
                                            <p:strVal val="#ppt_x"/>
                                          </p:val>
                                        </p:tav>
                                      </p:tavLst>
                                    </p:anim>
                                    <p:anim calcmode="lin" valueType="num">
                                      <p:cBhvr additive="base">
                                        <p:cTn id="20"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2FDAED5-2518-4E28-A446-163F063C31A6}" type="slidenum">
              <a:rPr kumimoji="0" lang="zh-CN" altLang="en-US" sz="1400"/>
              <a:pPr eaLnBrk="1" hangingPunct="1"/>
              <a:t>119</a:t>
            </a:fld>
            <a:endParaRPr kumimoji="0" lang="en-US" altLang="zh-CN" sz="1400"/>
          </a:p>
        </p:txBody>
      </p:sp>
      <p:sp>
        <p:nvSpPr>
          <p:cNvPr id="59394"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块作用域</a:t>
            </a:r>
          </a:p>
        </p:txBody>
      </p:sp>
      <p:graphicFrame>
        <p:nvGraphicFramePr>
          <p:cNvPr id="59395" name="Object 3"/>
          <p:cNvGraphicFramePr>
            <a:graphicFrameLocks noChangeAspect="1"/>
          </p:cNvGraphicFramePr>
          <p:nvPr>
            <p:extLst>
              <p:ext uri="{D42A27DB-BD31-4B8C-83A1-F6EECF244321}">
                <p14:modId xmlns:p14="http://schemas.microsoft.com/office/powerpoint/2010/main" val="4234170066"/>
              </p:ext>
            </p:extLst>
          </p:nvPr>
        </p:nvGraphicFramePr>
        <p:xfrm>
          <a:off x="758825" y="1604963"/>
          <a:ext cx="7431088" cy="5340350"/>
        </p:xfrm>
        <a:graphic>
          <a:graphicData uri="http://schemas.openxmlformats.org/presentationml/2006/ole">
            <mc:AlternateContent xmlns:mc="http://schemas.openxmlformats.org/markup-compatibility/2006">
              <mc:Choice xmlns:v="urn:schemas-microsoft-com:vml" Requires="v">
                <p:oleObj spid="_x0000_s18760" name="Document" r:id="rId3" imgW="6079799" imgH="4360709" progId="Word.Document.8">
                  <p:embed/>
                </p:oleObj>
              </mc:Choice>
              <mc:Fallback>
                <p:oleObj name="Document" r:id="rId3" imgW="6079799" imgH="4360709" progId="Word.Document.8">
                  <p:embed/>
                  <p:pic>
                    <p:nvPicPr>
                      <p:cNvPr id="0" name=""/>
                      <p:cNvPicPr>
                        <a:picLocks noChangeAspect="1" noChangeArrowheads="1"/>
                      </p:cNvPicPr>
                      <p:nvPr/>
                    </p:nvPicPr>
                    <p:blipFill>
                      <a:blip r:embed="rId4"/>
                      <a:srcRect/>
                      <a:stretch>
                        <a:fillRect/>
                      </a:stretch>
                    </p:blipFill>
                    <p:spPr bwMode="auto">
                      <a:xfrm>
                        <a:off x="758825" y="1604963"/>
                        <a:ext cx="7431088" cy="534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24929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1+#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9395"/>
                                        </p:tgtEl>
                                        <p:attrNameLst>
                                          <p:attrName>style.visibility</p:attrName>
                                        </p:attrNameLst>
                                      </p:cBhvr>
                                      <p:to>
                                        <p:strVal val="visible"/>
                                      </p:to>
                                    </p:set>
                                    <p:anim calcmode="lin" valueType="num">
                                      <p:cBhvr additive="base">
                                        <p:cTn id="13" dur="500" fill="hold"/>
                                        <p:tgtEl>
                                          <p:spTgt spid="59395"/>
                                        </p:tgtEl>
                                        <p:attrNameLst>
                                          <p:attrName>ppt_x</p:attrName>
                                        </p:attrNameLst>
                                      </p:cBhvr>
                                      <p:tavLst>
                                        <p:tav tm="0">
                                          <p:val>
                                            <p:strVal val="1+#ppt_w/2"/>
                                          </p:val>
                                        </p:tav>
                                        <p:tav tm="100000">
                                          <p:val>
                                            <p:strVal val="#ppt_x"/>
                                          </p:val>
                                        </p:tav>
                                      </p:tavLst>
                                    </p:anim>
                                    <p:anim calcmode="lin" valueType="num">
                                      <p:cBhvr additive="base">
                                        <p:cTn id="14" dur="500" fill="hold"/>
                                        <p:tgtEl>
                                          <p:spTgt spid="59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FD72296-5F8A-46C2-9E10-89091B80DB4C}" type="slidenum">
              <a:rPr kumimoji="0" lang="zh-CN" altLang="en-US" sz="1400"/>
              <a:pPr eaLnBrk="1" hangingPunct="1"/>
              <a:t>12</a:t>
            </a:fld>
            <a:endParaRPr kumimoji="0" lang="en-US" altLang="zh-CN" sz="1400"/>
          </a:p>
        </p:txBody>
      </p:sp>
      <p:sp>
        <p:nvSpPr>
          <p:cNvPr id="1052674" name="Rectangle 2"/>
          <p:cNvSpPr>
            <a:spLocks noGrp="1" noChangeArrowheads="1"/>
          </p:cNvSpPr>
          <p:nvPr>
            <p:ph type="title"/>
          </p:nvPr>
        </p:nvSpPr>
        <p:spPr>
          <a:xfrm>
            <a:off x="762000" y="152400"/>
            <a:ext cx="7086600" cy="1447800"/>
          </a:xfrm>
        </p:spPr>
        <p:txBody>
          <a:bodyPr/>
          <a:lstStyle/>
          <a:p>
            <a:pPr eaLnBrk="1" hangingPunct="1">
              <a:defRPr/>
            </a:pPr>
            <a:r>
              <a:rPr lang="zh-CN" altLang="en-US" smtClean="0">
                <a:solidFill>
                  <a:schemeClr val="tx1"/>
                </a:solidFill>
              </a:rPr>
              <a:t>面向过程思想</a:t>
            </a:r>
          </a:p>
        </p:txBody>
      </p:sp>
      <p:sp>
        <p:nvSpPr>
          <p:cNvPr id="15364" name="Text Box 3"/>
          <p:cNvSpPr txBox="1">
            <a:spLocks noChangeArrowheads="1"/>
          </p:cNvSpPr>
          <p:nvPr/>
        </p:nvSpPr>
        <p:spPr bwMode="auto">
          <a:xfrm>
            <a:off x="2895600" y="1371600"/>
            <a:ext cx="2438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a:t>问题域 </a:t>
            </a:r>
            <a:r>
              <a:rPr kumimoji="0" lang="en-US" altLang="zh-CN"/>
              <a:t>(Domain)</a:t>
            </a:r>
          </a:p>
        </p:txBody>
      </p:sp>
      <p:sp>
        <p:nvSpPr>
          <p:cNvPr id="15365" name="Text Box 4"/>
          <p:cNvSpPr txBox="1">
            <a:spLocks noChangeArrowheads="1"/>
          </p:cNvSpPr>
          <p:nvPr/>
        </p:nvSpPr>
        <p:spPr bwMode="auto">
          <a:xfrm>
            <a:off x="1676400" y="22098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dirty="0"/>
              <a:t>以问题域的系统流程为中心分析</a:t>
            </a:r>
          </a:p>
        </p:txBody>
      </p:sp>
      <p:sp>
        <p:nvSpPr>
          <p:cNvPr id="15366" name="Line 5"/>
          <p:cNvSpPr>
            <a:spLocks noChangeShapeType="1"/>
          </p:cNvSpPr>
          <p:nvPr/>
        </p:nvSpPr>
        <p:spPr bwMode="auto">
          <a:xfrm>
            <a:off x="40386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67" name="Text Box 6"/>
          <p:cNvSpPr txBox="1">
            <a:spLocks noChangeArrowheads="1"/>
          </p:cNvSpPr>
          <p:nvPr/>
        </p:nvSpPr>
        <p:spPr bwMode="auto">
          <a:xfrm>
            <a:off x="1676400" y="30480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Sub1</a:t>
            </a:r>
          </a:p>
        </p:txBody>
      </p:sp>
      <p:sp>
        <p:nvSpPr>
          <p:cNvPr id="15368" name="Text Box 7"/>
          <p:cNvSpPr txBox="1">
            <a:spLocks noChangeArrowheads="1"/>
          </p:cNvSpPr>
          <p:nvPr/>
        </p:nvSpPr>
        <p:spPr bwMode="auto">
          <a:xfrm>
            <a:off x="3124200" y="30480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Sub2</a:t>
            </a:r>
          </a:p>
        </p:txBody>
      </p:sp>
      <p:sp>
        <p:nvSpPr>
          <p:cNvPr id="15369" name="Text Box 8"/>
          <p:cNvSpPr txBox="1">
            <a:spLocks noChangeArrowheads="1"/>
          </p:cNvSpPr>
          <p:nvPr/>
        </p:nvSpPr>
        <p:spPr bwMode="auto">
          <a:xfrm>
            <a:off x="5410200" y="30480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Subn</a:t>
            </a:r>
          </a:p>
        </p:txBody>
      </p:sp>
      <p:sp>
        <p:nvSpPr>
          <p:cNvPr id="15370" name="Text Box 9"/>
          <p:cNvSpPr txBox="1">
            <a:spLocks noChangeArrowheads="1"/>
          </p:cNvSpPr>
          <p:nvPr/>
        </p:nvSpPr>
        <p:spPr bwMode="auto">
          <a:xfrm>
            <a:off x="4495800" y="29718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a:t>
            </a:r>
          </a:p>
        </p:txBody>
      </p:sp>
      <p:sp>
        <p:nvSpPr>
          <p:cNvPr id="15371" name="Line 10"/>
          <p:cNvSpPr>
            <a:spLocks noChangeShapeType="1"/>
          </p:cNvSpPr>
          <p:nvPr/>
        </p:nvSpPr>
        <p:spPr bwMode="auto">
          <a:xfrm>
            <a:off x="23622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72" name="Line 11"/>
          <p:cNvSpPr>
            <a:spLocks noChangeShapeType="1"/>
          </p:cNvSpPr>
          <p:nvPr/>
        </p:nvSpPr>
        <p:spPr bwMode="auto">
          <a:xfrm>
            <a:off x="36576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73" name="Line 12"/>
          <p:cNvSpPr>
            <a:spLocks noChangeShapeType="1"/>
          </p:cNvSpPr>
          <p:nvPr/>
        </p:nvSpPr>
        <p:spPr bwMode="auto">
          <a:xfrm>
            <a:off x="5943600" y="2667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74" name="Text Box 13"/>
          <p:cNvSpPr txBox="1">
            <a:spLocks noChangeArrowheads="1"/>
          </p:cNvSpPr>
          <p:nvPr/>
        </p:nvSpPr>
        <p:spPr bwMode="auto">
          <a:xfrm>
            <a:off x="1676400" y="39624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a:t>各子流程实现</a:t>
            </a:r>
            <a:r>
              <a:rPr kumimoji="0" lang="en-US" altLang="zh-CN"/>
              <a:t>----</a:t>
            </a:r>
            <a:r>
              <a:rPr kumimoji="0" lang="zh-CN" altLang="en-US"/>
              <a:t>函数化</a:t>
            </a:r>
          </a:p>
        </p:txBody>
      </p:sp>
      <p:sp>
        <p:nvSpPr>
          <p:cNvPr id="15375" name="AutoShape 14"/>
          <p:cNvSpPr>
            <a:spLocks noChangeArrowheads="1"/>
          </p:cNvSpPr>
          <p:nvPr/>
        </p:nvSpPr>
        <p:spPr bwMode="auto">
          <a:xfrm>
            <a:off x="3810000" y="3505200"/>
            <a:ext cx="381000" cy="457200"/>
          </a:xfrm>
          <a:prstGeom prst="downArrow">
            <a:avLst>
              <a:gd name="adj1" fmla="val 50000"/>
              <a:gd name="adj2" fmla="val 3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76" name="Text Box 15"/>
          <p:cNvSpPr txBox="1">
            <a:spLocks noChangeArrowheads="1"/>
          </p:cNvSpPr>
          <p:nvPr/>
        </p:nvSpPr>
        <p:spPr bwMode="auto">
          <a:xfrm>
            <a:off x="1676400" y="4800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Func1</a:t>
            </a:r>
          </a:p>
        </p:txBody>
      </p:sp>
      <p:sp>
        <p:nvSpPr>
          <p:cNvPr id="15377" name="Text Box 16"/>
          <p:cNvSpPr txBox="1">
            <a:spLocks noChangeArrowheads="1"/>
          </p:cNvSpPr>
          <p:nvPr/>
        </p:nvSpPr>
        <p:spPr bwMode="auto">
          <a:xfrm>
            <a:off x="3124200" y="4800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Func2</a:t>
            </a:r>
          </a:p>
        </p:txBody>
      </p:sp>
      <p:sp>
        <p:nvSpPr>
          <p:cNvPr id="15378" name="Text Box 17"/>
          <p:cNvSpPr txBox="1">
            <a:spLocks noChangeArrowheads="1"/>
          </p:cNvSpPr>
          <p:nvPr/>
        </p:nvSpPr>
        <p:spPr bwMode="auto">
          <a:xfrm>
            <a:off x="5410200" y="4800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Funcn</a:t>
            </a:r>
          </a:p>
        </p:txBody>
      </p:sp>
      <p:sp>
        <p:nvSpPr>
          <p:cNvPr id="15379" name="Text Box 18"/>
          <p:cNvSpPr txBox="1">
            <a:spLocks noChangeArrowheads="1"/>
          </p:cNvSpPr>
          <p:nvPr/>
        </p:nvSpPr>
        <p:spPr bwMode="auto">
          <a:xfrm>
            <a:off x="4495800" y="47244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a:t>
            </a:r>
          </a:p>
        </p:txBody>
      </p:sp>
      <p:sp>
        <p:nvSpPr>
          <p:cNvPr id="15380" name="Line 19"/>
          <p:cNvSpPr>
            <a:spLocks noChangeShapeType="1"/>
          </p:cNvSpPr>
          <p:nvPr/>
        </p:nvSpPr>
        <p:spPr bwMode="auto">
          <a:xfrm>
            <a:off x="2362200" y="441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81" name="Line 20"/>
          <p:cNvSpPr>
            <a:spLocks noChangeShapeType="1"/>
          </p:cNvSpPr>
          <p:nvPr/>
        </p:nvSpPr>
        <p:spPr bwMode="auto">
          <a:xfrm>
            <a:off x="3657600" y="441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82" name="Line 21"/>
          <p:cNvSpPr>
            <a:spLocks noChangeShapeType="1"/>
          </p:cNvSpPr>
          <p:nvPr/>
        </p:nvSpPr>
        <p:spPr bwMode="auto">
          <a:xfrm>
            <a:off x="5943600" y="441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5383" name="Text Box 22"/>
          <p:cNvSpPr txBox="1">
            <a:spLocks noChangeArrowheads="1"/>
          </p:cNvSpPr>
          <p:nvPr/>
        </p:nvSpPr>
        <p:spPr bwMode="auto">
          <a:xfrm>
            <a:off x="762000" y="5715000"/>
            <a:ext cx="6705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a:t>根据系统的流程组建软件，通过函数的调用实现</a:t>
            </a:r>
          </a:p>
        </p:txBody>
      </p:sp>
      <p:sp>
        <p:nvSpPr>
          <p:cNvPr id="15384" name="AutoShape 23"/>
          <p:cNvSpPr>
            <a:spLocks noChangeArrowheads="1"/>
          </p:cNvSpPr>
          <p:nvPr/>
        </p:nvSpPr>
        <p:spPr bwMode="auto">
          <a:xfrm>
            <a:off x="3810000" y="5257800"/>
            <a:ext cx="381000" cy="457200"/>
          </a:xfrm>
          <a:prstGeom prst="downArrow">
            <a:avLst>
              <a:gd name="adj1" fmla="val 50000"/>
              <a:gd name="adj2" fmla="val 3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extLst>
      <p:ext uri="{BB962C8B-B14F-4D97-AF65-F5344CB8AC3E}">
        <p14:creationId xmlns:p14="http://schemas.microsoft.com/office/powerpoint/2010/main" val="197303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0FD8523-854E-4A97-B306-E9950E05DA20}" type="slidenum">
              <a:rPr kumimoji="0" lang="zh-CN" altLang="en-US" sz="1400"/>
              <a:pPr eaLnBrk="1" hangingPunct="1"/>
              <a:t>120</a:t>
            </a:fld>
            <a:endParaRPr kumimoji="0" lang="en-US" altLang="zh-CN" sz="1400"/>
          </a:p>
        </p:txBody>
      </p:sp>
      <p:sp>
        <p:nvSpPr>
          <p:cNvPr id="60418" name="Rectangle 2"/>
          <p:cNvSpPr>
            <a:spLocks noGrp="1" noChangeArrowheads="1"/>
          </p:cNvSpPr>
          <p:nvPr>
            <p:ph type="title"/>
          </p:nvPr>
        </p:nvSpPr>
        <p:spPr/>
        <p:txBody>
          <a:bodyPr/>
          <a:lstStyle/>
          <a:p>
            <a:pPr eaLnBrk="1" hangingPunct="1">
              <a:defRPr/>
            </a:pPr>
            <a:r>
              <a:rPr lang="zh-CN" altLang="zh-CN" b="1" dirty="0" smtClean="0">
                <a:effectLst>
                  <a:outerShdw blurRad="38100" dist="38100" dir="2700000" algn="tl">
                    <a:srgbClr val="FFFFFF"/>
                  </a:outerShdw>
                </a:effectLst>
                <a:latin typeface="宋体" pitchFamily="2" charset="-122"/>
              </a:rPr>
              <a:t>类作用域</a:t>
            </a:r>
          </a:p>
        </p:txBody>
      </p:sp>
      <p:sp>
        <p:nvSpPr>
          <p:cNvPr id="75780" name="Rectangle 3"/>
          <p:cNvSpPr>
            <a:spLocks noGrp="1" noChangeArrowheads="1"/>
          </p:cNvSpPr>
          <p:nvPr>
            <p:ph type="body" idx="1"/>
          </p:nvPr>
        </p:nvSpPr>
        <p:spPr/>
        <p:txBody>
          <a:bodyPr/>
          <a:lstStyle/>
          <a:p>
            <a:pPr eaLnBrk="1" hangingPunct="1"/>
            <a:endParaRPr lang="zh-CN" altLang="zh-CN" b="1" dirty="0" smtClean="0">
              <a:latin typeface="宋体" pitchFamily="2" charset="-122"/>
            </a:endParaRPr>
          </a:p>
        </p:txBody>
      </p:sp>
    </p:spTree>
    <p:extLst>
      <p:ext uri="{BB962C8B-B14F-4D97-AF65-F5344CB8AC3E}">
        <p14:creationId xmlns:p14="http://schemas.microsoft.com/office/powerpoint/2010/main" val="60451781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7C705CC-9B92-4F64-91F7-6EC179204FEA}" type="slidenum">
              <a:rPr kumimoji="0" lang="zh-CN" altLang="en-US" sz="1400"/>
              <a:pPr eaLnBrk="1" hangingPunct="1"/>
              <a:t>121</a:t>
            </a:fld>
            <a:endParaRPr kumimoji="0" lang="en-US" altLang="zh-CN" sz="1400"/>
          </a:p>
        </p:txBody>
      </p:sp>
      <p:sp>
        <p:nvSpPr>
          <p:cNvPr id="6144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文件作用域</a:t>
            </a:r>
          </a:p>
        </p:txBody>
      </p:sp>
      <p:sp>
        <p:nvSpPr>
          <p:cNvPr id="76804" name="Rectangle 3"/>
          <p:cNvSpPr>
            <a:spLocks noGrp="1" noChangeArrowheads="1"/>
          </p:cNvSpPr>
          <p:nvPr>
            <p:ph type="body" idx="1"/>
          </p:nvPr>
        </p:nvSpPr>
        <p:spPr/>
        <p:txBody>
          <a:bodyPr/>
          <a:lstStyle/>
          <a:p>
            <a:pPr eaLnBrk="1" hangingPunct="1"/>
            <a:endParaRPr lang="zh-CN" altLang="zh-CN" b="1" dirty="0" smtClean="0">
              <a:latin typeface="宋体" pitchFamily="2" charset="-122"/>
            </a:endParaRPr>
          </a:p>
        </p:txBody>
      </p:sp>
    </p:spTree>
    <p:extLst>
      <p:ext uri="{BB962C8B-B14F-4D97-AF65-F5344CB8AC3E}">
        <p14:creationId xmlns:p14="http://schemas.microsoft.com/office/powerpoint/2010/main" val="279084125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C5CF5B8-6DD8-45E5-966C-BD65F6C5703E}" type="slidenum">
              <a:rPr kumimoji="0" lang="zh-CN" altLang="en-US" sz="1400"/>
              <a:pPr eaLnBrk="1" hangingPunct="1"/>
              <a:t>122</a:t>
            </a:fld>
            <a:endParaRPr kumimoji="0" lang="en-US" altLang="zh-CN" sz="1400"/>
          </a:p>
        </p:txBody>
      </p:sp>
      <p:sp>
        <p:nvSpPr>
          <p:cNvPr id="6246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可见性</a:t>
            </a:r>
          </a:p>
        </p:txBody>
      </p:sp>
      <p:sp>
        <p:nvSpPr>
          <p:cNvPr id="62467" name="Rectangle 3"/>
          <p:cNvSpPr>
            <a:spLocks noGrp="1" noChangeArrowheads="1"/>
          </p:cNvSpPr>
          <p:nvPr>
            <p:ph type="body" idx="1"/>
          </p:nvPr>
        </p:nvSpPr>
        <p:spPr/>
        <p:txBody>
          <a:bodyPr/>
          <a:lstStyle/>
          <a:p>
            <a:pPr eaLnBrk="1" hangingPunct="1"/>
            <a:r>
              <a:rPr lang="zh-CN" altLang="zh-CN" b="1" smtClean="0">
                <a:latin typeface="宋体" pitchFamily="2" charset="-122"/>
              </a:rPr>
              <a:t>标识符是否可以引用。</a:t>
            </a:r>
          </a:p>
          <a:p>
            <a:pPr eaLnBrk="1" hangingPunct="1"/>
            <a:r>
              <a:rPr lang="zh-CN" altLang="zh-CN" b="1" smtClean="0">
                <a:latin typeface="宋体" pitchFamily="2" charset="-122"/>
              </a:rPr>
              <a:t>在嵌套作用域中，内层作用域的标识符优先于外层作用域的标识符。</a:t>
            </a:r>
          </a:p>
          <a:p>
            <a:pPr eaLnBrk="1" hangingPunct="1"/>
            <a:r>
              <a:rPr lang="en-US" altLang="zh-CN" b="1" smtClean="0">
                <a:latin typeface="宋体" pitchFamily="2" charset="-122"/>
              </a:rPr>
              <a:t>C++</a:t>
            </a:r>
            <a:r>
              <a:rPr lang="zh-CN" altLang="zh-CN" b="1" smtClean="0">
                <a:latin typeface="宋体" pitchFamily="2" charset="-122"/>
              </a:rPr>
              <a:t>中，标识符必须先声明后引用，在同一作用域中不能声明同样的标识符。</a:t>
            </a:r>
          </a:p>
        </p:txBody>
      </p:sp>
    </p:spTree>
    <p:extLst>
      <p:ext uri="{BB962C8B-B14F-4D97-AF65-F5344CB8AC3E}">
        <p14:creationId xmlns:p14="http://schemas.microsoft.com/office/powerpoint/2010/main" val="2736850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1+#ppt_w/2"/>
                                          </p:val>
                                        </p:tav>
                                        <p:tav tm="100000">
                                          <p:val>
                                            <p:strVal val="#ppt_x"/>
                                          </p:val>
                                        </p:tav>
                                      </p:tavLst>
                                    </p:anim>
                                    <p:anim calcmode="lin" valueType="num">
                                      <p:cBhvr additive="base">
                                        <p:cTn id="8" dur="500" fill="hold"/>
                                        <p:tgtEl>
                                          <p:spTgt spid="624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467">
                                            <p:txEl>
                                              <p:pRg st="0" end="0"/>
                                            </p:txEl>
                                          </p:spTgt>
                                        </p:tgtEl>
                                        <p:attrNameLst>
                                          <p:attrName>style.visibility</p:attrName>
                                        </p:attrNameLst>
                                      </p:cBhvr>
                                      <p:to>
                                        <p:strVal val="visible"/>
                                      </p:to>
                                    </p:set>
                                    <p:anim calcmode="lin" valueType="num">
                                      <p:cBhvr additive="base">
                                        <p:cTn id="13" dur="500" fill="hold"/>
                                        <p:tgtEl>
                                          <p:spTgt spid="6246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2467">
                                            <p:txEl>
                                              <p:pRg st="1" end="1"/>
                                            </p:txEl>
                                          </p:spTgt>
                                        </p:tgtEl>
                                        <p:attrNameLst>
                                          <p:attrName>style.visibility</p:attrName>
                                        </p:attrNameLst>
                                      </p:cBhvr>
                                      <p:to>
                                        <p:strVal val="visible"/>
                                      </p:to>
                                    </p:set>
                                    <p:anim calcmode="lin" valueType="num">
                                      <p:cBhvr additive="base">
                                        <p:cTn id="19" dur="500" fill="hold"/>
                                        <p:tgtEl>
                                          <p:spTgt spid="6246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2467">
                                            <p:txEl>
                                              <p:pRg st="2" end="2"/>
                                            </p:txEl>
                                          </p:spTgt>
                                        </p:tgtEl>
                                        <p:attrNameLst>
                                          <p:attrName>style.visibility</p:attrName>
                                        </p:attrNameLst>
                                      </p:cBhvr>
                                      <p:to>
                                        <p:strVal val="visible"/>
                                      </p:to>
                                    </p:set>
                                    <p:anim calcmode="lin" valueType="num">
                                      <p:cBhvr additive="base">
                                        <p:cTn id="25" dur="500" fill="hold"/>
                                        <p:tgtEl>
                                          <p:spTgt spid="6246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24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1E9865-29FC-4BFC-8E4E-EEE0B4646656}" type="slidenum">
              <a:rPr kumimoji="0" lang="zh-CN" altLang="en-US" sz="1400"/>
              <a:pPr eaLnBrk="1" hangingPunct="1"/>
              <a:t>123</a:t>
            </a:fld>
            <a:endParaRPr kumimoji="0" lang="en-US" altLang="zh-CN" sz="1400"/>
          </a:p>
        </p:txBody>
      </p:sp>
      <p:sp>
        <p:nvSpPr>
          <p:cNvPr id="6349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可见性举例</a:t>
            </a:r>
          </a:p>
        </p:txBody>
      </p:sp>
      <p:graphicFrame>
        <p:nvGraphicFramePr>
          <p:cNvPr id="63491" name="Object 3"/>
          <p:cNvGraphicFramePr>
            <a:graphicFrameLocks noChangeAspect="1"/>
          </p:cNvGraphicFramePr>
          <p:nvPr>
            <p:extLst>
              <p:ext uri="{D42A27DB-BD31-4B8C-83A1-F6EECF244321}">
                <p14:modId xmlns:p14="http://schemas.microsoft.com/office/powerpoint/2010/main" val="1820557716"/>
              </p:ext>
            </p:extLst>
          </p:nvPr>
        </p:nvGraphicFramePr>
        <p:xfrm>
          <a:off x="1066800" y="1706563"/>
          <a:ext cx="7543800" cy="5761037"/>
        </p:xfrm>
        <a:graphic>
          <a:graphicData uri="http://schemas.openxmlformats.org/presentationml/2006/ole">
            <mc:AlternateContent xmlns:mc="http://schemas.openxmlformats.org/markup-compatibility/2006">
              <mc:Choice xmlns:v="urn:schemas-microsoft-com:vml" Requires="v">
                <p:oleObj spid="_x0000_s19784" name="Document" r:id="rId3" imgW="6079799" imgH="5150948" progId="Word.Document.8">
                  <p:embed/>
                </p:oleObj>
              </mc:Choice>
              <mc:Fallback>
                <p:oleObj name="Document" r:id="rId3" imgW="6079799" imgH="5150948" progId="Word.Document.8">
                  <p:embed/>
                  <p:pic>
                    <p:nvPicPr>
                      <p:cNvPr id="0" name=""/>
                      <p:cNvPicPr>
                        <a:picLocks noChangeAspect="1" noChangeArrowheads="1"/>
                      </p:cNvPicPr>
                      <p:nvPr/>
                    </p:nvPicPr>
                    <p:blipFill>
                      <a:blip r:embed="rId4"/>
                      <a:srcRect/>
                      <a:stretch>
                        <a:fillRect/>
                      </a:stretch>
                    </p:blipFill>
                    <p:spPr bwMode="auto">
                      <a:xfrm>
                        <a:off x="1066800" y="1706563"/>
                        <a:ext cx="7543800" cy="576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591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additive="base">
                                        <p:cTn id="7" dur="500" fill="hold"/>
                                        <p:tgtEl>
                                          <p:spTgt spid="63490"/>
                                        </p:tgtEl>
                                        <p:attrNameLst>
                                          <p:attrName>ppt_x</p:attrName>
                                        </p:attrNameLst>
                                      </p:cBhvr>
                                      <p:tavLst>
                                        <p:tav tm="0">
                                          <p:val>
                                            <p:strVal val="1+#ppt_w/2"/>
                                          </p:val>
                                        </p:tav>
                                        <p:tav tm="100000">
                                          <p:val>
                                            <p:strVal val="#ppt_x"/>
                                          </p:val>
                                        </p:tav>
                                      </p:tavLst>
                                    </p:anim>
                                    <p:anim calcmode="lin" valueType="num">
                                      <p:cBhvr additive="base">
                                        <p:cTn id="8" dur="500" fill="hold"/>
                                        <p:tgtEl>
                                          <p:spTgt spid="634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3491"/>
                                        </p:tgtEl>
                                        <p:attrNameLst>
                                          <p:attrName>style.visibility</p:attrName>
                                        </p:attrNameLst>
                                      </p:cBhvr>
                                      <p:to>
                                        <p:strVal val="visible"/>
                                      </p:to>
                                    </p:set>
                                    <p:anim calcmode="lin" valueType="num">
                                      <p:cBhvr additive="base">
                                        <p:cTn id="13" dur="500" fill="hold"/>
                                        <p:tgtEl>
                                          <p:spTgt spid="63491"/>
                                        </p:tgtEl>
                                        <p:attrNameLst>
                                          <p:attrName>ppt_x</p:attrName>
                                        </p:attrNameLst>
                                      </p:cBhvr>
                                      <p:tavLst>
                                        <p:tav tm="0">
                                          <p:val>
                                            <p:strVal val="1+#ppt_w/2"/>
                                          </p:val>
                                        </p:tav>
                                        <p:tav tm="100000">
                                          <p:val>
                                            <p:strVal val="#ppt_x"/>
                                          </p:val>
                                        </p:tav>
                                      </p:tavLst>
                                    </p:anim>
                                    <p:anim calcmode="lin" valueType="num">
                                      <p:cBhvr additive="base">
                                        <p:cTn id="14"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2B9D98-7E6F-4DF3-A85A-F1D8604843A7}" type="slidenum">
              <a:rPr kumimoji="0" lang="zh-CN" altLang="en-US" sz="1400"/>
              <a:pPr eaLnBrk="1" hangingPunct="1"/>
              <a:t>124</a:t>
            </a:fld>
            <a:endParaRPr kumimoji="0" lang="en-US" altLang="zh-CN" sz="1400"/>
          </a:p>
        </p:txBody>
      </p:sp>
      <p:sp>
        <p:nvSpPr>
          <p:cNvPr id="64514"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FFFFFF"/>
                  </a:outerShdw>
                </a:effectLst>
                <a:latin typeface="宋体" pitchFamily="2" charset="-122"/>
              </a:rPr>
              <a:t>6.2</a:t>
            </a:r>
            <a:r>
              <a:rPr lang="zh-CN" altLang="zh-CN" b="1" dirty="0" smtClean="0">
                <a:effectLst>
                  <a:outerShdw blurRad="38100" dist="38100" dir="2700000" algn="tl">
                    <a:srgbClr val="FFFFFF"/>
                  </a:outerShdw>
                </a:effectLst>
                <a:latin typeface="宋体" pitchFamily="2" charset="-122"/>
              </a:rPr>
              <a:t>对象的生存期</a:t>
            </a:r>
          </a:p>
        </p:txBody>
      </p:sp>
      <p:sp>
        <p:nvSpPr>
          <p:cNvPr id="64515" name="Rectangle 3"/>
          <p:cNvSpPr>
            <a:spLocks noGrp="1" noChangeArrowheads="1"/>
          </p:cNvSpPr>
          <p:nvPr>
            <p:ph type="body" idx="1"/>
          </p:nvPr>
        </p:nvSpPr>
        <p:spPr/>
        <p:txBody>
          <a:bodyPr/>
          <a:lstStyle/>
          <a:p>
            <a:pPr eaLnBrk="1" hangingPunct="1"/>
            <a:r>
              <a:rPr lang="zh-CN" altLang="zh-CN" sz="2800" b="1" smtClean="0">
                <a:latin typeface="宋体" pitchFamily="2" charset="-122"/>
              </a:rPr>
              <a:t>静态生存期</a:t>
            </a:r>
          </a:p>
          <a:p>
            <a:pPr lvl="1" eaLnBrk="1" hangingPunct="1"/>
            <a:r>
              <a:rPr lang="zh-CN" altLang="zh-CN" sz="2400" b="1" smtClean="0">
                <a:latin typeface="宋体" pitchFamily="2" charset="-122"/>
              </a:rPr>
              <a:t>与程序的运行期相同。这种对象的存储单元相对位置在整个程序的运行期间不变</a:t>
            </a:r>
          </a:p>
          <a:p>
            <a:pPr lvl="1" eaLnBrk="1" hangingPunct="1"/>
            <a:r>
              <a:rPr lang="zh-CN" altLang="zh-CN" sz="2400" b="1" smtClean="0">
                <a:latin typeface="宋体" pitchFamily="2" charset="-122"/>
              </a:rPr>
              <a:t>文件作用域或用</a:t>
            </a:r>
            <a:r>
              <a:rPr lang="en-US" altLang="zh-CN" sz="2400" b="1" smtClean="0">
                <a:latin typeface="宋体" pitchFamily="2" charset="-122"/>
              </a:rPr>
              <a:t>static</a:t>
            </a:r>
            <a:r>
              <a:rPr lang="zh-CN" altLang="zh-CN" sz="2400" b="1" smtClean="0">
                <a:latin typeface="宋体" pitchFamily="2" charset="-122"/>
              </a:rPr>
              <a:t>指定。</a:t>
            </a:r>
          </a:p>
          <a:p>
            <a:pPr lvl="1" eaLnBrk="1" hangingPunct="1"/>
            <a:r>
              <a:rPr lang="zh-CN" altLang="zh-CN" sz="2400" b="1" smtClean="0">
                <a:latin typeface="宋体" pitchFamily="2" charset="-122"/>
              </a:rPr>
              <a:t>若未显式指定初始值，为零。</a:t>
            </a:r>
          </a:p>
          <a:p>
            <a:pPr eaLnBrk="1" hangingPunct="1"/>
            <a:r>
              <a:rPr lang="zh-CN" altLang="zh-CN" sz="2800" b="1" smtClean="0">
                <a:latin typeface="宋体" pitchFamily="2" charset="-122"/>
              </a:rPr>
              <a:t>动态生存期</a:t>
            </a:r>
          </a:p>
          <a:p>
            <a:pPr lvl="1" eaLnBrk="1" hangingPunct="1"/>
            <a:r>
              <a:rPr lang="zh-CN" altLang="zh-CN" sz="2400" b="1" smtClean="0">
                <a:latin typeface="宋体" pitchFamily="2" charset="-122"/>
              </a:rPr>
              <a:t>在函数内部（块作用域）声明的对象是动态生存期。</a:t>
            </a:r>
          </a:p>
          <a:p>
            <a:pPr lvl="1" eaLnBrk="1" hangingPunct="1"/>
            <a:r>
              <a:rPr lang="zh-CN" altLang="zh-CN" sz="2400" b="1" smtClean="0">
                <a:latin typeface="宋体" pitchFamily="2" charset="-122"/>
              </a:rPr>
              <a:t>若未显式指定初始值，为任意值。</a:t>
            </a:r>
          </a:p>
        </p:txBody>
      </p:sp>
    </p:spTree>
    <p:extLst>
      <p:ext uri="{BB962C8B-B14F-4D97-AF65-F5344CB8AC3E}">
        <p14:creationId xmlns:p14="http://schemas.microsoft.com/office/powerpoint/2010/main" val="3964962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additive="base">
                                        <p:cTn id="7" dur="500" fill="hold"/>
                                        <p:tgtEl>
                                          <p:spTgt spid="64514"/>
                                        </p:tgtEl>
                                        <p:attrNameLst>
                                          <p:attrName>ppt_x</p:attrName>
                                        </p:attrNameLst>
                                      </p:cBhvr>
                                      <p:tavLst>
                                        <p:tav tm="0">
                                          <p:val>
                                            <p:strVal val="1+#ppt_w/2"/>
                                          </p:val>
                                        </p:tav>
                                        <p:tav tm="100000">
                                          <p:val>
                                            <p:strVal val="#ppt_x"/>
                                          </p:val>
                                        </p:tav>
                                      </p:tavLst>
                                    </p:anim>
                                    <p:anim calcmode="lin" valueType="num">
                                      <p:cBhvr additive="base">
                                        <p:cTn id="8" dur="500" fill="hold"/>
                                        <p:tgtEl>
                                          <p:spTgt spid="645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4515">
                                            <p:txEl>
                                              <p:pRg st="0" end="0"/>
                                            </p:txEl>
                                          </p:spTgt>
                                        </p:tgtEl>
                                        <p:attrNameLst>
                                          <p:attrName>style.visibility</p:attrName>
                                        </p:attrNameLst>
                                      </p:cBhvr>
                                      <p:to>
                                        <p:strVal val="visible"/>
                                      </p:to>
                                    </p:set>
                                    <p:anim calcmode="lin" valueType="num">
                                      <p:cBhvr additive="base">
                                        <p:cTn id="13" dur="500" fill="hold"/>
                                        <p:tgtEl>
                                          <p:spTgt spid="6451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4515">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64515">
                                            <p:txEl>
                                              <p:pRg st="1" end="1"/>
                                            </p:txEl>
                                          </p:spTgt>
                                        </p:tgtEl>
                                        <p:attrNameLst>
                                          <p:attrName>style.visibility</p:attrName>
                                        </p:attrNameLst>
                                      </p:cBhvr>
                                      <p:to>
                                        <p:strVal val="visible"/>
                                      </p:to>
                                    </p:set>
                                    <p:anim calcmode="lin" valueType="num">
                                      <p:cBhvr additive="base">
                                        <p:cTn id="17" dur="500" fill="hold"/>
                                        <p:tgtEl>
                                          <p:spTgt spid="64515">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4515">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4515">
                                            <p:txEl>
                                              <p:pRg st="2" end="2"/>
                                            </p:txEl>
                                          </p:spTgt>
                                        </p:tgtEl>
                                        <p:attrNameLst>
                                          <p:attrName>style.visibility</p:attrName>
                                        </p:attrNameLst>
                                      </p:cBhvr>
                                      <p:to>
                                        <p:strVal val="visible"/>
                                      </p:to>
                                    </p:set>
                                    <p:anim calcmode="lin" valueType="num">
                                      <p:cBhvr additive="base">
                                        <p:cTn id="21" dur="500" fill="hold"/>
                                        <p:tgtEl>
                                          <p:spTgt spid="64515">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4515">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64515">
                                            <p:txEl>
                                              <p:pRg st="5" end="5"/>
                                            </p:txEl>
                                          </p:spTgt>
                                        </p:tgtEl>
                                        <p:attrNameLst>
                                          <p:attrName>style.visibility</p:attrName>
                                        </p:attrNameLst>
                                      </p:cBhvr>
                                      <p:to>
                                        <p:strVal val="visible"/>
                                      </p:to>
                                    </p:set>
                                    <p:anim calcmode="lin" valueType="num">
                                      <p:cBhvr additive="base">
                                        <p:cTn id="35" dur="500" fill="hold"/>
                                        <p:tgtEl>
                                          <p:spTgt spid="64515">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4515">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64515">
                                            <p:txEl>
                                              <p:pRg st="6" end="6"/>
                                            </p:txEl>
                                          </p:spTgt>
                                        </p:tgtEl>
                                        <p:attrNameLst>
                                          <p:attrName>style.visibility</p:attrName>
                                        </p:attrNameLst>
                                      </p:cBhvr>
                                      <p:to>
                                        <p:strVal val="visible"/>
                                      </p:to>
                                    </p:set>
                                    <p:anim calcmode="lin" valueType="num">
                                      <p:cBhvr additive="base">
                                        <p:cTn id="39" dur="500" fill="hold"/>
                                        <p:tgtEl>
                                          <p:spTgt spid="64515">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645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1661AB8-B5BF-4A21-B245-1619EDE7F584}" type="slidenum">
              <a:rPr kumimoji="0" lang="zh-CN" altLang="en-US" sz="1400"/>
              <a:pPr eaLnBrk="1" hangingPunct="1"/>
              <a:t>125</a:t>
            </a:fld>
            <a:endParaRPr kumimoji="0" lang="en-US" altLang="zh-CN" sz="1400"/>
          </a:p>
        </p:txBody>
      </p:sp>
      <p:sp>
        <p:nvSpPr>
          <p:cNvPr id="65538" name="Rectangle 2"/>
          <p:cNvSpPr>
            <a:spLocks noGrp="1" noChangeArrowheads="1"/>
          </p:cNvSpPr>
          <p:nvPr>
            <p:ph type="title"/>
          </p:nvPr>
        </p:nvSpPr>
        <p:spPr>
          <a:xfrm>
            <a:off x="914400" y="457200"/>
            <a:ext cx="7772400" cy="609600"/>
          </a:xfrm>
        </p:spPr>
        <p:txBody>
          <a:bodyPr/>
          <a:lstStyle/>
          <a:p>
            <a:pPr eaLnBrk="1" hangingPunct="1">
              <a:defRPr/>
            </a:pPr>
            <a:r>
              <a:rPr lang="zh-CN" altLang="zh-CN" sz="3200" b="1" smtClean="0">
                <a:effectLst>
                  <a:outerShdw blurRad="38100" dist="38100" dir="2700000" algn="tl">
                    <a:srgbClr val="FFFFFF"/>
                  </a:outerShdw>
                </a:effectLst>
                <a:latin typeface="宋体" pitchFamily="2" charset="-122"/>
              </a:rPr>
              <a:t>对象的生存期举例</a:t>
            </a:r>
          </a:p>
        </p:txBody>
      </p:sp>
      <p:graphicFrame>
        <p:nvGraphicFramePr>
          <p:cNvPr id="80900" name="Object 3"/>
          <p:cNvGraphicFramePr>
            <a:graphicFrameLocks noChangeAspect="1"/>
          </p:cNvGraphicFramePr>
          <p:nvPr>
            <p:extLst>
              <p:ext uri="{D42A27DB-BD31-4B8C-83A1-F6EECF244321}">
                <p14:modId xmlns:p14="http://schemas.microsoft.com/office/powerpoint/2010/main" val="1860779293"/>
              </p:ext>
            </p:extLst>
          </p:nvPr>
        </p:nvGraphicFramePr>
        <p:xfrm>
          <a:off x="1150938" y="1060450"/>
          <a:ext cx="6091237" cy="6326188"/>
        </p:xfrm>
        <a:graphic>
          <a:graphicData uri="http://schemas.openxmlformats.org/presentationml/2006/ole">
            <mc:AlternateContent xmlns:mc="http://schemas.openxmlformats.org/markup-compatibility/2006">
              <mc:Choice xmlns:v="urn:schemas-microsoft-com:vml" Requires="v">
                <p:oleObj spid="_x0000_s20808"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1150938" y="1060450"/>
                        <a:ext cx="6091237" cy="632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5546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fade">
                                      <p:cBhvr>
                                        <p:cTn id="7" dur="1000"/>
                                        <p:tgtEl>
                                          <p:spTgt spid="80898"/>
                                        </p:tgtEl>
                                      </p:cBhvr>
                                    </p:animEffect>
                                    <p:anim calcmode="lin" valueType="num">
                                      <p:cBhvr>
                                        <p:cTn id="8" dur="1000" fill="hold"/>
                                        <p:tgtEl>
                                          <p:spTgt spid="80898"/>
                                        </p:tgtEl>
                                        <p:attrNameLst>
                                          <p:attrName>ppt_x</p:attrName>
                                        </p:attrNameLst>
                                      </p:cBhvr>
                                      <p:tavLst>
                                        <p:tav tm="0">
                                          <p:val>
                                            <p:strVal val="#ppt_x"/>
                                          </p:val>
                                        </p:tav>
                                        <p:tav tm="100000">
                                          <p:val>
                                            <p:strVal val="#ppt_x"/>
                                          </p:val>
                                        </p:tav>
                                      </p:tavLst>
                                    </p:anim>
                                    <p:anim calcmode="lin" valueType="num">
                                      <p:cBhvr>
                                        <p:cTn id="9" dur="1000" fill="hold"/>
                                        <p:tgtEl>
                                          <p:spTgt spid="808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538"/>
                                        </p:tgtEl>
                                        <p:attrNameLst>
                                          <p:attrName>style.visibility</p:attrName>
                                        </p:attrNameLst>
                                      </p:cBhvr>
                                      <p:to>
                                        <p:strVal val="visible"/>
                                      </p:to>
                                    </p:set>
                                    <p:animEffect transition="in" filter="fade">
                                      <p:cBhvr>
                                        <p:cTn id="12" dur="1000"/>
                                        <p:tgtEl>
                                          <p:spTgt spid="65538"/>
                                        </p:tgtEl>
                                      </p:cBhvr>
                                    </p:animEffect>
                                    <p:anim calcmode="lin" valueType="num">
                                      <p:cBhvr>
                                        <p:cTn id="13" dur="1000" fill="hold"/>
                                        <p:tgtEl>
                                          <p:spTgt spid="65538"/>
                                        </p:tgtEl>
                                        <p:attrNameLst>
                                          <p:attrName>ppt_x</p:attrName>
                                        </p:attrNameLst>
                                      </p:cBhvr>
                                      <p:tavLst>
                                        <p:tav tm="0">
                                          <p:val>
                                            <p:strVal val="#ppt_x"/>
                                          </p:val>
                                        </p:tav>
                                        <p:tav tm="100000">
                                          <p:val>
                                            <p:strVal val="#ppt_x"/>
                                          </p:val>
                                        </p:tav>
                                      </p:tavLst>
                                    </p:anim>
                                    <p:anim calcmode="lin" valueType="num">
                                      <p:cBhvr>
                                        <p:cTn id="14" dur="1000" fill="hold"/>
                                        <p:tgtEl>
                                          <p:spTgt spid="6553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0900"/>
                                        </p:tgtEl>
                                        <p:attrNameLst>
                                          <p:attrName>style.visibility</p:attrName>
                                        </p:attrNameLst>
                                      </p:cBhvr>
                                      <p:to>
                                        <p:strVal val="visible"/>
                                      </p:to>
                                    </p:set>
                                    <p:animEffect transition="in" filter="fade">
                                      <p:cBhvr>
                                        <p:cTn id="17" dur="1000"/>
                                        <p:tgtEl>
                                          <p:spTgt spid="80900"/>
                                        </p:tgtEl>
                                      </p:cBhvr>
                                    </p:animEffect>
                                    <p:anim calcmode="lin" valueType="num">
                                      <p:cBhvr>
                                        <p:cTn id="18" dur="1000" fill="hold"/>
                                        <p:tgtEl>
                                          <p:spTgt spid="80900"/>
                                        </p:tgtEl>
                                        <p:attrNameLst>
                                          <p:attrName>ppt_x</p:attrName>
                                        </p:attrNameLst>
                                      </p:cBhvr>
                                      <p:tavLst>
                                        <p:tav tm="0">
                                          <p:val>
                                            <p:strVal val="#ppt_x"/>
                                          </p:val>
                                        </p:tav>
                                        <p:tav tm="100000">
                                          <p:val>
                                            <p:strVal val="#ppt_x"/>
                                          </p:val>
                                        </p:tav>
                                      </p:tavLst>
                                    </p:anim>
                                    <p:anim calcmode="lin" valueType="num">
                                      <p:cBhvr>
                                        <p:cTn id="19" dur="1000" fill="hold"/>
                                        <p:tgtEl>
                                          <p:spTgt spid="809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65538" grpId="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7E5A8F6-F1E5-436D-90B5-B5C6B04923B9}" type="slidenum">
              <a:rPr kumimoji="0" lang="zh-CN" altLang="en-US" sz="1400"/>
              <a:pPr eaLnBrk="1" hangingPunct="1"/>
              <a:t>126</a:t>
            </a:fld>
            <a:endParaRPr kumimoji="0" lang="en-US" altLang="zh-CN" sz="1400"/>
          </a:p>
        </p:txBody>
      </p:sp>
      <p:sp>
        <p:nvSpPr>
          <p:cNvPr id="69634" name="Rectangle 2"/>
          <p:cNvSpPr>
            <a:spLocks noGrp="1" noChangeArrowheads="1"/>
          </p:cNvSpPr>
          <p:nvPr>
            <p:ph type="title"/>
          </p:nvPr>
        </p:nvSpPr>
        <p:spPr/>
        <p:txBody>
          <a:bodyPr>
            <a:normAutofit fontScale="90000"/>
          </a:bodyPr>
          <a:lstStyle/>
          <a:p>
            <a:pPr eaLnBrk="1" hangingPunct="1">
              <a:defRPr/>
            </a:pPr>
            <a:r>
              <a:rPr lang="en-US" altLang="zh-CN" b="1" dirty="0" smtClean="0">
                <a:effectLst>
                  <a:outerShdw blurRad="38100" dist="38100" dir="2700000" algn="tl">
                    <a:srgbClr val="FFFFFF"/>
                  </a:outerShdw>
                </a:effectLst>
                <a:latin typeface="宋体" pitchFamily="2" charset="-122"/>
              </a:rPr>
              <a:t>6.3</a:t>
            </a:r>
            <a:r>
              <a:rPr lang="zh-CN" altLang="zh-CN" b="1" dirty="0" smtClean="0">
                <a:effectLst>
                  <a:outerShdw blurRad="38100" dist="38100" dir="2700000" algn="tl">
                    <a:srgbClr val="FFFFFF"/>
                  </a:outerShdw>
                </a:effectLst>
                <a:latin typeface="宋体" pitchFamily="2" charset="-122"/>
              </a:rPr>
              <a:t>静态成员函数和静态数据成员</a:t>
            </a:r>
            <a:endParaRPr lang="zh-CN" altLang="en-US" b="1" dirty="0" smtClean="0">
              <a:effectLst>
                <a:outerShdw blurRad="38100" dist="38100" dir="2700000" algn="tl">
                  <a:srgbClr val="FFFFFF"/>
                </a:outerShdw>
              </a:effectLst>
              <a:latin typeface="宋体" pitchFamily="2" charset="-122"/>
            </a:endParaRPr>
          </a:p>
        </p:txBody>
      </p:sp>
      <p:sp>
        <p:nvSpPr>
          <p:cNvPr id="69635" name="Rectangle 3"/>
          <p:cNvSpPr>
            <a:spLocks noGrp="1" noChangeArrowheads="1"/>
          </p:cNvSpPr>
          <p:nvPr>
            <p:ph type="body" idx="1"/>
          </p:nvPr>
        </p:nvSpPr>
        <p:spPr/>
        <p:txBody>
          <a:bodyPr/>
          <a:lstStyle/>
          <a:p>
            <a:pPr eaLnBrk="1" hangingPunct="1"/>
            <a:endParaRPr lang="zh-CN" altLang="zh-CN" b="1" dirty="0" smtClean="0">
              <a:latin typeface="宋体" pitchFamily="2" charset="-122"/>
            </a:endParaRPr>
          </a:p>
        </p:txBody>
      </p:sp>
    </p:spTree>
    <p:extLst>
      <p:ext uri="{BB962C8B-B14F-4D97-AF65-F5344CB8AC3E}">
        <p14:creationId xmlns:p14="http://schemas.microsoft.com/office/powerpoint/2010/main" val="3042109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1+#ppt_w/2"/>
                                          </p:val>
                                        </p:tav>
                                        <p:tav tm="100000">
                                          <p:val>
                                            <p:strVal val="#ppt_x"/>
                                          </p:val>
                                        </p:tav>
                                      </p:tavLst>
                                    </p:anim>
                                    <p:anim calcmode="lin" valueType="num">
                                      <p:cBhvr additive="base">
                                        <p:cTn id="8" dur="500" fill="hold"/>
                                        <p:tgtEl>
                                          <p:spTgt spid="696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nodePh="1">
                                  <p:stCondLst>
                                    <p:cond delay="0"/>
                                  </p:stCondLst>
                                  <p:endCondLst>
                                    <p:cond evt="begin" delay="0">
                                      <p:tn val="11"/>
                                    </p:cond>
                                  </p:endCondLst>
                                  <p:childTnLst>
                                    <p:set>
                                      <p:cBhvr>
                                        <p:cTn id="12" dur="1" fill="hold">
                                          <p:stCondLst>
                                            <p:cond delay="0"/>
                                          </p:stCondLst>
                                        </p:cTn>
                                        <p:tgtEl>
                                          <p:spTgt spid="69635">
                                            <p:txEl>
                                              <p:pRg st="0" end="0"/>
                                            </p:txEl>
                                          </p:spTgt>
                                        </p:tgtEl>
                                        <p:attrNameLst>
                                          <p:attrName>style.visibility</p:attrName>
                                        </p:attrNameLst>
                                      </p:cBhvr>
                                      <p:to>
                                        <p:strVal val="visible"/>
                                      </p:to>
                                    </p:set>
                                    <p:anim calcmode="lin" valueType="num">
                                      <p:cBhvr additive="base">
                                        <p:cTn id="13" dur="500" fill="hold"/>
                                        <p:tgtEl>
                                          <p:spTgt spid="6963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5"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69FB553-14D7-4FD4-BF51-BD41C50C0F82}" type="slidenum">
              <a:rPr kumimoji="0" lang="zh-CN" altLang="en-US" sz="1400"/>
              <a:pPr eaLnBrk="1" hangingPunct="1"/>
              <a:t>127</a:t>
            </a:fld>
            <a:endParaRPr kumimoji="0" lang="en-US" altLang="zh-CN" sz="1400"/>
          </a:p>
        </p:txBody>
      </p:sp>
      <p:sp>
        <p:nvSpPr>
          <p:cNvPr id="76802" name="Rectangle 2"/>
          <p:cNvSpPr>
            <a:spLocks noGrp="1" noChangeArrowheads="1"/>
          </p:cNvSpPr>
          <p:nvPr>
            <p:ph type="title"/>
          </p:nvPr>
        </p:nvSpPr>
        <p:spPr/>
        <p:txBody>
          <a:bodyPr/>
          <a:lstStyle/>
          <a:p>
            <a:pPr eaLnBrk="1" hangingPunct="1">
              <a:defRPr/>
            </a:pPr>
            <a:r>
              <a:rPr lang="zh-CN" altLang="zh-CN" sz="3200" b="1" smtClean="0">
                <a:effectLst>
                  <a:outerShdw blurRad="38100" dist="38100" dir="2700000" algn="tl">
                    <a:srgbClr val="FFFFFF"/>
                  </a:outerShdw>
                </a:effectLst>
                <a:latin typeface="宋体" pitchFamily="2" charset="-122"/>
              </a:rPr>
              <a:t>数据共享的方法</a:t>
            </a:r>
          </a:p>
        </p:txBody>
      </p:sp>
      <p:sp>
        <p:nvSpPr>
          <p:cNvPr id="76803" name="Rectangle 3"/>
          <p:cNvSpPr>
            <a:spLocks noGrp="1" noChangeArrowheads="1"/>
          </p:cNvSpPr>
          <p:nvPr>
            <p:ph type="body" idx="1"/>
          </p:nvPr>
        </p:nvSpPr>
        <p:spPr/>
        <p:txBody>
          <a:bodyPr/>
          <a:lstStyle/>
          <a:p>
            <a:pPr eaLnBrk="1" hangingPunct="1">
              <a:lnSpc>
                <a:spcPct val="90000"/>
              </a:lnSpc>
            </a:pPr>
            <a:r>
              <a:rPr lang="zh-CN" altLang="zh-CN" sz="2800" b="1" smtClean="0">
                <a:latin typeface="宋体" pitchFamily="2" charset="-122"/>
              </a:rPr>
              <a:t>数据存储在局部对象中，通过参数传递机制实现函数间的数据共享。</a:t>
            </a:r>
          </a:p>
          <a:p>
            <a:pPr eaLnBrk="1" hangingPunct="1">
              <a:lnSpc>
                <a:spcPct val="90000"/>
              </a:lnSpc>
            </a:pPr>
            <a:r>
              <a:rPr lang="zh-CN" altLang="zh-CN" sz="2800" b="1" smtClean="0">
                <a:latin typeface="宋体" pitchFamily="2" charset="-122"/>
              </a:rPr>
              <a:t>数据存储在全局对象中，通过全局对象进行数据交换。</a:t>
            </a:r>
          </a:p>
          <a:p>
            <a:pPr eaLnBrk="1" hangingPunct="1">
              <a:lnSpc>
                <a:spcPct val="90000"/>
              </a:lnSpc>
            </a:pPr>
            <a:r>
              <a:rPr lang="zh-CN" altLang="zh-CN" sz="2800" b="1" smtClean="0">
                <a:latin typeface="宋体" pitchFamily="2" charset="-122"/>
              </a:rPr>
              <a:t>封装在类中</a:t>
            </a:r>
          </a:p>
          <a:p>
            <a:pPr eaLnBrk="1" hangingPunct="1">
              <a:lnSpc>
                <a:spcPct val="90000"/>
              </a:lnSpc>
            </a:pPr>
            <a:r>
              <a:rPr lang="zh-CN" altLang="zh-CN" sz="2800" b="1" smtClean="0">
                <a:latin typeface="宋体" pitchFamily="2" charset="-122"/>
              </a:rPr>
              <a:t>全局对象存在的问题</a:t>
            </a:r>
          </a:p>
          <a:p>
            <a:pPr lvl="1" eaLnBrk="1" hangingPunct="1">
              <a:lnSpc>
                <a:spcPct val="90000"/>
              </a:lnSpc>
            </a:pPr>
            <a:r>
              <a:rPr lang="zh-CN" altLang="zh-CN" sz="2400" b="1" smtClean="0">
                <a:latin typeface="宋体" pitchFamily="2" charset="-122"/>
              </a:rPr>
              <a:t>可见性无限制</a:t>
            </a:r>
          </a:p>
          <a:p>
            <a:pPr lvl="1" eaLnBrk="1" hangingPunct="1">
              <a:lnSpc>
                <a:spcPct val="90000"/>
              </a:lnSpc>
            </a:pPr>
            <a:r>
              <a:rPr lang="zh-CN" altLang="zh-CN" sz="2400" b="1" smtClean="0">
                <a:latin typeface="宋体" pitchFamily="2" charset="-122"/>
              </a:rPr>
              <a:t>不能保证操作的合法性</a:t>
            </a:r>
          </a:p>
          <a:p>
            <a:pPr eaLnBrk="1" hangingPunct="1">
              <a:lnSpc>
                <a:spcPct val="90000"/>
              </a:lnSpc>
            </a:pPr>
            <a:r>
              <a:rPr lang="zh-CN" altLang="zh-CN" sz="2800" b="1" smtClean="0">
                <a:latin typeface="宋体" pitchFamily="2" charset="-122"/>
              </a:rPr>
              <a:t>解决上述问题的方法是类及其封装技术，相应提出静态数据成员和静态成员函数。</a:t>
            </a:r>
          </a:p>
        </p:txBody>
      </p:sp>
    </p:spTree>
    <p:extLst>
      <p:ext uri="{BB962C8B-B14F-4D97-AF65-F5344CB8AC3E}">
        <p14:creationId xmlns:p14="http://schemas.microsoft.com/office/powerpoint/2010/main" val="2068129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1+#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803">
                                            <p:txEl>
                                              <p:pRg st="0" end="0"/>
                                            </p:txEl>
                                          </p:spTgt>
                                        </p:tgtEl>
                                        <p:attrNameLst>
                                          <p:attrName>style.visibility</p:attrName>
                                        </p:attrNameLst>
                                      </p:cBhvr>
                                      <p:to>
                                        <p:strVal val="visible"/>
                                      </p:to>
                                    </p:set>
                                    <p:anim calcmode="lin" valueType="num">
                                      <p:cBhvr additive="base">
                                        <p:cTn id="13" dur="500" fill="hold"/>
                                        <p:tgtEl>
                                          <p:spTgt spid="7680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803">
                                            <p:txEl>
                                              <p:pRg st="1" end="1"/>
                                            </p:txEl>
                                          </p:spTgt>
                                        </p:tgtEl>
                                        <p:attrNameLst>
                                          <p:attrName>style.visibility</p:attrName>
                                        </p:attrNameLst>
                                      </p:cBhvr>
                                      <p:to>
                                        <p:strVal val="visible"/>
                                      </p:to>
                                    </p:set>
                                    <p:anim calcmode="lin" valueType="num">
                                      <p:cBhvr additive="base">
                                        <p:cTn id="19" dur="500" fill="hold"/>
                                        <p:tgtEl>
                                          <p:spTgt spid="7680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8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803">
                                            <p:txEl>
                                              <p:pRg st="2" end="2"/>
                                            </p:txEl>
                                          </p:spTgt>
                                        </p:tgtEl>
                                        <p:attrNameLst>
                                          <p:attrName>style.visibility</p:attrName>
                                        </p:attrNameLst>
                                      </p:cBhvr>
                                      <p:to>
                                        <p:strVal val="visible"/>
                                      </p:to>
                                    </p:set>
                                    <p:anim calcmode="lin" valueType="num">
                                      <p:cBhvr additive="base">
                                        <p:cTn id="25" dur="500" fill="hold"/>
                                        <p:tgtEl>
                                          <p:spTgt spid="7680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803">
                                            <p:txEl>
                                              <p:pRg st="3" end="3"/>
                                            </p:txEl>
                                          </p:spTgt>
                                        </p:tgtEl>
                                        <p:attrNameLst>
                                          <p:attrName>style.visibility</p:attrName>
                                        </p:attrNameLst>
                                      </p:cBhvr>
                                      <p:to>
                                        <p:strVal val="visible"/>
                                      </p:to>
                                    </p:set>
                                    <p:anim calcmode="lin" valueType="num">
                                      <p:cBhvr additive="base">
                                        <p:cTn id="31" dur="500" fill="hold"/>
                                        <p:tgtEl>
                                          <p:spTgt spid="7680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803">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6803">
                                            <p:txEl>
                                              <p:pRg st="4" end="4"/>
                                            </p:txEl>
                                          </p:spTgt>
                                        </p:tgtEl>
                                        <p:attrNameLst>
                                          <p:attrName>style.visibility</p:attrName>
                                        </p:attrNameLst>
                                      </p:cBhvr>
                                      <p:to>
                                        <p:strVal val="visible"/>
                                      </p:to>
                                    </p:set>
                                    <p:anim calcmode="lin" valueType="num">
                                      <p:cBhvr additive="base">
                                        <p:cTn id="35" dur="500" fill="hold"/>
                                        <p:tgtEl>
                                          <p:spTgt spid="76803">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6803">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6803">
                                            <p:txEl>
                                              <p:pRg st="5" end="5"/>
                                            </p:txEl>
                                          </p:spTgt>
                                        </p:tgtEl>
                                        <p:attrNameLst>
                                          <p:attrName>style.visibility</p:attrName>
                                        </p:attrNameLst>
                                      </p:cBhvr>
                                      <p:to>
                                        <p:strVal val="visible"/>
                                      </p:to>
                                    </p:set>
                                    <p:anim calcmode="lin" valueType="num">
                                      <p:cBhvr additive="base">
                                        <p:cTn id="39" dur="500" fill="hold"/>
                                        <p:tgtEl>
                                          <p:spTgt spid="76803">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68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6803">
                                            <p:txEl>
                                              <p:pRg st="6" end="6"/>
                                            </p:txEl>
                                          </p:spTgt>
                                        </p:tgtEl>
                                        <p:attrNameLst>
                                          <p:attrName>style.visibility</p:attrName>
                                        </p:attrNameLst>
                                      </p:cBhvr>
                                      <p:to>
                                        <p:strVal val="visible"/>
                                      </p:to>
                                    </p:set>
                                    <p:anim calcmode="lin" valueType="num">
                                      <p:cBhvr additive="base">
                                        <p:cTn id="45" dur="500" fill="hold"/>
                                        <p:tgtEl>
                                          <p:spTgt spid="76803">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680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3" grpId="0" build="p"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7A3FCFD-76DB-4140-BF23-4D28A651B13D}" type="slidenum">
              <a:rPr kumimoji="0" lang="zh-CN" altLang="en-US" sz="1400"/>
              <a:pPr eaLnBrk="1" hangingPunct="1"/>
              <a:t>128</a:t>
            </a:fld>
            <a:endParaRPr kumimoji="0" lang="en-US" altLang="zh-CN" sz="1400"/>
          </a:p>
        </p:txBody>
      </p:sp>
      <p:sp>
        <p:nvSpPr>
          <p:cNvPr id="70658"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3972" name="Object 4"/>
          <p:cNvGraphicFramePr>
            <a:graphicFrameLocks noChangeAspect="1"/>
          </p:cNvGraphicFramePr>
          <p:nvPr>
            <p:extLst>
              <p:ext uri="{D42A27DB-BD31-4B8C-83A1-F6EECF244321}">
                <p14:modId xmlns:p14="http://schemas.microsoft.com/office/powerpoint/2010/main" val="2775742185"/>
              </p:ext>
            </p:extLst>
          </p:nvPr>
        </p:nvGraphicFramePr>
        <p:xfrm>
          <a:off x="1527175" y="1400175"/>
          <a:ext cx="5427663" cy="5010150"/>
        </p:xfrm>
        <a:graphic>
          <a:graphicData uri="http://schemas.openxmlformats.org/presentationml/2006/ole">
            <mc:AlternateContent xmlns:mc="http://schemas.openxmlformats.org/markup-compatibility/2006">
              <mc:Choice xmlns:v="urn:schemas-microsoft-com:vml" Requires="v">
                <p:oleObj spid="_x0000_s21832" name="Document" r:id="rId3" imgW="5499860" imgH="5059545" progId="Word.Document.8">
                  <p:embed/>
                </p:oleObj>
              </mc:Choice>
              <mc:Fallback>
                <p:oleObj name="Document" r:id="rId3" imgW="5499860" imgH="5059545" progId="Word.Document.8">
                  <p:embed/>
                  <p:pic>
                    <p:nvPicPr>
                      <p:cNvPr id="0" name=""/>
                      <p:cNvPicPr>
                        <a:picLocks noChangeAspect="1" noChangeArrowheads="1"/>
                      </p:cNvPicPr>
                      <p:nvPr/>
                    </p:nvPicPr>
                    <p:blipFill>
                      <a:blip r:embed="rId4"/>
                      <a:srcRect/>
                      <a:stretch>
                        <a:fillRect/>
                      </a:stretch>
                    </p:blipFill>
                    <p:spPr bwMode="auto">
                      <a:xfrm>
                        <a:off x="1527175" y="1400175"/>
                        <a:ext cx="5427663"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8236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fade">
                                      <p:cBhvr>
                                        <p:cTn id="7" dur="1000"/>
                                        <p:tgtEl>
                                          <p:spTgt spid="83970"/>
                                        </p:tgtEl>
                                      </p:cBhvr>
                                    </p:animEffect>
                                    <p:anim calcmode="lin" valueType="num">
                                      <p:cBhvr>
                                        <p:cTn id="8" dur="1000" fill="hold"/>
                                        <p:tgtEl>
                                          <p:spTgt spid="83970"/>
                                        </p:tgtEl>
                                        <p:attrNameLst>
                                          <p:attrName>ppt_x</p:attrName>
                                        </p:attrNameLst>
                                      </p:cBhvr>
                                      <p:tavLst>
                                        <p:tav tm="0">
                                          <p:val>
                                            <p:strVal val="#ppt_x"/>
                                          </p:val>
                                        </p:tav>
                                        <p:tav tm="100000">
                                          <p:val>
                                            <p:strVal val="#ppt_x"/>
                                          </p:val>
                                        </p:tav>
                                      </p:tavLst>
                                    </p:anim>
                                    <p:anim calcmode="lin" valueType="num">
                                      <p:cBhvr>
                                        <p:cTn id="9" dur="1000" fill="hold"/>
                                        <p:tgtEl>
                                          <p:spTgt spid="839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0658"/>
                                        </p:tgtEl>
                                        <p:attrNameLst>
                                          <p:attrName>style.visibility</p:attrName>
                                        </p:attrNameLst>
                                      </p:cBhvr>
                                      <p:to>
                                        <p:strVal val="visible"/>
                                      </p:to>
                                    </p:set>
                                    <p:animEffect transition="in" filter="fade">
                                      <p:cBhvr>
                                        <p:cTn id="12" dur="1000"/>
                                        <p:tgtEl>
                                          <p:spTgt spid="70658"/>
                                        </p:tgtEl>
                                      </p:cBhvr>
                                    </p:animEffect>
                                    <p:anim calcmode="lin" valueType="num">
                                      <p:cBhvr>
                                        <p:cTn id="13" dur="1000" fill="hold"/>
                                        <p:tgtEl>
                                          <p:spTgt spid="70658"/>
                                        </p:tgtEl>
                                        <p:attrNameLst>
                                          <p:attrName>ppt_x</p:attrName>
                                        </p:attrNameLst>
                                      </p:cBhvr>
                                      <p:tavLst>
                                        <p:tav tm="0">
                                          <p:val>
                                            <p:strVal val="#ppt_x"/>
                                          </p:val>
                                        </p:tav>
                                        <p:tav tm="100000">
                                          <p:val>
                                            <p:strVal val="#ppt_x"/>
                                          </p:val>
                                        </p:tav>
                                      </p:tavLst>
                                    </p:anim>
                                    <p:anim calcmode="lin" valueType="num">
                                      <p:cBhvr>
                                        <p:cTn id="14" dur="1000" fill="hold"/>
                                        <p:tgtEl>
                                          <p:spTgt spid="7065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fade">
                                      <p:cBhvr>
                                        <p:cTn id="17" dur="1000"/>
                                        <p:tgtEl>
                                          <p:spTgt spid="83972"/>
                                        </p:tgtEl>
                                      </p:cBhvr>
                                    </p:animEffect>
                                    <p:anim calcmode="lin" valueType="num">
                                      <p:cBhvr>
                                        <p:cTn id="18" dur="1000" fill="hold"/>
                                        <p:tgtEl>
                                          <p:spTgt spid="83972"/>
                                        </p:tgtEl>
                                        <p:attrNameLst>
                                          <p:attrName>ppt_x</p:attrName>
                                        </p:attrNameLst>
                                      </p:cBhvr>
                                      <p:tavLst>
                                        <p:tav tm="0">
                                          <p:val>
                                            <p:strVal val="#ppt_x"/>
                                          </p:val>
                                        </p:tav>
                                        <p:tav tm="100000">
                                          <p:val>
                                            <p:strVal val="#ppt_x"/>
                                          </p:val>
                                        </p:tav>
                                      </p:tavLst>
                                    </p:anim>
                                    <p:anim calcmode="lin" valueType="num">
                                      <p:cBhvr>
                                        <p:cTn id="19" dur="1000" fill="hold"/>
                                        <p:tgtEl>
                                          <p:spTgt spid="839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70658" grpId="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F10E74-FB70-417B-9E5D-5C23ABA0602A}" type="slidenum">
              <a:rPr kumimoji="0" lang="zh-CN" altLang="en-US" sz="1400"/>
              <a:pPr eaLnBrk="1" hangingPunct="1"/>
              <a:t>129</a:t>
            </a:fld>
            <a:endParaRPr kumimoji="0" lang="en-US" altLang="zh-CN" sz="1400"/>
          </a:p>
        </p:txBody>
      </p:sp>
      <p:sp>
        <p:nvSpPr>
          <p:cNvPr id="7168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4996" name="Object 4"/>
          <p:cNvGraphicFramePr>
            <a:graphicFrameLocks noChangeAspect="1"/>
          </p:cNvGraphicFramePr>
          <p:nvPr>
            <p:extLst>
              <p:ext uri="{D42A27DB-BD31-4B8C-83A1-F6EECF244321}">
                <p14:modId xmlns:p14="http://schemas.microsoft.com/office/powerpoint/2010/main" val="3327505965"/>
              </p:ext>
            </p:extLst>
          </p:nvPr>
        </p:nvGraphicFramePr>
        <p:xfrm>
          <a:off x="1147763" y="1673225"/>
          <a:ext cx="5427662" cy="4027488"/>
        </p:xfrm>
        <a:graphic>
          <a:graphicData uri="http://schemas.openxmlformats.org/presentationml/2006/ole">
            <mc:AlternateContent xmlns:mc="http://schemas.openxmlformats.org/markup-compatibility/2006">
              <mc:Choice xmlns:v="urn:schemas-microsoft-com:vml" Requires="v">
                <p:oleObj spid="_x0000_s22856" name="Document" r:id="rId3" imgW="5499860" imgH="4065629" progId="Word.Document.8">
                  <p:embed/>
                </p:oleObj>
              </mc:Choice>
              <mc:Fallback>
                <p:oleObj name="Document" r:id="rId3" imgW="5499860" imgH="4065629" progId="Word.Document.8">
                  <p:embed/>
                  <p:pic>
                    <p:nvPicPr>
                      <p:cNvPr id="0" name=""/>
                      <p:cNvPicPr>
                        <a:picLocks noChangeAspect="1" noChangeArrowheads="1"/>
                      </p:cNvPicPr>
                      <p:nvPr/>
                    </p:nvPicPr>
                    <p:blipFill>
                      <a:blip r:embed="rId4"/>
                      <a:srcRect/>
                      <a:stretch>
                        <a:fillRect/>
                      </a:stretch>
                    </p:blipFill>
                    <p:spPr bwMode="auto">
                      <a:xfrm>
                        <a:off x="1147763" y="1673225"/>
                        <a:ext cx="5427662" cy="402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78374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additive="base">
                                        <p:cTn id="7" dur="500" fill="hold"/>
                                        <p:tgtEl>
                                          <p:spTgt spid="71682"/>
                                        </p:tgtEl>
                                        <p:attrNameLst>
                                          <p:attrName>ppt_x</p:attrName>
                                        </p:attrNameLst>
                                      </p:cBhvr>
                                      <p:tavLst>
                                        <p:tav tm="0">
                                          <p:val>
                                            <p:strVal val="1+#ppt_w/2"/>
                                          </p:val>
                                        </p:tav>
                                        <p:tav tm="100000">
                                          <p:val>
                                            <p:strVal val="#ppt_x"/>
                                          </p:val>
                                        </p:tav>
                                      </p:tavLst>
                                    </p:anim>
                                    <p:anim calcmode="lin" valueType="num">
                                      <p:cBhvr additive="base">
                                        <p:cTn id="8" dur="500" fill="hold"/>
                                        <p:tgtEl>
                                          <p:spTgt spid="716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00ECBE5-7232-4C63-B153-14F0072B6094}" type="slidenum">
              <a:rPr kumimoji="0" lang="zh-CN" altLang="en-US" sz="1400"/>
              <a:pPr eaLnBrk="1" hangingPunct="1"/>
              <a:t>13</a:t>
            </a:fld>
            <a:endParaRPr kumimoji="0" lang="en-US" altLang="zh-CN" sz="1400"/>
          </a:p>
        </p:txBody>
      </p:sp>
      <p:sp>
        <p:nvSpPr>
          <p:cNvPr id="1051650" name="Rectangle 2"/>
          <p:cNvSpPr>
            <a:spLocks noGrp="1" noChangeArrowheads="1"/>
          </p:cNvSpPr>
          <p:nvPr>
            <p:ph type="title"/>
          </p:nvPr>
        </p:nvSpPr>
        <p:spPr>
          <a:xfrm>
            <a:off x="609600" y="228600"/>
            <a:ext cx="7086600" cy="1447800"/>
          </a:xfrm>
        </p:spPr>
        <p:txBody>
          <a:bodyPr/>
          <a:lstStyle/>
          <a:p>
            <a:pPr eaLnBrk="1" hangingPunct="1">
              <a:defRPr/>
            </a:pPr>
            <a:r>
              <a:rPr lang="zh-CN" altLang="en-US" smtClean="0">
                <a:solidFill>
                  <a:schemeClr val="tx1"/>
                </a:solidFill>
              </a:rPr>
              <a:t>面向对象思想</a:t>
            </a:r>
          </a:p>
        </p:txBody>
      </p:sp>
      <p:sp>
        <p:nvSpPr>
          <p:cNvPr id="16388" name="Text Box 3"/>
          <p:cNvSpPr txBox="1">
            <a:spLocks noChangeArrowheads="1"/>
          </p:cNvSpPr>
          <p:nvPr/>
        </p:nvSpPr>
        <p:spPr bwMode="auto">
          <a:xfrm>
            <a:off x="2895600" y="1600200"/>
            <a:ext cx="2438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a:t>问题域 </a:t>
            </a:r>
            <a:r>
              <a:rPr kumimoji="0" lang="en-US" altLang="zh-CN"/>
              <a:t>(Domain)</a:t>
            </a:r>
          </a:p>
        </p:txBody>
      </p:sp>
      <p:sp>
        <p:nvSpPr>
          <p:cNvPr id="16389" name="Text Box 4"/>
          <p:cNvSpPr txBox="1">
            <a:spLocks noChangeArrowheads="1"/>
          </p:cNvSpPr>
          <p:nvPr/>
        </p:nvSpPr>
        <p:spPr bwMode="auto">
          <a:xfrm>
            <a:off x="1676400" y="24384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zh-CN" altLang="en-US"/>
              <a:t>以问题域中的事物为中心思考问题</a:t>
            </a:r>
          </a:p>
        </p:txBody>
      </p:sp>
      <p:sp>
        <p:nvSpPr>
          <p:cNvPr id="16390" name="Line 5"/>
          <p:cNvSpPr>
            <a:spLocks noChangeShapeType="1"/>
          </p:cNvSpPr>
          <p:nvPr/>
        </p:nvSpPr>
        <p:spPr bwMode="auto">
          <a:xfrm>
            <a:off x="4038600" y="2057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391" name="Text Box 6"/>
          <p:cNvSpPr txBox="1">
            <a:spLocks noChangeArrowheads="1"/>
          </p:cNvSpPr>
          <p:nvPr/>
        </p:nvSpPr>
        <p:spPr bwMode="auto">
          <a:xfrm>
            <a:off x="1676400" y="3276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Object1</a:t>
            </a:r>
          </a:p>
        </p:txBody>
      </p:sp>
      <p:sp>
        <p:nvSpPr>
          <p:cNvPr id="16392" name="Text Box 7"/>
          <p:cNvSpPr txBox="1">
            <a:spLocks noChangeArrowheads="1"/>
          </p:cNvSpPr>
          <p:nvPr/>
        </p:nvSpPr>
        <p:spPr bwMode="auto">
          <a:xfrm>
            <a:off x="3124200" y="3276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Object2</a:t>
            </a:r>
          </a:p>
        </p:txBody>
      </p:sp>
      <p:sp>
        <p:nvSpPr>
          <p:cNvPr id="16393" name="Text Box 8"/>
          <p:cNvSpPr txBox="1">
            <a:spLocks noChangeArrowheads="1"/>
          </p:cNvSpPr>
          <p:nvPr/>
        </p:nvSpPr>
        <p:spPr bwMode="auto">
          <a:xfrm>
            <a:off x="5410200" y="32766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Objectn</a:t>
            </a:r>
          </a:p>
        </p:txBody>
      </p:sp>
      <p:sp>
        <p:nvSpPr>
          <p:cNvPr id="16394" name="Text Box 9"/>
          <p:cNvSpPr txBox="1">
            <a:spLocks noChangeArrowheads="1"/>
          </p:cNvSpPr>
          <p:nvPr/>
        </p:nvSpPr>
        <p:spPr bwMode="auto">
          <a:xfrm>
            <a:off x="4495800" y="32004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a:t>
            </a:r>
          </a:p>
        </p:txBody>
      </p:sp>
      <p:sp>
        <p:nvSpPr>
          <p:cNvPr id="16395" name="Line 10"/>
          <p:cNvSpPr>
            <a:spLocks noChangeShapeType="1"/>
          </p:cNvSpPr>
          <p:nvPr/>
        </p:nvSpPr>
        <p:spPr bwMode="auto">
          <a:xfrm>
            <a:off x="23622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396" name="Line 11"/>
          <p:cNvSpPr>
            <a:spLocks noChangeShapeType="1"/>
          </p:cNvSpPr>
          <p:nvPr/>
        </p:nvSpPr>
        <p:spPr bwMode="auto">
          <a:xfrm>
            <a:off x="36576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397" name="Line 12"/>
          <p:cNvSpPr>
            <a:spLocks noChangeShapeType="1"/>
          </p:cNvSpPr>
          <p:nvPr/>
        </p:nvSpPr>
        <p:spPr bwMode="auto">
          <a:xfrm>
            <a:off x="5943600" y="2895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398" name="Text Box 13"/>
          <p:cNvSpPr txBox="1">
            <a:spLocks noChangeArrowheads="1"/>
          </p:cNvSpPr>
          <p:nvPr/>
        </p:nvSpPr>
        <p:spPr bwMode="auto">
          <a:xfrm>
            <a:off x="1676400" y="4191000"/>
            <a:ext cx="4953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a:t>对象归类</a:t>
            </a:r>
            <a:r>
              <a:rPr kumimoji="0" lang="en-US" altLang="zh-CN"/>
              <a:t>----</a:t>
            </a:r>
            <a:r>
              <a:rPr kumimoji="0" lang="zh-CN" altLang="en-US"/>
              <a:t>抽象化</a:t>
            </a:r>
          </a:p>
        </p:txBody>
      </p:sp>
      <p:sp>
        <p:nvSpPr>
          <p:cNvPr id="16399" name="AutoShape 14"/>
          <p:cNvSpPr>
            <a:spLocks noChangeArrowheads="1"/>
          </p:cNvSpPr>
          <p:nvPr/>
        </p:nvSpPr>
        <p:spPr bwMode="auto">
          <a:xfrm>
            <a:off x="3810000" y="3733800"/>
            <a:ext cx="381000" cy="457200"/>
          </a:xfrm>
          <a:prstGeom prst="downArrow">
            <a:avLst>
              <a:gd name="adj1" fmla="val 50000"/>
              <a:gd name="adj2" fmla="val 3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400" name="Text Box 15"/>
          <p:cNvSpPr txBox="1">
            <a:spLocks noChangeArrowheads="1"/>
          </p:cNvSpPr>
          <p:nvPr/>
        </p:nvSpPr>
        <p:spPr bwMode="auto">
          <a:xfrm>
            <a:off x="1676400" y="50292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Class1</a:t>
            </a:r>
          </a:p>
        </p:txBody>
      </p:sp>
      <p:sp>
        <p:nvSpPr>
          <p:cNvPr id="16401" name="Text Box 16"/>
          <p:cNvSpPr txBox="1">
            <a:spLocks noChangeArrowheads="1"/>
          </p:cNvSpPr>
          <p:nvPr/>
        </p:nvSpPr>
        <p:spPr bwMode="auto">
          <a:xfrm>
            <a:off x="3124200" y="50292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Class2</a:t>
            </a:r>
          </a:p>
        </p:txBody>
      </p:sp>
      <p:sp>
        <p:nvSpPr>
          <p:cNvPr id="16402" name="Text Box 17"/>
          <p:cNvSpPr txBox="1">
            <a:spLocks noChangeArrowheads="1"/>
          </p:cNvSpPr>
          <p:nvPr/>
        </p:nvSpPr>
        <p:spPr bwMode="auto">
          <a:xfrm>
            <a:off x="5410200" y="5029200"/>
            <a:ext cx="1219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a:t>Classn</a:t>
            </a:r>
          </a:p>
        </p:txBody>
      </p:sp>
      <p:sp>
        <p:nvSpPr>
          <p:cNvPr id="16403" name="Text Box 18"/>
          <p:cNvSpPr txBox="1">
            <a:spLocks noChangeArrowheads="1"/>
          </p:cNvSpPr>
          <p:nvPr/>
        </p:nvSpPr>
        <p:spPr bwMode="auto">
          <a:xfrm>
            <a:off x="4495800" y="4953000"/>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en-US" altLang="zh-CN"/>
              <a:t>….</a:t>
            </a:r>
          </a:p>
        </p:txBody>
      </p:sp>
      <p:sp>
        <p:nvSpPr>
          <p:cNvPr id="16404" name="Line 19"/>
          <p:cNvSpPr>
            <a:spLocks noChangeShapeType="1"/>
          </p:cNvSpPr>
          <p:nvPr/>
        </p:nvSpPr>
        <p:spPr bwMode="auto">
          <a:xfrm>
            <a:off x="2362200"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405" name="Line 20"/>
          <p:cNvSpPr>
            <a:spLocks noChangeShapeType="1"/>
          </p:cNvSpPr>
          <p:nvPr/>
        </p:nvSpPr>
        <p:spPr bwMode="auto">
          <a:xfrm>
            <a:off x="3657600"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406" name="Line 21"/>
          <p:cNvSpPr>
            <a:spLocks noChangeShapeType="1"/>
          </p:cNvSpPr>
          <p:nvPr/>
        </p:nvSpPr>
        <p:spPr bwMode="auto">
          <a:xfrm>
            <a:off x="5943600"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16407" name="Text Box 22"/>
          <p:cNvSpPr txBox="1">
            <a:spLocks noChangeArrowheads="1"/>
          </p:cNvSpPr>
          <p:nvPr/>
        </p:nvSpPr>
        <p:spPr bwMode="auto">
          <a:xfrm>
            <a:off x="762000" y="5943600"/>
            <a:ext cx="6705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kumimoji="0" lang="zh-CN" altLang="en-US"/>
              <a:t>类实例化：定义对象，构建系统，形成解决方案</a:t>
            </a:r>
          </a:p>
        </p:txBody>
      </p:sp>
      <p:sp>
        <p:nvSpPr>
          <p:cNvPr id="16408" name="AutoShape 23"/>
          <p:cNvSpPr>
            <a:spLocks noChangeArrowheads="1"/>
          </p:cNvSpPr>
          <p:nvPr/>
        </p:nvSpPr>
        <p:spPr bwMode="auto">
          <a:xfrm>
            <a:off x="3810000" y="5486400"/>
            <a:ext cx="381000" cy="457200"/>
          </a:xfrm>
          <a:prstGeom prst="downArrow">
            <a:avLst>
              <a:gd name="adj1" fmla="val 50000"/>
              <a:gd name="adj2" fmla="val 3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Tree>
    <p:extLst>
      <p:ext uri="{BB962C8B-B14F-4D97-AF65-F5344CB8AC3E}">
        <p14:creationId xmlns:p14="http://schemas.microsoft.com/office/powerpoint/2010/main" val="3169399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9100053-5C3B-42FF-BEB2-9835CF1792CE}" type="slidenum">
              <a:rPr kumimoji="0" lang="zh-CN" altLang="en-US" sz="1400"/>
              <a:pPr eaLnBrk="1" hangingPunct="1"/>
              <a:t>130</a:t>
            </a:fld>
            <a:endParaRPr kumimoji="0" lang="en-US" altLang="zh-CN" sz="1400"/>
          </a:p>
        </p:txBody>
      </p:sp>
      <p:sp>
        <p:nvSpPr>
          <p:cNvPr id="7270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6020" name="Object 4"/>
          <p:cNvGraphicFramePr>
            <a:graphicFrameLocks noChangeAspect="1"/>
          </p:cNvGraphicFramePr>
          <p:nvPr>
            <p:extLst>
              <p:ext uri="{D42A27DB-BD31-4B8C-83A1-F6EECF244321}">
                <p14:modId xmlns:p14="http://schemas.microsoft.com/office/powerpoint/2010/main" val="2470006577"/>
              </p:ext>
            </p:extLst>
          </p:nvPr>
        </p:nvGraphicFramePr>
        <p:xfrm>
          <a:off x="1516063" y="1381125"/>
          <a:ext cx="6092825" cy="4953000"/>
        </p:xfrm>
        <a:graphic>
          <a:graphicData uri="http://schemas.openxmlformats.org/presentationml/2006/ole">
            <mc:AlternateContent xmlns:mc="http://schemas.openxmlformats.org/markup-compatibility/2006">
              <mc:Choice xmlns:v="urn:schemas-microsoft-com:vml" Requires="v">
                <p:oleObj spid="_x0000_s23880" name="Document" r:id="rId3" imgW="6108309" imgH="4950869" progId="Word.Document.8">
                  <p:embed/>
                </p:oleObj>
              </mc:Choice>
              <mc:Fallback>
                <p:oleObj name="Document" r:id="rId3" imgW="6108309" imgH="4950869" progId="Word.Document.8">
                  <p:embed/>
                  <p:pic>
                    <p:nvPicPr>
                      <p:cNvPr id="0" name=""/>
                      <p:cNvPicPr>
                        <a:picLocks noChangeAspect="1" noChangeArrowheads="1"/>
                      </p:cNvPicPr>
                      <p:nvPr/>
                    </p:nvPicPr>
                    <p:blipFill>
                      <a:blip r:embed="rId4"/>
                      <a:srcRect/>
                      <a:stretch>
                        <a:fillRect/>
                      </a:stretch>
                    </p:blipFill>
                    <p:spPr bwMode="auto">
                      <a:xfrm>
                        <a:off x="1516063" y="1381125"/>
                        <a:ext cx="6092825"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50760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DDDA4B4-B3CA-42E5-80A4-8350CF0BE0E9}" type="slidenum">
              <a:rPr kumimoji="0" lang="zh-CN" altLang="en-US" sz="1400"/>
              <a:pPr eaLnBrk="1" hangingPunct="1"/>
              <a:t>131</a:t>
            </a:fld>
            <a:endParaRPr kumimoji="0" lang="en-US" altLang="zh-CN" sz="1400"/>
          </a:p>
        </p:txBody>
      </p:sp>
      <p:sp>
        <p:nvSpPr>
          <p:cNvPr id="7373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7044" name="Object 4"/>
          <p:cNvGraphicFramePr>
            <a:graphicFrameLocks noChangeAspect="1"/>
          </p:cNvGraphicFramePr>
          <p:nvPr>
            <p:extLst>
              <p:ext uri="{D42A27DB-BD31-4B8C-83A1-F6EECF244321}">
                <p14:modId xmlns:p14="http://schemas.microsoft.com/office/powerpoint/2010/main" val="3900264789"/>
              </p:ext>
            </p:extLst>
          </p:nvPr>
        </p:nvGraphicFramePr>
        <p:xfrm>
          <a:off x="1295400" y="1981200"/>
          <a:ext cx="6073775" cy="4160838"/>
        </p:xfrm>
        <a:graphic>
          <a:graphicData uri="http://schemas.openxmlformats.org/presentationml/2006/ole">
            <mc:AlternateContent xmlns:mc="http://schemas.openxmlformats.org/markup-compatibility/2006">
              <mc:Choice xmlns:v="urn:schemas-microsoft-com:vml" Requires="v">
                <p:oleObj spid="_x0000_s24904" name="Document" r:id="rId3" imgW="6089182" imgH="4160630" progId="Word.Document.8">
                  <p:embed/>
                </p:oleObj>
              </mc:Choice>
              <mc:Fallback>
                <p:oleObj name="Document" r:id="rId3" imgW="6089182" imgH="4160630" progId="Word.Document.8">
                  <p:embed/>
                  <p:pic>
                    <p:nvPicPr>
                      <p:cNvPr id="0" name=""/>
                      <p:cNvPicPr>
                        <a:picLocks noChangeAspect="1" noChangeArrowheads="1"/>
                      </p:cNvPicPr>
                      <p:nvPr/>
                    </p:nvPicPr>
                    <p:blipFill>
                      <a:blip r:embed="rId4"/>
                      <a:srcRect/>
                      <a:stretch>
                        <a:fillRect/>
                      </a:stretch>
                    </p:blipFill>
                    <p:spPr bwMode="auto">
                      <a:xfrm>
                        <a:off x="1295400" y="1981200"/>
                        <a:ext cx="6073775" cy="416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327681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C896F2F-EB80-4E81-94D9-1BCEC195434D}" type="slidenum">
              <a:rPr kumimoji="0" lang="zh-CN" altLang="en-US" sz="1400"/>
              <a:pPr eaLnBrk="1" hangingPunct="1"/>
              <a:t>132</a:t>
            </a:fld>
            <a:endParaRPr kumimoji="0" lang="en-US" altLang="zh-CN" sz="1400"/>
          </a:p>
        </p:txBody>
      </p:sp>
      <p:sp>
        <p:nvSpPr>
          <p:cNvPr id="74754"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举例</a:t>
            </a:r>
          </a:p>
        </p:txBody>
      </p:sp>
      <p:graphicFrame>
        <p:nvGraphicFramePr>
          <p:cNvPr id="88068" name="Object 4"/>
          <p:cNvGraphicFramePr>
            <a:graphicFrameLocks noChangeAspect="1"/>
          </p:cNvGraphicFramePr>
          <p:nvPr>
            <p:extLst>
              <p:ext uri="{D42A27DB-BD31-4B8C-83A1-F6EECF244321}">
                <p14:modId xmlns:p14="http://schemas.microsoft.com/office/powerpoint/2010/main" val="1977656910"/>
              </p:ext>
            </p:extLst>
          </p:nvPr>
        </p:nvGraphicFramePr>
        <p:xfrm>
          <a:off x="1525588" y="1381125"/>
          <a:ext cx="6073775" cy="4953000"/>
        </p:xfrm>
        <a:graphic>
          <a:graphicData uri="http://schemas.openxmlformats.org/presentationml/2006/ole">
            <mc:AlternateContent xmlns:mc="http://schemas.openxmlformats.org/markup-compatibility/2006">
              <mc:Choice xmlns:v="urn:schemas-microsoft-com:vml" Requires="v">
                <p:oleObj spid="_x0000_s25928" name="Document" r:id="rId3" imgW="6089182" imgH="4950869" progId="Word.Document.8">
                  <p:embed/>
                </p:oleObj>
              </mc:Choice>
              <mc:Fallback>
                <p:oleObj name="Document" r:id="rId3" imgW="6089182" imgH="4950869" progId="Word.Document.8">
                  <p:embed/>
                  <p:pic>
                    <p:nvPicPr>
                      <p:cNvPr id="0" name=""/>
                      <p:cNvPicPr>
                        <a:picLocks noChangeAspect="1" noChangeArrowheads="1"/>
                      </p:cNvPicPr>
                      <p:nvPr/>
                    </p:nvPicPr>
                    <p:blipFill>
                      <a:blip r:embed="rId4"/>
                      <a:srcRect/>
                      <a:stretch>
                        <a:fillRect/>
                      </a:stretch>
                    </p:blipFill>
                    <p:spPr bwMode="auto">
                      <a:xfrm>
                        <a:off x="1525588" y="1381125"/>
                        <a:ext cx="6073775"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800809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F8028C8-CD3B-4EED-9868-EE241A764E5E}" type="slidenum">
              <a:rPr kumimoji="0" lang="zh-CN" altLang="en-US" sz="1400"/>
              <a:pPr eaLnBrk="1" hangingPunct="1"/>
              <a:t>133</a:t>
            </a:fld>
            <a:endParaRPr kumimoji="0" lang="en-US" altLang="zh-CN" sz="1400"/>
          </a:p>
        </p:txBody>
      </p:sp>
      <p:sp>
        <p:nvSpPr>
          <p:cNvPr id="77826" name="Rectangle 2"/>
          <p:cNvSpPr>
            <a:spLocks noGrp="1" noChangeArrowheads="1"/>
          </p:cNvSpPr>
          <p:nvPr>
            <p:ph type="title"/>
          </p:nvPr>
        </p:nvSpPr>
        <p:spPr/>
        <p:txBody>
          <a:bodyPr/>
          <a:lstStyle/>
          <a:p>
            <a:pPr eaLnBrk="1" hangingPunct="1">
              <a:defRPr/>
            </a:pPr>
            <a:r>
              <a:rPr lang="zh-CN" altLang="zh-CN" b="1" dirty="0" smtClean="0">
                <a:effectLst>
                  <a:outerShdw blurRad="38100" dist="38100" dir="2700000" algn="tl">
                    <a:srgbClr val="FFFFFF"/>
                  </a:outerShdw>
                </a:effectLst>
                <a:latin typeface="宋体" pitchFamily="2" charset="-122"/>
              </a:rPr>
              <a:t>第</a:t>
            </a:r>
            <a:r>
              <a:rPr lang="zh-CN" altLang="en-US" b="1" dirty="0" smtClean="0">
                <a:effectLst>
                  <a:outerShdw blurRad="38100" dist="38100" dir="2700000" algn="tl">
                    <a:srgbClr val="FFFFFF"/>
                  </a:outerShdw>
                </a:effectLst>
                <a:latin typeface="宋体" pitchFamily="2" charset="-122"/>
              </a:rPr>
              <a:t>七</a:t>
            </a:r>
            <a:r>
              <a:rPr lang="zh-CN" altLang="zh-CN" b="1" dirty="0" smtClean="0">
                <a:effectLst>
                  <a:outerShdw blurRad="38100" dist="38100" dir="2700000" algn="tl">
                    <a:srgbClr val="FFFFFF"/>
                  </a:outerShdw>
                </a:effectLst>
                <a:latin typeface="宋体" pitchFamily="2" charset="-122"/>
              </a:rPr>
              <a:t>章 对象与指针</a:t>
            </a:r>
          </a:p>
        </p:txBody>
      </p:sp>
      <p:sp>
        <p:nvSpPr>
          <p:cNvPr id="77827" name="Rectangle 3"/>
          <p:cNvSpPr>
            <a:spLocks noGrp="1" noChangeArrowheads="1"/>
          </p:cNvSpPr>
          <p:nvPr>
            <p:ph type="body" idx="1"/>
          </p:nvPr>
        </p:nvSpPr>
        <p:spPr/>
        <p:txBody>
          <a:bodyPr/>
          <a:lstStyle/>
          <a:p>
            <a:pPr eaLnBrk="1" hangingPunct="1"/>
            <a:endParaRPr lang="zh-CN" altLang="zh-CN" b="1" dirty="0" smtClean="0">
              <a:latin typeface="宋体" pitchFamily="2" charset="-122"/>
            </a:endParaRPr>
          </a:p>
        </p:txBody>
      </p:sp>
    </p:spTree>
    <p:extLst>
      <p:ext uri="{BB962C8B-B14F-4D97-AF65-F5344CB8AC3E}">
        <p14:creationId xmlns:p14="http://schemas.microsoft.com/office/powerpoint/2010/main" val="1598738901"/>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additive="base">
                                        <p:cTn id="7" dur="500" fill="hold"/>
                                        <p:tgtEl>
                                          <p:spTgt spid="77826"/>
                                        </p:tgtEl>
                                        <p:attrNameLst>
                                          <p:attrName>ppt_x</p:attrName>
                                        </p:attrNameLst>
                                      </p:cBhvr>
                                      <p:tavLst>
                                        <p:tav tm="0">
                                          <p:val>
                                            <p:strVal val="1+#ppt_w/2"/>
                                          </p:val>
                                        </p:tav>
                                        <p:tav tm="100000">
                                          <p:val>
                                            <p:strVal val="#ppt_x"/>
                                          </p:val>
                                        </p:tav>
                                      </p:tavLst>
                                    </p:anim>
                                    <p:anim calcmode="lin" valueType="num">
                                      <p:cBhvr additive="base">
                                        <p:cTn id="8" dur="500" fill="hold"/>
                                        <p:tgtEl>
                                          <p:spTgt spid="778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nodePh="1">
                                  <p:stCondLst>
                                    <p:cond delay="0"/>
                                  </p:stCondLst>
                                  <p:endCondLst>
                                    <p:cond evt="begin" delay="0">
                                      <p:tn val="11"/>
                                    </p:cond>
                                  </p:endCondLst>
                                  <p:childTnLst>
                                    <p:set>
                                      <p:cBhvr>
                                        <p:cTn id="12" dur="1" fill="hold">
                                          <p:stCondLst>
                                            <p:cond delay="0"/>
                                          </p:stCondLst>
                                        </p:cTn>
                                        <p:tgtEl>
                                          <p:spTgt spid="77827">
                                            <p:txEl>
                                              <p:pRg st="0" end="0"/>
                                            </p:txEl>
                                          </p:spTgt>
                                        </p:tgtEl>
                                        <p:attrNameLst>
                                          <p:attrName>style.visibility</p:attrName>
                                        </p:attrNameLst>
                                      </p:cBhvr>
                                      <p:to>
                                        <p:strVal val="visible"/>
                                      </p:to>
                                    </p:set>
                                    <p:anim calcmode="lin" valueType="num">
                                      <p:cBhvr additive="base">
                                        <p:cTn id="13" dur="500" fill="hold"/>
                                        <p:tgtEl>
                                          <p:spTgt spid="7782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27"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8BCB51-C4F0-4E44-8511-8D2BB70EA551}" type="slidenum">
              <a:rPr kumimoji="0" lang="zh-CN" altLang="en-US" sz="1400"/>
              <a:pPr eaLnBrk="1" hangingPunct="1"/>
              <a:t>134</a:t>
            </a:fld>
            <a:endParaRPr kumimoji="0" lang="en-US" altLang="zh-CN" sz="1400"/>
          </a:p>
        </p:txBody>
      </p:sp>
      <p:sp>
        <p:nvSpPr>
          <p:cNvPr id="1168386"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FFFFFF"/>
                  </a:outerShdw>
                </a:effectLst>
                <a:latin typeface="宋体" pitchFamily="2" charset="-122"/>
              </a:rPr>
              <a:t>7.1</a:t>
            </a:r>
            <a:r>
              <a:rPr lang="zh-CN" altLang="zh-CN" b="1" dirty="0" smtClean="0">
                <a:effectLst>
                  <a:outerShdw blurRad="38100" dist="38100" dir="2700000" algn="tl">
                    <a:srgbClr val="FFFFFF"/>
                  </a:outerShdw>
                </a:effectLst>
                <a:latin typeface="宋体" pitchFamily="2" charset="-122"/>
              </a:rPr>
              <a:t>指针</a:t>
            </a:r>
          </a:p>
        </p:txBody>
      </p:sp>
      <p:sp>
        <p:nvSpPr>
          <p:cNvPr id="90116" name="Rectangle 3"/>
          <p:cNvSpPr>
            <a:spLocks noGrp="1" noChangeArrowheads="1"/>
          </p:cNvSpPr>
          <p:nvPr>
            <p:ph type="body" idx="1"/>
          </p:nvPr>
        </p:nvSpPr>
        <p:spPr/>
        <p:txBody>
          <a:bodyPr/>
          <a:lstStyle/>
          <a:p>
            <a:pPr eaLnBrk="1" hangingPunct="1"/>
            <a:r>
              <a:rPr lang="zh-CN" altLang="zh-CN" b="1" smtClean="0">
                <a:latin typeface="宋体" pitchFamily="2" charset="-122"/>
              </a:rPr>
              <a:t>指针：对象的地址</a:t>
            </a:r>
          </a:p>
          <a:p>
            <a:pPr eaLnBrk="1" hangingPunct="1"/>
            <a:r>
              <a:rPr lang="zh-CN" altLang="zh-CN" b="1" smtClean="0">
                <a:latin typeface="宋体" pitchFamily="2" charset="-122"/>
              </a:rPr>
              <a:t>指针对象：存放指针的对象</a:t>
            </a:r>
          </a:p>
          <a:p>
            <a:pPr eaLnBrk="1" hangingPunct="1"/>
            <a:r>
              <a:rPr lang="zh-CN" altLang="zh-CN" b="1" smtClean="0">
                <a:latin typeface="宋体" pitchFamily="2" charset="-122"/>
              </a:rPr>
              <a:t>声明指针对象的语法：</a:t>
            </a:r>
          </a:p>
          <a:p>
            <a:pPr lvl="1" eaLnBrk="1" hangingPunct="1"/>
            <a:r>
              <a:rPr lang="en-US" altLang="zh-CN" b="1" smtClean="0">
                <a:latin typeface="宋体" pitchFamily="2" charset="-122"/>
              </a:rPr>
              <a:t>T *</a:t>
            </a:r>
            <a:r>
              <a:rPr lang="zh-CN" altLang="zh-CN" b="1" smtClean="0">
                <a:latin typeface="宋体" pitchFamily="2" charset="-122"/>
              </a:rPr>
              <a:t>标识符；</a:t>
            </a:r>
          </a:p>
          <a:p>
            <a:pPr lvl="1" eaLnBrk="1" hangingPunct="1"/>
            <a:r>
              <a:rPr lang="en-US" altLang="zh-CN" b="1" smtClean="0">
                <a:latin typeface="宋体" pitchFamily="2" charset="-122"/>
              </a:rPr>
              <a:t>int *pointer;</a:t>
            </a:r>
          </a:p>
          <a:p>
            <a:pPr eaLnBrk="1" hangingPunct="1"/>
            <a:r>
              <a:rPr lang="zh-CN" altLang="zh-CN" b="1" smtClean="0">
                <a:latin typeface="宋体" pitchFamily="2" charset="-122"/>
              </a:rPr>
              <a:t>一个指针对象被赋值为一个对象的地址后，称指针指向对象。</a:t>
            </a:r>
          </a:p>
        </p:txBody>
      </p:sp>
    </p:spTree>
    <p:extLst>
      <p:ext uri="{BB962C8B-B14F-4D97-AF65-F5344CB8AC3E}">
        <p14:creationId xmlns:p14="http://schemas.microsoft.com/office/powerpoint/2010/main" val="1986704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F95E963-1BFF-4793-A294-5EC776CBC6E0}" type="slidenum">
              <a:rPr kumimoji="0" lang="zh-CN" altLang="en-US" sz="1400"/>
              <a:pPr eaLnBrk="1" hangingPunct="1"/>
              <a:t>135</a:t>
            </a:fld>
            <a:endParaRPr kumimoji="0" lang="en-US" altLang="zh-CN" sz="1400"/>
          </a:p>
        </p:txBody>
      </p:sp>
      <p:sp>
        <p:nvSpPr>
          <p:cNvPr id="79874"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为指针对象引入的两种操作</a:t>
            </a:r>
          </a:p>
        </p:txBody>
      </p:sp>
      <p:sp>
        <p:nvSpPr>
          <p:cNvPr id="91140" name="Rectangle 3"/>
          <p:cNvSpPr>
            <a:spLocks noGrp="1" noChangeArrowheads="1"/>
          </p:cNvSpPr>
          <p:nvPr>
            <p:ph type="body" idx="1"/>
          </p:nvPr>
        </p:nvSpPr>
        <p:spPr/>
        <p:txBody>
          <a:bodyPr/>
          <a:lstStyle/>
          <a:p>
            <a:pPr eaLnBrk="1" hangingPunct="1"/>
            <a:r>
              <a:rPr lang="zh-CN" altLang="zh-CN" b="1" smtClean="0">
                <a:latin typeface="宋体" pitchFamily="2" charset="-122"/>
              </a:rPr>
              <a:t>&amp; -----取地址操作</a:t>
            </a:r>
          </a:p>
          <a:p>
            <a:pPr eaLnBrk="1" hangingPunct="1"/>
            <a:r>
              <a:rPr lang="zh-CN" altLang="zh-CN" b="1" smtClean="0">
                <a:latin typeface="宋体" pitchFamily="2" charset="-122"/>
              </a:rPr>
              <a:t>*  -----目标操作</a:t>
            </a:r>
          </a:p>
          <a:p>
            <a:pPr eaLnBrk="1" hangingPunct="1"/>
            <a:endParaRPr lang="zh-CN" altLang="zh-CN" b="1" smtClean="0">
              <a:latin typeface="宋体" pitchFamily="2" charset="-122"/>
            </a:endParaRPr>
          </a:p>
        </p:txBody>
      </p:sp>
      <p:graphicFrame>
        <p:nvGraphicFramePr>
          <p:cNvPr id="91141" name="Object 4"/>
          <p:cNvGraphicFramePr>
            <a:graphicFrameLocks noChangeAspect="1"/>
          </p:cNvGraphicFramePr>
          <p:nvPr/>
        </p:nvGraphicFramePr>
        <p:xfrm>
          <a:off x="1600200" y="3200400"/>
          <a:ext cx="6076950" cy="4057650"/>
        </p:xfrm>
        <a:graphic>
          <a:graphicData uri="http://schemas.openxmlformats.org/presentationml/2006/ole">
            <mc:AlternateContent xmlns:mc="http://schemas.openxmlformats.org/markup-compatibility/2006">
              <mc:Choice xmlns:v="urn:schemas-microsoft-com:vml" Requires="v">
                <p:oleObj spid="_x0000_s26952" name="Document" r:id="rId3" imgW="6096000" imgH="4067175" progId="Word.Document.8">
                  <p:embed/>
                </p:oleObj>
              </mc:Choice>
              <mc:Fallback>
                <p:oleObj name="Document" r:id="rId3" imgW="6096000" imgH="406717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00400"/>
                        <a:ext cx="607695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5271946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CEE1B3A-286E-404E-BF51-31BA2A6C686E}" type="slidenum">
              <a:rPr kumimoji="0" lang="zh-CN" altLang="en-US" sz="1400"/>
              <a:pPr eaLnBrk="1" hangingPunct="1"/>
              <a:t>136</a:t>
            </a:fld>
            <a:endParaRPr kumimoji="0" lang="en-US" altLang="zh-CN" sz="1400"/>
          </a:p>
        </p:txBody>
      </p:sp>
      <p:graphicFrame>
        <p:nvGraphicFramePr>
          <p:cNvPr id="80898" name="Object 2"/>
          <p:cNvGraphicFramePr>
            <a:graphicFrameLocks noChangeAspect="1"/>
          </p:cNvGraphicFramePr>
          <p:nvPr>
            <p:extLst>
              <p:ext uri="{D42A27DB-BD31-4B8C-83A1-F6EECF244321}">
                <p14:modId xmlns:p14="http://schemas.microsoft.com/office/powerpoint/2010/main" val="871141793"/>
              </p:ext>
            </p:extLst>
          </p:nvPr>
        </p:nvGraphicFramePr>
        <p:xfrm>
          <a:off x="1219200" y="514350"/>
          <a:ext cx="7886700" cy="8229600"/>
        </p:xfrm>
        <a:graphic>
          <a:graphicData uri="http://schemas.openxmlformats.org/presentationml/2006/ole">
            <mc:AlternateContent xmlns:mc="http://schemas.openxmlformats.org/markup-compatibility/2006">
              <mc:Choice xmlns:v="urn:schemas-microsoft-com:vml" Requires="v">
                <p:oleObj spid="_x0000_s27976" name="Document" r:id="rId4" imgW="7913086" imgH="8226259" progId="Word.Document.8">
                  <p:embed/>
                </p:oleObj>
              </mc:Choice>
              <mc:Fallback>
                <p:oleObj name="Document" r:id="rId4" imgW="7913086" imgH="8226259" progId="Word.Document.8">
                  <p:embed/>
                  <p:pic>
                    <p:nvPicPr>
                      <p:cNvPr id="0" name=""/>
                      <p:cNvPicPr>
                        <a:picLocks noChangeAspect="1" noChangeArrowheads="1"/>
                      </p:cNvPicPr>
                      <p:nvPr/>
                    </p:nvPicPr>
                    <p:blipFill>
                      <a:blip r:embed="rId5"/>
                      <a:srcRect/>
                      <a:stretch>
                        <a:fillRect/>
                      </a:stretch>
                    </p:blipFill>
                    <p:spPr bwMode="auto">
                      <a:xfrm>
                        <a:off x="1219200" y="514350"/>
                        <a:ext cx="7886700" cy="822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2302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additive="base">
                                        <p:cTn id="7" dur="500" fill="hold"/>
                                        <p:tgtEl>
                                          <p:spTgt spid="80898"/>
                                        </p:tgtEl>
                                        <p:attrNameLst>
                                          <p:attrName>ppt_x</p:attrName>
                                        </p:attrNameLst>
                                      </p:cBhvr>
                                      <p:tavLst>
                                        <p:tav tm="0">
                                          <p:val>
                                            <p:strVal val="1+#ppt_w/2"/>
                                          </p:val>
                                        </p:tav>
                                        <p:tav tm="100000">
                                          <p:val>
                                            <p:strVal val="#ppt_x"/>
                                          </p:val>
                                        </p:tav>
                                      </p:tavLst>
                                    </p:anim>
                                    <p:anim calcmode="lin" valueType="num">
                                      <p:cBhvr additive="base">
                                        <p:cTn id="8" dur="500" fill="hold"/>
                                        <p:tgtEl>
                                          <p:spTgt spid="808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140FEFD-0F79-4091-A2A8-4800870BE45D}" type="slidenum">
              <a:rPr kumimoji="0" lang="zh-CN" altLang="en-US" sz="1400"/>
              <a:pPr eaLnBrk="1" hangingPunct="1"/>
              <a:t>137</a:t>
            </a:fld>
            <a:endParaRPr kumimoji="0" lang="en-US" altLang="zh-CN" sz="1400"/>
          </a:p>
        </p:txBody>
      </p:sp>
      <p:graphicFrame>
        <p:nvGraphicFramePr>
          <p:cNvPr id="93187" name="Object 2"/>
          <p:cNvGraphicFramePr>
            <a:graphicFrameLocks noChangeAspect="1"/>
          </p:cNvGraphicFramePr>
          <p:nvPr>
            <p:extLst>
              <p:ext uri="{D42A27DB-BD31-4B8C-83A1-F6EECF244321}">
                <p14:modId xmlns:p14="http://schemas.microsoft.com/office/powerpoint/2010/main" val="1356607431"/>
              </p:ext>
            </p:extLst>
          </p:nvPr>
        </p:nvGraphicFramePr>
        <p:xfrm>
          <a:off x="914400" y="554038"/>
          <a:ext cx="7246938" cy="6129337"/>
        </p:xfrm>
        <a:graphic>
          <a:graphicData uri="http://schemas.openxmlformats.org/presentationml/2006/ole">
            <mc:AlternateContent xmlns:mc="http://schemas.openxmlformats.org/markup-compatibility/2006">
              <mc:Choice xmlns:v="urn:schemas-microsoft-com:vml" Requires="v">
                <p:oleObj spid="_x0000_s29000" name="Document" r:id="rId3" imgW="7340003" imgH="6188766" progId="Word.Document.8">
                  <p:embed/>
                </p:oleObj>
              </mc:Choice>
              <mc:Fallback>
                <p:oleObj name="Document" r:id="rId3" imgW="7340003" imgH="6188766" progId="Word.Document.8">
                  <p:embed/>
                  <p:pic>
                    <p:nvPicPr>
                      <p:cNvPr id="0" name=""/>
                      <p:cNvPicPr>
                        <a:picLocks noChangeAspect="1" noChangeArrowheads="1"/>
                      </p:cNvPicPr>
                      <p:nvPr/>
                    </p:nvPicPr>
                    <p:blipFill>
                      <a:blip r:embed="rId4"/>
                      <a:srcRect/>
                      <a:stretch>
                        <a:fillRect/>
                      </a:stretch>
                    </p:blipFill>
                    <p:spPr bwMode="auto">
                      <a:xfrm>
                        <a:off x="914400" y="554038"/>
                        <a:ext cx="7246938" cy="612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251140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E4834F4-1F6D-4307-BDA5-5EC615A4ECE7}" type="slidenum">
              <a:rPr kumimoji="0" lang="zh-CN" altLang="en-US" sz="1400"/>
              <a:pPr eaLnBrk="1" hangingPunct="1"/>
              <a:t>138</a:t>
            </a:fld>
            <a:endParaRPr kumimoji="0" lang="en-US" altLang="zh-CN" sz="1400"/>
          </a:p>
        </p:txBody>
      </p:sp>
      <p:graphicFrame>
        <p:nvGraphicFramePr>
          <p:cNvPr id="82946" name="Object 2"/>
          <p:cNvGraphicFramePr>
            <a:graphicFrameLocks noChangeAspect="1"/>
          </p:cNvGraphicFramePr>
          <p:nvPr>
            <p:extLst>
              <p:ext uri="{D42A27DB-BD31-4B8C-83A1-F6EECF244321}">
                <p14:modId xmlns:p14="http://schemas.microsoft.com/office/powerpoint/2010/main" val="439634047"/>
              </p:ext>
            </p:extLst>
          </p:nvPr>
        </p:nvGraphicFramePr>
        <p:xfrm>
          <a:off x="914400" y="381000"/>
          <a:ext cx="7143750" cy="6057900"/>
        </p:xfrm>
        <a:graphic>
          <a:graphicData uri="http://schemas.openxmlformats.org/presentationml/2006/ole">
            <mc:AlternateContent xmlns:mc="http://schemas.openxmlformats.org/markup-compatibility/2006">
              <mc:Choice xmlns:v="urn:schemas-microsoft-com:vml" Requires="v">
                <p:oleObj spid="_x0000_s30024" name="Document" r:id="rId3" imgW="7168223" imgH="6055620" progId="Word.Document.8">
                  <p:embed/>
                </p:oleObj>
              </mc:Choice>
              <mc:Fallback>
                <p:oleObj name="Document" r:id="rId3" imgW="7168223" imgH="6055620" progId="Word.Document.8">
                  <p:embed/>
                  <p:pic>
                    <p:nvPicPr>
                      <p:cNvPr id="0" name=""/>
                      <p:cNvPicPr>
                        <a:picLocks noChangeAspect="1" noChangeArrowheads="1"/>
                      </p:cNvPicPr>
                      <p:nvPr/>
                    </p:nvPicPr>
                    <p:blipFill>
                      <a:blip r:embed="rId4"/>
                      <a:srcRect/>
                      <a:stretch>
                        <a:fillRect/>
                      </a:stretch>
                    </p:blipFill>
                    <p:spPr bwMode="auto">
                      <a:xfrm>
                        <a:off x="914400" y="381000"/>
                        <a:ext cx="7143750"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9227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1+#ppt_w/2"/>
                                          </p:val>
                                        </p:tav>
                                        <p:tav tm="100000">
                                          <p:val>
                                            <p:strVal val="#ppt_x"/>
                                          </p:val>
                                        </p:tav>
                                      </p:tavLst>
                                    </p:anim>
                                    <p:anim calcmode="lin" valueType="num">
                                      <p:cBhvr additive="base">
                                        <p:cTn id="8" dur="500" fill="hold"/>
                                        <p:tgtEl>
                                          <p:spTgt spid="829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8071B03-D326-4C08-8E7B-474557CCE79D}" type="slidenum">
              <a:rPr kumimoji="0" lang="zh-CN" altLang="en-US" sz="1400"/>
              <a:pPr eaLnBrk="1" hangingPunct="1"/>
              <a:t>139</a:t>
            </a:fld>
            <a:endParaRPr kumimoji="0" lang="en-US" altLang="zh-CN" sz="1400"/>
          </a:p>
        </p:txBody>
      </p:sp>
      <p:graphicFrame>
        <p:nvGraphicFramePr>
          <p:cNvPr id="83970" name="Object 2"/>
          <p:cNvGraphicFramePr>
            <a:graphicFrameLocks noChangeAspect="1"/>
          </p:cNvGraphicFramePr>
          <p:nvPr>
            <p:extLst>
              <p:ext uri="{D42A27DB-BD31-4B8C-83A1-F6EECF244321}">
                <p14:modId xmlns:p14="http://schemas.microsoft.com/office/powerpoint/2010/main" val="2584054868"/>
              </p:ext>
            </p:extLst>
          </p:nvPr>
        </p:nvGraphicFramePr>
        <p:xfrm>
          <a:off x="1066800" y="457200"/>
          <a:ext cx="8077200" cy="5943600"/>
        </p:xfrm>
        <a:graphic>
          <a:graphicData uri="http://schemas.openxmlformats.org/presentationml/2006/ole">
            <mc:AlternateContent xmlns:mc="http://schemas.openxmlformats.org/markup-compatibility/2006">
              <mc:Choice xmlns:v="urn:schemas-microsoft-com:vml" Requires="v">
                <p:oleObj spid="_x0000_s31048" name="Document" r:id="rId3" imgW="6108309" imgH="4065629" progId="Word.Document.8">
                  <p:embed/>
                </p:oleObj>
              </mc:Choice>
              <mc:Fallback>
                <p:oleObj name="Document" r:id="rId3" imgW="6108309" imgH="4065629" progId="Word.Document.8">
                  <p:embed/>
                  <p:pic>
                    <p:nvPicPr>
                      <p:cNvPr id="0" name=""/>
                      <p:cNvPicPr>
                        <a:picLocks noChangeAspect="1" noChangeArrowheads="1"/>
                      </p:cNvPicPr>
                      <p:nvPr/>
                    </p:nvPicPr>
                    <p:blipFill>
                      <a:blip r:embed="rId4"/>
                      <a:srcRect/>
                      <a:stretch>
                        <a:fillRect/>
                      </a:stretch>
                    </p:blipFill>
                    <p:spPr bwMode="auto">
                      <a:xfrm>
                        <a:off x="1066800" y="457200"/>
                        <a:ext cx="80772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081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1+#ppt_w/2"/>
                                          </p:val>
                                        </p:tav>
                                        <p:tav tm="100000">
                                          <p:val>
                                            <p:strVal val="#ppt_x"/>
                                          </p:val>
                                        </p:tav>
                                      </p:tavLst>
                                    </p:anim>
                                    <p:anim calcmode="lin" valueType="num">
                                      <p:cBhvr additive="base">
                                        <p:cTn id="8" dur="500" fill="hold"/>
                                        <p:tgtEl>
                                          <p:spTgt spid="83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3B505A-F3E0-4C82-A318-AD820B5900D3}" type="slidenum">
              <a:rPr kumimoji="0" lang="zh-CN" altLang="en-US" sz="1400"/>
              <a:pPr eaLnBrk="1" hangingPunct="1"/>
              <a:t>14</a:t>
            </a:fld>
            <a:endParaRPr kumimoji="0" lang="en-US" altLang="zh-CN" sz="1400"/>
          </a:p>
        </p:txBody>
      </p:sp>
      <p:sp>
        <p:nvSpPr>
          <p:cNvPr id="17411" name="Rectangle 2"/>
          <p:cNvSpPr>
            <a:spLocks noGrp="1" noChangeArrowheads="1"/>
          </p:cNvSpPr>
          <p:nvPr>
            <p:ph type="title"/>
          </p:nvPr>
        </p:nvSpPr>
        <p:spPr/>
        <p:txBody>
          <a:bodyPr/>
          <a:lstStyle/>
          <a:p>
            <a:pPr eaLnBrk="1" hangingPunct="1"/>
            <a:r>
              <a:rPr lang="zh-CN" altLang="en-US" smtClean="0">
                <a:solidFill>
                  <a:schemeClr val="tx1"/>
                </a:solidFill>
                <a:effectLst/>
                <a:latin typeface="黑体" pitchFamily="2" charset="-122"/>
                <a:ea typeface="黑体" pitchFamily="2" charset="-122"/>
              </a:rPr>
              <a:t>面向对象的基本概念</a:t>
            </a:r>
          </a:p>
        </p:txBody>
      </p:sp>
      <p:sp>
        <p:nvSpPr>
          <p:cNvPr id="17412" name="Rectangle 3"/>
          <p:cNvSpPr>
            <a:spLocks noGrp="1" noChangeArrowheads="1"/>
          </p:cNvSpPr>
          <p:nvPr>
            <p:ph type="body" idx="1"/>
          </p:nvPr>
        </p:nvSpPr>
        <p:spPr/>
        <p:txBody>
          <a:bodyPr/>
          <a:lstStyle/>
          <a:p>
            <a:pPr eaLnBrk="1" hangingPunct="1"/>
            <a:r>
              <a:rPr lang="en-US" altLang="zh-CN" dirty="0" smtClean="0">
                <a:ea typeface="黑体" pitchFamily="2" charset="-122"/>
              </a:rPr>
              <a:t>Coad</a:t>
            </a:r>
            <a:r>
              <a:rPr lang="zh-CN" altLang="en-US" dirty="0" smtClean="0">
                <a:ea typeface="黑体" pitchFamily="2" charset="-122"/>
              </a:rPr>
              <a:t>和</a:t>
            </a:r>
            <a:r>
              <a:rPr lang="en-US" altLang="zh-CN" dirty="0" smtClean="0">
                <a:ea typeface="黑体" pitchFamily="2" charset="-122"/>
              </a:rPr>
              <a:t>Yourdon</a:t>
            </a:r>
            <a:r>
              <a:rPr lang="zh-CN" altLang="en-US" dirty="0" smtClean="0">
                <a:ea typeface="黑体" pitchFamily="2" charset="-122"/>
              </a:rPr>
              <a:t>定义：</a:t>
            </a:r>
            <a:endParaRPr lang="en-US" altLang="zh-CN" dirty="0" smtClean="0">
              <a:ea typeface="黑体" pitchFamily="2" charset="-122"/>
            </a:endParaRPr>
          </a:p>
          <a:p>
            <a:pPr lvl="1"/>
            <a:r>
              <a:rPr lang="zh-CN" altLang="en-US" dirty="0" smtClean="0">
                <a:ea typeface="黑体" pitchFamily="2" charset="-122"/>
              </a:rPr>
              <a:t>“面向对象</a:t>
            </a:r>
            <a:r>
              <a:rPr lang="en-US" altLang="zh-CN" dirty="0" smtClean="0">
                <a:ea typeface="黑体" pitchFamily="2" charset="-122"/>
              </a:rPr>
              <a:t>=</a:t>
            </a:r>
            <a:r>
              <a:rPr lang="zh-CN" altLang="en-US" dirty="0" smtClean="0">
                <a:ea typeface="黑体" pitchFamily="2" charset="-122"/>
              </a:rPr>
              <a:t>对象</a:t>
            </a:r>
            <a:r>
              <a:rPr lang="en-US" altLang="zh-CN" dirty="0" smtClean="0">
                <a:ea typeface="黑体" pitchFamily="2" charset="-122"/>
              </a:rPr>
              <a:t>+</a:t>
            </a:r>
            <a:r>
              <a:rPr lang="zh-CN" altLang="en-US" dirty="0" smtClean="0">
                <a:ea typeface="黑体" pitchFamily="2" charset="-122"/>
              </a:rPr>
              <a:t>类</a:t>
            </a:r>
            <a:r>
              <a:rPr lang="en-US" altLang="zh-CN" dirty="0" smtClean="0">
                <a:ea typeface="黑体" pitchFamily="2" charset="-122"/>
              </a:rPr>
              <a:t>+</a:t>
            </a:r>
            <a:r>
              <a:rPr lang="zh-CN" altLang="en-US" dirty="0" smtClean="0">
                <a:ea typeface="黑体" pitchFamily="2" charset="-122"/>
              </a:rPr>
              <a:t>继承</a:t>
            </a:r>
            <a:r>
              <a:rPr lang="en-US" altLang="zh-CN" dirty="0" smtClean="0">
                <a:ea typeface="黑体" pitchFamily="2" charset="-122"/>
              </a:rPr>
              <a:t>+</a:t>
            </a:r>
            <a:r>
              <a:rPr lang="zh-CN" altLang="en-US" dirty="0" smtClean="0">
                <a:ea typeface="黑体" pitchFamily="2" charset="-122"/>
              </a:rPr>
              <a:t>通信”。</a:t>
            </a:r>
          </a:p>
          <a:p>
            <a:pPr eaLnBrk="1" hangingPunct="1"/>
            <a:r>
              <a:rPr lang="zh-CN" altLang="en-US" dirty="0" smtClean="0">
                <a:ea typeface="黑体" pitchFamily="2" charset="-122"/>
              </a:rPr>
              <a:t>如果一个软件系统是使用这样 </a:t>
            </a:r>
            <a:r>
              <a:rPr lang="en-US" altLang="zh-CN" dirty="0" smtClean="0">
                <a:ea typeface="黑体" pitchFamily="2" charset="-122"/>
              </a:rPr>
              <a:t>4 </a:t>
            </a:r>
            <a:r>
              <a:rPr lang="zh-CN" altLang="en-US" dirty="0" smtClean="0">
                <a:ea typeface="黑体" pitchFamily="2" charset="-122"/>
              </a:rPr>
              <a:t>个概念设计和实现的，则我们认为这个软件系统是面向对象的。</a:t>
            </a:r>
            <a:endParaRPr lang="zh-CN" altLang="en-US" dirty="0" smtClean="0">
              <a:latin typeface="黑体" pitchFamily="2" charset="-122"/>
              <a:ea typeface="黑体" pitchFamily="2" charset="-122"/>
            </a:endParaRPr>
          </a:p>
        </p:txBody>
      </p:sp>
    </p:spTree>
    <p:extLst>
      <p:ext uri="{BB962C8B-B14F-4D97-AF65-F5344CB8AC3E}">
        <p14:creationId xmlns:p14="http://schemas.microsoft.com/office/powerpoint/2010/main" val="94662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p:bldP spid="17412"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F02F3A-8DC8-43CE-A37E-FC911060A41E}" type="slidenum">
              <a:rPr kumimoji="0" lang="zh-CN" altLang="en-US" sz="1400"/>
              <a:pPr eaLnBrk="1" hangingPunct="1"/>
              <a:t>140</a:t>
            </a:fld>
            <a:endParaRPr kumimoji="0" lang="en-US" altLang="zh-CN" sz="1400"/>
          </a:p>
        </p:txBody>
      </p:sp>
      <p:sp>
        <p:nvSpPr>
          <p:cNvPr id="84994"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FFFFFF"/>
                  </a:outerShdw>
                </a:effectLst>
              </a:rPr>
              <a:t>7.2</a:t>
            </a:r>
            <a:r>
              <a:rPr lang="zh-CN" altLang="en-US" dirty="0" smtClean="0">
                <a:effectLst>
                  <a:outerShdw blurRad="38100" dist="38100" dir="2700000" algn="tl">
                    <a:srgbClr val="FFFFFF"/>
                  </a:outerShdw>
                </a:effectLst>
              </a:rPr>
              <a:t>数组和指针</a:t>
            </a:r>
          </a:p>
        </p:txBody>
      </p:sp>
      <p:sp>
        <p:nvSpPr>
          <p:cNvPr id="96260" name="Rectangle 3"/>
          <p:cNvSpPr>
            <a:spLocks noGrp="1" noChangeArrowheads="1"/>
          </p:cNvSpPr>
          <p:nvPr>
            <p:ph type="body" idx="1"/>
          </p:nvPr>
        </p:nvSpPr>
        <p:spPr/>
        <p:txBody>
          <a:bodyPr/>
          <a:lstStyle/>
          <a:p>
            <a:pPr eaLnBrk="1" hangingPunct="1"/>
            <a:r>
              <a:rPr lang="zh-CN" altLang="en-US" smtClean="0"/>
              <a:t>数组：一组类型相同的对象</a:t>
            </a:r>
          </a:p>
          <a:p>
            <a:pPr eaLnBrk="1" hangingPunct="1"/>
            <a:r>
              <a:rPr lang="zh-CN" altLang="en-US" smtClean="0"/>
              <a:t>声明语法：</a:t>
            </a:r>
          </a:p>
          <a:p>
            <a:pPr lvl="1" eaLnBrk="1" hangingPunct="1"/>
            <a:r>
              <a:rPr lang="zh-CN" altLang="en-US" smtClean="0"/>
              <a:t>类型	标识符[元素个数]；</a:t>
            </a:r>
          </a:p>
          <a:p>
            <a:pPr eaLnBrk="1" hangingPunct="1"/>
            <a:r>
              <a:rPr lang="zh-CN" altLang="en-US" smtClean="0"/>
              <a:t>数组元素可以用下标引用</a:t>
            </a:r>
          </a:p>
          <a:p>
            <a:pPr lvl="1" eaLnBrk="1" hangingPunct="1"/>
            <a:r>
              <a:rPr lang="zh-CN" altLang="en-US" smtClean="0"/>
              <a:t>数组名[</a:t>
            </a:r>
            <a:r>
              <a:rPr lang="en-US" altLang="zh-CN" smtClean="0"/>
              <a:t>index];</a:t>
            </a:r>
          </a:p>
          <a:p>
            <a:pPr eaLnBrk="1" hangingPunct="1"/>
            <a:r>
              <a:rPr lang="zh-CN" altLang="en-US" smtClean="0"/>
              <a:t>数组元素也可以用指针引用</a:t>
            </a:r>
          </a:p>
        </p:txBody>
      </p:sp>
    </p:spTree>
    <p:extLst>
      <p:ext uri="{BB962C8B-B14F-4D97-AF65-F5344CB8AC3E}">
        <p14:creationId xmlns:p14="http://schemas.microsoft.com/office/powerpoint/2010/main" val="400462375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83F0763-6A83-4DFA-AE59-A7300EAC25C5}" type="slidenum">
              <a:rPr kumimoji="0" lang="zh-CN" altLang="en-US" sz="1400"/>
              <a:pPr eaLnBrk="1" hangingPunct="1"/>
              <a:t>141</a:t>
            </a:fld>
            <a:endParaRPr kumimoji="0" lang="en-US" altLang="zh-CN" sz="1400"/>
          </a:p>
        </p:txBody>
      </p:sp>
      <p:sp>
        <p:nvSpPr>
          <p:cNvPr id="8601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数组和指针</a:t>
            </a:r>
          </a:p>
        </p:txBody>
      </p:sp>
      <p:sp>
        <p:nvSpPr>
          <p:cNvPr id="97284" name="Rectangle 3"/>
          <p:cNvSpPr>
            <a:spLocks noGrp="1" noChangeArrowheads="1"/>
          </p:cNvSpPr>
          <p:nvPr>
            <p:ph type="body" idx="1"/>
          </p:nvPr>
        </p:nvSpPr>
        <p:spPr/>
        <p:txBody>
          <a:bodyPr/>
          <a:lstStyle/>
          <a:p>
            <a:pPr eaLnBrk="1" hangingPunct="1"/>
            <a:r>
              <a:rPr lang="zh-CN" altLang="zh-CN" smtClean="0"/>
              <a:t>通过指针引用数组元素</a:t>
            </a:r>
          </a:p>
          <a:p>
            <a:pPr lvl="1" eaLnBrk="1" hangingPunct="1"/>
            <a:r>
              <a:rPr lang="zh-CN" altLang="en-US" smtClean="0"/>
              <a:t>定义指针对象</a:t>
            </a:r>
          </a:p>
          <a:p>
            <a:pPr lvl="1" eaLnBrk="1" hangingPunct="1"/>
            <a:r>
              <a:rPr lang="zh-CN" altLang="en-US" smtClean="0"/>
              <a:t>数组的地址赋值给指针对象。</a:t>
            </a:r>
          </a:p>
          <a:p>
            <a:pPr eaLnBrk="1" hangingPunct="1"/>
            <a:r>
              <a:rPr lang="zh-CN" altLang="zh-CN" smtClean="0"/>
              <a:t>指针引用数组元素的方法</a:t>
            </a:r>
          </a:p>
          <a:p>
            <a:pPr lvl="1" eaLnBrk="1" hangingPunct="1"/>
            <a:r>
              <a:rPr lang="zh-CN" altLang="en-US" smtClean="0"/>
              <a:t>*(</a:t>
            </a:r>
            <a:r>
              <a:rPr lang="en-US" altLang="zh-CN" smtClean="0"/>
              <a:t>pointer + n)</a:t>
            </a:r>
          </a:p>
          <a:p>
            <a:pPr lvl="1" eaLnBrk="1" hangingPunct="1"/>
            <a:r>
              <a:rPr lang="en-US" altLang="zh-CN" smtClean="0"/>
              <a:t>pointer[n]</a:t>
            </a:r>
            <a:endParaRPr lang="zh-CN" altLang="en-US" smtClean="0"/>
          </a:p>
        </p:txBody>
      </p:sp>
    </p:spTree>
    <p:extLst>
      <p:ext uri="{BB962C8B-B14F-4D97-AF65-F5344CB8AC3E}">
        <p14:creationId xmlns:p14="http://schemas.microsoft.com/office/powerpoint/2010/main" val="2780787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9023D3-A095-4F3C-91D8-576716986DE8}" type="slidenum">
              <a:rPr kumimoji="0" lang="zh-CN" altLang="en-US" sz="1400"/>
              <a:pPr eaLnBrk="1" hangingPunct="1"/>
              <a:t>142</a:t>
            </a:fld>
            <a:endParaRPr kumimoji="0" lang="en-US" altLang="zh-CN" sz="1400"/>
          </a:p>
        </p:txBody>
      </p:sp>
      <p:sp>
        <p:nvSpPr>
          <p:cNvPr id="90114"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对象数组</a:t>
            </a:r>
          </a:p>
        </p:txBody>
      </p:sp>
      <p:sp>
        <p:nvSpPr>
          <p:cNvPr id="98308" name="Rectangle 3"/>
          <p:cNvSpPr>
            <a:spLocks noGrp="1" noChangeArrowheads="1"/>
          </p:cNvSpPr>
          <p:nvPr>
            <p:ph type="body" idx="1"/>
          </p:nvPr>
        </p:nvSpPr>
        <p:spPr/>
        <p:txBody>
          <a:bodyPr/>
          <a:lstStyle/>
          <a:p>
            <a:pPr eaLnBrk="1" hangingPunct="1"/>
            <a:r>
              <a:rPr lang="zh-CN" altLang="en-US" smtClean="0"/>
              <a:t>没有为数组指定显式初始值时，数组元素使用缺省值初始化，当定义对象数组时，类中必须定义一个缺省的构造函数。</a:t>
            </a:r>
          </a:p>
          <a:p>
            <a:pPr eaLnBrk="1" hangingPunct="1"/>
            <a:endParaRPr lang="zh-CN" altLang="en-US" smtClean="0"/>
          </a:p>
        </p:txBody>
      </p:sp>
      <p:graphicFrame>
        <p:nvGraphicFramePr>
          <p:cNvPr id="98309" name="Object 4"/>
          <p:cNvGraphicFramePr>
            <a:graphicFrameLocks noChangeAspect="1"/>
          </p:cNvGraphicFramePr>
          <p:nvPr>
            <p:extLst>
              <p:ext uri="{D42A27DB-BD31-4B8C-83A1-F6EECF244321}">
                <p14:modId xmlns:p14="http://schemas.microsoft.com/office/powerpoint/2010/main" val="4143901855"/>
              </p:ext>
            </p:extLst>
          </p:nvPr>
        </p:nvGraphicFramePr>
        <p:xfrm>
          <a:off x="1371600" y="3352800"/>
          <a:ext cx="7029450" cy="7086600"/>
        </p:xfrm>
        <a:graphic>
          <a:graphicData uri="http://schemas.openxmlformats.org/presentationml/2006/ole">
            <mc:AlternateContent xmlns:mc="http://schemas.openxmlformats.org/markup-compatibility/2006">
              <mc:Choice xmlns:v="urn:schemas-microsoft-com:vml" Requires="v">
                <p:oleObj spid="_x0000_s32072" name="Document" r:id="rId3" imgW="6091348" imgH="6103121" progId="Word.Document.8">
                  <p:embed/>
                </p:oleObj>
              </mc:Choice>
              <mc:Fallback>
                <p:oleObj name="Document" r:id="rId3" imgW="6091348" imgH="6103121" progId="Word.Document.8">
                  <p:embed/>
                  <p:pic>
                    <p:nvPicPr>
                      <p:cNvPr id="0" name=""/>
                      <p:cNvPicPr>
                        <a:picLocks noChangeAspect="1" noChangeArrowheads="1"/>
                      </p:cNvPicPr>
                      <p:nvPr/>
                    </p:nvPicPr>
                    <p:blipFill>
                      <a:blip r:embed="rId4"/>
                      <a:srcRect/>
                      <a:stretch>
                        <a:fillRect/>
                      </a:stretch>
                    </p:blipFill>
                    <p:spPr bwMode="auto">
                      <a:xfrm>
                        <a:off x="1371600" y="3352800"/>
                        <a:ext cx="7029450" cy="708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5677302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7091A65-3955-452E-83E8-64DE428416AC}" type="slidenum">
              <a:rPr kumimoji="0" lang="zh-CN" altLang="en-US" sz="1400"/>
              <a:pPr eaLnBrk="1" hangingPunct="1"/>
              <a:t>143</a:t>
            </a:fld>
            <a:endParaRPr kumimoji="0" lang="en-US" altLang="zh-CN" sz="1400"/>
          </a:p>
        </p:txBody>
      </p:sp>
      <p:sp>
        <p:nvSpPr>
          <p:cNvPr id="9113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举例</a:t>
            </a:r>
          </a:p>
        </p:txBody>
      </p:sp>
      <p:graphicFrame>
        <p:nvGraphicFramePr>
          <p:cNvPr id="99332" name="Object 3"/>
          <p:cNvGraphicFramePr>
            <a:graphicFrameLocks noChangeAspect="1"/>
          </p:cNvGraphicFramePr>
          <p:nvPr>
            <p:extLst>
              <p:ext uri="{D42A27DB-BD31-4B8C-83A1-F6EECF244321}">
                <p14:modId xmlns:p14="http://schemas.microsoft.com/office/powerpoint/2010/main" val="130398145"/>
              </p:ext>
            </p:extLst>
          </p:nvPr>
        </p:nvGraphicFramePr>
        <p:xfrm>
          <a:off x="1219200" y="1828800"/>
          <a:ext cx="6057900" cy="4057650"/>
        </p:xfrm>
        <a:graphic>
          <a:graphicData uri="http://schemas.openxmlformats.org/presentationml/2006/ole">
            <mc:AlternateContent xmlns:mc="http://schemas.openxmlformats.org/markup-compatibility/2006">
              <mc:Choice xmlns:v="urn:schemas-microsoft-com:vml" Requires="v">
                <p:oleObj spid="_x0000_s33096" name="Document" r:id="rId3" imgW="6091348" imgH="4065629" progId="Word.Document.8">
                  <p:embed/>
                </p:oleObj>
              </mc:Choice>
              <mc:Fallback>
                <p:oleObj name="Document" r:id="rId3" imgW="6091348" imgH="4065629" progId="Word.Document.8">
                  <p:embed/>
                  <p:pic>
                    <p:nvPicPr>
                      <p:cNvPr id="0" name=""/>
                      <p:cNvPicPr>
                        <a:picLocks noChangeAspect="1" noChangeArrowheads="1"/>
                      </p:cNvPicPr>
                      <p:nvPr/>
                    </p:nvPicPr>
                    <p:blipFill>
                      <a:blip r:embed="rId4"/>
                      <a:srcRect/>
                      <a:stretch>
                        <a:fillRect/>
                      </a:stretch>
                    </p:blipFill>
                    <p:spPr bwMode="auto">
                      <a:xfrm>
                        <a:off x="1219200" y="1828800"/>
                        <a:ext cx="605790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222573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014DCF5-9F15-47EB-9638-660DA536264F}" type="slidenum">
              <a:rPr kumimoji="0" lang="zh-CN" altLang="en-US" sz="1400"/>
              <a:pPr eaLnBrk="1" hangingPunct="1"/>
              <a:t>144</a:t>
            </a:fld>
            <a:endParaRPr kumimoji="0" lang="en-US" altLang="zh-CN" sz="1400"/>
          </a:p>
        </p:txBody>
      </p:sp>
      <p:sp>
        <p:nvSpPr>
          <p:cNvPr id="92162"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FFFFFF"/>
                  </a:outerShdw>
                </a:effectLst>
              </a:rPr>
              <a:t>7.3</a:t>
            </a:r>
            <a:r>
              <a:rPr lang="zh-CN" altLang="en-US" dirty="0" smtClean="0">
                <a:effectLst>
                  <a:outerShdw blurRad="38100" dist="38100" dir="2700000" algn="tl">
                    <a:srgbClr val="FFFFFF"/>
                  </a:outerShdw>
                </a:effectLst>
              </a:rPr>
              <a:t>引用</a:t>
            </a:r>
          </a:p>
        </p:txBody>
      </p:sp>
      <p:sp>
        <p:nvSpPr>
          <p:cNvPr id="100356" name="Rectangle 3"/>
          <p:cNvSpPr>
            <a:spLocks noGrp="1" noChangeArrowheads="1"/>
          </p:cNvSpPr>
          <p:nvPr>
            <p:ph type="body" idx="1"/>
          </p:nvPr>
        </p:nvSpPr>
        <p:spPr/>
        <p:txBody>
          <a:bodyPr/>
          <a:lstStyle/>
          <a:p>
            <a:pPr eaLnBrk="1" hangingPunct="1">
              <a:lnSpc>
                <a:spcPct val="90000"/>
              </a:lnSpc>
            </a:pPr>
            <a:r>
              <a:rPr lang="zh-CN" altLang="en-US" smtClean="0"/>
              <a:t>是标识对象的一种机制（是对象的一个别名）</a:t>
            </a:r>
          </a:p>
          <a:p>
            <a:pPr eaLnBrk="1" hangingPunct="1">
              <a:lnSpc>
                <a:spcPct val="90000"/>
              </a:lnSpc>
            </a:pPr>
            <a:r>
              <a:rPr lang="zh-CN" altLang="en-US" smtClean="0"/>
              <a:t>一般用作参数类型、函数返回类型。</a:t>
            </a:r>
          </a:p>
          <a:p>
            <a:pPr eaLnBrk="1" hangingPunct="1">
              <a:lnSpc>
                <a:spcPct val="90000"/>
              </a:lnSpc>
            </a:pPr>
            <a:r>
              <a:rPr lang="zh-CN" altLang="en-US" smtClean="0"/>
              <a:t>一般语法如下：</a:t>
            </a:r>
          </a:p>
          <a:p>
            <a:pPr lvl="1" eaLnBrk="1" hangingPunct="1">
              <a:lnSpc>
                <a:spcPct val="90000"/>
              </a:lnSpc>
            </a:pPr>
            <a:r>
              <a:rPr lang="zh-CN" altLang="en-US" smtClean="0"/>
              <a:t>基本类型&amp;   标识符</a:t>
            </a:r>
          </a:p>
          <a:p>
            <a:pPr eaLnBrk="1" hangingPunct="1">
              <a:lnSpc>
                <a:spcPct val="90000"/>
              </a:lnSpc>
            </a:pPr>
            <a:r>
              <a:rPr lang="zh-CN" altLang="en-US" smtClean="0"/>
              <a:t>一个引用不是独立的对象，只是对另一个对象的引用。</a:t>
            </a:r>
          </a:p>
          <a:p>
            <a:pPr lvl="1" eaLnBrk="1" hangingPunct="1">
              <a:lnSpc>
                <a:spcPct val="90000"/>
              </a:lnSpc>
            </a:pPr>
            <a:r>
              <a:rPr lang="zh-CN" altLang="en-US" smtClean="0"/>
              <a:t>基本类型&amp;   标识符=对象；</a:t>
            </a:r>
          </a:p>
        </p:txBody>
      </p:sp>
    </p:spTree>
    <p:extLst>
      <p:ext uri="{BB962C8B-B14F-4D97-AF65-F5344CB8AC3E}">
        <p14:creationId xmlns:p14="http://schemas.microsoft.com/office/powerpoint/2010/main" val="30801562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4C6B4F0-27FF-4394-87C9-C868E45A6A47}" type="slidenum">
              <a:rPr kumimoji="0" lang="zh-CN" altLang="en-US" sz="1400"/>
              <a:pPr eaLnBrk="1" hangingPunct="1"/>
              <a:t>145</a:t>
            </a:fld>
            <a:endParaRPr kumimoji="0" lang="en-US" altLang="zh-CN" sz="1400"/>
          </a:p>
        </p:txBody>
      </p:sp>
      <p:graphicFrame>
        <p:nvGraphicFramePr>
          <p:cNvPr id="101379" name="Object 2"/>
          <p:cNvGraphicFramePr>
            <a:graphicFrameLocks noChangeAspect="1"/>
          </p:cNvGraphicFramePr>
          <p:nvPr>
            <p:extLst>
              <p:ext uri="{D42A27DB-BD31-4B8C-83A1-F6EECF244321}">
                <p14:modId xmlns:p14="http://schemas.microsoft.com/office/powerpoint/2010/main" val="2605070164"/>
              </p:ext>
            </p:extLst>
          </p:nvPr>
        </p:nvGraphicFramePr>
        <p:xfrm>
          <a:off x="1143000" y="381000"/>
          <a:ext cx="7543800" cy="6096000"/>
        </p:xfrm>
        <a:graphic>
          <a:graphicData uri="http://schemas.openxmlformats.org/presentationml/2006/ole">
            <mc:AlternateContent xmlns:mc="http://schemas.openxmlformats.org/markup-compatibility/2006">
              <mc:Choice xmlns:v="urn:schemas-microsoft-com:vml" Requires="v">
                <p:oleObj spid="_x0000_s34120" name="Document" r:id="rId3" imgW="6108309" imgH="4065629" progId="Word.Document.8">
                  <p:embed/>
                </p:oleObj>
              </mc:Choice>
              <mc:Fallback>
                <p:oleObj name="Document" r:id="rId3" imgW="6108309" imgH="4065629" progId="Word.Document.8">
                  <p:embed/>
                  <p:pic>
                    <p:nvPicPr>
                      <p:cNvPr id="0" name=""/>
                      <p:cNvPicPr>
                        <a:picLocks noChangeAspect="1" noChangeArrowheads="1"/>
                      </p:cNvPicPr>
                      <p:nvPr/>
                    </p:nvPicPr>
                    <p:blipFill>
                      <a:blip r:embed="rId4"/>
                      <a:srcRect/>
                      <a:stretch>
                        <a:fillRect/>
                      </a:stretch>
                    </p:blipFill>
                    <p:spPr bwMode="auto">
                      <a:xfrm>
                        <a:off x="1143000" y="381000"/>
                        <a:ext cx="7543800"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3496752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A344935-ECD6-44D6-AE0E-6425FB7ED3A6}" type="slidenum">
              <a:rPr kumimoji="0" lang="zh-CN" altLang="en-US" sz="1400"/>
              <a:pPr eaLnBrk="1" hangingPunct="1"/>
              <a:t>146</a:t>
            </a:fld>
            <a:endParaRPr kumimoji="0" lang="en-US" altLang="zh-CN" sz="1400"/>
          </a:p>
        </p:txBody>
      </p:sp>
      <p:graphicFrame>
        <p:nvGraphicFramePr>
          <p:cNvPr id="102403" name="Object 2"/>
          <p:cNvGraphicFramePr>
            <a:graphicFrameLocks noChangeAspect="1"/>
          </p:cNvGraphicFramePr>
          <p:nvPr>
            <p:extLst>
              <p:ext uri="{D42A27DB-BD31-4B8C-83A1-F6EECF244321}">
                <p14:modId xmlns:p14="http://schemas.microsoft.com/office/powerpoint/2010/main" val="3896976663"/>
              </p:ext>
            </p:extLst>
          </p:nvPr>
        </p:nvGraphicFramePr>
        <p:xfrm>
          <a:off x="1069975" y="690563"/>
          <a:ext cx="7645400" cy="7967662"/>
        </p:xfrm>
        <a:graphic>
          <a:graphicData uri="http://schemas.openxmlformats.org/presentationml/2006/ole">
            <mc:AlternateContent xmlns:mc="http://schemas.openxmlformats.org/markup-compatibility/2006">
              <mc:Choice xmlns:v="urn:schemas-microsoft-com:vml" Requires="v">
                <p:oleObj spid="_x0000_s35144"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1069975" y="690563"/>
                        <a:ext cx="7645400" cy="796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74183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79E4DFB-29BF-4779-9E22-BF61B2BF9817}" type="slidenum">
              <a:rPr kumimoji="0" lang="zh-CN" altLang="en-US" sz="1400"/>
              <a:pPr eaLnBrk="1" hangingPunct="1"/>
              <a:t>147</a:t>
            </a:fld>
            <a:endParaRPr kumimoji="0" lang="en-US" altLang="zh-CN" sz="1400"/>
          </a:p>
        </p:txBody>
      </p:sp>
      <p:sp>
        <p:nvSpPr>
          <p:cNvPr id="9625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栈对象与</a:t>
            </a:r>
            <a:r>
              <a:rPr lang="zh-CN" altLang="zh-CN" smtClean="0">
                <a:effectLst>
                  <a:outerShdw blurRad="38100" dist="38100" dir="2700000" algn="tl">
                    <a:srgbClr val="FFFFFF"/>
                  </a:outerShdw>
                </a:effectLst>
              </a:rPr>
              <a:t>堆对象</a:t>
            </a:r>
          </a:p>
        </p:txBody>
      </p:sp>
      <p:sp>
        <p:nvSpPr>
          <p:cNvPr id="103428" name="Rectangle 3"/>
          <p:cNvSpPr>
            <a:spLocks noGrp="1" noChangeArrowheads="1"/>
          </p:cNvSpPr>
          <p:nvPr>
            <p:ph type="body" idx="1"/>
          </p:nvPr>
        </p:nvSpPr>
        <p:spPr/>
        <p:txBody>
          <a:bodyPr/>
          <a:lstStyle/>
          <a:p>
            <a:pPr eaLnBrk="1" hangingPunct="1">
              <a:lnSpc>
                <a:spcPct val="90000"/>
              </a:lnSpc>
            </a:pPr>
            <a:r>
              <a:rPr lang="zh-CN" altLang="zh-CN" sz="2800" smtClean="0"/>
              <a:t>在程序运行中根据需要在堆内存中创建的对象，使用完成后随时被删除。</a:t>
            </a:r>
          </a:p>
          <a:p>
            <a:pPr eaLnBrk="1" hangingPunct="1">
              <a:lnSpc>
                <a:spcPct val="90000"/>
              </a:lnSpc>
            </a:pPr>
            <a:r>
              <a:rPr lang="zh-CN" altLang="zh-CN" sz="2800" smtClean="0"/>
              <a:t>创建语法如下：</a:t>
            </a:r>
          </a:p>
          <a:p>
            <a:pPr lvl="1" eaLnBrk="1" hangingPunct="1">
              <a:lnSpc>
                <a:spcPct val="90000"/>
              </a:lnSpc>
            </a:pPr>
            <a:r>
              <a:rPr lang="en-US" altLang="zh-CN" sz="2400" smtClean="0"/>
              <a:t>T* ptr=new T(</a:t>
            </a:r>
            <a:r>
              <a:rPr lang="zh-CN" altLang="zh-CN" sz="2400" smtClean="0"/>
              <a:t>初始值列表);</a:t>
            </a:r>
          </a:p>
          <a:p>
            <a:pPr eaLnBrk="1" hangingPunct="1">
              <a:lnSpc>
                <a:spcPct val="90000"/>
              </a:lnSpc>
            </a:pPr>
            <a:r>
              <a:rPr lang="zh-CN" altLang="zh-CN" sz="2800" smtClean="0"/>
              <a:t>删除语法如下：</a:t>
            </a:r>
          </a:p>
          <a:p>
            <a:pPr lvl="1" eaLnBrk="1" hangingPunct="1">
              <a:lnSpc>
                <a:spcPct val="90000"/>
              </a:lnSpc>
            </a:pPr>
            <a:r>
              <a:rPr lang="en-US" altLang="zh-CN" sz="2400" smtClean="0"/>
              <a:t>delete ptr;</a:t>
            </a:r>
          </a:p>
          <a:p>
            <a:pPr eaLnBrk="1" hangingPunct="1">
              <a:lnSpc>
                <a:spcPct val="90000"/>
              </a:lnSpc>
            </a:pPr>
            <a:r>
              <a:rPr lang="zh-CN" altLang="zh-CN" sz="2800" smtClean="0"/>
              <a:t>数组对象的创建</a:t>
            </a:r>
          </a:p>
          <a:p>
            <a:pPr lvl="1" eaLnBrk="1" hangingPunct="1">
              <a:lnSpc>
                <a:spcPct val="90000"/>
              </a:lnSpc>
            </a:pPr>
            <a:r>
              <a:rPr lang="en-US" altLang="zh-CN" sz="2400" smtClean="0"/>
              <a:t>int* ptr=new int[10];</a:t>
            </a:r>
          </a:p>
          <a:p>
            <a:pPr eaLnBrk="1" hangingPunct="1">
              <a:lnSpc>
                <a:spcPct val="90000"/>
              </a:lnSpc>
            </a:pPr>
            <a:r>
              <a:rPr lang="zh-CN" altLang="zh-CN" sz="2800" smtClean="0"/>
              <a:t>数组对象的删除  </a:t>
            </a:r>
            <a:r>
              <a:rPr lang="en-US" altLang="zh-CN" sz="2800" smtClean="0"/>
              <a:t>delete[] ptr;</a:t>
            </a:r>
          </a:p>
        </p:txBody>
      </p:sp>
    </p:spTree>
    <p:extLst>
      <p:ext uri="{BB962C8B-B14F-4D97-AF65-F5344CB8AC3E}">
        <p14:creationId xmlns:p14="http://schemas.microsoft.com/office/powerpoint/2010/main" val="26723254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EC8A51E-D185-4AE0-845E-D1A10FD434D4}" type="slidenum">
              <a:rPr kumimoji="0" lang="zh-CN" altLang="en-US" sz="1400"/>
              <a:pPr eaLnBrk="1" hangingPunct="1"/>
              <a:t>148</a:t>
            </a:fld>
            <a:endParaRPr kumimoji="0" lang="en-US" altLang="zh-CN" sz="1400"/>
          </a:p>
        </p:txBody>
      </p:sp>
      <p:graphicFrame>
        <p:nvGraphicFramePr>
          <p:cNvPr id="104451" name="Object 2"/>
          <p:cNvGraphicFramePr>
            <a:graphicFrameLocks noChangeAspect="1"/>
          </p:cNvGraphicFramePr>
          <p:nvPr>
            <p:extLst>
              <p:ext uri="{D42A27DB-BD31-4B8C-83A1-F6EECF244321}">
                <p14:modId xmlns:p14="http://schemas.microsoft.com/office/powerpoint/2010/main" val="4184769316"/>
              </p:ext>
            </p:extLst>
          </p:nvPr>
        </p:nvGraphicFramePr>
        <p:xfrm>
          <a:off x="992188" y="301625"/>
          <a:ext cx="7645400" cy="8959850"/>
        </p:xfrm>
        <a:graphic>
          <a:graphicData uri="http://schemas.openxmlformats.org/presentationml/2006/ole">
            <mc:AlternateContent xmlns:mc="http://schemas.openxmlformats.org/markup-compatibility/2006">
              <mc:Choice xmlns:v="urn:schemas-microsoft-com:vml" Requires="v">
                <p:oleObj spid="_x0000_s36168" name="Document" r:id="rId3" imgW="6108309" imgH="7131224" progId="Word.Document.8">
                  <p:embed/>
                </p:oleObj>
              </mc:Choice>
              <mc:Fallback>
                <p:oleObj name="Document" r:id="rId3" imgW="6108309" imgH="7131224" progId="Word.Document.8">
                  <p:embed/>
                  <p:pic>
                    <p:nvPicPr>
                      <p:cNvPr id="0" name=""/>
                      <p:cNvPicPr>
                        <a:picLocks noChangeAspect="1" noChangeArrowheads="1"/>
                      </p:cNvPicPr>
                      <p:nvPr/>
                    </p:nvPicPr>
                    <p:blipFill>
                      <a:blip r:embed="rId4"/>
                      <a:srcRect/>
                      <a:stretch>
                        <a:fillRect/>
                      </a:stretch>
                    </p:blipFill>
                    <p:spPr bwMode="auto">
                      <a:xfrm>
                        <a:off x="992188" y="301625"/>
                        <a:ext cx="7645400" cy="895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7732493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29EEB12-F229-4DC6-8838-9840410CD60B}" type="slidenum">
              <a:rPr kumimoji="0" lang="zh-CN" altLang="en-US" sz="1400"/>
              <a:pPr eaLnBrk="1" hangingPunct="1"/>
              <a:t>149</a:t>
            </a:fld>
            <a:endParaRPr kumimoji="0" lang="en-US" altLang="zh-CN" sz="1400"/>
          </a:p>
        </p:txBody>
      </p:sp>
      <p:graphicFrame>
        <p:nvGraphicFramePr>
          <p:cNvPr id="105475" name="Object 2"/>
          <p:cNvGraphicFramePr>
            <a:graphicFrameLocks noChangeAspect="1"/>
          </p:cNvGraphicFramePr>
          <p:nvPr>
            <p:extLst>
              <p:ext uri="{D42A27DB-BD31-4B8C-83A1-F6EECF244321}">
                <p14:modId xmlns:p14="http://schemas.microsoft.com/office/powerpoint/2010/main" val="1364156054"/>
              </p:ext>
            </p:extLst>
          </p:nvPr>
        </p:nvGraphicFramePr>
        <p:xfrm>
          <a:off x="914400" y="379413"/>
          <a:ext cx="7831138" cy="7791450"/>
        </p:xfrm>
        <a:graphic>
          <a:graphicData uri="http://schemas.openxmlformats.org/presentationml/2006/ole">
            <mc:AlternateContent xmlns:mc="http://schemas.openxmlformats.org/markup-compatibility/2006">
              <mc:Choice xmlns:v="urn:schemas-microsoft-com:vml" Requires="v">
                <p:oleObj spid="_x0000_s37192" name="Document" r:id="rId3" imgW="7187350" imgH="7131224" progId="Word.Document.8">
                  <p:embed/>
                </p:oleObj>
              </mc:Choice>
              <mc:Fallback>
                <p:oleObj name="Document" r:id="rId3" imgW="7187350" imgH="7131224" progId="Word.Document.8">
                  <p:embed/>
                  <p:pic>
                    <p:nvPicPr>
                      <p:cNvPr id="0" name=""/>
                      <p:cNvPicPr>
                        <a:picLocks noChangeAspect="1" noChangeArrowheads="1"/>
                      </p:cNvPicPr>
                      <p:nvPr/>
                    </p:nvPicPr>
                    <p:blipFill>
                      <a:blip r:embed="rId4"/>
                      <a:srcRect/>
                      <a:stretch>
                        <a:fillRect/>
                      </a:stretch>
                    </p:blipFill>
                    <p:spPr bwMode="auto">
                      <a:xfrm>
                        <a:off x="914400" y="379413"/>
                        <a:ext cx="7831138" cy="779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37495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C03ED7D-A4E2-4901-ACA1-A5CC336A168F}" type="slidenum">
              <a:rPr kumimoji="0" lang="zh-CN" altLang="en-US" sz="1400"/>
              <a:pPr eaLnBrk="1" hangingPunct="1"/>
              <a:t>15</a:t>
            </a:fld>
            <a:endParaRPr kumimoji="0" lang="en-US" altLang="zh-CN" sz="1400"/>
          </a:p>
        </p:txBody>
      </p:sp>
      <p:sp>
        <p:nvSpPr>
          <p:cNvPr id="18435" name="Rectangle 2"/>
          <p:cNvSpPr>
            <a:spLocks noGrp="1" noChangeArrowheads="1"/>
          </p:cNvSpPr>
          <p:nvPr>
            <p:ph type="title"/>
          </p:nvPr>
        </p:nvSpPr>
        <p:spPr>
          <a:xfrm>
            <a:off x="1066800" y="457200"/>
            <a:ext cx="3505200" cy="762000"/>
          </a:xfrm>
        </p:spPr>
        <p:txBody>
          <a:bodyPr/>
          <a:lstStyle/>
          <a:p>
            <a:pPr algn="just" eaLnBrk="1" hangingPunct="1"/>
            <a:r>
              <a:rPr lang="zh-CN" altLang="en-US" sz="3600" smtClean="0">
                <a:solidFill>
                  <a:schemeClr val="tx1"/>
                </a:solidFill>
                <a:effectLst/>
                <a:latin typeface="Times New Roman" pitchFamily="18" charset="0"/>
                <a:ea typeface="黑体" pitchFamily="2" charset="-122"/>
              </a:rPr>
              <a:t>对象</a:t>
            </a:r>
            <a:endParaRPr lang="zh-CN" altLang="en-US" b="1" smtClean="0">
              <a:solidFill>
                <a:schemeClr val="tx1"/>
              </a:solidFill>
              <a:effectLst/>
              <a:latin typeface="宋体" pitchFamily="2" charset="-122"/>
            </a:endParaRPr>
          </a:p>
        </p:txBody>
      </p:sp>
      <p:sp>
        <p:nvSpPr>
          <p:cNvPr id="18436" name="Rectangle 3"/>
          <p:cNvSpPr>
            <a:spLocks noGrp="1" noChangeArrowheads="1"/>
          </p:cNvSpPr>
          <p:nvPr>
            <p:ph type="body" idx="1"/>
          </p:nvPr>
        </p:nvSpPr>
        <p:spPr>
          <a:xfrm>
            <a:off x="395288" y="1295400"/>
            <a:ext cx="8748712" cy="4953000"/>
          </a:xfrm>
        </p:spPr>
        <p:txBody>
          <a:bodyPr/>
          <a:lstStyle/>
          <a:p>
            <a:pPr eaLnBrk="1" hangingPunct="1">
              <a:lnSpc>
                <a:spcPct val="90000"/>
              </a:lnSpc>
            </a:pPr>
            <a:r>
              <a:rPr lang="zh-CN" altLang="en-US" sz="3600" smtClean="0">
                <a:ea typeface="黑体" pitchFamily="2" charset="-122"/>
              </a:rPr>
              <a:t>对象是面向对象开发模式的基本成份。</a:t>
            </a:r>
          </a:p>
          <a:p>
            <a:pPr eaLnBrk="1" hangingPunct="1">
              <a:lnSpc>
                <a:spcPct val="90000"/>
              </a:lnSpc>
            </a:pPr>
            <a:r>
              <a:rPr lang="zh-CN" altLang="en-US" sz="3600" smtClean="0">
                <a:ea typeface="黑体" pitchFamily="2" charset="-122"/>
              </a:rPr>
              <a:t>每个对象可用它本身的一组属性和它可以执行的一组操作来定义。</a:t>
            </a:r>
          </a:p>
          <a:p>
            <a:pPr eaLnBrk="1" hangingPunct="1">
              <a:lnSpc>
                <a:spcPct val="90000"/>
              </a:lnSpc>
            </a:pPr>
            <a:r>
              <a:rPr lang="zh-CN" altLang="en-US" sz="3600" smtClean="0">
                <a:ea typeface="黑体" pitchFamily="2" charset="-122"/>
              </a:rPr>
              <a:t>属性一般只能通过执行对象的操作来改变。</a:t>
            </a:r>
          </a:p>
          <a:p>
            <a:pPr eaLnBrk="1" hangingPunct="1">
              <a:lnSpc>
                <a:spcPct val="90000"/>
              </a:lnSpc>
            </a:pPr>
            <a:r>
              <a:rPr lang="zh-CN" altLang="en-US" sz="3600" smtClean="0">
                <a:ea typeface="黑体" pitchFamily="2" charset="-122"/>
              </a:rPr>
              <a:t>操作又称为方法或服务，它描述了对象执行的功能，若通过消息传递，还可以为其它对象使用。</a:t>
            </a:r>
            <a:endParaRPr lang="zh-CN" altLang="en-US" sz="3600" smtClean="0">
              <a:latin typeface="宋体" pitchFamily="2" charset="-122"/>
            </a:endParaRPr>
          </a:p>
        </p:txBody>
      </p:sp>
    </p:spTree>
    <p:extLst>
      <p:ext uri="{BB962C8B-B14F-4D97-AF65-F5344CB8AC3E}">
        <p14:creationId xmlns:p14="http://schemas.microsoft.com/office/powerpoint/2010/main" val="3365389652"/>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P spid="18436"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11D4597-B4C9-470A-8CD4-D3E7A1CDE3FD}" type="slidenum">
              <a:rPr kumimoji="0" lang="zh-CN" altLang="en-US" sz="1400"/>
              <a:pPr eaLnBrk="1" hangingPunct="1"/>
              <a:t>150</a:t>
            </a:fld>
            <a:endParaRPr kumimoji="0" lang="en-US" altLang="zh-CN" sz="1400"/>
          </a:p>
        </p:txBody>
      </p:sp>
      <p:graphicFrame>
        <p:nvGraphicFramePr>
          <p:cNvPr id="106499" name="Object 2"/>
          <p:cNvGraphicFramePr>
            <a:graphicFrameLocks noChangeAspect="1"/>
          </p:cNvGraphicFramePr>
          <p:nvPr>
            <p:extLst>
              <p:ext uri="{D42A27DB-BD31-4B8C-83A1-F6EECF244321}">
                <p14:modId xmlns:p14="http://schemas.microsoft.com/office/powerpoint/2010/main" val="416888289"/>
              </p:ext>
            </p:extLst>
          </p:nvPr>
        </p:nvGraphicFramePr>
        <p:xfrm>
          <a:off x="914400" y="114300"/>
          <a:ext cx="7181850" cy="6724650"/>
        </p:xfrm>
        <a:graphic>
          <a:graphicData uri="http://schemas.openxmlformats.org/presentationml/2006/ole">
            <mc:AlternateContent xmlns:mc="http://schemas.openxmlformats.org/markup-compatibility/2006">
              <mc:Choice xmlns:v="urn:schemas-microsoft-com:vml" Requires="v">
                <p:oleObj spid="_x0000_s38216" name="Document" r:id="rId3" imgW="7206477" imgH="6733225" progId="Word.Document.8">
                  <p:embed/>
                </p:oleObj>
              </mc:Choice>
              <mc:Fallback>
                <p:oleObj name="Document" r:id="rId3" imgW="7206477" imgH="6733225" progId="Word.Document.8">
                  <p:embed/>
                  <p:pic>
                    <p:nvPicPr>
                      <p:cNvPr id="0" name=""/>
                      <p:cNvPicPr>
                        <a:picLocks noChangeAspect="1" noChangeArrowheads="1"/>
                      </p:cNvPicPr>
                      <p:nvPr/>
                    </p:nvPicPr>
                    <p:blipFill>
                      <a:blip r:embed="rId4"/>
                      <a:srcRect/>
                      <a:stretch>
                        <a:fillRect/>
                      </a:stretch>
                    </p:blipFill>
                    <p:spPr bwMode="auto">
                      <a:xfrm>
                        <a:off x="914400" y="114300"/>
                        <a:ext cx="7181850" cy="672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266176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554824B-FD1B-43FF-BFA1-67BAF0001ECA}" type="slidenum">
              <a:rPr kumimoji="0" lang="zh-CN" altLang="en-US" sz="1400"/>
              <a:pPr eaLnBrk="1" hangingPunct="1"/>
              <a:t>151</a:t>
            </a:fld>
            <a:endParaRPr kumimoji="0" lang="en-US" altLang="zh-CN" sz="1400"/>
          </a:p>
        </p:txBody>
      </p:sp>
      <p:sp>
        <p:nvSpPr>
          <p:cNvPr id="100354"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FFFFFF"/>
                  </a:outerShdw>
                </a:effectLst>
              </a:rPr>
              <a:t>7.4</a:t>
            </a:r>
            <a:r>
              <a:rPr lang="zh-CN" altLang="en-US" dirty="0" smtClean="0">
                <a:effectLst>
                  <a:outerShdw blurRad="38100" dist="38100" dir="2700000" algn="tl">
                    <a:srgbClr val="FFFFFF"/>
                  </a:outerShdw>
                </a:effectLst>
              </a:rPr>
              <a:t>指针数组</a:t>
            </a:r>
          </a:p>
        </p:txBody>
      </p:sp>
      <p:sp>
        <p:nvSpPr>
          <p:cNvPr id="107524" name="Rectangle 3"/>
          <p:cNvSpPr>
            <a:spLocks noGrp="1" noChangeArrowheads="1"/>
          </p:cNvSpPr>
          <p:nvPr>
            <p:ph type="body" idx="1"/>
          </p:nvPr>
        </p:nvSpPr>
        <p:spPr/>
        <p:txBody>
          <a:bodyPr/>
          <a:lstStyle/>
          <a:p>
            <a:pPr eaLnBrk="1" hangingPunct="1"/>
            <a:r>
              <a:rPr lang="zh-CN" altLang="zh-CN" smtClean="0"/>
              <a:t>数组元素的类型是指针，这样的数组称指针数组。</a:t>
            </a:r>
          </a:p>
          <a:p>
            <a:pPr eaLnBrk="1" hangingPunct="1"/>
            <a:r>
              <a:rPr lang="zh-CN" altLang="zh-CN" smtClean="0"/>
              <a:t>语法：</a:t>
            </a:r>
          </a:p>
          <a:p>
            <a:pPr lvl="1" eaLnBrk="1" hangingPunct="1"/>
            <a:r>
              <a:rPr lang="en-US" altLang="zh-CN" smtClean="0"/>
              <a:t>T* </a:t>
            </a:r>
            <a:r>
              <a:rPr lang="zh-CN" altLang="zh-CN" smtClean="0"/>
              <a:t>标识符[元素个数];</a:t>
            </a:r>
          </a:p>
        </p:txBody>
      </p:sp>
    </p:spTree>
    <p:extLst>
      <p:ext uri="{BB962C8B-B14F-4D97-AF65-F5344CB8AC3E}">
        <p14:creationId xmlns:p14="http://schemas.microsoft.com/office/powerpoint/2010/main" val="409832299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D8D15D9-5A87-4E18-87C1-B118FD49F932}" type="slidenum">
              <a:rPr kumimoji="0" lang="zh-CN" altLang="en-US" sz="1400"/>
              <a:pPr eaLnBrk="1" hangingPunct="1"/>
              <a:t>152</a:t>
            </a:fld>
            <a:endParaRPr kumimoji="0" lang="en-US" altLang="zh-CN" sz="1400"/>
          </a:p>
        </p:txBody>
      </p:sp>
      <p:sp>
        <p:nvSpPr>
          <p:cNvPr id="101378" name="Rectangle 2"/>
          <p:cNvSpPr>
            <a:spLocks noGrp="1" noChangeArrowheads="1"/>
          </p:cNvSpPr>
          <p:nvPr>
            <p:ph type="title"/>
          </p:nvPr>
        </p:nvSpPr>
        <p:spPr>
          <a:xfrm>
            <a:off x="685800" y="609600"/>
            <a:ext cx="4419600" cy="1143000"/>
          </a:xfrm>
        </p:spPr>
        <p:txBody>
          <a:bodyPr/>
          <a:lstStyle/>
          <a:p>
            <a:pPr eaLnBrk="1" hangingPunct="1">
              <a:defRPr/>
            </a:pPr>
            <a:r>
              <a:rPr lang="zh-CN" altLang="zh-CN" smtClean="0">
                <a:effectLst>
                  <a:outerShdw blurRad="38100" dist="38100" dir="2700000" algn="tl">
                    <a:srgbClr val="FFFFFF"/>
                  </a:outerShdw>
                </a:effectLst>
              </a:rPr>
              <a:t>多维数组与指针</a:t>
            </a:r>
          </a:p>
        </p:txBody>
      </p:sp>
      <p:sp>
        <p:nvSpPr>
          <p:cNvPr id="108548" name="Rectangle 3"/>
          <p:cNvSpPr>
            <a:spLocks noGrp="1" noChangeArrowheads="1"/>
          </p:cNvSpPr>
          <p:nvPr>
            <p:ph type="body" idx="1"/>
          </p:nvPr>
        </p:nvSpPr>
        <p:spPr>
          <a:xfrm>
            <a:off x="685800" y="1981200"/>
            <a:ext cx="4572000" cy="1066800"/>
          </a:xfrm>
        </p:spPr>
        <p:txBody>
          <a:bodyPr/>
          <a:lstStyle/>
          <a:p>
            <a:pPr eaLnBrk="1" hangingPunct="1"/>
            <a:r>
              <a:rPr lang="zh-CN" altLang="en-US" sz="2800" smtClean="0"/>
              <a:t>多维数组可以解释为其元素是多维数组的一维数组。</a:t>
            </a:r>
          </a:p>
        </p:txBody>
      </p:sp>
      <p:graphicFrame>
        <p:nvGraphicFramePr>
          <p:cNvPr id="108549" name="Object 4"/>
          <p:cNvGraphicFramePr>
            <a:graphicFrameLocks noChangeAspect="1"/>
          </p:cNvGraphicFramePr>
          <p:nvPr>
            <p:extLst>
              <p:ext uri="{D42A27DB-BD31-4B8C-83A1-F6EECF244321}">
                <p14:modId xmlns:p14="http://schemas.microsoft.com/office/powerpoint/2010/main" val="3178038295"/>
              </p:ext>
            </p:extLst>
          </p:nvPr>
        </p:nvGraphicFramePr>
        <p:xfrm>
          <a:off x="5257800" y="0"/>
          <a:ext cx="7253288" cy="7905750"/>
        </p:xfrm>
        <a:graphic>
          <a:graphicData uri="http://schemas.openxmlformats.org/presentationml/2006/ole">
            <mc:AlternateContent xmlns:mc="http://schemas.openxmlformats.org/markup-compatibility/2006">
              <mc:Choice xmlns:v="urn:schemas-microsoft-com:vml" Requires="v">
                <p:oleObj spid="_x0000_s39240" name="Document" r:id="rId3" imgW="7483274" imgH="7921463" progId="Word.Document.8">
                  <p:embed/>
                </p:oleObj>
              </mc:Choice>
              <mc:Fallback>
                <p:oleObj name="Document" r:id="rId3" imgW="7483274" imgH="7921463" progId="Word.Document.8">
                  <p:embed/>
                  <p:pic>
                    <p:nvPicPr>
                      <p:cNvPr id="0" name=""/>
                      <p:cNvPicPr>
                        <a:picLocks noChangeAspect="1" noChangeArrowheads="1"/>
                      </p:cNvPicPr>
                      <p:nvPr/>
                    </p:nvPicPr>
                    <p:blipFill>
                      <a:blip r:embed="rId4"/>
                      <a:srcRect/>
                      <a:stretch>
                        <a:fillRect/>
                      </a:stretch>
                    </p:blipFill>
                    <p:spPr bwMode="auto">
                      <a:xfrm>
                        <a:off x="5257800" y="0"/>
                        <a:ext cx="7253288" cy="790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6229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9FB5E13-586A-44C0-9795-46AAB8542CFE}" type="slidenum">
              <a:rPr kumimoji="0" lang="zh-CN" altLang="en-US" sz="1400"/>
              <a:pPr eaLnBrk="1" hangingPunct="1"/>
              <a:t>153</a:t>
            </a:fld>
            <a:endParaRPr kumimoji="0" lang="en-US" altLang="zh-CN" sz="1400"/>
          </a:p>
        </p:txBody>
      </p:sp>
      <p:sp>
        <p:nvSpPr>
          <p:cNvPr id="102402" name="Rectangle 2"/>
          <p:cNvSpPr>
            <a:spLocks noGrp="1" noChangeArrowheads="1"/>
          </p:cNvSpPr>
          <p:nvPr>
            <p:ph type="title"/>
          </p:nvPr>
        </p:nvSpPr>
        <p:spPr>
          <a:xfrm>
            <a:off x="685800" y="609600"/>
            <a:ext cx="3429000" cy="1143000"/>
          </a:xfrm>
        </p:spPr>
        <p:txBody>
          <a:bodyPr/>
          <a:lstStyle/>
          <a:p>
            <a:pPr eaLnBrk="1" hangingPunct="1">
              <a:defRPr/>
            </a:pPr>
            <a:r>
              <a:rPr lang="en-US" altLang="zh-CN" dirty="0" smtClean="0">
                <a:effectLst>
                  <a:outerShdw blurRad="38100" dist="38100" dir="2700000" algn="tl">
                    <a:srgbClr val="FFFFFF"/>
                  </a:outerShdw>
                </a:effectLst>
              </a:rPr>
              <a:t>7.5this</a:t>
            </a:r>
            <a:r>
              <a:rPr lang="zh-CN" altLang="zh-CN" dirty="0" smtClean="0">
                <a:effectLst>
                  <a:outerShdw blurRad="38100" dist="38100" dir="2700000" algn="tl">
                    <a:srgbClr val="FFFFFF"/>
                  </a:outerShdw>
                </a:effectLst>
              </a:rPr>
              <a:t>指针</a:t>
            </a:r>
          </a:p>
        </p:txBody>
      </p:sp>
      <p:sp>
        <p:nvSpPr>
          <p:cNvPr id="109572" name="Rectangle 3"/>
          <p:cNvSpPr>
            <a:spLocks noGrp="1" noChangeArrowheads="1"/>
          </p:cNvSpPr>
          <p:nvPr>
            <p:ph type="body" idx="1"/>
          </p:nvPr>
        </p:nvSpPr>
        <p:spPr>
          <a:xfrm>
            <a:off x="685800" y="1981200"/>
            <a:ext cx="4419600" cy="4114800"/>
          </a:xfrm>
        </p:spPr>
        <p:txBody>
          <a:bodyPr/>
          <a:lstStyle/>
          <a:p>
            <a:pPr eaLnBrk="1" hangingPunct="1"/>
            <a:r>
              <a:rPr lang="zh-CN" altLang="en-US" smtClean="0"/>
              <a:t>一个成员函数被调用时，被自动传递一个隐含的参数，该参数是一个指向正被该函数操作的对象的指针，在程序中可以用</a:t>
            </a:r>
            <a:r>
              <a:rPr lang="en-US" altLang="zh-CN" smtClean="0"/>
              <a:t>this</a:t>
            </a:r>
            <a:r>
              <a:rPr lang="zh-CN" altLang="zh-CN" smtClean="0"/>
              <a:t>引用它，因此称其为</a:t>
            </a:r>
            <a:r>
              <a:rPr lang="en-US" altLang="zh-CN" smtClean="0"/>
              <a:t>this</a:t>
            </a:r>
            <a:r>
              <a:rPr lang="zh-CN" altLang="zh-CN" smtClean="0"/>
              <a:t>指针。</a:t>
            </a:r>
          </a:p>
        </p:txBody>
      </p:sp>
      <p:graphicFrame>
        <p:nvGraphicFramePr>
          <p:cNvPr id="109573" name="Object 4"/>
          <p:cNvGraphicFramePr>
            <a:graphicFrameLocks noChangeAspect="1"/>
          </p:cNvGraphicFramePr>
          <p:nvPr>
            <p:extLst>
              <p:ext uri="{D42A27DB-BD31-4B8C-83A1-F6EECF244321}">
                <p14:modId xmlns:p14="http://schemas.microsoft.com/office/powerpoint/2010/main" val="1622742561"/>
              </p:ext>
            </p:extLst>
          </p:nvPr>
        </p:nvGraphicFramePr>
        <p:xfrm>
          <a:off x="5257800" y="533400"/>
          <a:ext cx="6076950" cy="6324600"/>
        </p:xfrm>
        <a:graphic>
          <a:graphicData uri="http://schemas.openxmlformats.org/presentationml/2006/ole">
            <mc:AlternateContent xmlns:mc="http://schemas.openxmlformats.org/markup-compatibility/2006">
              <mc:Choice xmlns:v="urn:schemas-microsoft-com:vml" Requires="v">
                <p:oleObj spid="_x0000_s40264"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5257800" y="533400"/>
                        <a:ext cx="6076950" cy="632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209282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23C48F9-E49D-419D-8E96-43A16F812FBF}" type="slidenum">
              <a:rPr kumimoji="0" lang="zh-CN" altLang="en-US" sz="1400"/>
              <a:pPr eaLnBrk="1" hangingPunct="1"/>
              <a:t>154</a:t>
            </a:fld>
            <a:endParaRPr kumimoji="0" lang="en-US" altLang="zh-CN" sz="1400"/>
          </a:p>
        </p:txBody>
      </p:sp>
      <p:sp>
        <p:nvSpPr>
          <p:cNvPr id="103426" name="Rectangle 2"/>
          <p:cNvSpPr>
            <a:spLocks noGrp="1" noChangeArrowheads="1"/>
          </p:cNvSpPr>
          <p:nvPr>
            <p:ph type="title"/>
          </p:nvPr>
        </p:nvSpPr>
        <p:spPr>
          <a:xfrm>
            <a:off x="685800" y="609600"/>
            <a:ext cx="6324600" cy="1143000"/>
          </a:xfrm>
        </p:spPr>
        <p:txBody>
          <a:bodyPr/>
          <a:lstStyle/>
          <a:p>
            <a:pPr eaLnBrk="1" hangingPunct="1">
              <a:defRPr/>
            </a:pPr>
            <a:r>
              <a:rPr lang="en-US" altLang="zh-CN" dirty="0" smtClean="0">
                <a:effectLst>
                  <a:outerShdw blurRad="38100" dist="38100" dir="2700000" algn="tl">
                    <a:srgbClr val="FFFFFF"/>
                  </a:outerShdw>
                </a:effectLst>
              </a:rPr>
              <a:t>7.6</a:t>
            </a:r>
            <a:r>
              <a:rPr lang="zh-CN" altLang="en-US" dirty="0" smtClean="0">
                <a:effectLst>
                  <a:outerShdw blurRad="38100" dist="38100" dir="2700000" algn="tl">
                    <a:srgbClr val="FFFFFF"/>
                  </a:outerShdw>
                </a:effectLst>
              </a:rPr>
              <a:t>聚合</a:t>
            </a:r>
            <a:r>
              <a:rPr lang="zh-CN" altLang="zh-CN" dirty="0" smtClean="0">
                <a:effectLst>
                  <a:outerShdw blurRad="38100" dist="38100" dir="2700000" algn="tl">
                    <a:srgbClr val="FFFFFF"/>
                  </a:outerShdw>
                </a:effectLst>
              </a:rPr>
              <a:t>类类型</a:t>
            </a:r>
          </a:p>
        </p:txBody>
      </p:sp>
      <p:sp>
        <p:nvSpPr>
          <p:cNvPr id="110596" name="Rectangle 3"/>
          <p:cNvSpPr>
            <a:spLocks noGrp="1" noChangeArrowheads="1"/>
          </p:cNvSpPr>
          <p:nvPr>
            <p:ph type="body" idx="1"/>
          </p:nvPr>
        </p:nvSpPr>
        <p:spPr>
          <a:xfrm>
            <a:off x="685800" y="1981200"/>
            <a:ext cx="5791200" cy="1143000"/>
          </a:xfrm>
        </p:spPr>
        <p:txBody>
          <a:bodyPr>
            <a:normAutofit fontScale="92500" lnSpcReduction="10000"/>
          </a:bodyPr>
          <a:lstStyle/>
          <a:p>
            <a:pPr eaLnBrk="1" hangingPunct="1">
              <a:lnSpc>
                <a:spcPct val="90000"/>
              </a:lnSpc>
            </a:pPr>
            <a:r>
              <a:rPr lang="zh-CN" altLang="zh-CN" sz="2800" smtClean="0"/>
              <a:t>用内部包含子对象的类实现复杂的类</a:t>
            </a:r>
          </a:p>
          <a:p>
            <a:pPr eaLnBrk="1" hangingPunct="1">
              <a:lnSpc>
                <a:spcPct val="90000"/>
              </a:lnSpc>
            </a:pPr>
            <a:r>
              <a:rPr lang="zh-CN" altLang="en-US" sz="2800" smtClean="0"/>
              <a:t>子对象的初始化</a:t>
            </a:r>
          </a:p>
        </p:txBody>
      </p:sp>
    </p:spTree>
    <p:extLst>
      <p:ext uri="{BB962C8B-B14F-4D97-AF65-F5344CB8AC3E}">
        <p14:creationId xmlns:p14="http://schemas.microsoft.com/office/powerpoint/2010/main" val="36089652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D898AAB-9DD1-4392-AF57-960E79C15424}" type="slidenum">
              <a:rPr kumimoji="0" lang="zh-CN" altLang="en-US" sz="1400"/>
              <a:pPr eaLnBrk="1" hangingPunct="1"/>
              <a:t>155</a:t>
            </a:fld>
            <a:endParaRPr kumimoji="0" lang="en-US" altLang="zh-CN" sz="1400"/>
          </a:p>
        </p:txBody>
      </p:sp>
      <p:graphicFrame>
        <p:nvGraphicFramePr>
          <p:cNvPr id="111619" name="Object 2"/>
          <p:cNvGraphicFramePr>
            <a:graphicFrameLocks noChangeAspect="1"/>
          </p:cNvGraphicFramePr>
          <p:nvPr>
            <p:extLst>
              <p:ext uri="{D42A27DB-BD31-4B8C-83A1-F6EECF244321}">
                <p14:modId xmlns:p14="http://schemas.microsoft.com/office/powerpoint/2010/main" val="2841019071"/>
              </p:ext>
            </p:extLst>
          </p:nvPr>
        </p:nvGraphicFramePr>
        <p:xfrm>
          <a:off x="3349625" y="0"/>
          <a:ext cx="8199438" cy="8537575"/>
        </p:xfrm>
        <a:graphic>
          <a:graphicData uri="http://schemas.openxmlformats.org/presentationml/2006/ole">
            <mc:AlternateContent xmlns:mc="http://schemas.openxmlformats.org/markup-compatibility/2006">
              <mc:Choice xmlns:v="urn:schemas-microsoft-com:vml" Requires="v">
                <p:oleObj spid="_x0000_s41614"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3349625" y="0"/>
                        <a:ext cx="8199438" cy="853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0" name="Object 4"/>
          <p:cNvGraphicFramePr>
            <a:graphicFrameLocks noChangeAspect="1"/>
          </p:cNvGraphicFramePr>
          <p:nvPr>
            <p:extLst>
              <p:ext uri="{D42A27DB-BD31-4B8C-83A1-F6EECF244321}">
                <p14:modId xmlns:p14="http://schemas.microsoft.com/office/powerpoint/2010/main" val="3004492830"/>
              </p:ext>
            </p:extLst>
          </p:nvPr>
        </p:nvGraphicFramePr>
        <p:xfrm>
          <a:off x="228600" y="0"/>
          <a:ext cx="6032500" cy="4322763"/>
        </p:xfrm>
        <a:graphic>
          <a:graphicData uri="http://schemas.openxmlformats.org/presentationml/2006/ole">
            <mc:AlternateContent xmlns:mc="http://schemas.openxmlformats.org/markup-compatibility/2006">
              <mc:Choice xmlns:v="urn:schemas-microsoft-com:vml" Requires="v">
                <p:oleObj spid="_x0000_s41615" name="Document" r:id="rId5" imgW="6108309" imgH="4360709" progId="Word.Document.8">
                  <p:embed/>
                </p:oleObj>
              </mc:Choice>
              <mc:Fallback>
                <p:oleObj name="Document" r:id="rId5" imgW="6108309" imgH="4360709" progId="Word.Document.8">
                  <p:embed/>
                  <p:pic>
                    <p:nvPicPr>
                      <p:cNvPr id="0" name=""/>
                      <p:cNvPicPr>
                        <a:picLocks noChangeAspect="1" noChangeArrowheads="1"/>
                      </p:cNvPicPr>
                      <p:nvPr/>
                    </p:nvPicPr>
                    <p:blipFill>
                      <a:blip r:embed="rId6"/>
                      <a:srcRect/>
                      <a:stretch>
                        <a:fillRect/>
                      </a:stretch>
                    </p:blipFill>
                    <p:spPr bwMode="auto">
                      <a:xfrm>
                        <a:off x="228600" y="0"/>
                        <a:ext cx="6032500" cy="432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2152942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EAB9BDB-0D61-40C2-B3AD-D6B9E9CD9DCC}" type="slidenum">
              <a:rPr kumimoji="0" lang="zh-CN" altLang="en-US" sz="1400"/>
              <a:pPr eaLnBrk="1" hangingPunct="1"/>
              <a:t>156</a:t>
            </a:fld>
            <a:endParaRPr kumimoji="0" lang="en-US" altLang="zh-CN" sz="1400"/>
          </a:p>
        </p:txBody>
      </p:sp>
      <p:graphicFrame>
        <p:nvGraphicFramePr>
          <p:cNvPr id="112644" name="Object 3"/>
          <p:cNvGraphicFramePr>
            <a:graphicFrameLocks noChangeAspect="1"/>
          </p:cNvGraphicFramePr>
          <p:nvPr>
            <p:extLst>
              <p:ext uri="{D42A27DB-BD31-4B8C-83A1-F6EECF244321}">
                <p14:modId xmlns:p14="http://schemas.microsoft.com/office/powerpoint/2010/main" val="2050245311"/>
              </p:ext>
            </p:extLst>
          </p:nvPr>
        </p:nvGraphicFramePr>
        <p:xfrm>
          <a:off x="0" y="-171400"/>
          <a:ext cx="10485438" cy="7742238"/>
        </p:xfrm>
        <a:graphic>
          <a:graphicData uri="http://schemas.openxmlformats.org/presentationml/2006/ole">
            <mc:AlternateContent xmlns:mc="http://schemas.openxmlformats.org/markup-compatibility/2006">
              <mc:Choice xmlns:v="urn:schemas-microsoft-com:vml" Requires="v">
                <p:oleObj spid="_x0000_s42641" name="Document" r:id="rId3" imgW="8065740" imgH="5941187" progId="Word.Document.8">
                  <p:embed/>
                </p:oleObj>
              </mc:Choice>
              <mc:Fallback>
                <p:oleObj name="Document" r:id="rId3" imgW="8065740" imgH="5941187" progId="Word.Document.8">
                  <p:embed/>
                  <p:pic>
                    <p:nvPicPr>
                      <p:cNvPr id="0" name=""/>
                      <p:cNvPicPr>
                        <a:picLocks noChangeAspect="1" noChangeArrowheads="1"/>
                      </p:cNvPicPr>
                      <p:nvPr/>
                    </p:nvPicPr>
                    <p:blipFill>
                      <a:blip r:embed="rId4"/>
                      <a:srcRect/>
                      <a:stretch>
                        <a:fillRect/>
                      </a:stretch>
                    </p:blipFill>
                    <p:spPr bwMode="auto">
                      <a:xfrm>
                        <a:off x="0" y="-171400"/>
                        <a:ext cx="10485438" cy="774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5" name="Object 5"/>
          <p:cNvGraphicFramePr>
            <a:graphicFrameLocks noChangeAspect="1"/>
          </p:cNvGraphicFramePr>
          <p:nvPr>
            <p:extLst>
              <p:ext uri="{D42A27DB-BD31-4B8C-83A1-F6EECF244321}">
                <p14:modId xmlns:p14="http://schemas.microsoft.com/office/powerpoint/2010/main" val="988498912"/>
              </p:ext>
            </p:extLst>
          </p:nvPr>
        </p:nvGraphicFramePr>
        <p:xfrm>
          <a:off x="3275856" y="-171400"/>
          <a:ext cx="8955088" cy="9909175"/>
        </p:xfrm>
        <a:graphic>
          <a:graphicData uri="http://schemas.openxmlformats.org/presentationml/2006/ole">
            <mc:AlternateContent xmlns:mc="http://schemas.openxmlformats.org/markup-compatibility/2006">
              <mc:Choice xmlns:v="urn:schemas-microsoft-com:vml" Requires="v">
                <p:oleObj spid="_x0000_s42642" name="Document" r:id="rId5" imgW="6108309" imgH="6733225" progId="Word.Document.8">
                  <p:embed/>
                </p:oleObj>
              </mc:Choice>
              <mc:Fallback>
                <p:oleObj name="Document" r:id="rId5" imgW="6108309" imgH="6733225" progId="Word.Document.8">
                  <p:embed/>
                  <p:pic>
                    <p:nvPicPr>
                      <p:cNvPr id="0" name=""/>
                      <p:cNvPicPr>
                        <a:picLocks noChangeAspect="1" noChangeArrowheads="1"/>
                      </p:cNvPicPr>
                      <p:nvPr/>
                    </p:nvPicPr>
                    <p:blipFill>
                      <a:blip r:embed="rId6"/>
                      <a:srcRect/>
                      <a:stretch>
                        <a:fillRect/>
                      </a:stretch>
                    </p:blipFill>
                    <p:spPr bwMode="auto">
                      <a:xfrm>
                        <a:off x="3275856" y="-171400"/>
                        <a:ext cx="8955088" cy="990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5425745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8BD67BE-E00A-46C0-ACC3-A8506517E0E2}" type="slidenum">
              <a:rPr kumimoji="0" lang="zh-CN" altLang="en-US" sz="1400"/>
              <a:pPr eaLnBrk="1" hangingPunct="1"/>
              <a:t>157</a:t>
            </a:fld>
            <a:endParaRPr kumimoji="0" lang="en-US" altLang="zh-CN" sz="1400"/>
          </a:p>
        </p:txBody>
      </p:sp>
      <p:graphicFrame>
        <p:nvGraphicFramePr>
          <p:cNvPr id="113667" name="Object 2"/>
          <p:cNvGraphicFramePr>
            <a:graphicFrameLocks noChangeAspect="1"/>
          </p:cNvGraphicFramePr>
          <p:nvPr>
            <p:extLst>
              <p:ext uri="{D42A27DB-BD31-4B8C-83A1-F6EECF244321}">
                <p14:modId xmlns:p14="http://schemas.microsoft.com/office/powerpoint/2010/main" val="2287824230"/>
              </p:ext>
            </p:extLst>
          </p:nvPr>
        </p:nvGraphicFramePr>
        <p:xfrm>
          <a:off x="1143000" y="381000"/>
          <a:ext cx="7886700" cy="9258300"/>
        </p:xfrm>
        <a:graphic>
          <a:graphicData uri="http://schemas.openxmlformats.org/presentationml/2006/ole">
            <mc:AlternateContent xmlns:mc="http://schemas.openxmlformats.org/markup-compatibility/2006">
              <mc:Choice xmlns:v="urn:schemas-microsoft-com:vml" Requires="v">
                <p:oleObj spid="_x0000_s43336" name="Document" r:id="rId3" imgW="7913086" imgH="9254721" progId="Word.Document.8">
                  <p:embed/>
                </p:oleObj>
              </mc:Choice>
              <mc:Fallback>
                <p:oleObj name="Document" r:id="rId3" imgW="7913086" imgH="9254721" progId="Word.Document.8">
                  <p:embed/>
                  <p:pic>
                    <p:nvPicPr>
                      <p:cNvPr id="0" name=""/>
                      <p:cNvPicPr>
                        <a:picLocks noChangeAspect="1" noChangeArrowheads="1"/>
                      </p:cNvPicPr>
                      <p:nvPr/>
                    </p:nvPicPr>
                    <p:blipFill>
                      <a:blip r:embed="rId4"/>
                      <a:srcRect/>
                      <a:stretch>
                        <a:fillRect/>
                      </a:stretch>
                    </p:blipFill>
                    <p:spPr bwMode="auto">
                      <a:xfrm>
                        <a:off x="1143000" y="381000"/>
                        <a:ext cx="7886700" cy="925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7145562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64EA06-66AB-49AD-B78F-CD9D590F48ED}" type="slidenum">
              <a:rPr kumimoji="0" lang="zh-CN" altLang="en-US" sz="1400"/>
              <a:pPr eaLnBrk="1" hangingPunct="1"/>
              <a:t>158</a:t>
            </a:fld>
            <a:endParaRPr kumimoji="0" lang="en-US" altLang="zh-CN" sz="1400"/>
          </a:p>
        </p:txBody>
      </p:sp>
      <p:sp>
        <p:nvSpPr>
          <p:cNvPr id="110594" name="Rectangle 2"/>
          <p:cNvSpPr>
            <a:spLocks noGrp="1" noChangeArrowheads="1"/>
          </p:cNvSpPr>
          <p:nvPr>
            <p:ph type="title"/>
          </p:nvPr>
        </p:nvSpPr>
        <p:spPr/>
        <p:txBody>
          <a:bodyPr/>
          <a:lstStyle/>
          <a:p>
            <a:pPr eaLnBrk="1" hangingPunct="1">
              <a:defRPr/>
            </a:pPr>
            <a:r>
              <a:rPr lang="zh-CN" altLang="zh-CN" b="1" dirty="0" smtClean="0">
                <a:effectLst>
                  <a:outerShdw blurRad="38100" dist="38100" dir="2700000" algn="tl">
                    <a:srgbClr val="FFFFFF"/>
                  </a:outerShdw>
                </a:effectLst>
                <a:latin typeface="宋体" pitchFamily="2" charset="-122"/>
              </a:rPr>
              <a:t>第</a:t>
            </a:r>
            <a:r>
              <a:rPr lang="zh-CN" altLang="en-US" b="1" dirty="0" smtClean="0">
                <a:effectLst>
                  <a:outerShdw blurRad="38100" dist="38100" dir="2700000" algn="tl">
                    <a:srgbClr val="FFFFFF"/>
                  </a:outerShdw>
                </a:effectLst>
                <a:latin typeface="宋体" pitchFamily="2" charset="-122"/>
              </a:rPr>
              <a:t>八</a:t>
            </a:r>
            <a:r>
              <a:rPr lang="zh-CN" altLang="zh-CN" b="1" dirty="0" smtClean="0">
                <a:effectLst>
                  <a:outerShdw blurRad="38100" dist="38100" dir="2700000" algn="tl">
                    <a:srgbClr val="FFFFFF"/>
                  </a:outerShdw>
                </a:effectLst>
                <a:latin typeface="宋体" pitchFamily="2" charset="-122"/>
              </a:rPr>
              <a:t>章 </a:t>
            </a:r>
            <a:r>
              <a:rPr lang="zh-CN" altLang="en-US" b="1" dirty="0" smtClean="0">
                <a:effectLst>
                  <a:outerShdw blurRad="38100" dist="38100" dir="2700000" algn="tl">
                    <a:srgbClr val="FFFFFF"/>
                  </a:outerShdw>
                </a:effectLst>
                <a:latin typeface="宋体" pitchFamily="2" charset="-122"/>
              </a:rPr>
              <a:t>运算符</a:t>
            </a:r>
            <a:r>
              <a:rPr lang="zh-CN" altLang="zh-CN" b="1" dirty="0" smtClean="0">
                <a:effectLst>
                  <a:outerShdw blurRad="38100" dist="38100" dir="2700000" algn="tl">
                    <a:srgbClr val="FFFFFF"/>
                  </a:outerShdw>
                </a:effectLst>
                <a:latin typeface="宋体" pitchFamily="2" charset="-122"/>
              </a:rPr>
              <a:t>重载</a:t>
            </a:r>
          </a:p>
        </p:txBody>
      </p:sp>
      <p:sp>
        <p:nvSpPr>
          <p:cNvPr id="110595" name="Rectangle 3"/>
          <p:cNvSpPr>
            <a:spLocks noGrp="1" noChangeArrowheads="1"/>
          </p:cNvSpPr>
          <p:nvPr>
            <p:ph type="body" idx="1"/>
          </p:nvPr>
        </p:nvSpPr>
        <p:spPr/>
        <p:txBody>
          <a:bodyPr>
            <a:normAutofit/>
          </a:bodyPr>
          <a:lstStyle/>
          <a:p>
            <a:pPr eaLnBrk="1" hangingPunct="1">
              <a:lnSpc>
                <a:spcPct val="90000"/>
              </a:lnSpc>
            </a:pPr>
            <a:r>
              <a:rPr lang="zh-CN" altLang="en-US" b="1" dirty="0" smtClean="0">
                <a:latin typeface="宋体" pitchFamily="2" charset="-122"/>
              </a:rPr>
              <a:t>重载的运算符是具有特殊名字的函数：其名字由</a:t>
            </a:r>
            <a:r>
              <a:rPr lang="en-US" altLang="zh-CN" b="1" dirty="0" smtClean="0">
                <a:latin typeface="宋体" pitchFamily="2" charset="-122"/>
              </a:rPr>
              <a:t>operator</a:t>
            </a:r>
            <a:r>
              <a:rPr lang="zh-CN" altLang="en-US" b="1" dirty="0" smtClean="0">
                <a:latin typeface="宋体" pitchFamily="2" charset="-122"/>
              </a:rPr>
              <a:t>和运算符共同定义；</a:t>
            </a:r>
            <a:endParaRPr lang="en-US" altLang="zh-CN" b="1" dirty="0" smtClean="0">
              <a:latin typeface="宋体" pitchFamily="2" charset="-122"/>
            </a:endParaRPr>
          </a:p>
          <a:p>
            <a:pPr eaLnBrk="1" hangingPunct="1">
              <a:lnSpc>
                <a:spcPct val="90000"/>
              </a:lnSpc>
            </a:pPr>
            <a:r>
              <a:rPr lang="zh-CN" altLang="en-US" b="1" dirty="0" smtClean="0">
                <a:latin typeface="宋体" pitchFamily="2" charset="-122"/>
              </a:rPr>
              <a:t>重载运算符也包含：返回类型、参数列表和函数体；</a:t>
            </a:r>
            <a:endParaRPr lang="zh-CN" altLang="zh-CN" b="1" dirty="0" smtClean="0">
              <a:latin typeface="宋体" pitchFamily="2" charset="-122"/>
            </a:endParaRPr>
          </a:p>
          <a:p>
            <a:pPr eaLnBrk="1" hangingPunct="1">
              <a:lnSpc>
                <a:spcPct val="90000"/>
              </a:lnSpc>
            </a:pPr>
            <a:r>
              <a:rPr lang="zh-CN" altLang="en-US" b="1" dirty="0" smtClean="0">
                <a:latin typeface="宋体" pitchFamily="2" charset="-122"/>
              </a:rPr>
              <a:t>重载运算符可作为成员函数或友元函数；</a:t>
            </a:r>
            <a:endParaRPr lang="zh-CN" altLang="zh-CN" b="1" dirty="0" smtClean="0">
              <a:latin typeface="宋体" pitchFamily="2" charset="-122"/>
            </a:endParaRPr>
          </a:p>
          <a:p>
            <a:pPr eaLnBrk="1" hangingPunct="1">
              <a:lnSpc>
                <a:spcPct val="90000"/>
              </a:lnSpc>
            </a:pPr>
            <a:r>
              <a:rPr lang="zh-CN" altLang="en-US" b="1" dirty="0" smtClean="0">
                <a:latin typeface="宋体" pitchFamily="2" charset="-122"/>
              </a:rPr>
              <a:t>作为成员函数时，其第一个参数为当前对象</a:t>
            </a:r>
            <a:r>
              <a:rPr lang="en-US" altLang="zh-CN" b="1" dirty="0" smtClean="0">
                <a:latin typeface="宋体" pitchFamily="2" charset="-122"/>
              </a:rPr>
              <a:t>this;</a:t>
            </a:r>
          </a:p>
          <a:p>
            <a:pPr eaLnBrk="1" hangingPunct="1">
              <a:lnSpc>
                <a:spcPct val="90000"/>
              </a:lnSpc>
            </a:pPr>
            <a:r>
              <a:rPr lang="zh-CN" altLang="en-US" b="1" dirty="0" smtClean="0">
                <a:latin typeface="宋体" pitchFamily="2" charset="-122"/>
              </a:rPr>
              <a:t>具体语法如下：</a:t>
            </a:r>
            <a:endParaRPr lang="en-US" altLang="zh-CN" b="1" dirty="0" smtClean="0">
              <a:latin typeface="宋体" pitchFamily="2" charset="-122"/>
            </a:endParaRPr>
          </a:p>
          <a:p>
            <a:pPr marL="457200" lvl="1" indent="0">
              <a:lnSpc>
                <a:spcPct val="90000"/>
              </a:lnSpc>
              <a:buNone/>
            </a:pPr>
            <a:r>
              <a:rPr lang="zh-CN" altLang="en-US" b="1" dirty="0" smtClean="0">
                <a:latin typeface="宋体" pitchFamily="2" charset="-122"/>
              </a:rPr>
              <a:t>  返回值类型 </a:t>
            </a:r>
            <a:r>
              <a:rPr lang="en-US" altLang="zh-CN" b="1" dirty="0" smtClean="0">
                <a:latin typeface="宋体" pitchFamily="2" charset="-122"/>
              </a:rPr>
              <a:t>operator</a:t>
            </a:r>
            <a:r>
              <a:rPr lang="zh-CN" altLang="en-US" b="1" dirty="0" smtClean="0">
                <a:latin typeface="宋体" pitchFamily="2" charset="-122"/>
              </a:rPr>
              <a:t>运算符名称（参数列表</a:t>
            </a:r>
            <a:r>
              <a:rPr lang="zh-CN" altLang="en-US" b="1" dirty="0">
                <a:latin typeface="宋体" pitchFamily="2" charset="-122"/>
              </a:rPr>
              <a:t>）</a:t>
            </a:r>
            <a:endParaRPr lang="en-US" altLang="zh-CN" b="1" dirty="0" smtClean="0">
              <a:latin typeface="宋体" pitchFamily="2" charset="-122"/>
            </a:endParaRPr>
          </a:p>
        </p:txBody>
      </p:sp>
    </p:spTree>
    <p:extLst>
      <p:ext uri="{BB962C8B-B14F-4D97-AF65-F5344CB8AC3E}">
        <p14:creationId xmlns:p14="http://schemas.microsoft.com/office/powerpoint/2010/main" val="1775593505"/>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0595">
                                            <p:txEl>
                                              <p:pRg st="4" end="4"/>
                                            </p:txEl>
                                          </p:spTgt>
                                        </p:tgtEl>
                                        <p:attrNameLst>
                                          <p:attrName>style.visibility</p:attrName>
                                        </p:attrNameLst>
                                      </p:cBhvr>
                                      <p:to>
                                        <p:strVal val="visible"/>
                                      </p:to>
                                    </p:set>
                                    <p:anim calcmode="lin" valueType="num">
                                      <p:cBhvr additive="base">
                                        <p:cTn id="31" dur="500" fill="hold"/>
                                        <p:tgtEl>
                                          <p:spTgt spid="1105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0595">
                                            <p:txEl>
                                              <p:pRg st="5" end="5"/>
                                            </p:txEl>
                                          </p:spTgt>
                                        </p:tgtEl>
                                        <p:attrNameLst>
                                          <p:attrName>style.visibility</p:attrName>
                                        </p:attrNameLst>
                                      </p:cBhvr>
                                      <p:to>
                                        <p:strVal val="visible"/>
                                      </p:to>
                                    </p:set>
                                    <p:anim calcmode="lin" valueType="num">
                                      <p:cBhvr additive="base">
                                        <p:cTn id="35"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05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64EA06-66AB-49AD-B78F-CD9D590F48ED}" type="slidenum">
              <a:rPr kumimoji="0" lang="zh-CN" altLang="en-US" sz="1400"/>
              <a:pPr eaLnBrk="1" hangingPunct="1"/>
              <a:t>159</a:t>
            </a:fld>
            <a:endParaRPr kumimoji="0" lang="en-US" altLang="zh-CN" sz="1400"/>
          </a:p>
        </p:txBody>
      </p:sp>
      <p:sp>
        <p:nvSpPr>
          <p:cNvPr id="110595" name="Rectangle 3"/>
          <p:cNvSpPr>
            <a:spLocks noGrp="1" noChangeArrowheads="1"/>
          </p:cNvSpPr>
          <p:nvPr>
            <p:ph type="body" idx="1"/>
          </p:nvPr>
        </p:nvSpPr>
        <p:spPr>
          <a:xfrm>
            <a:off x="457200" y="548680"/>
            <a:ext cx="8229600" cy="5577483"/>
          </a:xfrm>
        </p:spPr>
        <p:txBody>
          <a:bodyPr/>
          <a:lstStyle/>
          <a:p>
            <a:pPr eaLnBrk="1" hangingPunct="1">
              <a:lnSpc>
                <a:spcPct val="90000"/>
              </a:lnSpc>
            </a:pPr>
            <a:r>
              <a:rPr lang="zh-CN" altLang="zh-CN" b="1" dirty="0" smtClean="0">
                <a:latin typeface="宋体" pitchFamily="2" charset="-122"/>
              </a:rPr>
              <a:t>当使用</a:t>
            </a:r>
            <a:r>
              <a:rPr lang="zh-CN" altLang="en-US" b="1" dirty="0" smtClean="0">
                <a:latin typeface="宋体" pitchFamily="2" charset="-122"/>
              </a:rPr>
              <a:t>运算符</a:t>
            </a:r>
            <a:r>
              <a:rPr lang="zh-CN" altLang="zh-CN" b="1" dirty="0" smtClean="0">
                <a:latin typeface="宋体" pitchFamily="2" charset="-122"/>
              </a:rPr>
              <a:t>来表达对对象的某个操作时，可以将</a:t>
            </a:r>
            <a:r>
              <a:rPr lang="zh-CN" altLang="en-US" b="1" dirty="0" smtClean="0">
                <a:latin typeface="宋体" pitchFamily="2" charset="-122"/>
              </a:rPr>
              <a:t>运算符</a:t>
            </a:r>
            <a:r>
              <a:rPr lang="zh-CN" altLang="zh-CN" b="1" dirty="0" smtClean="0">
                <a:latin typeface="宋体" pitchFamily="2" charset="-122"/>
              </a:rPr>
              <a:t>函数声明为类的成员函数或类的友员函数。</a:t>
            </a:r>
          </a:p>
          <a:p>
            <a:pPr eaLnBrk="1" hangingPunct="1">
              <a:lnSpc>
                <a:spcPct val="90000"/>
              </a:lnSpc>
            </a:pPr>
            <a:r>
              <a:rPr lang="zh-CN" altLang="en-US" b="1" dirty="0" smtClean="0">
                <a:latin typeface="宋体" pitchFamily="2" charset="-122"/>
              </a:rPr>
              <a:t>运算符</a:t>
            </a:r>
            <a:r>
              <a:rPr lang="zh-CN" altLang="zh-CN" b="1" dirty="0" smtClean="0">
                <a:latin typeface="宋体" pitchFamily="2" charset="-122"/>
              </a:rPr>
              <a:t>的参数个数、优先级、结合性和使用语法是由</a:t>
            </a:r>
            <a:r>
              <a:rPr lang="en-US" altLang="zh-CN" b="1" dirty="0" smtClean="0">
                <a:latin typeface="宋体" pitchFamily="2" charset="-122"/>
              </a:rPr>
              <a:t>C++</a:t>
            </a:r>
            <a:r>
              <a:rPr lang="zh-CN" altLang="zh-CN" b="1" dirty="0" smtClean="0">
                <a:latin typeface="宋体" pitchFamily="2" charset="-122"/>
              </a:rPr>
              <a:t>规定的，不能被改变。</a:t>
            </a:r>
          </a:p>
          <a:p>
            <a:pPr eaLnBrk="1" hangingPunct="1">
              <a:lnSpc>
                <a:spcPct val="90000"/>
              </a:lnSpc>
            </a:pPr>
            <a:r>
              <a:rPr lang="zh-CN" altLang="zh-CN" b="1" dirty="0" smtClean="0">
                <a:latin typeface="宋体" pitchFamily="2" charset="-122"/>
              </a:rPr>
              <a:t>重载</a:t>
            </a:r>
            <a:r>
              <a:rPr lang="zh-CN" altLang="en-US" b="1" dirty="0" smtClean="0">
                <a:latin typeface="宋体" pitchFamily="2" charset="-122"/>
              </a:rPr>
              <a:t>运算符</a:t>
            </a:r>
            <a:r>
              <a:rPr lang="zh-CN" altLang="zh-CN" b="1" dirty="0" smtClean="0">
                <a:latin typeface="宋体" pitchFamily="2" charset="-122"/>
              </a:rPr>
              <a:t>的形参不能具有缺省值。</a:t>
            </a:r>
          </a:p>
          <a:p>
            <a:pPr eaLnBrk="1" hangingPunct="1">
              <a:lnSpc>
                <a:spcPct val="90000"/>
              </a:lnSpc>
            </a:pPr>
            <a:r>
              <a:rPr lang="zh-CN" altLang="zh-CN" b="1" dirty="0" smtClean="0">
                <a:latin typeface="宋体" pitchFamily="2" charset="-122"/>
              </a:rPr>
              <a:t>重载</a:t>
            </a:r>
            <a:r>
              <a:rPr lang="zh-CN" altLang="en-US" b="1" dirty="0" smtClean="0">
                <a:latin typeface="宋体" pitchFamily="2" charset="-122"/>
              </a:rPr>
              <a:t>运算符</a:t>
            </a:r>
            <a:r>
              <a:rPr lang="zh-CN" altLang="zh-CN" b="1" dirty="0" smtClean="0">
                <a:latin typeface="宋体" pitchFamily="2" charset="-122"/>
              </a:rPr>
              <a:t>的返回值类型任意，但最好不是</a:t>
            </a:r>
            <a:r>
              <a:rPr lang="en-US" altLang="zh-CN" b="1" dirty="0" smtClean="0">
                <a:latin typeface="宋体" pitchFamily="2" charset="-122"/>
              </a:rPr>
              <a:t>void 。</a:t>
            </a:r>
          </a:p>
        </p:txBody>
      </p:sp>
    </p:spTree>
    <p:extLst>
      <p:ext uri="{BB962C8B-B14F-4D97-AF65-F5344CB8AC3E}">
        <p14:creationId xmlns:p14="http://schemas.microsoft.com/office/powerpoint/2010/main" val="686413922"/>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33FB12F-1308-411D-97CA-AAE736EABF39}" type="slidenum">
              <a:rPr kumimoji="0" lang="zh-CN" altLang="en-US" sz="1400"/>
              <a:pPr eaLnBrk="1" hangingPunct="1"/>
              <a:t>16</a:t>
            </a:fld>
            <a:endParaRPr kumimoji="0" lang="en-US" altLang="zh-CN" sz="1400"/>
          </a:p>
        </p:txBody>
      </p:sp>
      <p:sp>
        <p:nvSpPr>
          <p:cNvPr id="19459" name="Rectangle 2"/>
          <p:cNvSpPr>
            <a:spLocks noGrp="1" noChangeArrowheads="1"/>
          </p:cNvSpPr>
          <p:nvPr>
            <p:ph type="title"/>
          </p:nvPr>
        </p:nvSpPr>
        <p:spPr>
          <a:xfrm>
            <a:off x="1143000" y="304800"/>
            <a:ext cx="4038600" cy="685800"/>
          </a:xfrm>
        </p:spPr>
        <p:txBody>
          <a:bodyPr/>
          <a:lstStyle/>
          <a:p>
            <a:pPr algn="just" eaLnBrk="1" hangingPunct="1"/>
            <a:r>
              <a:rPr lang="zh-CN" altLang="en-US" sz="3600" smtClean="0">
                <a:solidFill>
                  <a:schemeClr val="tx1"/>
                </a:solidFill>
                <a:effectLst/>
                <a:latin typeface="Times New Roman" pitchFamily="18" charset="0"/>
                <a:ea typeface="黑体" pitchFamily="2" charset="-122"/>
              </a:rPr>
              <a:t>消息（</a:t>
            </a:r>
            <a:r>
              <a:rPr lang="en-US" altLang="zh-CN" sz="3600" smtClean="0">
                <a:solidFill>
                  <a:schemeClr val="tx1"/>
                </a:solidFill>
                <a:effectLst/>
                <a:latin typeface="Times New Roman" pitchFamily="18" charset="0"/>
                <a:ea typeface="黑体" pitchFamily="2" charset="-122"/>
              </a:rPr>
              <a:t>Message</a:t>
            </a:r>
            <a:r>
              <a:rPr lang="zh-CN" altLang="en-US" sz="3600" smtClean="0">
                <a:solidFill>
                  <a:schemeClr val="tx1"/>
                </a:solidFill>
                <a:effectLst/>
                <a:latin typeface="Times New Roman" pitchFamily="18" charset="0"/>
                <a:ea typeface="黑体" pitchFamily="2" charset="-122"/>
              </a:rPr>
              <a:t>）</a:t>
            </a:r>
            <a:endParaRPr lang="zh-CN" altLang="en-US" sz="5400" smtClean="0">
              <a:solidFill>
                <a:schemeClr val="tx1"/>
              </a:solidFill>
              <a:effectLst/>
              <a:latin typeface="Times New Roman" pitchFamily="18" charset="0"/>
              <a:ea typeface="黑体" pitchFamily="2" charset="-122"/>
            </a:endParaRPr>
          </a:p>
        </p:txBody>
      </p:sp>
      <p:sp>
        <p:nvSpPr>
          <p:cNvPr id="19460" name="Rectangle 3"/>
          <p:cNvSpPr>
            <a:spLocks noGrp="1" noChangeArrowheads="1"/>
          </p:cNvSpPr>
          <p:nvPr>
            <p:ph type="body" idx="1"/>
          </p:nvPr>
        </p:nvSpPr>
        <p:spPr>
          <a:xfrm>
            <a:off x="1219200" y="990600"/>
            <a:ext cx="7543800" cy="5257800"/>
          </a:xfrm>
        </p:spPr>
        <p:txBody>
          <a:bodyPr/>
          <a:lstStyle/>
          <a:p>
            <a:pPr eaLnBrk="1" hangingPunct="1"/>
            <a:r>
              <a:rPr lang="zh-CN" altLang="en-US" sz="3600" smtClean="0">
                <a:ea typeface="黑体" pitchFamily="2" charset="-122"/>
              </a:rPr>
              <a:t>消息是一个对象与另一个对象的通信单元，是要求某个对象执行类中定义的某个操作的规格说明。</a:t>
            </a:r>
          </a:p>
          <a:p>
            <a:pPr eaLnBrk="1" hangingPunct="1"/>
            <a:r>
              <a:rPr lang="zh-CN" altLang="en-US" sz="3600" smtClean="0">
                <a:ea typeface="黑体" pitchFamily="2" charset="-122"/>
              </a:rPr>
              <a:t>一个对象接收到消息则调用消息中指定的方法，并将形式参数与参数表中相应的值结合起来。</a:t>
            </a:r>
          </a:p>
        </p:txBody>
      </p:sp>
    </p:spTree>
    <p:extLst>
      <p:ext uri="{BB962C8B-B14F-4D97-AF65-F5344CB8AC3E}">
        <p14:creationId xmlns:p14="http://schemas.microsoft.com/office/powerpoint/2010/main" val="251596028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p:bldP spid="19460" grpId="0" build="p"/>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64EA06-66AB-49AD-B78F-CD9D590F48ED}" type="slidenum">
              <a:rPr kumimoji="0" lang="zh-CN" altLang="en-US" sz="1400"/>
              <a:pPr eaLnBrk="1" hangingPunct="1"/>
              <a:t>160</a:t>
            </a:fld>
            <a:endParaRPr kumimoji="0" lang="en-US" altLang="zh-CN" sz="1400"/>
          </a:p>
        </p:txBody>
      </p:sp>
      <p:sp>
        <p:nvSpPr>
          <p:cNvPr id="110595" name="Rectangle 3"/>
          <p:cNvSpPr>
            <a:spLocks noGrp="1" noChangeArrowheads="1"/>
          </p:cNvSpPr>
          <p:nvPr>
            <p:ph type="body" idx="1"/>
          </p:nvPr>
        </p:nvSpPr>
        <p:spPr>
          <a:xfrm>
            <a:off x="457200" y="332656"/>
            <a:ext cx="8229600" cy="504056"/>
          </a:xfrm>
        </p:spPr>
        <p:txBody>
          <a:bodyPr>
            <a:normAutofit lnSpcReduction="10000"/>
          </a:bodyPr>
          <a:lstStyle/>
          <a:p>
            <a:pPr marL="0" indent="0" algn="ctr" eaLnBrk="1" hangingPunct="1">
              <a:lnSpc>
                <a:spcPct val="90000"/>
              </a:lnSpc>
              <a:buNone/>
            </a:pPr>
            <a:r>
              <a:rPr lang="zh-CN" altLang="en-US" b="1" dirty="0" smtClean="0">
                <a:latin typeface="宋体" pitchFamily="2" charset="-122"/>
              </a:rPr>
              <a:t>运算符重载规定</a:t>
            </a:r>
            <a:endParaRPr lang="en-US" altLang="zh-CN" b="1" dirty="0" smtClean="0">
              <a:latin typeface="宋体" pitchFamily="2" charset="-122"/>
            </a:endParaRPr>
          </a:p>
        </p:txBody>
      </p:sp>
      <p:pic>
        <p:nvPicPr>
          <p:cNvPr id="2" name="图片 1"/>
          <p:cNvPicPr>
            <a:picLocks noChangeAspect="1"/>
          </p:cNvPicPr>
          <p:nvPr/>
        </p:nvPicPr>
        <p:blipFill>
          <a:blip r:embed="rId3"/>
          <a:stretch>
            <a:fillRect/>
          </a:stretch>
        </p:blipFill>
        <p:spPr>
          <a:xfrm>
            <a:off x="453374" y="908720"/>
            <a:ext cx="8332586" cy="3096344"/>
          </a:xfrm>
          <a:prstGeom prst="rect">
            <a:avLst/>
          </a:prstGeom>
        </p:spPr>
      </p:pic>
      <p:sp>
        <p:nvSpPr>
          <p:cNvPr id="5" name="Rectangle 3"/>
          <p:cNvSpPr txBox="1">
            <a:spLocks noChangeArrowheads="1"/>
          </p:cNvSpPr>
          <p:nvPr/>
        </p:nvSpPr>
        <p:spPr>
          <a:xfrm>
            <a:off x="457200" y="4077072"/>
            <a:ext cx="8229600" cy="20490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zh-CN" altLang="en-US" b="1" dirty="0" smtClean="0">
                <a:latin typeface="宋体" pitchFamily="2" charset="-122"/>
              </a:rPr>
              <a:t>不建议重载的运算符：</a:t>
            </a:r>
            <a:endParaRPr lang="en-US" altLang="zh-CN" b="1" dirty="0" smtClean="0">
              <a:latin typeface="宋体" pitchFamily="2" charset="-122"/>
            </a:endParaRPr>
          </a:p>
          <a:p>
            <a:pPr lvl="1">
              <a:lnSpc>
                <a:spcPct val="90000"/>
              </a:lnSpc>
            </a:pPr>
            <a:r>
              <a:rPr lang="en-US" altLang="zh-CN" b="1" dirty="0" smtClean="0">
                <a:latin typeface="宋体" pitchFamily="2" charset="-122"/>
              </a:rPr>
              <a:t>&amp;&amp; || </a:t>
            </a:r>
            <a:r>
              <a:rPr lang="zh-CN" altLang="en-US" b="1" dirty="0" smtClean="0">
                <a:latin typeface="宋体" pitchFamily="2" charset="-122"/>
              </a:rPr>
              <a:t>逗号运算符</a:t>
            </a:r>
            <a:endParaRPr lang="en-US" altLang="zh-CN" b="1" dirty="0" smtClean="0">
              <a:latin typeface="宋体" pitchFamily="2" charset="-122"/>
            </a:endParaRPr>
          </a:p>
          <a:p>
            <a:pPr lvl="1">
              <a:lnSpc>
                <a:spcPct val="90000"/>
              </a:lnSpc>
            </a:pPr>
            <a:r>
              <a:rPr lang="zh-CN" altLang="en-US" b="1" dirty="0" smtClean="0">
                <a:latin typeface="宋体" pitchFamily="2" charset="-122"/>
              </a:rPr>
              <a:t>取地址运算符</a:t>
            </a:r>
            <a:endParaRPr lang="en-US" altLang="zh-CN" b="1" dirty="0" smtClean="0">
              <a:latin typeface="宋体" pitchFamily="2" charset="-122"/>
            </a:endParaRPr>
          </a:p>
        </p:txBody>
      </p:sp>
    </p:spTree>
    <p:extLst>
      <p:ext uri="{BB962C8B-B14F-4D97-AF65-F5344CB8AC3E}">
        <p14:creationId xmlns:p14="http://schemas.microsoft.com/office/powerpoint/2010/main" val="510424963"/>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P spid="5"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364EA06-66AB-49AD-B78F-CD9D590F48ED}" type="slidenum">
              <a:rPr kumimoji="0" lang="zh-CN" altLang="en-US" sz="1400"/>
              <a:pPr eaLnBrk="1" hangingPunct="1"/>
              <a:t>161</a:t>
            </a:fld>
            <a:endParaRPr kumimoji="0" lang="en-US" altLang="zh-CN" sz="1400"/>
          </a:p>
        </p:txBody>
      </p:sp>
      <p:sp>
        <p:nvSpPr>
          <p:cNvPr id="110595" name="Rectangle 3"/>
          <p:cNvSpPr>
            <a:spLocks noGrp="1" noChangeArrowheads="1"/>
          </p:cNvSpPr>
          <p:nvPr>
            <p:ph type="body" idx="1"/>
          </p:nvPr>
        </p:nvSpPr>
        <p:spPr>
          <a:xfrm>
            <a:off x="457200" y="332656"/>
            <a:ext cx="8229600" cy="504056"/>
          </a:xfrm>
        </p:spPr>
        <p:txBody>
          <a:bodyPr>
            <a:normAutofit lnSpcReduction="10000"/>
          </a:bodyPr>
          <a:lstStyle/>
          <a:p>
            <a:pPr marL="0" indent="0" algn="ctr" eaLnBrk="1" hangingPunct="1">
              <a:lnSpc>
                <a:spcPct val="90000"/>
              </a:lnSpc>
              <a:buNone/>
            </a:pPr>
            <a:r>
              <a:rPr lang="zh-CN" altLang="en-US" b="1" dirty="0" smtClean="0">
                <a:latin typeface="宋体" pitchFamily="2" charset="-122"/>
              </a:rPr>
              <a:t>成员函数 </a:t>
            </a:r>
            <a:r>
              <a:rPr lang="en-US" altLang="zh-CN" b="1" dirty="0" smtClean="0">
                <a:latin typeface="宋体" pitchFamily="2" charset="-122"/>
              </a:rPr>
              <a:t>or </a:t>
            </a:r>
            <a:r>
              <a:rPr lang="zh-CN" altLang="en-US" b="1" dirty="0">
                <a:latin typeface="宋体" pitchFamily="2" charset="-122"/>
              </a:rPr>
              <a:t>友</a:t>
            </a:r>
            <a:r>
              <a:rPr lang="zh-CN" altLang="en-US" b="1" dirty="0" smtClean="0">
                <a:latin typeface="宋体" pitchFamily="2" charset="-122"/>
              </a:rPr>
              <a:t>元函数</a:t>
            </a:r>
            <a:endParaRPr lang="en-US" altLang="zh-CN" b="1" dirty="0" smtClean="0">
              <a:latin typeface="宋体" pitchFamily="2" charset="-122"/>
            </a:endParaRPr>
          </a:p>
        </p:txBody>
      </p:sp>
      <p:sp>
        <p:nvSpPr>
          <p:cNvPr id="5" name="Rectangle 3"/>
          <p:cNvSpPr txBox="1">
            <a:spLocks noChangeArrowheads="1"/>
          </p:cNvSpPr>
          <p:nvPr/>
        </p:nvSpPr>
        <p:spPr>
          <a:xfrm>
            <a:off x="457200" y="1052736"/>
            <a:ext cx="8229600" cy="50734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zh-CN" altLang="en-US" b="1" dirty="0" smtClean="0">
                <a:latin typeface="宋体" pitchFamily="2" charset="-122"/>
              </a:rPr>
              <a:t>赋值、下标、调用、成员访问箭头必须为成员函数；</a:t>
            </a:r>
            <a:endParaRPr lang="en-US" altLang="zh-CN" b="1" dirty="0" smtClean="0">
              <a:latin typeface="宋体" pitchFamily="2" charset="-122"/>
            </a:endParaRPr>
          </a:p>
          <a:p>
            <a:pPr>
              <a:lnSpc>
                <a:spcPct val="90000"/>
              </a:lnSpc>
            </a:pPr>
            <a:r>
              <a:rPr lang="zh-CN" altLang="en-US" b="1" dirty="0" smtClean="0">
                <a:latin typeface="宋体" pitchFamily="2" charset="-122"/>
              </a:rPr>
              <a:t>改变对象状态的运算符一般为成员函数；</a:t>
            </a:r>
            <a:endParaRPr lang="en-US" altLang="zh-CN" b="1" dirty="0" smtClean="0">
              <a:latin typeface="宋体" pitchFamily="2" charset="-122"/>
            </a:endParaRPr>
          </a:p>
          <a:p>
            <a:pPr>
              <a:lnSpc>
                <a:spcPct val="90000"/>
              </a:lnSpc>
            </a:pPr>
            <a:r>
              <a:rPr lang="zh-CN" altLang="en-US" b="1" dirty="0" smtClean="0">
                <a:latin typeface="宋体" pitchFamily="2" charset="-122"/>
              </a:rPr>
              <a:t>具有对称性的运算符如算术、相等性、关系和位运算符，一般为友元函数；</a:t>
            </a:r>
            <a:endParaRPr lang="en-US" altLang="zh-CN" b="1" dirty="0" smtClean="0">
              <a:latin typeface="宋体" pitchFamily="2" charset="-122"/>
            </a:endParaRPr>
          </a:p>
          <a:p>
            <a:pPr>
              <a:lnSpc>
                <a:spcPct val="90000"/>
              </a:lnSpc>
            </a:pPr>
            <a:endParaRPr lang="en-US" altLang="zh-CN" b="1" dirty="0" smtClean="0">
              <a:latin typeface="宋体" pitchFamily="2" charset="-122"/>
            </a:endParaRPr>
          </a:p>
        </p:txBody>
      </p:sp>
    </p:spTree>
    <p:extLst>
      <p:ext uri="{BB962C8B-B14F-4D97-AF65-F5344CB8AC3E}">
        <p14:creationId xmlns:p14="http://schemas.microsoft.com/office/powerpoint/2010/main" val="1755905073"/>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P spid="5" grpId="0" build="p"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CFFDB0A-116B-45FC-99F9-8A6BB7FA7ADF}" type="slidenum">
              <a:rPr kumimoji="0" lang="zh-CN" altLang="en-US" sz="1400"/>
              <a:pPr eaLnBrk="1" hangingPunct="1"/>
              <a:t>162</a:t>
            </a:fld>
            <a:endParaRPr kumimoji="0" lang="en-US" altLang="zh-CN" sz="1400"/>
          </a:p>
        </p:txBody>
      </p:sp>
      <p:sp>
        <p:nvSpPr>
          <p:cNvPr id="112642"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FFFFFF"/>
                  </a:outerShdw>
                </a:effectLst>
                <a:latin typeface="宋体" pitchFamily="2" charset="-122"/>
              </a:rPr>
              <a:t>8.1</a:t>
            </a:r>
            <a:r>
              <a:rPr lang="zh-CN" altLang="zh-CN" b="1" dirty="0" smtClean="0">
                <a:effectLst>
                  <a:outerShdw blurRad="38100" dist="38100" dir="2700000" algn="tl">
                    <a:srgbClr val="FFFFFF"/>
                  </a:outerShdw>
                </a:effectLst>
                <a:latin typeface="宋体" pitchFamily="2" charset="-122"/>
              </a:rPr>
              <a:t>重载为类的成员函数</a:t>
            </a:r>
          </a:p>
        </p:txBody>
      </p:sp>
      <p:graphicFrame>
        <p:nvGraphicFramePr>
          <p:cNvPr id="115716" name="Object 3"/>
          <p:cNvGraphicFramePr>
            <a:graphicFrameLocks noChangeAspect="1"/>
          </p:cNvGraphicFramePr>
          <p:nvPr>
            <p:extLst>
              <p:ext uri="{D42A27DB-BD31-4B8C-83A1-F6EECF244321}">
                <p14:modId xmlns:p14="http://schemas.microsoft.com/office/powerpoint/2010/main" val="2198691657"/>
              </p:ext>
            </p:extLst>
          </p:nvPr>
        </p:nvGraphicFramePr>
        <p:xfrm>
          <a:off x="1066800" y="1752600"/>
          <a:ext cx="6094413" cy="4756150"/>
        </p:xfrm>
        <a:graphic>
          <a:graphicData uri="http://schemas.openxmlformats.org/presentationml/2006/ole">
            <mc:AlternateContent xmlns:mc="http://schemas.openxmlformats.org/markup-compatibility/2006">
              <mc:Choice xmlns:v="urn:schemas-microsoft-com:vml" Requires="v">
                <p:oleObj spid="_x0000_s44360" name="Document" r:id="rId3" imgW="6108309" imgH="4752950" progId="Word.Document.8">
                  <p:embed/>
                </p:oleObj>
              </mc:Choice>
              <mc:Fallback>
                <p:oleObj name="Document" r:id="rId3" imgW="6108309" imgH="4752950" progId="Word.Document.8">
                  <p:embed/>
                  <p:pic>
                    <p:nvPicPr>
                      <p:cNvPr id="0" name=""/>
                      <p:cNvPicPr>
                        <a:picLocks noChangeAspect="1" noChangeArrowheads="1"/>
                      </p:cNvPicPr>
                      <p:nvPr/>
                    </p:nvPicPr>
                    <p:blipFill>
                      <a:blip r:embed="rId4"/>
                      <a:srcRect/>
                      <a:stretch>
                        <a:fillRect/>
                      </a:stretch>
                    </p:blipFill>
                    <p:spPr bwMode="auto">
                      <a:xfrm>
                        <a:off x="1066800" y="1752600"/>
                        <a:ext cx="6094413" cy="475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255947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B5F948D-CC6D-4D72-B151-D4FF0A3B0F7C}" type="slidenum">
              <a:rPr kumimoji="0" lang="zh-CN" altLang="en-US" sz="1400"/>
              <a:pPr eaLnBrk="1" hangingPunct="1"/>
              <a:t>163</a:t>
            </a:fld>
            <a:endParaRPr kumimoji="0" lang="en-US" altLang="zh-CN" sz="1400"/>
          </a:p>
        </p:txBody>
      </p:sp>
      <p:sp>
        <p:nvSpPr>
          <p:cNvPr id="11366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重载为类的成员函数</a:t>
            </a:r>
          </a:p>
        </p:txBody>
      </p:sp>
      <p:graphicFrame>
        <p:nvGraphicFramePr>
          <p:cNvPr id="116740" name="Object 3"/>
          <p:cNvGraphicFramePr>
            <a:graphicFrameLocks noChangeAspect="1"/>
          </p:cNvGraphicFramePr>
          <p:nvPr>
            <p:extLst>
              <p:ext uri="{D42A27DB-BD31-4B8C-83A1-F6EECF244321}">
                <p14:modId xmlns:p14="http://schemas.microsoft.com/office/powerpoint/2010/main" val="3082350574"/>
              </p:ext>
            </p:extLst>
          </p:nvPr>
        </p:nvGraphicFramePr>
        <p:xfrm>
          <a:off x="5029200" y="1673225"/>
          <a:ext cx="4864100" cy="11672888"/>
        </p:xfrm>
        <a:graphic>
          <a:graphicData uri="http://schemas.openxmlformats.org/presentationml/2006/ole">
            <mc:AlternateContent xmlns:mc="http://schemas.openxmlformats.org/markup-compatibility/2006">
              <mc:Choice xmlns:v="urn:schemas-microsoft-com:vml" Requires="v">
                <p:oleObj spid="_x0000_s45710" name="Document" r:id="rId3" imgW="4930025" imgH="11787013" progId="Word.Document.8">
                  <p:embed/>
                </p:oleObj>
              </mc:Choice>
              <mc:Fallback>
                <p:oleObj name="Document" r:id="rId3" imgW="4930025" imgH="11787013" progId="Word.Document.8">
                  <p:embed/>
                  <p:pic>
                    <p:nvPicPr>
                      <p:cNvPr id="0" name=""/>
                      <p:cNvPicPr>
                        <a:picLocks noChangeAspect="1" noChangeArrowheads="1"/>
                      </p:cNvPicPr>
                      <p:nvPr/>
                    </p:nvPicPr>
                    <p:blipFill>
                      <a:blip r:embed="rId4"/>
                      <a:srcRect/>
                      <a:stretch>
                        <a:fillRect/>
                      </a:stretch>
                    </p:blipFill>
                    <p:spPr bwMode="auto">
                      <a:xfrm>
                        <a:off x="5029200" y="1673225"/>
                        <a:ext cx="4864100" cy="1167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1" name="Object 4"/>
          <p:cNvGraphicFramePr>
            <a:graphicFrameLocks noChangeAspect="1"/>
          </p:cNvGraphicFramePr>
          <p:nvPr>
            <p:extLst>
              <p:ext uri="{D42A27DB-BD31-4B8C-83A1-F6EECF244321}">
                <p14:modId xmlns:p14="http://schemas.microsoft.com/office/powerpoint/2010/main" val="1464884182"/>
              </p:ext>
            </p:extLst>
          </p:nvPr>
        </p:nvGraphicFramePr>
        <p:xfrm>
          <a:off x="457200" y="1604963"/>
          <a:ext cx="7791450" cy="11672887"/>
        </p:xfrm>
        <a:graphic>
          <a:graphicData uri="http://schemas.openxmlformats.org/presentationml/2006/ole">
            <mc:AlternateContent xmlns:mc="http://schemas.openxmlformats.org/markup-compatibility/2006">
              <mc:Choice xmlns:v="urn:schemas-microsoft-com:vml" Requires="v">
                <p:oleObj spid="_x0000_s45711" name="Document" r:id="rId5" imgW="7893959" imgH="11787013" progId="Word.Document.8">
                  <p:embed/>
                </p:oleObj>
              </mc:Choice>
              <mc:Fallback>
                <p:oleObj name="Document" r:id="rId5" imgW="7893959" imgH="11787013" progId="Word.Document.8">
                  <p:embed/>
                  <p:pic>
                    <p:nvPicPr>
                      <p:cNvPr id="0" name=""/>
                      <p:cNvPicPr>
                        <a:picLocks noChangeAspect="1" noChangeArrowheads="1"/>
                      </p:cNvPicPr>
                      <p:nvPr/>
                    </p:nvPicPr>
                    <p:blipFill>
                      <a:blip r:embed="rId6"/>
                      <a:srcRect/>
                      <a:stretch>
                        <a:fillRect/>
                      </a:stretch>
                    </p:blipFill>
                    <p:spPr bwMode="auto">
                      <a:xfrm>
                        <a:off x="457200" y="1604963"/>
                        <a:ext cx="7791450" cy="1167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9392655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5F6D234-D13C-4D70-AD54-9B6EAB98304D}" type="slidenum">
              <a:rPr kumimoji="0" lang="zh-CN" altLang="en-US" sz="1400"/>
              <a:pPr eaLnBrk="1" hangingPunct="1"/>
              <a:t>164</a:t>
            </a:fld>
            <a:endParaRPr kumimoji="0" lang="en-US" altLang="zh-CN" sz="1400"/>
          </a:p>
        </p:txBody>
      </p:sp>
      <p:sp>
        <p:nvSpPr>
          <p:cNvPr id="11469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重载为类的成员函数</a:t>
            </a:r>
          </a:p>
        </p:txBody>
      </p:sp>
      <p:graphicFrame>
        <p:nvGraphicFramePr>
          <p:cNvPr id="117764" name="Object 3"/>
          <p:cNvGraphicFramePr>
            <a:graphicFrameLocks noChangeAspect="1"/>
          </p:cNvGraphicFramePr>
          <p:nvPr>
            <p:extLst>
              <p:ext uri="{D42A27DB-BD31-4B8C-83A1-F6EECF244321}">
                <p14:modId xmlns:p14="http://schemas.microsoft.com/office/powerpoint/2010/main" val="3467363667"/>
              </p:ext>
            </p:extLst>
          </p:nvPr>
        </p:nvGraphicFramePr>
        <p:xfrm>
          <a:off x="1069975" y="1751013"/>
          <a:ext cx="6030913" cy="4027487"/>
        </p:xfrm>
        <a:graphic>
          <a:graphicData uri="http://schemas.openxmlformats.org/presentationml/2006/ole">
            <mc:AlternateContent xmlns:mc="http://schemas.openxmlformats.org/markup-compatibility/2006">
              <mc:Choice xmlns:v="urn:schemas-microsoft-com:vml" Requires="v">
                <p:oleObj spid="_x0000_s46408" name="Document" r:id="rId3" imgW="6108309" imgH="4065629" progId="Word.Document.8">
                  <p:embed/>
                </p:oleObj>
              </mc:Choice>
              <mc:Fallback>
                <p:oleObj name="Document" r:id="rId3" imgW="6108309" imgH="4065629" progId="Word.Document.8">
                  <p:embed/>
                  <p:pic>
                    <p:nvPicPr>
                      <p:cNvPr id="0" name=""/>
                      <p:cNvPicPr>
                        <a:picLocks noChangeAspect="1" noChangeArrowheads="1"/>
                      </p:cNvPicPr>
                      <p:nvPr/>
                    </p:nvPicPr>
                    <p:blipFill>
                      <a:blip r:embed="rId4"/>
                      <a:srcRect/>
                      <a:stretch>
                        <a:fillRect/>
                      </a:stretch>
                    </p:blipFill>
                    <p:spPr bwMode="auto">
                      <a:xfrm>
                        <a:off x="1069975" y="1751013"/>
                        <a:ext cx="6030913" cy="402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0348462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EF564C8-D4A3-4136-B855-3C5B86126DEE}" type="slidenum">
              <a:rPr kumimoji="0" lang="zh-CN" altLang="en-US" sz="1400"/>
              <a:pPr eaLnBrk="1" hangingPunct="1"/>
              <a:t>165</a:t>
            </a:fld>
            <a:endParaRPr kumimoji="0" lang="en-US" altLang="zh-CN" sz="1400"/>
          </a:p>
        </p:txBody>
      </p:sp>
      <p:sp>
        <p:nvSpPr>
          <p:cNvPr id="115714"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重载为类的成员函数</a:t>
            </a:r>
          </a:p>
        </p:txBody>
      </p:sp>
      <p:graphicFrame>
        <p:nvGraphicFramePr>
          <p:cNvPr id="118788" name="Object 3"/>
          <p:cNvGraphicFramePr>
            <a:graphicFrameLocks noChangeAspect="1"/>
          </p:cNvGraphicFramePr>
          <p:nvPr>
            <p:extLst>
              <p:ext uri="{D42A27DB-BD31-4B8C-83A1-F6EECF244321}">
                <p14:modId xmlns:p14="http://schemas.microsoft.com/office/powerpoint/2010/main" val="1288635175"/>
              </p:ext>
            </p:extLst>
          </p:nvPr>
        </p:nvGraphicFramePr>
        <p:xfrm>
          <a:off x="1001713" y="1673225"/>
          <a:ext cx="6002337" cy="4902200"/>
        </p:xfrm>
        <a:graphic>
          <a:graphicData uri="http://schemas.openxmlformats.org/presentationml/2006/ole">
            <mc:AlternateContent xmlns:mc="http://schemas.openxmlformats.org/markup-compatibility/2006">
              <mc:Choice xmlns:v="urn:schemas-microsoft-com:vml" Requires="v">
                <p:oleObj spid="_x0000_s47432" name="Document" r:id="rId3" imgW="6079799" imgH="4950869" progId="Word.Document.8">
                  <p:embed/>
                </p:oleObj>
              </mc:Choice>
              <mc:Fallback>
                <p:oleObj name="Document" r:id="rId3" imgW="6079799" imgH="4950869" progId="Word.Document.8">
                  <p:embed/>
                  <p:pic>
                    <p:nvPicPr>
                      <p:cNvPr id="0" name=""/>
                      <p:cNvPicPr>
                        <a:picLocks noChangeAspect="1" noChangeArrowheads="1"/>
                      </p:cNvPicPr>
                      <p:nvPr/>
                    </p:nvPicPr>
                    <p:blipFill>
                      <a:blip r:embed="rId4"/>
                      <a:srcRect/>
                      <a:stretch>
                        <a:fillRect/>
                      </a:stretch>
                    </p:blipFill>
                    <p:spPr bwMode="auto">
                      <a:xfrm>
                        <a:off x="1001713" y="1673225"/>
                        <a:ext cx="6002337" cy="490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2700891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78A5630-4C39-43DA-B83A-C8771216BB80}" type="slidenum">
              <a:rPr kumimoji="0" lang="zh-CN" altLang="en-US" sz="1400"/>
              <a:pPr eaLnBrk="1" hangingPunct="1"/>
              <a:t>166</a:t>
            </a:fld>
            <a:endParaRPr kumimoji="0" lang="en-US" altLang="zh-CN" sz="1400"/>
          </a:p>
        </p:txBody>
      </p:sp>
      <p:sp>
        <p:nvSpPr>
          <p:cNvPr id="116738"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FFFFFF"/>
                  </a:outerShdw>
                </a:effectLst>
                <a:latin typeface="宋体" pitchFamily="2" charset="-122"/>
              </a:rPr>
              <a:t>8.2</a:t>
            </a:r>
            <a:r>
              <a:rPr lang="zh-CN" altLang="zh-CN" b="1" dirty="0" smtClean="0">
                <a:effectLst>
                  <a:outerShdw blurRad="38100" dist="38100" dir="2700000" algn="tl">
                    <a:srgbClr val="FFFFFF"/>
                  </a:outerShdw>
                </a:effectLst>
                <a:latin typeface="宋体" pitchFamily="2" charset="-122"/>
              </a:rPr>
              <a:t>重载为类的友元函数</a:t>
            </a:r>
          </a:p>
        </p:txBody>
      </p:sp>
      <p:graphicFrame>
        <p:nvGraphicFramePr>
          <p:cNvPr id="119812" name="Object 3"/>
          <p:cNvGraphicFramePr>
            <a:graphicFrameLocks noChangeAspect="1"/>
          </p:cNvGraphicFramePr>
          <p:nvPr>
            <p:extLst>
              <p:ext uri="{D42A27DB-BD31-4B8C-83A1-F6EECF244321}">
                <p14:modId xmlns:p14="http://schemas.microsoft.com/office/powerpoint/2010/main" val="2456239165"/>
              </p:ext>
            </p:extLst>
          </p:nvPr>
        </p:nvGraphicFramePr>
        <p:xfrm>
          <a:off x="1069975" y="1751013"/>
          <a:ext cx="6002338" cy="4708525"/>
        </p:xfrm>
        <a:graphic>
          <a:graphicData uri="http://schemas.openxmlformats.org/presentationml/2006/ole">
            <mc:AlternateContent xmlns:mc="http://schemas.openxmlformats.org/markup-compatibility/2006">
              <mc:Choice xmlns:v="urn:schemas-microsoft-com:vml" Requires="v">
                <p:oleObj spid="_x0000_s48456" name="Document" r:id="rId3" imgW="6079799" imgH="4752950" progId="Word.Document.8">
                  <p:embed/>
                </p:oleObj>
              </mc:Choice>
              <mc:Fallback>
                <p:oleObj name="Document" r:id="rId3" imgW="6079799" imgH="4752950" progId="Word.Document.8">
                  <p:embed/>
                  <p:pic>
                    <p:nvPicPr>
                      <p:cNvPr id="0" name=""/>
                      <p:cNvPicPr>
                        <a:picLocks noChangeAspect="1" noChangeArrowheads="1"/>
                      </p:cNvPicPr>
                      <p:nvPr/>
                    </p:nvPicPr>
                    <p:blipFill>
                      <a:blip r:embed="rId4"/>
                      <a:srcRect/>
                      <a:stretch>
                        <a:fillRect/>
                      </a:stretch>
                    </p:blipFill>
                    <p:spPr bwMode="auto">
                      <a:xfrm>
                        <a:off x="1069975" y="1751013"/>
                        <a:ext cx="6002338" cy="470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4274213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32F663D-A0FA-415D-A0BD-CC241E7172F9}" type="slidenum">
              <a:rPr kumimoji="0" lang="zh-CN" altLang="en-US" sz="1400"/>
              <a:pPr eaLnBrk="1" hangingPunct="1"/>
              <a:t>167</a:t>
            </a:fld>
            <a:endParaRPr kumimoji="0" lang="en-US" altLang="zh-CN" sz="1400"/>
          </a:p>
        </p:txBody>
      </p:sp>
      <p:sp>
        <p:nvSpPr>
          <p:cNvPr id="11776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重载为类的友元函数</a:t>
            </a:r>
          </a:p>
        </p:txBody>
      </p:sp>
      <p:graphicFrame>
        <p:nvGraphicFramePr>
          <p:cNvPr id="120836" name="Object 4"/>
          <p:cNvGraphicFramePr>
            <a:graphicFrameLocks noChangeAspect="1"/>
          </p:cNvGraphicFramePr>
          <p:nvPr>
            <p:extLst>
              <p:ext uri="{D42A27DB-BD31-4B8C-83A1-F6EECF244321}">
                <p14:modId xmlns:p14="http://schemas.microsoft.com/office/powerpoint/2010/main" val="1448376310"/>
              </p:ext>
            </p:extLst>
          </p:nvPr>
        </p:nvGraphicFramePr>
        <p:xfrm>
          <a:off x="1295400" y="1752600"/>
          <a:ext cx="4743450" cy="5715000"/>
        </p:xfrm>
        <a:graphic>
          <a:graphicData uri="http://schemas.openxmlformats.org/presentationml/2006/ole">
            <mc:AlternateContent xmlns:mc="http://schemas.openxmlformats.org/markup-compatibility/2006">
              <mc:Choice xmlns:v="urn:schemas-microsoft-com:vml" Requires="v">
                <p:oleObj spid="_x0000_s49480" name="Document" r:id="rId3" imgW="6108309" imgH="7331302" progId="Word.Document.8">
                  <p:embed/>
                </p:oleObj>
              </mc:Choice>
              <mc:Fallback>
                <p:oleObj name="Document" r:id="rId3" imgW="6108309" imgH="7331302" progId="Word.Document.8">
                  <p:embed/>
                  <p:pic>
                    <p:nvPicPr>
                      <p:cNvPr id="0" name=""/>
                      <p:cNvPicPr>
                        <a:picLocks noChangeAspect="1" noChangeArrowheads="1"/>
                      </p:cNvPicPr>
                      <p:nvPr/>
                    </p:nvPicPr>
                    <p:blipFill>
                      <a:blip r:embed="rId4"/>
                      <a:srcRect/>
                      <a:stretch>
                        <a:fillRect/>
                      </a:stretch>
                    </p:blipFill>
                    <p:spPr bwMode="auto">
                      <a:xfrm>
                        <a:off x="1295400" y="1752600"/>
                        <a:ext cx="474345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667441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4ACDD50-848D-46C8-AACE-18D58B3A76BB}" type="slidenum">
              <a:rPr kumimoji="0" lang="zh-CN" altLang="en-US" sz="1400"/>
              <a:pPr eaLnBrk="1" hangingPunct="1"/>
              <a:t>168</a:t>
            </a:fld>
            <a:endParaRPr kumimoji="0" lang="en-US" altLang="zh-CN" sz="1400"/>
          </a:p>
        </p:txBody>
      </p:sp>
      <p:sp>
        <p:nvSpPr>
          <p:cNvPr id="11878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重载为类的友元函数</a:t>
            </a:r>
          </a:p>
        </p:txBody>
      </p:sp>
      <p:graphicFrame>
        <p:nvGraphicFramePr>
          <p:cNvPr id="121860" name="Object 3"/>
          <p:cNvGraphicFramePr>
            <a:graphicFrameLocks noChangeAspect="1"/>
          </p:cNvGraphicFramePr>
          <p:nvPr>
            <p:extLst>
              <p:ext uri="{D42A27DB-BD31-4B8C-83A1-F6EECF244321}">
                <p14:modId xmlns:p14="http://schemas.microsoft.com/office/powerpoint/2010/main" val="1854090150"/>
              </p:ext>
            </p:extLst>
          </p:nvPr>
        </p:nvGraphicFramePr>
        <p:xfrm>
          <a:off x="1066800" y="1752600"/>
          <a:ext cx="6057900" cy="4038600"/>
        </p:xfrm>
        <a:graphic>
          <a:graphicData uri="http://schemas.openxmlformats.org/presentationml/2006/ole">
            <mc:AlternateContent xmlns:mc="http://schemas.openxmlformats.org/markup-compatibility/2006">
              <mc:Choice xmlns:v="urn:schemas-microsoft-com:vml" Requires="v">
                <p:oleObj spid="_x0000_s50504" name="Document" r:id="rId3" imgW="6079799" imgH="4036840" progId="Word.Document.8">
                  <p:embed/>
                </p:oleObj>
              </mc:Choice>
              <mc:Fallback>
                <p:oleObj name="Document" r:id="rId3" imgW="6079799" imgH="4036840" progId="Word.Document.8">
                  <p:embed/>
                  <p:pic>
                    <p:nvPicPr>
                      <p:cNvPr id="0" name=""/>
                      <p:cNvPicPr>
                        <a:picLocks noChangeAspect="1" noChangeArrowheads="1"/>
                      </p:cNvPicPr>
                      <p:nvPr/>
                    </p:nvPicPr>
                    <p:blipFill>
                      <a:blip r:embed="rId4"/>
                      <a:srcRect/>
                      <a:stretch>
                        <a:fillRect/>
                      </a:stretch>
                    </p:blipFill>
                    <p:spPr bwMode="auto">
                      <a:xfrm>
                        <a:off x="1066800" y="1752600"/>
                        <a:ext cx="60579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4358052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5BD4F95-7AC7-4623-A565-6A84C9887571}" type="slidenum">
              <a:rPr kumimoji="0" lang="zh-CN" altLang="en-US" sz="1400"/>
              <a:pPr eaLnBrk="1" hangingPunct="1"/>
              <a:t>169</a:t>
            </a:fld>
            <a:endParaRPr kumimoji="0" lang="en-US" altLang="zh-CN" sz="1400"/>
          </a:p>
        </p:txBody>
      </p:sp>
      <p:sp>
        <p:nvSpPr>
          <p:cNvPr id="11981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重载为类的友元函数</a:t>
            </a:r>
          </a:p>
        </p:txBody>
      </p:sp>
      <p:graphicFrame>
        <p:nvGraphicFramePr>
          <p:cNvPr id="122884" name="Object 3"/>
          <p:cNvGraphicFramePr>
            <a:graphicFrameLocks noChangeAspect="1"/>
          </p:cNvGraphicFramePr>
          <p:nvPr>
            <p:extLst>
              <p:ext uri="{D42A27DB-BD31-4B8C-83A1-F6EECF244321}">
                <p14:modId xmlns:p14="http://schemas.microsoft.com/office/powerpoint/2010/main" val="2308358693"/>
              </p:ext>
            </p:extLst>
          </p:nvPr>
        </p:nvGraphicFramePr>
        <p:xfrm>
          <a:off x="992188" y="1673225"/>
          <a:ext cx="6002337" cy="4902200"/>
        </p:xfrm>
        <a:graphic>
          <a:graphicData uri="http://schemas.openxmlformats.org/presentationml/2006/ole">
            <mc:AlternateContent xmlns:mc="http://schemas.openxmlformats.org/markup-compatibility/2006">
              <mc:Choice xmlns:v="urn:schemas-microsoft-com:vml" Requires="v">
                <p:oleObj spid="_x0000_s51528" name="Document" r:id="rId3" imgW="6079799" imgH="4950869" progId="Word.Document.8">
                  <p:embed/>
                </p:oleObj>
              </mc:Choice>
              <mc:Fallback>
                <p:oleObj name="Document" r:id="rId3" imgW="6079799" imgH="4950869" progId="Word.Document.8">
                  <p:embed/>
                  <p:pic>
                    <p:nvPicPr>
                      <p:cNvPr id="0" name=""/>
                      <p:cNvPicPr>
                        <a:picLocks noChangeAspect="1" noChangeArrowheads="1"/>
                      </p:cNvPicPr>
                      <p:nvPr/>
                    </p:nvPicPr>
                    <p:blipFill>
                      <a:blip r:embed="rId4"/>
                      <a:srcRect/>
                      <a:stretch>
                        <a:fillRect/>
                      </a:stretch>
                    </p:blipFill>
                    <p:spPr bwMode="auto">
                      <a:xfrm>
                        <a:off x="992188" y="1673225"/>
                        <a:ext cx="6002337" cy="490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24534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C563F42-9529-42AC-824E-04DC022288F1}" type="slidenum">
              <a:rPr kumimoji="0" lang="zh-CN" altLang="en-US" sz="1400"/>
              <a:pPr eaLnBrk="1" hangingPunct="1"/>
              <a:t>17</a:t>
            </a:fld>
            <a:endParaRPr kumimoji="0" lang="en-US" altLang="zh-CN" sz="1400"/>
          </a:p>
        </p:txBody>
      </p:sp>
      <p:sp>
        <p:nvSpPr>
          <p:cNvPr id="20483" name="Rectangle 2"/>
          <p:cNvSpPr>
            <a:spLocks noGrp="1" noChangeArrowheads="1"/>
          </p:cNvSpPr>
          <p:nvPr>
            <p:ph type="title"/>
          </p:nvPr>
        </p:nvSpPr>
        <p:spPr>
          <a:xfrm>
            <a:off x="1066800" y="381000"/>
            <a:ext cx="2743200" cy="838200"/>
          </a:xfrm>
        </p:spPr>
        <p:txBody>
          <a:bodyPr/>
          <a:lstStyle/>
          <a:p>
            <a:pPr eaLnBrk="1" hangingPunct="1"/>
            <a:r>
              <a:rPr lang="zh-CN" altLang="en-US" sz="4000" b="1" smtClean="0">
                <a:solidFill>
                  <a:schemeClr val="tx1"/>
                </a:solidFill>
                <a:effectLst/>
                <a:latin typeface="Times New Roman" pitchFamily="18" charset="0"/>
                <a:ea typeface="黑体" pitchFamily="2" charset="-122"/>
              </a:rPr>
              <a:t>类</a:t>
            </a:r>
            <a:endParaRPr lang="en-US" altLang="zh-CN" smtClean="0">
              <a:solidFill>
                <a:schemeClr val="tx1"/>
              </a:solidFill>
              <a:effectLst/>
            </a:endParaRPr>
          </a:p>
        </p:txBody>
      </p:sp>
      <p:sp>
        <p:nvSpPr>
          <p:cNvPr id="20484" name="Rectangle 3"/>
          <p:cNvSpPr>
            <a:spLocks noGrp="1" noChangeArrowheads="1"/>
          </p:cNvSpPr>
          <p:nvPr>
            <p:ph type="body" idx="1"/>
          </p:nvPr>
        </p:nvSpPr>
        <p:spPr>
          <a:xfrm>
            <a:off x="1066800" y="1447800"/>
            <a:ext cx="7467600" cy="4343400"/>
          </a:xfrm>
        </p:spPr>
        <p:txBody>
          <a:bodyPr>
            <a:normAutofit lnSpcReduction="10000"/>
          </a:bodyPr>
          <a:lstStyle/>
          <a:p>
            <a:pPr eaLnBrk="1" hangingPunct="1"/>
            <a:r>
              <a:rPr lang="zh-CN" altLang="en-US" sz="4000" smtClean="0">
                <a:latin typeface="黑体" pitchFamily="2" charset="-122"/>
                <a:ea typeface="黑体" pitchFamily="2" charset="-122"/>
              </a:rPr>
              <a:t>类是一组具有相同数据结构和相同操作的对象的集合。</a:t>
            </a:r>
          </a:p>
          <a:p>
            <a:pPr eaLnBrk="1" hangingPunct="1"/>
            <a:r>
              <a:rPr lang="zh-CN" altLang="en-US" sz="4000" smtClean="0">
                <a:latin typeface="黑体" pitchFamily="2" charset="-122"/>
                <a:ea typeface="黑体" pitchFamily="2" charset="-122"/>
              </a:rPr>
              <a:t>类的定义包括一组数据属性和在数据上的一组合法操作。</a:t>
            </a:r>
          </a:p>
          <a:p>
            <a:pPr eaLnBrk="1" hangingPunct="1"/>
            <a:r>
              <a:rPr lang="zh-CN" altLang="en-US" sz="4000" smtClean="0">
                <a:latin typeface="黑体" pitchFamily="2" charset="-122"/>
                <a:ea typeface="黑体" pitchFamily="2" charset="-122"/>
              </a:rPr>
              <a:t>类定义可以视为一个具有类似特性与共同行为的对象的模板，可用来产生对象。</a:t>
            </a:r>
          </a:p>
        </p:txBody>
      </p:sp>
    </p:spTree>
    <p:extLst>
      <p:ext uri="{BB962C8B-B14F-4D97-AF65-F5344CB8AC3E}">
        <p14:creationId xmlns:p14="http://schemas.microsoft.com/office/powerpoint/2010/main" val="17170077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4"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A2FC889-4394-4424-9079-111AE25E9D47}" type="slidenum">
              <a:rPr kumimoji="0" lang="zh-CN" altLang="en-US" sz="1400"/>
              <a:pPr eaLnBrk="1" hangingPunct="1"/>
              <a:t>170</a:t>
            </a:fld>
            <a:endParaRPr kumimoji="0" lang="en-US" altLang="zh-CN" sz="1400"/>
          </a:p>
        </p:txBody>
      </p:sp>
      <p:sp>
        <p:nvSpPr>
          <p:cNvPr id="120834" name="Rectangle 2"/>
          <p:cNvSpPr>
            <a:spLocks noGrp="1" noChangeArrowheads="1"/>
          </p:cNvSpPr>
          <p:nvPr>
            <p:ph type="title"/>
          </p:nvPr>
        </p:nvSpPr>
        <p:spPr>
          <a:xfrm>
            <a:off x="457200" y="116632"/>
            <a:ext cx="8229600" cy="634082"/>
          </a:xfrm>
        </p:spPr>
        <p:txBody>
          <a:bodyPr>
            <a:normAutofit fontScale="90000"/>
          </a:bodyPr>
          <a:lstStyle/>
          <a:p>
            <a:pPr eaLnBrk="1" hangingPunct="1">
              <a:defRPr/>
            </a:pPr>
            <a:r>
              <a:rPr lang="en-US" altLang="zh-CN" b="1" dirty="0" smtClean="0">
                <a:effectLst>
                  <a:outerShdw blurRad="38100" dist="38100" dir="2700000" algn="tl">
                    <a:srgbClr val="FFFFFF"/>
                  </a:outerShdw>
                </a:effectLst>
                <a:latin typeface="宋体" pitchFamily="2" charset="-122"/>
              </a:rPr>
              <a:t>8.3</a:t>
            </a:r>
            <a:r>
              <a:rPr lang="zh-CN" altLang="en-US" b="1" dirty="0" smtClean="0">
                <a:effectLst>
                  <a:outerShdw blurRad="38100" dist="38100" dir="2700000" algn="tl">
                    <a:srgbClr val="FFFFFF"/>
                  </a:outerShdw>
                </a:effectLst>
                <a:latin typeface="宋体" pitchFamily="2" charset="-122"/>
              </a:rPr>
              <a:t>例子</a:t>
            </a:r>
            <a:endParaRPr lang="zh-CN" altLang="zh-CN" b="1" dirty="0" smtClean="0">
              <a:effectLst>
                <a:outerShdw blurRad="38100" dist="38100" dir="2700000" algn="tl">
                  <a:srgbClr val="FFFFFF"/>
                </a:outerShdw>
              </a:effectLst>
              <a:latin typeface="宋体" pitchFamily="2" charset="-122"/>
            </a:endParaRPr>
          </a:p>
        </p:txBody>
      </p:sp>
      <p:sp>
        <p:nvSpPr>
          <p:cNvPr id="2" name="内容占位符 1"/>
          <p:cNvSpPr>
            <a:spLocks noGrp="1"/>
          </p:cNvSpPr>
          <p:nvPr>
            <p:ph idx="1"/>
          </p:nvPr>
        </p:nvSpPr>
        <p:spPr>
          <a:xfrm>
            <a:off x="457200" y="908720"/>
            <a:ext cx="8229600" cy="5217443"/>
          </a:xfrm>
        </p:spPr>
        <p:txBody>
          <a:bodyPr/>
          <a:lstStyle/>
          <a:p>
            <a:endParaRPr lang="zh-CN" altLang="en-US" dirty="0"/>
          </a:p>
        </p:txBody>
      </p:sp>
    </p:spTree>
    <p:extLst>
      <p:ext uri="{BB962C8B-B14F-4D97-AF65-F5344CB8AC3E}">
        <p14:creationId xmlns:p14="http://schemas.microsoft.com/office/powerpoint/2010/main" val="76406278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289A5BA-7756-4E4D-989D-79D1E6B824FC}" type="slidenum">
              <a:rPr kumimoji="0" lang="zh-CN" altLang="en-US" sz="1400"/>
              <a:pPr eaLnBrk="1" hangingPunct="1"/>
              <a:t>171</a:t>
            </a:fld>
            <a:endParaRPr kumimoji="0" lang="en-US" altLang="zh-CN" sz="1400"/>
          </a:p>
        </p:txBody>
      </p:sp>
      <p:sp>
        <p:nvSpPr>
          <p:cNvPr id="121858"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两种方法的比较</a:t>
            </a:r>
          </a:p>
        </p:txBody>
      </p:sp>
      <p:sp>
        <p:nvSpPr>
          <p:cNvPr id="124932" name="Rectangle 3"/>
          <p:cNvSpPr>
            <a:spLocks noGrp="1" noChangeArrowheads="1"/>
          </p:cNvSpPr>
          <p:nvPr>
            <p:ph type="body" idx="1"/>
          </p:nvPr>
        </p:nvSpPr>
        <p:spPr/>
        <p:txBody>
          <a:bodyPr/>
          <a:lstStyle/>
          <a:p>
            <a:pPr eaLnBrk="1" hangingPunct="1"/>
            <a:r>
              <a:rPr lang="zh-CN" altLang="zh-CN" b="1" dirty="0" smtClean="0">
                <a:latin typeface="宋体" pitchFamily="2" charset="-122"/>
              </a:rPr>
              <a:t>下标</a:t>
            </a:r>
            <a:r>
              <a:rPr lang="zh-CN" altLang="en-US" b="1" dirty="0" smtClean="0">
                <a:latin typeface="宋体" pitchFamily="2" charset="-122"/>
              </a:rPr>
              <a:t>运算符</a:t>
            </a:r>
            <a:r>
              <a:rPr lang="zh-CN" altLang="zh-CN" b="1" dirty="0" smtClean="0">
                <a:latin typeface="宋体" pitchFamily="2" charset="-122"/>
              </a:rPr>
              <a:t>只能被重载为成员函数</a:t>
            </a:r>
          </a:p>
          <a:p>
            <a:pPr eaLnBrk="1" hangingPunct="1"/>
            <a:r>
              <a:rPr lang="zh-CN" altLang="zh-CN" b="1" dirty="0" smtClean="0">
                <a:latin typeface="宋体" pitchFamily="2" charset="-122"/>
              </a:rPr>
              <a:t>函数调用</a:t>
            </a:r>
            <a:r>
              <a:rPr lang="zh-CN" altLang="en-US" b="1" dirty="0" smtClean="0">
                <a:latin typeface="宋体" pitchFamily="2" charset="-122"/>
              </a:rPr>
              <a:t>运算符</a:t>
            </a:r>
            <a:r>
              <a:rPr lang="zh-CN" altLang="zh-CN" b="1" dirty="0" smtClean="0">
                <a:latin typeface="宋体" pitchFamily="2" charset="-122"/>
              </a:rPr>
              <a:t>可以看作是下标</a:t>
            </a:r>
            <a:r>
              <a:rPr lang="zh-CN" altLang="en-US" b="1" dirty="0" smtClean="0">
                <a:latin typeface="宋体" pitchFamily="2" charset="-122"/>
              </a:rPr>
              <a:t>运算符</a:t>
            </a:r>
            <a:r>
              <a:rPr lang="zh-CN" altLang="zh-CN" b="1" dirty="0" smtClean="0">
                <a:latin typeface="宋体" pitchFamily="2" charset="-122"/>
              </a:rPr>
              <a:t>的扩展</a:t>
            </a:r>
            <a:endParaRPr lang="zh-CN" altLang="en-US" b="1" dirty="0" smtClean="0">
              <a:latin typeface="宋体" pitchFamily="2" charset="-122"/>
            </a:endParaRPr>
          </a:p>
          <a:p>
            <a:pPr eaLnBrk="1" hangingPunct="1"/>
            <a:endParaRPr lang="zh-CN" altLang="zh-CN" b="1" dirty="0" smtClean="0">
              <a:latin typeface="宋体" pitchFamily="2" charset="-122"/>
            </a:endParaRPr>
          </a:p>
        </p:txBody>
      </p:sp>
    </p:spTree>
    <p:extLst>
      <p:ext uri="{BB962C8B-B14F-4D97-AF65-F5344CB8AC3E}">
        <p14:creationId xmlns:p14="http://schemas.microsoft.com/office/powerpoint/2010/main" val="82585779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172</a:t>
            </a:fld>
            <a:endParaRPr kumimoji="0" lang="en-US" altLang="zh-CN" sz="1400"/>
          </a:p>
        </p:txBody>
      </p:sp>
      <p:sp>
        <p:nvSpPr>
          <p:cNvPr id="122882" name="Rectangle 2"/>
          <p:cNvSpPr>
            <a:spLocks noGrp="1" noChangeArrowheads="1"/>
          </p:cNvSpPr>
          <p:nvPr>
            <p:ph type="title"/>
          </p:nvPr>
        </p:nvSpPr>
        <p:spPr>
          <a:xfrm>
            <a:off x="457200" y="274638"/>
            <a:ext cx="8229600" cy="562074"/>
          </a:xfrm>
        </p:spPr>
        <p:txBody>
          <a:bodyPr>
            <a:normAutofit fontScale="90000"/>
          </a:bodyPr>
          <a:lstStyle/>
          <a:p>
            <a:pPr eaLnBrk="1" hangingPunct="1">
              <a:defRPr/>
            </a:pPr>
            <a:r>
              <a:rPr lang="zh-CN" altLang="zh-CN" b="1" dirty="0" smtClean="0">
                <a:effectLst>
                  <a:outerShdw blurRad="38100" dist="38100" dir="2700000" algn="tl">
                    <a:srgbClr val="FFFFFF"/>
                  </a:outerShdw>
                </a:effectLst>
                <a:latin typeface="宋体" pitchFamily="2" charset="-122"/>
              </a:rPr>
              <a:t>第</a:t>
            </a:r>
            <a:r>
              <a:rPr lang="zh-CN" altLang="en-US" b="1" dirty="0" smtClean="0">
                <a:effectLst>
                  <a:outerShdw blurRad="38100" dist="38100" dir="2700000" algn="tl">
                    <a:srgbClr val="FFFFFF"/>
                  </a:outerShdw>
                </a:effectLst>
                <a:latin typeface="宋体" pitchFamily="2" charset="-122"/>
              </a:rPr>
              <a:t>九</a:t>
            </a:r>
            <a:r>
              <a:rPr lang="zh-CN" altLang="zh-CN" b="1" dirty="0" smtClean="0">
                <a:effectLst>
                  <a:outerShdw blurRad="38100" dist="38100" dir="2700000" algn="tl">
                    <a:srgbClr val="FFFFFF"/>
                  </a:outerShdw>
                </a:effectLst>
                <a:latin typeface="宋体" pitchFamily="2" charset="-122"/>
              </a:rPr>
              <a:t>章 </a:t>
            </a:r>
            <a:r>
              <a:rPr lang="zh-CN" altLang="en-US" b="1" dirty="0" smtClean="0">
                <a:effectLst>
                  <a:outerShdw blurRad="38100" dist="38100" dir="2700000" algn="tl">
                    <a:srgbClr val="FFFFFF"/>
                  </a:outerShdw>
                </a:effectLst>
                <a:latin typeface="宋体" pitchFamily="2" charset="-122"/>
              </a:rPr>
              <a:t>对类的进一步讨论</a:t>
            </a:r>
            <a:r>
              <a:rPr lang="zh-CN" altLang="zh-CN" b="1" dirty="0" smtClean="0">
                <a:effectLst>
                  <a:outerShdw blurRad="38100" dist="38100" dir="2700000" algn="tl">
                    <a:srgbClr val="FFFFFF"/>
                  </a:outerShdw>
                </a:effectLst>
                <a:latin typeface="宋体" pitchFamily="2" charset="-122"/>
              </a:rPr>
              <a:t> </a:t>
            </a:r>
          </a:p>
        </p:txBody>
      </p:sp>
      <p:sp>
        <p:nvSpPr>
          <p:cNvPr id="122883" name="Rectangle 3"/>
          <p:cNvSpPr>
            <a:spLocks noGrp="1" noChangeArrowheads="1"/>
          </p:cNvSpPr>
          <p:nvPr>
            <p:ph type="body" idx="1"/>
          </p:nvPr>
        </p:nvSpPr>
        <p:spPr/>
        <p:txBody>
          <a:bodyPr/>
          <a:lstStyle/>
          <a:p>
            <a:pPr eaLnBrk="1" hangingPunct="1"/>
            <a:r>
              <a:rPr lang="zh-CN" altLang="en-US" b="1" dirty="0" smtClean="0">
                <a:latin typeface="宋体" pitchFamily="2" charset="-122"/>
              </a:rPr>
              <a:t>类如何控制其对象的拷贝、赋值及销毁；</a:t>
            </a:r>
            <a:endParaRPr lang="en-US" altLang="zh-CN" b="1" dirty="0" smtClean="0">
              <a:latin typeface="宋体" pitchFamily="2" charset="-122"/>
            </a:endParaRPr>
          </a:p>
          <a:p>
            <a:pPr eaLnBrk="1" hangingPunct="1"/>
            <a:r>
              <a:rPr lang="zh-CN" altLang="en-US" b="1" dirty="0" smtClean="0">
                <a:latin typeface="宋体" pitchFamily="2" charset="-122"/>
              </a:rPr>
              <a:t>需要定义拷贝构造函数、赋值运算和析构函数；</a:t>
            </a:r>
            <a:endParaRPr lang="zh-CN" altLang="zh-CN" b="1" dirty="0" smtClean="0">
              <a:latin typeface="宋体" pitchFamily="2" charset="-122"/>
            </a:endParaRPr>
          </a:p>
        </p:txBody>
      </p:sp>
    </p:spTree>
    <p:extLst>
      <p:ext uri="{BB962C8B-B14F-4D97-AF65-F5344CB8AC3E}">
        <p14:creationId xmlns:p14="http://schemas.microsoft.com/office/powerpoint/2010/main" val="844648893"/>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173</a:t>
            </a:fld>
            <a:endParaRPr kumimoji="0" lang="en-US" altLang="zh-CN" sz="1400"/>
          </a:p>
        </p:txBody>
      </p:sp>
      <p:sp>
        <p:nvSpPr>
          <p:cNvPr id="122882" name="Rectangle 2"/>
          <p:cNvSpPr>
            <a:spLocks noGrp="1" noChangeArrowheads="1"/>
          </p:cNvSpPr>
          <p:nvPr>
            <p:ph type="title"/>
          </p:nvPr>
        </p:nvSpPr>
        <p:spPr>
          <a:xfrm>
            <a:off x="457200" y="274638"/>
            <a:ext cx="8229600" cy="562074"/>
          </a:xfrm>
        </p:spPr>
        <p:txBody>
          <a:bodyPr>
            <a:normAutofit fontScale="90000"/>
          </a:bodyPr>
          <a:lstStyle/>
          <a:p>
            <a:pPr eaLnBrk="1" hangingPunct="1">
              <a:defRPr/>
            </a:pPr>
            <a:r>
              <a:rPr lang="zh-CN" altLang="en-US" b="1" dirty="0" smtClean="0">
                <a:effectLst>
                  <a:outerShdw blurRad="38100" dist="38100" dir="2700000" algn="tl">
                    <a:srgbClr val="FFFFFF"/>
                  </a:outerShdw>
                </a:effectLst>
                <a:latin typeface="宋体" pitchFamily="2" charset="-122"/>
              </a:rPr>
              <a:t>拷贝构造函数</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a:xfrm>
            <a:off x="466139" y="1124744"/>
            <a:ext cx="8229600" cy="5112568"/>
          </a:xfrm>
        </p:spPr>
        <p:txBody>
          <a:bodyPr>
            <a:normAutofit fontScale="70000" lnSpcReduction="20000"/>
          </a:bodyPr>
          <a:lstStyle/>
          <a:p>
            <a:pPr marL="0" indent="0">
              <a:buNone/>
            </a:pPr>
            <a:r>
              <a:rPr lang="en-US" altLang="zh-CN" b="1" dirty="0">
                <a:latin typeface="宋体" pitchFamily="2" charset="-122"/>
              </a:rPr>
              <a:t>class </a:t>
            </a:r>
            <a:r>
              <a:rPr lang="en-US" altLang="zh-CN" b="1" dirty="0" err="1">
                <a:latin typeface="宋体" pitchFamily="2" charset="-122"/>
              </a:rPr>
              <a:t>CTest</a:t>
            </a:r>
            <a:r>
              <a:rPr lang="en-US" altLang="zh-CN" b="1" dirty="0">
                <a:latin typeface="宋体" pitchFamily="2" charset="-122"/>
              </a:rPr>
              <a:t>{</a:t>
            </a:r>
          </a:p>
          <a:p>
            <a:pPr marL="0" indent="0">
              <a:buNone/>
            </a:pPr>
            <a:r>
              <a:rPr lang="en-US" altLang="zh-CN" b="1" dirty="0">
                <a:latin typeface="宋体" pitchFamily="2" charset="-122"/>
              </a:rPr>
              <a:t>public:</a:t>
            </a:r>
          </a:p>
          <a:p>
            <a:pPr marL="0" indent="0">
              <a:buNone/>
            </a:pPr>
            <a:r>
              <a:rPr lang="en-US" altLang="zh-CN" b="1" dirty="0">
                <a:latin typeface="宋体" pitchFamily="2" charset="-122"/>
              </a:rPr>
              <a:t>    </a:t>
            </a:r>
            <a:r>
              <a:rPr lang="en-US" altLang="zh-CN" b="1" dirty="0" err="1">
                <a:latin typeface="宋体" pitchFamily="2" charset="-122"/>
              </a:rPr>
              <a:t>CTest</a:t>
            </a:r>
            <a:r>
              <a:rPr lang="en-US" altLang="zh-CN" b="1" dirty="0" smtClean="0">
                <a:latin typeface="宋体" pitchFamily="2" charset="-122"/>
              </a:rPr>
              <a:t>();</a:t>
            </a:r>
          </a:p>
          <a:p>
            <a:pPr marL="0" indent="0">
              <a:buNone/>
            </a:pPr>
            <a:r>
              <a:rPr lang="en-US" altLang="zh-CN" b="1" dirty="0">
                <a:latin typeface="宋体" pitchFamily="2" charset="-122"/>
              </a:rPr>
              <a:t>	</a:t>
            </a:r>
            <a:r>
              <a:rPr lang="en-US" altLang="zh-CN" b="1" dirty="0">
                <a:solidFill>
                  <a:srgbClr val="FF0000"/>
                </a:solidFill>
                <a:latin typeface="宋体" pitchFamily="2" charset="-122"/>
              </a:rPr>
              <a:t>//</a:t>
            </a:r>
            <a:r>
              <a:rPr lang="zh-CN" altLang="en-US" b="1" dirty="0">
                <a:solidFill>
                  <a:srgbClr val="FF0000"/>
                </a:solidFill>
                <a:latin typeface="宋体" pitchFamily="2" charset="-122"/>
              </a:rPr>
              <a:t>拷贝构造</a:t>
            </a:r>
            <a:r>
              <a:rPr lang="zh-CN" altLang="en-US" b="1" dirty="0" smtClean="0">
                <a:solidFill>
                  <a:srgbClr val="FF0000"/>
                </a:solidFill>
                <a:latin typeface="宋体" pitchFamily="2" charset="-122"/>
              </a:rPr>
              <a:t>函数，其第一个参数是自身的引用，且其他参数（若有的话），都有缺省值；</a:t>
            </a:r>
            <a:endParaRPr lang="en-US" altLang="zh-CN" b="1" dirty="0">
              <a:solidFill>
                <a:srgbClr val="FF0000"/>
              </a:solidFill>
              <a:latin typeface="宋体" pitchFamily="2" charset="-122"/>
            </a:endParaRPr>
          </a:p>
          <a:p>
            <a:pPr marL="0" indent="0">
              <a:buNone/>
            </a:pPr>
            <a:r>
              <a:rPr lang="en-US" altLang="zh-CN" b="1" dirty="0">
                <a:latin typeface="宋体" pitchFamily="2" charset="-122"/>
              </a:rPr>
              <a:t>    </a:t>
            </a:r>
            <a:r>
              <a:rPr lang="en-US" altLang="zh-CN" b="1" dirty="0" err="1">
                <a:solidFill>
                  <a:schemeClr val="accent1"/>
                </a:solidFill>
                <a:latin typeface="宋体" pitchFamily="2" charset="-122"/>
              </a:rPr>
              <a:t>CTest</a:t>
            </a:r>
            <a:r>
              <a:rPr lang="en-US" altLang="zh-CN" b="1" dirty="0">
                <a:solidFill>
                  <a:schemeClr val="accent1"/>
                </a:solidFill>
                <a:latin typeface="宋体" pitchFamily="2" charset="-122"/>
              </a:rPr>
              <a:t>(</a:t>
            </a:r>
            <a:r>
              <a:rPr lang="en-US" altLang="zh-CN" b="1" dirty="0" err="1">
                <a:solidFill>
                  <a:schemeClr val="accent1"/>
                </a:solidFill>
                <a:latin typeface="宋体" pitchFamily="2" charset="-122"/>
              </a:rPr>
              <a:t>const</a:t>
            </a:r>
            <a:r>
              <a:rPr lang="en-US" altLang="zh-CN" b="1" dirty="0">
                <a:solidFill>
                  <a:schemeClr val="accent1"/>
                </a:solidFill>
                <a:latin typeface="宋体" pitchFamily="2" charset="-122"/>
              </a:rPr>
              <a:t> </a:t>
            </a:r>
            <a:r>
              <a:rPr lang="en-US" altLang="zh-CN" b="1" dirty="0" err="1">
                <a:solidFill>
                  <a:schemeClr val="accent1"/>
                </a:solidFill>
                <a:latin typeface="宋体" pitchFamily="2" charset="-122"/>
              </a:rPr>
              <a:t>CTest</a:t>
            </a:r>
            <a:r>
              <a:rPr lang="en-US" altLang="zh-CN" b="1" dirty="0">
                <a:solidFill>
                  <a:schemeClr val="accent1"/>
                </a:solidFill>
                <a:latin typeface="宋体" pitchFamily="2" charset="-122"/>
              </a:rPr>
              <a:t>&amp; op</a:t>
            </a:r>
            <a:r>
              <a:rPr lang="en-US" altLang="zh-CN" b="1" dirty="0" smtClean="0">
                <a:solidFill>
                  <a:schemeClr val="accent1"/>
                </a:solidFill>
                <a:latin typeface="宋体" pitchFamily="2" charset="-122"/>
              </a:rPr>
              <a:t>);</a:t>
            </a:r>
            <a:endParaRPr lang="zh-CN" altLang="en-US" b="1" dirty="0">
              <a:solidFill>
                <a:schemeClr val="accent1"/>
              </a:solidFill>
              <a:latin typeface="宋体" pitchFamily="2" charset="-122"/>
            </a:endParaRPr>
          </a:p>
          <a:p>
            <a:pPr marL="0" indent="0">
              <a:buNone/>
            </a:pPr>
            <a:r>
              <a:rPr lang="zh-CN" altLang="en-US" b="1" dirty="0">
                <a:latin typeface="宋体" pitchFamily="2" charset="-122"/>
              </a:rPr>
              <a:t>    </a:t>
            </a:r>
            <a:r>
              <a:rPr lang="en-US" altLang="zh-CN" b="1" dirty="0">
                <a:latin typeface="宋体" pitchFamily="2" charset="-122"/>
              </a:rPr>
              <a:t>void func1(){</a:t>
            </a:r>
            <a:r>
              <a:rPr lang="en-US" altLang="zh-CN" b="1" dirty="0" err="1">
                <a:latin typeface="宋体" pitchFamily="2" charset="-122"/>
              </a:rPr>
              <a:t>cout</a:t>
            </a:r>
            <a:r>
              <a:rPr lang="en-US" altLang="zh-CN" b="1" dirty="0">
                <a:latin typeface="宋体" pitchFamily="2" charset="-122"/>
              </a:rPr>
              <a:t>&lt;&lt;"this "&lt;&lt;</a:t>
            </a:r>
            <a:r>
              <a:rPr lang="en-US" altLang="zh-CN" b="1" dirty="0" err="1">
                <a:latin typeface="宋体" pitchFamily="2" charset="-122"/>
              </a:rPr>
              <a:t>val</a:t>
            </a:r>
            <a:r>
              <a:rPr lang="en-US" altLang="zh-CN" b="1" dirty="0">
                <a:latin typeface="宋体" pitchFamily="2" charset="-122"/>
              </a:rPr>
              <a:t>&lt;&lt;</a:t>
            </a:r>
            <a:r>
              <a:rPr lang="en-US" altLang="zh-CN" b="1" dirty="0" err="1">
                <a:latin typeface="宋体" pitchFamily="2" charset="-122"/>
              </a:rPr>
              <a:t>endl</a:t>
            </a:r>
            <a:r>
              <a:rPr lang="en-US" altLang="zh-CN" b="1" dirty="0">
                <a:latin typeface="宋体" pitchFamily="2" charset="-122"/>
              </a:rPr>
              <a:t>;}</a:t>
            </a:r>
          </a:p>
          <a:p>
            <a:pPr marL="0" indent="0">
              <a:buNone/>
            </a:pPr>
            <a:r>
              <a:rPr lang="en-US" altLang="zh-CN" b="1" dirty="0">
                <a:latin typeface="宋体" pitchFamily="2" charset="-122"/>
              </a:rPr>
              <a:t>private:</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a:t>
            </a:r>
            <a:r>
              <a:rPr lang="en-US" altLang="zh-CN" b="1" dirty="0" smtClean="0">
                <a:latin typeface="宋体" pitchFamily="2" charset="-122"/>
              </a:rPr>
              <a:t>val1,val2;</a:t>
            </a:r>
            <a:endParaRPr lang="en-US" altLang="zh-CN" b="1" dirty="0">
              <a:latin typeface="宋体" pitchFamily="2" charset="-122"/>
            </a:endParaRPr>
          </a:p>
          <a:p>
            <a:pPr marL="0" indent="0">
              <a:buNone/>
            </a:pPr>
            <a:r>
              <a:rPr lang="en-US" altLang="zh-CN" b="1" dirty="0" smtClean="0">
                <a:latin typeface="宋体" pitchFamily="2" charset="-122"/>
              </a:rPr>
              <a:t>};</a:t>
            </a:r>
          </a:p>
          <a:p>
            <a:r>
              <a:rPr lang="zh-CN" altLang="en-US" b="1" dirty="0" smtClean="0">
                <a:solidFill>
                  <a:srgbClr val="FF0000"/>
                </a:solidFill>
                <a:latin typeface="宋体" pitchFamily="2" charset="-122"/>
              </a:rPr>
              <a:t>若没有定义，则编译器会提供一个合成拷贝构造函数，若类已经定义，则不再提供合成构造函数；</a:t>
            </a:r>
            <a:endParaRPr lang="en-US" altLang="zh-CN" b="1" dirty="0" smtClean="0">
              <a:solidFill>
                <a:srgbClr val="FF0000"/>
              </a:solidFill>
              <a:latin typeface="宋体" pitchFamily="2" charset="-122"/>
            </a:endParaRPr>
          </a:p>
          <a:p>
            <a:r>
              <a:rPr lang="zh-CN" altLang="en-US" b="1" dirty="0" smtClean="0">
                <a:solidFill>
                  <a:srgbClr val="FF0000"/>
                </a:solidFill>
                <a:latin typeface="宋体" pitchFamily="2" charset="-122"/>
              </a:rPr>
              <a:t>即使类定义了其他形式的构造函数（未定义拷贝构造函数），编译器也会提供一个拷贝构造函数；</a:t>
            </a:r>
            <a:endParaRPr lang="en-US" altLang="zh-CN" b="1" dirty="0" smtClean="0">
              <a:solidFill>
                <a:srgbClr val="FF0000"/>
              </a:solidFill>
              <a:latin typeface="宋体" pitchFamily="2" charset="-122"/>
            </a:endParaRPr>
          </a:p>
          <a:p>
            <a:pPr marL="0" indent="0">
              <a:buNone/>
            </a:pPr>
            <a:endParaRPr lang="zh-CN" altLang="zh-CN" b="1" dirty="0" smtClean="0">
              <a:latin typeface="宋体" pitchFamily="2" charset="-122"/>
            </a:endParaRPr>
          </a:p>
        </p:txBody>
      </p:sp>
    </p:spTree>
    <p:extLst>
      <p:ext uri="{BB962C8B-B14F-4D97-AF65-F5344CB8AC3E}">
        <p14:creationId xmlns:p14="http://schemas.microsoft.com/office/powerpoint/2010/main" val="585665942"/>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500" fill="hold"/>
                                        <p:tgtEl>
                                          <p:spTgt spid="122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500" fill="hold"/>
                                        <p:tgtEl>
                                          <p:spTgt spid="122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3">
                                            <p:txEl>
                                              <p:pRg st="6" end="6"/>
                                            </p:txEl>
                                          </p:spTgt>
                                        </p:tgtEl>
                                        <p:attrNameLst>
                                          <p:attrName>style.visibility</p:attrName>
                                        </p:attrNameLst>
                                      </p:cBhvr>
                                      <p:to>
                                        <p:strVal val="visible"/>
                                      </p:to>
                                    </p:set>
                                    <p:anim calcmode="lin" valueType="num">
                                      <p:cBhvr additive="base">
                                        <p:cTn id="43" dur="500" fill="hold"/>
                                        <p:tgtEl>
                                          <p:spTgt spid="1228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8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883">
                                            <p:txEl>
                                              <p:pRg st="7" end="7"/>
                                            </p:txEl>
                                          </p:spTgt>
                                        </p:tgtEl>
                                        <p:attrNameLst>
                                          <p:attrName>style.visibility</p:attrName>
                                        </p:attrNameLst>
                                      </p:cBhvr>
                                      <p:to>
                                        <p:strVal val="visible"/>
                                      </p:to>
                                    </p:set>
                                    <p:anim calcmode="lin" valueType="num">
                                      <p:cBhvr additive="base">
                                        <p:cTn id="49" dur="500" fill="hold"/>
                                        <p:tgtEl>
                                          <p:spTgt spid="1228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8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883">
                                            <p:txEl>
                                              <p:pRg st="8" end="8"/>
                                            </p:txEl>
                                          </p:spTgt>
                                        </p:tgtEl>
                                        <p:attrNameLst>
                                          <p:attrName>style.visibility</p:attrName>
                                        </p:attrNameLst>
                                      </p:cBhvr>
                                      <p:to>
                                        <p:strVal val="visible"/>
                                      </p:to>
                                    </p:set>
                                    <p:anim calcmode="lin" valueType="num">
                                      <p:cBhvr additive="base">
                                        <p:cTn id="55" dur="500" fill="hold"/>
                                        <p:tgtEl>
                                          <p:spTgt spid="12288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8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2883">
                                            <p:txEl>
                                              <p:pRg st="9" end="9"/>
                                            </p:txEl>
                                          </p:spTgt>
                                        </p:tgtEl>
                                        <p:attrNameLst>
                                          <p:attrName>style.visibility</p:attrName>
                                        </p:attrNameLst>
                                      </p:cBhvr>
                                      <p:to>
                                        <p:strVal val="visible"/>
                                      </p:to>
                                    </p:set>
                                    <p:anim calcmode="lin" valueType="num">
                                      <p:cBhvr additive="base">
                                        <p:cTn id="61" dur="500" fill="hold"/>
                                        <p:tgtEl>
                                          <p:spTgt spid="12288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28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22883">
                                            <p:txEl>
                                              <p:pRg st="10" end="10"/>
                                            </p:txEl>
                                          </p:spTgt>
                                        </p:tgtEl>
                                        <p:attrNameLst>
                                          <p:attrName>style.visibility</p:attrName>
                                        </p:attrNameLst>
                                      </p:cBhvr>
                                      <p:to>
                                        <p:strVal val="visible"/>
                                      </p:to>
                                    </p:set>
                                    <p:anim calcmode="lin" valueType="num">
                                      <p:cBhvr additive="base">
                                        <p:cTn id="67" dur="500" fill="hold"/>
                                        <p:tgtEl>
                                          <p:spTgt spid="12288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2288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174</a:t>
            </a:fld>
            <a:endParaRPr kumimoji="0" lang="en-US" altLang="zh-CN" sz="1400"/>
          </a:p>
        </p:txBody>
      </p:sp>
      <p:sp>
        <p:nvSpPr>
          <p:cNvPr id="122882" name="Rectangle 2"/>
          <p:cNvSpPr>
            <a:spLocks noGrp="1" noChangeArrowheads="1"/>
          </p:cNvSpPr>
          <p:nvPr>
            <p:ph type="title"/>
          </p:nvPr>
        </p:nvSpPr>
        <p:spPr>
          <a:xfrm>
            <a:off x="457200" y="274638"/>
            <a:ext cx="8229600" cy="562074"/>
          </a:xfrm>
        </p:spPr>
        <p:txBody>
          <a:bodyPr>
            <a:normAutofit fontScale="90000"/>
          </a:bodyPr>
          <a:lstStyle/>
          <a:p>
            <a:pPr eaLnBrk="1" hangingPunct="1">
              <a:defRPr/>
            </a:pPr>
            <a:r>
              <a:rPr lang="zh-CN" altLang="en-US" b="1" dirty="0" smtClean="0">
                <a:effectLst>
                  <a:outerShdw blurRad="38100" dist="38100" dir="2700000" algn="tl">
                    <a:srgbClr val="FFFFFF"/>
                  </a:outerShdw>
                </a:effectLst>
                <a:latin typeface="宋体" pitchFamily="2" charset="-122"/>
              </a:rPr>
              <a:t>拷贝构造函数</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a:xfrm>
            <a:off x="466139" y="1124744"/>
            <a:ext cx="8229600" cy="5112568"/>
          </a:xfrm>
        </p:spPr>
        <p:txBody>
          <a:bodyPr>
            <a:normAutofit lnSpcReduction="10000"/>
          </a:bodyPr>
          <a:lstStyle/>
          <a:p>
            <a:pPr marL="0" indent="0">
              <a:buNone/>
            </a:pPr>
            <a:r>
              <a:rPr lang="en-US" altLang="zh-CN" b="1" dirty="0" err="1" smtClean="0">
                <a:solidFill>
                  <a:schemeClr val="accent1"/>
                </a:solidFill>
                <a:latin typeface="宋体" pitchFamily="2" charset="-122"/>
              </a:rPr>
              <a:t>Ctest</a:t>
            </a:r>
            <a:r>
              <a:rPr lang="en-US" altLang="zh-CN" b="1" dirty="0" smtClean="0">
                <a:solidFill>
                  <a:schemeClr val="accent1"/>
                </a:solidFill>
                <a:latin typeface="宋体" pitchFamily="2" charset="-122"/>
              </a:rPr>
              <a:t>::</a:t>
            </a:r>
            <a:r>
              <a:rPr lang="en-US" altLang="zh-CN" b="1" dirty="0" err="1" smtClean="0">
                <a:solidFill>
                  <a:schemeClr val="accent1"/>
                </a:solidFill>
                <a:latin typeface="宋体" pitchFamily="2" charset="-122"/>
              </a:rPr>
              <a:t>CTest</a:t>
            </a:r>
            <a:r>
              <a:rPr lang="en-US" altLang="zh-CN" b="1" dirty="0" smtClean="0">
                <a:solidFill>
                  <a:schemeClr val="accent1"/>
                </a:solidFill>
                <a:latin typeface="宋体" pitchFamily="2" charset="-122"/>
              </a:rPr>
              <a:t>(</a:t>
            </a:r>
            <a:r>
              <a:rPr lang="en-US" altLang="zh-CN" b="1" dirty="0" err="1" smtClean="0">
                <a:solidFill>
                  <a:schemeClr val="accent1"/>
                </a:solidFill>
                <a:latin typeface="宋体" pitchFamily="2" charset="-122"/>
              </a:rPr>
              <a:t>const</a:t>
            </a:r>
            <a:r>
              <a:rPr lang="en-US" altLang="zh-CN" b="1" dirty="0" smtClean="0">
                <a:solidFill>
                  <a:schemeClr val="accent1"/>
                </a:solidFill>
                <a:latin typeface="宋体" pitchFamily="2" charset="-122"/>
              </a:rPr>
              <a:t> </a:t>
            </a:r>
            <a:r>
              <a:rPr lang="en-US" altLang="zh-CN" b="1" dirty="0" err="1">
                <a:solidFill>
                  <a:schemeClr val="accent1"/>
                </a:solidFill>
                <a:latin typeface="宋体" pitchFamily="2" charset="-122"/>
              </a:rPr>
              <a:t>CTest</a:t>
            </a:r>
            <a:r>
              <a:rPr lang="en-US" altLang="zh-CN" b="1" dirty="0">
                <a:solidFill>
                  <a:schemeClr val="accent1"/>
                </a:solidFill>
                <a:latin typeface="宋体" pitchFamily="2" charset="-122"/>
              </a:rPr>
              <a:t>&amp; op</a:t>
            </a:r>
            <a:r>
              <a:rPr lang="en-US" altLang="zh-CN" b="1" dirty="0" smtClean="0">
                <a:solidFill>
                  <a:schemeClr val="accent1"/>
                </a:solidFill>
                <a:latin typeface="宋体" pitchFamily="2" charset="-122"/>
              </a:rPr>
              <a:t>)</a:t>
            </a:r>
          </a:p>
          <a:p>
            <a:pPr marL="0" indent="0">
              <a:buNone/>
            </a:pPr>
            <a:r>
              <a:rPr lang="en-US" altLang="zh-CN" b="1" dirty="0" smtClean="0">
                <a:solidFill>
                  <a:schemeClr val="accent1"/>
                </a:solidFill>
                <a:latin typeface="宋体" pitchFamily="2" charset="-122"/>
              </a:rPr>
              <a:t>{</a:t>
            </a:r>
          </a:p>
          <a:p>
            <a:pPr marL="0" indent="0">
              <a:buNone/>
            </a:pPr>
            <a:r>
              <a:rPr lang="en-US" altLang="zh-CN" b="1" dirty="0">
                <a:solidFill>
                  <a:schemeClr val="accent1"/>
                </a:solidFill>
                <a:latin typeface="宋体" pitchFamily="2" charset="-122"/>
              </a:rPr>
              <a:t>	</a:t>
            </a:r>
            <a:r>
              <a:rPr lang="en-US" altLang="zh-CN" b="1" dirty="0" smtClean="0">
                <a:solidFill>
                  <a:schemeClr val="accent1"/>
                </a:solidFill>
                <a:latin typeface="宋体" pitchFamily="2" charset="-122"/>
              </a:rPr>
              <a:t>val1=op.val1;</a:t>
            </a:r>
          </a:p>
          <a:p>
            <a:pPr marL="0" indent="0">
              <a:buNone/>
            </a:pPr>
            <a:r>
              <a:rPr lang="en-US" altLang="zh-CN" b="1" dirty="0">
                <a:solidFill>
                  <a:schemeClr val="accent1"/>
                </a:solidFill>
                <a:latin typeface="宋体" pitchFamily="2" charset="-122"/>
              </a:rPr>
              <a:t>	</a:t>
            </a:r>
            <a:r>
              <a:rPr lang="en-US" altLang="zh-CN" b="1" dirty="0" smtClean="0">
                <a:solidFill>
                  <a:schemeClr val="accent1"/>
                </a:solidFill>
                <a:latin typeface="宋体" pitchFamily="2" charset="-122"/>
              </a:rPr>
              <a:t>val2=op.val2;</a:t>
            </a:r>
          </a:p>
          <a:p>
            <a:pPr marL="0" indent="0">
              <a:buNone/>
            </a:pPr>
            <a:r>
              <a:rPr lang="en-US" altLang="zh-CN" b="1" dirty="0">
                <a:solidFill>
                  <a:schemeClr val="accent1"/>
                </a:solidFill>
                <a:latin typeface="宋体" pitchFamily="2" charset="-122"/>
              </a:rPr>
              <a:t>}</a:t>
            </a:r>
            <a:endParaRPr lang="en-US" altLang="zh-CN" b="1" dirty="0" smtClean="0">
              <a:solidFill>
                <a:schemeClr val="accent1"/>
              </a:solidFill>
              <a:latin typeface="宋体" pitchFamily="2" charset="-122"/>
            </a:endParaRPr>
          </a:p>
          <a:p>
            <a:r>
              <a:rPr lang="zh-CN" altLang="en-US" b="1" dirty="0" smtClean="0">
                <a:solidFill>
                  <a:srgbClr val="FF0000"/>
                </a:solidFill>
                <a:latin typeface="宋体" pitchFamily="2" charset="-122"/>
              </a:rPr>
              <a:t>使用</a:t>
            </a:r>
            <a:r>
              <a:rPr lang="en-US" altLang="zh-CN" b="1" dirty="0" smtClean="0">
                <a:solidFill>
                  <a:srgbClr val="FF0000"/>
                </a:solidFill>
                <a:latin typeface="宋体" pitchFamily="2" charset="-122"/>
              </a:rPr>
              <a:t>=</a:t>
            </a:r>
            <a:r>
              <a:rPr lang="zh-CN" altLang="en-US" b="1" dirty="0" smtClean="0">
                <a:solidFill>
                  <a:srgbClr val="FF0000"/>
                </a:solidFill>
                <a:latin typeface="宋体" pitchFamily="2" charset="-122"/>
              </a:rPr>
              <a:t>定义对象时；</a:t>
            </a:r>
            <a:endParaRPr lang="en-US" altLang="zh-CN" b="1" dirty="0" smtClean="0">
              <a:solidFill>
                <a:srgbClr val="FF0000"/>
              </a:solidFill>
              <a:latin typeface="宋体" pitchFamily="2" charset="-122"/>
            </a:endParaRPr>
          </a:p>
          <a:p>
            <a:r>
              <a:rPr lang="zh-CN" altLang="en-US" b="1" dirty="0" smtClean="0">
                <a:solidFill>
                  <a:srgbClr val="FF0000"/>
                </a:solidFill>
                <a:latin typeface="宋体" pitchFamily="2" charset="-122"/>
              </a:rPr>
              <a:t>将一个对象作为实参传递给值传递的形参；</a:t>
            </a:r>
            <a:endParaRPr lang="en-US" altLang="zh-CN" b="1" dirty="0" smtClean="0">
              <a:solidFill>
                <a:srgbClr val="FF0000"/>
              </a:solidFill>
              <a:latin typeface="宋体" pitchFamily="2" charset="-122"/>
            </a:endParaRPr>
          </a:p>
          <a:p>
            <a:r>
              <a:rPr lang="zh-CN" altLang="en-US" b="1" dirty="0" smtClean="0">
                <a:solidFill>
                  <a:srgbClr val="FF0000"/>
                </a:solidFill>
                <a:latin typeface="宋体" pitchFamily="2" charset="-122"/>
              </a:rPr>
              <a:t>从一个返回值为对象值的函数返回对象；</a:t>
            </a:r>
            <a:endParaRPr lang="en-US" altLang="zh-CN" b="1" dirty="0" smtClean="0">
              <a:solidFill>
                <a:srgbClr val="FF0000"/>
              </a:solidFill>
              <a:latin typeface="宋体" pitchFamily="2" charset="-122"/>
            </a:endParaRPr>
          </a:p>
          <a:p>
            <a:r>
              <a:rPr lang="zh-CN" altLang="en-US" b="1" dirty="0" smtClean="0">
                <a:solidFill>
                  <a:srgbClr val="FF0000"/>
                </a:solidFill>
                <a:latin typeface="宋体" pitchFamily="2" charset="-122"/>
              </a:rPr>
              <a:t>使用花括号列表初始化数组或聚合类成员；</a:t>
            </a:r>
            <a:endParaRPr lang="zh-CN" altLang="zh-CN" b="1" dirty="0" smtClean="0">
              <a:latin typeface="宋体" pitchFamily="2" charset="-122"/>
            </a:endParaRPr>
          </a:p>
        </p:txBody>
      </p:sp>
    </p:spTree>
    <p:extLst>
      <p:ext uri="{BB962C8B-B14F-4D97-AF65-F5344CB8AC3E}">
        <p14:creationId xmlns:p14="http://schemas.microsoft.com/office/powerpoint/2010/main" val="423485346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500" fill="hold"/>
                                        <p:tgtEl>
                                          <p:spTgt spid="122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500" fill="hold"/>
                                        <p:tgtEl>
                                          <p:spTgt spid="122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3">
                                            <p:txEl>
                                              <p:pRg st="6" end="6"/>
                                            </p:txEl>
                                          </p:spTgt>
                                        </p:tgtEl>
                                        <p:attrNameLst>
                                          <p:attrName>style.visibility</p:attrName>
                                        </p:attrNameLst>
                                      </p:cBhvr>
                                      <p:to>
                                        <p:strVal val="visible"/>
                                      </p:to>
                                    </p:set>
                                    <p:anim calcmode="lin" valueType="num">
                                      <p:cBhvr additive="base">
                                        <p:cTn id="43" dur="500" fill="hold"/>
                                        <p:tgtEl>
                                          <p:spTgt spid="1228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8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883">
                                            <p:txEl>
                                              <p:pRg st="7" end="7"/>
                                            </p:txEl>
                                          </p:spTgt>
                                        </p:tgtEl>
                                        <p:attrNameLst>
                                          <p:attrName>style.visibility</p:attrName>
                                        </p:attrNameLst>
                                      </p:cBhvr>
                                      <p:to>
                                        <p:strVal val="visible"/>
                                      </p:to>
                                    </p:set>
                                    <p:anim calcmode="lin" valueType="num">
                                      <p:cBhvr additive="base">
                                        <p:cTn id="49" dur="500" fill="hold"/>
                                        <p:tgtEl>
                                          <p:spTgt spid="1228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88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175</a:t>
            </a:fld>
            <a:endParaRPr kumimoji="0" lang="en-US" altLang="zh-CN" sz="1400"/>
          </a:p>
        </p:txBody>
      </p:sp>
      <p:sp>
        <p:nvSpPr>
          <p:cNvPr id="122882" name="Rectangle 2"/>
          <p:cNvSpPr>
            <a:spLocks noGrp="1" noChangeArrowheads="1"/>
          </p:cNvSpPr>
          <p:nvPr>
            <p:ph type="title"/>
          </p:nvPr>
        </p:nvSpPr>
        <p:spPr>
          <a:xfrm>
            <a:off x="457200" y="44624"/>
            <a:ext cx="8229600" cy="562074"/>
          </a:xfrm>
        </p:spPr>
        <p:txBody>
          <a:bodyPr>
            <a:normAutofit fontScale="90000"/>
          </a:bodyPr>
          <a:lstStyle/>
          <a:p>
            <a:pPr eaLnBrk="1" hangingPunct="1">
              <a:defRPr/>
            </a:pPr>
            <a:r>
              <a:rPr lang="zh-CN" altLang="en-US" b="1" dirty="0" smtClean="0">
                <a:effectLst>
                  <a:outerShdw blurRad="38100" dist="38100" dir="2700000" algn="tl">
                    <a:srgbClr val="FFFFFF"/>
                  </a:outerShdw>
                </a:effectLst>
                <a:latin typeface="宋体" pitchFamily="2" charset="-122"/>
              </a:rPr>
              <a:t>拷贝构造函数</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a:xfrm>
            <a:off x="466139" y="764704"/>
            <a:ext cx="8229600" cy="5832648"/>
          </a:xfrm>
        </p:spPr>
        <p:txBody>
          <a:bodyPr>
            <a:noAutofit/>
          </a:bodyPr>
          <a:lstStyle/>
          <a:p>
            <a:pPr marL="0" indent="0">
              <a:buNone/>
            </a:pPr>
            <a:r>
              <a:rPr lang="en-US" altLang="zh-CN" sz="1200" b="1" dirty="0">
                <a:latin typeface="宋体" pitchFamily="2" charset="-122"/>
              </a:rPr>
              <a:t>#include &lt;</a:t>
            </a:r>
            <a:r>
              <a:rPr lang="en-US" altLang="zh-CN" sz="1200" b="1" dirty="0" err="1">
                <a:latin typeface="宋体" pitchFamily="2" charset="-122"/>
              </a:rPr>
              <a:t>iostream</a:t>
            </a:r>
            <a:r>
              <a:rPr lang="en-US" altLang="zh-CN" sz="1200" b="1" dirty="0">
                <a:latin typeface="宋体" pitchFamily="2" charset="-122"/>
              </a:rPr>
              <a:t>&gt;</a:t>
            </a:r>
          </a:p>
          <a:p>
            <a:pPr marL="0" indent="0">
              <a:buNone/>
            </a:pPr>
            <a:r>
              <a:rPr lang="en-US" altLang="zh-CN" sz="1200" b="1" dirty="0">
                <a:latin typeface="宋体" pitchFamily="2" charset="-122"/>
              </a:rPr>
              <a:t>using namespace </a:t>
            </a:r>
            <a:r>
              <a:rPr lang="en-US" altLang="zh-CN" sz="1200" b="1" dirty="0" err="1">
                <a:latin typeface="宋体" pitchFamily="2" charset="-122"/>
              </a:rPr>
              <a:t>std</a:t>
            </a:r>
            <a:r>
              <a:rPr lang="en-US" altLang="zh-CN" sz="1200" b="1" dirty="0">
                <a:latin typeface="宋体" pitchFamily="2" charset="-122"/>
              </a:rPr>
              <a:t>;</a:t>
            </a:r>
          </a:p>
          <a:p>
            <a:pPr marL="0" indent="0">
              <a:buNone/>
            </a:pPr>
            <a:r>
              <a:rPr lang="en-US" altLang="zh-CN" sz="1200" b="1" dirty="0">
                <a:latin typeface="宋体" pitchFamily="2" charset="-122"/>
              </a:rPr>
              <a:t>class </a:t>
            </a:r>
            <a:r>
              <a:rPr lang="en-US" altLang="zh-CN" sz="1200" b="1" dirty="0" err="1">
                <a:latin typeface="宋体" pitchFamily="2" charset="-122"/>
              </a:rPr>
              <a:t>CTest</a:t>
            </a:r>
            <a:r>
              <a:rPr lang="en-US" altLang="zh-CN" sz="1200" b="1" dirty="0">
                <a:latin typeface="宋体" pitchFamily="2" charset="-122"/>
              </a:rPr>
              <a:t>{</a:t>
            </a:r>
          </a:p>
          <a:p>
            <a:pPr marL="0" indent="0">
              <a:buNone/>
            </a:pPr>
            <a:r>
              <a:rPr lang="en-US" altLang="zh-CN" sz="1200" b="1" dirty="0">
                <a:latin typeface="宋体" pitchFamily="2" charset="-122"/>
              </a:rPr>
              <a:t>public:</a:t>
            </a:r>
          </a:p>
          <a:p>
            <a:pPr marL="0" indent="0">
              <a:buNone/>
            </a:pP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a:t>
            </a:r>
            <a:r>
              <a:rPr lang="en-US" altLang="zh-CN" sz="1200" b="1" dirty="0" err="1">
                <a:latin typeface="宋体" pitchFamily="2" charset="-122"/>
              </a:rPr>
              <a:t>int</a:t>
            </a:r>
            <a:r>
              <a:rPr lang="en-US" altLang="zh-CN" sz="1200" b="1" dirty="0">
                <a:latin typeface="宋体" pitchFamily="2" charset="-122"/>
              </a:rPr>
              <a:t> v1,int v2){val1=v1;val2=v2;}</a:t>
            </a:r>
          </a:p>
          <a:p>
            <a:pPr marL="0" indent="0">
              <a:buNone/>
            </a:pP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a:t>
            </a:r>
            <a:r>
              <a:rPr lang="en-US" altLang="zh-CN" sz="1200" b="1" dirty="0" err="1">
                <a:latin typeface="宋体" pitchFamily="2" charset="-122"/>
              </a:rPr>
              <a:t>const</a:t>
            </a: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&amp; op);//</a:t>
            </a:r>
            <a:r>
              <a:rPr lang="zh-CN" altLang="en-US" sz="1200" b="1" dirty="0">
                <a:latin typeface="宋体" pitchFamily="2" charset="-122"/>
              </a:rPr>
              <a:t>拷贝构造函数</a:t>
            </a:r>
          </a:p>
          <a:p>
            <a:pPr marL="0" indent="0">
              <a:buNone/>
            </a:pPr>
            <a:r>
              <a:rPr lang="zh-CN" altLang="en-US" sz="1200" b="1" dirty="0">
                <a:latin typeface="宋体" pitchFamily="2" charset="-122"/>
              </a:rPr>
              <a:t>    </a:t>
            </a:r>
            <a:r>
              <a:rPr lang="en-US" altLang="zh-CN" sz="1200" b="1" dirty="0">
                <a:latin typeface="宋体" pitchFamily="2" charset="-122"/>
              </a:rPr>
              <a:t>void func1(){</a:t>
            </a:r>
            <a:r>
              <a:rPr lang="en-US" altLang="zh-CN" sz="1200" b="1" dirty="0" err="1">
                <a:latin typeface="宋体" pitchFamily="2" charset="-122"/>
              </a:rPr>
              <a:t>cout</a:t>
            </a:r>
            <a:r>
              <a:rPr lang="en-US" altLang="zh-CN" sz="1200" b="1" dirty="0">
                <a:latin typeface="宋体" pitchFamily="2" charset="-122"/>
              </a:rPr>
              <a:t>&lt;&lt;"this "&lt;&lt;val1&lt;&lt;</a:t>
            </a:r>
            <a:r>
              <a:rPr lang="en-US" altLang="zh-CN" sz="1200" b="1" dirty="0" err="1">
                <a:latin typeface="宋体" pitchFamily="2" charset="-122"/>
              </a:rPr>
              <a:t>endl</a:t>
            </a:r>
            <a:r>
              <a:rPr lang="en-US" altLang="zh-CN" sz="1200" b="1" dirty="0">
                <a:latin typeface="宋体" pitchFamily="2" charset="-122"/>
              </a:rPr>
              <a:t>;}</a:t>
            </a:r>
          </a:p>
          <a:p>
            <a:pPr marL="0" indent="0">
              <a:buNone/>
            </a:pPr>
            <a:r>
              <a:rPr lang="en-US" altLang="zh-CN" sz="1200" b="1" dirty="0">
                <a:latin typeface="宋体" pitchFamily="2" charset="-122"/>
              </a:rPr>
              <a:t>private:</a:t>
            </a:r>
          </a:p>
          <a:p>
            <a:pPr marL="0" indent="0">
              <a:buNone/>
            </a:pPr>
            <a:r>
              <a:rPr lang="en-US" altLang="zh-CN" sz="1200" b="1" dirty="0">
                <a:latin typeface="宋体" pitchFamily="2" charset="-122"/>
              </a:rPr>
              <a:t>    </a:t>
            </a:r>
            <a:r>
              <a:rPr lang="en-US" altLang="zh-CN" sz="1200" b="1" dirty="0" err="1">
                <a:latin typeface="宋体" pitchFamily="2" charset="-122"/>
              </a:rPr>
              <a:t>int</a:t>
            </a:r>
            <a:r>
              <a:rPr lang="en-US" altLang="zh-CN" sz="1200" b="1" dirty="0">
                <a:latin typeface="宋体" pitchFamily="2" charset="-122"/>
              </a:rPr>
              <a:t> val1,val2;</a:t>
            </a:r>
          </a:p>
          <a:p>
            <a:pPr marL="0" indent="0">
              <a:buNone/>
            </a:pPr>
            <a:r>
              <a:rPr lang="en-US" altLang="zh-CN" sz="1200" b="1" dirty="0">
                <a:latin typeface="宋体" pitchFamily="2" charset="-122"/>
              </a:rPr>
              <a:t>};</a:t>
            </a:r>
          </a:p>
          <a:p>
            <a:pPr marL="0" indent="0">
              <a:buNone/>
            </a:pPr>
            <a:r>
              <a:rPr lang="en-US" altLang="zh-CN" sz="1200" b="1" dirty="0">
                <a:latin typeface="宋体" pitchFamily="2" charset="-122"/>
              </a:rPr>
              <a:t>//</a:t>
            </a:r>
            <a:r>
              <a:rPr lang="en-US" altLang="zh-CN" sz="1200" b="1" dirty="0" err="1">
                <a:latin typeface="宋体" pitchFamily="2" charset="-122"/>
              </a:rPr>
              <a:t>CTest</a:t>
            </a:r>
            <a:r>
              <a:rPr lang="en-US" altLang="zh-CN" sz="1200" b="1" dirty="0">
                <a:latin typeface="宋体" pitchFamily="2" charset="-122"/>
              </a:rPr>
              <a:t>::</a:t>
            </a:r>
            <a:r>
              <a:rPr lang="en-US" altLang="zh-CN" sz="1200" b="1" dirty="0" err="1">
                <a:latin typeface="宋体" pitchFamily="2" charset="-122"/>
              </a:rPr>
              <a:t>CTest</a:t>
            </a:r>
            <a:r>
              <a:rPr lang="en-US" altLang="zh-CN" sz="1200" b="1" dirty="0">
                <a:latin typeface="宋体" pitchFamily="2" charset="-122"/>
              </a:rPr>
              <a:t>()=default;</a:t>
            </a:r>
          </a:p>
          <a:p>
            <a:pPr marL="0" indent="0">
              <a:buNone/>
            </a:pPr>
            <a:r>
              <a:rPr lang="en-US" altLang="zh-CN" sz="1200" b="1" dirty="0" err="1">
                <a:latin typeface="宋体" pitchFamily="2" charset="-122"/>
              </a:rPr>
              <a:t>CTest</a:t>
            </a:r>
            <a:r>
              <a:rPr lang="en-US" altLang="zh-CN" sz="1200" b="1" dirty="0">
                <a:latin typeface="宋体" pitchFamily="2" charset="-122"/>
              </a:rPr>
              <a:t>::</a:t>
            </a:r>
            <a:r>
              <a:rPr lang="en-US" altLang="zh-CN" sz="1200" b="1" dirty="0" err="1">
                <a:latin typeface="宋体" pitchFamily="2" charset="-122"/>
              </a:rPr>
              <a:t>CTest</a:t>
            </a:r>
            <a:r>
              <a:rPr lang="en-US" altLang="zh-CN" sz="1200" b="1" dirty="0">
                <a:latin typeface="宋体" pitchFamily="2" charset="-122"/>
              </a:rPr>
              <a:t>(</a:t>
            </a:r>
            <a:r>
              <a:rPr lang="en-US" altLang="zh-CN" sz="1200" b="1" dirty="0" err="1">
                <a:latin typeface="宋体" pitchFamily="2" charset="-122"/>
              </a:rPr>
              <a:t>const</a:t>
            </a: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&amp; op)</a:t>
            </a:r>
          </a:p>
          <a:p>
            <a:pPr marL="0" indent="0">
              <a:buNone/>
            </a:pPr>
            <a:r>
              <a:rPr lang="en-US" altLang="zh-CN" sz="1200" b="1" dirty="0">
                <a:latin typeface="宋体" pitchFamily="2" charset="-122"/>
              </a:rPr>
              <a:t>{</a:t>
            </a:r>
          </a:p>
          <a:p>
            <a:pPr marL="0" indent="0">
              <a:buNone/>
            </a:pPr>
            <a:endParaRPr lang="en-US" altLang="zh-CN" sz="1200" b="1" dirty="0">
              <a:latin typeface="宋体" pitchFamily="2" charset="-122"/>
            </a:endParaRPr>
          </a:p>
          <a:p>
            <a:pPr marL="0" indent="0">
              <a:buNone/>
            </a:pPr>
            <a:r>
              <a:rPr lang="en-US" altLang="zh-CN" sz="1200" b="1" dirty="0">
                <a:latin typeface="宋体" pitchFamily="2" charset="-122"/>
              </a:rPr>
              <a:t>    val1=op.val1;</a:t>
            </a:r>
          </a:p>
          <a:p>
            <a:pPr marL="0" indent="0">
              <a:buNone/>
            </a:pPr>
            <a:r>
              <a:rPr lang="en-US" altLang="zh-CN" sz="1200" b="1" dirty="0">
                <a:latin typeface="宋体" pitchFamily="2" charset="-122"/>
              </a:rPr>
              <a:t>    val2=op.val2;</a:t>
            </a:r>
          </a:p>
          <a:p>
            <a:pPr marL="0" indent="0">
              <a:buNone/>
            </a:pPr>
            <a:r>
              <a:rPr lang="en-US" altLang="zh-CN" sz="1200" b="1" dirty="0" smtClean="0">
                <a:latin typeface="宋体" pitchFamily="2" charset="-122"/>
              </a:rPr>
              <a:t>}</a:t>
            </a:r>
            <a:endParaRPr lang="en-US" altLang="zh-CN" sz="1200" b="1" dirty="0">
              <a:latin typeface="宋体" pitchFamily="2" charset="-122"/>
            </a:endParaRPr>
          </a:p>
          <a:p>
            <a:pPr marL="0" indent="0">
              <a:buNone/>
            </a:pPr>
            <a:r>
              <a:rPr lang="en-US" altLang="zh-CN" sz="1200" b="1" dirty="0" err="1">
                <a:latin typeface="宋体" pitchFamily="2" charset="-122"/>
              </a:rPr>
              <a:t>int</a:t>
            </a:r>
            <a:r>
              <a:rPr lang="en-US" altLang="zh-CN" sz="1200" b="1" dirty="0">
                <a:latin typeface="宋体" pitchFamily="2" charset="-122"/>
              </a:rPr>
              <a:t> main()</a:t>
            </a:r>
          </a:p>
          <a:p>
            <a:pPr marL="0" indent="0">
              <a:buNone/>
            </a:pPr>
            <a:r>
              <a:rPr lang="en-US" altLang="zh-CN" sz="1200" b="1" dirty="0">
                <a:latin typeface="宋体" pitchFamily="2" charset="-122"/>
              </a:rPr>
              <a:t>{</a:t>
            </a:r>
          </a:p>
          <a:p>
            <a:pPr marL="0" indent="0">
              <a:buNone/>
            </a:pP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 </a:t>
            </a:r>
            <a:r>
              <a:rPr lang="en-US" altLang="zh-CN" sz="1200" b="1" dirty="0" err="1">
                <a:latin typeface="宋体" pitchFamily="2" charset="-122"/>
              </a:rPr>
              <a:t>obj</a:t>
            </a:r>
            <a:r>
              <a:rPr lang="en-US" altLang="zh-CN" sz="1200" b="1" dirty="0">
                <a:latin typeface="宋体" pitchFamily="2" charset="-122"/>
              </a:rPr>
              <a:t>(1,2);</a:t>
            </a:r>
          </a:p>
          <a:p>
            <a:pPr marL="0" indent="0">
              <a:buNone/>
            </a:pP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 obj2(</a:t>
            </a:r>
            <a:r>
              <a:rPr lang="en-US" altLang="zh-CN" sz="1200" b="1" dirty="0" err="1">
                <a:latin typeface="宋体" pitchFamily="2" charset="-122"/>
              </a:rPr>
              <a:t>obj</a:t>
            </a:r>
            <a:r>
              <a:rPr lang="en-US" altLang="zh-CN" sz="1200" b="1" dirty="0" smtClean="0">
                <a:latin typeface="宋体" pitchFamily="2" charset="-122"/>
              </a:rPr>
              <a:t>);//</a:t>
            </a:r>
            <a:r>
              <a:rPr lang="zh-CN" altLang="en-US" sz="1200" b="1" dirty="0" smtClean="0">
                <a:solidFill>
                  <a:srgbClr val="FF0000"/>
                </a:solidFill>
                <a:latin typeface="宋体" pitchFamily="2" charset="-122"/>
              </a:rPr>
              <a:t>调用拷贝构造函数</a:t>
            </a:r>
            <a:endParaRPr lang="en-US" altLang="zh-CN" sz="1200" b="1" dirty="0">
              <a:solidFill>
                <a:srgbClr val="FF0000"/>
              </a:solidFill>
              <a:latin typeface="宋体" pitchFamily="2" charset="-122"/>
            </a:endParaRPr>
          </a:p>
          <a:p>
            <a:pPr marL="0" indent="0">
              <a:buNone/>
            </a:pP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 obj3=obj2</a:t>
            </a:r>
            <a:r>
              <a:rPr lang="en-US" altLang="zh-CN" sz="1200" b="1" dirty="0" smtClean="0">
                <a:latin typeface="宋体" pitchFamily="2" charset="-122"/>
              </a:rPr>
              <a:t>;</a:t>
            </a:r>
            <a:r>
              <a:rPr lang="en-US" altLang="zh-CN" sz="1200" b="1" dirty="0">
                <a:latin typeface="宋体" pitchFamily="2" charset="-122"/>
              </a:rPr>
              <a:t> //</a:t>
            </a:r>
            <a:r>
              <a:rPr lang="zh-CN" altLang="en-US" sz="1200" b="1" dirty="0">
                <a:solidFill>
                  <a:srgbClr val="FF0000"/>
                </a:solidFill>
                <a:latin typeface="宋体" pitchFamily="2" charset="-122"/>
              </a:rPr>
              <a:t>调用拷贝构造函数</a:t>
            </a:r>
            <a:endParaRPr lang="en-US" altLang="zh-CN" sz="1200" b="1" dirty="0">
              <a:solidFill>
                <a:srgbClr val="FF0000"/>
              </a:solidFill>
              <a:latin typeface="宋体" pitchFamily="2" charset="-122"/>
            </a:endParaRPr>
          </a:p>
          <a:p>
            <a:pPr marL="0" indent="0">
              <a:buNone/>
            </a:pPr>
            <a:r>
              <a:rPr lang="en-US" altLang="zh-CN" sz="1200" b="1" dirty="0">
                <a:latin typeface="宋体" pitchFamily="2" charset="-122"/>
              </a:rPr>
              <a:t>    obj2.func1</a:t>
            </a:r>
            <a:r>
              <a:rPr lang="en-US" altLang="zh-CN" sz="1200" b="1" dirty="0" smtClean="0">
                <a:latin typeface="宋体" pitchFamily="2" charset="-122"/>
              </a:rPr>
              <a:t>();</a:t>
            </a:r>
            <a:endParaRPr lang="en-US" altLang="zh-CN" sz="1200" b="1" dirty="0">
              <a:latin typeface="宋体" pitchFamily="2" charset="-122"/>
            </a:endParaRPr>
          </a:p>
          <a:p>
            <a:pPr marL="0" indent="0">
              <a:buNone/>
            </a:pPr>
            <a:r>
              <a:rPr lang="en-US" altLang="zh-CN" sz="1200" b="1" dirty="0">
                <a:latin typeface="宋体" pitchFamily="2" charset="-122"/>
              </a:rPr>
              <a:t>    return 0;</a:t>
            </a:r>
          </a:p>
          <a:p>
            <a:pPr marL="0" indent="0">
              <a:buNone/>
            </a:pPr>
            <a:r>
              <a:rPr lang="en-US" altLang="zh-CN" sz="1200" b="1" dirty="0" smtClean="0">
                <a:latin typeface="宋体" pitchFamily="2" charset="-122"/>
              </a:rPr>
              <a:t>}</a:t>
            </a:r>
            <a:endParaRPr lang="en-US" altLang="zh-CN" sz="1200" b="1" dirty="0">
              <a:latin typeface="宋体" pitchFamily="2" charset="-122"/>
            </a:endParaRPr>
          </a:p>
        </p:txBody>
      </p:sp>
    </p:spTree>
    <p:extLst>
      <p:ext uri="{BB962C8B-B14F-4D97-AF65-F5344CB8AC3E}">
        <p14:creationId xmlns:p14="http://schemas.microsoft.com/office/powerpoint/2010/main" val="78198751"/>
      </p:ext>
    </p:extLst>
  </p:cSld>
  <p:clrMapOvr>
    <a:masterClrMapping/>
  </p:clrMapOvr>
  <p:transition>
    <p:cover/>
    <p:sndAc>
      <p:stSnd>
        <p:snd r:embed="rId2" name="CAMERA.WAV"/>
      </p:stSnd>
    </p:sndAc>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176</a:t>
            </a:fld>
            <a:endParaRPr kumimoji="0" lang="en-US" altLang="zh-CN" sz="1400"/>
          </a:p>
        </p:txBody>
      </p:sp>
      <p:sp>
        <p:nvSpPr>
          <p:cNvPr id="122882" name="Rectangle 2"/>
          <p:cNvSpPr>
            <a:spLocks noGrp="1" noChangeArrowheads="1"/>
          </p:cNvSpPr>
          <p:nvPr>
            <p:ph type="title"/>
          </p:nvPr>
        </p:nvSpPr>
        <p:spPr>
          <a:xfrm>
            <a:off x="457200" y="44624"/>
            <a:ext cx="8229600" cy="562074"/>
          </a:xfrm>
        </p:spPr>
        <p:txBody>
          <a:bodyPr>
            <a:normAutofit fontScale="90000"/>
          </a:bodyPr>
          <a:lstStyle/>
          <a:p>
            <a:pPr eaLnBrk="1" hangingPunct="1">
              <a:defRPr/>
            </a:pPr>
            <a:r>
              <a:rPr lang="zh-CN" altLang="en-US" b="1" dirty="0" smtClean="0">
                <a:effectLst>
                  <a:outerShdw blurRad="38100" dist="38100" dir="2700000" algn="tl">
                    <a:srgbClr val="FFFFFF"/>
                  </a:outerShdw>
                </a:effectLst>
                <a:latin typeface="宋体" pitchFamily="2" charset="-122"/>
              </a:rPr>
              <a:t>拷贝构造函数</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a:xfrm>
            <a:off x="466139" y="692696"/>
            <a:ext cx="8229600" cy="5904656"/>
          </a:xfrm>
        </p:spPr>
        <p:txBody>
          <a:bodyPr>
            <a:noAutofit/>
          </a:bodyPr>
          <a:lstStyle/>
          <a:p>
            <a:pPr marL="0" indent="0">
              <a:buNone/>
            </a:pPr>
            <a:r>
              <a:rPr lang="en-US" altLang="zh-CN" sz="1200" b="1" dirty="0">
                <a:latin typeface="宋体" pitchFamily="2" charset="-122"/>
              </a:rPr>
              <a:t>#include &lt;</a:t>
            </a:r>
            <a:r>
              <a:rPr lang="en-US" altLang="zh-CN" sz="1200" b="1" dirty="0" err="1">
                <a:latin typeface="宋体" pitchFamily="2" charset="-122"/>
              </a:rPr>
              <a:t>iostream</a:t>
            </a:r>
            <a:r>
              <a:rPr lang="en-US" altLang="zh-CN" sz="1200" b="1" dirty="0">
                <a:latin typeface="宋体" pitchFamily="2" charset="-122"/>
              </a:rPr>
              <a:t>&gt;</a:t>
            </a:r>
          </a:p>
          <a:p>
            <a:pPr marL="0" indent="0">
              <a:buNone/>
            </a:pPr>
            <a:r>
              <a:rPr lang="en-US" altLang="zh-CN" sz="1200" b="1" dirty="0">
                <a:latin typeface="宋体" pitchFamily="2" charset="-122"/>
              </a:rPr>
              <a:t>using namespace </a:t>
            </a:r>
            <a:r>
              <a:rPr lang="en-US" altLang="zh-CN" sz="1200" b="1" dirty="0" err="1">
                <a:latin typeface="宋体" pitchFamily="2" charset="-122"/>
              </a:rPr>
              <a:t>std</a:t>
            </a:r>
            <a:r>
              <a:rPr lang="en-US" altLang="zh-CN" sz="1200" b="1" dirty="0">
                <a:latin typeface="宋体" pitchFamily="2" charset="-122"/>
              </a:rPr>
              <a:t>;</a:t>
            </a:r>
          </a:p>
          <a:p>
            <a:pPr marL="0" indent="0">
              <a:buNone/>
            </a:pPr>
            <a:r>
              <a:rPr lang="en-US" altLang="zh-CN" sz="1200" b="1" dirty="0">
                <a:latin typeface="宋体" pitchFamily="2" charset="-122"/>
              </a:rPr>
              <a:t>class </a:t>
            </a:r>
            <a:r>
              <a:rPr lang="en-US" altLang="zh-CN" sz="1200" b="1" dirty="0" err="1">
                <a:latin typeface="宋体" pitchFamily="2" charset="-122"/>
              </a:rPr>
              <a:t>CTest</a:t>
            </a:r>
            <a:r>
              <a:rPr lang="en-US" altLang="zh-CN" sz="1200" b="1" dirty="0">
                <a:latin typeface="宋体" pitchFamily="2" charset="-122"/>
              </a:rPr>
              <a:t>{</a:t>
            </a:r>
          </a:p>
          <a:p>
            <a:pPr marL="0" indent="0">
              <a:buNone/>
            </a:pPr>
            <a:r>
              <a:rPr lang="en-US" altLang="zh-CN" sz="1200" b="1" dirty="0">
                <a:latin typeface="宋体" pitchFamily="2" charset="-122"/>
              </a:rPr>
              <a:t>public:</a:t>
            </a:r>
          </a:p>
          <a:p>
            <a:pPr marL="0" indent="0">
              <a:buNone/>
            </a:pP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a:t>
            </a:r>
            <a:r>
              <a:rPr lang="en-US" altLang="zh-CN" sz="1200" b="1" dirty="0" err="1">
                <a:latin typeface="宋体" pitchFamily="2" charset="-122"/>
              </a:rPr>
              <a:t>int</a:t>
            </a:r>
            <a:r>
              <a:rPr lang="en-US" altLang="zh-CN" sz="1200" b="1" dirty="0">
                <a:latin typeface="宋体" pitchFamily="2" charset="-122"/>
              </a:rPr>
              <a:t> </a:t>
            </a:r>
            <a:r>
              <a:rPr lang="en-US" altLang="zh-CN" sz="1200" b="1" dirty="0" err="1">
                <a:latin typeface="宋体" pitchFamily="2" charset="-122"/>
              </a:rPr>
              <a:t>sz</a:t>
            </a:r>
            <a:r>
              <a:rPr lang="en-US" altLang="zh-CN" sz="1200" b="1" dirty="0">
                <a:latin typeface="宋体" pitchFamily="2" charset="-122"/>
              </a:rPr>
              <a:t>){</a:t>
            </a:r>
          </a:p>
          <a:p>
            <a:pPr marL="0" indent="0">
              <a:buNone/>
            </a:pPr>
            <a:r>
              <a:rPr lang="en-US" altLang="zh-CN" sz="1200" b="1" dirty="0">
                <a:latin typeface="宋体" pitchFamily="2" charset="-122"/>
              </a:rPr>
              <a:t>    if(</a:t>
            </a:r>
            <a:r>
              <a:rPr lang="en-US" altLang="zh-CN" sz="1200" b="1" dirty="0" err="1">
                <a:latin typeface="宋体" pitchFamily="2" charset="-122"/>
              </a:rPr>
              <a:t>sz</a:t>
            </a:r>
            <a:r>
              <a:rPr lang="en-US" altLang="zh-CN" sz="1200" b="1" dirty="0">
                <a:latin typeface="宋体" pitchFamily="2" charset="-122"/>
              </a:rPr>
              <a:t>&lt;0)</a:t>
            </a:r>
          </a:p>
          <a:p>
            <a:pPr marL="0" indent="0">
              <a:buNone/>
            </a:pPr>
            <a:r>
              <a:rPr lang="en-US" altLang="zh-CN" sz="1200" b="1" dirty="0">
                <a:latin typeface="宋体" pitchFamily="2" charset="-122"/>
              </a:rPr>
              <a:t>        </a:t>
            </a:r>
            <a:r>
              <a:rPr lang="en-US" altLang="zh-CN" sz="1200" b="1" dirty="0" err="1">
                <a:latin typeface="宋体" pitchFamily="2" charset="-122"/>
              </a:rPr>
              <a:t>sz</a:t>
            </a:r>
            <a:r>
              <a:rPr lang="en-US" altLang="zh-CN" sz="1200" b="1" dirty="0">
                <a:latin typeface="宋体" pitchFamily="2" charset="-122"/>
              </a:rPr>
              <a:t>=16;</a:t>
            </a:r>
          </a:p>
          <a:p>
            <a:pPr marL="0" indent="0">
              <a:buNone/>
            </a:pPr>
            <a:r>
              <a:rPr lang="en-US" altLang="zh-CN" sz="1200" b="1" dirty="0">
                <a:latin typeface="宋体" pitchFamily="2" charset="-122"/>
              </a:rPr>
              <a:t>    </a:t>
            </a:r>
            <a:r>
              <a:rPr lang="en-US" altLang="zh-CN" sz="1200" b="1" dirty="0" err="1">
                <a:latin typeface="宋体" pitchFamily="2" charset="-122"/>
              </a:rPr>
              <a:t>m_nSize</a:t>
            </a:r>
            <a:r>
              <a:rPr lang="en-US" altLang="zh-CN" sz="1200" b="1" dirty="0">
                <a:latin typeface="宋体" pitchFamily="2" charset="-122"/>
              </a:rPr>
              <a:t>=</a:t>
            </a:r>
            <a:r>
              <a:rPr lang="en-US" altLang="zh-CN" sz="1200" b="1" dirty="0" err="1">
                <a:latin typeface="宋体" pitchFamily="2" charset="-122"/>
              </a:rPr>
              <a:t>sz;m_pBuf</a:t>
            </a:r>
            <a:r>
              <a:rPr lang="en-US" altLang="zh-CN" sz="1200" b="1" dirty="0">
                <a:latin typeface="宋体" pitchFamily="2" charset="-122"/>
              </a:rPr>
              <a:t>=new </a:t>
            </a:r>
            <a:r>
              <a:rPr lang="en-US" altLang="zh-CN" sz="1200" b="1" dirty="0" err="1">
                <a:latin typeface="宋体" pitchFamily="2" charset="-122"/>
              </a:rPr>
              <a:t>int</a:t>
            </a:r>
            <a:r>
              <a:rPr lang="en-US" altLang="zh-CN" sz="1200" b="1" dirty="0">
                <a:latin typeface="宋体" pitchFamily="2" charset="-122"/>
              </a:rPr>
              <a:t>[</a:t>
            </a:r>
            <a:r>
              <a:rPr lang="en-US" altLang="zh-CN" sz="1200" b="1" dirty="0" err="1">
                <a:latin typeface="宋体" pitchFamily="2" charset="-122"/>
              </a:rPr>
              <a:t>m_nSize</a:t>
            </a:r>
            <a:r>
              <a:rPr lang="en-US" altLang="zh-CN" sz="1200" b="1" dirty="0">
                <a:latin typeface="宋体" pitchFamily="2" charset="-122"/>
              </a:rPr>
              <a:t>];}</a:t>
            </a:r>
          </a:p>
          <a:p>
            <a:pPr marL="0" indent="0">
              <a:buNone/>
            </a:pPr>
            <a:r>
              <a:rPr lang="en-US" altLang="zh-CN" sz="1200" b="1" dirty="0">
                <a:latin typeface="宋体" pitchFamily="2" charset="-122"/>
              </a:rPr>
              <a:t>    void Assign(</a:t>
            </a:r>
            <a:r>
              <a:rPr lang="en-US" altLang="zh-CN" sz="1200" b="1" dirty="0" err="1">
                <a:latin typeface="宋体" pitchFamily="2" charset="-122"/>
              </a:rPr>
              <a:t>int</a:t>
            </a:r>
            <a:r>
              <a:rPr lang="en-US" altLang="zh-CN" sz="1200" b="1" dirty="0">
                <a:latin typeface="宋体" pitchFamily="2" charset="-122"/>
              </a:rPr>
              <a:t> </a:t>
            </a:r>
            <a:r>
              <a:rPr lang="en-US" altLang="zh-CN" sz="1200" b="1" dirty="0" err="1">
                <a:latin typeface="宋体" pitchFamily="2" charset="-122"/>
              </a:rPr>
              <a:t>ival</a:t>
            </a:r>
            <a:r>
              <a:rPr lang="en-US" altLang="zh-CN" sz="1200" b="1" dirty="0">
                <a:latin typeface="宋体" pitchFamily="2" charset="-122"/>
              </a:rPr>
              <a:t>){for(</a:t>
            </a:r>
            <a:r>
              <a:rPr lang="en-US" altLang="zh-CN" sz="1200" b="1" dirty="0" err="1">
                <a:latin typeface="宋体" pitchFamily="2" charset="-122"/>
              </a:rPr>
              <a:t>int</a:t>
            </a:r>
            <a:r>
              <a:rPr lang="en-US" altLang="zh-CN" sz="1200" b="1" dirty="0">
                <a:latin typeface="宋体" pitchFamily="2" charset="-122"/>
              </a:rPr>
              <a:t> n=0;n&lt;</a:t>
            </a:r>
            <a:r>
              <a:rPr lang="en-US" altLang="zh-CN" sz="1200" b="1" dirty="0" err="1">
                <a:latin typeface="宋体" pitchFamily="2" charset="-122"/>
              </a:rPr>
              <a:t>m_nSize;n</a:t>
            </a:r>
            <a:r>
              <a:rPr lang="en-US" altLang="zh-CN" sz="1200" b="1" dirty="0">
                <a:latin typeface="宋体" pitchFamily="2" charset="-122"/>
              </a:rPr>
              <a:t>++)</a:t>
            </a:r>
            <a:r>
              <a:rPr lang="en-US" altLang="zh-CN" sz="1200" b="1" dirty="0" err="1">
                <a:latin typeface="宋体" pitchFamily="2" charset="-122"/>
              </a:rPr>
              <a:t>m_pBuf</a:t>
            </a:r>
            <a:r>
              <a:rPr lang="en-US" altLang="zh-CN" sz="1200" b="1" dirty="0">
                <a:latin typeface="宋体" pitchFamily="2" charset="-122"/>
              </a:rPr>
              <a:t>[n]=</a:t>
            </a:r>
            <a:r>
              <a:rPr lang="en-US" altLang="zh-CN" sz="1200" b="1" dirty="0" err="1">
                <a:latin typeface="宋体" pitchFamily="2" charset="-122"/>
              </a:rPr>
              <a:t>ival</a:t>
            </a:r>
            <a:r>
              <a:rPr lang="en-US" altLang="zh-CN" sz="1200" b="1" dirty="0">
                <a:latin typeface="宋体" pitchFamily="2" charset="-122"/>
              </a:rPr>
              <a:t>;}</a:t>
            </a:r>
          </a:p>
          <a:p>
            <a:pPr marL="0" indent="0">
              <a:buNone/>
            </a:pP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a:t>
            </a:r>
            <a:r>
              <a:rPr lang="en-US" altLang="zh-CN" sz="1200" b="1" dirty="0" err="1">
                <a:latin typeface="宋体" pitchFamily="2" charset="-122"/>
              </a:rPr>
              <a:t>const</a:t>
            </a: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&amp; op);//</a:t>
            </a:r>
            <a:r>
              <a:rPr lang="zh-CN" altLang="en-US" sz="1200" b="1" dirty="0">
                <a:latin typeface="宋体" pitchFamily="2" charset="-122"/>
              </a:rPr>
              <a:t>拷贝构造函数</a:t>
            </a:r>
          </a:p>
          <a:p>
            <a:pPr marL="0" indent="0">
              <a:buNone/>
            </a:pPr>
            <a:r>
              <a:rPr lang="zh-CN" altLang="en-US" sz="1200" b="1" dirty="0">
                <a:latin typeface="宋体" pitchFamily="2" charset="-122"/>
              </a:rPr>
              <a:t>    </a:t>
            </a:r>
            <a:r>
              <a:rPr lang="en-US" altLang="zh-CN" sz="1200" b="1" dirty="0">
                <a:latin typeface="宋体" pitchFamily="2" charset="-122"/>
              </a:rPr>
              <a:t>void print(){for(</a:t>
            </a:r>
            <a:r>
              <a:rPr lang="en-US" altLang="zh-CN" sz="1200" b="1" dirty="0" err="1">
                <a:latin typeface="宋体" pitchFamily="2" charset="-122"/>
              </a:rPr>
              <a:t>int</a:t>
            </a:r>
            <a:r>
              <a:rPr lang="en-US" altLang="zh-CN" sz="1200" b="1" dirty="0">
                <a:latin typeface="宋体" pitchFamily="2" charset="-122"/>
              </a:rPr>
              <a:t> n=0;n&lt;</a:t>
            </a:r>
            <a:r>
              <a:rPr lang="en-US" altLang="zh-CN" sz="1200" b="1" dirty="0" err="1">
                <a:latin typeface="宋体" pitchFamily="2" charset="-122"/>
              </a:rPr>
              <a:t>m_nSize;n</a:t>
            </a:r>
            <a:r>
              <a:rPr lang="en-US" altLang="zh-CN" sz="1200" b="1" dirty="0">
                <a:latin typeface="宋体" pitchFamily="2" charset="-122"/>
              </a:rPr>
              <a:t>++) </a:t>
            </a:r>
            <a:r>
              <a:rPr lang="en-US" altLang="zh-CN" sz="1200" b="1" dirty="0" err="1">
                <a:latin typeface="宋体" pitchFamily="2" charset="-122"/>
              </a:rPr>
              <a:t>cout</a:t>
            </a:r>
            <a:r>
              <a:rPr lang="en-US" altLang="zh-CN" sz="1200" b="1" dirty="0">
                <a:latin typeface="宋体" pitchFamily="2" charset="-122"/>
              </a:rPr>
              <a:t>&lt;&lt;</a:t>
            </a:r>
            <a:r>
              <a:rPr lang="en-US" altLang="zh-CN" sz="1200" b="1" dirty="0" err="1">
                <a:latin typeface="宋体" pitchFamily="2" charset="-122"/>
              </a:rPr>
              <a:t>m_pBuf</a:t>
            </a:r>
            <a:r>
              <a:rPr lang="en-US" altLang="zh-CN" sz="1200" b="1" dirty="0">
                <a:latin typeface="宋体" pitchFamily="2" charset="-122"/>
              </a:rPr>
              <a:t>[n]&lt;&lt;</a:t>
            </a:r>
            <a:r>
              <a:rPr lang="en-US" altLang="zh-CN" sz="1200" b="1" dirty="0" err="1">
                <a:latin typeface="宋体" pitchFamily="2" charset="-122"/>
              </a:rPr>
              <a:t>endl</a:t>
            </a:r>
            <a:r>
              <a:rPr lang="en-US" altLang="zh-CN" sz="1200" b="1" dirty="0">
                <a:latin typeface="宋体" pitchFamily="2" charset="-122"/>
              </a:rPr>
              <a:t>;}</a:t>
            </a:r>
          </a:p>
          <a:p>
            <a:pPr marL="0" indent="0">
              <a:buNone/>
            </a:pPr>
            <a:r>
              <a:rPr lang="en-US" altLang="zh-CN" sz="1200" b="1" dirty="0">
                <a:latin typeface="宋体" pitchFamily="2" charset="-122"/>
              </a:rPr>
              <a:t>private:</a:t>
            </a:r>
          </a:p>
          <a:p>
            <a:pPr marL="0" indent="0">
              <a:buNone/>
            </a:pPr>
            <a:r>
              <a:rPr lang="en-US" altLang="zh-CN" sz="1200" b="1" dirty="0">
                <a:latin typeface="宋体" pitchFamily="2" charset="-122"/>
              </a:rPr>
              <a:t>    </a:t>
            </a:r>
            <a:r>
              <a:rPr lang="en-US" altLang="zh-CN" sz="1200" b="1" dirty="0" err="1">
                <a:latin typeface="宋体" pitchFamily="2" charset="-122"/>
              </a:rPr>
              <a:t>int</a:t>
            </a:r>
            <a:r>
              <a:rPr lang="en-US" altLang="zh-CN" sz="1200" b="1" dirty="0">
                <a:latin typeface="宋体" pitchFamily="2" charset="-122"/>
              </a:rPr>
              <a:t>* </a:t>
            </a:r>
            <a:r>
              <a:rPr lang="en-US" altLang="zh-CN" sz="1200" b="1" dirty="0" err="1">
                <a:latin typeface="宋体" pitchFamily="2" charset="-122"/>
              </a:rPr>
              <a:t>m_pBuf</a:t>
            </a:r>
            <a:r>
              <a:rPr lang="en-US" altLang="zh-CN" sz="1200" b="1" dirty="0">
                <a:latin typeface="宋体" pitchFamily="2" charset="-122"/>
              </a:rPr>
              <a:t>, </a:t>
            </a:r>
            <a:r>
              <a:rPr lang="en-US" altLang="zh-CN" sz="1200" b="1" dirty="0" err="1">
                <a:latin typeface="宋体" pitchFamily="2" charset="-122"/>
              </a:rPr>
              <a:t>m_nSize</a:t>
            </a:r>
            <a:r>
              <a:rPr lang="en-US" altLang="zh-CN" sz="1200" b="1" dirty="0">
                <a:latin typeface="宋体" pitchFamily="2" charset="-122"/>
              </a:rPr>
              <a:t>;</a:t>
            </a:r>
          </a:p>
          <a:p>
            <a:pPr marL="0" indent="0">
              <a:buNone/>
            </a:pPr>
            <a:r>
              <a:rPr lang="en-US" altLang="zh-CN" sz="1200" b="1" dirty="0">
                <a:latin typeface="宋体" pitchFamily="2" charset="-122"/>
              </a:rPr>
              <a:t>};</a:t>
            </a:r>
          </a:p>
          <a:p>
            <a:pPr marL="0" indent="0">
              <a:buNone/>
            </a:pPr>
            <a:r>
              <a:rPr lang="en-US" altLang="zh-CN" sz="1200" b="1" dirty="0" err="1">
                <a:latin typeface="宋体" pitchFamily="2" charset="-122"/>
              </a:rPr>
              <a:t>CTest</a:t>
            </a:r>
            <a:r>
              <a:rPr lang="en-US" altLang="zh-CN" sz="1200" b="1" dirty="0">
                <a:latin typeface="宋体" pitchFamily="2" charset="-122"/>
              </a:rPr>
              <a:t>::</a:t>
            </a:r>
            <a:r>
              <a:rPr lang="en-US" altLang="zh-CN" sz="1200" b="1" dirty="0" err="1">
                <a:latin typeface="宋体" pitchFamily="2" charset="-122"/>
              </a:rPr>
              <a:t>CTest</a:t>
            </a:r>
            <a:r>
              <a:rPr lang="en-US" altLang="zh-CN" sz="1200" b="1" dirty="0">
                <a:latin typeface="宋体" pitchFamily="2" charset="-122"/>
              </a:rPr>
              <a:t>(</a:t>
            </a:r>
            <a:r>
              <a:rPr lang="en-US" altLang="zh-CN" sz="1200" b="1" dirty="0" err="1">
                <a:latin typeface="宋体" pitchFamily="2" charset="-122"/>
              </a:rPr>
              <a:t>const</a:t>
            </a: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&amp; op)</a:t>
            </a:r>
          </a:p>
          <a:p>
            <a:pPr marL="0" indent="0">
              <a:buNone/>
            </a:pPr>
            <a:r>
              <a:rPr lang="en-US" altLang="zh-CN" sz="1200" b="1" dirty="0">
                <a:latin typeface="宋体" pitchFamily="2" charset="-122"/>
              </a:rPr>
              <a:t>{</a:t>
            </a:r>
          </a:p>
          <a:p>
            <a:pPr marL="0" indent="0">
              <a:buNone/>
            </a:pPr>
            <a:r>
              <a:rPr lang="en-US" altLang="zh-CN" sz="1200" b="1" dirty="0">
                <a:latin typeface="宋体" pitchFamily="2" charset="-122"/>
              </a:rPr>
              <a:t>    </a:t>
            </a:r>
            <a:r>
              <a:rPr lang="en-US" altLang="zh-CN" sz="1200" b="1" dirty="0" err="1">
                <a:latin typeface="宋体" pitchFamily="2" charset="-122"/>
              </a:rPr>
              <a:t>m_nSize</a:t>
            </a:r>
            <a:r>
              <a:rPr lang="en-US" altLang="zh-CN" sz="1200" b="1" dirty="0">
                <a:latin typeface="宋体" pitchFamily="2" charset="-122"/>
              </a:rPr>
              <a:t>=</a:t>
            </a:r>
            <a:r>
              <a:rPr lang="en-US" altLang="zh-CN" sz="1200" b="1" dirty="0" err="1">
                <a:latin typeface="宋体" pitchFamily="2" charset="-122"/>
              </a:rPr>
              <a:t>op.m_nSize;m_pBuf</a:t>
            </a:r>
            <a:r>
              <a:rPr lang="en-US" altLang="zh-CN" sz="1200" b="1" dirty="0">
                <a:latin typeface="宋体" pitchFamily="2" charset="-122"/>
              </a:rPr>
              <a:t>=</a:t>
            </a:r>
            <a:r>
              <a:rPr lang="en-US" altLang="zh-CN" sz="1200" b="1" dirty="0" err="1">
                <a:latin typeface="宋体" pitchFamily="2" charset="-122"/>
              </a:rPr>
              <a:t>op.m_pBuf</a:t>
            </a:r>
            <a:r>
              <a:rPr lang="en-US" altLang="zh-CN" sz="1200" b="1" dirty="0">
                <a:latin typeface="宋体" pitchFamily="2" charset="-122"/>
              </a:rPr>
              <a:t>;</a:t>
            </a:r>
          </a:p>
          <a:p>
            <a:pPr marL="0" indent="0">
              <a:buNone/>
            </a:pPr>
            <a:r>
              <a:rPr lang="en-US" altLang="zh-CN" sz="1200" b="1" dirty="0">
                <a:latin typeface="宋体" pitchFamily="2" charset="-122"/>
              </a:rPr>
              <a:t>}</a:t>
            </a:r>
          </a:p>
          <a:p>
            <a:pPr marL="0" indent="0">
              <a:buNone/>
            </a:pPr>
            <a:r>
              <a:rPr lang="en-US" altLang="zh-CN" sz="1200" b="1" dirty="0" err="1">
                <a:latin typeface="宋体" pitchFamily="2" charset="-122"/>
              </a:rPr>
              <a:t>int</a:t>
            </a:r>
            <a:r>
              <a:rPr lang="en-US" altLang="zh-CN" sz="1200" b="1" dirty="0">
                <a:latin typeface="宋体" pitchFamily="2" charset="-122"/>
              </a:rPr>
              <a:t> main()</a:t>
            </a:r>
          </a:p>
          <a:p>
            <a:pPr marL="0" indent="0">
              <a:buNone/>
            </a:pPr>
            <a:r>
              <a:rPr lang="en-US" altLang="zh-CN" sz="1200" b="1" dirty="0" smtClean="0">
                <a:latin typeface="宋体" pitchFamily="2" charset="-122"/>
              </a:rPr>
              <a:t>{   </a:t>
            </a:r>
            <a:r>
              <a:rPr lang="en-US" altLang="zh-CN" sz="1200" b="1" dirty="0" err="1" smtClean="0">
                <a:latin typeface="宋体" pitchFamily="2" charset="-122"/>
              </a:rPr>
              <a:t>CTest</a:t>
            </a:r>
            <a:r>
              <a:rPr lang="en-US" altLang="zh-CN" sz="1200" b="1" dirty="0" smtClean="0">
                <a:latin typeface="宋体" pitchFamily="2" charset="-122"/>
              </a:rPr>
              <a:t> </a:t>
            </a:r>
            <a:r>
              <a:rPr lang="en-US" altLang="zh-CN" sz="1200" b="1" dirty="0" err="1">
                <a:latin typeface="宋体" pitchFamily="2" charset="-122"/>
              </a:rPr>
              <a:t>obj</a:t>
            </a:r>
            <a:r>
              <a:rPr lang="en-US" altLang="zh-CN" sz="1200" b="1" dirty="0">
                <a:latin typeface="宋体" pitchFamily="2" charset="-122"/>
              </a:rPr>
              <a:t>(4);</a:t>
            </a:r>
          </a:p>
          <a:p>
            <a:pPr marL="0" indent="0">
              <a:buNone/>
            </a:pP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 obj2(</a:t>
            </a:r>
            <a:r>
              <a:rPr lang="en-US" altLang="zh-CN" sz="1200" b="1" dirty="0" err="1">
                <a:latin typeface="宋体" pitchFamily="2" charset="-122"/>
              </a:rPr>
              <a:t>obj</a:t>
            </a:r>
            <a:r>
              <a:rPr lang="en-US" altLang="zh-CN" sz="1200" b="1" dirty="0">
                <a:latin typeface="宋体" pitchFamily="2" charset="-122"/>
              </a:rPr>
              <a:t>);</a:t>
            </a:r>
          </a:p>
          <a:p>
            <a:pPr marL="0" indent="0">
              <a:buNone/>
            </a:pPr>
            <a:r>
              <a:rPr lang="en-US" altLang="zh-CN" sz="1200" b="1" dirty="0">
                <a:latin typeface="宋体" pitchFamily="2" charset="-122"/>
              </a:rPr>
              <a:t>    </a:t>
            </a:r>
            <a:r>
              <a:rPr lang="en-US" altLang="zh-CN" sz="1200" b="1" dirty="0" err="1">
                <a:latin typeface="宋体" pitchFamily="2" charset="-122"/>
              </a:rPr>
              <a:t>CTest</a:t>
            </a:r>
            <a:r>
              <a:rPr lang="en-US" altLang="zh-CN" sz="1200" b="1" dirty="0">
                <a:latin typeface="宋体" pitchFamily="2" charset="-122"/>
              </a:rPr>
              <a:t> obj3=obj2;</a:t>
            </a:r>
          </a:p>
          <a:p>
            <a:pPr marL="0" indent="0">
              <a:buNone/>
            </a:pPr>
            <a:r>
              <a:rPr lang="en-US" altLang="zh-CN" sz="1200" b="1" dirty="0">
                <a:latin typeface="宋体" pitchFamily="2" charset="-122"/>
              </a:rPr>
              <a:t>    obj2.Assign(1);</a:t>
            </a:r>
          </a:p>
          <a:p>
            <a:pPr marL="0" indent="0">
              <a:buNone/>
            </a:pPr>
            <a:r>
              <a:rPr lang="en-US" altLang="zh-CN" sz="1200" b="1" dirty="0">
                <a:latin typeface="宋体" pitchFamily="2" charset="-122"/>
              </a:rPr>
              <a:t>    obj2.print</a:t>
            </a:r>
            <a:r>
              <a:rPr lang="en-US" altLang="zh-CN" sz="1200" b="1" dirty="0" smtClean="0">
                <a:latin typeface="宋体" pitchFamily="2" charset="-122"/>
              </a:rPr>
              <a:t>();/////</a:t>
            </a:r>
            <a:endParaRPr lang="en-US" altLang="zh-CN" sz="1200" b="1" dirty="0">
              <a:latin typeface="宋体" pitchFamily="2" charset="-122"/>
            </a:endParaRPr>
          </a:p>
          <a:p>
            <a:pPr marL="0" indent="0">
              <a:buNone/>
            </a:pPr>
            <a:r>
              <a:rPr lang="en-US" altLang="zh-CN" sz="1200" b="1" dirty="0">
                <a:latin typeface="宋体" pitchFamily="2" charset="-122"/>
              </a:rPr>
              <a:t>    obj3.print</a:t>
            </a:r>
            <a:r>
              <a:rPr lang="en-US" altLang="zh-CN" sz="1200" b="1" dirty="0" smtClean="0">
                <a:latin typeface="宋体" pitchFamily="2" charset="-122"/>
              </a:rPr>
              <a:t>();</a:t>
            </a:r>
            <a:r>
              <a:rPr lang="en-US" altLang="zh-CN" sz="1600" b="1" dirty="0" smtClean="0">
                <a:solidFill>
                  <a:srgbClr val="FF0000"/>
                </a:solidFill>
                <a:latin typeface="宋体" pitchFamily="2" charset="-122"/>
              </a:rPr>
              <a:t>/////</a:t>
            </a:r>
            <a:r>
              <a:rPr lang="zh-CN" altLang="en-US" sz="1600" b="1" dirty="0" smtClean="0">
                <a:solidFill>
                  <a:srgbClr val="FF0000"/>
                </a:solidFill>
                <a:latin typeface="宋体" pitchFamily="2" charset="-122"/>
              </a:rPr>
              <a:t>经拷贝构造后，</a:t>
            </a:r>
            <a:r>
              <a:rPr lang="en-US" altLang="zh-CN" sz="1600" b="1" dirty="0" smtClean="0">
                <a:solidFill>
                  <a:srgbClr val="FF0000"/>
                </a:solidFill>
                <a:latin typeface="宋体" pitchFamily="2" charset="-122"/>
              </a:rPr>
              <a:t>obj2</a:t>
            </a:r>
            <a:r>
              <a:rPr lang="zh-CN" altLang="en-US" sz="1600" b="1" dirty="0" smtClean="0">
                <a:solidFill>
                  <a:srgbClr val="FF0000"/>
                </a:solidFill>
                <a:latin typeface="宋体" pitchFamily="2" charset="-122"/>
              </a:rPr>
              <a:t>和</a:t>
            </a:r>
            <a:r>
              <a:rPr lang="en-US" altLang="zh-CN" sz="1600" b="1" dirty="0" smtClean="0">
                <a:solidFill>
                  <a:srgbClr val="FF0000"/>
                </a:solidFill>
                <a:latin typeface="宋体" pitchFamily="2" charset="-122"/>
              </a:rPr>
              <a:t>obj3</a:t>
            </a:r>
            <a:r>
              <a:rPr lang="zh-CN" altLang="en-US" sz="1600" b="1" dirty="0" smtClean="0">
                <a:solidFill>
                  <a:srgbClr val="FF0000"/>
                </a:solidFill>
                <a:latin typeface="宋体" pitchFamily="2" charset="-122"/>
              </a:rPr>
              <a:t>及</a:t>
            </a:r>
            <a:r>
              <a:rPr lang="en-US" altLang="zh-CN" sz="1600" b="1" dirty="0" err="1" smtClean="0">
                <a:solidFill>
                  <a:srgbClr val="FF0000"/>
                </a:solidFill>
                <a:latin typeface="宋体" pitchFamily="2" charset="-122"/>
              </a:rPr>
              <a:t>obj</a:t>
            </a:r>
            <a:r>
              <a:rPr lang="zh-CN" altLang="en-US" sz="1600" b="1" dirty="0" smtClean="0">
                <a:solidFill>
                  <a:srgbClr val="FF0000"/>
                </a:solidFill>
                <a:latin typeface="宋体" pitchFamily="2" charset="-122"/>
              </a:rPr>
              <a:t>的</a:t>
            </a:r>
            <a:r>
              <a:rPr lang="en-US" altLang="zh-CN" sz="1600" b="1" dirty="0" err="1" smtClean="0">
                <a:solidFill>
                  <a:srgbClr val="FF0000"/>
                </a:solidFill>
                <a:latin typeface="宋体" pitchFamily="2" charset="-122"/>
              </a:rPr>
              <a:t>m_pBuf</a:t>
            </a:r>
            <a:r>
              <a:rPr lang="zh-CN" altLang="en-US" sz="1600" b="1" dirty="0" smtClean="0">
                <a:solidFill>
                  <a:srgbClr val="FF0000"/>
                </a:solidFill>
                <a:latin typeface="宋体" pitchFamily="2" charset="-122"/>
              </a:rPr>
              <a:t>在内存中指向同一个地方</a:t>
            </a:r>
            <a:endParaRPr lang="en-US" altLang="zh-CN" sz="1600" b="1" dirty="0">
              <a:solidFill>
                <a:srgbClr val="FF0000"/>
              </a:solidFill>
              <a:latin typeface="宋体" pitchFamily="2" charset="-122"/>
            </a:endParaRPr>
          </a:p>
          <a:p>
            <a:pPr marL="0" indent="0">
              <a:buNone/>
            </a:pPr>
            <a:r>
              <a:rPr lang="en-US" altLang="zh-CN" sz="1200" b="1" dirty="0">
                <a:latin typeface="宋体" pitchFamily="2" charset="-122"/>
              </a:rPr>
              <a:t>    return 0</a:t>
            </a:r>
            <a:r>
              <a:rPr lang="en-US" altLang="zh-CN" sz="1200" b="1" dirty="0" smtClean="0">
                <a:latin typeface="宋体" pitchFamily="2" charset="-122"/>
              </a:rPr>
              <a:t>;}</a:t>
            </a:r>
            <a:endParaRPr lang="en-US" altLang="zh-CN" sz="1200" b="1" dirty="0">
              <a:latin typeface="宋体" pitchFamily="2" charset="-122"/>
            </a:endParaRPr>
          </a:p>
        </p:txBody>
      </p:sp>
    </p:spTree>
    <p:extLst>
      <p:ext uri="{BB962C8B-B14F-4D97-AF65-F5344CB8AC3E}">
        <p14:creationId xmlns:p14="http://schemas.microsoft.com/office/powerpoint/2010/main" val="675494744"/>
      </p:ext>
    </p:extLst>
  </p:cSld>
  <p:clrMapOvr>
    <a:masterClrMapping/>
  </p:clrMapOvr>
  <p:transition>
    <p:cover/>
    <p:sndAc>
      <p:stSnd>
        <p:snd r:embed="rId2" name="CAMERA.WAV"/>
      </p:stSnd>
    </p:sndAc>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177</a:t>
            </a:fld>
            <a:endParaRPr kumimoji="0" lang="en-US" altLang="zh-CN" sz="1400"/>
          </a:p>
        </p:txBody>
      </p:sp>
      <p:sp>
        <p:nvSpPr>
          <p:cNvPr id="122882" name="Rectangle 2"/>
          <p:cNvSpPr>
            <a:spLocks noGrp="1" noChangeArrowheads="1"/>
          </p:cNvSpPr>
          <p:nvPr>
            <p:ph type="title"/>
          </p:nvPr>
        </p:nvSpPr>
        <p:spPr>
          <a:xfrm>
            <a:off x="457200" y="274638"/>
            <a:ext cx="8229600" cy="562074"/>
          </a:xfrm>
        </p:spPr>
        <p:txBody>
          <a:bodyPr>
            <a:normAutofit fontScale="90000"/>
          </a:bodyPr>
          <a:lstStyle/>
          <a:p>
            <a:pPr eaLnBrk="1" hangingPunct="1">
              <a:defRPr/>
            </a:pPr>
            <a:r>
              <a:rPr lang="zh-CN" altLang="en-US" b="1" dirty="0" smtClean="0">
                <a:effectLst>
                  <a:outerShdw blurRad="38100" dist="38100" dir="2700000" algn="tl">
                    <a:srgbClr val="FFFFFF"/>
                  </a:outerShdw>
                </a:effectLst>
                <a:latin typeface="宋体" pitchFamily="2" charset="-122"/>
              </a:rPr>
              <a:t>赋值运算</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a:xfrm>
            <a:off x="466139" y="1124744"/>
            <a:ext cx="8229600" cy="5112568"/>
          </a:xfrm>
        </p:spPr>
        <p:txBody>
          <a:bodyPr>
            <a:normAutofit fontScale="85000" lnSpcReduction="10000"/>
          </a:bodyPr>
          <a:lstStyle/>
          <a:p>
            <a:pPr marL="0" indent="0">
              <a:buNone/>
            </a:pPr>
            <a:r>
              <a:rPr lang="en-US" altLang="zh-CN" b="1" dirty="0">
                <a:latin typeface="宋体" pitchFamily="2" charset="-122"/>
              </a:rPr>
              <a:t>class </a:t>
            </a:r>
            <a:r>
              <a:rPr lang="en-US" altLang="zh-CN" b="1" dirty="0" err="1">
                <a:latin typeface="宋体" pitchFamily="2" charset="-122"/>
              </a:rPr>
              <a:t>CTest</a:t>
            </a:r>
            <a:r>
              <a:rPr lang="en-US" altLang="zh-CN" b="1" dirty="0">
                <a:latin typeface="宋体" pitchFamily="2" charset="-122"/>
              </a:rPr>
              <a:t>{</a:t>
            </a:r>
          </a:p>
          <a:p>
            <a:pPr marL="0" indent="0">
              <a:buNone/>
            </a:pPr>
            <a:r>
              <a:rPr lang="en-US" altLang="zh-CN" b="1" dirty="0">
                <a:latin typeface="宋体" pitchFamily="2" charset="-122"/>
              </a:rPr>
              <a:t>public:</a:t>
            </a:r>
          </a:p>
          <a:p>
            <a:pPr marL="0" indent="0">
              <a:buNone/>
            </a:pPr>
            <a:r>
              <a:rPr lang="en-US" altLang="zh-CN" b="1" dirty="0">
                <a:latin typeface="宋体" pitchFamily="2" charset="-122"/>
              </a:rPr>
              <a:t>    </a:t>
            </a:r>
            <a:r>
              <a:rPr lang="en-US" altLang="zh-CN" b="1" dirty="0" err="1">
                <a:latin typeface="宋体" pitchFamily="2" charset="-122"/>
              </a:rPr>
              <a:t>CTest</a:t>
            </a:r>
            <a:r>
              <a:rPr lang="en-US" altLang="zh-CN" b="1" dirty="0" smtClean="0">
                <a:latin typeface="宋体" pitchFamily="2" charset="-122"/>
              </a:rPr>
              <a:t>();</a:t>
            </a:r>
          </a:p>
          <a:p>
            <a:pPr marL="0" indent="0">
              <a:buNone/>
            </a:pPr>
            <a:r>
              <a:rPr lang="en-US" altLang="zh-CN" b="1" dirty="0">
                <a:latin typeface="宋体" pitchFamily="2" charset="-122"/>
              </a:rPr>
              <a:t>	</a:t>
            </a:r>
            <a:r>
              <a:rPr lang="en-US" altLang="zh-CN" b="1" dirty="0" smtClean="0">
                <a:solidFill>
                  <a:srgbClr val="FF0000"/>
                </a:solidFill>
                <a:latin typeface="宋体" pitchFamily="2" charset="-122"/>
              </a:rPr>
              <a:t>//</a:t>
            </a:r>
            <a:r>
              <a:rPr lang="zh-CN" altLang="en-US" b="1" dirty="0" smtClean="0">
                <a:solidFill>
                  <a:srgbClr val="FF0000"/>
                </a:solidFill>
                <a:latin typeface="宋体" pitchFamily="2" charset="-122"/>
              </a:rPr>
              <a:t>赋值运算，其参数是自身的引用</a:t>
            </a:r>
            <a:endParaRPr lang="en-US" altLang="zh-CN" b="1" dirty="0">
              <a:solidFill>
                <a:srgbClr val="FF0000"/>
              </a:solidFill>
              <a:latin typeface="宋体" pitchFamily="2" charset="-122"/>
            </a:endParaRPr>
          </a:p>
          <a:p>
            <a:pPr marL="0" indent="0">
              <a:buNone/>
            </a:pPr>
            <a:r>
              <a:rPr lang="en-US" altLang="zh-CN" b="1" dirty="0">
                <a:latin typeface="宋体" pitchFamily="2" charset="-122"/>
              </a:rPr>
              <a:t>    </a:t>
            </a:r>
            <a:r>
              <a:rPr lang="en-US" altLang="zh-CN" sz="3100" b="1" dirty="0" err="1">
                <a:solidFill>
                  <a:schemeClr val="accent1"/>
                </a:solidFill>
                <a:latin typeface="宋体" pitchFamily="2" charset="-122"/>
              </a:rPr>
              <a:t>Ctest</a:t>
            </a:r>
            <a:r>
              <a:rPr lang="en-US" altLang="zh-CN" sz="3100" b="1" dirty="0">
                <a:solidFill>
                  <a:schemeClr val="accent1"/>
                </a:solidFill>
                <a:latin typeface="宋体" pitchFamily="2" charset="-122"/>
              </a:rPr>
              <a:t>&amp; operator</a:t>
            </a:r>
            <a:r>
              <a:rPr lang="en-US" altLang="zh-CN" sz="3100" b="1" dirty="0" smtClean="0">
                <a:solidFill>
                  <a:schemeClr val="accent1"/>
                </a:solidFill>
                <a:latin typeface="宋体" pitchFamily="2" charset="-122"/>
              </a:rPr>
              <a:t>=</a:t>
            </a:r>
            <a:r>
              <a:rPr lang="en-US" altLang="zh-CN" b="1" dirty="0" smtClean="0">
                <a:solidFill>
                  <a:schemeClr val="accent1"/>
                </a:solidFill>
                <a:latin typeface="宋体" pitchFamily="2" charset="-122"/>
              </a:rPr>
              <a:t>(</a:t>
            </a:r>
            <a:r>
              <a:rPr lang="en-US" altLang="zh-CN" b="1" dirty="0" err="1" smtClean="0">
                <a:solidFill>
                  <a:schemeClr val="accent1"/>
                </a:solidFill>
                <a:latin typeface="宋体" pitchFamily="2" charset="-122"/>
              </a:rPr>
              <a:t>const</a:t>
            </a:r>
            <a:r>
              <a:rPr lang="en-US" altLang="zh-CN" b="1" dirty="0" smtClean="0">
                <a:solidFill>
                  <a:schemeClr val="accent1"/>
                </a:solidFill>
                <a:latin typeface="宋体" pitchFamily="2" charset="-122"/>
              </a:rPr>
              <a:t> </a:t>
            </a:r>
            <a:r>
              <a:rPr lang="en-US" altLang="zh-CN" b="1" dirty="0" err="1">
                <a:solidFill>
                  <a:schemeClr val="accent1"/>
                </a:solidFill>
                <a:latin typeface="宋体" pitchFamily="2" charset="-122"/>
              </a:rPr>
              <a:t>CTest</a:t>
            </a:r>
            <a:r>
              <a:rPr lang="en-US" altLang="zh-CN" b="1" dirty="0">
                <a:solidFill>
                  <a:schemeClr val="accent1"/>
                </a:solidFill>
                <a:latin typeface="宋体" pitchFamily="2" charset="-122"/>
              </a:rPr>
              <a:t>&amp; op</a:t>
            </a:r>
            <a:r>
              <a:rPr lang="en-US" altLang="zh-CN" b="1" dirty="0" smtClean="0">
                <a:solidFill>
                  <a:schemeClr val="accent1"/>
                </a:solidFill>
                <a:latin typeface="宋体" pitchFamily="2" charset="-122"/>
              </a:rPr>
              <a:t>);</a:t>
            </a:r>
            <a:endParaRPr lang="zh-CN" altLang="en-US" b="1" dirty="0">
              <a:solidFill>
                <a:schemeClr val="accent1"/>
              </a:solidFill>
              <a:latin typeface="宋体" pitchFamily="2" charset="-122"/>
            </a:endParaRPr>
          </a:p>
          <a:p>
            <a:pPr marL="0" indent="0">
              <a:buNone/>
            </a:pPr>
            <a:r>
              <a:rPr lang="zh-CN" altLang="en-US" b="1" dirty="0">
                <a:latin typeface="宋体" pitchFamily="2" charset="-122"/>
              </a:rPr>
              <a:t>    </a:t>
            </a:r>
            <a:r>
              <a:rPr lang="en-US" altLang="zh-CN" b="1" dirty="0">
                <a:latin typeface="宋体" pitchFamily="2" charset="-122"/>
              </a:rPr>
              <a:t>void func1(){</a:t>
            </a:r>
            <a:r>
              <a:rPr lang="en-US" altLang="zh-CN" b="1" dirty="0" err="1">
                <a:latin typeface="宋体" pitchFamily="2" charset="-122"/>
              </a:rPr>
              <a:t>cout</a:t>
            </a:r>
            <a:r>
              <a:rPr lang="en-US" altLang="zh-CN" b="1" dirty="0">
                <a:latin typeface="宋体" pitchFamily="2" charset="-122"/>
              </a:rPr>
              <a:t>&lt;&lt;"this "&lt;&lt;</a:t>
            </a:r>
            <a:r>
              <a:rPr lang="en-US" altLang="zh-CN" b="1" dirty="0" err="1">
                <a:latin typeface="宋体" pitchFamily="2" charset="-122"/>
              </a:rPr>
              <a:t>val</a:t>
            </a:r>
            <a:r>
              <a:rPr lang="en-US" altLang="zh-CN" b="1" dirty="0">
                <a:latin typeface="宋体" pitchFamily="2" charset="-122"/>
              </a:rPr>
              <a:t>&lt;&lt;</a:t>
            </a:r>
            <a:r>
              <a:rPr lang="en-US" altLang="zh-CN" b="1" dirty="0" err="1">
                <a:latin typeface="宋体" pitchFamily="2" charset="-122"/>
              </a:rPr>
              <a:t>endl</a:t>
            </a:r>
            <a:r>
              <a:rPr lang="en-US" altLang="zh-CN" b="1" dirty="0">
                <a:latin typeface="宋体" pitchFamily="2" charset="-122"/>
              </a:rPr>
              <a:t>;}</a:t>
            </a:r>
          </a:p>
          <a:p>
            <a:pPr marL="0" indent="0">
              <a:buNone/>
            </a:pPr>
            <a:r>
              <a:rPr lang="en-US" altLang="zh-CN" b="1" dirty="0">
                <a:latin typeface="宋体" pitchFamily="2" charset="-122"/>
              </a:rPr>
              <a:t>private:</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a:t>
            </a:r>
            <a:r>
              <a:rPr lang="en-US" altLang="zh-CN" b="1" dirty="0" smtClean="0">
                <a:latin typeface="宋体" pitchFamily="2" charset="-122"/>
              </a:rPr>
              <a:t>val1,val2;</a:t>
            </a:r>
            <a:endParaRPr lang="en-US" altLang="zh-CN" b="1" dirty="0">
              <a:latin typeface="宋体" pitchFamily="2" charset="-122"/>
            </a:endParaRPr>
          </a:p>
          <a:p>
            <a:pPr marL="0" indent="0">
              <a:buNone/>
            </a:pPr>
            <a:r>
              <a:rPr lang="en-US" altLang="zh-CN" b="1" dirty="0" smtClean="0">
                <a:latin typeface="宋体" pitchFamily="2" charset="-122"/>
              </a:rPr>
              <a:t>};</a:t>
            </a:r>
          </a:p>
          <a:p>
            <a:r>
              <a:rPr lang="zh-CN" altLang="en-US" b="1" dirty="0" smtClean="0">
                <a:solidFill>
                  <a:srgbClr val="FF0000"/>
                </a:solidFill>
                <a:latin typeface="宋体" pitchFamily="2" charset="-122"/>
              </a:rPr>
              <a:t>若没有定义，则编译器会提供一个</a:t>
            </a:r>
            <a:r>
              <a:rPr lang="zh-CN" altLang="en-US" b="1" dirty="0">
                <a:solidFill>
                  <a:srgbClr val="FF0000"/>
                </a:solidFill>
                <a:latin typeface="宋体" pitchFamily="2" charset="-122"/>
              </a:rPr>
              <a:t>赋值运算</a:t>
            </a:r>
            <a:r>
              <a:rPr lang="zh-CN" altLang="en-US" b="1" dirty="0" smtClean="0">
                <a:solidFill>
                  <a:srgbClr val="FF0000"/>
                </a:solidFill>
                <a:latin typeface="宋体" pitchFamily="2" charset="-122"/>
              </a:rPr>
              <a:t>，若类已经定义，则不再提供合成</a:t>
            </a:r>
            <a:r>
              <a:rPr lang="zh-CN" altLang="en-US" b="1" dirty="0">
                <a:solidFill>
                  <a:srgbClr val="FF0000"/>
                </a:solidFill>
                <a:latin typeface="宋体" pitchFamily="2" charset="-122"/>
              </a:rPr>
              <a:t>赋值运算</a:t>
            </a:r>
            <a:r>
              <a:rPr lang="zh-CN" altLang="en-US" b="1" dirty="0" smtClean="0">
                <a:solidFill>
                  <a:srgbClr val="FF0000"/>
                </a:solidFill>
                <a:latin typeface="宋体" pitchFamily="2" charset="-122"/>
              </a:rPr>
              <a:t>；</a:t>
            </a:r>
            <a:endParaRPr lang="en-US" altLang="zh-CN" b="1" dirty="0" smtClean="0">
              <a:solidFill>
                <a:srgbClr val="FF0000"/>
              </a:solidFill>
              <a:latin typeface="宋体" pitchFamily="2" charset="-122"/>
            </a:endParaRPr>
          </a:p>
          <a:p>
            <a:pPr marL="0" indent="0">
              <a:buNone/>
            </a:pPr>
            <a:endParaRPr lang="zh-CN" altLang="zh-CN" b="1" dirty="0" smtClean="0">
              <a:latin typeface="宋体" pitchFamily="2" charset="-122"/>
            </a:endParaRPr>
          </a:p>
        </p:txBody>
      </p:sp>
    </p:spTree>
    <p:extLst>
      <p:ext uri="{BB962C8B-B14F-4D97-AF65-F5344CB8AC3E}">
        <p14:creationId xmlns:p14="http://schemas.microsoft.com/office/powerpoint/2010/main" val="1539894066"/>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500" fill="hold"/>
                                        <p:tgtEl>
                                          <p:spTgt spid="122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500" fill="hold"/>
                                        <p:tgtEl>
                                          <p:spTgt spid="122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3">
                                            <p:txEl>
                                              <p:pRg st="6" end="6"/>
                                            </p:txEl>
                                          </p:spTgt>
                                        </p:tgtEl>
                                        <p:attrNameLst>
                                          <p:attrName>style.visibility</p:attrName>
                                        </p:attrNameLst>
                                      </p:cBhvr>
                                      <p:to>
                                        <p:strVal val="visible"/>
                                      </p:to>
                                    </p:set>
                                    <p:anim calcmode="lin" valueType="num">
                                      <p:cBhvr additive="base">
                                        <p:cTn id="43" dur="500" fill="hold"/>
                                        <p:tgtEl>
                                          <p:spTgt spid="1228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8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883">
                                            <p:txEl>
                                              <p:pRg st="7" end="7"/>
                                            </p:txEl>
                                          </p:spTgt>
                                        </p:tgtEl>
                                        <p:attrNameLst>
                                          <p:attrName>style.visibility</p:attrName>
                                        </p:attrNameLst>
                                      </p:cBhvr>
                                      <p:to>
                                        <p:strVal val="visible"/>
                                      </p:to>
                                    </p:set>
                                    <p:anim calcmode="lin" valueType="num">
                                      <p:cBhvr additive="base">
                                        <p:cTn id="49" dur="500" fill="hold"/>
                                        <p:tgtEl>
                                          <p:spTgt spid="1228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8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883">
                                            <p:txEl>
                                              <p:pRg st="8" end="8"/>
                                            </p:txEl>
                                          </p:spTgt>
                                        </p:tgtEl>
                                        <p:attrNameLst>
                                          <p:attrName>style.visibility</p:attrName>
                                        </p:attrNameLst>
                                      </p:cBhvr>
                                      <p:to>
                                        <p:strVal val="visible"/>
                                      </p:to>
                                    </p:set>
                                    <p:anim calcmode="lin" valueType="num">
                                      <p:cBhvr additive="base">
                                        <p:cTn id="55" dur="500" fill="hold"/>
                                        <p:tgtEl>
                                          <p:spTgt spid="12288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8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2883">
                                            <p:txEl>
                                              <p:pRg st="9" end="9"/>
                                            </p:txEl>
                                          </p:spTgt>
                                        </p:tgtEl>
                                        <p:attrNameLst>
                                          <p:attrName>style.visibility</p:attrName>
                                        </p:attrNameLst>
                                      </p:cBhvr>
                                      <p:to>
                                        <p:strVal val="visible"/>
                                      </p:to>
                                    </p:set>
                                    <p:anim calcmode="lin" valueType="num">
                                      <p:cBhvr additive="base">
                                        <p:cTn id="61" dur="500" fill="hold"/>
                                        <p:tgtEl>
                                          <p:spTgt spid="12288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288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178</a:t>
            </a:fld>
            <a:endParaRPr kumimoji="0" lang="en-US" altLang="zh-CN" sz="1400"/>
          </a:p>
        </p:txBody>
      </p:sp>
      <p:sp>
        <p:nvSpPr>
          <p:cNvPr id="122882" name="Rectangle 2"/>
          <p:cNvSpPr>
            <a:spLocks noGrp="1" noChangeArrowheads="1"/>
          </p:cNvSpPr>
          <p:nvPr>
            <p:ph type="title"/>
          </p:nvPr>
        </p:nvSpPr>
        <p:spPr>
          <a:xfrm>
            <a:off x="457200" y="274638"/>
            <a:ext cx="8229600" cy="562074"/>
          </a:xfrm>
        </p:spPr>
        <p:txBody>
          <a:bodyPr>
            <a:normAutofit fontScale="90000"/>
          </a:bodyPr>
          <a:lstStyle/>
          <a:p>
            <a:pPr>
              <a:defRPr/>
            </a:pPr>
            <a:r>
              <a:rPr lang="zh-CN" altLang="en-US" b="1" dirty="0">
                <a:effectLst>
                  <a:outerShdw blurRad="38100" dist="38100" dir="2700000" algn="tl">
                    <a:srgbClr val="FFFFFF"/>
                  </a:outerShdw>
                </a:effectLst>
                <a:latin typeface="宋体" pitchFamily="2" charset="-122"/>
              </a:rPr>
              <a:t>赋值运算</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a:xfrm>
            <a:off x="466139" y="1124744"/>
            <a:ext cx="8229600" cy="5112568"/>
          </a:xfrm>
        </p:spPr>
        <p:txBody>
          <a:bodyPr>
            <a:normAutofit/>
          </a:bodyPr>
          <a:lstStyle/>
          <a:p>
            <a:pPr marL="0" indent="0">
              <a:buNone/>
            </a:pPr>
            <a:r>
              <a:rPr lang="en-US" altLang="zh-CN" b="1" dirty="0" err="1" smtClean="0">
                <a:solidFill>
                  <a:schemeClr val="accent1"/>
                </a:solidFill>
                <a:latin typeface="宋体" pitchFamily="2" charset="-122"/>
              </a:rPr>
              <a:t>Ctest</a:t>
            </a:r>
            <a:r>
              <a:rPr lang="en-US" altLang="zh-CN" b="1" dirty="0" smtClean="0">
                <a:solidFill>
                  <a:schemeClr val="accent1"/>
                </a:solidFill>
                <a:latin typeface="宋体" pitchFamily="2" charset="-122"/>
              </a:rPr>
              <a:t>&amp; </a:t>
            </a:r>
            <a:r>
              <a:rPr lang="en-US" altLang="zh-CN" b="1" dirty="0" err="1" smtClean="0">
                <a:solidFill>
                  <a:schemeClr val="accent1"/>
                </a:solidFill>
                <a:latin typeface="宋体" pitchFamily="2" charset="-122"/>
              </a:rPr>
              <a:t>Ctest</a:t>
            </a:r>
            <a:r>
              <a:rPr lang="en-US" altLang="zh-CN" b="1" dirty="0" smtClean="0">
                <a:solidFill>
                  <a:schemeClr val="accent1"/>
                </a:solidFill>
                <a:latin typeface="宋体" pitchFamily="2" charset="-122"/>
              </a:rPr>
              <a:t>::operator=(</a:t>
            </a:r>
            <a:r>
              <a:rPr lang="en-US" altLang="zh-CN" b="1" dirty="0" err="1" smtClean="0">
                <a:solidFill>
                  <a:schemeClr val="accent1"/>
                </a:solidFill>
                <a:latin typeface="宋体" pitchFamily="2" charset="-122"/>
              </a:rPr>
              <a:t>const</a:t>
            </a:r>
            <a:r>
              <a:rPr lang="en-US" altLang="zh-CN" b="1" dirty="0" smtClean="0">
                <a:solidFill>
                  <a:schemeClr val="accent1"/>
                </a:solidFill>
                <a:latin typeface="宋体" pitchFamily="2" charset="-122"/>
              </a:rPr>
              <a:t> </a:t>
            </a:r>
            <a:r>
              <a:rPr lang="en-US" altLang="zh-CN" b="1" dirty="0" err="1">
                <a:solidFill>
                  <a:schemeClr val="accent1"/>
                </a:solidFill>
                <a:latin typeface="宋体" pitchFamily="2" charset="-122"/>
              </a:rPr>
              <a:t>CTest</a:t>
            </a:r>
            <a:r>
              <a:rPr lang="en-US" altLang="zh-CN" b="1" dirty="0">
                <a:solidFill>
                  <a:schemeClr val="accent1"/>
                </a:solidFill>
                <a:latin typeface="宋体" pitchFamily="2" charset="-122"/>
              </a:rPr>
              <a:t>&amp; op</a:t>
            </a:r>
            <a:r>
              <a:rPr lang="en-US" altLang="zh-CN" b="1" dirty="0" smtClean="0">
                <a:solidFill>
                  <a:schemeClr val="accent1"/>
                </a:solidFill>
                <a:latin typeface="宋体" pitchFamily="2" charset="-122"/>
              </a:rPr>
              <a:t>)</a:t>
            </a:r>
          </a:p>
          <a:p>
            <a:pPr marL="0" indent="0">
              <a:buNone/>
            </a:pPr>
            <a:r>
              <a:rPr lang="en-US" altLang="zh-CN" b="1" dirty="0" smtClean="0">
                <a:solidFill>
                  <a:schemeClr val="accent1"/>
                </a:solidFill>
                <a:latin typeface="宋体" pitchFamily="2" charset="-122"/>
              </a:rPr>
              <a:t>{</a:t>
            </a:r>
          </a:p>
          <a:p>
            <a:pPr marL="0" indent="0">
              <a:buNone/>
            </a:pPr>
            <a:r>
              <a:rPr lang="en-US" altLang="zh-CN" b="1" dirty="0">
                <a:solidFill>
                  <a:schemeClr val="accent1"/>
                </a:solidFill>
                <a:latin typeface="宋体" pitchFamily="2" charset="-122"/>
              </a:rPr>
              <a:t>	</a:t>
            </a:r>
            <a:r>
              <a:rPr lang="en-US" altLang="zh-CN" b="1" dirty="0" smtClean="0">
                <a:solidFill>
                  <a:schemeClr val="accent1"/>
                </a:solidFill>
                <a:latin typeface="宋体" pitchFamily="2" charset="-122"/>
              </a:rPr>
              <a:t>val1=op.val1;</a:t>
            </a:r>
          </a:p>
          <a:p>
            <a:pPr marL="0" indent="0">
              <a:buNone/>
            </a:pPr>
            <a:r>
              <a:rPr lang="en-US" altLang="zh-CN" b="1" dirty="0">
                <a:solidFill>
                  <a:schemeClr val="accent1"/>
                </a:solidFill>
                <a:latin typeface="宋体" pitchFamily="2" charset="-122"/>
              </a:rPr>
              <a:t>	</a:t>
            </a:r>
            <a:r>
              <a:rPr lang="en-US" altLang="zh-CN" b="1" dirty="0" smtClean="0">
                <a:solidFill>
                  <a:schemeClr val="accent1"/>
                </a:solidFill>
                <a:latin typeface="宋体" pitchFamily="2" charset="-122"/>
              </a:rPr>
              <a:t>val2=op.val2;</a:t>
            </a:r>
          </a:p>
          <a:p>
            <a:pPr marL="0" indent="0">
              <a:buNone/>
            </a:pPr>
            <a:r>
              <a:rPr lang="en-US" altLang="zh-CN" b="1" dirty="0">
                <a:solidFill>
                  <a:schemeClr val="accent1"/>
                </a:solidFill>
                <a:latin typeface="宋体" pitchFamily="2" charset="-122"/>
              </a:rPr>
              <a:t>	</a:t>
            </a:r>
            <a:r>
              <a:rPr lang="en-US" altLang="zh-CN" b="1" dirty="0" smtClean="0">
                <a:solidFill>
                  <a:schemeClr val="accent1"/>
                </a:solidFill>
                <a:latin typeface="宋体" pitchFamily="2" charset="-122"/>
              </a:rPr>
              <a:t>return *this;</a:t>
            </a:r>
          </a:p>
          <a:p>
            <a:pPr marL="0" indent="0">
              <a:buNone/>
            </a:pPr>
            <a:r>
              <a:rPr lang="en-US" altLang="zh-CN" b="1" dirty="0">
                <a:solidFill>
                  <a:schemeClr val="accent1"/>
                </a:solidFill>
                <a:latin typeface="宋体" pitchFamily="2" charset="-122"/>
              </a:rPr>
              <a:t>}</a:t>
            </a:r>
            <a:endParaRPr lang="en-US" altLang="zh-CN" b="1" dirty="0" smtClean="0">
              <a:solidFill>
                <a:schemeClr val="accent1"/>
              </a:solidFill>
              <a:latin typeface="宋体" pitchFamily="2" charset="-122"/>
            </a:endParaRPr>
          </a:p>
          <a:p>
            <a:r>
              <a:rPr lang="zh-CN" altLang="en-US" b="1" dirty="0" smtClean="0">
                <a:solidFill>
                  <a:srgbClr val="FF0000"/>
                </a:solidFill>
                <a:latin typeface="宋体" pitchFamily="2" charset="-122"/>
              </a:rPr>
              <a:t>使用</a:t>
            </a:r>
            <a:r>
              <a:rPr lang="en-US" altLang="zh-CN" b="1" dirty="0" smtClean="0">
                <a:solidFill>
                  <a:srgbClr val="FF0000"/>
                </a:solidFill>
                <a:latin typeface="宋体" pitchFamily="2" charset="-122"/>
              </a:rPr>
              <a:t>=</a:t>
            </a:r>
            <a:r>
              <a:rPr lang="zh-CN" altLang="en-US" b="1" dirty="0" smtClean="0">
                <a:solidFill>
                  <a:srgbClr val="FF0000"/>
                </a:solidFill>
                <a:latin typeface="宋体" pitchFamily="2" charset="-122"/>
              </a:rPr>
              <a:t>时调用该运算符；</a:t>
            </a:r>
            <a:endParaRPr lang="en-US" altLang="zh-CN" b="1" dirty="0" smtClean="0">
              <a:solidFill>
                <a:srgbClr val="FF0000"/>
              </a:solidFill>
              <a:latin typeface="宋体" pitchFamily="2" charset="-122"/>
            </a:endParaRPr>
          </a:p>
        </p:txBody>
      </p:sp>
    </p:spTree>
    <p:extLst>
      <p:ext uri="{BB962C8B-B14F-4D97-AF65-F5344CB8AC3E}">
        <p14:creationId xmlns:p14="http://schemas.microsoft.com/office/powerpoint/2010/main" val="1348596723"/>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500" fill="hold"/>
                                        <p:tgtEl>
                                          <p:spTgt spid="122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500" fill="hold"/>
                                        <p:tgtEl>
                                          <p:spTgt spid="122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3">
                                            <p:txEl>
                                              <p:pRg st="6" end="6"/>
                                            </p:txEl>
                                          </p:spTgt>
                                        </p:tgtEl>
                                        <p:attrNameLst>
                                          <p:attrName>style.visibility</p:attrName>
                                        </p:attrNameLst>
                                      </p:cBhvr>
                                      <p:to>
                                        <p:strVal val="visible"/>
                                      </p:to>
                                    </p:set>
                                    <p:anim calcmode="lin" valueType="num">
                                      <p:cBhvr additive="base">
                                        <p:cTn id="43" dur="500" fill="hold"/>
                                        <p:tgtEl>
                                          <p:spTgt spid="1228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8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179</a:t>
            </a:fld>
            <a:endParaRPr kumimoji="0" lang="en-US" altLang="zh-CN" sz="1400"/>
          </a:p>
        </p:txBody>
      </p:sp>
      <p:sp>
        <p:nvSpPr>
          <p:cNvPr id="122882" name="Rectangle 2"/>
          <p:cNvSpPr>
            <a:spLocks noGrp="1" noChangeArrowheads="1"/>
          </p:cNvSpPr>
          <p:nvPr>
            <p:ph type="title"/>
          </p:nvPr>
        </p:nvSpPr>
        <p:spPr/>
        <p:txBody>
          <a:bodyPr/>
          <a:lstStyle/>
          <a:p>
            <a:pPr eaLnBrk="1" hangingPunct="1">
              <a:defRPr/>
            </a:pPr>
            <a:r>
              <a:rPr lang="zh-CN" altLang="zh-CN" b="1" dirty="0" smtClean="0">
                <a:effectLst>
                  <a:outerShdw blurRad="38100" dist="38100" dir="2700000" algn="tl">
                    <a:srgbClr val="FFFFFF"/>
                  </a:outerShdw>
                </a:effectLst>
                <a:latin typeface="宋体" pitchFamily="2" charset="-122"/>
              </a:rPr>
              <a:t>第</a:t>
            </a:r>
            <a:r>
              <a:rPr lang="zh-CN" altLang="en-US" b="1" dirty="0" smtClean="0">
                <a:effectLst>
                  <a:outerShdw blurRad="38100" dist="38100" dir="2700000" algn="tl">
                    <a:srgbClr val="FFFFFF"/>
                  </a:outerShdw>
                </a:effectLst>
                <a:latin typeface="宋体" pitchFamily="2" charset="-122"/>
              </a:rPr>
              <a:t>十</a:t>
            </a:r>
            <a:r>
              <a:rPr lang="zh-CN" altLang="zh-CN" b="1" dirty="0" smtClean="0">
                <a:effectLst>
                  <a:outerShdw blurRad="38100" dist="38100" dir="2700000" algn="tl">
                    <a:srgbClr val="FFFFFF"/>
                  </a:outerShdw>
                </a:effectLst>
                <a:latin typeface="宋体" pitchFamily="2" charset="-122"/>
              </a:rPr>
              <a:t>章 </a:t>
            </a:r>
            <a:r>
              <a:rPr lang="zh-CN" altLang="en-US" b="1" dirty="0" smtClean="0">
                <a:effectLst>
                  <a:outerShdw blurRad="38100" dist="38100" dir="2700000" algn="tl">
                    <a:srgbClr val="FFFFFF"/>
                  </a:outerShdw>
                </a:effectLst>
                <a:latin typeface="宋体" pitchFamily="2" charset="-122"/>
              </a:rPr>
              <a:t>模板</a:t>
            </a:r>
            <a:r>
              <a:rPr lang="zh-CN" altLang="zh-CN" b="1" dirty="0" smtClean="0">
                <a:effectLst>
                  <a:outerShdw blurRad="38100" dist="38100" dir="2700000" algn="tl">
                    <a:srgbClr val="FFFFFF"/>
                  </a:outerShdw>
                </a:effectLst>
                <a:latin typeface="宋体" pitchFamily="2" charset="-122"/>
              </a:rPr>
              <a:t> </a:t>
            </a:r>
          </a:p>
        </p:txBody>
      </p:sp>
      <p:sp>
        <p:nvSpPr>
          <p:cNvPr id="122883" name="Rectangle 3"/>
          <p:cNvSpPr>
            <a:spLocks noGrp="1" noChangeArrowheads="1"/>
          </p:cNvSpPr>
          <p:nvPr>
            <p:ph type="body" idx="1"/>
          </p:nvPr>
        </p:nvSpPr>
        <p:spPr/>
        <p:txBody>
          <a:bodyPr/>
          <a:lstStyle/>
          <a:p>
            <a:pPr eaLnBrk="1" hangingPunct="1"/>
            <a:r>
              <a:rPr lang="zh-CN" altLang="en-US" b="1" dirty="0" smtClean="0">
                <a:latin typeface="宋体" pitchFamily="2" charset="-122"/>
              </a:rPr>
              <a:t>模板定义</a:t>
            </a:r>
            <a:endParaRPr lang="en-US" altLang="zh-CN" b="1" dirty="0" smtClean="0">
              <a:latin typeface="宋体" pitchFamily="2" charset="-122"/>
            </a:endParaRPr>
          </a:p>
          <a:p>
            <a:pPr eaLnBrk="1" hangingPunct="1"/>
            <a:r>
              <a:rPr lang="zh-CN" altLang="en-US" b="1" dirty="0" smtClean="0">
                <a:latin typeface="宋体" pitchFamily="2" charset="-122"/>
              </a:rPr>
              <a:t>模板实参推断</a:t>
            </a:r>
            <a:endParaRPr lang="zh-CN" altLang="zh-CN" b="1" dirty="0" smtClean="0">
              <a:latin typeface="宋体" pitchFamily="2" charset="-122"/>
            </a:endParaRPr>
          </a:p>
          <a:p>
            <a:pPr eaLnBrk="1" hangingPunct="1"/>
            <a:r>
              <a:rPr lang="zh-CN" altLang="en-US" b="1" dirty="0" smtClean="0">
                <a:latin typeface="宋体" pitchFamily="2" charset="-122"/>
              </a:rPr>
              <a:t>重载与模板</a:t>
            </a:r>
            <a:endParaRPr lang="en-US" altLang="zh-CN" b="1" dirty="0" smtClean="0">
              <a:latin typeface="宋体" pitchFamily="2" charset="-122"/>
            </a:endParaRPr>
          </a:p>
          <a:p>
            <a:pPr eaLnBrk="1" hangingPunct="1"/>
            <a:r>
              <a:rPr lang="zh-CN" altLang="en-US" b="1" dirty="0" smtClean="0">
                <a:latin typeface="宋体" pitchFamily="2" charset="-122"/>
              </a:rPr>
              <a:t>可变参数模板</a:t>
            </a:r>
            <a:endParaRPr lang="en-US" altLang="zh-CN" b="1" dirty="0" smtClean="0">
              <a:latin typeface="宋体" pitchFamily="2" charset="-122"/>
            </a:endParaRPr>
          </a:p>
          <a:p>
            <a:pPr eaLnBrk="1" hangingPunct="1"/>
            <a:r>
              <a:rPr lang="zh-CN" altLang="en-US" b="1" dirty="0" smtClean="0">
                <a:latin typeface="宋体" pitchFamily="2" charset="-122"/>
              </a:rPr>
              <a:t>模板特例化</a:t>
            </a:r>
            <a:endParaRPr lang="zh-CN" altLang="zh-CN" b="1" dirty="0" smtClean="0">
              <a:latin typeface="宋体" pitchFamily="2" charset="-122"/>
            </a:endParaRPr>
          </a:p>
        </p:txBody>
      </p:sp>
    </p:spTree>
    <p:extLst>
      <p:ext uri="{BB962C8B-B14F-4D97-AF65-F5344CB8AC3E}">
        <p14:creationId xmlns:p14="http://schemas.microsoft.com/office/powerpoint/2010/main" val="828995227"/>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500" fill="hold"/>
                                        <p:tgtEl>
                                          <p:spTgt spid="122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B3F9A88-D790-4D5F-9B5A-E11B5C779A9A}" type="slidenum">
              <a:rPr kumimoji="0" lang="zh-CN" altLang="en-US" sz="1400"/>
              <a:pPr eaLnBrk="1" hangingPunct="1"/>
              <a:t>18</a:t>
            </a:fld>
            <a:endParaRPr kumimoji="0" lang="en-US" altLang="zh-CN" sz="1400"/>
          </a:p>
        </p:txBody>
      </p:sp>
      <p:sp>
        <p:nvSpPr>
          <p:cNvPr id="21507" name="Rectangle 2"/>
          <p:cNvSpPr>
            <a:spLocks noGrp="1" noChangeArrowheads="1"/>
          </p:cNvSpPr>
          <p:nvPr>
            <p:ph type="body" idx="1"/>
          </p:nvPr>
        </p:nvSpPr>
        <p:spPr>
          <a:xfrm>
            <a:off x="990600" y="533400"/>
            <a:ext cx="7543800" cy="5486400"/>
          </a:xfrm>
        </p:spPr>
        <p:txBody>
          <a:bodyPr/>
          <a:lstStyle/>
          <a:p>
            <a:pPr eaLnBrk="1" hangingPunct="1"/>
            <a:r>
              <a:rPr lang="zh-CN" altLang="en-US" sz="4000" smtClean="0">
                <a:latin typeface="黑体" pitchFamily="2" charset="-122"/>
                <a:ea typeface="黑体" pitchFamily="2" charset="-122"/>
              </a:rPr>
              <a:t>在一个类中，每个对象都是类的实例 </a:t>
            </a:r>
            <a:r>
              <a:rPr lang="en-US" altLang="zh-CN" sz="4000" b="1" smtClean="0">
                <a:ea typeface="黑体" pitchFamily="2" charset="-122"/>
              </a:rPr>
              <a:t>(Instance)</a:t>
            </a:r>
            <a:r>
              <a:rPr lang="zh-CN" altLang="en-US" sz="4000" smtClean="0">
                <a:latin typeface="黑体" pitchFamily="2" charset="-122"/>
                <a:ea typeface="黑体" pitchFamily="2" charset="-122"/>
              </a:rPr>
              <a:t>，它们都可使用类中提供的函数。</a:t>
            </a:r>
          </a:p>
          <a:p>
            <a:pPr eaLnBrk="1" hangingPunct="1"/>
            <a:r>
              <a:rPr lang="zh-CN" altLang="en-US" sz="4000" smtClean="0">
                <a:latin typeface="黑体" pitchFamily="2" charset="-122"/>
                <a:ea typeface="黑体" pitchFamily="2" charset="-122"/>
              </a:rPr>
              <a:t>对象的状态则包含在它的实例变量，即实例的属性中。</a:t>
            </a:r>
          </a:p>
          <a:p>
            <a:pPr eaLnBrk="1" hangingPunct="1"/>
            <a:endParaRPr lang="zh-CN" altLang="en-US" smtClean="0"/>
          </a:p>
          <a:p>
            <a:pPr algn="just" eaLnBrk="1" hangingPunct="1">
              <a:lnSpc>
                <a:spcPct val="110000"/>
              </a:lnSpc>
            </a:pPr>
            <a:endParaRPr lang="zh-CN" altLang="en-US" sz="3600" smtClean="0">
              <a:latin typeface="黑体" pitchFamily="2" charset="-122"/>
              <a:ea typeface="黑体" pitchFamily="2" charset="-122"/>
            </a:endParaRPr>
          </a:p>
        </p:txBody>
      </p:sp>
    </p:spTree>
    <p:extLst>
      <p:ext uri="{BB962C8B-B14F-4D97-AF65-F5344CB8AC3E}">
        <p14:creationId xmlns:p14="http://schemas.microsoft.com/office/powerpoint/2010/main" val="4204628448"/>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507">
                                            <p:txEl>
                                              <p:pRg st="0" end="0"/>
                                            </p:txEl>
                                          </p:spTgt>
                                        </p:tgtEl>
                                        <p:attrNameLst>
                                          <p:attrName>style.visibility</p:attrName>
                                        </p:attrNameLst>
                                      </p:cBhvr>
                                      <p:to>
                                        <p:strVal val="visible"/>
                                      </p:to>
                                    </p:set>
                                    <p:anim calcmode="lin" valueType="num">
                                      <p:cBhvr additive="base">
                                        <p:cTn id="11"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 calcmode="lin" valueType="num">
                                      <p:cBhvr additive="base">
                                        <p:cTn id="17"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180</a:t>
            </a:fld>
            <a:endParaRPr kumimoji="0" lang="en-US" altLang="zh-CN" sz="1400"/>
          </a:p>
        </p:txBody>
      </p:sp>
      <p:sp>
        <p:nvSpPr>
          <p:cNvPr id="122882"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FFFFFF"/>
                  </a:outerShdw>
                </a:effectLst>
                <a:latin typeface="宋体" pitchFamily="2" charset="-122"/>
              </a:rPr>
              <a:t>10.1</a:t>
            </a:r>
            <a:r>
              <a:rPr lang="zh-CN" altLang="zh-CN" b="1" dirty="0" smtClean="0">
                <a:effectLst>
                  <a:outerShdw blurRad="38100" dist="38100" dir="2700000" algn="tl">
                    <a:srgbClr val="FFFFFF"/>
                  </a:outerShdw>
                </a:effectLst>
                <a:latin typeface="宋体" pitchFamily="2" charset="-122"/>
              </a:rPr>
              <a:t> </a:t>
            </a:r>
            <a:r>
              <a:rPr lang="zh-CN" altLang="en-US" b="1" dirty="0" smtClean="0">
                <a:effectLst>
                  <a:outerShdw blurRad="38100" dist="38100" dir="2700000" algn="tl">
                    <a:srgbClr val="FFFFFF"/>
                  </a:outerShdw>
                </a:effectLst>
                <a:latin typeface="宋体" pitchFamily="2" charset="-122"/>
              </a:rPr>
              <a:t>模板定义</a:t>
            </a:r>
            <a:r>
              <a:rPr lang="zh-CN" altLang="zh-CN" b="1" dirty="0" smtClean="0">
                <a:effectLst>
                  <a:outerShdw blurRad="38100" dist="38100" dir="2700000" algn="tl">
                    <a:srgbClr val="FFFFFF"/>
                  </a:outerShdw>
                </a:effectLst>
                <a:latin typeface="宋体" pitchFamily="2" charset="-122"/>
              </a:rPr>
              <a:t> </a:t>
            </a:r>
          </a:p>
        </p:txBody>
      </p:sp>
      <p:sp>
        <p:nvSpPr>
          <p:cNvPr id="122883" name="Rectangle 3"/>
          <p:cNvSpPr>
            <a:spLocks noGrp="1" noChangeArrowheads="1"/>
          </p:cNvSpPr>
          <p:nvPr>
            <p:ph type="body" idx="1"/>
          </p:nvPr>
        </p:nvSpPr>
        <p:spPr>
          <a:xfrm>
            <a:off x="457200" y="1600200"/>
            <a:ext cx="8507288" cy="4525963"/>
          </a:xfrm>
        </p:spPr>
        <p:txBody>
          <a:bodyPr>
            <a:normAutofit fontScale="70000" lnSpcReduction="20000"/>
          </a:bodyPr>
          <a:lstStyle/>
          <a:p>
            <a:pPr marL="0" indent="0" eaLnBrk="1" hangingPunct="1">
              <a:buNone/>
            </a:pPr>
            <a:r>
              <a:rPr lang="en-US" altLang="zh-CN" b="1" dirty="0" err="1" smtClean="0">
                <a:latin typeface="宋体" pitchFamily="2" charset="-122"/>
              </a:rPr>
              <a:t>int</a:t>
            </a:r>
            <a:r>
              <a:rPr lang="en-US" altLang="zh-CN" b="1" dirty="0" smtClean="0">
                <a:latin typeface="宋体" pitchFamily="2" charset="-122"/>
              </a:rPr>
              <a:t> Compare(</a:t>
            </a:r>
            <a:r>
              <a:rPr lang="en-US" altLang="zh-CN" b="1" dirty="0" err="1" smtClean="0">
                <a:latin typeface="宋体" pitchFamily="2" charset="-122"/>
              </a:rPr>
              <a:t>const</a:t>
            </a:r>
            <a:r>
              <a:rPr lang="en-US" altLang="zh-CN" b="1" dirty="0" smtClean="0">
                <a:latin typeface="宋体" pitchFamily="2" charset="-122"/>
              </a:rPr>
              <a:t> string&amp; v1,const string&amp; v2)</a:t>
            </a:r>
          </a:p>
          <a:p>
            <a:pPr marL="0" indent="0" eaLnBrk="1" hangingPunct="1">
              <a:buNone/>
            </a:pPr>
            <a:r>
              <a:rPr lang="en-US" altLang="zh-CN" b="1" dirty="0" smtClean="0">
                <a:latin typeface="宋体" pitchFamily="2" charset="-122"/>
              </a:rPr>
              <a:t>{</a:t>
            </a:r>
          </a:p>
          <a:p>
            <a:pPr marL="0" indent="0" eaLnBrk="1" hangingPunct="1">
              <a:buNone/>
            </a:pPr>
            <a:r>
              <a:rPr lang="en-US" altLang="zh-CN" b="1" dirty="0">
                <a:latin typeface="宋体" pitchFamily="2" charset="-122"/>
              </a:rPr>
              <a:t>	</a:t>
            </a:r>
            <a:r>
              <a:rPr lang="en-US" altLang="zh-CN" b="1" dirty="0" smtClean="0">
                <a:latin typeface="宋体" pitchFamily="2" charset="-122"/>
              </a:rPr>
              <a:t>if(v1&lt;v2) return -1;</a:t>
            </a:r>
          </a:p>
          <a:p>
            <a:pPr marL="0" indent="0" eaLnBrk="1" hangingPunct="1">
              <a:buNone/>
            </a:pPr>
            <a:r>
              <a:rPr lang="en-US" altLang="zh-CN" b="1" dirty="0">
                <a:latin typeface="宋体" pitchFamily="2" charset="-122"/>
              </a:rPr>
              <a:t>	</a:t>
            </a:r>
            <a:r>
              <a:rPr lang="en-US" altLang="zh-CN" b="1" dirty="0" smtClean="0">
                <a:latin typeface="宋体" pitchFamily="2" charset="-122"/>
              </a:rPr>
              <a:t>if(v2&lt;v1) return 1;</a:t>
            </a:r>
          </a:p>
          <a:p>
            <a:pPr marL="0" indent="0" eaLnBrk="1" hangingPunct="1">
              <a:buNone/>
            </a:pPr>
            <a:r>
              <a:rPr lang="en-US" altLang="zh-CN" b="1" dirty="0">
                <a:latin typeface="宋体" pitchFamily="2" charset="-122"/>
              </a:rPr>
              <a:t>	</a:t>
            </a:r>
            <a:r>
              <a:rPr lang="en-US" altLang="zh-CN" b="1" dirty="0" smtClean="0">
                <a:latin typeface="宋体" pitchFamily="2" charset="-122"/>
              </a:rPr>
              <a:t>return 0;</a:t>
            </a:r>
          </a:p>
          <a:p>
            <a:pPr marL="0" indent="0" eaLnBrk="1" hangingPunct="1">
              <a:buNone/>
            </a:pPr>
            <a:r>
              <a:rPr lang="en-US" altLang="zh-CN" b="1" dirty="0" smtClean="0">
                <a:latin typeface="宋体" pitchFamily="2" charset="-122"/>
              </a:rPr>
              <a:t>}</a:t>
            </a:r>
          </a:p>
          <a:p>
            <a:pPr marL="0" indent="0">
              <a:buNone/>
            </a:pPr>
            <a:r>
              <a:rPr lang="en-US" altLang="zh-CN" b="1" dirty="0" err="1">
                <a:latin typeface="宋体" pitchFamily="2" charset="-122"/>
              </a:rPr>
              <a:t>int</a:t>
            </a:r>
            <a:r>
              <a:rPr lang="en-US" altLang="zh-CN" b="1" dirty="0">
                <a:latin typeface="宋体" pitchFamily="2" charset="-122"/>
              </a:rPr>
              <a:t> Compare(</a:t>
            </a:r>
            <a:r>
              <a:rPr lang="en-US" altLang="zh-CN" b="1" dirty="0" err="1">
                <a:latin typeface="宋体" pitchFamily="2" charset="-122"/>
              </a:rPr>
              <a:t>const</a:t>
            </a:r>
            <a:r>
              <a:rPr lang="en-US" altLang="zh-CN" b="1" dirty="0">
                <a:latin typeface="宋体" pitchFamily="2" charset="-122"/>
              </a:rPr>
              <a:t> </a:t>
            </a:r>
            <a:r>
              <a:rPr lang="en-US" altLang="zh-CN" b="1" dirty="0" smtClean="0">
                <a:latin typeface="宋体" pitchFamily="2" charset="-122"/>
              </a:rPr>
              <a:t>double&amp; </a:t>
            </a:r>
            <a:r>
              <a:rPr lang="en-US" altLang="zh-CN" b="1" dirty="0">
                <a:latin typeface="宋体" pitchFamily="2" charset="-122"/>
              </a:rPr>
              <a:t>v1,const </a:t>
            </a:r>
            <a:r>
              <a:rPr lang="en-US" altLang="zh-CN" b="1" dirty="0" smtClean="0">
                <a:latin typeface="宋体" pitchFamily="2" charset="-122"/>
              </a:rPr>
              <a:t>double&amp; </a:t>
            </a:r>
            <a:r>
              <a:rPr lang="en-US" altLang="zh-CN" b="1" dirty="0">
                <a:latin typeface="宋体" pitchFamily="2" charset="-122"/>
              </a:rPr>
              <a:t>v2)</a:t>
            </a:r>
          </a:p>
          <a:p>
            <a:pPr marL="0" indent="0">
              <a:buNone/>
            </a:pPr>
            <a:r>
              <a:rPr lang="en-US" altLang="zh-CN" b="1" dirty="0" smtClean="0">
                <a:latin typeface="宋体" pitchFamily="2" charset="-122"/>
              </a:rPr>
              <a:t>{</a:t>
            </a:r>
          </a:p>
          <a:p>
            <a:pPr marL="0" indent="0">
              <a:buNone/>
            </a:pPr>
            <a:r>
              <a:rPr lang="en-US" altLang="zh-CN" b="1" dirty="0">
                <a:latin typeface="宋体" pitchFamily="2" charset="-122"/>
              </a:rPr>
              <a:t>	if(v1&lt;v2) return -1;</a:t>
            </a:r>
          </a:p>
          <a:p>
            <a:pPr marL="0" indent="0">
              <a:buNone/>
            </a:pPr>
            <a:r>
              <a:rPr lang="en-US" altLang="zh-CN" b="1" dirty="0">
                <a:latin typeface="宋体" pitchFamily="2" charset="-122"/>
              </a:rPr>
              <a:t>	</a:t>
            </a:r>
            <a:r>
              <a:rPr lang="en-US" altLang="zh-CN" b="1" dirty="0" smtClean="0">
                <a:latin typeface="宋体" pitchFamily="2" charset="-122"/>
              </a:rPr>
              <a:t>if(v2&gt;v1) </a:t>
            </a:r>
            <a:r>
              <a:rPr lang="en-US" altLang="zh-CN" b="1" dirty="0">
                <a:latin typeface="宋体" pitchFamily="2" charset="-122"/>
              </a:rPr>
              <a:t>return 1;</a:t>
            </a:r>
          </a:p>
          <a:p>
            <a:pPr marL="0" indent="0">
              <a:buNone/>
            </a:pPr>
            <a:r>
              <a:rPr lang="en-US" altLang="zh-CN" b="1" dirty="0">
                <a:latin typeface="宋体" pitchFamily="2" charset="-122"/>
              </a:rPr>
              <a:t>	return 0</a:t>
            </a:r>
            <a:r>
              <a:rPr lang="en-US" altLang="zh-CN" b="1" dirty="0" smtClean="0">
                <a:latin typeface="宋体" pitchFamily="2" charset="-122"/>
              </a:rPr>
              <a:t>;</a:t>
            </a:r>
            <a:endParaRPr lang="en-US" altLang="zh-CN" b="1" dirty="0">
              <a:latin typeface="宋体" pitchFamily="2" charset="-122"/>
            </a:endParaRPr>
          </a:p>
          <a:p>
            <a:pPr marL="0" indent="0">
              <a:buNone/>
            </a:pPr>
            <a:r>
              <a:rPr lang="en-US" altLang="zh-CN" b="1" dirty="0">
                <a:latin typeface="宋体" pitchFamily="2" charset="-122"/>
              </a:rPr>
              <a:t>}</a:t>
            </a:r>
          </a:p>
          <a:p>
            <a:pPr marL="0" indent="0" eaLnBrk="1" hangingPunct="1">
              <a:buNone/>
            </a:pPr>
            <a:endParaRPr lang="zh-CN" altLang="zh-CN" b="1" dirty="0" smtClean="0">
              <a:latin typeface="宋体" pitchFamily="2" charset="-122"/>
            </a:endParaRPr>
          </a:p>
        </p:txBody>
      </p:sp>
    </p:spTree>
    <p:extLst>
      <p:ext uri="{BB962C8B-B14F-4D97-AF65-F5344CB8AC3E}">
        <p14:creationId xmlns:p14="http://schemas.microsoft.com/office/powerpoint/2010/main" val="3671086848"/>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83">
                                            <p:txEl>
                                              <p:pRg st="4" end="4"/>
                                            </p:txEl>
                                          </p:spTgt>
                                        </p:tgtEl>
                                        <p:attrNameLst>
                                          <p:attrName>style.visibility</p:attrName>
                                        </p:attrNameLst>
                                      </p:cBhvr>
                                      <p:to>
                                        <p:strVal val="visible"/>
                                      </p:to>
                                    </p:set>
                                    <p:anim calcmode="lin" valueType="num">
                                      <p:cBhvr additive="base">
                                        <p:cTn id="31" dur="500" fill="hold"/>
                                        <p:tgtEl>
                                          <p:spTgt spid="122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3">
                                            <p:txEl>
                                              <p:pRg st="5" end="5"/>
                                            </p:txEl>
                                          </p:spTgt>
                                        </p:tgtEl>
                                        <p:attrNameLst>
                                          <p:attrName>style.visibility</p:attrName>
                                        </p:attrNameLst>
                                      </p:cBhvr>
                                      <p:to>
                                        <p:strVal val="visible"/>
                                      </p:to>
                                    </p:set>
                                    <p:anim calcmode="lin" valueType="num">
                                      <p:cBhvr additive="base">
                                        <p:cTn id="37" dur="500" fill="hold"/>
                                        <p:tgtEl>
                                          <p:spTgt spid="122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8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883">
                                            <p:txEl>
                                              <p:pRg st="6" end="6"/>
                                            </p:txEl>
                                          </p:spTgt>
                                        </p:tgtEl>
                                        <p:attrNameLst>
                                          <p:attrName>style.visibility</p:attrName>
                                        </p:attrNameLst>
                                      </p:cBhvr>
                                      <p:to>
                                        <p:strVal val="visible"/>
                                      </p:to>
                                    </p:set>
                                    <p:anim calcmode="lin" valueType="num">
                                      <p:cBhvr additive="base">
                                        <p:cTn id="43" dur="500" fill="hold"/>
                                        <p:tgtEl>
                                          <p:spTgt spid="12288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8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883">
                                            <p:txEl>
                                              <p:pRg st="7" end="7"/>
                                            </p:txEl>
                                          </p:spTgt>
                                        </p:tgtEl>
                                        <p:attrNameLst>
                                          <p:attrName>style.visibility</p:attrName>
                                        </p:attrNameLst>
                                      </p:cBhvr>
                                      <p:to>
                                        <p:strVal val="visible"/>
                                      </p:to>
                                    </p:set>
                                    <p:anim calcmode="lin" valueType="num">
                                      <p:cBhvr additive="base">
                                        <p:cTn id="49" dur="500" fill="hold"/>
                                        <p:tgtEl>
                                          <p:spTgt spid="12288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8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883">
                                            <p:txEl>
                                              <p:pRg st="8" end="8"/>
                                            </p:txEl>
                                          </p:spTgt>
                                        </p:tgtEl>
                                        <p:attrNameLst>
                                          <p:attrName>style.visibility</p:attrName>
                                        </p:attrNameLst>
                                      </p:cBhvr>
                                      <p:to>
                                        <p:strVal val="visible"/>
                                      </p:to>
                                    </p:set>
                                    <p:anim calcmode="lin" valueType="num">
                                      <p:cBhvr additive="base">
                                        <p:cTn id="55" dur="500" fill="hold"/>
                                        <p:tgtEl>
                                          <p:spTgt spid="12288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8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2883">
                                            <p:txEl>
                                              <p:pRg st="9" end="9"/>
                                            </p:txEl>
                                          </p:spTgt>
                                        </p:tgtEl>
                                        <p:attrNameLst>
                                          <p:attrName>style.visibility</p:attrName>
                                        </p:attrNameLst>
                                      </p:cBhvr>
                                      <p:to>
                                        <p:strVal val="visible"/>
                                      </p:to>
                                    </p:set>
                                    <p:anim calcmode="lin" valueType="num">
                                      <p:cBhvr additive="base">
                                        <p:cTn id="61" dur="500" fill="hold"/>
                                        <p:tgtEl>
                                          <p:spTgt spid="12288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28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22883">
                                            <p:txEl>
                                              <p:pRg st="10" end="10"/>
                                            </p:txEl>
                                          </p:spTgt>
                                        </p:tgtEl>
                                        <p:attrNameLst>
                                          <p:attrName>style.visibility</p:attrName>
                                        </p:attrNameLst>
                                      </p:cBhvr>
                                      <p:to>
                                        <p:strVal val="visible"/>
                                      </p:to>
                                    </p:set>
                                    <p:anim calcmode="lin" valueType="num">
                                      <p:cBhvr additive="base">
                                        <p:cTn id="67" dur="500" fill="hold"/>
                                        <p:tgtEl>
                                          <p:spTgt spid="12288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2288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22883">
                                            <p:txEl>
                                              <p:pRg st="11" end="11"/>
                                            </p:txEl>
                                          </p:spTgt>
                                        </p:tgtEl>
                                        <p:attrNameLst>
                                          <p:attrName>style.visibility</p:attrName>
                                        </p:attrNameLst>
                                      </p:cBhvr>
                                      <p:to>
                                        <p:strVal val="visible"/>
                                      </p:to>
                                    </p:set>
                                    <p:anim calcmode="lin" valueType="num">
                                      <p:cBhvr additive="base">
                                        <p:cTn id="73" dur="500" fill="hold"/>
                                        <p:tgtEl>
                                          <p:spTgt spid="12288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2288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181</a:t>
            </a:fld>
            <a:endParaRPr kumimoji="0" lang="en-US" altLang="zh-CN" sz="1400"/>
          </a:p>
        </p:txBody>
      </p:sp>
      <p:sp>
        <p:nvSpPr>
          <p:cNvPr id="122882"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FFFFFF"/>
                  </a:outerShdw>
                </a:effectLst>
                <a:latin typeface="宋体" pitchFamily="2" charset="-122"/>
              </a:rPr>
              <a:t>10.1.1</a:t>
            </a:r>
            <a:r>
              <a:rPr lang="zh-CN" altLang="zh-CN" b="1" dirty="0" smtClean="0">
                <a:effectLst>
                  <a:outerShdw blurRad="38100" dist="38100" dir="2700000" algn="tl">
                    <a:srgbClr val="FFFFFF"/>
                  </a:outerShdw>
                </a:effectLst>
                <a:latin typeface="宋体" pitchFamily="2" charset="-122"/>
              </a:rPr>
              <a:t> </a:t>
            </a:r>
            <a:r>
              <a:rPr lang="zh-CN" altLang="en-US" b="1" dirty="0" smtClean="0">
                <a:effectLst>
                  <a:outerShdw blurRad="38100" dist="38100" dir="2700000" algn="tl">
                    <a:srgbClr val="FFFFFF"/>
                  </a:outerShdw>
                </a:effectLst>
                <a:latin typeface="宋体" pitchFamily="2" charset="-122"/>
              </a:rPr>
              <a:t>函数模板定义</a:t>
            </a:r>
            <a:r>
              <a:rPr lang="zh-CN" altLang="zh-CN" b="1" dirty="0" smtClean="0">
                <a:effectLst>
                  <a:outerShdw blurRad="38100" dist="38100" dir="2700000" algn="tl">
                    <a:srgbClr val="FFFFFF"/>
                  </a:outerShdw>
                </a:effectLst>
                <a:latin typeface="宋体" pitchFamily="2" charset="-122"/>
              </a:rPr>
              <a:t> </a:t>
            </a:r>
          </a:p>
        </p:txBody>
      </p:sp>
      <p:sp>
        <p:nvSpPr>
          <p:cNvPr id="122883" name="Rectangle 3"/>
          <p:cNvSpPr>
            <a:spLocks noGrp="1" noChangeArrowheads="1"/>
          </p:cNvSpPr>
          <p:nvPr>
            <p:ph type="body" idx="1"/>
          </p:nvPr>
        </p:nvSpPr>
        <p:spPr>
          <a:xfrm>
            <a:off x="457200" y="1600200"/>
            <a:ext cx="8507288" cy="4525963"/>
          </a:xfrm>
        </p:spPr>
        <p:txBody>
          <a:bodyPr>
            <a:normAutofit fontScale="85000" lnSpcReduction="20000"/>
          </a:bodyPr>
          <a:lstStyle/>
          <a:p>
            <a:pPr marL="0" indent="0" eaLnBrk="1" hangingPunct="1">
              <a:buNone/>
            </a:pPr>
            <a:r>
              <a:rPr lang="zh-CN" altLang="en-US" b="1" dirty="0" smtClean="0">
                <a:latin typeface="宋体" pitchFamily="2" charset="-122"/>
              </a:rPr>
              <a:t>针对上述情况，可以定义函数模板如下：</a:t>
            </a:r>
            <a:endParaRPr lang="en-US" altLang="zh-CN" b="1" dirty="0" smtClean="0">
              <a:latin typeface="宋体" pitchFamily="2" charset="-122"/>
            </a:endParaRPr>
          </a:p>
          <a:p>
            <a:pPr marL="0" indent="0">
              <a:buNone/>
            </a:pPr>
            <a:r>
              <a:rPr lang="en-US" altLang="zh-CN" b="1" dirty="0">
                <a:latin typeface="宋体" pitchFamily="2" charset="-122"/>
              </a:rPr>
              <a:t>template&lt;</a:t>
            </a:r>
            <a:r>
              <a:rPr lang="en-US" altLang="zh-CN" b="1" dirty="0" err="1">
                <a:latin typeface="宋体" pitchFamily="2" charset="-122"/>
              </a:rPr>
              <a:t>typename</a:t>
            </a:r>
            <a:r>
              <a:rPr lang="en-US" altLang="zh-CN" b="1" dirty="0">
                <a:latin typeface="宋体" pitchFamily="2" charset="-122"/>
              </a:rPr>
              <a:t> T&gt;</a:t>
            </a:r>
          </a:p>
          <a:p>
            <a:pPr marL="0" indent="0">
              <a:buNone/>
            </a:pPr>
            <a:r>
              <a:rPr lang="en-US" altLang="zh-CN" b="1" dirty="0" err="1">
                <a:latin typeface="宋体" pitchFamily="2" charset="-122"/>
              </a:rPr>
              <a:t>int</a:t>
            </a:r>
            <a:r>
              <a:rPr lang="en-US" altLang="zh-CN" b="1" dirty="0">
                <a:latin typeface="宋体" pitchFamily="2" charset="-122"/>
              </a:rPr>
              <a:t> Compare(</a:t>
            </a:r>
            <a:r>
              <a:rPr lang="en-US" altLang="zh-CN" b="1" dirty="0" err="1">
                <a:latin typeface="宋体" pitchFamily="2" charset="-122"/>
              </a:rPr>
              <a:t>const</a:t>
            </a:r>
            <a:r>
              <a:rPr lang="en-US" altLang="zh-CN" b="1" dirty="0">
                <a:latin typeface="宋体" pitchFamily="2" charset="-122"/>
              </a:rPr>
              <a:t> T&amp; v1,const T&amp; v2)</a:t>
            </a:r>
          </a:p>
          <a:p>
            <a:pPr marL="0" indent="0">
              <a:buNone/>
            </a:pPr>
            <a:r>
              <a:rPr lang="en-US" altLang="zh-CN" b="1" dirty="0">
                <a:latin typeface="宋体" pitchFamily="2" charset="-122"/>
              </a:rPr>
              <a:t>{</a:t>
            </a:r>
          </a:p>
          <a:p>
            <a:pPr marL="0" indent="0">
              <a:buNone/>
            </a:pPr>
            <a:r>
              <a:rPr lang="en-US" altLang="zh-CN" b="1" dirty="0">
                <a:latin typeface="宋体" pitchFamily="2" charset="-122"/>
              </a:rPr>
              <a:t>    if(v1&lt;v2) return -1;</a:t>
            </a:r>
          </a:p>
          <a:p>
            <a:pPr marL="0" indent="0">
              <a:buNone/>
            </a:pPr>
            <a:r>
              <a:rPr lang="en-US" altLang="zh-CN" b="1" dirty="0">
                <a:latin typeface="宋体" pitchFamily="2" charset="-122"/>
              </a:rPr>
              <a:t>    </a:t>
            </a:r>
            <a:r>
              <a:rPr lang="en-US" altLang="zh-CN" b="1" dirty="0" smtClean="0">
                <a:latin typeface="宋体" pitchFamily="2" charset="-122"/>
              </a:rPr>
              <a:t>if(v2&lt;v1) </a:t>
            </a:r>
            <a:r>
              <a:rPr lang="en-US" altLang="zh-CN" b="1" dirty="0">
                <a:latin typeface="宋体" pitchFamily="2" charset="-122"/>
              </a:rPr>
              <a:t>return 1;</a:t>
            </a:r>
          </a:p>
          <a:p>
            <a:pPr marL="0" indent="0">
              <a:buNone/>
            </a:pPr>
            <a:r>
              <a:rPr lang="en-US" altLang="zh-CN" b="1" dirty="0">
                <a:latin typeface="宋体" pitchFamily="2" charset="-122"/>
              </a:rPr>
              <a:t>    return 0;</a:t>
            </a:r>
          </a:p>
          <a:p>
            <a:pPr marL="0" indent="0">
              <a:buNone/>
            </a:pPr>
            <a:r>
              <a:rPr lang="en-US" altLang="zh-CN" b="1" dirty="0" smtClean="0">
                <a:latin typeface="宋体" pitchFamily="2" charset="-122"/>
              </a:rPr>
              <a:t>}</a:t>
            </a:r>
          </a:p>
          <a:p>
            <a:r>
              <a:rPr lang="zh-CN" altLang="en-US" b="1" dirty="0" smtClean="0">
                <a:latin typeface="宋体" pitchFamily="2" charset="-122"/>
              </a:rPr>
              <a:t>关键字</a:t>
            </a:r>
            <a:r>
              <a:rPr lang="en-US" altLang="zh-CN" b="1" dirty="0" smtClean="0">
                <a:latin typeface="宋体" pitchFamily="2" charset="-122"/>
              </a:rPr>
              <a:t>template,&lt;</a:t>
            </a:r>
            <a:r>
              <a:rPr lang="zh-CN" altLang="en-US" b="1" dirty="0" smtClean="0">
                <a:latin typeface="宋体" pitchFamily="2" charset="-122"/>
              </a:rPr>
              <a:t>参数列表</a:t>
            </a:r>
            <a:r>
              <a:rPr lang="en-US" altLang="zh-CN" b="1" dirty="0" smtClean="0">
                <a:latin typeface="宋体" pitchFamily="2" charset="-122"/>
              </a:rPr>
              <a:t>&gt;</a:t>
            </a:r>
            <a:r>
              <a:rPr lang="zh-CN" altLang="en-US" b="1" dirty="0" smtClean="0">
                <a:latin typeface="宋体" pitchFamily="2" charset="-122"/>
              </a:rPr>
              <a:t>；</a:t>
            </a:r>
            <a:endParaRPr lang="en-US" altLang="zh-CN" b="1" dirty="0" smtClean="0">
              <a:latin typeface="宋体" pitchFamily="2" charset="-122"/>
            </a:endParaRPr>
          </a:p>
          <a:p>
            <a:r>
              <a:rPr lang="zh-CN" altLang="en-US" b="1" dirty="0" smtClean="0">
                <a:latin typeface="宋体" pitchFamily="2" charset="-122"/>
              </a:rPr>
              <a:t>使用模板时，隐式或显式地指定模板实参，将其绑定到模板参数上；</a:t>
            </a:r>
            <a:endParaRPr lang="zh-CN" altLang="zh-CN" b="1" dirty="0" smtClean="0">
              <a:latin typeface="宋体" pitchFamily="2" charset="-122"/>
            </a:endParaRPr>
          </a:p>
        </p:txBody>
      </p:sp>
    </p:spTree>
    <p:extLst>
      <p:ext uri="{BB962C8B-B14F-4D97-AF65-F5344CB8AC3E}">
        <p14:creationId xmlns:p14="http://schemas.microsoft.com/office/powerpoint/2010/main" val="1069130971"/>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8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8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8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8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182</a:t>
            </a:fld>
            <a:endParaRPr kumimoji="0" lang="en-US" altLang="zh-CN" sz="1400"/>
          </a:p>
        </p:txBody>
      </p:sp>
      <p:sp>
        <p:nvSpPr>
          <p:cNvPr id="122882" name="Rectangle 2"/>
          <p:cNvSpPr>
            <a:spLocks noGrp="1" noChangeArrowheads="1"/>
          </p:cNvSpPr>
          <p:nvPr>
            <p:ph type="title"/>
          </p:nvPr>
        </p:nvSpPr>
        <p:spPr/>
        <p:txBody>
          <a:bodyPr/>
          <a:lstStyle/>
          <a:p>
            <a:pPr eaLnBrk="1" hangingPunct="1">
              <a:defRPr/>
            </a:pPr>
            <a:r>
              <a:rPr lang="zh-CN" altLang="en-US" b="1" dirty="0" smtClean="0">
                <a:effectLst>
                  <a:outerShdw blurRad="38100" dist="38100" dir="2700000" algn="tl">
                    <a:srgbClr val="FFFFFF"/>
                  </a:outerShdw>
                </a:effectLst>
                <a:latin typeface="宋体" pitchFamily="2" charset="-122"/>
              </a:rPr>
              <a:t>实例化函数模板</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a:xfrm>
            <a:off x="395536" y="1600200"/>
            <a:ext cx="8712968" cy="4525963"/>
          </a:xfrm>
        </p:spPr>
        <p:txBody>
          <a:bodyPr>
            <a:normAutofit fontScale="77500" lnSpcReduction="20000"/>
          </a:bodyPr>
          <a:lstStyle/>
          <a:p>
            <a:r>
              <a:rPr lang="zh-CN" altLang="en-US" b="1" dirty="0" smtClean="0">
                <a:latin typeface="宋体" pitchFamily="2" charset="-122"/>
              </a:rPr>
              <a:t>调用函数模板时，编译器用函数实参来推断模板实参，如：</a:t>
            </a:r>
            <a:endParaRPr lang="en-US" altLang="zh-CN" b="1" dirty="0" smtClean="0">
              <a:latin typeface="宋体" pitchFamily="2" charset="-122"/>
            </a:endParaRPr>
          </a:p>
          <a:p>
            <a:pPr marL="0" indent="0">
              <a:buNone/>
            </a:pPr>
            <a:r>
              <a:rPr lang="en-US" altLang="zh-CN" b="1" dirty="0">
                <a:latin typeface="宋体" pitchFamily="2" charset="-122"/>
              </a:rPr>
              <a:t> </a:t>
            </a:r>
            <a:r>
              <a:rPr lang="en-US" altLang="zh-CN" b="1" dirty="0" smtClean="0">
                <a:latin typeface="宋体" pitchFamily="2" charset="-122"/>
              </a:rPr>
              <a:t>  </a:t>
            </a:r>
            <a:r>
              <a:rPr lang="en-US" altLang="zh-CN" b="1" dirty="0" err="1" smtClean="0">
                <a:latin typeface="宋体" pitchFamily="2" charset="-122"/>
              </a:rPr>
              <a:t>cout</a:t>
            </a:r>
            <a:r>
              <a:rPr lang="en-US" altLang="zh-CN" b="1" dirty="0" smtClean="0">
                <a:latin typeface="宋体" pitchFamily="2" charset="-122"/>
              </a:rPr>
              <a:t>&lt;&lt;Compare(1,0)&lt;&lt;</a:t>
            </a:r>
            <a:r>
              <a:rPr lang="en-US" altLang="zh-CN" b="1" dirty="0" err="1" smtClean="0">
                <a:latin typeface="宋体" pitchFamily="2" charset="-122"/>
              </a:rPr>
              <a:t>endl</a:t>
            </a:r>
            <a:r>
              <a:rPr lang="en-US" altLang="zh-CN" b="1" dirty="0" smtClean="0">
                <a:latin typeface="宋体" pitchFamily="2" charset="-122"/>
              </a:rPr>
              <a:t>;</a:t>
            </a:r>
          </a:p>
          <a:p>
            <a:pPr marL="0" indent="0">
              <a:buNone/>
            </a:pPr>
            <a:r>
              <a:rPr lang="en-US" altLang="zh-CN" b="1" dirty="0">
                <a:latin typeface="宋体" pitchFamily="2" charset="-122"/>
              </a:rPr>
              <a:t> </a:t>
            </a:r>
            <a:r>
              <a:rPr lang="en-US" altLang="zh-CN" b="1" dirty="0" smtClean="0">
                <a:latin typeface="宋体" pitchFamily="2" charset="-122"/>
              </a:rPr>
              <a:t>  //</a:t>
            </a:r>
            <a:r>
              <a:rPr lang="zh-CN" altLang="en-US" b="1" dirty="0" smtClean="0">
                <a:latin typeface="宋体" pitchFamily="2" charset="-122"/>
              </a:rPr>
              <a:t>推断模板参数为</a:t>
            </a:r>
            <a:r>
              <a:rPr lang="en-US" altLang="zh-CN" b="1" dirty="0" err="1" smtClean="0">
                <a:latin typeface="宋体" pitchFamily="2" charset="-122"/>
              </a:rPr>
              <a:t>int</a:t>
            </a:r>
            <a:r>
              <a:rPr lang="zh-CN" altLang="en-US" b="1" dirty="0" smtClean="0">
                <a:latin typeface="宋体" pitchFamily="2" charset="-122"/>
              </a:rPr>
              <a:t>，并绑定到</a:t>
            </a:r>
            <a:r>
              <a:rPr lang="en-US" altLang="zh-CN" b="1" dirty="0" smtClean="0">
                <a:latin typeface="宋体" pitchFamily="2" charset="-122"/>
              </a:rPr>
              <a:t>T</a:t>
            </a:r>
          </a:p>
          <a:p>
            <a:pPr marL="0" indent="0">
              <a:buNone/>
            </a:pPr>
            <a:r>
              <a:rPr lang="en-US" altLang="zh-CN" b="1" dirty="0">
                <a:latin typeface="宋体" pitchFamily="2" charset="-122"/>
              </a:rPr>
              <a:t> </a:t>
            </a:r>
            <a:r>
              <a:rPr lang="en-US" altLang="zh-CN" b="1" dirty="0" smtClean="0">
                <a:latin typeface="宋体" pitchFamily="2" charset="-122"/>
              </a:rPr>
              <a:t>  vector&lt;</a:t>
            </a:r>
            <a:r>
              <a:rPr lang="en-US" altLang="zh-CN" b="1" dirty="0" err="1" smtClean="0">
                <a:latin typeface="宋体" pitchFamily="2" charset="-122"/>
              </a:rPr>
              <a:t>int</a:t>
            </a:r>
            <a:r>
              <a:rPr lang="en-US" altLang="zh-CN" b="1" dirty="0" smtClean="0">
                <a:latin typeface="宋体" pitchFamily="2" charset="-122"/>
              </a:rPr>
              <a:t>&gt; v1{1,2,3},v2{4,5,6};</a:t>
            </a:r>
          </a:p>
          <a:p>
            <a:pPr marL="0" indent="0">
              <a:buNone/>
            </a:pPr>
            <a:r>
              <a:rPr lang="en-US" altLang="zh-CN" b="1" dirty="0" smtClean="0">
                <a:latin typeface="宋体" pitchFamily="2" charset="-122"/>
              </a:rPr>
              <a:t>   </a:t>
            </a:r>
            <a:r>
              <a:rPr lang="en-US" altLang="zh-CN" b="1" dirty="0" err="1" smtClean="0">
                <a:latin typeface="宋体" pitchFamily="2" charset="-122"/>
              </a:rPr>
              <a:t>cout</a:t>
            </a:r>
            <a:r>
              <a:rPr lang="en-US" altLang="zh-CN" b="1" dirty="0">
                <a:latin typeface="宋体" pitchFamily="2" charset="-122"/>
              </a:rPr>
              <a:t>&lt;&lt;</a:t>
            </a:r>
            <a:r>
              <a:rPr lang="en-US" altLang="zh-CN" b="1" dirty="0" smtClean="0">
                <a:latin typeface="宋体" pitchFamily="2" charset="-122"/>
              </a:rPr>
              <a:t>Compare(v1,v2)&lt;&lt;</a:t>
            </a:r>
            <a:r>
              <a:rPr lang="en-US" altLang="zh-CN" b="1" dirty="0" err="1">
                <a:latin typeface="宋体" pitchFamily="2" charset="-122"/>
              </a:rPr>
              <a:t>endl</a:t>
            </a:r>
            <a:r>
              <a:rPr lang="en-US" altLang="zh-CN" b="1" dirty="0">
                <a:latin typeface="宋体" pitchFamily="2" charset="-122"/>
              </a:rPr>
              <a:t>;</a:t>
            </a:r>
          </a:p>
          <a:p>
            <a:pPr marL="0" indent="0">
              <a:buNone/>
            </a:pPr>
            <a:r>
              <a:rPr lang="en-US" altLang="zh-CN" b="1" dirty="0">
                <a:latin typeface="宋体" pitchFamily="2" charset="-122"/>
              </a:rPr>
              <a:t>   //</a:t>
            </a:r>
            <a:r>
              <a:rPr lang="zh-CN" altLang="en-US" b="1" dirty="0">
                <a:latin typeface="宋体" pitchFamily="2" charset="-122"/>
              </a:rPr>
              <a:t>推断模板参数</a:t>
            </a:r>
            <a:r>
              <a:rPr lang="zh-CN" altLang="en-US" b="1" dirty="0" smtClean="0">
                <a:latin typeface="宋体" pitchFamily="2" charset="-122"/>
              </a:rPr>
              <a:t>为</a:t>
            </a:r>
            <a:r>
              <a:rPr lang="en-US" altLang="zh-CN" b="1" dirty="0" smtClean="0">
                <a:latin typeface="宋体" pitchFamily="2" charset="-122"/>
              </a:rPr>
              <a:t>vector&lt;</a:t>
            </a:r>
            <a:r>
              <a:rPr lang="en-US" altLang="zh-CN" b="1" dirty="0" err="1" smtClean="0">
                <a:latin typeface="宋体" pitchFamily="2" charset="-122"/>
              </a:rPr>
              <a:t>int</a:t>
            </a:r>
            <a:r>
              <a:rPr lang="en-US" altLang="zh-CN" b="1" dirty="0" smtClean="0">
                <a:latin typeface="宋体" pitchFamily="2" charset="-122"/>
              </a:rPr>
              <a:t>&gt;</a:t>
            </a:r>
            <a:r>
              <a:rPr lang="zh-CN" altLang="en-US" b="1" dirty="0" smtClean="0">
                <a:latin typeface="宋体" pitchFamily="2" charset="-122"/>
              </a:rPr>
              <a:t>，</a:t>
            </a:r>
            <a:r>
              <a:rPr lang="zh-CN" altLang="en-US" b="1" dirty="0">
                <a:latin typeface="宋体" pitchFamily="2" charset="-122"/>
              </a:rPr>
              <a:t>并绑定到</a:t>
            </a:r>
            <a:r>
              <a:rPr lang="en-US" altLang="zh-CN" b="1" dirty="0" smtClean="0">
                <a:latin typeface="宋体" pitchFamily="2" charset="-122"/>
              </a:rPr>
              <a:t>T</a:t>
            </a:r>
          </a:p>
          <a:p>
            <a:r>
              <a:rPr lang="zh-CN" altLang="en-US" b="1" dirty="0" smtClean="0">
                <a:latin typeface="宋体" pitchFamily="2" charset="-122"/>
              </a:rPr>
              <a:t>编译器用推断出的模板实参实例化一个特定版本的函数，类似如下效果：</a:t>
            </a:r>
            <a:endParaRPr lang="en-US" altLang="zh-CN" b="1" dirty="0" smtClean="0">
              <a:latin typeface="宋体" pitchFamily="2" charset="-122"/>
            </a:endParaRPr>
          </a:p>
          <a:p>
            <a:pPr marL="457200" lvl="1" indent="0">
              <a:buNone/>
            </a:pPr>
            <a:r>
              <a:rPr lang="en-US" altLang="zh-CN" b="1" dirty="0">
                <a:latin typeface="宋体" pitchFamily="2" charset="-122"/>
              </a:rPr>
              <a:t> </a:t>
            </a:r>
            <a:r>
              <a:rPr lang="en-US" altLang="zh-CN" b="1" dirty="0" err="1" smtClean="0">
                <a:latin typeface="宋体" pitchFamily="2" charset="-122"/>
              </a:rPr>
              <a:t>int</a:t>
            </a:r>
            <a:r>
              <a:rPr lang="en-US" altLang="zh-CN" b="1" dirty="0" smtClean="0">
                <a:latin typeface="宋体" pitchFamily="2" charset="-122"/>
              </a:rPr>
              <a:t> Compare(</a:t>
            </a:r>
            <a:r>
              <a:rPr lang="en-US" altLang="zh-CN" b="1" dirty="0" err="1" smtClean="0">
                <a:latin typeface="宋体" pitchFamily="2" charset="-122"/>
              </a:rPr>
              <a:t>const</a:t>
            </a:r>
            <a:r>
              <a:rPr lang="en-US" altLang="zh-CN" b="1" dirty="0" smtClean="0">
                <a:latin typeface="宋体" pitchFamily="2" charset="-122"/>
              </a:rPr>
              <a:t> </a:t>
            </a:r>
            <a:r>
              <a:rPr lang="en-US" altLang="zh-CN" b="1" dirty="0" err="1" smtClean="0">
                <a:latin typeface="宋体" pitchFamily="2" charset="-122"/>
              </a:rPr>
              <a:t>int</a:t>
            </a:r>
            <a:r>
              <a:rPr lang="en-US" altLang="zh-CN" b="1" dirty="0" smtClean="0">
                <a:latin typeface="宋体" pitchFamily="2" charset="-122"/>
              </a:rPr>
              <a:t>&amp; v1,const </a:t>
            </a:r>
            <a:r>
              <a:rPr lang="en-US" altLang="zh-CN" b="1" dirty="0" err="1" smtClean="0">
                <a:latin typeface="宋体" pitchFamily="2" charset="-122"/>
              </a:rPr>
              <a:t>int</a:t>
            </a:r>
            <a:r>
              <a:rPr lang="en-US" altLang="zh-CN" b="1" dirty="0" smtClean="0">
                <a:latin typeface="宋体" pitchFamily="2" charset="-122"/>
              </a:rPr>
              <a:t>&amp; v2)</a:t>
            </a:r>
          </a:p>
          <a:p>
            <a:pPr marL="457200" lvl="1" indent="0">
              <a:buNone/>
            </a:pPr>
            <a:endParaRPr lang="en-US" altLang="zh-CN" b="1" dirty="0" smtClean="0">
              <a:latin typeface="宋体" pitchFamily="2" charset="-122"/>
            </a:endParaRPr>
          </a:p>
          <a:p>
            <a:pPr marL="457200" lvl="1"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Compare(</a:t>
            </a:r>
            <a:r>
              <a:rPr lang="en-US" altLang="zh-CN" b="1" dirty="0" err="1">
                <a:latin typeface="宋体" pitchFamily="2" charset="-122"/>
              </a:rPr>
              <a:t>const</a:t>
            </a:r>
            <a:r>
              <a:rPr lang="en-US" altLang="zh-CN" b="1" dirty="0">
                <a:latin typeface="宋体" pitchFamily="2" charset="-122"/>
              </a:rPr>
              <a:t> </a:t>
            </a:r>
            <a:r>
              <a:rPr lang="en-US" altLang="zh-CN" b="1" dirty="0" smtClean="0">
                <a:latin typeface="宋体" pitchFamily="2" charset="-122"/>
              </a:rPr>
              <a:t>vector&lt;</a:t>
            </a:r>
            <a:r>
              <a:rPr lang="en-US" altLang="zh-CN" b="1" dirty="0" err="1" smtClean="0">
                <a:latin typeface="宋体" pitchFamily="2" charset="-122"/>
              </a:rPr>
              <a:t>int</a:t>
            </a:r>
            <a:r>
              <a:rPr lang="en-US" altLang="zh-CN" b="1" dirty="0">
                <a:latin typeface="宋体" pitchFamily="2" charset="-122"/>
              </a:rPr>
              <a:t>&gt;</a:t>
            </a:r>
            <a:r>
              <a:rPr lang="en-US" altLang="zh-CN" b="1" dirty="0" smtClean="0">
                <a:latin typeface="宋体" pitchFamily="2" charset="-122"/>
              </a:rPr>
              <a:t>&amp; </a:t>
            </a:r>
            <a:r>
              <a:rPr lang="en-US" altLang="zh-CN" b="1" dirty="0">
                <a:latin typeface="宋体" pitchFamily="2" charset="-122"/>
              </a:rPr>
              <a:t>v1,const </a:t>
            </a:r>
            <a:r>
              <a:rPr lang="en-US" altLang="zh-CN" b="1" dirty="0" smtClean="0">
                <a:latin typeface="宋体" pitchFamily="2" charset="-122"/>
              </a:rPr>
              <a:t>vector&lt;</a:t>
            </a:r>
            <a:r>
              <a:rPr lang="en-US" altLang="zh-CN" b="1" dirty="0" err="1" smtClean="0">
                <a:latin typeface="宋体" pitchFamily="2" charset="-122"/>
              </a:rPr>
              <a:t>int</a:t>
            </a:r>
            <a:r>
              <a:rPr lang="en-US" altLang="zh-CN" b="1" dirty="0" smtClean="0">
                <a:latin typeface="宋体" pitchFamily="2" charset="-122"/>
              </a:rPr>
              <a:t>&gt;&amp; </a:t>
            </a:r>
            <a:r>
              <a:rPr lang="en-US" altLang="zh-CN" b="1" dirty="0">
                <a:latin typeface="宋体" pitchFamily="2" charset="-122"/>
              </a:rPr>
              <a:t>v2)</a:t>
            </a:r>
          </a:p>
          <a:p>
            <a:pPr marL="457200" lvl="1" indent="0">
              <a:buNone/>
            </a:pPr>
            <a:endParaRPr lang="en-US" altLang="zh-CN" b="1" dirty="0" smtClean="0">
              <a:latin typeface="宋体" pitchFamily="2" charset="-122"/>
            </a:endParaRPr>
          </a:p>
        </p:txBody>
      </p:sp>
    </p:spTree>
    <p:extLst>
      <p:ext uri="{BB962C8B-B14F-4D97-AF65-F5344CB8AC3E}">
        <p14:creationId xmlns:p14="http://schemas.microsoft.com/office/powerpoint/2010/main" val="2029688421"/>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8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8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8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183</a:t>
            </a:fld>
            <a:endParaRPr kumimoji="0" lang="en-US" altLang="zh-CN" sz="1400"/>
          </a:p>
        </p:txBody>
      </p:sp>
      <p:sp>
        <p:nvSpPr>
          <p:cNvPr id="122882" name="Rectangle 2"/>
          <p:cNvSpPr>
            <a:spLocks noGrp="1" noChangeArrowheads="1"/>
          </p:cNvSpPr>
          <p:nvPr>
            <p:ph type="title"/>
          </p:nvPr>
        </p:nvSpPr>
        <p:spPr/>
        <p:txBody>
          <a:bodyPr/>
          <a:lstStyle/>
          <a:p>
            <a:pPr eaLnBrk="1" hangingPunct="1">
              <a:defRPr/>
            </a:pPr>
            <a:r>
              <a:rPr lang="zh-CN" altLang="en-US" b="1" dirty="0" smtClean="0">
                <a:effectLst>
                  <a:outerShdw blurRad="38100" dist="38100" dir="2700000" algn="tl">
                    <a:srgbClr val="FFFFFF"/>
                  </a:outerShdw>
                </a:effectLst>
                <a:latin typeface="宋体" pitchFamily="2" charset="-122"/>
              </a:rPr>
              <a:t>类型参数和非类型参数</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a:xfrm>
            <a:off x="395536" y="1600200"/>
            <a:ext cx="8712968" cy="4525963"/>
          </a:xfrm>
        </p:spPr>
        <p:txBody>
          <a:bodyPr>
            <a:normAutofit/>
          </a:bodyPr>
          <a:lstStyle/>
          <a:p>
            <a:r>
              <a:rPr lang="zh-CN" altLang="en-US" b="1" dirty="0" smtClean="0">
                <a:latin typeface="宋体" pitchFamily="2" charset="-122"/>
              </a:rPr>
              <a:t>类型参数可以看作类型说明符，类型参数前必须以</a:t>
            </a:r>
            <a:r>
              <a:rPr lang="en-US" altLang="zh-CN" b="1" dirty="0" err="1" smtClean="0">
                <a:latin typeface="宋体" pitchFamily="2" charset="-122"/>
              </a:rPr>
              <a:t>typename</a:t>
            </a:r>
            <a:r>
              <a:rPr lang="en-US" altLang="zh-CN" b="1" dirty="0" smtClean="0">
                <a:latin typeface="宋体" pitchFamily="2" charset="-122"/>
              </a:rPr>
              <a:t> </a:t>
            </a:r>
            <a:r>
              <a:rPr lang="zh-CN" altLang="en-US" b="1" dirty="0" smtClean="0">
                <a:latin typeface="宋体" pitchFamily="2" charset="-122"/>
              </a:rPr>
              <a:t>关键字说明，如：</a:t>
            </a:r>
            <a:endParaRPr lang="en-US" altLang="zh-CN" b="1" dirty="0" smtClean="0">
              <a:latin typeface="宋体" pitchFamily="2" charset="-122"/>
            </a:endParaRPr>
          </a:p>
          <a:p>
            <a:pPr marL="0" indent="0">
              <a:buNone/>
            </a:pPr>
            <a:r>
              <a:rPr lang="en-US" altLang="zh-CN" b="1" dirty="0">
                <a:latin typeface="宋体" pitchFamily="2" charset="-122"/>
              </a:rPr>
              <a:t>	</a:t>
            </a:r>
            <a:r>
              <a:rPr lang="en-US" altLang="zh-CN" b="1" dirty="0" smtClean="0">
                <a:latin typeface="宋体" pitchFamily="2" charset="-122"/>
              </a:rPr>
              <a:t>template&lt;</a:t>
            </a:r>
            <a:r>
              <a:rPr lang="en-US" altLang="zh-CN" b="1" dirty="0" err="1" smtClean="0">
                <a:latin typeface="宋体" pitchFamily="2" charset="-122"/>
              </a:rPr>
              <a:t>typename</a:t>
            </a:r>
            <a:r>
              <a:rPr lang="en-US" altLang="zh-CN" b="1" dirty="0" smtClean="0">
                <a:latin typeface="宋体" pitchFamily="2" charset="-122"/>
              </a:rPr>
              <a:t> </a:t>
            </a:r>
            <a:r>
              <a:rPr lang="en-US" altLang="zh-CN" b="1" dirty="0" err="1" smtClean="0">
                <a:latin typeface="宋体" pitchFamily="2" charset="-122"/>
              </a:rPr>
              <a:t>T,class</a:t>
            </a:r>
            <a:r>
              <a:rPr lang="en-US" altLang="zh-CN" b="1" dirty="0" smtClean="0">
                <a:latin typeface="宋体" pitchFamily="2" charset="-122"/>
              </a:rPr>
              <a:t> U&gt;</a:t>
            </a:r>
          </a:p>
          <a:p>
            <a:pPr marL="0" indent="0">
              <a:buNone/>
            </a:pPr>
            <a:r>
              <a:rPr lang="en-US" altLang="zh-CN" b="1" dirty="0">
                <a:latin typeface="宋体" pitchFamily="2" charset="-122"/>
              </a:rPr>
              <a:t> </a:t>
            </a:r>
            <a:r>
              <a:rPr lang="en-US" altLang="zh-CN" b="1" dirty="0" smtClean="0">
                <a:latin typeface="宋体" pitchFamily="2" charset="-122"/>
              </a:rPr>
              <a:t>    T</a:t>
            </a:r>
            <a:r>
              <a:rPr lang="zh-CN" altLang="en-US" b="1" dirty="0" smtClean="0">
                <a:latin typeface="宋体" pitchFamily="2" charset="-122"/>
              </a:rPr>
              <a:t>和</a:t>
            </a:r>
            <a:r>
              <a:rPr lang="en-US" altLang="zh-CN" b="1" dirty="0" smtClean="0">
                <a:latin typeface="宋体" pitchFamily="2" charset="-122"/>
              </a:rPr>
              <a:t>U</a:t>
            </a:r>
            <a:r>
              <a:rPr lang="zh-CN" altLang="en-US" b="1" dirty="0" smtClean="0">
                <a:latin typeface="宋体" pitchFamily="2" charset="-122"/>
              </a:rPr>
              <a:t>均为类型参数，表示不同类型；</a:t>
            </a:r>
            <a:endParaRPr lang="en-US" altLang="zh-CN" b="1" dirty="0" smtClean="0">
              <a:latin typeface="宋体" pitchFamily="2" charset="-122"/>
            </a:endParaRPr>
          </a:p>
          <a:p>
            <a:r>
              <a:rPr lang="zh-CN" altLang="en-US" b="1" dirty="0" smtClean="0">
                <a:latin typeface="宋体" pitchFamily="2" charset="-122"/>
              </a:rPr>
              <a:t>非类型参数表示一个值而不是类型，通过特定类型名定义，而不用</a:t>
            </a:r>
            <a:r>
              <a:rPr lang="en-US" altLang="zh-CN" b="1" dirty="0" err="1" smtClean="0">
                <a:latin typeface="宋体" pitchFamily="2" charset="-122"/>
              </a:rPr>
              <a:t>typename</a:t>
            </a:r>
            <a:r>
              <a:rPr lang="zh-CN" altLang="en-US" b="1" dirty="0" smtClean="0">
                <a:latin typeface="宋体" pitchFamily="2" charset="-122"/>
              </a:rPr>
              <a:t>，如：</a:t>
            </a:r>
            <a:endParaRPr lang="en-US" altLang="zh-CN" b="1" dirty="0" smtClean="0">
              <a:latin typeface="宋体" pitchFamily="2" charset="-122"/>
            </a:endParaRPr>
          </a:p>
          <a:p>
            <a:pPr marL="0" indent="0">
              <a:buNone/>
            </a:pPr>
            <a:r>
              <a:rPr lang="en-US" altLang="zh-CN" b="1" dirty="0">
                <a:latin typeface="宋体" pitchFamily="2" charset="-122"/>
              </a:rPr>
              <a:t>	</a:t>
            </a:r>
            <a:r>
              <a:rPr lang="en-US" altLang="zh-CN" b="1" dirty="0" smtClean="0">
                <a:latin typeface="宋体" pitchFamily="2" charset="-122"/>
              </a:rPr>
              <a:t>template&lt;unsigned </a:t>
            </a:r>
            <a:r>
              <a:rPr lang="en-US" altLang="zh-CN" b="1" dirty="0" err="1" smtClean="0">
                <a:latin typeface="宋体" pitchFamily="2" charset="-122"/>
              </a:rPr>
              <a:t>N,unsigned</a:t>
            </a:r>
            <a:r>
              <a:rPr lang="en-US" altLang="zh-CN" b="1" dirty="0" smtClean="0">
                <a:latin typeface="宋体" pitchFamily="2" charset="-122"/>
              </a:rPr>
              <a:t> M&gt;</a:t>
            </a:r>
            <a:endParaRPr lang="en-US" altLang="zh-CN" b="1" dirty="0">
              <a:latin typeface="宋体" pitchFamily="2" charset="-122"/>
            </a:endParaRPr>
          </a:p>
          <a:p>
            <a:pPr marL="0" indent="0">
              <a:buNone/>
            </a:pPr>
            <a:r>
              <a:rPr lang="en-US" altLang="zh-CN" b="1" dirty="0">
                <a:latin typeface="宋体" pitchFamily="2" charset="-122"/>
              </a:rPr>
              <a:t>     </a:t>
            </a:r>
            <a:r>
              <a:rPr lang="en-US" altLang="zh-CN" b="1" dirty="0" smtClean="0">
                <a:latin typeface="宋体" pitchFamily="2" charset="-122"/>
              </a:rPr>
              <a:t>N</a:t>
            </a:r>
            <a:r>
              <a:rPr lang="zh-CN" altLang="en-US" b="1" dirty="0" smtClean="0">
                <a:latin typeface="宋体" pitchFamily="2" charset="-122"/>
              </a:rPr>
              <a:t>和</a:t>
            </a:r>
            <a:r>
              <a:rPr lang="en-US" altLang="zh-CN" b="1" dirty="0" smtClean="0">
                <a:latin typeface="宋体" pitchFamily="2" charset="-122"/>
              </a:rPr>
              <a:t>M</a:t>
            </a:r>
            <a:r>
              <a:rPr lang="zh-CN" altLang="en-US" b="1" dirty="0" smtClean="0">
                <a:latin typeface="宋体" pitchFamily="2" charset="-122"/>
              </a:rPr>
              <a:t>表示</a:t>
            </a:r>
            <a:r>
              <a:rPr lang="en-US" altLang="zh-CN" b="1" dirty="0" smtClean="0">
                <a:latin typeface="宋体" pitchFamily="2" charset="-122"/>
              </a:rPr>
              <a:t>2</a:t>
            </a:r>
            <a:r>
              <a:rPr lang="zh-CN" altLang="en-US" b="1" dirty="0" smtClean="0">
                <a:latin typeface="宋体" pitchFamily="2" charset="-122"/>
              </a:rPr>
              <a:t>个数值（整型）；</a:t>
            </a:r>
            <a:endParaRPr lang="en-US" altLang="zh-CN" b="1" dirty="0">
              <a:latin typeface="宋体" pitchFamily="2" charset="-122"/>
            </a:endParaRPr>
          </a:p>
          <a:p>
            <a:pPr marL="0" indent="0">
              <a:buNone/>
            </a:pPr>
            <a:endParaRPr lang="en-US" altLang="zh-CN" b="1" dirty="0" smtClean="0">
              <a:latin typeface="宋体" pitchFamily="2" charset="-122"/>
            </a:endParaRPr>
          </a:p>
          <a:p>
            <a:pPr marL="0" indent="0">
              <a:buNone/>
            </a:pPr>
            <a:endParaRPr lang="en-US" altLang="zh-CN" b="1" dirty="0" smtClean="0">
              <a:latin typeface="宋体" pitchFamily="2" charset="-122"/>
            </a:endParaRPr>
          </a:p>
          <a:p>
            <a:endParaRPr lang="en-US" altLang="zh-CN" b="1" dirty="0" smtClean="0">
              <a:latin typeface="宋体" pitchFamily="2" charset="-122"/>
            </a:endParaRPr>
          </a:p>
        </p:txBody>
      </p:sp>
    </p:spTree>
    <p:extLst>
      <p:ext uri="{BB962C8B-B14F-4D97-AF65-F5344CB8AC3E}">
        <p14:creationId xmlns:p14="http://schemas.microsoft.com/office/powerpoint/2010/main" val="4181430359"/>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184</a:t>
            </a:fld>
            <a:endParaRPr kumimoji="0" lang="en-US" altLang="zh-CN" sz="1400"/>
          </a:p>
        </p:txBody>
      </p:sp>
      <p:sp>
        <p:nvSpPr>
          <p:cNvPr id="122882" name="Rectangle 2"/>
          <p:cNvSpPr>
            <a:spLocks noGrp="1" noChangeArrowheads="1"/>
          </p:cNvSpPr>
          <p:nvPr>
            <p:ph type="title"/>
          </p:nvPr>
        </p:nvSpPr>
        <p:spPr>
          <a:xfrm>
            <a:off x="457200" y="44624"/>
            <a:ext cx="8229600" cy="562074"/>
          </a:xfrm>
        </p:spPr>
        <p:txBody>
          <a:bodyPr>
            <a:normAutofit fontScale="90000"/>
          </a:bodyPr>
          <a:lstStyle/>
          <a:p>
            <a:pPr eaLnBrk="1" hangingPunct="1">
              <a:defRPr/>
            </a:pPr>
            <a:r>
              <a:rPr lang="zh-CN" altLang="en-US" b="1" dirty="0" smtClean="0">
                <a:effectLst>
                  <a:outerShdw blurRad="38100" dist="38100" dir="2700000" algn="tl">
                    <a:srgbClr val="FFFFFF"/>
                  </a:outerShdw>
                </a:effectLst>
                <a:latin typeface="宋体" pitchFamily="2" charset="-122"/>
              </a:rPr>
              <a:t>非类型参数</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a:xfrm>
            <a:off x="395536" y="764704"/>
            <a:ext cx="8712968" cy="5361459"/>
          </a:xfrm>
        </p:spPr>
        <p:txBody>
          <a:bodyPr>
            <a:normAutofit fontScale="70000" lnSpcReduction="20000"/>
          </a:bodyPr>
          <a:lstStyle/>
          <a:p>
            <a:pPr marL="0" indent="0">
              <a:buNone/>
            </a:pPr>
            <a:r>
              <a:rPr lang="en-US" altLang="zh-CN" sz="2400" b="1" dirty="0">
                <a:latin typeface="宋体" pitchFamily="2" charset="-122"/>
              </a:rPr>
              <a:t>template&lt;unsigned </a:t>
            </a:r>
            <a:r>
              <a:rPr lang="en-US" altLang="zh-CN" sz="2400" b="1" dirty="0" err="1">
                <a:latin typeface="宋体" pitchFamily="2" charset="-122"/>
              </a:rPr>
              <a:t>N,unsigned</a:t>
            </a:r>
            <a:r>
              <a:rPr lang="en-US" altLang="zh-CN" sz="2400" b="1" dirty="0">
                <a:latin typeface="宋体" pitchFamily="2" charset="-122"/>
              </a:rPr>
              <a:t> M&gt;</a:t>
            </a:r>
          </a:p>
          <a:p>
            <a:pPr marL="0" indent="0">
              <a:buNone/>
            </a:pPr>
            <a:r>
              <a:rPr lang="en-US" altLang="zh-CN" sz="2400" b="1" dirty="0" err="1">
                <a:latin typeface="宋体" pitchFamily="2" charset="-122"/>
              </a:rPr>
              <a:t>int</a:t>
            </a:r>
            <a:r>
              <a:rPr lang="en-US" altLang="zh-CN" sz="2400" b="1" dirty="0">
                <a:latin typeface="宋体" pitchFamily="2" charset="-122"/>
              </a:rPr>
              <a:t> Compare(</a:t>
            </a:r>
            <a:r>
              <a:rPr lang="en-US" altLang="zh-CN" sz="2400" b="1" dirty="0" err="1">
                <a:latin typeface="宋体" pitchFamily="2" charset="-122"/>
              </a:rPr>
              <a:t>const</a:t>
            </a:r>
            <a:r>
              <a:rPr lang="en-US" altLang="zh-CN" sz="2400" b="1" dirty="0">
                <a:latin typeface="宋体" pitchFamily="2" charset="-122"/>
              </a:rPr>
              <a:t> char (&amp;p1)[N],</a:t>
            </a:r>
            <a:r>
              <a:rPr lang="en-US" altLang="zh-CN" sz="2400" b="1" dirty="0" err="1">
                <a:latin typeface="宋体" pitchFamily="2" charset="-122"/>
              </a:rPr>
              <a:t>const</a:t>
            </a:r>
            <a:r>
              <a:rPr lang="en-US" altLang="zh-CN" sz="2400" b="1" dirty="0">
                <a:latin typeface="宋体" pitchFamily="2" charset="-122"/>
              </a:rPr>
              <a:t> char (&amp;p2)[M])</a:t>
            </a:r>
          </a:p>
          <a:p>
            <a:pPr marL="0" indent="0">
              <a:buNone/>
            </a:pPr>
            <a:r>
              <a:rPr lang="en-US" altLang="zh-CN" sz="2400" b="1" dirty="0">
                <a:latin typeface="宋体" pitchFamily="2" charset="-122"/>
              </a:rPr>
              <a:t>{</a:t>
            </a:r>
          </a:p>
          <a:p>
            <a:pPr marL="0" indent="0">
              <a:buNone/>
            </a:pPr>
            <a:r>
              <a:rPr lang="en-US" altLang="zh-CN" sz="2400" b="1" dirty="0">
                <a:latin typeface="宋体" pitchFamily="2" charset="-122"/>
              </a:rPr>
              <a:t>    return </a:t>
            </a:r>
            <a:r>
              <a:rPr lang="en-US" altLang="zh-CN" sz="2400" b="1" dirty="0" err="1">
                <a:latin typeface="宋体" pitchFamily="2" charset="-122"/>
              </a:rPr>
              <a:t>strcmp</a:t>
            </a:r>
            <a:r>
              <a:rPr lang="en-US" altLang="zh-CN" sz="2400" b="1" dirty="0">
                <a:latin typeface="宋体" pitchFamily="2" charset="-122"/>
              </a:rPr>
              <a:t>(p1,p2);</a:t>
            </a:r>
          </a:p>
          <a:p>
            <a:pPr marL="0" indent="0">
              <a:buNone/>
            </a:pPr>
            <a:r>
              <a:rPr lang="en-US" altLang="zh-CN" sz="2400" b="1" dirty="0">
                <a:latin typeface="宋体" pitchFamily="2" charset="-122"/>
              </a:rPr>
              <a:t>}</a:t>
            </a:r>
            <a:endParaRPr lang="en-US" altLang="zh-CN" sz="2400" b="1" dirty="0" smtClean="0">
              <a:latin typeface="宋体" pitchFamily="2" charset="-122"/>
            </a:endParaRPr>
          </a:p>
          <a:p>
            <a:pPr marL="0" indent="0">
              <a:buNone/>
            </a:pPr>
            <a:r>
              <a:rPr lang="en-US" altLang="zh-CN" b="1" dirty="0" smtClean="0">
                <a:latin typeface="宋体" pitchFamily="2" charset="-122"/>
              </a:rPr>
              <a:t>Compare(“</a:t>
            </a:r>
            <a:r>
              <a:rPr lang="en-US" altLang="zh-CN" b="1" dirty="0" err="1" smtClean="0">
                <a:latin typeface="宋体" pitchFamily="2" charset="-122"/>
              </a:rPr>
              <a:t>Hi”,”ABC</a:t>
            </a:r>
            <a:r>
              <a:rPr lang="en-US" altLang="zh-CN" b="1" dirty="0" smtClean="0">
                <a:latin typeface="宋体" pitchFamily="2" charset="-122"/>
              </a:rPr>
              <a:t>”);//N=3,M=4</a:t>
            </a:r>
          </a:p>
          <a:p>
            <a:r>
              <a:rPr lang="zh-CN" altLang="en-US" b="1" dirty="0">
                <a:latin typeface="宋体" pitchFamily="2" charset="-122"/>
              </a:rPr>
              <a:t>非</a:t>
            </a:r>
            <a:r>
              <a:rPr lang="zh-CN" altLang="en-US" b="1" dirty="0" smtClean="0">
                <a:latin typeface="宋体" pitchFamily="2" charset="-122"/>
              </a:rPr>
              <a:t>类型参数可以是整型、指针或引用</a:t>
            </a:r>
            <a:endParaRPr lang="en-US" altLang="zh-CN" b="1" dirty="0" smtClean="0">
              <a:latin typeface="宋体" pitchFamily="2" charset="-122"/>
            </a:endParaRPr>
          </a:p>
          <a:p>
            <a:r>
              <a:rPr lang="zh-CN" altLang="en-US" b="1" dirty="0" smtClean="0">
                <a:latin typeface="宋体" pitchFamily="2" charset="-122"/>
              </a:rPr>
              <a:t>绑定到非类型整型参数的必须是常量表达式；</a:t>
            </a:r>
            <a:endParaRPr lang="en-US" altLang="zh-CN" b="1" dirty="0" smtClean="0">
              <a:latin typeface="宋体" pitchFamily="2" charset="-122"/>
            </a:endParaRPr>
          </a:p>
          <a:p>
            <a:r>
              <a:rPr lang="zh-CN" altLang="en-US" b="1" dirty="0" smtClean="0">
                <a:latin typeface="宋体" pitchFamily="2" charset="-122"/>
              </a:rPr>
              <a:t>绑定到非类型指针或引用参数的实参必须是具有静态生存期的；</a:t>
            </a:r>
            <a:endParaRPr lang="en-US" altLang="zh-CN" b="1" dirty="0" smtClean="0">
              <a:latin typeface="宋体" pitchFamily="2" charset="-122"/>
            </a:endParaRPr>
          </a:p>
          <a:p>
            <a:r>
              <a:rPr lang="zh-CN" altLang="en-US" b="1" dirty="0" smtClean="0">
                <a:latin typeface="宋体" pitchFamily="2" charset="-122"/>
              </a:rPr>
              <a:t>函数模板可以声明为</a:t>
            </a:r>
            <a:r>
              <a:rPr lang="en-US" altLang="zh-CN" b="1" dirty="0" smtClean="0">
                <a:latin typeface="宋体" pitchFamily="2" charset="-122"/>
              </a:rPr>
              <a:t>inline</a:t>
            </a:r>
            <a:r>
              <a:rPr lang="zh-CN" altLang="en-US" b="1" dirty="0" smtClean="0">
                <a:latin typeface="宋体" pitchFamily="2" charset="-122"/>
              </a:rPr>
              <a:t>，如下：</a:t>
            </a:r>
            <a:endParaRPr lang="en-US" altLang="zh-CN" b="1" dirty="0" smtClean="0">
              <a:latin typeface="宋体" pitchFamily="2" charset="-122"/>
            </a:endParaRPr>
          </a:p>
          <a:p>
            <a:pPr marL="0" indent="0">
              <a:buNone/>
            </a:pPr>
            <a:r>
              <a:rPr lang="en-US" altLang="zh-CN" b="1" dirty="0">
                <a:latin typeface="宋体" pitchFamily="2" charset="-122"/>
              </a:rPr>
              <a:t>template&lt;unsigned </a:t>
            </a:r>
            <a:r>
              <a:rPr lang="en-US" altLang="zh-CN" b="1" dirty="0" err="1">
                <a:latin typeface="宋体" pitchFamily="2" charset="-122"/>
              </a:rPr>
              <a:t>N,unsigned</a:t>
            </a:r>
            <a:r>
              <a:rPr lang="en-US" altLang="zh-CN" b="1" dirty="0">
                <a:latin typeface="宋体" pitchFamily="2" charset="-122"/>
              </a:rPr>
              <a:t> M&gt; inline</a:t>
            </a:r>
          </a:p>
          <a:p>
            <a:pPr marL="0" indent="0">
              <a:buNone/>
            </a:pPr>
            <a:r>
              <a:rPr lang="en-US" altLang="zh-CN" b="1" dirty="0" err="1">
                <a:latin typeface="宋体" pitchFamily="2" charset="-122"/>
              </a:rPr>
              <a:t>int</a:t>
            </a:r>
            <a:r>
              <a:rPr lang="en-US" altLang="zh-CN" b="1" dirty="0">
                <a:latin typeface="宋体" pitchFamily="2" charset="-122"/>
              </a:rPr>
              <a:t> Compare(</a:t>
            </a:r>
            <a:r>
              <a:rPr lang="en-US" altLang="zh-CN" b="1" dirty="0" err="1">
                <a:latin typeface="宋体" pitchFamily="2" charset="-122"/>
              </a:rPr>
              <a:t>const</a:t>
            </a:r>
            <a:r>
              <a:rPr lang="en-US" altLang="zh-CN" b="1" dirty="0">
                <a:latin typeface="宋体" pitchFamily="2" charset="-122"/>
              </a:rPr>
              <a:t> char (&amp;p1)[N],</a:t>
            </a:r>
            <a:r>
              <a:rPr lang="en-US" altLang="zh-CN" b="1" dirty="0" err="1">
                <a:latin typeface="宋体" pitchFamily="2" charset="-122"/>
              </a:rPr>
              <a:t>const</a:t>
            </a:r>
            <a:r>
              <a:rPr lang="en-US" altLang="zh-CN" b="1" dirty="0">
                <a:latin typeface="宋体" pitchFamily="2" charset="-122"/>
              </a:rPr>
              <a:t> char (&amp;p2)[M])</a:t>
            </a:r>
          </a:p>
          <a:p>
            <a:pPr marL="0" indent="0">
              <a:buNone/>
            </a:pPr>
            <a:r>
              <a:rPr lang="en-US" altLang="zh-CN" b="1" dirty="0">
                <a:latin typeface="宋体" pitchFamily="2" charset="-122"/>
              </a:rPr>
              <a:t>{</a:t>
            </a:r>
          </a:p>
          <a:p>
            <a:pPr marL="0" indent="0">
              <a:buNone/>
            </a:pPr>
            <a:r>
              <a:rPr lang="en-US" altLang="zh-CN" b="1" dirty="0">
                <a:latin typeface="宋体" pitchFamily="2" charset="-122"/>
              </a:rPr>
              <a:t>    return </a:t>
            </a:r>
            <a:r>
              <a:rPr lang="en-US" altLang="zh-CN" b="1" dirty="0" err="1">
                <a:latin typeface="宋体" pitchFamily="2" charset="-122"/>
              </a:rPr>
              <a:t>strcmp</a:t>
            </a:r>
            <a:r>
              <a:rPr lang="en-US" altLang="zh-CN" b="1" dirty="0">
                <a:latin typeface="宋体" pitchFamily="2" charset="-122"/>
              </a:rPr>
              <a:t>(p1,p2);</a:t>
            </a:r>
          </a:p>
          <a:p>
            <a:pPr marL="0" indent="0">
              <a:buNone/>
            </a:pPr>
            <a:r>
              <a:rPr lang="en-US" altLang="zh-CN" b="1" dirty="0">
                <a:latin typeface="宋体" pitchFamily="2" charset="-122"/>
              </a:rPr>
              <a:t>}</a:t>
            </a:r>
            <a:endParaRPr lang="en-US" altLang="zh-CN" b="1" dirty="0" smtClean="0">
              <a:latin typeface="宋体" pitchFamily="2" charset="-122"/>
            </a:endParaRPr>
          </a:p>
          <a:p>
            <a:r>
              <a:rPr lang="zh-CN" altLang="en-US" b="1" dirty="0" smtClean="0">
                <a:latin typeface="宋体" pitchFamily="2" charset="-122"/>
              </a:rPr>
              <a:t>要特别注意的是，只有当使用模板（实例化）时编译器才生成代码，会导致代码错误检测的时机延后；</a:t>
            </a:r>
            <a:endParaRPr lang="en-US" altLang="zh-CN" b="1" dirty="0" smtClean="0">
              <a:latin typeface="宋体" pitchFamily="2" charset="-122"/>
            </a:endParaRPr>
          </a:p>
        </p:txBody>
      </p:sp>
    </p:spTree>
    <p:extLst>
      <p:ext uri="{BB962C8B-B14F-4D97-AF65-F5344CB8AC3E}">
        <p14:creationId xmlns:p14="http://schemas.microsoft.com/office/powerpoint/2010/main" val="4075883770"/>
      </p:ext>
    </p:extLst>
  </p:cSld>
  <p:clrMapOvr>
    <a:masterClrMapping/>
  </p:clrMapOvr>
  <p:transition>
    <p:cover/>
    <p:sndAc>
      <p:stSnd>
        <p:snd r:embed="rId2" name="CAMERA.WAV"/>
      </p:stSnd>
    </p:sndAc>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185</a:t>
            </a:fld>
            <a:endParaRPr kumimoji="0" lang="en-US" altLang="zh-CN" sz="1400"/>
          </a:p>
        </p:txBody>
      </p:sp>
      <p:sp>
        <p:nvSpPr>
          <p:cNvPr id="122882"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FFFFFF"/>
                  </a:outerShdw>
                </a:effectLst>
                <a:latin typeface="宋体" pitchFamily="2" charset="-122"/>
              </a:rPr>
              <a:t>10.1.2</a:t>
            </a:r>
            <a:r>
              <a:rPr lang="zh-CN" altLang="zh-CN" b="1" dirty="0" smtClean="0">
                <a:effectLst>
                  <a:outerShdw blurRad="38100" dist="38100" dir="2700000" algn="tl">
                    <a:srgbClr val="FFFFFF"/>
                  </a:outerShdw>
                </a:effectLst>
                <a:latin typeface="宋体" pitchFamily="2" charset="-122"/>
              </a:rPr>
              <a:t> </a:t>
            </a:r>
            <a:r>
              <a:rPr lang="zh-CN" altLang="en-US" b="1" dirty="0" smtClean="0">
                <a:effectLst>
                  <a:outerShdw blurRad="38100" dist="38100" dir="2700000" algn="tl">
                    <a:srgbClr val="FFFFFF"/>
                  </a:outerShdw>
                </a:effectLst>
                <a:latin typeface="宋体" pitchFamily="2" charset="-122"/>
              </a:rPr>
              <a:t>类模板定义</a:t>
            </a:r>
            <a:r>
              <a:rPr lang="zh-CN" altLang="zh-CN" b="1" dirty="0" smtClean="0">
                <a:effectLst>
                  <a:outerShdw blurRad="38100" dist="38100" dir="2700000" algn="tl">
                    <a:srgbClr val="FFFFFF"/>
                  </a:outerShdw>
                </a:effectLst>
                <a:latin typeface="宋体" pitchFamily="2" charset="-122"/>
              </a:rPr>
              <a:t> </a:t>
            </a:r>
          </a:p>
        </p:txBody>
      </p:sp>
      <p:sp>
        <p:nvSpPr>
          <p:cNvPr id="122883" name="Rectangle 3"/>
          <p:cNvSpPr>
            <a:spLocks noGrp="1" noChangeArrowheads="1"/>
          </p:cNvSpPr>
          <p:nvPr>
            <p:ph type="body" idx="1"/>
          </p:nvPr>
        </p:nvSpPr>
        <p:spPr>
          <a:xfrm>
            <a:off x="457200" y="1600200"/>
            <a:ext cx="8507288" cy="4525963"/>
          </a:xfrm>
        </p:spPr>
        <p:txBody>
          <a:bodyPr>
            <a:normAutofit fontScale="40000" lnSpcReduction="20000"/>
          </a:bodyPr>
          <a:lstStyle/>
          <a:p>
            <a:pPr marL="0" indent="0">
              <a:buNone/>
            </a:pPr>
            <a:r>
              <a:rPr lang="en-US" altLang="zh-CN" b="1" dirty="0">
                <a:latin typeface="宋体" pitchFamily="2" charset="-122"/>
              </a:rPr>
              <a:t>#include &lt;</a:t>
            </a:r>
            <a:r>
              <a:rPr lang="en-US" altLang="zh-CN" b="1" dirty="0" err="1">
                <a:latin typeface="宋体" pitchFamily="2" charset="-122"/>
              </a:rPr>
              <a:t>iostream</a:t>
            </a:r>
            <a:r>
              <a:rPr lang="en-US" altLang="zh-CN" b="1" dirty="0">
                <a:latin typeface="宋体" pitchFamily="2" charset="-122"/>
              </a:rPr>
              <a:t>&gt;</a:t>
            </a:r>
          </a:p>
          <a:p>
            <a:pPr marL="0" indent="0">
              <a:buNone/>
            </a:pPr>
            <a:endParaRPr lang="en-US" altLang="zh-CN" b="1" dirty="0">
              <a:latin typeface="宋体" pitchFamily="2" charset="-122"/>
            </a:endParaRPr>
          </a:p>
          <a:p>
            <a:pPr marL="0" indent="0">
              <a:buNone/>
            </a:pPr>
            <a:r>
              <a:rPr lang="en-US" altLang="zh-CN" b="1" dirty="0">
                <a:latin typeface="宋体" pitchFamily="2" charset="-122"/>
              </a:rPr>
              <a:t>using namespace </a:t>
            </a:r>
            <a:r>
              <a:rPr lang="en-US" altLang="zh-CN" b="1" dirty="0" err="1">
                <a:latin typeface="宋体" pitchFamily="2" charset="-122"/>
              </a:rPr>
              <a:t>std</a:t>
            </a:r>
            <a:r>
              <a:rPr lang="en-US" altLang="zh-CN" b="1" dirty="0">
                <a:latin typeface="宋体" pitchFamily="2" charset="-122"/>
              </a:rPr>
              <a:t>;</a:t>
            </a:r>
          </a:p>
          <a:p>
            <a:pPr marL="0" indent="0">
              <a:buNone/>
            </a:pPr>
            <a:endParaRPr lang="en-US" altLang="zh-CN" b="1" dirty="0">
              <a:latin typeface="宋体" pitchFamily="2" charset="-122"/>
            </a:endParaRPr>
          </a:p>
          <a:p>
            <a:pPr marL="0" indent="0">
              <a:buNone/>
            </a:pPr>
            <a:r>
              <a:rPr lang="en-US" altLang="zh-CN" b="1" dirty="0">
                <a:latin typeface="宋体" pitchFamily="2" charset="-122"/>
              </a:rPr>
              <a:t>template&lt;</a:t>
            </a:r>
            <a:r>
              <a:rPr lang="en-US" altLang="zh-CN" b="1" dirty="0" err="1">
                <a:latin typeface="宋体" pitchFamily="2" charset="-122"/>
              </a:rPr>
              <a:t>typename</a:t>
            </a:r>
            <a:r>
              <a:rPr lang="en-US" altLang="zh-CN" b="1" dirty="0">
                <a:latin typeface="宋体" pitchFamily="2" charset="-122"/>
              </a:rPr>
              <a:t> </a:t>
            </a:r>
            <a:r>
              <a:rPr lang="en-US" altLang="zh-CN" b="1" dirty="0" err="1">
                <a:latin typeface="宋体" pitchFamily="2" charset="-122"/>
              </a:rPr>
              <a:t>T,unsigned</a:t>
            </a:r>
            <a:r>
              <a:rPr lang="en-US" altLang="zh-CN" b="1" dirty="0">
                <a:latin typeface="宋体" pitchFamily="2" charset="-122"/>
              </a:rPr>
              <a:t> SZ=16&gt;</a:t>
            </a:r>
          </a:p>
          <a:p>
            <a:pPr marL="0" indent="0">
              <a:buNone/>
            </a:pPr>
            <a:r>
              <a:rPr lang="en-US" altLang="zh-CN" b="1" dirty="0">
                <a:latin typeface="宋体" pitchFamily="2" charset="-122"/>
              </a:rPr>
              <a:t>class </a:t>
            </a:r>
            <a:r>
              <a:rPr lang="en-US" altLang="zh-CN" b="1" dirty="0" err="1">
                <a:latin typeface="宋体" pitchFamily="2" charset="-122"/>
              </a:rPr>
              <a:t>CStack</a:t>
            </a:r>
            <a:r>
              <a:rPr lang="en-US" altLang="zh-CN" b="1" dirty="0">
                <a:latin typeface="宋体" pitchFamily="2" charset="-122"/>
              </a:rPr>
              <a:t>{</a:t>
            </a:r>
          </a:p>
          <a:p>
            <a:pPr marL="0" indent="0">
              <a:buNone/>
            </a:pPr>
            <a:r>
              <a:rPr lang="en-US" altLang="zh-CN" b="1" dirty="0">
                <a:latin typeface="宋体" pitchFamily="2" charset="-122"/>
              </a:rPr>
              <a:t>public:</a:t>
            </a:r>
          </a:p>
          <a:p>
            <a:pPr marL="0" indent="0">
              <a:buNone/>
            </a:pPr>
            <a:r>
              <a:rPr lang="en-US" altLang="zh-CN" b="1" dirty="0">
                <a:latin typeface="宋体" pitchFamily="2" charset="-122"/>
              </a:rPr>
              <a:t>    </a:t>
            </a:r>
            <a:r>
              <a:rPr lang="en-US" altLang="zh-CN" b="1" dirty="0" err="1">
                <a:latin typeface="宋体" pitchFamily="2" charset="-122"/>
              </a:rPr>
              <a:t>CStack</a:t>
            </a: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size(){return </a:t>
            </a:r>
            <a:r>
              <a:rPr lang="en-US" altLang="zh-CN" b="1" dirty="0" err="1">
                <a:latin typeface="宋体" pitchFamily="2" charset="-122"/>
              </a:rPr>
              <a:t>m_size</a:t>
            </a:r>
            <a:r>
              <a:rPr lang="en-US" altLang="zh-CN" b="1" dirty="0">
                <a:latin typeface="宋体" pitchFamily="2" charset="-122"/>
              </a:rPr>
              <a:t>;}</a:t>
            </a:r>
          </a:p>
          <a:p>
            <a:pPr marL="0" indent="0">
              <a:buNone/>
            </a:pPr>
            <a:r>
              <a:rPr lang="en-US" altLang="zh-CN" b="1" dirty="0">
                <a:latin typeface="宋体" pitchFamily="2" charset="-122"/>
              </a:rPr>
              <a:t>    bool empty(){return (</a:t>
            </a:r>
            <a:r>
              <a:rPr lang="en-US" altLang="zh-CN" b="1" dirty="0" err="1">
                <a:latin typeface="宋体" pitchFamily="2" charset="-122"/>
              </a:rPr>
              <a:t>m_top</a:t>
            </a:r>
            <a:r>
              <a:rPr lang="en-US" altLang="zh-CN" b="1" dirty="0">
                <a:latin typeface="宋体" pitchFamily="2" charset="-122"/>
              </a:rPr>
              <a:t>==</a:t>
            </a:r>
            <a:r>
              <a:rPr lang="en-US" altLang="zh-CN" b="1" dirty="0" err="1">
                <a:latin typeface="宋体" pitchFamily="2" charset="-122"/>
              </a:rPr>
              <a:t>m_bottom</a:t>
            </a:r>
            <a:r>
              <a:rPr lang="en-US" altLang="zh-CN" b="1" dirty="0">
                <a:latin typeface="宋体" pitchFamily="2" charset="-122"/>
              </a:rPr>
              <a:t>)?</a:t>
            </a:r>
            <a:r>
              <a:rPr lang="en-US" altLang="zh-CN" b="1" dirty="0" err="1">
                <a:latin typeface="宋体" pitchFamily="2" charset="-122"/>
              </a:rPr>
              <a:t>true:false</a:t>
            </a:r>
            <a:r>
              <a:rPr lang="en-US" altLang="zh-CN" b="1" dirty="0">
                <a:latin typeface="宋体" pitchFamily="2" charset="-122"/>
              </a:rPr>
              <a:t>;}</a:t>
            </a:r>
          </a:p>
          <a:p>
            <a:pPr marL="0" indent="0">
              <a:buNone/>
            </a:pPr>
            <a:r>
              <a:rPr lang="en-US" altLang="zh-CN" b="1" dirty="0">
                <a:latin typeface="宋体" pitchFamily="2" charset="-122"/>
              </a:rPr>
              <a:t>    void push(T </a:t>
            </a:r>
            <a:r>
              <a:rPr lang="en-US" altLang="zh-CN" b="1" dirty="0" err="1">
                <a:latin typeface="宋体" pitchFamily="2" charset="-122"/>
              </a:rPr>
              <a:t>ele</a:t>
            </a:r>
            <a:r>
              <a:rPr lang="en-US" altLang="zh-CN" b="1" dirty="0">
                <a:latin typeface="宋体" pitchFamily="2" charset="-122"/>
              </a:rPr>
              <a:t>);</a:t>
            </a:r>
          </a:p>
          <a:p>
            <a:pPr marL="0" indent="0">
              <a:buNone/>
            </a:pPr>
            <a:r>
              <a:rPr lang="en-US" altLang="zh-CN" b="1" dirty="0">
                <a:latin typeface="宋体" pitchFamily="2" charset="-122"/>
              </a:rPr>
              <a:t>    T pop();</a:t>
            </a:r>
          </a:p>
          <a:p>
            <a:pPr marL="0" indent="0">
              <a:buNone/>
            </a:pPr>
            <a:r>
              <a:rPr lang="en-US" altLang="zh-CN" b="1" dirty="0">
                <a:latin typeface="宋体" pitchFamily="2" charset="-122"/>
              </a:rPr>
              <a:t>    void print(){while(!empty())</a:t>
            </a:r>
          </a:p>
          <a:p>
            <a:pPr marL="0" indent="0">
              <a:buNone/>
            </a:pPr>
            <a:r>
              <a:rPr lang="en-US" altLang="zh-CN" b="1" dirty="0">
                <a:latin typeface="宋体" pitchFamily="2" charset="-122"/>
              </a:rPr>
              <a:t>                    </a:t>
            </a:r>
            <a:r>
              <a:rPr lang="en-US" altLang="zh-CN" b="1" dirty="0" err="1">
                <a:latin typeface="宋体" pitchFamily="2" charset="-122"/>
              </a:rPr>
              <a:t>cout</a:t>
            </a:r>
            <a:r>
              <a:rPr lang="en-US" altLang="zh-CN" b="1" dirty="0">
                <a:latin typeface="宋体" pitchFamily="2" charset="-122"/>
              </a:rPr>
              <a:t>&lt;&lt;pop()&lt;&lt;</a:t>
            </a:r>
            <a:r>
              <a:rPr lang="en-US" altLang="zh-CN" b="1" dirty="0" err="1">
                <a:latin typeface="宋体" pitchFamily="2" charset="-122"/>
              </a:rPr>
              <a:t>endl</a:t>
            </a:r>
            <a:r>
              <a:rPr lang="en-US" altLang="zh-CN" b="1" dirty="0">
                <a:latin typeface="宋体" pitchFamily="2" charset="-122"/>
              </a:rPr>
              <a:t>;}</a:t>
            </a:r>
          </a:p>
          <a:p>
            <a:pPr marL="0" indent="0">
              <a:buNone/>
            </a:pPr>
            <a:r>
              <a:rPr lang="en-US" altLang="zh-CN" b="1" dirty="0">
                <a:latin typeface="宋体" pitchFamily="2" charset="-122"/>
              </a:rPr>
              <a:t>private:</a:t>
            </a:r>
          </a:p>
          <a:p>
            <a:pPr marL="0" indent="0">
              <a:buNone/>
            </a:pPr>
            <a:r>
              <a:rPr lang="en-US" altLang="zh-CN" b="1" dirty="0">
                <a:latin typeface="宋体" pitchFamily="2" charset="-122"/>
              </a:rPr>
              <a:t>    T data[SZ];</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a:t>
            </a:r>
            <a:r>
              <a:rPr lang="en-US" altLang="zh-CN" b="1" dirty="0" err="1">
                <a:latin typeface="宋体" pitchFamily="2" charset="-122"/>
              </a:rPr>
              <a:t>m_top</a:t>
            </a: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a:t>
            </a:r>
            <a:r>
              <a:rPr lang="en-US" altLang="zh-CN" b="1" dirty="0" err="1">
                <a:latin typeface="宋体" pitchFamily="2" charset="-122"/>
              </a:rPr>
              <a:t>m_bottom</a:t>
            </a: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a:t>
            </a:r>
            <a:r>
              <a:rPr lang="en-US" altLang="zh-CN" b="1" dirty="0" err="1">
                <a:latin typeface="宋体" pitchFamily="2" charset="-122"/>
              </a:rPr>
              <a:t>m_size</a:t>
            </a:r>
            <a:r>
              <a:rPr lang="en-US" altLang="zh-CN" b="1" dirty="0">
                <a:latin typeface="宋体" pitchFamily="2" charset="-122"/>
              </a:rPr>
              <a:t>;//stack size</a:t>
            </a:r>
          </a:p>
          <a:p>
            <a:pPr marL="0" indent="0">
              <a:buNone/>
            </a:pPr>
            <a:r>
              <a:rPr lang="en-US" altLang="zh-CN" b="1" dirty="0" smtClean="0">
                <a:latin typeface="宋体" pitchFamily="2" charset="-122"/>
              </a:rPr>
              <a:t>};</a:t>
            </a:r>
            <a:endParaRPr lang="en-US" altLang="zh-CN" b="1" dirty="0">
              <a:latin typeface="宋体" pitchFamily="2" charset="-122"/>
            </a:endParaRPr>
          </a:p>
        </p:txBody>
      </p:sp>
    </p:spTree>
    <p:extLst>
      <p:ext uri="{BB962C8B-B14F-4D97-AF65-F5344CB8AC3E}">
        <p14:creationId xmlns:p14="http://schemas.microsoft.com/office/powerpoint/2010/main" val="1176674466"/>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8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88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8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88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88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88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288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288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288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288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288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288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2883">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288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186</a:t>
            </a:fld>
            <a:endParaRPr kumimoji="0" lang="en-US" altLang="zh-CN" sz="1400"/>
          </a:p>
        </p:txBody>
      </p:sp>
      <p:sp>
        <p:nvSpPr>
          <p:cNvPr id="122882" name="Rectangle 2"/>
          <p:cNvSpPr>
            <a:spLocks noGrp="1" noChangeArrowheads="1"/>
          </p:cNvSpPr>
          <p:nvPr>
            <p:ph type="title"/>
          </p:nvPr>
        </p:nvSpPr>
        <p:spPr>
          <a:xfrm>
            <a:off x="448699" y="116632"/>
            <a:ext cx="8229600" cy="746383"/>
          </a:xfrm>
        </p:spPr>
        <p:txBody>
          <a:bodyPr>
            <a:normAutofit fontScale="90000"/>
          </a:bodyPr>
          <a:lstStyle/>
          <a:p>
            <a:pPr eaLnBrk="1" hangingPunct="1">
              <a:defRPr/>
            </a:pPr>
            <a:r>
              <a:rPr lang="en-US" altLang="zh-CN" b="1" dirty="0" smtClean="0">
                <a:effectLst>
                  <a:outerShdw blurRad="38100" dist="38100" dir="2700000" algn="tl">
                    <a:srgbClr val="FFFFFF"/>
                  </a:outerShdw>
                </a:effectLst>
                <a:latin typeface="宋体" pitchFamily="2" charset="-122"/>
              </a:rPr>
              <a:t>10.1.2</a:t>
            </a:r>
            <a:r>
              <a:rPr lang="zh-CN" altLang="zh-CN" b="1" dirty="0" smtClean="0">
                <a:effectLst>
                  <a:outerShdw blurRad="38100" dist="38100" dir="2700000" algn="tl">
                    <a:srgbClr val="FFFFFF"/>
                  </a:outerShdw>
                </a:effectLst>
                <a:latin typeface="宋体" pitchFamily="2" charset="-122"/>
              </a:rPr>
              <a:t> </a:t>
            </a:r>
            <a:r>
              <a:rPr lang="zh-CN" altLang="en-US" b="1" dirty="0" smtClean="0">
                <a:effectLst>
                  <a:outerShdw blurRad="38100" dist="38100" dir="2700000" algn="tl">
                    <a:srgbClr val="FFFFFF"/>
                  </a:outerShdw>
                </a:effectLst>
                <a:latin typeface="宋体" pitchFamily="2" charset="-122"/>
              </a:rPr>
              <a:t>类模板定义</a:t>
            </a:r>
            <a:r>
              <a:rPr lang="zh-CN" altLang="zh-CN" b="1" dirty="0" smtClean="0">
                <a:effectLst>
                  <a:outerShdw blurRad="38100" dist="38100" dir="2700000" algn="tl">
                    <a:srgbClr val="FFFFFF"/>
                  </a:outerShdw>
                </a:effectLst>
                <a:latin typeface="宋体" pitchFamily="2" charset="-122"/>
              </a:rPr>
              <a:t> </a:t>
            </a:r>
          </a:p>
        </p:txBody>
      </p:sp>
      <p:sp>
        <p:nvSpPr>
          <p:cNvPr id="122883" name="Rectangle 3"/>
          <p:cNvSpPr>
            <a:spLocks noGrp="1" noChangeArrowheads="1"/>
          </p:cNvSpPr>
          <p:nvPr>
            <p:ph type="body" idx="1"/>
          </p:nvPr>
        </p:nvSpPr>
        <p:spPr>
          <a:xfrm>
            <a:off x="457200" y="863016"/>
            <a:ext cx="8507288" cy="5263148"/>
          </a:xfrm>
        </p:spPr>
        <p:txBody>
          <a:bodyPr>
            <a:normAutofit fontScale="32500" lnSpcReduction="20000"/>
          </a:bodyPr>
          <a:lstStyle/>
          <a:p>
            <a:pPr marL="0" indent="0">
              <a:buNone/>
            </a:pPr>
            <a:r>
              <a:rPr lang="en-US" altLang="zh-CN" b="1" dirty="0" smtClean="0">
                <a:latin typeface="宋体" pitchFamily="2" charset="-122"/>
              </a:rPr>
              <a:t>template&lt;</a:t>
            </a:r>
            <a:r>
              <a:rPr lang="en-US" altLang="zh-CN" b="1" dirty="0" err="1" smtClean="0">
                <a:latin typeface="宋体" pitchFamily="2" charset="-122"/>
              </a:rPr>
              <a:t>typename</a:t>
            </a:r>
            <a:r>
              <a:rPr lang="en-US" altLang="zh-CN" b="1" dirty="0" smtClean="0">
                <a:latin typeface="宋体" pitchFamily="2" charset="-122"/>
              </a:rPr>
              <a:t> </a:t>
            </a:r>
            <a:r>
              <a:rPr lang="en-US" altLang="zh-CN" b="1" dirty="0" err="1">
                <a:latin typeface="宋体" pitchFamily="2" charset="-122"/>
              </a:rPr>
              <a:t>T,unsigned</a:t>
            </a:r>
            <a:r>
              <a:rPr lang="en-US" altLang="zh-CN" b="1" dirty="0">
                <a:latin typeface="宋体" pitchFamily="2" charset="-122"/>
              </a:rPr>
              <a:t> SZ&gt;</a:t>
            </a:r>
          </a:p>
          <a:p>
            <a:pPr marL="0" indent="0">
              <a:buNone/>
            </a:pPr>
            <a:r>
              <a:rPr lang="en-US" altLang="zh-CN" b="1" dirty="0">
                <a:latin typeface="宋体" pitchFamily="2" charset="-122"/>
              </a:rPr>
              <a:t>void </a:t>
            </a:r>
            <a:r>
              <a:rPr lang="en-US" altLang="zh-CN" b="1" dirty="0" err="1">
                <a:latin typeface="宋体" pitchFamily="2" charset="-122"/>
              </a:rPr>
              <a:t>CStack</a:t>
            </a:r>
            <a:r>
              <a:rPr lang="en-US" altLang="zh-CN" b="1" dirty="0">
                <a:latin typeface="宋体" pitchFamily="2" charset="-122"/>
              </a:rPr>
              <a:t>&lt;T,SZ&gt;::push(T </a:t>
            </a:r>
            <a:r>
              <a:rPr lang="en-US" altLang="zh-CN" b="1" dirty="0" err="1">
                <a:latin typeface="宋体" pitchFamily="2" charset="-122"/>
              </a:rPr>
              <a:t>ele</a:t>
            </a:r>
            <a:r>
              <a:rPr lang="en-US" altLang="zh-CN" b="1" dirty="0">
                <a:latin typeface="宋体" pitchFamily="2" charset="-122"/>
              </a:rPr>
              <a:t>)</a:t>
            </a:r>
          </a:p>
          <a:p>
            <a:pPr marL="0" indent="0">
              <a:buNone/>
            </a:pPr>
            <a:r>
              <a:rPr lang="en-US" altLang="zh-CN" b="1" dirty="0">
                <a:latin typeface="宋体" pitchFamily="2" charset="-122"/>
              </a:rPr>
              <a:t>{</a:t>
            </a:r>
          </a:p>
          <a:p>
            <a:pPr marL="0" indent="0">
              <a:buNone/>
            </a:pPr>
            <a:r>
              <a:rPr lang="en-US" altLang="zh-CN" b="1" dirty="0">
                <a:latin typeface="宋体" pitchFamily="2" charset="-122"/>
              </a:rPr>
              <a:t>    if(</a:t>
            </a:r>
            <a:r>
              <a:rPr lang="en-US" altLang="zh-CN" b="1" dirty="0" err="1">
                <a:latin typeface="宋体" pitchFamily="2" charset="-122"/>
              </a:rPr>
              <a:t>m_top</a:t>
            </a:r>
            <a:r>
              <a:rPr lang="en-US" altLang="zh-CN" b="1" dirty="0">
                <a:latin typeface="宋体" pitchFamily="2" charset="-122"/>
              </a:rPr>
              <a:t>&lt;</a:t>
            </a:r>
            <a:r>
              <a:rPr lang="en-US" altLang="zh-CN" b="1" dirty="0" err="1">
                <a:latin typeface="宋体" pitchFamily="2" charset="-122"/>
              </a:rPr>
              <a:t>m_size</a:t>
            </a:r>
            <a:r>
              <a:rPr lang="en-US" altLang="zh-CN" b="1" dirty="0">
                <a:latin typeface="宋体" pitchFamily="2" charset="-122"/>
              </a:rPr>
              <a:t>)</a:t>
            </a:r>
          </a:p>
          <a:p>
            <a:pPr marL="0" indent="0">
              <a:buNone/>
            </a:pPr>
            <a:r>
              <a:rPr lang="en-US" altLang="zh-CN" b="1" dirty="0">
                <a:latin typeface="宋体" pitchFamily="2" charset="-122"/>
              </a:rPr>
              <a:t>        data[</a:t>
            </a:r>
            <a:r>
              <a:rPr lang="en-US" altLang="zh-CN" b="1" dirty="0" err="1">
                <a:latin typeface="宋体" pitchFamily="2" charset="-122"/>
              </a:rPr>
              <a:t>m_top</a:t>
            </a:r>
            <a:r>
              <a:rPr lang="en-US" altLang="zh-CN" b="1" dirty="0">
                <a:latin typeface="宋体" pitchFamily="2" charset="-122"/>
              </a:rPr>
              <a:t>++]=</a:t>
            </a:r>
            <a:r>
              <a:rPr lang="en-US" altLang="zh-CN" b="1" dirty="0" err="1">
                <a:latin typeface="宋体" pitchFamily="2" charset="-122"/>
              </a:rPr>
              <a:t>ele</a:t>
            </a:r>
            <a:r>
              <a:rPr lang="en-US" altLang="zh-CN" b="1" dirty="0">
                <a:latin typeface="宋体" pitchFamily="2" charset="-122"/>
              </a:rPr>
              <a:t>;</a:t>
            </a:r>
          </a:p>
          <a:p>
            <a:pPr marL="0" indent="0">
              <a:buNone/>
            </a:pPr>
            <a:r>
              <a:rPr lang="en-US" altLang="zh-CN" b="1" dirty="0">
                <a:latin typeface="宋体" pitchFamily="2" charset="-122"/>
              </a:rPr>
              <a:t>}</a:t>
            </a:r>
          </a:p>
          <a:p>
            <a:pPr marL="0" indent="0">
              <a:buNone/>
            </a:pPr>
            <a:endParaRPr lang="en-US" altLang="zh-CN" b="1" dirty="0">
              <a:latin typeface="宋体" pitchFamily="2" charset="-122"/>
            </a:endParaRPr>
          </a:p>
          <a:p>
            <a:pPr marL="0" indent="0">
              <a:buNone/>
            </a:pPr>
            <a:r>
              <a:rPr lang="en-US" altLang="zh-CN" b="1" dirty="0">
                <a:latin typeface="宋体" pitchFamily="2" charset="-122"/>
              </a:rPr>
              <a:t>template&lt;</a:t>
            </a:r>
            <a:r>
              <a:rPr lang="en-US" altLang="zh-CN" b="1" dirty="0" err="1">
                <a:latin typeface="宋体" pitchFamily="2" charset="-122"/>
              </a:rPr>
              <a:t>typename</a:t>
            </a:r>
            <a:r>
              <a:rPr lang="en-US" altLang="zh-CN" b="1" dirty="0">
                <a:latin typeface="宋体" pitchFamily="2" charset="-122"/>
              </a:rPr>
              <a:t> </a:t>
            </a:r>
            <a:r>
              <a:rPr lang="en-US" altLang="zh-CN" b="1" dirty="0" err="1">
                <a:latin typeface="宋体" pitchFamily="2" charset="-122"/>
              </a:rPr>
              <a:t>T,unsigned</a:t>
            </a:r>
            <a:r>
              <a:rPr lang="en-US" altLang="zh-CN" b="1" dirty="0">
                <a:latin typeface="宋体" pitchFamily="2" charset="-122"/>
              </a:rPr>
              <a:t> SZ&gt;</a:t>
            </a:r>
          </a:p>
          <a:p>
            <a:pPr marL="0" indent="0">
              <a:buNone/>
            </a:pPr>
            <a:r>
              <a:rPr lang="en-US" altLang="zh-CN" b="1" dirty="0" err="1">
                <a:latin typeface="宋体" pitchFamily="2" charset="-122"/>
              </a:rPr>
              <a:t>CStack</a:t>
            </a:r>
            <a:r>
              <a:rPr lang="en-US" altLang="zh-CN" b="1" dirty="0">
                <a:latin typeface="宋体" pitchFamily="2" charset="-122"/>
              </a:rPr>
              <a:t>&lt;T,SZ&gt;::</a:t>
            </a:r>
            <a:r>
              <a:rPr lang="en-US" altLang="zh-CN" b="1" dirty="0" err="1">
                <a:latin typeface="宋体" pitchFamily="2" charset="-122"/>
              </a:rPr>
              <a:t>CStack</a:t>
            </a:r>
            <a:r>
              <a:rPr lang="en-US" altLang="zh-CN" b="1" dirty="0">
                <a:latin typeface="宋体" pitchFamily="2" charset="-122"/>
              </a:rPr>
              <a:t>()</a:t>
            </a:r>
          </a:p>
          <a:p>
            <a:pPr marL="0" indent="0">
              <a:buNone/>
            </a:pP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m_size</a:t>
            </a:r>
            <a:r>
              <a:rPr lang="en-US" altLang="zh-CN" b="1" dirty="0">
                <a:latin typeface="宋体" pitchFamily="2" charset="-122"/>
              </a:rPr>
              <a:t>=SZ;</a:t>
            </a:r>
          </a:p>
          <a:p>
            <a:pPr marL="0" indent="0">
              <a:buNone/>
            </a:pPr>
            <a:r>
              <a:rPr lang="en-US" altLang="zh-CN" b="1" dirty="0">
                <a:latin typeface="宋体" pitchFamily="2" charset="-122"/>
              </a:rPr>
              <a:t>    </a:t>
            </a:r>
            <a:r>
              <a:rPr lang="en-US" altLang="zh-CN" b="1" dirty="0" err="1">
                <a:latin typeface="宋体" pitchFamily="2" charset="-122"/>
              </a:rPr>
              <a:t>m_top</a:t>
            </a:r>
            <a:r>
              <a:rPr lang="en-US" altLang="zh-CN" b="1" dirty="0">
                <a:latin typeface="宋体" pitchFamily="2" charset="-122"/>
              </a:rPr>
              <a:t>=</a:t>
            </a:r>
            <a:r>
              <a:rPr lang="en-US" altLang="zh-CN" b="1" dirty="0" err="1">
                <a:latin typeface="宋体" pitchFamily="2" charset="-122"/>
              </a:rPr>
              <a:t>m_bottom</a:t>
            </a:r>
            <a:r>
              <a:rPr lang="en-US" altLang="zh-CN" b="1" dirty="0">
                <a:latin typeface="宋体" pitchFamily="2" charset="-122"/>
              </a:rPr>
              <a:t>=0;</a:t>
            </a:r>
          </a:p>
          <a:p>
            <a:pPr marL="0" indent="0">
              <a:buNone/>
            </a:pPr>
            <a:r>
              <a:rPr lang="en-US" altLang="zh-CN" b="1" dirty="0">
                <a:latin typeface="宋体" pitchFamily="2" charset="-122"/>
              </a:rPr>
              <a:t>}</a:t>
            </a:r>
          </a:p>
          <a:p>
            <a:pPr marL="0" indent="0">
              <a:buNone/>
            </a:pPr>
            <a:r>
              <a:rPr lang="en-US" altLang="zh-CN" b="1" dirty="0">
                <a:latin typeface="宋体" pitchFamily="2" charset="-122"/>
              </a:rPr>
              <a:t>template&lt;</a:t>
            </a:r>
            <a:r>
              <a:rPr lang="en-US" altLang="zh-CN" b="1" dirty="0" err="1">
                <a:latin typeface="宋体" pitchFamily="2" charset="-122"/>
              </a:rPr>
              <a:t>typename</a:t>
            </a:r>
            <a:r>
              <a:rPr lang="en-US" altLang="zh-CN" b="1" dirty="0">
                <a:latin typeface="宋体" pitchFamily="2" charset="-122"/>
              </a:rPr>
              <a:t> </a:t>
            </a:r>
            <a:r>
              <a:rPr lang="en-US" altLang="zh-CN" b="1" dirty="0" err="1">
                <a:latin typeface="宋体" pitchFamily="2" charset="-122"/>
              </a:rPr>
              <a:t>T,unsigned</a:t>
            </a:r>
            <a:r>
              <a:rPr lang="en-US" altLang="zh-CN" b="1" dirty="0">
                <a:latin typeface="宋体" pitchFamily="2" charset="-122"/>
              </a:rPr>
              <a:t> SZ&gt;</a:t>
            </a:r>
          </a:p>
          <a:p>
            <a:pPr marL="0" indent="0">
              <a:buNone/>
            </a:pPr>
            <a:r>
              <a:rPr lang="en-US" altLang="zh-CN" b="1" dirty="0">
                <a:latin typeface="宋体" pitchFamily="2" charset="-122"/>
              </a:rPr>
              <a:t>T </a:t>
            </a:r>
            <a:r>
              <a:rPr lang="en-US" altLang="zh-CN" b="1" dirty="0" err="1">
                <a:latin typeface="宋体" pitchFamily="2" charset="-122"/>
              </a:rPr>
              <a:t>CStack</a:t>
            </a:r>
            <a:r>
              <a:rPr lang="en-US" altLang="zh-CN" b="1" dirty="0">
                <a:latin typeface="宋体" pitchFamily="2" charset="-122"/>
              </a:rPr>
              <a:t>&lt;T,SZ&gt;::pop()</a:t>
            </a:r>
          </a:p>
          <a:p>
            <a:pPr marL="0" indent="0">
              <a:buNone/>
            </a:pPr>
            <a:r>
              <a:rPr lang="en-US" altLang="zh-CN" b="1" dirty="0">
                <a:latin typeface="宋体" pitchFamily="2" charset="-122"/>
              </a:rPr>
              <a:t>{</a:t>
            </a:r>
          </a:p>
          <a:p>
            <a:pPr marL="0" indent="0">
              <a:buNone/>
            </a:pPr>
            <a:r>
              <a:rPr lang="en-US" altLang="zh-CN" b="1" dirty="0">
                <a:latin typeface="宋体" pitchFamily="2" charset="-122"/>
              </a:rPr>
              <a:t>    if(</a:t>
            </a:r>
            <a:r>
              <a:rPr lang="en-US" altLang="zh-CN" b="1" dirty="0" err="1">
                <a:latin typeface="宋体" pitchFamily="2" charset="-122"/>
              </a:rPr>
              <a:t>m_top</a:t>
            </a:r>
            <a:r>
              <a:rPr lang="en-US" altLang="zh-CN" b="1" dirty="0">
                <a:latin typeface="宋体" pitchFamily="2" charset="-122"/>
              </a:rPr>
              <a:t>&gt;</a:t>
            </a:r>
            <a:r>
              <a:rPr lang="en-US" altLang="zh-CN" b="1" dirty="0" err="1">
                <a:latin typeface="宋体" pitchFamily="2" charset="-122"/>
              </a:rPr>
              <a:t>m_bottom</a:t>
            </a:r>
            <a:r>
              <a:rPr lang="en-US" altLang="zh-CN" b="1" dirty="0">
                <a:latin typeface="宋体" pitchFamily="2" charset="-122"/>
              </a:rPr>
              <a:t>)</a:t>
            </a:r>
          </a:p>
          <a:p>
            <a:pPr marL="0" indent="0">
              <a:buNone/>
            </a:pPr>
            <a:r>
              <a:rPr lang="en-US" altLang="zh-CN" b="1" dirty="0">
                <a:latin typeface="宋体" pitchFamily="2" charset="-122"/>
              </a:rPr>
              <a:t>        return data[--</a:t>
            </a:r>
            <a:r>
              <a:rPr lang="en-US" altLang="zh-CN" b="1" dirty="0" err="1">
                <a:latin typeface="宋体" pitchFamily="2" charset="-122"/>
              </a:rPr>
              <a:t>m_top</a:t>
            </a:r>
            <a:r>
              <a:rPr lang="en-US" altLang="zh-CN" b="1" dirty="0">
                <a:latin typeface="宋体" pitchFamily="2" charset="-122"/>
              </a:rPr>
              <a:t>];</a:t>
            </a:r>
          </a:p>
          <a:p>
            <a:pPr marL="0" indent="0">
              <a:buNone/>
            </a:pPr>
            <a:r>
              <a:rPr lang="en-US" altLang="zh-CN" b="1" dirty="0">
                <a:latin typeface="宋体" pitchFamily="2" charset="-122"/>
              </a:rPr>
              <a:t>    return 0;</a:t>
            </a:r>
          </a:p>
          <a:p>
            <a:pPr marL="0" indent="0">
              <a:buNone/>
            </a:pPr>
            <a:r>
              <a:rPr lang="en-US" altLang="zh-CN" b="1" dirty="0">
                <a:latin typeface="宋体" pitchFamily="2" charset="-122"/>
              </a:rPr>
              <a:t>}</a:t>
            </a:r>
          </a:p>
          <a:p>
            <a:pPr marL="0" indent="0">
              <a:buNone/>
            </a:pPr>
            <a:r>
              <a:rPr lang="en-US" altLang="zh-CN" b="1" dirty="0" err="1">
                <a:latin typeface="宋体" pitchFamily="2" charset="-122"/>
              </a:rPr>
              <a:t>int</a:t>
            </a:r>
            <a:r>
              <a:rPr lang="en-US" altLang="zh-CN" b="1" dirty="0">
                <a:latin typeface="宋体" pitchFamily="2" charset="-122"/>
              </a:rPr>
              <a:t> main()</a:t>
            </a:r>
          </a:p>
          <a:p>
            <a:pPr marL="0" indent="0">
              <a:buNone/>
            </a:pP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CStack</a:t>
            </a:r>
            <a:r>
              <a:rPr lang="en-US" altLang="zh-CN" b="1" dirty="0">
                <a:latin typeface="宋体" pitchFamily="2" charset="-122"/>
              </a:rPr>
              <a:t>&lt;int,10&gt; </a:t>
            </a:r>
            <a:r>
              <a:rPr lang="en-US" altLang="zh-CN" b="1" dirty="0" err="1">
                <a:latin typeface="宋体" pitchFamily="2" charset="-122"/>
              </a:rPr>
              <a:t>aStack</a:t>
            </a: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aStack.push</a:t>
            </a:r>
            <a:r>
              <a:rPr lang="en-US" altLang="zh-CN" b="1" dirty="0">
                <a:latin typeface="宋体" pitchFamily="2" charset="-122"/>
              </a:rPr>
              <a:t>(1);</a:t>
            </a:r>
          </a:p>
          <a:p>
            <a:pPr marL="0" indent="0">
              <a:buNone/>
            </a:pPr>
            <a:r>
              <a:rPr lang="en-US" altLang="zh-CN" b="1" dirty="0">
                <a:latin typeface="宋体" pitchFamily="2" charset="-122"/>
              </a:rPr>
              <a:t>    </a:t>
            </a:r>
            <a:r>
              <a:rPr lang="en-US" altLang="zh-CN" b="1" dirty="0" err="1">
                <a:latin typeface="宋体" pitchFamily="2" charset="-122"/>
              </a:rPr>
              <a:t>aStack.push</a:t>
            </a:r>
            <a:r>
              <a:rPr lang="en-US" altLang="zh-CN" b="1" dirty="0">
                <a:latin typeface="宋体" pitchFamily="2" charset="-122"/>
              </a:rPr>
              <a:t>(2);</a:t>
            </a:r>
          </a:p>
          <a:p>
            <a:pPr marL="0" indent="0">
              <a:buNone/>
            </a:pPr>
            <a:r>
              <a:rPr lang="en-US" altLang="zh-CN" b="1" dirty="0">
                <a:latin typeface="宋体" pitchFamily="2" charset="-122"/>
              </a:rPr>
              <a:t>    </a:t>
            </a:r>
            <a:r>
              <a:rPr lang="en-US" altLang="zh-CN" b="1" dirty="0" err="1">
                <a:latin typeface="宋体" pitchFamily="2" charset="-122"/>
              </a:rPr>
              <a:t>aStack.push</a:t>
            </a:r>
            <a:r>
              <a:rPr lang="en-US" altLang="zh-CN" b="1" dirty="0">
                <a:latin typeface="宋体" pitchFamily="2" charset="-122"/>
              </a:rPr>
              <a:t>(3);</a:t>
            </a:r>
          </a:p>
          <a:p>
            <a:pPr marL="0" indent="0">
              <a:buNone/>
            </a:pPr>
            <a:r>
              <a:rPr lang="en-US" altLang="zh-CN" b="1" dirty="0">
                <a:latin typeface="宋体" pitchFamily="2" charset="-122"/>
              </a:rPr>
              <a:t>    </a:t>
            </a:r>
            <a:r>
              <a:rPr lang="en-US" altLang="zh-CN" b="1" dirty="0" err="1">
                <a:latin typeface="宋体" pitchFamily="2" charset="-122"/>
              </a:rPr>
              <a:t>aStack.push</a:t>
            </a:r>
            <a:r>
              <a:rPr lang="en-US" altLang="zh-CN" b="1" dirty="0">
                <a:latin typeface="宋体" pitchFamily="2" charset="-122"/>
              </a:rPr>
              <a:t>(4);</a:t>
            </a:r>
          </a:p>
          <a:p>
            <a:pPr marL="0" indent="0">
              <a:buNone/>
            </a:pPr>
            <a:r>
              <a:rPr lang="en-US" altLang="zh-CN" b="1" dirty="0">
                <a:latin typeface="宋体" pitchFamily="2" charset="-122"/>
              </a:rPr>
              <a:t>    </a:t>
            </a:r>
            <a:r>
              <a:rPr lang="en-US" altLang="zh-CN" b="1" dirty="0" err="1">
                <a:latin typeface="宋体" pitchFamily="2" charset="-122"/>
              </a:rPr>
              <a:t>aStack.print</a:t>
            </a:r>
            <a:r>
              <a:rPr lang="en-US" altLang="zh-CN" b="1" dirty="0">
                <a:latin typeface="宋体" pitchFamily="2" charset="-122"/>
              </a:rPr>
              <a:t>();</a:t>
            </a:r>
          </a:p>
          <a:p>
            <a:pPr marL="0" indent="0">
              <a:buNone/>
            </a:pPr>
            <a:r>
              <a:rPr lang="en-US" altLang="zh-CN" b="1" dirty="0">
                <a:latin typeface="宋体" pitchFamily="2" charset="-122"/>
              </a:rPr>
              <a:t>    return 0;</a:t>
            </a:r>
          </a:p>
          <a:p>
            <a:pPr marL="0" indent="0">
              <a:buNone/>
            </a:pPr>
            <a:r>
              <a:rPr lang="en-US" altLang="zh-CN" b="1" dirty="0">
                <a:latin typeface="宋体" pitchFamily="2" charset="-122"/>
              </a:rPr>
              <a:t>}</a:t>
            </a:r>
            <a:endParaRPr lang="en-US" altLang="zh-CN" b="1" dirty="0">
              <a:latin typeface="宋体" pitchFamily="2" charset="-122"/>
            </a:endParaRPr>
          </a:p>
        </p:txBody>
      </p:sp>
    </p:spTree>
    <p:extLst>
      <p:ext uri="{BB962C8B-B14F-4D97-AF65-F5344CB8AC3E}">
        <p14:creationId xmlns:p14="http://schemas.microsoft.com/office/powerpoint/2010/main" val="3203138146"/>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8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8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88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88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88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288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288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288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288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288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288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2883">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2883">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2883">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2883">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2883">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2883">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2883">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2883">
                                            <p:txEl>
                                              <p:pRg st="24" end="2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2883">
                                            <p:txEl>
                                              <p:pRg st="25" end="2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22883">
                                            <p:txEl>
                                              <p:pRg st="26" end="2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2883">
                                            <p:txEl>
                                              <p:pRg st="27" end="2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2883">
                                            <p:txEl>
                                              <p:pRg st="28" end="2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22883">
                                            <p:txEl>
                                              <p:pRg st="29"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187</a:t>
            </a:fld>
            <a:endParaRPr kumimoji="0" lang="en-US" altLang="zh-CN" sz="1400"/>
          </a:p>
        </p:txBody>
      </p:sp>
      <p:sp>
        <p:nvSpPr>
          <p:cNvPr id="122882" name="Rectangle 2"/>
          <p:cNvSpPr>
            <a:spLocks noGrp="1" noChangeArrowheads="1"/>
          </p:cNvSpPr>
          <p:nvPr>
            <p:ph type="title"/>
          </p:nvPr>
        </p:nvSpPr>
        <p:spPr/>
        <p:txBody>
          <a:bodyPr/>
          <a:lstStyle/>
          <a:p>
            <a:pPr eaLnBrk="1" hangingPunct="1">
              <a:defRPr/>
            </a:pPr>
            <a:r>
              <a:rPr lang="zh-CN" altLang="zh-CN" b="1" dirty="0" smtClean="0">
                <a:effectLst>
                  <a:outerShdw blurRad="38100" dist="38100" dir="2700000" algn="tl">
                    <a:srgbClr val="FFFFFF"/>
                  </a:outerShdw>
                </a:effectLst>
                <a:latin typeface="宋体" pitchFamily="2" charset="-122"/>
              </a:rPr>
              <a:t>第</a:t>
            </a:r>
            <a:r>
              <a:rPr lang="zh-CN" altLang="en-US" b="1" dirty="0" smtClean="0">
                <a:effectLst>
                  <a:outerShdw blurRad="38100" dist="38100" dir="2700000" algn="tl">
                    <a:srgbClr val="FFFFFF"/>
                  </a:outerShdw>
                </a:effectLst>
                <a:latin typeface="宋体" pitchFamily="2" charset="-122"/>
              </a:rPr>
              <a:t>十</a:t>
            </a:r>
            <a:r>
              <a:rPr lang="zh-CN" altLang="zh-CN" b="1" dirty="0" smtClean="0">
                <a:effectLst>
                  <a:outerShdw blurRad="38100" dist="38100" dir="2700000" algn="tl">
                    <a:srgbClr val="FFFFFF"/>
                  </a:outerShdw>
                </a:effectLst>
                <a:latin typeface="宋体" pitchFamily="2" charset="-122"/>
              </a:rPr>
              <a:t>章</a:t>
            </a:r>
            <a:r>
              <a:rPr lang="zh-CN" altLang="en-US" b="1" dirty="0" smtClean="0">
                <a:effectLst>
                  <a:outerShdw blurRad="38100" dist="38100" dir="2700000" algn="tl">
                    <a:srgbClr val="FFFFFF"/>
                  </a:outerShdw>
                </a:effectLst>
                <a:latin typeface="宋体" pitchFamily="2" charset="-122"/>
              </a:rPr>
              <a:t>结束</a:t>
            </a:r>
            <a:endParaRPr lang="zh-CN" altLang="zh-CN" b="1" dirty="0" smtClean="0">
              <a:effectLst>
                <a:outerShdw blurRad="38100" dist="38100" dir="2700000" algn="tl">
                  <a:srgbClr val="FFFFFF"/>
                </a:outerShdw>
              </a:effectLst>
              <a:latin typeface="宋体" pitchFamily="2" charset="-122"/>
            </a:endParaRPr>
          </a:p>
        </p:txBody>
      </p:sp>
      <p:sp>
        <p:nvSpPr>
          <p:cNvPr id="122883" name="Rectangle 3"/>
          <p:cNvSpPr>
            <a:spLocks noGrp="1" noChangeArrowheads="1"/>
          </p:cNvSpPr>
          <p:nvPr>
            <p:ph type="body" idx="1"/>
          </p:nvPr>
        </p:nvSpPr>
        <p:spPr/>
        <p:txBody>
          <a:bodyPr/>
          <a:lstStyle/>
          <a:p>
            <a:pPr eaLnBrk="1" hangingPunct="1"/>
            <a:r>
              <a:rPr lang="zh-CN" altLang="en-US" b="1" dirty="0" smtClean="0">
                <a:latin typeface="宋体" pitchFamily="2" charset="-122"/>
              </a:rPr>
              <a:t>结束</a:t>
            </a:r>
            <a:endParaRPr lang="zh-CN" altLang="zh-CN" b="1" dirty="0" smtClean="0">
              <a:latin typeface="宋体" pitchFamily="2" charset="-122"/>
            </a:endParaRPr>
          </a:p>
        </p:txBody>
      </p:sp>
    </p:spTree>
    <p:extLst>
      <p:ext uri="{BB962C8B-B14F-4D97-AF65-F5344CB8AC3E}">
        <p14:creationId xmlns:p14="http://schemas.microsoft.com/office/powerpoint/2010/main" val="144721903"/>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9F52DA-E9C3-4F2D-9A37-B23F85AAFA3E}" type="slidenum">
              <a:rPr kumimoji="0" lang="zh-CN" altLang="en-US" sz="1400"/>
              <a:pPr eaLnBrk="1" hangingPunct="1"/>
              <a:t>188</a:t>
            </a:fld>
            <a:endParaRPr kumimoji="0" lang="en-US" altLang="zh-CN" sz="1400"/>
          </a:p>
        </p:txBody>
      </p:sp>
      <p:sp>
        <p:nvSpPr>
          <p:cNvPr id="122882" name="Rectangle 2"/>
          <p:cNvSpPr>
            <a:spLocks noGrp="1" noChangeArrowheads="1"/>
          </p:cNvSpPr>
          <p:nvPr>
            <p:ph type="title"/>
          </p:nvPr>
        </p:nvSpPr>
        <p:spPr/>
        <p:txBody>
          <a:bodyPr/>
          <a:lstStyle/>
          <a:p>
            <a:pPr eaLnBrk="1" hangingPunct="1">
              <a:defRPr/>
            </a:pPr>
            <a:r>
              <a:rPr lang="zh-CN" altLang="zh-CN" b="1" dirty="0" smtClean="0">
                <a:effectLst>
                  <a:outerShdw blurRad="38100" dist="38100" dir="2700000" algn="tl">
                    <a:srgbClr val="FFFFFF"/>
                  </a:outerShdw>
                </a:effectLst>
                <a:latin typeface="宋体" pitchFamily="2" charset="-122"/>
              </a:rPr>
              <a:t>第</a:t>
            </a:r>
            <a:r>
              <a:rPr lang="zh-CN" altLang="en-US" b="1" dirty="0" smtClean="0">
                <a:effectLst>
                  <a:outerShdw blurRad="38100" dist="38100" dir="2700000" algn="tl">
                    <a:srgbClr val="FFFFFF"/>
                  </a:outerShdw>
                </a:effectLst>
                <a:latin typeface="宋体" pitchFamily="2" charset="-122"/>
              </a:rPr>
              <a:t>十一</a:t>
            </a:r>
            <a:r>
              <a:rPr lang="zh-CN" altLang="zh-CN" b="1" dirty="0" smtClean="0">
                <a:effectLst>
                  <a:outerShdw blurRad="38100" dist="38100" dir="2700000" algn="tl">
                    <a:srgbClr val="FFFFFF"/>
                  </a:outerShdw>
                </a:effectLst>
                <a:latin typeface="宋体" pitchFamily="2" charset="-122"/>
              </a:rPr>
              <a:t>章 继承与多态性 </a:t>
            </a:r>
          </a:p>
        </p:txBody>
      </p:sp>
      <p:sp>
        <p:nvSpPr>
          <p:cNvPr id="122883" name="Rectangle 3"/>
          <p:cNvSpPr>
            <a:spLocks noGrp="1" noChangeArrowheads="1"/>
          </p:cNvSpPr>
          <p:nvPr>
            <p:ph type="body" idx="1"/>
          </p:nvPr>
        </p:nvSpPr>
        <p:spPr/>
        <p:txBody>
          <a:bodyPr/>
          <a:lstStyle/>
          <a:p>
            <a:pPr eaLnBrk="1" hangingPunct="1"/>
            <a:r>
              <a:rPr lang="zh-CN" altLang="zh-CN" b="1" smtClean="0">
                <a:latin typeface="宋体" pitchFamily="2" charset="-122"/>
              </a:rPr>
              <a:t>通过已有的类进行扩展产生新类的过程</a:t>
            </a:r>
          </a:p>
          <a:p>
            <a:pPr eaLnBrk="1" hangingPunct="1"/>
            <a:r>
              <a:rPr lang="zh-CN" altLang="zh-CN" b="1" smtClean="0">
                <a:latin typeface="宋体" pitchFamily="2" charset="-122"/>
              </a:rPr>
              <a:t>产生的新类称派生类</a:t>
            </a:r>
          </a:p>
          <a:p>
            <a:pPr eaLnBrk="1" hangingPunct="1"/>
            <a:r>
              <a:rPr lang="zh-CN" altLang="zh-CN" b="1" smtClean="0">
                <a:latin typeface="宋体" pitchFamily="2" charset="-122"/>
              </a:rPr>
              <a:t>产生派生类的类称基类或父类。</a:t>
            </a:r>
          </a:p>
          <a:p>
            <a:pPr eaLnBrk="1" hangingPunct="1"/>
            <a:r>
              <a:rPr lang="zh-CN" altLang="zh-CN" b="1" smtClean="0">
                <a:latin typeface="宋体" pitchFamily="2" charset="-122"/>
              </a:rPr>
              <a:t>从一个基类派生称单基继承，从多个基类派生称多基继承。</a:t>
            </a:r>
          </a:p>
        </p:txBody>
      </p:sp>
    </p:spTree>
    <p:extLst>
      <p:ext uri="{BB962C8B-B14F-4D97-AF65-F5344CB8AC3E}">
        <p14:creationId xmlns:p14="http://schemas.microsoft.com/office/powerpoint/2010/main" val="1536574300"/>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xEl>
                                              <p:pRg st="3" end="3"/>
                                            </p:txEl>
                                          </p:spTgt>
                                        </p:tgtEl>
                                        <p:attrNameLst>
                                          <p:attrName>style.visibility</p:attrName>
                                        </p:attrNameLst>
                                      </p:cBhvr>
                                      <p:to>
                                        <p:strVal val="visible"/>
                                      </p:to>
                                    </p:set>
                                    <p:anim calcmode="lin" valueType="num">
                                      <p:cBhvr additive="base">
                                        <p:cTn id="25" dur="500" fill="hold"/>
                                        <p:tgtEl>
                                          <p:spTgt spid="122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4D6E039-FAB0-4181-A84D-E339476B9F78}" type="slidenum">
              <a:rPr kumimoji="0" lang="zh-CN" altLang="en-US" sz="1400"/>
              <a:pPr eaLnBrk="1" hangingPunct="1"/>
              <a:t>189</a:t>
            </a:fld>
            <a:endParaRPr kumimoji="0" lang="en-US" altLang="zh-CN" sz="1400"/>
          </a:p>
        </p:txBody>
      </p:sp>
      <p:sp>
        <p:nvSpPr>
          <p:cNvPr id="126979" name="Rectangle 2"/>
          <p:cNvSpPr>
            <a:spLocks noChangeArrowheads="1"/>
          </p:cNvSpPr>
          <p:nvPr/>
        </p:nvSpPr>
        <p:spPr bwMode="auto">
          <a:xfrm>
            <a:off x="3048000" y="43434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Mouse</a:t>
            </a:r>
          </a:p>
        </p:txBody>
      </p:sp>
      <p:sp>
        <p:nvSpPr>
          <p:cNvPr id="126980" name="Rectangle 3"/>
          <p:cNvSpPr>
            <a:spLocks noChangeArrowheads="1"/>
          </p:cNvSpPr>
          <p:nvPr/>
        </p:nvSpPr>
        <p:spPr bwMode="auto">
          <a:xfrm>
            <a:off x="4495800" y="43434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Screen</a:t>
            </a:r>
          </a:p>
        </p:txBody>
      </p:sp>
      <p:sp>
        <p:nvSpPr>
          <p:cNvPr id="126981" name="Rectangle 4"/>
          <p:cNvSpPr>
            <a:spLocks noChangeArrowheads="1"/>
          </p:cNvSpPr>
          <p:nvPr/>
        </p:nvSpPr>
        <p:spPr bwMode="auto">
          <a:xfrm>
            <a:off x="2743200" y="27432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Device</a:t>
            </a:r>
          </a:p>
        </p:txBody>
      </p:sp>
      <p:sp>
        <p:nvSpPr>
          <p:cNvPr id="126982" name="Rectangle 5"/>
          <p:cNvSpPr>
            <a:spLocks noChangeArrowheads="1"/>
          </p:cNvSpPr>
          <p:nvPr/>
        </p:nvSpPr>
        <p:spPr bwMode="auto">
          <a:xfrm>
            <a:off x="990600" y="4343400"/>
            <a:ext cx="1905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Keyboard</a:t>
            </a:r>
          </a:p>
        </p:txBody>
      </p:sp>
      <p:sp>
        <p:nvSpPr>
          <p:cNvPr id="126983" name="Rectangle 6"/>
          <p:cNvSpPr>
            <a:spLocks noChangeArrowheads="1"/>
          </p:cNvSpPr>
          <p:nvPr/>
        </p:nvSpPr>
        <p:spPr bwMode="auto">
          <a:xfrm>
            <a:off x="7162800" y="26670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Tree</a:t>
            </a:r>
          </a:p>
        </p:txBody>
      </p:sp>
      <p:sp>
        <p:nvSpPr>
          <p:cNvPr id="126984" name="Rectangle 7"/>
          <p:cNvSpPr>
            <a:spLocks noChangeArrowheads="1"/>
          </p:cNvSpPr>
          <p:nvPr/>
        </p:nvSpPr>
        <p:spPr bwMode="auto">
          <a:xfrm>
            <a:off x="6248400" y="4343400"/>
            <a:ext cx="2057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AppleTree</a:t>
            </a:r>
          </a:p>
        </p:txBody>
      </p:sp>
      <p:sp>
        <p:nvSpPr>
          <p:cNvPr id="126985" name="Rectangle 8"/>
          <p:cNvSpPr>
            <a:spLocks noChangeArrowheads="1"/>
          </p:cNvSpPr>
          <p:nvPr/>
        </p:nvSpPr>
        <p:spPr bwMode="auto">
          <a:xfrm>
            <a:off x="5638800" y="2667000"/>
            <a:ext cx="1295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Fruit</a:t>
            </a:r>
          </a:p>
        </p:txBody>
      </p:sp>
      <p:sp>
        <p:nvSpPr>
          <p:cNvPr id="126986" name="Line 9"/>
          <p:cNvSpPr>
            <a:spLocks noChangeShapeType="1"/>
          </p:cNvSpPr>
          <p:nvPr/>
        </p:nvSpPr>
        <p:spPr bwMode="auto">
          <a:xfrm flipV="1">
            <a:off x="1905000" y="3276600"/>
            <a:ext cx="1066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7" name="Line 10"/>
          <p:cNvSpPr>
            <a:spLocks noChangeShapeType="1"/>
          </p:cNvSpPr>
          <p:nvPr/>
        </p:nvSpPr>
        <p:spPr bwMode="auto">
          <a:xfrm flipV="1">
            <a:off x="3505200" y="32766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8" name="Line 11"/>
          <p:cNvSpPr>
            <a:spLocks noChangeShapeType="1"/>
          </p:cNvSpPr>
          <p:nvPr/>
        </p:nvSpPr>
        <p:spPr bwMode="auto">
          <a:xfrm flipH="1" flipV="1">
            <a:off x="4038600" y="3276600"/>
            <a:ext cx="1066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9" name="Line 12"/>
          <p:cNvSpPr>
            <a:spLocks noChangeShapeType="1"/>
          </p:cNvSpPr>
          <p:nvPr/>
        </p:nvSpPr>
        <p:spPr bwMode="auto">
          <a:xfrm flipV="1">
            <a:off x="6858000" y="32004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90" name="Line 13"/>
          <p:cNvSpPr>
            <a:spLocks noChangeShapeType="1"/>
          </p:cNvSpPr>
          <p:nvPr/>
        </p:nvSpPr>
        <p:spPr bwMode="auto">
          <a:xfrm flipV="1">
            <a:off x="8001000" y="3200400"/>
            <a:ext cx="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8" name="Rectangle 14"/>
          <p:cNvSpPr>
            <a:spLocks noGrp="1" noChangeArrowheads="1"/>
          </p:cNvSpPr>
          <p:nvPr>
            <p:ph type="title"/>
          </p:nvPr>
        </p:nvSpPr>
        <p:spPr/>
        <p:txBody>
          <a:bodyPr/>
          <a:lstStyle/>
          <a:p>
            <a:pPr eaLnBrk="1" hangingPunct="1">
              <a:defRPr/>
            </a:pPr>
            <a:endParaRPr lang="zh-CN" altLang="en-US" smtClean="0">
              <a:effectLst>
                <a:outerShdw blurRad="38100" dist="38100" dir="2700000" algn="tl">
                  <a:srgbClr val="FFFFFF"/>
                </a:outerShdw>
              </a:effectLst>
            </a:endParaRPr>
          </a:p>
        </p:txBody>
      </p:sp>
    </p:spTree>
    <p:extLst>
      <p:ext uri="{BB962C8B-B14F-4D97-AF65-F5344CB8AC3E}">
        <p14:creationId xmlns:p14="http://schemas.microsoft.com/office/powerpoint/2010/main" val="1949567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A474563-23B6-417E-A299-4EB56B897781}" type="slidenum">
              <a:rPr kumimoji="0" lang="zh-CN" altLang="en-US" sz="1400"/>
              <a:pPr eaLnBrk="1" hangingPunct="1"/>
              <a:t>19</a:t>
            </a:fld>
            <a:endParaRPr kumimoji="0" lang="en-US" altLang="zh-CN" sz="1400"/>
          </a:p>
        </p:txBody>
      </p:sp>
      <p:sp>
        <p:nvSpPr>
          <p:cNvPr id="22531" name="Rectangle 2"/>
          <p:cNvSpPr>
            <a:spLocks noGrp="1" noChangeArrowheads="1"/>
          </p:cNvSpPr>
          <p:nvPr>
            <p:ph type="title"/>
          </p:nvPr>
        </p:nvSpPr>
        <p:spPr>
          <a:xfrm>
            <a:off x="1066800" y="381000"/>
            <a:ext cx="4648200" cy="914400"/>
          </a:xfrm>
        </p:spPr>
        <p:txBody>
          <a:bodyPr/>
          <a:lstStyle/>
          <a:p>
            <a:pPr eaLnBrk="1" hangingPunct="1"/>
            <a:r>
              <a:rPr lang="zh-CN" altLang="en-US" sz="4000" smtClean="0">
                <a:solidFill>
                  <a:schemeClr val="tx1"/>
                </a:solidFill>
                <a:effectLst/>
                <a:latin typeface="Times New Roman" pitchFamily="18" charset="0"/>
                <a:ea typeface="黑体" pitchFamily="2" charset="-122"/>
              </a:rPr>
              <a:t>继承 </a:t>
            </a:r>
            <a:r>
              <a:rPr lang="en-US" altLang="zh-CN" sz="4000" b="1" smtClean="0">
                <a:solidFill>
                  <a:schemeClr val="tx1"/>
                </a:solidFill>
                <a:effectLst/>
                <a:latin typeface="Times New Roman" pitchFamily="18" charset="0"/>
                <a:ea typeface="黑体" pitchFamily="2" charset="-122"/>
              </a:rPr>
              <a:t>(Inheritance)</a:t>
            </a:r>
            <a:endParaRPr lang="en-US" altLang="zh-CN" smtClean="0">
              <a:solidFill>
                <a:schemeClr val="tx1"/>
              </a:solidFill>
              <a:effectLst/>
              <a:latin typeface="宋体" pitchFamily="2" charset="-122"/>
            </a:endParaRPr>
          </a:p>
        </p:txBody>
      </p:sp>
      <p:sp>
        <p:nvSpPr>
          <p:cNvPr id="22532" name="Rectangle 3"/>
          <p:cNvSpPr>
            <a:spLocks noGrp="1" noChangeArrowheads="1"/>
          </p:cNvSpPr>
          <p:nvPr>
            <p:ph type="body" idx="1"/>
          </p:nvPr>
        </p:nvSpPr>
        <p:spPr>
          <a:xfrm>
            <a:off x="1066800" y="1295400"/>
            <a:ext cx="7543800" cy="4876800"/>
          </a:xfrm>
        </p:spPr>
        <p:txBody>
          <a:bodyPr/>
          <a:lstStyle/>
          <a:p>
            <a:pPr algn="just" eaLnBrk="1" hangingPunct="1"/>
            <a:r>
              <a:rPr lang="zh-CN" altLang="en-US" smtClean="0">
                <a:latin typeface="黑体" pitchFamily="2" charset="-122"/>
                <a:ea typeface="黑体" pitchFamily="2" charset="-122"/>
              </a:rPr>
              <a:t>继承是使用已存在的定义做为基础建立新定义的技术。</a:t>
            </a:r>
          </a:p>
          <a:p>
            <a:pPr algn="just" eaLnBrk="1" hangingPunct="1"/>
            <a:r>
              <a:rPr lang="zh-CN" altLang="en-US" smtClean="0">
                <a:latin typeface="黑体" pitchFamily="2" charset="-122"/>
                <a:ea typeface="黑体" pitchFamily="2" charset="-122"/>
              </a:rPr>
              <a:t>新类的定义是基础类所声明的数据和新类所增加的声明的组合。新类复用既存的定义，而不要求修改既存类。</a:t>
            </a:r>
          </a:p>
          <a:p>
            <a:pPr algn="just" eaLnBrk="1" hangingPunct="1"/>
            <a:r>
              <a:rPr lang="zh-CN" altLang="en-US" smtClean="0">
                <a:latin typeface="黑体" pitchFamily="2" charset="-122"/>
                <a:ea typeface="黑体" pitchFamily="2" charset="-122"/>
              </a:rPr>
              <a:t>既存类可当做基类来引用，则新类相应地可当做派生类来引用。</a:t>
            </a:r>
          </a:p>
        </p:txBody>
      </p:sp>
    </p:spTree>
    <p:extLst>
      <p:ext uri="{BB962C8B-B14F-4D97-AF65-F5344CB8AC3E}">
        <p14:creationId xmlns:p14="http://schemas.microsoft.com/office/powerpoint/2010/main" val="553511526"/>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fade">
                                      <p:cBhvr>
                                        <p:cTn id="12" dur="1000"/>
                                        <p:tgtEl>
                                          <p:spTgt spid="22531"/>
                                        </p:tgtEl>
                                      </p:cBhvr>
                                    </p:animEffect>
                                    <p:anim calcmode="lin" valueType="num">
                                      <p:cBhvr>
                                        <p:cTn id="13" dur="1000" fill="hold"/>
                                        <p:tgtEl>
                                          <p:spTgt spid="22531"/>
                                        </p:tgtEl>
                                        <p:attrNameLst>
                                          <p:attrName>ppt_x</p:attrName>
                                        </p:attrNameLst>
                                      </p:cBhvr>
                                      <p:tavLst>
                                        <p:tav tm="0">
                                          <p:val>
                                            <p:strVal val="#ppt_x"/>
                                          </p:val>
                                        </p:tav>
                                        <p:tav tm="100000">
                                          <p:val>
                                            <p:strVal val="#ppt_x"/>
                                          </p:val>
                                        </p:tav>
                                      </p:tavLst>
                                    </p:anim>
                                    <p:anim calcmode="lin" valueType="num">
                                      <p:cBhvr>
                                        <p:cTn id="14" dur="1000" fill="hold"/>
                                        <p:tgtEl>
                                          <p:spTgt spid="225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532">
                                            <p:txEl>
                                              <p:pRg st="0" end="0"/>
                                            </p:txEl>
                                          </p:spTgt>
                                        </p:tgtEl>
                                        <p:attrNameLst>
                                          <p:attrName>style.visibility</p:attrName>
                                        </p:attrNameLst>
                                      </p:cBhvr>
                                      <p:to>
                                        <p:strVal val="visible"/>
                                      </p:to>
                                    </p:set>
                                    <p:animEffect transition="in" filter="fade">
                                      <p:cBhvr>
                                        <p:cTn id="17" dur="1000"/>
                                        <p:tgtEl>
                                          <p:spTgt spid="22532">
                                            <p:txEl>
                                              <p:pRg st="0" end="0"/>
                                            </p:txEl>
                                          </p:spTgt>
                                        </p:tgtEl>
                                      </p:cBhvr>
                                    </p:animEffect>
                                    <p:anim calcmode="lin" valueType="num">
                                      <p:cBhvr>
                                        <p:cTn id="18" dur="10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253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2532">
                                            <p:txEl>
                                              <p:pRg st="1" end="1"/>
                                            </p:txEl>
                                          </p:spTgt>
                                        </p:tgtEl>
                                        <p:attrNameLst>
                                          <p:attrName>style.visibility</p:attrName>
                                        </p:attrNameLst>
                                      </p:cBhvr>
                                      <p:to>
                                        <p:strVal val="visible"/>
                                      </p:to>
                                    </p:set>
                                    <p:animEffect transition="in" filter="fade">
                                      <p:cBhvr>
                                        <p:cTn id="24" dur="1000"/>
                                        <p:tgtEl>
                                          <p:spTgt spid="22532">
                                            <p:txEl>
                                              <p:pRg st="1" end="1"/>
                                            </p:txEl>
                                          </p:spTgt>
                                        </p:tgtEl>
                                      </p:cBhvr>
                                    </p:animEffect>
                                    <p:anim calcmode="lin" valueType="num">
                                      <p:cBhvr>
                                        <p:cTn id="25" dur="10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253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532">
                                            <p:txEl>
                                              <p:pRg st="2" end="2"/>
                                            </p:txEl>
                                          </p:spTgt>
                                        </p:tgtEl>
                                        <p:attrNameLst>
                                          <p:attrName>style.visibility</p:attrName>
                                        </p:attrNameLst>
                                      </p:cBhvr>
                                      <p:to>
                                        <p:strVal val="visible"/>
                                      </p:to>
                                    </p:set>
                                    <p:animEffect transition="in" filter="fade">
                                      <p:cBhvr>
                                        <p:cTn id="31" dur="1000"/>
                                        <p:tgtEl>
                                          <p:spTgt spid="22532">
                                            <p:txEl>
                                              <p:pRg st="2" end="2"/>
                                            </p:txEl>
                                          </p:spTgt>
                                        </p:tgtEl>
                                      </p:cBhvr>
                                    </p:animEffect>
                                    <p:anim calcmode="lin" valueType="num">
                                      <p:cBhvr>
                                        <p:cTn id="32" dur="10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253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p:bldP spid="22532" grpId="0"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39B2918-4B2F-460A-8ED5-3F9C9EB78E91}" type="slidenum">
              <a:rPr kumimoji="0" lang="zh-CN" altLang="en-US" sz="1400"/>
              <a:pPr eaLnBrk="1" hangingPunct="1"/>
              <a:t>190</a:t>
            </a:fld>
            <a:endParaRPr kumimoji="0" lang="en-US" altLang="zh-CN" sz="1400"/>
          </a:p>
        </p:txBody>
      </p:sp>
      <p:sp>
        <p:nvSpPr>
          <p:cNvPr id="124930"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FFFFFF"/>
                  </a:outerShdw>
                </a:effectLst>
              </a:rPr>
              <a:t>11.1</a:t>
            </a:r>
            <a:r>
              <a:rPr lang="zh-CN" altLang="en-US" dirty="0" smtClean="0">
                <a:effectLst>
                  <a:outerShdw blurRad="38100" dist="38100" dir="2700000" algn="tl">
                    <a:srgbClr val="FFFFFF"/>
                  </a:outerShdw>
                </a:effectLst>
              </a:rPr>
              <a:t>继承</a:t>
            </a:r>
          </a:p>
        </p:txBody>
      </p:sp>
      <p:graphicFrame>
        <p:nvGraphicFramePr>
          <p:cNvPr id="128004" name="Object 3"/>
          <p:cNvGraphicFramePr>
            <a:graphicFrameLocks noChangeAspect="1"/>
          </p:cNvGraphicFramePr>
          <p:nvPr>
            <p:extLst>
              <p:ext uri="{D42A27DB-BD31-4B8C-83A1-F6EECF244321}">
                <p14:modId xmlns:p14="http://schemas.microsoft.com/office/powerpoint/2010/main" val="3328816312"/>
              </p:ext>
            </p:extLst>
          </p:nvPr>
        </p:nvGraphicFramePr>
        <p:xfrm>
          <a:off x="1147763" y="1868488"/>
          <a:ext cx="6770687" cy="4949825"/>
        </p:xfrm>
        <a:graphic>
          <a:graphicData uri="http://schemas.openxmlformats.org/presentationml/2006/ole">
            <mc:AlternateContent xmlns:mc="http://schemas.openxmlformats.org/markup-compatibility/2006">
              <mc:Choice xmlns:v="urn:schemas-microsoft-com:vml" Requires="v">
                <p:oleObj spid="_x0000_s52552" name="Document" r:id="rId3" imgW="6855698" imgH="5000169" progId="Word.Document.8">
                  <p:embed/>
                </p:oleObj>
              </mc:Choice>
              <mc:Fallback>
                <p:oleObj name="Document" r:id="rId3" imgW="6855698" imgH="5000169" progId="Word.Document.8">
                  <p:embed/>
                  <p:pic>
                    <p:nvPicPr>
                      <p:cNvPr id="0" name=""/>
                      <p:cNvPicPr>
                        <a:picLocks noChangeAspect="1" noChangeArrowheads="1"/>
                      </p:cNvPicPr>
                      <p:nvPr/>
                    </p:nvPicPr>
                    <p:blipFill>
                      <a:blip r:embed="rId4"/>
                      <a:srcRect/>
                      <a:stretch>
                        <a:fillRect/>
                      </a:stretch>
                    </p:blipFill>
                    <p:spPr bwMode="auto">
                      <a:xfrm>
                        <a:off x="1147763" y="1868488"/>
                        <a:ext cx="6770687" cy="494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0462944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F63531-999A-4639-B4EA-DE3019F0D677}" type="slidenum">
              <a:rPr kumimoji="0" lang="zh-CN" altLang="en-US" sz="1400"/>
              <a:pPr eaLnBrk="1" hangingPunct="1"/>
              <a:t>191</a:t>
            </a:fld>
            <a:endParaRPr kumimoji="0" lang="en-US" altLang="zh-CN" sz="1400"/>
          </a:p>
        </p:txBody>
      </p:sp>
      <p:sp>
        <p:nvSpPr>
          <p:cNvPr id="125954"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访问控制</a:t>
            </a:r>
          </a:p>
        </p:txBody>
      </p:sp>
      <p:sp>
        <p:nvSpPr>
          <p:cNvPr id="129028" name="Rectangle 3"/>
          <p:cNvSpPr>
            <a:spLocks noGrp="1" noChangeArrowheads="1"/>
          </p:cNvSpPr>
          <p:nvPr>
            <p:ph type="body" idx="1"/>
          </p:nvPr>
        </p:nvSpPr>
        <p:spPr/>
        <p:txBody>
          <a:bodyPr/>
          <a:lstStyle/>
          <a:p>
            <a:pPr eaLnBrk="1" hangingPunct="1"/>
            <a:r>
              <a:rPr lang="zh-CN" altLang="en-US" smtClean="0"/>
              <a:t>访问控制用于控制基类中声明的名字在多大的范围内能够被派生类的用户访问</a:t>
            </a:r>
          </a:p>
          <a:p>
            <a:pPr eaLnBrk="1" hangingPunct="1"/>
            <a:r>
              <a:rPr lang="zh-CN" altLang="en-US" smtClean="0"/>
              <a:t>访问控制有三种</a:t>
            </a:r>
            <a:r>
              <a:rPr lang="en-US" altLang="zh-CN" smtClean="0"/>
              <a:t>public,protected,private</a:t>
            </a:r>
          </a:p>
          <a:p>
            <a:pPr eaLnBrk="1" hangingPunct="1"/>
            <a:endParaRPr lang="zh-CN" altLang="zh-CN" smtClean="0"/>
          </a:p>
        </p:txBody>
      </p:sp>
      <p:sp>
        <p:nvSpPr>
          <p:cNvPr id="129029" name="Rectangle 4"/>
          <p:cNvSpPr>
            <a:spLocks noChangeArrowheads="1"/>
          </p:cNvSpPr>
          <p:nvPr/>
        </p:nvSpPr>
        <p:spPr bwMode="auto">
          <a:xfrm>
            <a:off x="3886200" y="3657600"/>
            <a:ext cx="1828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zh-CN" altLang="en-US" sz="3200">
                <a:latin typeface="Tahoma" pitchFamily="34" charset="0"/>
              </a:rPr>
              <a:t>基类模块</a:t>
            </a:r>
          </a:p>
        </p:txBody>
      </p:sp>
      <p:sp>
        <p:nvSpPr>
          <p:cNvPr id="129030" name="Rectangle 5"/>
          <p:cNvSpPr>
            <a:spLocks noChangeArrowheads="1"/>
          </p:cNvSpPr>
          <p:nvPr/>
        </p:nvSpPr>
        <p:spPr bwMode="auto">
          <a:xfrm>
            <a:off x="3886200" y="4724400"/>
            <a:ext cx="2286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zh-CN" altLang="en-US" sz="3200">
                <a:latin typeface="Tahoma" pitchFamily="34" charset="0"/>
              </a:rPr>
              <a:t>派生类模块</a:t>
            </a:r>
          </a:p>
        </p:txBody>
      </p:sp>
      <p:sp>
        <p:nvSpPr>
          <p:cNvPr id="129031" name="Rectangle 6"/>
          <p:cNvSpPr>
            <a:spLocks noChangeArrowheads="1"/>
          </p:cNvSpPr>
          <p:nvPr/>
        </p:nvSpPr>
        <p:spPr bwMode="auto">
          <a:xfrm>
            <a:off x="3886200" y="5791200"/>
            <a:ext cx="3352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zh-CN" altLang="en-US" sz="3200">
                <a:latin typeface="Tahoma" pitchFamily="34" charset="0"/>
              </a:rPr>
              <a:t>间接派生类模块</a:t>
            </a:r>
          </a:p>
        </p:txBody>
      </p:sp>
      <p:sp>
        <p:nvSpPr>
          <p:cNvPr id="129032" name="Rectangle 7"/>
          <p:cNvSpPr>
            <a:spLocks noChangeArrowheads="1"/>
          </p:cNvSpPr>
          <p:nvPr/>
        </p:nvSpPr>
        <p:spPr bwMode="auto">
          <a:xfrm>
            <a:off x="914400" y="4648200"/>
            <a:ext cx="25908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zh-CN" altLang="en-US" sz="3200">
                <a:latin typeface="Tahoma" pitchFamily="34" charset="0"/>
              </a:rPr>
              <a:t>其他程序模块</a:t>
            </a:r>
          </a:p>
        </p:txBody>
      </p:sp>
      <p:sp>
        <p:nvSpPr>
          <p:cNvPr id="129033" name="Line 8"/>
          <p:cNvSpPr>
            <a:spLocks noChangeShapeType="1"/>
          </p:cNvSpPr>
          <p:nvPr/>
        </p:nvSpPr>
        <p:spPr bwMode="auto">
          <a:xfrm>
            <a:off x="3352800" y="5029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4" name="Line 9"/>
          <p:cNvSpPr>
            <a:spLocks noChangeShapeType="1"/>
          </p:cNvSpPr>
          <p:nvPr/>
        </p:nvSpPr>
        <p:spPr bwMode="auto">
          <a:xfrm flipV="1">
            <a:off x="4724400" y="5334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5" name="Line 10"/>
          <p:cNvSpPr>
            <a:spLocks noChangeShapeType="1"/>
          </p:cNvSpPr>
          <p:nvPr/>
        </p:nvSpPr>
        <p:spPr bwMode="auto">
          <a:xfrm flipV="1">
            <a:off x="4724400" y="4267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1615462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68779DB-1264-4868-A387-FF4E10790C4D}" type="slidenum">
              <a:rPr kumimoji="0" lang="zh-CN" altLang="en-US" sz="1400"/>
              <a:pPr eaLnBrk="1" hangingPunct="1"/>
              <a:t>192</a:t>
            </a:fld>
            <a:endParaRPr kumimoji="0" lang="en-US" altLang="zh-CN" sz="1400"/>
          </a:p>
        </p:txBody>
      </p:sp>
      <p:graphicFrame>
        <p:nvGraphicFramePr>
          <p:cNvPr id="130051" name="Object 2"/>
          <p:cNvGraphicFramePr>
            <a:graphicFrameLocks noChangeAspect="1"/>
          </p:cNvGraphicFramePr>
          <p:nvPr>
            <p:extLst>
              <p:ext uri="{D42A27DB-BD31-4B8C-83A1-F6EECF244321}">
                <p14:modId xmlns:p14="http://schemas.microsoft.com/office/powerpoint/2010/main" val="2662219284"/>
              </p:ext>
            </p:extLst>
          </p:nvPr>
        </p:nvGraphicFramePr>
        <p:xfrm>
          <a:off x="914400" y="379413"/>
          <a:ext cx="7470775" cy="8715375"/>
        </p:xfrm>
        <a:graphic>
          <a:graphicData uri="http://schemas.openxmlformats.org/presentationml/2006/ole">
            <mc:AlternateContent xmlns:mc="http://schemas.openxmlformats.org/markup-compatibility/2006">
              <mc:Choice xmlns:v="urn:schemas-microsoft-com:vml" Requires="v">
                <p:oleObj spid="_x0000_s53902" name="Document" r:id="rId3" imgW="7569164" imgH="8797707" progId="Word.Document.8">
                  <p:embed/>
                </p:oleObj>
              </mc:Choice>
              <mc:Fallback>
                <p:oleObj name="Document" r:id="rId3" imgW="7569164" imgH="8797707" progId="Word.Document.8">
                  <p:embed/>
                  <p:pic>
                    <p:nvPicPr>
                      <p:cNvPr id="0" name=""/>
                      <p:cNvPicPr>
                        <a:picLocks noChangeAspect="1" noChangeArrowheads="1"/>
                      </p:cNvPicPr>
                      <p:nvPr/>
                    </p:nvPicPr>
                    <p:blipFill>
                      <a:blip r:embed="rId4"/>
                      <a:srcRect/>
                      <a:stretch>
                        <a:fillRect/>
                      </a:stretch>
                    </p:blipFill>
                    <p:spPr bwMode="auto">
                      <a:xfrm>
                        <a:off x="914400" y="379413"/>
                        <a:ext cx="7470775" cy="871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52" name="Object 3"/>
          <p:cNvGraphicFramePr>
            <a:graphicFrameLocks noChangeAspect="1"/>
          </p:cNvGraphicFramePr>
          <p:nvPr>
            <p:extLst>
              <p:ext uri="{D42A27DB-BD31-4B8C-83A1-F6EECF244321}">
                <p14:modId xmlns:p14="http://schemas.microsoft.com/office/powerpoint/2010/main" val="173052713"/>
              </p:ext>
            </p:extLst>
          </p:nvPr>
        </p:nvGraphicFramePr>
        <p:xfrm>
          <a:off x="4192588" y="301625"/>
          <a:ext cx="6030912" cy="5884863"/>
        </p:xfrm>
        <a:graphic>
          <a:graphicData uri="http://schemas.openxmlformats.org/presentationml/2006/ole">
            <mc:AlternateContent xmlns:mc="http://schemas.openxmlformats.org/markup-compatibility/2006">
              <mc:Choice xmlns:v="urn:schemas-microsoft-com:vml" Requires="v">
                <p:oleObj spid="_x0000_s53903" name="Document" r:id="rId5" imgW="6108309" imgH="5941187" progId="Word.Document.8">
                  <p:embed/>
                </p:oleObj>
              </mc:Choice>
              <mc:Fallback>
                <p:oleObj name="Document" r:id="rId5" imgW="6108309" imgH="5941187" progId="Word.Document.8">
                  <p:embed/>
                  <p:pic>
                    <p:nvPicPr>
                      <p:cNvPr id="0" name=""/>
                      <p:cNvPicPr>
                        <a:picLocks noChangeAspect="1" noChangeArrowheads="1"/>
                      </p:cNvPicPr>
                      <p:nvPr/>
                    </p:nvPicPr>
                    <p:blipFill>
                      <a:blip r:embed="rId6"/>
                      <a:srcRect/>
                      <a:stretch>
                        <a:fillRect/>
                      </a:stretch>
                    </p:blipFill>
                    <p:spPr bwMode="auto">
                      <a:xfrm>
                        <a:off x="4192588" y="301625"/>
                        <a:ext cx="6030912" cy="588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7784624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4CB38FA-28F7-420E-9FC8-401222B6DDBE}" type="slidenum">
              <a:rPr kumimoji="0" lang="zh-CN" altLang="en-US" sz="1400"/>
              <a:pPr eaLnBrk="1" hangingPunct="1"/>
              <a:t>193</a:t>
            </a:fld>
            <a:endParaRPr kumimoji="0" lang="en-US" altLang="zh-CN" sz="1400"/>
          </a:p>
        </p:txBody>
      </p:sp>
      <p:sp>
        <p:nvSpPr>
          <p:cNvPr id="129026"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公有继承</a:t>
            </a:r>
          </a:p>
        </p:txBody>
      </p:sp>
      <p:graphicFrame>
        <p:nvGraphicFramePr>
          <p:cNvPr id="131076" name="Object 3"/>
          <p:cNvGraphicFramePr>
            <a:graphicFrameLocks noChangeAspect="1"/>
          </p:cNvGraphicFramePr>
          <p:nvPr>
            <p:extLst>
              <p:ext uri="{D42A27DB-BD31-4B8C-83A1-F6EECF244321}">
                <p14:modId xmlns:p14="http://schemas.microsoft.com/office/powerpoint/2010/main" val="694374218"/>
              </p:ext>
            </p:extLst>
          </p:nvPr>
        </p:nvGraphicFramePr>
        <p:xfrm>
          <a:off x="992188" y="1449388"/>
          <a:ext cx="6030912" cy="5097462"/>
        </p:xfrm>
        <a:graphic>
          <a:graphicData uri="http://schemas.openxmlformats.org/presentationml/2006/ole">
            <mc:AlternateContent xmlns:mc="http://schemas.openxmlformats.org/markup-compatibility/2006">
              <mc:Choice xmlns:v="urn:schemas-microsoft-com:vml" Requires="v">
                <p:oleObj spid="_x0000_s54600" name="Document" r:id="rId3" imgW="6108309" imgH="5150948" progId="Word.Document.8">
                  <p:embed/>
                </p:oleObj>
              </mc:Choice>
              <mc:Fallback>
                <p:oleObj name="Document" r:id="rId3" imgW="6108309" imgH="5150948" progId="Word.Document.8">
                  <p:embed/>
                  <p:pic>
                    <p:nvPicPr>
                      <p:cNvPr id="0" name=""/>
                      <p:cNvPicPr>
                        <a:picLocks noChangeAspect="1" noChangeArrowheads="1"/>
                      </p:cNvPicPr>
                      <p:nvPr/>
                    </p:nvPicPr>
                    <p:blipFill>
                      <a:blip r:embed="rId4"/>
                      <a:srcRect/>
                      <a:stretch>
                        <a:fillRect/>
                      </a:stretch>
                    </p:blipFill>
                    <p:spPr bwMode="auto">
                      <a:xfrm>
                        <a:off x="992188" y="1449388"/>
                        <a:ext cx="6030912" cy="5097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9317406"/>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C280322-DEE2-4C0F-9120-03B94A13BD2F}" type="slidenum">
              <a:rPr kumimoji="0" lang="zh-CN" altLang="en-US" sz="1400"/>
              <a:pPr eaLnBrk="1" hangingPunct="1"/>
              <a:t>194</a:t>
            </a:fld>
            <a:endParaRPr kumimoji="0" lang="en-US" altLang="zh-CN" sz="1400"/>
          </a:p>
        </p:txBody>
      </p:sp>
      <p:sp>
        <p:nvSpPr>
          <p:cNvPr id="130050"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私有继承</a:t>
            </a:r>
          </a:p>
        </p:txBody>
      </p:sp>
      <p:graphicFrame>
        <p:nvGraphicFramePr>
          <p:cNvPr id="132100" name="Object 3"/>
          <p:cNvGraphicFramePr>
            <a:graphicFrameLocks noChangeAspect="1"/>
          </p:cNvGraphicFramePr>
          <p:nvPr>
            <p:extLst>
              <p:ext uri="{D42A27DB-BD31-4B8C-83A1-F6EECF244321}">
                <p14:modId xmlns:p14="http://schemas.microsoft.com/office/powerpoint/2010/main" val="947114737"/>
              </p:ext>
            </p:extLst>
          </p:nvPr>
        </p:nvGraphicFramePr>
        <p:xfrm>
          <a:off x="381000" y="1600200"/>
          <a:ext cx="5848350" cy="6457950"/>
        </p:xfrm>
        <a:graphic>
          <a:graphicData uri="http://schemas.openxmlformats.org/presentationml/2006/ole">
            <mc:AlternateContent xmlns:mc="http://schemas.openxmlformats.org/markup-compatibility/2006">
              <mc:Choice xmlns:v="urn:schemas-microsoft-com:vml" Requires="v">
                <p:oleObj spid="_x0000_s55950" name="Document" r:id="rId3" imgW="6108309" imgH="6731426" progId="Word.Document.8">
                  <p:embed/>
                </p:oleObj>
              </mc:Choice>
              <mc:Fallback>
                <p:oleObj name="Document" r:id="rId3" imgW="6108309" imgH="6731426" progId="Word.Document.8">
                  <p:embed/>
                  <p:pic>
                    <p:nvPicPr>
                      <p:cNvPr id="0" name=""/>
                      <p:cNvPicPr>
                        <a:picLocks noChangeAspect="1" noChangeArrowheads="1"/>
                      </p:cNvPicPr>
                      <p:nvPr/>
                    </p:nvPicPr>
                    <p:blipFill>
                      <a:blip r:embed="rId4"/>
                      <a:srcRect/>
                      <a:stretch>
                        <a:fillRect/>
                      </a:stretch>
                    </p:blipFill>
                    <p:spPr bwMode="auto">
                      <a:xfrm>
                        <a:off x="381000" y="1600200"/>
                        <a:ext cx="5848350" cy="645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1" name="Object 4"/>
          <p:cNvGraphicFramePr>
            <a:graphicFrameLocks noChangeAspect="1"/>
          </p:cNvGraphicFramePr>
          <p:nvPr>
            <p:extLst>
              <p:ext uri="{D42A27DB-BD31-4B8C-83A1-F6EECF244321}">
                <p14:modId xmlns:p14="http://schemas.microsoft.com/office/powerpoint/2010/main" val="2536712280"/>
              </p:ext>
            </p:extLst>
          </p:nvPr>
        </p:nvGraphicFramePr>
        <p:xfrm>
          <a:off x="3886200" y="1600200"/>
          <a:ext cx="6076950" cy="3943350"/>
        </p:xfrm>
        <a:graphic>
          <a:graphicData uri="http://schemas.openxmlformats.org/presentationml/2006/ole">
            <mc:AlternateContent xmlns:mc="http://schemas.openxmlformats.org/markup-compatibility/2006">
              <mc:Choice xmlns:v="urn:schemas-microsoft-com:vml" Requires="v">
                <p:oleObj spid="_x0000_s55951" name="Document" r:id="rId5" imgW="6108309" imgH="3960911" progId="Word.Document.8">
                  <p:embed/>
                </p:oleObj>
              </mc:Choice>
              <mc:Fallback>
                <p:oleObj name="Document" r:id="rId5" imgW="6108309" imgH="3960911" progId="Word.Document.8">
                  <p:embed/>
                  <p:pic>
                    <p:nvPicPr>
                      <p:cNvPr id="0" name=""/>
                      <p:cNvPicPr>
                        <a:picLocks noChangeAspect="1" noChangeArrowheads="1"/>
                      </p:cNvPicPr>
                      <p:nvPr/>
                    </p:nvPicPr>
                    <p:blipFill>
                      <a:blip r:embed="rId6"/>
                      <a:srcRect/>
                      <a:stretch>
                        <a:fillRect/>
                      </a:stretch>
                    </p:blipFill>
                    <p:spPr bwMode="auto">
                      <a:xfrm>
                        <a:off x="3886200" y="1600200"/>
                        <a:ext cx="607695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4547367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8DF9841-00E0-4B8B-90AA-C235A7AF29A6}" type="slidenum">
              <a:rPr kumimoji="0" lang="zh-CN" altLang="en-US" sz="1400"/>
              <a:pPr eaLnBrk="1" hangingPunct="1"/>
              <a:t>195</a:t>
            </a:fld>
            <a:endParaRPr kumimoji="0" lang="en-US" altLang="zh-CN" sz="1400"/>
          </a:p>
        </p:txBody>
      </p:sp>
      <p:sp>
        <p:nvSpPr>
          <p:cNvPr id="1320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FFFFFF"/>
                  </a:outerShdw>
                </a:effectLst>
              </a:rPr>
              <a:t>在派生类中访问基类成员</a:t>
            </a:r>
          </a:p>
        </p:txBody>
      </p:sp>
      <p:graphicFrame>
        <p:nvGraphicFramePr>
          <p:cNvPr id="133124" name="Object 3"/>
          <p:cNvGraphicFramePr>
            <a:graphicFrameLocks noChangeAspect="1"/>
          </p:cNvGraphicFramePr>
          <p:nvPr>
            <p:extLst>
              <p:ext uri="{D42A27DB-BD31-4B8C-83A1-F6EECF244321}">
                <p14:modId xmlns:p14="http://schemas.microsoft.com/office/powerpoint/2010/main" val="748154483"/>
              </p:ext>
            </p:extLst>
          </p:nvPr>
        </p:nvGraphicFramePr>
        <p:xfrm>
          <a:off x="1066800" y="1752600"/>
          <a:ext cx="6057900" cy="5943600"/>
        </p:xfrm>
        <a:graphic>
          <a:graphicData uri="http://schemas.openxmlformats.org/presentationml/2006/ole">
            <mc:AlternateContent xmlns:mc="http://schemas.openxmlformats.org/markup-compatibility/2006">
              <mc:Choice xmlns:v="urn:schemas-microsoft-com:vml" Requires="v">
                <p:oleObj spid="_x0000_s56648" name="Document" r:id="rId3" imgW="6079799" imgH="5941187" progId="Word.Document.8">
                  <p:embed/>
                </p:oleObj>
              </mc:Choice>
              <mc:Fallback>
                <p:oleObj name="Document" r:id="rId3" imgW="6079799" imgH="5941187" progId="Word.Document.8">
                  <p:embed/>
                  <p:pic>
                    <p:nvPicPr>
                      <p:cNvPr id="0" name=""/>
                      <p:cNvPicPr>
                        <a:picLocks noChangeAspect="1" noChangeArrowheads="1"/>
                      </p:cNvPicPr>
                      <p:nvPr/>
                    </p:nvPicPr>
                    <p:blipFill>
                      <a:blip r:embed="rId4"/>
                      <a:srcRect/>
                      <a:stretch>
                        <a:fillRect/>
                      </a:stretch>
                    </p:blipFill>
                    <p:spPr bwMode="auto">
                      <a:xfrm>
                        <a:off x="1066800" y="1752600"/>
                        <a:ext cx="60579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1150815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5AD2BBE-8667-403D-9084-B618871E0C45}" type="slidenum">
              <a:rPr kumimoji="0" lang="zh-CN" altLang="en-US" sz="1400"/>
              <a:pPr eaLnBrk="1" hangingPunct="1"/>
              <a:t>196</a:t>
            </a:fld>
            <a:endParaRPr kumimoji="0" lang="en-US" altLang="zh-CN" sz="1400"/>
          </a:p>
        </p:txBody>
      </p:sp>
      <p:sp>
        <p:nvSpPr>
          <p:cNvPr id="133122"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保护的成员</a:t>
            </a:r>
          </a:p>
        </p:txBody>
      </p:sp>
      <p:sp>
        <p:nvSpPr>
          <p:cNvPr id="134148" name="Rectangle 3"/>
          <p:cNvSpPr>
            <a:spLocks noGrp="1" noChangeArrowheads="1"/>
          </p:cNvSpPr>
          <p:nvPr>
            <p:ph type="body" idx="1"/>
          </p:nvPr>
        </p:nvSpPr>
        <p:spPr/>
        <p:txBody>
          <a:bodyPr/>
          <a:lstStyle/>
          <a:p>
            <a:pPr eaLnBrk="1" hangingPunct="1"/>
            <a:r>
              <a:rPr lang="zh-CN" altLang="en-US" smtClean="0"/>
              <a:t>对</a:t>
            </a:r>
            <a:r>
              <a:rPr lang="en-US" altLang="zh-CN" smtClean="0"/>
              <a:t>V</a:t>
            </a:r>
            <a:r>
              <a:rPr lang="zh-CN" altLang="zh-CN" smtClean="0"/>
              <a:t>模块是</a:t>
            </a:r>
            <a:r>
              <a:rPr lang="en-US" altLang="zh-CN" smtClean="0"/>
              <a:t>public</a:t>
            </a:r>
          </a:p>
          <a:p>
            <a:pPr eaLnBrk="1" hangingPunct="1"/>
            <a:r>
              <a:rPr lang="zh-CN" altLang="zh-CN" smtClean="0"/>
              <a:t>对</a:t>
            </a:r>
            <a:r>
              <a:rPr lang="en-US" altLang="zh-CN" smtClean="0"/>
              <a:t>H</a:t>
            </a:r>
            <a:r>
              <a:rPr lang="zh-CN" altLang="zh-CN" smtClean="0"/>
              <a:t>模块是</a:t>
            </a:r>
            <a:r>
              <a:rPr lang="en-US" altLang="zh-CN" smtClean="0"/>
              <a:t>private</a:t>
            </a:r>
            <a:endParaRPr lang="zh-CN" altLang="zh-CN" smtClean="0"/>
          </a:p>
        </p:txBody>
      </p:sp>
      <p:graphicFrame>
        <p:nvGraphicFramePr>
          <p:cNvPr id="134149" name="Object 4"/>
          <p:cNvGraphicFramePr>
            <a:graphicFrameLocks noChangeAspect="1"/>
          </p:cNvGraphicFramePr>
          <p:nvPr>
            <p:extLst>
              <p:ext uri="{D42A27DB-BD31-4B8C-83A1-F6EECF244321}">
                <p14:modId xmlns:p14="http://schemas.microsoft.com/office/powerpoint/2010/main" val="3580432946"/>
              </p:ext>
            </p:extLst>
          </p:nvPr>
        </p:nvGraphicFramePr>
        <p:xfrm>
          <a:off x="4648200" y="1905000"/>
          <a:ext cx="6076950" cy="4343400"/>
        </p:xfrm>
        <a:graphic>
          <a:graphicData uri="http://schemas.openxmlformats.org/presentationml/2006/ole">
            <mc:AlternateContent xmlns:mc="http://schemas.openxmlformats.org/markup-compatibility/2006">
              <mc:Choice xmlns:v="urn:schemas-microsoft-com:vml" Requires="v">
                <p:oleObj spid="_x0000_s57672" name="Document" r:id="rId3" imgW="6108309" imgH="4360709" progId="Word.Document.8">
                  <p:embed/>
                </p:oleObj>
              </mc:Choice>
              <mc:Fallback>
                <p:oleObj name="Document" r:id="rId3" imgW="6108309" imgH="4360709" progId="Word.Document.8">
                  <p:embed/>
                  <p:pic>
                    <p:nvPicPr>
                      <p:cNvPr id="0" name=""/>
                      <p:cNvPicPr>
                        <a:picLocks noChangeAspect="1" noChangeArrowheads="1"/>
                      </p:cNvPicPr>
                      <p:nvPr/>
                    </p:nvPicPr>
                    <p:blipFill>
                      <a:blip r:embed="rId4"/>
                      <a:srcRect/>
                      <a:stretch>
                        <a:fillRect/>
                      </a:stretch>
                    </p:blipFill>
                    <p:spPr bwMode="auto">
                      <a:xfrm>
                        <a:off x="4648200" y="1905000"/>
                        <a:ext cx="607695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0414793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018E89C-5AC5-4738-90F1-B0BD604A0729}" type="slidenum">
              <a:rPr kumimoji="0" lang="zh-CN" altLang="en-US" sz="1400"/>
              <a:pPr eaLnBrk="1" hangingPunct="1"/>
              <a:t>197</a:t>
            </a:fld>
            <a:endParaRPr kumimoji="0" lang="en-US" altLang="zh-CN" sz="1400"/>
          </a:p>
        </p:txBody>
      </p:sp>
      <p:sp>
        <p:nvSpPr>
          <p:cNvPr id="2"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多继承</a:t>
            </a:r>
          </a:p>
        </p:txBody>
      </p:sp>
      <p:sp>
        <p:nvSpPr>
          <p:cNvPr id="135172" name="Rectangle 3"/>
          <p:cNvSpPr>
            <a:spLocks noGrp="1" noChangeArrowheads="1"/>
          </p:cNvSpPr>
          <p:nvPr>
            <p:ph type="body" idx="1"/>
          </p:nvPr>
        </p:nvSpPr>
        <p:spPr/>
        <p:txBody>
          <a:bodyPr/>
          <a:lstStyle/>
          <a:p>
            <a:pPr eaLnBrk="1" hangingPunct="1"/>
            <a:r>
              <a:rPr lang="zh-CN" altLang="zh-CN" smtClean="0"/>
              <a:t>可以将其视为单继承来考察，每个基类与派生类的关系可以当做单基继承。</a:t>
            </a:r>
          </a:p>
        </p:txBody>
      </p:sp>
    </p:spTree>
    <p:extLst>
      <p:ext uri="{BB962C8B-B14F-4D97-AF65-F5344CB8AC3E}">
        <p14:creationId xmlns:p14="http://schemas.microsoft.com/office/powerpoint/2010/main" val="64079571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8CB0FD0-D77F-4256-9A5B-2B70DCC21103}" type="slidenum">
              <a:rPr kumimoji="0" lang="zh-CN" altLang="en-US" sz="1400"/>
              <a:pPr eaLnBrk="1" hangingPunct="1"/>
              <a:t>198</a:t>
            </a:fld>
            <a:endParaRPr kumimoji="0" lang="en-US" altLang="zh-CN" sz="1400"/>
          </a:p>
        </p:txBody>
      </p:sp>
      <p:sp>
        <p:nvSpPr>
          <p:cNvPr id="2"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FFFFFF"/>
                  </a:outerShdw>
                </a:effectLst>
              </a:rPr>
              <a:t>11.2</a:t>
            </a:r>
            <a:r>
              <a:rPr lang="zh-CN" altLang="zh-CN" dirty="0" smtClean="0">
                <a:effectLst>
                  <a:outerShdw blurRad="38100" dist="38100" dir="2700000" algn="tl">
                    <a:srgbClr val="FFFFFF"/>
                  </a:outerShdw>
                </a:effectLst>
              </a:rPr>
              <a:t>构造函数和析构函数</a:t>
            </a:r>
          </a:p>
        </p:txBody>
      </p:sp>
      <p:sp>
        <p:nvSpPr>
          <p:cNvPr id="136196" name="Rectangle 3"/>
          <p:cNvSpPr>
            <a:spLocks noGrp="1" noChangeArrowheads="1"/>
          </p:cNvSpPr>
          <p:nvPr>
            <p:ph type="body" idx="1"/>
          </p:nvPr>
        </p:nvSpPr>
        <p:spPr/>
        <p:txBody>
          <a:bodyPr/>
          <a:lstStyle/>
          <a:p>
            <a:pPr eaLnBrk="1" hangingPunct="1"/>
            <a:r>
              <a:rPr lang="zh-CN" altLang="zh-CN" sz="2800" smtClean="0"/>
              <a:t>派生类的数据成员由属于基类的部分和属于自己的部分组成，属于基类的部分初始化应由基类的构造函数完成。</a:t>
            </a:r>
          </a:p>
          <a:p>
            <a:pPr eaLnBrk="1" hangingPunct="1"/>
            <a:r>
              <a:rPr lang="zh-CN" altLang="zh-CN" sz="2800" smtClean="0"/>
              <a:t>构造函数不被继承，派生类必须调用基类的构造函数来初始化属于基类的部分数据成员。</a:t>
            </a:r>
          </a:p>
          <a:p>
            <a:pPr eaLnBrk="1" hangingPunct="1"/>
            <a:r>
              <a:rPr lang="zh-CN" altLang="zh-CN" sz="2800" smtClean="0"/>
              <a:t>一般形式如下：</a:t>
            </a:r>
          </a:p>
          <a:p>
            <a:pPr lvl="1" eaLnBrk="1" hangingPunct="1"/>
            <a:r>
              <a:rPr lang="en-US" altLang="zh-CN" sz="2400" smtClean="0"/>
              <a:t>C::C(</a:t>
            </a:r>
            <a:r>
              <a:rPr lang="zh-CN" altLang="zh-CN" sz="2400" smtClean="0"/>
              <a:t>参数表0):</a:t>
            </a:r>
            <a:r>
              <a:rPr lang="en-US" altLang="zh-CN" sz="2400" smtClean="0"/>
              <a:t>C1(</a:t>
            </a:r>
            <a:r>
              <a:rPr lang="zh-CN" altLang="zh-CN" sz="2400" smtClean="0"/>
              <a:t>参数表1),</a:t>
            </a:r>
            <a:r>
              <a:rPr lang="en-US" altLang="zh-CN" sz="2400" smtClean="0"/>
              <a:t>C2(</a:t>
            </a:r>
            <a:r>
              <a:rPr lang="zh-CN" altLang="zh-CN" sz="2400" smtClean="0"/>
              <a:t>参数表2),…,</a:t>
            </a:r>
            <a:r>
              <a:rPr lang="en-US" altLang="zh-CN" sz="2400" smtClean="0"/>
              <a:t>Cn(</a:t>
            </a:r>
            <a:r>
              <a:rPr lang="zh-CN" altLang="zh-CN" sz="2400" smtClean="0"/>
              <a:t>参数表</a:t>
            </a:r>
            <a:r>
              <a:rPr lang="en-US" altLang="zh-CN" sz="2400" smtClean="0"/>
              <a:t>n)</a:t>
            </a:r>
          </a:p>
          <a:p>
            <a:pPr lvl="1" eaLnBrk="1" hangingPunct="1"/>
            <a:r>
              <a:rPr lang="en-US" altLang="zh-CN" sz="2400" smtClean="0"/>
              <a:t>{…}</a:t>
            </a:r>
          </a:p>
        </p:txBody>
      </p:sp>
    </p:spTree>
    <p:extLst>
      <p:ext uri="{BB962C8B-B14F-4D97-AF65-F5344CB8AC3E}">
        <p14:creationId xmlns:p14="http://schemas.microsoft.com/office/powerpoint/2010/main" val="10673451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9D77DF2-4E17-4BFD-B2DE-4599DC1D6E9C}" type="slidenum">
              <a:rPr kumimoji="0" lang="zh-CN" altLang="en-US" sz="1400"/>
              <a:pPr eaLnBrk="1" hangingPunct="1"/>
              <a:t>199</a:t>
            </a:fld>
            <a:endParaRPr kumimoji="0" lang="en-US" altLang="zh-CN" sz="1400"/>
          </a:p>
        </p:txBody>
      </p:sp>
      <p:sp>
        <p:nvSpPr>
          <p:cNvPr id="2"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构造函数和析构函数</a:t>
            </a:r>
          </a:p>
        </p:txBody>
      </p:sp>
      <p:sp>
        <p:nvSpPr>
          <p:cNvPr id="137220" name="Rectangle 3"/>
          <p:cNvSpPr>
            <a:spLocks noGrp="1" noChangeArrowheads="1"/>
          </p:cNvSpPr>
          <p:nvPr>
            <p:ph type="body" idx="1"/>
          </p:nvPr>
        </p:nvSpPr>
        <p:spPr/>
        <p:txBody>
          <a:bodyPr/>
          <a:lstStyle/>
          <a:p>
            <a:pPr eaLnBrk="1" hangingPunct="1">
              <a:lnSpc>
                <a:spcPct val="90000"/>
              </a:lnSpc>
            </a:pPr>
            <a:r>
              <a:rPr lang="zh-CN" altLang="zh-CN" smtClean="0"/>
              <a:t>如果冒号右边的某个基类的构造函数参数表为空，则可以省略该项。</a:t>
            </a:r>
          </a:p>
          <a:p>
            <a:pPr eaLnBrk="1" hangingPunct="1">
              <a:lnSpc>
                <a:spcPct val="90000"/>
              </a:lnSpc>
            </a:pPr>
            <a:r>
              <a:rPr lang="zh-CN" altLang="zh-CN" smtClean="0"/>
              <a:t>构造对象时，先执行基类的构造函数，然后执行派生类的构造函数。析构时则相反。</a:t>
            </a:r>
          </a:p>
          <a:p>
            <a:pPr eaLnBrk="1" hangingPunct="1">
              <a:lnSpc>
                <a:spcPct val="90000"/>
              </a:lnSpc>
            </a:pPr>
            <a:r>
              <a:rPr lang="zh-CN" altLang="zh-CN" smtClean="0"/>
              <a:t>多基继承时基类构造函数的执行顺序由继承时的顺序决定（从左向右），与初始化列表中的顺序无关。</a:t>
            </a:r>
          </a:p>
        </p:txBody>
      </p:sp>
    </p:spTree>
    <p:extLst>
      <p:ext uri="{BB962C8B-B14F-4D97-AF65-F5344CB8AC3E}">
        <p14:creationId xmlns:p14="http://schemas.microsoft.com/office/powerpoint/2010/main" val="1818334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课程考核及成绩构成</a:t>
            </a:r>
            <a:endParaRPr lang="zh-CN" altLang="en-US" dirty="0"/>
          </a:p>
        </p:txBody>
      </p:sp>
      <p:sp>
        <p:nvSpPr>
          <p:cNvPr id="3" name="内容占位符 2"/>
          <p:cNvSpPr>
            <a:spLocks noGrp="1"/>
          </p:cNvSpPr>
          <p:nvPr>
            <p:ph idx="1"/>
          </p:nvPr>
        </p:nvSpPr>
        <p:spPr/>
        <p:txBody>
          <a:bodyPr/>
          <a:lstStyle/>
          <a:p>
            <a:r>
              <a:rPr lang="zh-CN" altLang="en-US" dirty="0" smtClean="0"/>
              <a:t>平时（大作业），</a:t>
            </a:r>
            <a:r>
              <a:rPr lang="en-US" altLang="zh-CN" dirty="0" smtClean="0"/>
              <a:t>30%</a:t>
            </a:r>
            <a:r>
              <a:rPr lang="zh-CN" altLang="en-US" dirty="0" smtClean="0"/>
              <a:t>；</a:t>
            </a:r>
            <a:endParaRPr lang="en-US" altLang="zh-CN" dirty="0" smtClean="0"/>
          </a:p>
          <a:p>
            <a:r>
              <a:rPr lang="zh-CN" altLang="en-US" dirty="0" smtClean="0"/>
              <a:t>期末考试（闭卷，卷面</a:t>
            </a:r>
            <a:r>
              <a:rPr lang="en-US" altLang="zh-CN" dirty="0" smtClean="0"/>
              <a:t>100</a:t>
            </a:r>
            <a:r>
              <a:rPr lang="zh-CN" altLang="en-US" dirty="0" smtClean="0"/>
              <a:t>分），</a:t>
            </a:r>
            <a:r>
              <a:rPr lang="en-US" altLang="zh-CN" dirty="0" smtClean="0"/>
              <a:t>70%</a:t>
            </a:r>
            <a:endParaRPr lang="zh-CN" altLang="en-US" dirty="0"/>
          </a:p>
        </p:txBody>
      </p:sp>
    </p:spTree>
    <p:extLst>
      <p:ext uri="{BB962C8B-B14F-4D97-AF65-F5344CB8AC3E}">
        <p14:creationId xmlns:p14="http://schemas.microsoft.com/office/powerpoint/2010/main" val="90439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A608E1-EC6F-430C-83FC-B8C386899335}" type="slidenum">
              <a:rPr kumimoji="0" lang="zh-CN" altLang="en-US" sz="1400"/>
              <a:pPr eaLnBrk="1" hangingPunct="1"/>
              <a:t>20</a:t>
            </a:fld>
            <a:endParaRPr kumimoji="0" lang="en-US" altLang="zh-CN" sz="1400"/>
          </a:p>
        </p:txBody>
      </p:sp>
      <p:sp>
        <p:nvSpPr>
          <p:cNvPr id="1046530" name="Rectangle 2"/>
          <p:cNvSpPr>
            <a:spLocks noGrp="1" noChangeArrowheads="1"/>
          </p:cNvSpPr>
          <p:nvPr>
            <p:ph type="title"/>
          </p:nvPr>
        </p:nvSpPr>
        <p:spPr/>
        <p:txBody>
          <a:bodyPr/>
          <a:lstStyle/>
          <a:p>
            <a:pPr algn="just" eaLnBrk="1" hangingPunct="1">
              <a:defRPr/>
            </a:pPr>
            <a:r>
              <a:rPr lang="zh-CN" altLang="en-US" smtClean="0">
                <a:effectLst>
                  <a:outerShdw blurRad="38100" dist="38100" dir="2700000" algn="tl">
                    <a:srgbClr val="FFFFFF"/>
                  </a:outerShdw>
                </a:effectLst>
              </a:rPr>
              <a:t>面向对象方法学</a:t>
            </a:r>
          </a:p>
        </p:txBody>
      </p:sp>
      <p:sp>
        <p:nvSpPr>
          <p:cNvPr id="23556" name="Rectangle 3"/>
          <p:cNvSpPr>
            <a:spLocks noGrp="1" noChangeArrowheads="1"/>
          </p:cNvSpPr>
          <p:nvPr>
            <p:ph type="body" idx="1"/>
          </p:nvPr>
        </p:nvSpPr>
        <p:spPr/>
        <p:txBody>
          <a:bodyPr/>
          <a:lstStyle/>
          <a:p>
            <a:pPr eaLnBrk="1" hangingPunct="1"/>
            <a:r>
              <a:rPr lang="zh-CN" altLang="en-US" smtClean="0"/>
              <a:t>面向对象分析</a:t>
            </a:r>
            <a:r>
              <a:rPr lang="en-US" altLang="zh-CN" smtClean="0"/>
              <a:t>OOA</a:t>
            </a:r>
          </a:p>
          <a:p>
            <a:pPr eaLnBrk="1" hangingPunct="1"/>
            <a:r>
              <a:rPr lang="zh-CN" altLang="en-US" smtClean="0"/>
              <a:t>面向对象设计</a:t>
            </a:r>
            <a:r>
              <a:rPr lang="en-US" altLang="zh-CN" smtClean="0"/>
              <a:t>OOD</a:t>
            </a:r>
          </a:p>
          <a:p>
            <a:pPr eaLnBrk="1" hangingPunct="1"/>
            <a:r>
              <a:rPr lang="zh-CN" altLang="en-US" smtClean="0"/>
              <a:t>面向对象实现</a:t>
            </a:r>
            <a:r>
              <a:rPr lang="en-US" altLang="zh-CN" smtClean="0"/>
              <a:t>OOP</a:t>
            </a:r>
          </a:p>
        </p:txBody>
      </p:sp>
    </p:spTree>
    <p:extLst>
      <p:ext uri="{BB962C8B-B14F-4D97-AF65-F5344CB8AC3E}">
        <p14:creationId xmlns:p14="http://schemas.microsoft.com/office/powerpoint/2010/main" val="238432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6530"/>
                                        </p:tgtEl>
                                        <p:attrNameLst>
                                          <p:attrName>style.visibility</p:attrName>
                                        </p:attrNameLst>
                                      </p:cBhvr>
                                      <p:to>
                                        <p:strVal val="visible"/>
                                      </p:to>
                                    </p:set>
                                    <p:animEffect transition="in" filter="fade">
                                      <p:cBhvr>
                                        <p:cTn id="12" dur="1000"/>
                                        <p:tgtEl>
                                          <p:spTgt spid="1046530"/>
                                        </p:tgtEl>
                                      </p:cBhvr>
                                    </p:animEffect>
                                    <p:anim calcmode="lin" valueType="num">
                                      <p:cBhvr>
                                        <p:cTn id="13" dur="1000" fill="hold"/>
                                        <p:tgtEl>
                                          <p:spTgt spid="1046530"/>
                                        </p:tgtEl>
                                        <p:attrNameLst>
                                          <p:attrName>ppt_x</p:attrName>
                                        </p:attrNameLst>
                                      </p:cBhvr>
                                      <p:tavLst>
                                        <p:tav tm="0">
                                          <p:val>
                                            <p:strVal val="#ppt_x"/>
                                          </p:val>
                                        </p:tav>
                                        <p:tav tm="100000">
                                          <p:val>
                                            <p:strVal val="#ppt_x"/>
                                          </p:val>
                                        </p:tav>
                                      </p:tavLst>
                                    </p:anim>
                                    <p:anim calcmode="lin" valueType="num">
                                      <p:cBhvr>
                                        <p:cTn id="14" dur="1000" fill="hold"/>
                                        <p:tgtEl>
                                          <p:spTgt spid="10465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556">
                                            <p:txEl>
                                              <p:pRg st="0" end="0"/>
                                            </p:txEl>
                                          </p:spTgt>
                                        </p:tgtEl>
                                        <p:attrNameLst>
                                          <p:attrName>style.visibility</p:attrName>
                                        </p:attrNameLst>
                                      </p:cBhvr>
                                      <p:to>
                                        <p:strVal val="visible"/>
                                      </p:to>
                                    </p:set>
                                    <p:animEffect transition="in" filter="fade">
                                      <p:cBhvr>
                                        <p:cTn id="17" dur="1000"/>
                                        <p:tgtEl>
                                          <p:spTgt spid="23556">
                                            <p:txEl>
                                              <p:pRg st="0" end="0"/>
                                            </p:txEl>
                                          </p:spTgt>
                                        </p:tgtEl>
                                      </p:cBhvr>
                                    </p:animEffect>
                                    <p:anim calcmode="lin" valueType="num">
                                      <p:cBhvr>
                                        <p:cTn id="18" dur="1000" fill="hold"/>
                                        <p:tgtEl>
                                          <p:spTgt spid="2355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35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3556">
                                            <p:txEl>
                                              <p:pRg st="1" end="1"/>
                                            </p:txEl>
                                          </p:spTgt>
                                        </p:tgtEl>
                                        <p:attrNameLst>
                                          <p:attrName>style.visibility</p:attrName>
                                        </p:attrNameLst>
                                      </p:cBhvr>
                                      <p:to>
                                        <p:strVal val="visible"/>
                                      </p:to>
                                    </p:set>
                                    <p:animEffect transition="in" filter="fade">
                                      <p:cBhvr>
                                        <p:cTn id="24" dur="1000"/>
                                        <p:tgtEl>
                                          <p:spTgt spid="23556">
                                            <p:txEl>
                                              <p:pRg st="1" end="1"/>
                                            </p:txEl>
                                          </p:spTgt>
                                        </p:tgtEl>
                                      </p:cBhvr>
                                    </p:animEffect>
                                    <p:anim calcmode="lin" valueType="num">
                                      <p:cBhvr>
                                        <p:cTn id="25" dur="1000" fill="hold"/>
                                        <p:tgtEl>
                                          <p:spTgt spid="2355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35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3556">
                                            <p:txEl>
                                              <p:pRg st="2" end="2"/>
                                            </p:txEl>
                                          </p:spTgt>
                                        </p:tgtEl>
                                        <p:attrNameLst>
                                          <p:attrName>style.visibility</p:attrName>
                                        </p:attrNameLst>
                                      </p:cBhvr>
                                      <p:to>
                                        <p:strVal val="visible"/>
                                      </p:to>
                                    </p:set>
                                    <p:animEffect transition="in" filter="fade">
                                      <p:cBhvr>
                                        <p:cTn id="31" dur="1000"/>
                                        <p:tgtEl>
                                          <p:spTgt spid="23556">
                                            <p:txEl>
                                              <p:pRg st="2" end="2"/>
                                            </p:txEl>
                                          </p:spTgt>
                                        </p:tgtEl>
                                      </p:cBhvr>
                                    </p:animEffect>
                                    <p:anim calcmode="lin" valueType="num">
                                      <p:cBhvr>
                                        <p:cTn id="32" dur="1000" fill="hold"/>
                                        <p:tgtEl>
                                          <p:spTgt spid="2355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355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1046530" grpId="0"/>
      <p:bldP spid="23556" grpId="0"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BEA7FF5-3BB9-4D46-B5B6-2CB0030B800C}" type="slidenum">
              <a:rPr kumimoji="0" lang="zh-CN" altLang="en-US" sz="1400"/>
              <a:pPr eaLnBrk="1" hangingPunct="1"/>
              <a:t>200</a:t>
            </a:fld>
            <a:endParaRPr kumimoji="0" lang="en-US" altLang="zh-CN" sz="1400"/>
          </a:p>
        </p:txBody>
      </p:sp>
      <p:sp>
        <p:nvSpPr>
          <p:cNvPr id="2"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构造函数和析构函数</a:t>
            </a:r>
          </a:p>
        </p:txBody>
      </p:sp>
      <p:graphicFrame>
        <p:nvGraphicFramePr>
          <p:cNvPr id="138244" name="Object 3"/>
          <p:cNvGraphicFramePr>
            <a:graphicFrameLocks noChangeAspect="1"/>
          </p:cNvGraphicFramePr>
          <p:nvPr>
            <p:extLst>
              <p:ext uri="{D42A27DB-BD31-4B8C-83A1-F6EECF244321}">
                <p14:modId xmlns:p14="http://schemas.microsoft.com/office/powerpoint/2010/main" val="3303654900"/>
              </p:ext>
            </p:extLst>
          </p:nvPr>
        </p:nvGraphicFramePr>
        <p:xfrm>
          <a:off x="228600" y="1752600"/>
          <a:ext cx="5962650" cy="4648200"/>
        </p:xfrm>
        <a:graphic>
          <a:graphicData uri="http://schemas.openxmlformats.org/presentationml/2006/ole">
            <mc:AlternateContent xmlns:mc="http://schemas.openxmlformats.org/markup-compatibility/2006">
              <mc:Choice xmlns:v="urn:schemas-microsoft-com:vml" Requires="v">
                <p:oleObj spid="_x0000_s59022" name="Document" r:id="rId3" imgW="6108309" imgH="4752950" progId="Word.Document.8">
                  <p:embed/>
                </p:oleObj>
              </mc:Choice>
              <mc:Fallback>
                <p:oleObj name="Document" r:id="rId3" imgW="6108309" imgH="4752950" progId="Word.Document.8">
                  <p:embed/>
                  <p:pic>
                    <p:nvPicPr>
                      <p:cNvPr id="0" name=""/>
                      <p:cNvPicPr>
                        <a:picLocks noChangeAspect="1" noChangeArrowheads="1"/>
                      </p:cNvPicPr>
                      <p:nvPr/>
                    </p:nvPicPr>
                    <p:blipFill>
                      <a:blip r:embed="rId4"/>
                      <a:srcRect/>
                      <a:stretch>
                        <a:fillRect/>
                      </a:stretch>
                    </p:blipFill>
                    <p:spPr bwMode="auto">
                      <a:xfrm>
                        <a:off x="228600" y="1752600"/>
                        <a:ext cx="596265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5" name="Object 4"/>
          <p:cNvGraphicFramePr>
            <a:graphicFrameLocks noChangeAspect="1"/>
          </p:cNvGraphicFramePr>
          <p:nvPr>
            <p:extLst>
              <p:ext uri="{D42A27DB-BD31-4B8C-83A1-F6EECF244321}">
                <p14:modId xmlns:p14="http://schemas.microsoft.com/office/powerpoint/2010/main" val="113519518"/>
              </p:ext>
            </p:extLst>
          </p:nvPr>
        </p:nvGraphicFramePr>
        <p:xfrm>
          <a:off x="3352800" y="1752600"/>
          <a:ext cx="6076950" cy="4743450"/>
        </p:xfrm>
        <a:graphic>
          <a:graphicData uri="http://schemas.openxmlformats.org/presentationml/2006/ole">
            <mc:AlternateContent xmlns:mc="http://schemas.openxmlformats.org/markup-compatibility/2006">
              <mc:Choice xmlns:v="urn:schemas-microsoft-com:vml" Requires="v">
                <p:oleObj spid="_x0000_s59023" name="Document" r:id="rId5" imgW="6108309" imgH="4752950" progId="Word.Document.8">
                  <p:embed/>
                </p:oleObj>
              </mc:Choice>
              <mc:Fallback>
                <p:oleObj name="Document" r:id="rId5" imgW="6108309" imgH="4752950" progId="Word.Document.8">
                  <p:embed/>
                  <p:pic>
                    <p:nvPicPr>
                      <p:cNvPr id="0" name=""/>
                      <p:cNvPicPr>
                        <a:picLocks noChangeAspect="1" noChangeArrowheads="1"/>
                      </p:cNvPicPr>
                      <p:nvPr/>
                    </p:nvPicPr>
                    <p:blipFill>
                      <a:blip r:embed="rId6"/>
                      <a:srcRect/>
                      <a:stretch>
                        <a:fillRect/>
                      </a:stretch>
                    </p:blipFill>
                    <p:spPr bwMode="auto">
                      <a:xfrm>
                        <a:off x="3352800" y="1752600"/>
                        <a:ext cx="6076950" cy="474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7772986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E1C2BF9-070A-4E1E-82CA-3539A7090FC0}" type="slidenum">
              <a:rPr kumimoji="0" lang="zh-CN" altLang="en-US" sz="1400"/>
              <a:pPr eaLnBrk="1" hangingPunct="1"/>
              <a:t>201</a:t>
            </a:fld>
            <a:endParaRPr kumimoji="0" lang="en-US" altLang="zh-CN" sz="1400"/>
          </a:p>
        </p:txBody>
      </p:sp>
      <p:sp>
        <p:nvSpPr>
          <p:cNvPr id="140290"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构造函数和析构函数</a:t>
            </a:r>
          </a:p>
        </p:txBody>
      </p:sp>
      <p:graphicFrame>
        <p:nvGraphicFramePr>
          <p:cNvPr id="139268" name="Object 3"/>
          <p:cNvGraphicFramePr>
            <a:graphicFrameLocks noChangeAspect="1"/>
          </p:cNvGraphicFramePr>
          <p:nvPr>
            <p:extLst>
              <p:ext uri="{D42A27DB-BD31-4B8C-83A1-F6EECF244321}">
                <p14:modId xmlns:p14="http://schemas.microsoft.com/office/powerpoint/2010/main" val="10925364"/>
              </p:ext>
            </p:extLst>
          </p:nvPr>
        </p:nvGraphicFramePr>
        <p:xfrm>
          <a:off x="381000" y="1676400"/>
          <a:ext cx="6076950" cy="4057650"/>
        </p:xfrm>
        <a:graphic>
          <a:graphicData uri="http://schemas.openxmlformats.org/presentationml/2006/ole">
            <mc:AlternateContent xmlns:mc="http://schemas.openxmlformats.org/markup-compatibility/2006">
              <mc:Choice xmlns:v="urn:schemas-microsoft-com:vml" Requires="v">
                <p:oleObj spid="_x0000_s60046" name="Document" r:id="rId3" imgW="6108309" imgH="4065629" progId="Word.Document.8">
                  <p:embed/>
                </p:oleObj>
              </mc:Choice>
              <mc:Fallback>
                <p:oleObj name="Document" r:id="rId3" imgW="6108309" imgH="4065629" progId="Word.Document.8">
                  <p:embed/>
                  <p:pic>
                    <p:nvPicPr>
                      <p:cNvPr id="0" name=""/>
                      <p:cNvPicPr>
                        <a:picLocks noChangeAspect="1" noChangeArrowheads="1"/>
                      </p:cNvPicPr>
                      <p:nvPr/>
                    </p:nvPicPr>
                    <p:blipFill>
                      <a:blip r:embed="rId4"/>
                      <a:srcRect/>
                      <a:stretch>
                        <a:fillRect/>
                      </a:stretch>
                    </p:blipFill>
                    <p:spPr bwMode="auto">
                      <a:xfrm>
                        <a:off x="381000" y="1676400"/>
                        <a:ext cx="6076950" cy="405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9" name="Object 4"/>
          <p:cNvGraphicFramePr>
            <a:graphicFrameLocks noChangeAspect="1"/>
          </p:cNvGraphicFramePr>
          <p:nvPr>
            <p:extLst>
              <p:ext uri="{D42A27DB-BD31-4B8C-83A1-F6EECF244321}">
                <p14:modId xmlns:p14="http://schemas.microsoft.com/office/powerpoint/2010/main" val="544511675"/>
              </p:ext>
            </p:extLst>
          </p:nvPr>
        </p:nvGraphicFramePr>
        <p:xfrm>
          <a:off x="3067050" y="1714500"/>
          <a:ext cx="6057900" cy="5143500"/>
        </p:xfrm>
        <a:graphic>
          <a:graphicData uri="http://schemas.openxmlformats.org/presentationml/2006/ole">
            <mc:AlternateContent xmlns:mc="http://schemas.openxmlformats.org/markup-compatibility/2006">
              <mc:Choice xmlns:v="urn:schemas-microsoft-com:vml" Requires="v">
                <p:oleObj spid="_x0000_s60047" name="Document" r:id="rId5" imgW="6089182" imgH="5150948" progId="Word.Document.8">
                  <p:embed/>
                </p:oleObj>
              </mc:Choice>
              <mc:Fallback>
                <p:oleObj name="Document" r:id="rId5" imgW="6089182" imgH="5150948" progId="Word.Document.8">
                  <p:embed/>
                  <p:pic>
                    <p:nvPicPr>
                      <p:cNvPr id="0" name=""/>
                      <p:cNvPicPr>
                        <a:picLocks noChangeAspect="1" noChangeArrowheads="1"/>
                      </p:cNvPicPr>
                      <p:nvPr/>
                    </p:nvPicPr>
                    <p:blipFill>
                      <a:blip r:embed="rId6"/>
                      <a:srcRect/>
                      <a:stretch>
                        <a:fillRect/>
                      </a:stretch>
                    </p:blipFill>
                    <p:spPr bwMode="auto">
                      <a:xfrm>
                        <a:off x="3067050" y="1714500"/>
                        <a:ext cx="6057900" cy="514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883351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4CAAC9E-2F66-4807-9EF2-E09BDAC13FB7}" type="slidenum">
              <a:rPr kumimoji="0" lang="zh-CN" altLang="en-US" sz="1400"/>
              <a:pPr eaLnBrk="1" hangingPunct="1"/>
              <a:t>202</a:t>
            </a:fld>
            <a:endParaRPr kumimoji="0" lang="en-US" altLang="zh-CN" sz="1400"/>
          </a:p>
        </p:txBody>
      </p:sp>
      <p:sp>
        <p:nvSpPr>
          <p:cNvPr id="142338"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构造函数和析构函数</a:t>
            </a:r>
          </a:p>
        </p:txBody>
      </p:sp>
      <p:graphicFrame>
        <p:nvGraphicFramePr>
          <p:cNvPr id="140292" name="Object 3"/>
          <p:cNvGraphicFramePr>
            <a:graphicFrameLocks noChangeAspect="1"/>
          </p:cNvGraphicFramePr>
          <p:nvPr>
            <p:extLst>
              <p:ext uri="{D42A27DB-BD31-4B8C-83A1-F6EECF244321}">
                <p14:modId xmlns:p14="http://schemas.microsoft.com/office/powerpoint/2010/main" val="3319922035"/>
              </p:ext>
            </p:extLst>
          </p:nvPr>
        </p:nvGraphicFramePr>
        <p:xfrm>
          <a:off x="1143000" y="1676400"/>
          <a:ext cx="6076950" cy="5543550"/>
        </p:xfrm>
        <a:graphic>
          <a:graphicData uri="http://schemas.openxmlformats.org/presentationml/2006/ole">
            <mc:AlternateContent xmlns:mc="http://schemas.openxmlformats.org/markup-compatibility/2006">
              <mc:Choice xmlns:v="urn:schemas-microsoft-com:vml" Requires="v">
                <p:oleObj spid="_x0000_s60744" name="Document" r:id="rId3" imgW="6108309" imgH="5550745" progId="Word.Document.8">
                  <p:embed/>
                </p:oleObj>
              </mc:Choice>
              <mc:Fallback>
                <p:oleObj name="Document" r:id="rId3" imgW="6108309" imgH="5550745" progId="Word.Document.8">
                  <p:embed/>
                  <p:pic>
                    <p:nvPicPr>
                      <p:cNvPr id="0" name=""/>
                      <p:cNvPicPr>
                        <a:picLocks noChangeAspect="1" noChangeArrowheads="1"/>
                      </p:cNvPicPr>
                      <p:nvPr/>
                    </p:nvPicPr>
                    <p:blipFill>
                      <a:blip r:embed="rId4"/>
                      <a:srcRect/>
                      <a:stretch>
                        <a:fillRect/>
                      </a:stretch>
                    </p:blipFill>
                    <p:spPr bwMode="auto">
                      <a:xfrm>
                        <a:off x="1143000" y="1676400"/>
                        <a:ext cx="6076950" cy="554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854179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7C7B837-0925-4159-904B-026FB2636BCF}" type="slidenum">
              <a:rPr kumimoji="0" lang="zh-CN" altLang="en-US" sz="1400"/>
              <a:pPr eaLnBrk="1" hangingPunct="1"/>
              <a:t>203</a:t>
            </a:fld>
            <a:endParaRPr kumimoji="0" lang="en-US" altLang="zh-CN" sz="1400"/>
          </a:p>
        </p:txBody>
      </p:sp>
      <p:sp>
        <p:nvSpPr>
          <p:cNvPr id="143362"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FFFFFF"/>
                  </a:outerShdw>
                </a:effectLst>
              </a:rPr>
              <a:t>11.3</a:t>
            </a:r>
            <a:r>
              <a:rPr lang="zh-CN" altLang="zh-CN" dirty="0" smtClean="0">
                <a:effectLst>
                  <a:outerShdw blurRad="38100" dist="38100" dir="2700000" algn="tl">
                    <a:srgbClr val="FFFFFF"/>
                  </a:outerShdw>
                </a:effectLst>
              </a:rPr>
              <a:t>二义性</a:t>
            </a:r>
          </a:p>
        </p:txBody>
      </p:sp>
      <p:sp>
        <p:nvSpPr>
          <p:cNvPr id="141316" name="Rectangle 3"/>
          <p:cNvSpPr>
            <a:spLocks noGrp="1" noChangeArrowheads="1"/>
          </p:cNvSpPr>
          <p:nvPr>
            <p:ph type="body" idx="1"/>
          </p:nvPr>
        </p:nvSpPr>
        <p:spPr/>
        <p:txBody>
          <a:bodyPr/>
          <a:lstStyle/>
          <a:p>
            <a:pPr eaLnBrk="1" hangingPunct="1"/>
            <a:r>
              <a:rPr lang="zh-CN" altLang="zh-CN" smtClean="0"/>
              <a:t>如果派生类的一个表达式引用基类中不止一个成员，则存在二义性。</a:t>
            </a:r>
          </a:p>
          <a:p>
            <a:pPr eaLnBrk="1" hangingPunct="1"/>
            <a:r>
              <a:rPr lang="zh-CN" altLang="zh-CN" smtClean="0"/>
              <a:t>解决二义性的办法是加类限定符。</a:t>
            </a:r>
          </a:p>
        </p:txBody>
      </p:sp>
    </p:spTree>
    <p:extLst>
      <p:ext uri="{BB962C8B-B14F-4D97-AF65-F5344CB8AC3E}">
        <p14:creationId xmlns:p14="http://schemas.microsoft.com/office/powerpoint/2010/main" val="211693363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D553788-38B8-4158-9AC7-C78D659C6B73}" type="slidenum">
              <a:rPr kumimoji="0" lang="zh-CN" altLang="en-US" sz="1400"/>
              <a:pPr eaLnBrk="1" hangingPunct="1"/>
              <a:t>204</a:t>
            </a:fld>
            <a:endParaRPr kumimoji="0" lang="en-US" altLang="zh-CN" sz="1400"/>
          </a:p>
        </p:txBody>
      </p:sp>
      <p:sp>
        <p:nvSpPr>
          <p:cNvPr id="144386"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二义性</a:t>
            </a:r>
          </a:p>
        </p:txBody>
      </p:sp>
      <p:graphicFrame>
        <p:nvGraphicFramePr>
          <p:cNvPr id="142340" name="Object 3"/>
          <p:cNvGraphicFramePr>
            <a:graphicFrameLocks noChangeAspect="1"/>
          </p:cNvGraphicFramePr>
          <p:nvPr>
            <p:extLst>
              <p:ext uri="{D42A27DB-BD31-4B8C-83A1-F6EECF244321}">
                <p14:modId xmlns:p14="http://schemas.microsoft.com/office/powerpoint/2010/main" val="2157687927"/>
              </p:ext>
            </p:extLst>
          </p:nvPr>
        </p:nvGraphicFramePr>
        <p:xfrm>
          <a:off x="1069975" y="1711325"/>
          <a:ext cx="5905500" cy="4991100"/>
        </p:xfrm>
        <a:graphic>
          <a:graphicData uri="http://schemas.openxmlformats.org/presentationml/2006/ole">
            <mc:AlternateContent xmlns:mc="http://schemas.openxmlformats.org/markup-compatibility/2006">
              <mc:Choice xmlns:v="urn:schemas-microsoft-com:vml" Requires="v">
                <p:oleObj spid="_x0000_s62094" name="Document" r:id="rId3" imgW="6108309" imgH="5150948" progId="Word.Document.8">
                  <p:embed/>
                </p:oleObj>
              </mc:Choice>
              <mc:Fallback>
                <p:oleObj name="Document" r:id="rId3" imgW="6108309" imgH="5150948" progId="Word.Document.8">
                  <p:embed/>
                  <p:pic>
                    <p:nvPicPr>
                      <p:cNvPr id="0" name=""/>
                      <p:cNvPicPr>
                        <a:picLocks noChangeAspect="1" noChangeArrowheads="1"/>
                      </p:cNvPicPr>
                      <p:nvPr/>
                    </p:nvPicPr>
                    <p:blipFill>
                      <a:blip r:embed="rId4"/>
                      <a:srcRect/>
                      <a:stretch>
                        <a:fillRect/>
                      </a:stretch>
                    </p:blipFill>
                    <p:spPr bwMode="auto">
                      <a:xfrm>
                        <a:off x="1069975" y="1711325"/>
                        <a:ext cx="5905500" cy="499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1" name="Object 4"/>
          <p:cNvGraphicFramePr>
            <a:graphicFrameLocks noChangeAspect="1"/>
          </p:cNvGraphicFramePr>
          <p:nvPr>
            <p:extLst>
              <p:ext uri="{D42A27DB-BD31-4B8C-83A1-F6EECF244321}">
                <p14:modId xmlns:p14="http://schemas.microsoft.com/office/powerpoint/2010/main" val="4016841903"/>
              </p:ext>
            </p:extLst>
          </p:nvPr>
        </p:nvGraphicFramePr>
        <p:xfrm>
          <a:off x="3813175" y="1906588"/>
          <a:ext cx="6002338" cy="3940175"/>
        </p:xfrm>
        <a:graphic>
          <a:graphicData uri="http://schemas.openxmlformats.org/presentationml/2006/ole">
            <mc:AlternateContent xmlns:mc="http://schemas.openxmlformats.org/markup-compatibility/2006">
              <mc:Choice xmlns:v="urn:schemas-microsoft-com:vml" Requires="v">
                <p:oleObj spid="_x0000_s62095" name="Document" r:id="rId5" imgW="6079799" imgH="3979983" progId="Word.Document.8">
                  <p:embed/>
                </p:oleObj>
              </mc:Choice>
              <mc:Fallback>
                <p:oleObj name="Document" r:id="rId5" imgW="6079799" imgH="3979983" progId="Word.Document.8">
                  <p:embed/>
                  <p:pic>
                    <p:nvPicPr>
                      <p:cNvPr id="0" name=""/>
                      <p:cNvPicPr>
                        <a:picLocks noChangeAspect="1" noChangeArrowheads="1"/>
                      </p:cNvPicPr>
                      <p:nvPr/>
                    </p:nvPicPr>
                    <p:blipFill>
                      <a:blip r:embed="rId6"/>
                      <a:srcRect/>
                      <a:stretch>
                        <a:fillRect/>
                      </a:stretch>
                    </p:blipFill>
                    <p:spPr bwMode="auto">
                      <a:xfrm>
                        <a:off x="3813175" y="1906588"/>
                        <a:ext cx="6002338"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682938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2C18077-7985-413F-A2E3-5677841E118E}" type="slidenum">
              <a:rPr kumimoji="0" lang="zh-CN" altLang="en-US" sz="1400"/>
              <a:pPr eaLnBrk="1" hangingPunct="1"/>
              <a:t>205</a:t>
            </a:fld>
            <a:endParaRPr kumimoji="0" lang="en-US" altLang="zh-CN" sz="1400"/>
          </a:p>
        </p:txBody>
      </p:sp>
      <p:sp>
        <p:nvSpPr>
          <p:cNvPr id="146434" name="Rectangle 2"/>
          <p:cNvSpPr>
            <a:spLocks noGrp="1" noChangeArrowheads="1"/>
          </p:cNvSpPr>
          <p:nvPr>
            <p:ph type="title"/>
          </p:nvPr>
        </p:nvSpPr>
        <p:spPr>
          <a:xfrm>
            <a:off x="0" y="228600"/>
            <a:ext cx="4572000" cy="1143000"/>
          </a:xfrm>
        </p:spPr>
        <p:txBody>
          <a:bodyPr/>
          <a:lstStyle/>
          <a:p>
            <a:pPr eaLnBrk="1" hangingPunct="1">
              <a:defRPr/>
            </a:pPr>
            <a:r>
              <a:rPr lang="zh-CN" altLang="zh-CN" smtClean="0">
                <a:effectLst>
                  <a:outerShdw blurRad="38100" dist="38100" dir="2700000" algn="tl">
                    <a:srgbClr val="FFFFFF"/>
                  </a:outerShdw>
                </a:effectLst>
              </a:rPr>
              <a:t>二义性</a:t>
            </a:r>
          </a:p>
        </p:txBody>
      </p:sp>
      <p:sp>
        <p:nvSpPr>
          <p:cNvPr id="143364" name="Rectangle 3"/>
          <p:cNvSpPr>
            <a:spLocks noGrp="1" noChangeArrowheads="1"/>
          </p:cNvSpPr>
          <p:nvPr>
            <p:ph type="body" idx="1"/>
          </p:nvPr>
        </p:nvSpPr>
        <p:spPr>
          <a:xfrm>
            <a:off x="381000" y="1371600"/>
            <a:ext cx="4724400" cy="4114800"/>
          </a:xfrm>
        </p:spPr>
        <p:txBody>
          <a:bodyPr/>
          <a:lstStyle/>
          <a:p>
            <a:pPr eaLnBrk="1" hangingPunct="1"/>
            <a:r>
              <a:rPr lang="zh-CN" altLang="zh-CN" smtClean="0"/>
              <a:t>如果一个派生类是从多个基类派生，而这些基类又有一个共同的基类，则在对该基类中声明的标识符进行访问时可能产生二义性。</a:t>
            </a:r>
          </a:p>
        </p:txBody>
      </p:sp>
      <p:graphicFrame>
        <p:nvGraphicFramePr>
          <p:cNvPr id="143365" name="Object 4"/>
          <p:cNvGraphicFramePr>
            <a:graphicFrameLocks noChangeAspect="1"/>
          </p:cNvGraphicFramePr>
          <p:nvPr>
            <p:extLst>
              <p:ext uri="{D42A27DB-BD31-4B8C-83A1-F6EECF244321}">
                <p14:modId xmlns:p14="http://schemas.microsoft.com/office/powerpoint/2010/main" val="1982794974"/>
              </p:ext>
            </p:extLst>
          </p:nvPr>
        </p:nvGraphicFramePr>
        <p:xfrm>
          <a:off x="5181600" y="838200"/>
          <a:ext cx="6094413" cy="5548313"/>
        </p:xfrm>
        <a:graphic>
          <a:graphicData uri="http://schemas.openxmlformats.org/presentationml/2006/ole">
            <mc:AlternateContent xmlns:mc="http://schemas.openxmlformats.org/markup-compatibility/2006">
              <mc:Choice xmlns:v="urn:schemas-microsoft-com:vml" Requires="v">
                <p:oleObj spid="_x0000_s62792" name="Document" r:id="rId3" imgW="6108309" imgH="5544988" progId="Word.Document.8">
                  <p:embed/>
                </p:oleObj>
              </mc:Choice>
              <mc:Fallback>
                <p:oleObj name="Document" r:id="rId3" imgW="6108309" imgH="5544988" progId="Word.Document.8">
                  <p:embed/>
                  <p:pic>
                    <p:nvPicPr>
                      <p:cNvPr id="0" name=""/>
                      <p:cNvPicPr>
                        <a:picLocks noChangeAspect="1" noChangeArrowheads="1"/>
                      </p:cNvPicPr>
                      <p:nvPr/>
                    </p:nvPicPr>
                    <p:blipFill>
                      <a:blip r:embed="rId4"/>
                      <a:srcRect/>
                      <a:stretch>
                        <a:fillRect/>
                      </a:stretch>
                    </p:blipFill>
                    <p:spPr bwMode="auto">
                      <a:xfrm>
                        <a:off x="5181600" y="838200"/>
                        <a:ext cx="6094413" cy="554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3202913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27F9AEF-9F85-445E-AF63-EFCD1CB3CBDC}" type="slidenum">
              <a:rPr kumimoji="0" lang="zh-CN" altLang="en-US" sz="1400"/>
              <a:pPr eaLnBrk="1" hangingPunct="1"/>
              <a:t>206</a:t>
            </a:fld>
            <a:endParaRPr kumimoji="0" lang="en-US" altLang="zh-CN" sz="1400"/>
          </a:p>
        </p:txBody>
      </p:sp>
      <p:sp>
        <p:nvSpPr>
          <p:cNvPr id="147458"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二义性</a:t>
            </a:r>
          </a:p>
        </p:txBody>
      </p:sp>
      <p:sp>
        <p:nvSpPr>
          <p:cNvPr id="144388" name="Rectangle 3"/>
          <p:cNvSpPr>
            <a:spLocks noChangeArrowheads="1"/>
          </p:cNvSpPr>
          <p:nvPr/>
        </p:nvSpPr>
        <p:spPr bwMode="auto">
          <a:xfrm>
            <a:off x="1828800" y="19050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B{b}</a:t>
            </a:r>
          </a:p>
        </p:txBody>
      </p:sp>
      <p:sp>
        <p:nvSpPr>
          <p:cNvPr id="144389" name="Rectangle 4"/>
          <p:cNvSpPr>
            <a:spLocks noChangeArrowheads="1"/>
          </p:cNvSpPr>
          <p:nvPr/>
        </p:nvSpPr>
        <p:spPr bwMode="auto">
          <a:xfrm>
            <a:off x="2438400" y="28194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B1{b1}</a:t>
            </a:r>
          </a:p>
        </p:txBody>
      </p:sp>
      <p:sp>
        <p:nvSpPr>
          <p:cNvPr id="144390" name="Rectangle 5"/>
          <p:cNvSpPr>
            <a:spLocks noChangeArrowheads="1"/>
          </p:cNvSpPr>
          <p:nvPr/>
        </p:nvSpPr>
        <p:spPr bwMode="auto">
          <a:xfrm>
            <a:off x="3581400" y="3886200"/>
            <a:ext cx="1676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C{f(),d}</a:t>
            </a:r>
          </a:p>
        </p:txBody>
      </p:sp>
      <p:sp>
        <p:nvSpPr>
          <p:cNvPr id="144391" name="Rectangle 6"/>
          <p:cNvSpPr>
            <a:spLocks noChangeArrowheads="1"/>
          </p:cNvSpPr>
          <p:nvPr/>
        </p:nvSpPr>
        <p:spPr bwMode="auto">
          <a:xfrm>
            <a:off x="4953000" y="19050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B{b}</a:t>
            </a:r>
          </a:p>
        </p:txBody>
      </p:sp>
      <p:sp>
        <p:nvSpPr>
          <p:cNvPr id="144392" name="Rectangle 7"/>
          <p:cNvSpPr>
            <a:spLocks noChangeArrowheads="1"/>
          </p:cNvSpPr>
          <p:nvPr/>
        </p:nvSpPr>
        <p:spPr bwMode="auto">
          <a:xfrm>
            <a:off x="4572000" y="2819400"/>
            <a:ext cx="1447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accent2"/>
              </a:buClr>
              <a:buFont typeface="Monotype Sorts" pitchFamily="2" charset="2"/>
              <a:buNone/>
            </a:pPr>
            <a:r>
              <a:rPr lang="en-US" altLang="zh-CN" sz="3200">
                <a:latin typeface="Tahoma" pitchFamily="34" charset="0"/>
              </a:rPr>
              <a:t>B2{b2}</a:t>
            </a:r>
          </a:p>
        </p:txBody>
      </p:sp>
      <p:sp>
        <p:nvSpPr>
          <p:cNvPr id="144393" name="Line 8"/>
          <p:cNvSpPr>
            <a:spLocks noChangeShapeType="1"/>
          </p:cNvSpPr>
          <p:nvPr/>
        </p:nvSpPr>
        <p:spPr bwMode="auto">
          <a:xfrm flipV="1">
            <a:off x="4419600" y="32766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4" name="Line 9"/>
          <p:cNvSpPr>
            <a:spLocks noChangeShapeType="1"/>
          </p:cNvSpPr>
          <p:nvPr/>
        </p:nvSpPr>
        <p:spPr bwMode="auto">
          <a:xfrm flipH="1" flipV="1">
            <a:off x="3200400" y="3276600"/>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5" name="Line 10"/>
          <p:cNvSpPr>
            <a:spLocks noChangeShapeType="1"/>
          </p:cNvSpPr>
          <p:nvPr/>
        </p:nvSpPr>
        <p:spPr bwMode="auto">
          <a:xfrm flipV="1">
            <a:off x="5334000" y="2362200"/>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6" name="Line 11"/>
          <p:cNvSpPr>
            <a:spLocks noChangeShapeType="1"/>
          </p:cNvSpPr>
          <p:nvPr/>
        </p:nvSpPr>
        <p:spPr bwMode="auto">
          <a:xfrm flipH="1" flipV="1">
            <a:off x="2819400" y="2362200"/>
            <a:ext cx="22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2181876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2EFCC9-C6CA-475D-BD53-6D18425E01CC}" type="slidenum">
              <a:rPr kumimoji="0" lang="zh-CN" altLang="en-US" sz="1400"/>
              <a:pPr eaLnBrk="1" hangingPunct="1"/>
              <a:t>207</a:t>
            </a:fld>
            <a:endParaRPr kumimoji="0" lang="en-US" altLang="zh-CN" sz="1400"/>
          </a:p>
        </p:txBody>
      </p:sp>
      <p:sp>
        <p:nvSpPr>
          <p:cNvPr id="148482"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二义性</a:t>
            </a:r>
          </a:p>
        </p:txBody>
      </p:sp>
      <p:graphicFrame>
        <p:nvGraphicFramePr>
          <p:cNvPr id="145412" name="Object 3"/>
          <p:cNvGraphicFramePr>
            <a:graphicFrameLocks noChangeAspect="1"/>
          </p:cNvGraphicFramePr>
          <p:nvPr>
            <p:extLst>
              <p:ext uri="{D42A27DB-BD31-4B8C-83A1-F6EECF244321}">
                <p14:modId xmlns:p14="http://schemas.microsoft.com/office/powerpoint/2010/main" val="1727330374"/>
              </p:ext>
            </p:extLst>
          </p:nvPr>
        </p:nvGraphicFramePr>
        <p:xfrm>
          <a:off x="1293813" y="1711325"/>
          <a:ext cx="5903912" cy="6148388"/>
        </p:xfrm>
        <a:graphic>
          <a:graphicData uri="http://schemas.openxmlformats.org/presentationml/2006/ole">
            <mc:AlternateContent xmlns:mc="http://schemas.openxmlformats.org/markup-compatibility/2006">
              <mc:Choice xmlns:v="urn:schemas-microsoft-com:vml" Requires="v">
                <p:oleObj spid="_x0000_s63816"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1293813" y="1711325"/>
                        <a:ext cx="5903912" cy="614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3563740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4BF30F9-1ACF-4BE2-B6C2-9847C633538A}" type="slidenum">
              <a:rPr kumimoji="0" lang="zh-CN" altLang="en-US" sz="1400"/>
              <a:pPr eaLnBrk="1" hangingPunct="1"/>
              <a:t>208</a:t>
            </a:fld>
            <a:endParaRPr kumimoji="0" lang="en-US" altLang="zh-CN" sz="1400"/>
          </a:p>
        </p:txBody>
      </p:sp>
      <p:sp>
        <p:nvSpPr>
          <p:cNvPr id="149506"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虚基类</a:t>
            </a:r>
          </a:p>
        </p:txBody>
      </p:sp>
      <p:sp>
        <p:nvSpPr>
          <p:cNvPr id="146436" name="Rectangle 3"/>
          <p:cNvSpPr>
            <a:spLocks noGrp="1" noChangeArrowheads="1"/>
          </p:cNvSpPr>
          <p:nvPr>
            <p:ph type="body" idx="1"/>
          </p:nvPr>
        </p:nvSpPr>
        <p:spPr/>
        <p:txBody>
          <a:bodyPr/>
          <a:lstStyle/>
          <a:p>
            <a:pPr eaLnBrk="1" hangingPunct="1"/>
            <a:r>
              <a:rPr lang="zh-CN" altLang="zh-CN" dirty="0" smtClean="0"/>
              <a:t>为避免一个基类在多条继承路径上造成在派生类中产生多个基类子对象，可以采用虚基类技术。</a:t>
            </a:r>
          </a:p>
          <a:p>
            <a:pPr eaLnBrk="1" hangingPunct="1"/>
            <a:r>
              <a:rPr lang="zh-CN" altLang="zh-CN" dirty="0" smtClean="0"/>
              <a:t>语法如下</a:t>
            </a:r>
          </a:p>
          <a:p>
            <a:pPr lvl="1" eaLnBrk="1" hangingPunct="1"/>
            <a:r>
              <a:rPr lang="en-US" altLang="zh-CN" dirty="0" smtClean="0"/>
              <a:t>class B1:virtual public B{}</a:t>
            </a:r>
          </a:p>
          <a:p>
            <a:pPr lvl="1" eaLnBrk="1" hangingPunct="1"/>
            <a:r>
              <a:rPr lang="en-US" altLang="zh-CN" dirty="0" smtClean="0"/>
              <a:t>class B2:virtual public B{}</a:t>
            </a:r>
          </a:p>
          <a:p>
            <a:pPr lvl="1" eaLnBrk="1" hangingPunct="1"/>
            <a:r>
              <a:rPr lang="en-US" altLang="zh-CN" dirty="0" smtClean="0"/>
              <a:t>class C:public B1,public B2{}</a:t>
            </a:r>
          </a:p>
        </p:txBody>
      </p:sp>
    </p:spTree>
    <p:extLst>
      <p:ext uri="{BB962C8B-B14F-4D97-AF65-F5344CB8AC3E}">
        <p14:creationId xmlns:p14="http://schemas.microsoft.com/office/powerpoint/2010/main" val="68625730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AD96EDD-8995-4C15-AF13-4CC17EBB8D3B}" type="slidenum">
              <a:rPr kumimoji="0" lang="zh-CN" altLang="en-US" sz="1400"/>
              <a:pPr eaLnBrk="1" hangingPunct="1"/>
              <a:t>209</a:t>
            </a:fld>
            <a:endParaRPr kumimoji="0" lang="en-US" altLang="zh-CN" sz="1400"/>
          </a:p>
        </p:txBody>
      </p:sp>
      <p:sp>
        <p:nvSpPr>
          <p:cNvPr id="150530" name="Rectangle 2"/>
          <p:cNvSpPr>
            <a:spLocks noGrp="1" noChangeArrowheads="1"/>
          </p:cNvSpPr>
          <p:nvPr>
            <p:ph type="title"/>
          </p:nvPr>
        </p:nvSpPr>
        <p:spPr/>
        <p:txBody>
          <a:bodyPr/>
          <a:lstStyle/>
          <a:p>
            <a:pPr eaLnBrk="1" hangingPunct="1">
              <a:defRPr/>
            </a:pPr>
            <a:r>
              <a:rPr lang="zh-CN" altLang="zh-CN" smtClean="0">
                <a:effectLst>
                  <a:outerShdw blurRad="38100" dist="38100" dir="2700000" algn="tl">
                    <a:srgbClr val="FFFFFF"/>
                  </a:outerShdw>
                </a:effectLst>
              </a:rPr>
              <a:t>派生类的赋值和初始化</a:t>
            </a:r>
          </a:p>
        </p:txBody>
      </p:sp>
      <p:sp>
        <p:nvSpPr>
          <p:cNvPr id="147460" name="Rectangle 3"/>
          <p:cNvSpPr>
            <a:spLocks noGrp="1" noChangeArrowheads="1"/>
          </p:cNvSpPr>
          <p:nvPr>
            <p:ph type="body" idx="1"/>
          </p:nvPr>
        </p:nvSpPr>
        <p:spPr/>
        <p:txBody>
          <a:bodyPr/>
          <a:lstStyle/>
          <a:p>
            <a:pPr eaLnBrk="1" hangingPunct="1"/>
            <a:r>
              <a:rPr lang="zh-CN" altLang="zh-CN" smtClean="0"/>
              <a:t>如未定义拷贝构造函数和赋值操作，则编译器提供。</a:t>
            </a:r>
          </a:p>
          <a:p>
            <a:pPr eaLnBrk="1" hangingPunct="1"/>
            <a:r>
              <a:rPr lang="zh-CN" altLang="zh-CN" smtClean="0"/>
              <a:t>如自定义，则应在实现中调用基类的拷贝构造函数和赋值操作。</a:t>
            </a:r>
          </a:p>
        </p:txBody>
      </p:sp>
    </p:spTree>
    <p:extLst>
      <p:ext uri="{BB962C8B-B14F-4D97-AF65-F5344CB8AC3E}">
        <p14:creationId xmlns:p14="http://schemas.microsoft.com/office/powerpoint/2010/main" val="2101299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FA52352-D732-4AB9-9B24-AB415D158840}" type="slidenum">
              <a:rPr kumimoji="0" lang="zh-CN" altLang="en-US" sz="1400"/>
              <a:pPr eaLnBrk="1" hangingPunct="1"/>
              <a:t>21</a:t>
            </a:fld>
            <a:endParaRPr kumimoji="0" lang="en-US" altLang="zh-CN" sz="1400"/>
          </a:p>
        </p:txBody>
      </p:sp>
      <p:sp>
        <p:nvSpPr>
          <p:cNvPr id="947202" name="Rectangle 2"/>
          <p:cNvSpPr>
            <a:spLocks noGrp="1" noChangeArrowheads="1"/>
          </p:cNvSpPr>
          <p:nvPr>
            <p:ph type="title"/>
          </p:nvPr>
        </p:nvSpPr>
        <p:spPr>
          <a:xfrm>
            <a:off x="684213" y="0"/>
            <a:ext cx="7772400" cy="765175"/>
          </a:xfrm>
        </p:spPr>
        <p:txBody>
          <a:bodyPr/>
          <a:lstStyle/>
          <a:p>
            <a:pPr eaLnBrk="1" hangingPunct="1">
              <a:lnSpc>
                <a:spcPct val="90000"/>
              </a:lnSpc>
              <a:defRPr/>
            </a:pPr>
            <a:r>
              <a:rPr lang="zh-CN" altLang="en-US" sz="4000" smtClean="0">
                <a:effectLst>
                  <a:outerShdw blurRad="38100" dist="38100" dir="2700000" algn="tl">
                    <a:srgbClr val="FFFFFF"/>
                  </a:outerShdw>
                </a:effectLst>
              </a:rPr>
              <a:t>面向对象技术回顾</a:t>
            </a:r>
          </a:p>
        </p:txBody>
      </p:sp>
      <p:sp>
        <p:nvSpPr>
          <p:cNvPr id="24580" name="Rectangle 3"/>
          <p:cNvSpPr>
            <a:spLocks noGrp="1" noChangeArrowheads="1"/>
          </p:cNvSpPr>
          <p:nvPr>
            <p:ph type="body" idx="1"/>
          </p:nvPr>
        </p:nvSpPr>
        <p:spPr>
          <a:xfrm>
            <a:off x="685800" y="908050"/>
            <a:ext cx="7772400" cy="5949950"/>
          </a:xfrm>
        </p:spPr>
        <p:txBody>
          <a:bodyPr/>
          <a:lstStyle/>
          <a:p>
            <a:pPr eaLnBrk="1" hangingPunct="1"/>
            <a:r>
              <a:rPr lang="zh-CN" altLang="en-US" smtClean="0"/>
              <a:t>面向对象技术是许多人历经多年研究积累的产物。</a:t>
            </a:r>
          </a:p>
          <a:p>
            <a:pPr lvl="1" eaLnBrk="1" hangingPunct="1"/>
            <a:r>
              <a:rPr lang="zh-CN" altLang="en-US" smtClean="0"/>
              <a:t>类的概念，是面向对象的重要组成部分。</a:t>
            </a:r>
          </a:p>
          <a:p>
            <a:pPr lvl="1" eaLnBrk="1" hangingPunct="1"/>
            <a:r>
              <a:rPr lang="en-US" altLang="zh-CN" smtClean="0"/>
              <a:t>Smalltalk</a:t>
            </a:r>
            <a:r>
              <a:rPr lang="zh-CN" altLang="en-US" smtClean="0"/>
              <a:t>，提出许多面向对象技术的核心概念，如：消息和继承。</a:t>
            </a:r>
          </a:p>
          <a:p>
            <a:pPr lvl="1" eaLnBrk="1" hangingPunct="1"/>
            <a:r>
              <a:rPr lang="en-US" altLang="zh-CN" smtClean="0"/>
              <a:t>Dijkstra</a:t>
            </a:r>
            <a:r>
              <a:rPr lang="zh-CN" altLang="en-US" smtClean="0"/>
              <a:t>的软件正确性理念，提出了用抽象层构造软件的观点。</a:t>
            </a:r>
          </a:p>
          <a:p>
            <a:pPr lvl="1" eaLnBrk="1" hangingPunct="1"/>
            <a:r>
              <a:rPr lang="en-US" altLang="zh-CN" smtClean="0"/>
              <a:t>Ada</a:t>
            </a:r>
            <a:r>
              <a:rPr lang="zh-CN" altLang="en-US" smtClean="0"/>
              <a:t>语言，提出了一般性和包两个概念。</a:t>
            </a:r>
          </a:p>
          <a:p>
            <a:pPr lvl="1" eaLnBrk="1" hangingPunct="1"/>
            <a:r>
              <a:rPr lang="en-US" altLang="zh-CN" smtClean="0"/>
              <a:t>C++</a:t>
            </a:r>
            <a:r>
              <a:rPr lang="zh-CN" altLang="en-US" smtClean="0"/>
              <a:t>语言，最广泛使用的面向对象的语言。</a:t>
            </a:r>
          </a:p>
          <a:p>
            <a:pPr lvl="1" eaLnBrk="1" hangingPunct="1"/>
            <a:r>
              <a:rPr lang="en-US" altLang="zh-CN" smtClean="0"/>
              <a:t>Java</a:t>
            </a:r>
            <a:r>
              <a:rPr lang="zh-CN" altLang="en-US" smtClean="0"/>
              <a:t>语言，健壮的、可移植的、流行的面向对象语言。</a:t>
            </a:r>
          </a:p>
        </p:txBody>
      </p:sp>
    </p:spTree>
    <p:extLst>
      <p:ext uri="{BB962C8B-B14F-4D97-AF65-F5344CB8AC3E}">
        <p14:creationId xmlns:p14="http://schemas.microsoft.com/office/powerpoint/2010/main" val="167190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47202"/>
                                        </p:tgtEl>
                                        <p:attrNameLst>
                                          <p:attrName>style.visibility</p:attrName>
                                        </p:attrNameLst>
                                      </p:cBhvr>
                                      <p:to>
                                        <p:strVal val="visible"/>
                                      </p:to>
                                    </p:set>
                                    <p:animEffect transition="in" filter="fade">
                                      <p:cBhvr>
                                        <p:cTn id="12" dur="1000"/>
                                        <p:tgtEl>
                                          <p:spTgt spid="947202"/>
                                        </p:tgtEl>
                                      </p:cBhvr>
                                    </p:animEffect>
                                    <p:anim calcmode="lin" valueType="num">
                                      <p:cBhvr>
                                        <p:cTn id="13" dur="1000" fill="hold"/>
                                        <p:tgtEl>
                                          <p:spTgt spid="947202"/>
                                        </p:tgtEl>
                                        <p:attrNameLst>
                                          <p:attrName>ppt_x</p:attrName>
                                        </p:attrNameLst>
                                      </p:cBhvr>
                                      <p:tavLst>
                                        <p:tav tm="0">
                                          <p:val>
                                            <p:strVal val="#ppt_x"/>
                                          </p:val>
                                        </p:tav>
                                        <p:tav tm="100000">
                                          <p:val>
                                            <p:strVal val="#ppt_x"/>
                                          </p:val>
                                        </p:tav>
                                      </p:tavLst>
                                    </p:anim>
                                    <p:anim calcmode="lin" valueType="num">
                                      <p:cBhvr>
                                        <p:cTn id="14" dur="1000" fill="hold"/>
                                        <p:tgtEl>
                                          <p:spTgt spid="94720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580">
                                            <p:txEl>
                                              <p:pRg st="0" end="0"/>
                                            </p:txEl>
                                          </p:spTgt>
                                        </p:tgtEl>
                                        <p:attrNameLst>
                                          <p:attrName>style.visibility</p:attrName>
                                        </p:attrNameLst>
                                      </p:cBhvr>
                                      <p:to>
                                        <p:strVal val="visible"/>
                                      </p:to>
                                    </p:set>
                                    <p:animEffect transition="in" filter="fade">
                                      <p:cBhvr>
                                        <p:cTn id="17" dur="1000"/>
                                        <p:tgtEl>
                                          <p:spTgt spid="24580">
                                            <p:txEl>
                                              <p:pRg st="0" end="0"/>
                                            </p:txEl>
                                          </p:spTgt>
                                        </p:tgtEl>
                                      </p:cBhvr>
                                    </p:animEffect>
                                    <p:anim calcmode="lin" valueType="num">
                                      <p:cBhvr>
                                        <p:cTn id="18" dur="10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4580">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580">
                                            <p:txEl>
                                              <p:pRg st="1" end="1"/>
                                            </p:txEl>
                                          </p:spTgt>
                                        </p:tgtEl>
                                        <p:attrNameLst>
                                          <p:attrName>style.visibility</p:attrName>
                                        </p:attrNameLst>
                                      </p:cBhvr>
                                      <p:to>
                                        <p:strVal val="visible"/>
                                      </p:to>
                                    </p:set>
                                    <p:animEffect transition="in" filter="fade">
                                      <p:cBhvr>
                                        <p:cTn id="22" dur="1000"/>
                                        <p:tgtEl>
                                          <p:spTgt spid="24580">
                                            <p:txEl>
                                              <p:pRg st="1" end="1"/>
                                            </p:txEl>
                                          </p:spTgt>
                                        </p:tgtEl>
                                      </p:cBhvr>
                                    </p:animEffect>
                                    <p:anim calcmode="lin" valueType="num">
                                      <p:cBhvr>
                                        <p:cTn id="23" dur="10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4580">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580">
                                            <p:txEl>
                                              <p:pRg st="2" end="2"/>
                                            </p:txEl>
                                          </p:spTgt>
                                        </p:tgtEl>
                                        <p:attrNameLst>
                                          <p:attrName>style.visibility</p:attrName>
                                        </p:attrNameLst>
                                      </p:cBhvr>
                                      <p:to>
                                        <p:strVal val="visible"/>
                                      </p:to>
                                    </p:set>
                                    <p:animEffect transition="in" filter="fade">
                                      <p:cBhvr>
                                        <p:cTn id="27" dur="1000"/>
                                        <p:tgtEl>
                                          <p:spTgt spid="24580">
                                            <p:txEl>
                                              <p:pRg st="2" end="2"/>
                                            </p:txEl>
                                          </p:spTgt>
                                        </p:tgtEl>
                                      </p:cBhvr>
                                    </p:animEffect>
                                    <p:anim calcmode="lin" valueType="num">
                                      <p:cBhvr>
                                        <p:cTn id="28" dur="10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4580">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580">
                                            <p:txEl>
                                              <p:pRg st="3" end="3"/>
                                            </p:txEl>
                                          </p:spTgt>
                                        </p:tgtEl>
                                        <p:attrNameLst>
                                          <p:attrName>style.visibility</p:attrName>
                                        </p:attrNameLst>
                                      </p:cBhvr>
                                      <p:to>
                                        <p:strVal val="visible"/>
                                      </p:to>
                                    </p:set>
                                    <p:animEffect transition="in" filter="fade">
                                      <p:cBhvr>
                                        <p:cTn id="32" dur="1000"/>
                                        <p:tgtEl>
                                          <p:spTgt spid="24580">
                                            <p:txEl>
                                              <p:pRg st="3" end="3"/>
                                            </p:txEl>
                                          </p:spTgt>
                                        </p:tgtEl>
                                      </p:cBhvr>
                                    </p:animEffect>
                                    <p:anim calcmode="lin" valueType="num">
                                      <p:cBhvr>
                                        <p:cTn id="33" dur="10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4580">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580">
                                            <p:txEl>
                                              <p:pRg st="4" end="4"/>
                                            </p:txEl>
                                          </p:spTgt>
                                        </p:tgtEl>
                                        <p:attrNameLst>
                                          <p:attrName>style.visibility</p:attrName>
                                        </p:attrNameLst>
                                      </p:cBhvr>
                                      <p:to>
                                        <p:strVal val="visible"/>
                                      </p:to>
                                    </p:set>
                                    <p:animEffect transition="in" filter="fade">
                                      <p:cBhvr>
                                        <p:cTn id="37" dur="1000"/>
                                        <p:tgtEl>
                                          <p:spTgt spid="24580">
                                            <p:txEl>
                                              <p:pRg st="4" end="4"/>
                                            </p:txEl>
                                          </p:spTgt>
                                        </p:tgtEl>
                                      </p:cBhvr>
                                    </p:animEffect>
                                    <p:anim calcmode="lin" valueType="num">
                                      <p:cBhvr>
                                        <p:cTn id="38" dur="1000" fill="hold"/>
                                        <p:tgtEl>
                                          <p:spTgt spid="24580">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24580">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580">
                                            <p:txEl>
                                              <p:pRg st="5" end="5"/>
                                            </p:txEl>
                                          </p:spTgt>
                                        </p:tgtEl>
                                        <p:attrNameLst>
                                          <p:attrName>style.visibility</p:attrName>
                                        </p:attrNameLst>
                                      </p:cBhvr>
                                      <p:to>
                                        <p:strVal val="visible"/>
                                      </p:to>
                                    </p:set>
                                    <p:animEffect transition="in" filter="fade">
                                      <p:cBhvr>
                                        <p:cTn id="42" dur="1000"/>
                                        <p:tgtEl>
                                          <p:spTgt spid="24580">
                                            <p:txEl>
                                              <p:pRg st="5" end="5"/>
                                            </p:txEl>
                                          </p:spTgt>
                                        </p:tgtEl>
                                      </p:cBhvr>
                                    </p:animEffect>
                                    <p:anim calcmode="lin" valueType="num">
                                      <p:cBhvr>
                                        <p:cTn id="43" dur="1000" fill="hold"/>
                                        <p:tgtEl>
                                          <p:spTgt spid="24580">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4580">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580">
                                            <p:txEl>
                                              <p:pRg st="6" end="6"/>
                                            </p:txEl>
                                          </p:spTgt>
                                        </p:tgtEl>
                                        <p:attrNameLst>
                                          <p:attrName>style.visibility</p:attrName>
                                        </p:attrNameLst>
                                      </p:cBhvr>
                                      <p:to>
                                        <p:strVal val="visible"/>
                                      </p:to>
                                    </p:set>
                                    <p:animEffect transition="in" filter="fade">
                                      <p:cBhvr>
                                        <p:cTn id="47" dur="1000"/>
                                        <p:tgtEl>
                                          <p:spTgt spid="24580">
                                            <p:txEl>
                                              <p:pRg st="6" end="6"/>
                                            </p:txEl>
                                          </p:spTgt>
                                        </p:tgtEl>
                                      </p:cBhvr>
                                    </p:animEffect>
                                    <p:anim calcmode="lin" valueType="num">
                                      <p:cBhvr>
                                        <p:cTn id="48" dur="1000" fill="hold"/>
                                        <p:tgtEl>
                                          <p:spTgt spid="24580">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2458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947202" grpId="0"/>
      <p:bldP spid="24580" grpId="0"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E3DD9C1-2794-4213-9B0D-FD4ECDACB450}" type="slidenum">
              <a:rPr kumimoji="0" lang="zh-CN" altLang="en-US" sz="1400"/>
              <a:pPr eaLnBrk="1" hangingPunct="1"/>
              <a:t>210</a:t>
            </a:fld>
            <a:endParaRPr kumimoji="0" lang="en-US" altLang="zh-CN" sz="1400"/>
          </a:p>
        </p:txBody>
      </p:sp>
      <p:sp>
        <p:nvSpPr>
          <p:cNvPr id="151554" name="Rectangle 2"/>
          <p:cNvSpPr>
            <a:spLocks noGrp="1" noChangeArrowheads="1"/>
          </p:cNvSpPr>
          <p:nvPr>
            <p:ph type="title"/>
          </p:nvPr>
        </p:nvSpPr>
        <p:spPr/>
        <p:txBody>
          <a:bodyPr/>
          <a:lstStyle/>
          <a:p>
            <a:pPr eaLnBrk="1" hangingPunct="1">
              <a:defRPr/>
            </a:pPr>
            <a:r>
              <a:rPr lang="en-US" altLang="zh-CN" b="1" dirty="0" smtClean="0">
                <a:effectLst>
                  <a:outerShdw blurRad="38100" dist="38100" dir="2700000" algn="tl">
                    <a:srgbClr val="FFFFFF"/>
                  </a:outerShdw>
                </a:effectLst>
                <a:latin typeface="宋体" pitchFamily="2" charset="-122"/>
              </a:rPr>
              <a:t>11.4</a:t>
            </a:r>
            <a:r>
              <a:rPr lang="zh-CN" altLang="zh-CN" b="1" dirty="0" smtClean="0">
                <a:effectLst>
                  <a:outerShdw blurRad="38100" dist="38100" dir="2700000" algn="tl">
                    <a:srgbClr val="FFFFFF"/>
                  </a:outerShdw>
                </a:effectLst>
                <a:latin typeface="宋体" pitchFamily="2" charset="-122"/>
              </a:rPr>
              <a:t> 虚函数与多态性</a:t>
            </a:r>
          </a:p>
        </p:txBody>
      </p:sp>
      <p:sp>
        <p:nvSpPr>
          <p:cNvPr id="148484" name="Rectangle 3"/>
          <p:cNvSpPr>
            <a:spLocks noGrp="1" noChangeArrowheads="1"/>
          </p:cNvSpPr>
          <p:nvPr>
            <p:ph type="body" idx="1"/>
          </p:nvPr>
        </p:nvSpPr>
        <p:spPr/>
        <p:txBody>
          <a:bodyPr/>
          <a:lstStyle/>
          <a:p>
            <a:pPr eaLnBrk="1" hangingPunct="1"/>
            <a:r>
              <a:rPr lang="zh-CN" altLang="zh-CN" b="1" smtClean="0">
                <a:latin typeface="宋体" pitchFamily="2" charset="-122"/>
              </a:rPr>
              <a:t>如果类型</a:t>
            </a:r>
            <a:r>
              <a:rPr lang="en-US" altLang="zh-CN" b="1" smtClean="0">
                <a:latin typeface="宋体" pitchFamily="2" charset="-122"/>
              </a:rPr>
              <a:t>S</a:t>
            </a:r>
            <a:r>
              <a:rPr lang="zh-CN" altLang="zh-CN" b="1" smtClean="0">
                <a:latin typeface="宋体" pitchFamily="2" charset="-122"/>
              </a:rPr>
              <a:t>是从类型</a:t>
            </a:r>
            <a:r>
              <a:rPr lang="en-US" altLang="zh-CN" b="1" smtClean="0">
                <a:latin typeface="宋体" pitchFamily="2" charset="-122"/>
              </a:rPr>
              <a:t>T</a:t>
            </a:r>
            <a:r>
              <a:rPr lang="zh-CN" altLang="zh-CN" b="1" smtClean="0">
                <a:latin typeface="宋体" pitchFamily="2" charset="-122"/>
              </a:rPr>
              <a:t>共有继承的，则称类型</a:t>
            </a:r>
            <a:r>
              <a:rPr lang="en-US" altLang="zh-CN" b="1" smtClean="0">
                <a:latin typeface="宋体" pitchFamily="2" charset="-122"/>
              </a:rPr>
              <a:t>S</a:t>
            </a:r>
            <a:r>
              <a:rPr lang="zh-CN" altLang="zh-CN" b="1" smtClean="0">
                <a:latin typeface="宋体" pitchFamily="2" charset="-122"/>
              </a:rPr>
              <a:t>是类型</a:t>
            </a:r>
            <a:r>
              <a:rPr lang="en-US" altLang="zh-CN" b="1" smtClean="0">
                <a:latin typeface="宋体" pitchFamily="2" charset="-122"/>
              </a:rPr>
              <a:t>T</a:t>
            </a:r>
            <a:r>
              <a:rPr lang="zh-CN" altLang="zh-CN" b="1" smtClean="0">
                <a:latin typeface="宋体" pitchFamily="2" charset="-122"/>
              </a:rPr>
              <a:t>的子类型。</a:t>
            </a:r>
          </a:p>
          <a:p>
            <a:pPr eaLnBrk="1" hangingPunct="1"/>
            <a:r>
              <a:rPr lang="zh-CN" altLang="zh-CN" b="1" smtClean="0">
                <a:latin typeface="宋体" pitchFamily="2" charset="-122"/>
              </a:rPr>
              <a:t>类型</a:t>
            </a:r>
            <a:r>
              <a:rPr lang="en-US" altLang="zh-CN" b="1" smtClean="0">
                <a:latin typeface="宋体" pitchFamily="2" charset="-122"/>
              </a:rPr>
              <a:t>S</a:t>
            </a:r>
            <a:r>
              <a:rPr lang="zh-CN" altLang="zh-CN" b="1" smtClean="0">
                <a:latin typeface="宋体" pitchFamily="2" charset="-122"/>
              </a:rPr>
              <a:t>的指针或引用可以适用于类型</a:t>
            </a:r>
            <a:r>
              <a:rPr lang="en-US" altLang="zh-CN" b="1" smtClean="0">
                <a:latin typeface="宋体" pitchFamily="2" charset="-122"/>
              </a:rPr>
              <a:t>T</a:t>
            </a:r>
            <a:r>
              <a:rPr lang="zh-CN" altLang="zh-CN" b="1" smtClean="0">
                <a:latin typeface="宋体" pitchFamily="2" charset="-122"/>
              </a:rPr>
              <a:t>的指针或引用的场合。</a:t>
            </a:r>
          </a:p>
        </p:txBody>
      </p:sp>
    </p:spTree>
    <p:extLst>
      <p:ext uri="{BB962C8B-B14F-4D97-AF65-F5344CB8AC3E}">
        <p14:creationId xmlns:p14="http://schemas.microsoft.com/office/powerpoint/2010/main" val="416988893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D26E8B2-44CB-456D-A9E0-EAD2E83DA21A}" type="slidenum">
              <a:rPr kumimoji="0" lang="zh-CN" altLang="en-US" sz="1400"/>
              <a:pPr eaLnBrk="1" hangingPunct="1"/>
              <a:t>211</a:t>
            </a:fld>
            <a:endParaRPr kumimoji="0" lang="en-US" altLang="zh-CN" sz="1400"/>
          </a:p>
        </p:txBody>
      </p:sp>
      <p:sp>
        <p:nvSpPr>
          <p:cNvPr id="152578" name="Rectangle 2"/>
          <p:cNvSpPr>
            <a:spLocks noGrp="1" noChangeArrowheads="1"/>
          </p:cNvSpPr>
          <p:nvPr>
            <p:ph type="title"/>
          </p:nvPr>
        </p:nvSpPr>
        <p:spPr>
          <a:xfrm>
            <a:off x="0" y="0"/>
            <a:ext cx="5562600" cy="1143000"/>
          </a:xfrm>
        </p:spPr>
        <p:txBody>
          <a:bodyPr/>
          <a:lstStyle/>
          <a:p>
            <a:pPr eaLnBrk="1" hangingPunct="1">
              <a:defRPr/>
            </a:pPr>
            <a:r>
              <a:rPr lang="zh-CN" altLang="zh-CN" b="1" smtClean="0">
                <a:effectLst>
                  <a:outerShdw blurRad="38100" dist="38100" dir="2700000" algn="tl">
                    <a:srgbClr val="FFFFFF"/>
                  </a:outerShdw>
                </a:effectLst>
                <a:latin typeface="宋体" pitchFamily="2" charset="-122"/>
              </a:rPr>
              <a:t>动态绑定与虚函数</a:t>
            </a:r>
          </a:p>
        </p:txBody>
      </p:sp>
      <p:sp>
        <p:nvSpPr>
          <p:cNvPr id="149508" name="Rectangle 3"/>
          <p:cNvSpPr>
            <a:spLocks noGrp="1" noChangeArrowheads="1"/>
          </p:cNvSpPr>
          <p:nvPr>
            <p:ph type="body" idx="1"/>
          </p:nvPr>
        </p:nvSpPr>
        <p:spPr>
          <a:xfrm>
            <a:off x="0" y="990600"/>
            <a:ext cx="7010400" cy="4114800"/>
          </a:xfrm>
        </p:spPr>
        <p:txBody>
          <a:bodyPr/>
          <a:lstStyle/>
          <a:p>
            <a:pPr eaLnBrk="1" hangingPunct="1"/>
            <a:r>
              <a:rPr lang="zh-CN" altLang="zh-CN" b="1" smtClean="0">
                <a:latin typeface="宋体" pitchFamily="2" charset="-122"/>
              </a:rPr>
              <a:t>由于在基类和派生类中，相同的名字执行的操作可能不同，所以基类的成员函数在派生类中经常有不同的实现。</a:t>
            </a:r>
          </a:p>
          <a:p>
            <a:pPr eaLnBrk="1" hangingPunct="1"/>
            <a:r>
              <a:rPr lang="zh-CN" altLang="zh-CN" b="1" smtClean="0">
                <a:latin typeface="宋体" pitchFamily="2" charset="-122"/>
              </a:rPr>
              <a:t>用</a:t>
            </a:r>
            <a:r>
              <a:rPr lang="en-US" altLang="zh-CN" b="1" smtClean="0">
                <a:latin typeface="宋体" pitchFamily="2" charset="-122"/>
              </a:rPr>
              <a:t>virtual</a:t>
            </a:r>
            <a:r>
              <a:rPr lang="zh-CN" altLang="zh-CN" b="1" smtClean="0">
                <a:latin typeface="宋体" pitchFamily="2" charset="-122"/>
              </a:rPr>
              <a:t>关键字可以实现动态绑定。</a:t>
            </a:r>
          </a:p>
          <a:p>
            <a:pPr eaLnBrk="1" hangingPunct="1"/>
            <a:r>
              <a:rPr lang="zh-CN" altLang="zh-CN" b="1" smtClean="0">
                <a:latin typeface="宋体" pitchFamily="2" charset="-122"/>
              </a:rPr>
              <a:t>动态绑定只适用于虚函数的参数是指针或引用的情况。</a:t>
            </a:r>
          </a:p>
        </p:txBody>
      </p:sp>
    </p:spTree>
    <p:extLst>
      <p:ext uri="{BB962C8B-B14F-4D97-AF65-F5344CB8AC3E}">
        <p14:creationId xmlns:p14="http://schemas.microsoft.com/office/powerpoint/2010/main" val="370912097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AA5BB6A-8A5A-4FCB-A140-92B7B66C354C}" type="slidenum">
              <a:rPr kumimoji="0" lang="zh-CN" altLang="en-US" sz="1400"/>
              <a:pPr eaLnBrk="1" hangingPunct="1"/>
              <a:t>212</a:t>
            </a:fld>
            <a:endParaRPr kumimoji="0" lang="en-US" altLang="zh-CN" sz="1400"/>
          </a:p>
        </p:txBody>
      </p:sp>
      <p:sp>
        <p:nvSpPr>
          <p:cNvPr id="15360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动态绑定与虚函数</a:t>
            </a:r>
          </a:p>
        </p:txBody>
      </p:sp>
      <p:graphicFrame>
        <p:nvGraphicFramePr>
          <p:cNvPr id="150532" name="Object 3"/>
          <p:cNvGraphicFramePr>
            <a:graphicFrameLocks noChangeAspect="1"/>
          </p:cNvGraphicFramePr>
          <p:nvPr>
            <p:extLst>
              <p:ext uri="{D42A27DB-BD31-4B8C-83A1-F6EECF244321}">
                <p14:modId xmlns:p14="http://schemas.microsoft.com/office/powerpoint/2010/main" val="111703241"/>
              </p:ext>
            </p:extLst>
          </p:nvPr>
        </p:nvGraphicFramePr>
        <p:xfrm>
          <a:off x="4038600" y="1600200"/>
          <a:ext cx="6057900" cy="5524500"/>
        </p:xfrm>
        <a:graphic>
          <a:graphicData uri="http://schemas.openxmlformats.org/presentationml/2006/ole">
            <mc:AlternateContent xmlns:mc="http://schemas.openxmlformats.org/markup-compatibility/2006">
              <mc:Choice xmlns:v="urn:schemas-microsoft-com:vml" Requires="v">
                <p:oleObj spid="_x0000_s65166" name="Document" r:id="rId3" imgW="6079799" imgH="5522317" progId="Word.Document.8">
                  <p:embed/>
                </p:oleObj>
              </mc:Choice>
              <mc:Fallback>
                <p:oleObj name="Document" r:id="rId3" imgW="6079799" imgH="5522317" progId="Word.Document.8">
                  <p:embed/>
                  <p:pic>
                    <p:nvPicPr>
                      <p:cNvPr id="0" name=""/>
                      <p:cNvPicPr>
                        <a:picLocks noChangeAspect="1" noChangeArrowheads="1"/>
                      </p:cNvPicPr>
                      <p:nvPr/>
                    </p:nvPicPr>
                    <p:blipFill>
                      <a:blip r:embed="rId4"/>
                      <a:srcRect/>
                      <a:stretch>
                        <a:fillRect/>
                      </a:stretch>
                    </p:blipFill>
                    <p:spPr bwMode="auto">
                      <a:xfrm>
                        <a:off x="4038600" y="1600200"/>
                        <a:ext cx="6057900" cy="552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3" name="Object 4"/>
          <p:cNvGraphicFramePr>
            <a:graphicFrameLocks noChangeAspect="1"/>
          </p:cNvGraphicFramePr>
          <p:nvPr>
            <p:extLst>
              <p:ext uri="{D42A27DB-BD31-4B8C-83A1-F6EECF244321}">
                <p14:modId xmlns:p14="http://schemas.microsoft.com/office/powerpoint/2010/main" val="2651869527"/>
              </p:ext>
            </p:extLst>
          </p:nvPr>
        </p:nvGraphicFramePr>
        <p:xfrm>
          <a:off x="0" y="1527175"/>
          <a:ext cx="6070600" cy="4056063"/>
        </p:xfrm>
        <a:graphic>
          <a:graphicData uri="http://schemas.openxmlformats.org/presentationml/2006/ole">
            <mc:AlternateContent xmlns:mc="http://schemas.openxmlformats.org/markup-compatibility/2006">
              <mc:Choice xmlns:v="urn:schemas-microsoft-com:vml" Requires="v">
                <p:oleObj spid="_x0000_s65167" name="Document" r:id="rId5" imgW="6089182" imgH="4055913" progId="Word.Document.8">
                  <p:embed/>
                </p:oleObj>
              </mc:Choice>
              <mc:Fallback>
                <p:oleObj name="Document" r:id="rId5" imgW="6089182" imgH="4055913" progId="Word.Document.8">
                  <p:embed/>
                  <p:pic>
                    <p:nvPicPr>
                      <p:cNvPr id="0" name=""/>
                      <p:cNvPicPr>
                        <a:picLocks noChangeAspect="1" noChangeArrowheads="1"/>
                      </p:cNvPicPr>
                      <p:nvPr/>
                    </p:nvPicPr>
                    <p:blipFill>
                      <a:blip r:embed="rId6"/>
                      <a:srcRect/>
                      <a:stretch>
                        <a:fillRect/>
                      </a:stretch>
                    </p:blipFill>
                    <p:spPr bwMode="auto">
                      <a:xfrm>
                        <a:off x="0" y="1527175"/>
                        <a:ext cx="6070600" cy="405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091846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77A9240-2083-4707-B3DA-C4146706D961}" type="slidenum">
              <a:rPr kumimoji="0" lang="zh-CN" altLang="en-US" sz="1400"/>
              <a:pPr eaLnBrk="1" hangingPunct="1"/>
              <a:t>213</a:t>
            </a:fld>
            <a:endParaRPr kumimoji="0" lang="en-US" altLang="zh-CN" sz="1400"/>
          </a:p>
        </p:txBody>
      </p:sp>
      <p:sp>
        <p:nvSpPr>
          <p:cNvPr id="154626"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动态绑定与虚函数</a:t>
            </a:r>
          </a:p>
        </p:txBody>
      </p:sp>
      <p:graphicFrame>
        <p:nvGraphicFramePr>
          <p:cNvPr id="151556" name="Object 3"/>
          <p:cNvGraphicFramePr>
            <a:graphicFrameLocks noChangeAspect="1"/>
          </p:cNvGraphicFramePr>
          <p:nvPr>
            <p:extLst>
              <p:ext uri="{D42A27DB-BD31-4B8C-83A1-F6EECF244321}">
                <p14:modId xmlns:p14="http://schemas.microsoft.com/office/powerpoint/2010/main" val="1554963280"/>
              </p:ext>
            </p:extLst>
          </p:nvPr>
        </p:nvGraphicFramePr>
        <p:xfrm>
          <a:off x="1219200" y="1828800"/>
          <a:ext cx="6094413" cy="4064000"/>
        </p:xfrm>
        <a:graphic>
          <a:graphicData uri="http://schemas.openxmlformats.org/presentationml/2006/ole">
            <mc:AlternateContent xmlns:mc="http://schemas.openxmlformats.org/markup-compatibility/2006">
              <mc:Choice xmlns:v="urn:schemas-microsoft-com:vml" Requires="v">
                <p:oleObj spid="_x0000_s65864" name="Document" r:id="rId3" imgW="6108309" imgH="4065629" progId="Word.Document.8">
                  <p:embed/>
                </p:oleObj>
              </mc:Choice>
              <mc:Fallback>
                <p:oleObj name="Document" r:id="rId3" imgW="6108309" imgH="4065629" progId="Word.Document.8">
                  <p:embed/>
                  <p:pic>
                    <p:nvPicPr>
                      <p:cNvPr id="0" name=""/>
                      <p:cNvPicPr>
                        <a:picLocks noChangeAspect="1" noChangeArrowheads="1"/>
                      </p:cNvPicPr>
                      <p:nvPr/>
                    </p:nvPicPr>
                    <p:blipFill>
                      <a:blip r:embed="rId4"/>
                      <a:srcRect/>
                      <a:stretch>
                        <a:fillRect/>
                      </a:stretch>
                    </p:blipFill>
                    <p:spPr bwMode="auto">
                      <a:xfrm>
                        <a:off x="1219200" y="1828800"/>
                        <a:ext cx="6094413"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0118394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19B7BB0-D520-4A38-97A1-4436746ABA86}" type="slidenum">
              <a:rPr kumimoji="0" lang="zh-CN" altLang="en-US" sz="1400"/>
              <a:pPr eaLnBrk="1" hangingPunct="1"/>
              <a:t>214</a:t>
            </a:fld>
            <a:endParaRPr kumimoji="0" lang="en-US" altLang="zh-CN" sz="1400"/>
          </a:p>
        </p:txBody>
      </p:sp>
      <p:sp>
        <p:nvSpPr>
          <p:cNvPr id="155650"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动态绑定与虚函数</a:t>
            </a:r>
            <a:endParaRPr lang="zh-CN" altLang="en-US" smtClean="0">
              <a:effectLst>
                <a:outerShdw blurRad="38100" dist="38100" dir="2700000" algn="tl">
                  <a:srgbClr val="FFFFFF"/>
                </a:outerShdw>
              </a:effectLst>
              <a:hlinkClick r:id="rId3" action="ppaction://hlinksldjump"/>
            </a:endParaRPr>
          </a:p>
        </p:txBody>
      </p:sp>
      <p:graphicFrame>
        <p:nvGraphicFramePr>
          <p:cNvPr id="152580" name="Object 3"/>
          <p:cNvGraphicFramePr>
            <a:graphicFrameLocks noChangeAspect="1"/>
          </p:cNvGraphicFramePr>
          <p:nvPr>
            <p:extLst>
              <p:ext uri="{D42A27DB-BD31-4B8C-83A1-F6EECF244321}">
                <p14:modId xmlns:p14="http://schemas.microsoft.com/office/powerpoint/2010/main" val="3552437269"/>
              </p:ext>
            </p:extLst>
          </p:nvPr>
        </p:nvGraphicFramePr>
        <p:xfrm>
          <a:off x="304800" y="1676400"/>
          <a:ext cx="6057900" cy="4038600"/>
        </p:xfrm>
        <a:graphic>
          <a:graphicData uri="http://schemas.openxmlformats.org/presentationml/2006/ole">
            <mc:AlternateContent xmlns:mc="http://schemas.openxmlformats.org/markup-compatibility/2006">
              <mc:Choice xmlns:v="urn:schemas-microsoft-com:vml" Requires="v">
                <p:oleObj spid="_x0000_s67214" name="Document" r:id="rId4" imgW="6079799" imgH="4036840" progId="Word.Document.8">
                  <p:embed/>
                </p:oleObj>
              </mc:Choice>
              <mc:Fallback>
                <p:oleObj name="Document" r:id="rId4" imgW="6079799" imgH="4036840" progId="Word.Document.8">
                  <p:embed/>
                  <p:pic>
                    <p:nvPicPr>
                      <p:cNvPr id="0" name=""/>
                      <p:cNvPicPr>
                        <a:picLocks noChangeAspect="1" noChangeArrowheads="1"/>
                      </p:cNvPicPr>
                      <p:nvPr/>
                    </p:nvPicPr>
                    <p:blipFill>
                      <a:blip r:embed="rId5"/>
                      <a:srcRect/>
                      <a:stretch>
                        <a:fillRect/>
                      </a:stretch>
                    </p:blipFill>
                    <p:spPr bwMode="auto">
                      <a:xfrm>
                        <a:off x="304800" y="1676400"/>
                        <a:ext cx="60579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1" name="Object 4"/>
          <p:cNvGraphicFramePr>
            <a:graphicFrameLocks noChangeAspect="1"/>
          </p:cNvGraphicFramePr>
          <p:nvPr>
            <p:extLst>
              <p:ext uri="{D42A27DB-BD31-4B8C-83A1-F6EECF244321}">
                <p14:modId xmlns:p14="http://schemas.microsoft.com/office/powerpoint/2010/main" val="3251569333"/>
              </p:ext>
            </p:extLst>
          </p:nvPr>
        </p:nvGraphicFramePr>
        <p:xfrm>
          <a:off x="4191000" y="1752600"/>
          <a:ext cx="5962650" cy="5029200"/>
        </p:xfrm>
        <a:graphic>
          <a:graphicData uri="http://schemas.openxmlformats.org/presentationml/2006/ole">
            <mc:AlternateContent xmlns:mc="http://schemas.openxmlformats.org/markup-compatibility/2006">
              <mc:Choice xmlns:v="urn:schemas-microsoft-com:vml" Requires="v">
                <p:oleObj spid="_x0000_s67215" name="Document" r:id="rId6" imgW="5984165" imgH="5150948" progId="Word.Document.8">
                  <p:embed/>
                </p:oleObj>
              </mc:Choice>
              <mc:Fallback>
                <p:oleObj name="Document" r:id="rId6" imgW="5984165" imgH="5150948" progId="Word.Document.8">
                  <p:embed/>
                  <p:pic>
                    <p:nvPicPr>
                      <p:cNvPr id="0" name=""/>
                      <p:cNvPicPr>
                        <a:picLocks noChangeAspect="1" noChangeArrowheads="1"/>
                      </p:cNvPicPr>
                      <p:nvPr/>
                    </p:nvPicPr>
                    <p:blipFill>
                      <a:blip r:embed="rId7"/>
                      <a:srcRect/>
                      <a:stretch>
                        <a:fillRect/>
                      </a:stretch>
                    </p:blipFill>
                    <p:spPr bwMode="auto">
                      <a:xfrm>
                        <a:off x="4191000" y="1752600"/>
                        <a:ext cx="596265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9252832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2F8A09A-6A0D-40B3-8D31-8C960E2CD444}" type="slidenum">
              <a:rPr kumimoji="0" lang="zh-CN" altLang="en-US" sz="1400"/>
              <a:pPr eaLnBrk="1" hangingPunct="1"/>
              <a:t>215</a:t>
            </a:fld>
            <a:endParaRPr kumimoji="0" lang="en-US" altLang="zh-CN" sz="1400"/>
          </a:p>
        </p:txBody>
      </p:sp>
      <p:sp>
        <p:nvSpPr>
          <p:cNvPr id="15769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hlinkClick r:id="rId2" action="ppaction://hlinksldjump"/>
              </a:rPr>
              <a:t>动态绑定与虚函数</a:t>
            </a:r>
          </a:p>
        </p:txBody>
      </p:sp>
      <p:sp>
        <p:nvSpPr>
          <p:cNvPr id="153604" name="Rectangle 3"/>
          <p:cNvSpPr>
            <a:spLocks noGrp="1" noChangeArrowheads="1"/>
          </p:cNvSpPr>
          <p:nvPr>
            <p:ph type="body" idx="1"/>
          </p:nvPr>
        </p:nvSpPr>
        <p:spPr/>
        <p:txBody>
          <a:bodyPr/>
          <a:lstStyle/>
          <a:p>
            <a:pPr eaLnBrk="1" hangingPunct="1">
              <a:lnSpc>
                <a:spcPct val="90000"/>
              </a:lnSpc>
            </a:pPr>
            <a:r>
              <a:rPr lang="zh-CN" altLang="zh-CN" sz="2800" b="1" smtClean="0">
                <a:latin typeface="宋体" pitchFamily="2" charset="-122"/>
              </a:rPr>
              <a:t>在一个成员函数内调用虚函数时，对该虚函数的调用进行动态绑定。</a:t>
            </a:r>
          </a:p>
          <a:p>
            <a:pPr eaLnBrk="1" hangingPunct="1">
              <a:lnSpc>
                <a:spcPct val="90000"/>
              </a:lnSpc>
            </a:pPr>
            <a:r>
              <a:rPr lang="zh-CN" altLang="zh-CN" sz="2800" b="1" smtClean="0">
                <a:latin typeface="宋体" pitchFamily="2" charset="-122"/>
              </a:rPr>
              <a:t>派生类中虚函数必须满足下列条件：</a:t>
            </a:r>
          </a:p>
          <a:p>
            <a:pPr lvl="1" eaLnBrk="1" hangingPunct="1">
              <a:lnSpc>
                <a:spcPct val="90000"/>
              </a:lnSpc>
            </a:pPr>
            <a:r>
              <a:rPr lang="zh-CN" altLang="zh-CN" sz="2400" b="1" smtClean="0">
                <a:latin typeface="宋体" pitchFamily="2" charset="-122"/>
              </a:rPr>
              <a:t>与基类的函数有相同个数的参数</a:t>
            </a:r>
          </a:p>
          <a:p>
            <a:pPr lvl="1" eaLnBrk="1" hangingPunct="1">
              <a:lnSpc>
                <a:spcPct val="90000"/>
              </a:lnSpc>
            </a:pPr>
            <a:r>
              <a:rPr lang="zh-CN" altLang="zh-CN" sz="2400" b="1" smtClean="0">
                <a:latin typeface="宋体" pitchFamily="2" charset="-122"/>
              </a:rPr>
              <a:t>参数类型相同</a:t>
            </a:r>
          </a:p>
          <a:p>
            <a:pPr lvl="1" eaLnBrk="1" hangingPunct="1">
              <a:lnSpc>
                <a:spcPct val="90000"/>
              </a:lnSpc>
            </a:pPr>
            <a:r>
              <a:rPr lang="zh-CN" altLang="zh-CN" sz="2400" b="1" smtClean="0">
                <a:latin typeface="宋体" pitchFamily="2" charset="-122"/>
              </a:rPr>
              <a:t>返回类型或者与基类相同或者返回指针或引用，且返回的指针或引用的基类型是基类中对应函数所返回的指针或引用的基类型的子类型。</a:t>
            </a:r>
          </a:p>
          <a:p>
            <a:pPr eaLnBrk="1" hangingPunct="1">
              <a:lnSpc>
                <a:spcPct val="90000"/>
              </a:lnSpc>
            </a:pPr>
            <a:r>
              <a:rPr lang="zh-CN" altLang="zh-CN" sz="2800" b="1" smtClean="0">
                <a:latin typeface="宋体" pitchFamily="2" charset="-122"/>
              </a:rPr>
              <a:t>在一个成员函数内调用虚函数时，对该虚函数的调用进行静态绑定。</a:t>
            </a:r>
          </a:p>
        </p:txBody>
      </p:sp>
    </p:spTree>
    <p:extLst>
      <p:ext uri="{BB962C8B-B14F-4D97-AF65-F5344CB8AC3E}">
        <p14:creationId xmlns:p14="http://schemas.microsoft.com/office/powerpoint/2010/main" val="2410914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C784213-99E2-45F3-8FEF-A231B5D9675C}" type="slidenum">
              <a:rPr kumimoji="0" lang="zh-CN" altLang="en-US" sz="1400"/>
              <a:pPr eaLnBrk="1" hangingPunct="1"/>
              <a:t>216</a:t>
            </a:fld>
            <a:endParaRPr kumimoji="0" lang="en-US" altLang="zh-CN" sz="1400"/>
          </a:p>
        </p:txBody>
      </p:sp>
      <p:sp>
        <p:nvSpPr>
          <p:cNvPr id="158722" name="Rectangle 2"/>
          <p:cNvSpPr>
            <a:spLocks noGrp="1" noChangeArrowheads="1"/>
          </p:cNvSpPr>
          <p:nvPr>
            <p:ph type="title"/>
          </p:nvPr>
        </p:nvSpPr>
        <p:spPr/>
        <p:txBody>
          <a:bodyPr/>
          <a:lstStyle/>
          <a:p>
            <a:pPr eaLnBrk="1" hangingPunct="1">
              <a:defRPr/>
            </a:pPr>
            <a:r>
              <a:rPr lang="zh-CN" altLang="zh-CN" b="1" smtClean="0">
                <a:effectLst>
                  <a:outerShdw blurRad="38100" dist="38100" dir="2700000" algn="tl">
                    <a:srgbClr val="FFFFFF"/>
                  </a:outerShdw>
                </a:effectLst>
                <a:latin typeface="宋体" pitchFamily="2" charset="-122"/>
              </a:rPr>
              <a:t>纯虚函数与抽象类</a:t>
            </a:r>
          </a:p>
        </p:txBody>
      </p:sp>
      <p:sp>
        <p:nvSpPr>
          <p:cNvPr id="154628" name="Rectangle 3"/>
          <p:cNvSpPr>
            <a:spLocks noGrp="1" noChangeArrowheads="1"/>
          </p:cNvSpPr>
          <p:nvPr>
            <p:ph type="body" idx="1"/>
          </p:nvPr>
        </p:nvSpPr>
        <p:spPr/>
        <p:txBody>
          <a:bodyPr/>
          <a:lstStyle/>
          <a:p>
            <a:pPr eaLnBrk="1" hangingPunct="1"/>
            <a:r>
              <a:rPr lang="zh-CN" altLang="zh-CN" b="1" smtClean="0">
                <a:latin typeface="宋体" pitchFamily="2" charset="-122"/>
              </a:rPr>
              <a:t>当定义基类时某个虚函数不能给出确定的实现时，可以定义其为纯虚函数。</a:t>
            </a:r>
          </a:p>
          <a:p>
            <a:pPr eaLnBrk="1" hangingPunct="1"/>
            <a:r>
              <a:rPr lang="zh-CN" altLang="zh-CN" b="1" smtClean="0">
                <a:latin typeface="宋体" pitchFamily="2" charset="-122"/>
              </a:rPr>
              <a:t>语法如下</a:t>
            </a:r>
          </a:p>
          <a:p>
            <a:pPr lvl="1" eaLnBrk="1" hangingPunct="1"/>
            <a:r>
              <a:rPr lang="en-US" altLang="zh-CN" b="1" smtClean="0">
                <a:latin typeface="宋体" pitchFamily="2" charset="-122"/>
              </a:rPr>
              <a:t>virtual </a:t>
            </a:r>
            <a:r>
              <a:rPr lang="zh-CN" altLang="zh-CN" b="1" smtClean="0">
                <a:latin typeface="宋体" pitchFamily="2" charset="-122"/>
              </a:rPr>
              <a:t>类型 函数名(参数列表)=0;</a:t>
            </a:r>
          </a:p>
          <a:p>
            <a:pPr eaLnBrk="1" hangingPunct="1"/>
            <a:r>
              <a:rPr lang="zh-CN" altLang="zh-CN" b="1" smtClean="0">
                <a:latin typeface="宋体" pitchFamily="2" charset="-122"/>
              </a:rPr>
              <a:t>具有纯虚函数的类称为抽象类，</a:t>
            </a:r>
          </a:p>
          <a:p>
            <a:pPr eaLnBrk="1" hangingPunct="1"/>
            <a:r>
              <a:rPr lang="zh-CN" altLang="zh-CN" b="1" smtClean="0">
                <a:latin typeface="宋体" pitchFamily="2" charset="-122"/>
              </a:rPr>
              <a:t>抽象类只能用来派生类而不能定义具体的对象。</a:t>
            </a:r>
          </a:p>
        </p:txBody>
      </p:sp>
    </p:spTree>
    <p:extLst>
      <p:ext uri="{BB962C8B-B14F-4D97-AF65-F5344CB8AC3E}">
        <p14:creationId xmlns:p14="http://schemas.microsoft.com/office/powerpoint/2010/main" val="5937937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7443EF2-DB81-4BBF-9BAC-D1F77C3878AC}" type="slidenum">
              <a:rPr kumimoji="0" lang="zh-CN" altLang="en-US" sz="1400"/>
              <a:pPr eaLnBrk="1" hangingPunct="1"/>
              <a:t>217</a:t>
            </a:fld>
            <a:endParaRPr kumimoji="0" lang="en-US" altLang="zh-CN" sz="1400"/>
          </a:p>
        </p:txBody>
      </p:sp>
      <p:sp>
        <p:nvSpPr>
          <p:cNvPr id="159746" name="Rectangle 2"/>
          <p:cNvSpPr>
            <a:spLocks noGrp="1" noChangeArrowheads="1"/>
          </p:cNvSpPr>
          <p:nvPr>
            <p:ph type="title"/>
          </p:nvPr>
        </p:nvSpPr>
        <p:spPr>
          <a:xfrm>
            <a:off x="0" y="0"/>
            <a:ext cx="7772400" cy="1143000"/>
          </a:xfrm>
        </p:spPr>
        <p:txBody>
          <a:bodyPr/>
          <a:lstStyle/>
          <a:p>
            <a:pPr eaLnBrk="1" hangingPunct="1">
              <a:defRPr/>
            </a:pPr>
            <a:r>
              <a:rPr lang="zh-CN" altLang="zh-CN" b="1" smtClean="0">
                <a:effectLst>
                  <a:outerShdw blurRad="38100" dist="38100" dir="2700000" algn="tl">
                    <a:srgbClr val="FFFFFF"/>
                  </a:outerShdw>
                </a:effectLst>
                <a:latin typeface="宋体" pitchFamily="2" charset="-122"/>
              </a:rPr>
              <a:t>纯虚函数与抽象类</a:t>
            </a:r>
            <a:endParaRPr lang="zh-CN" altLang="en-US" b="1" smtClean="0">
              <a:effectLst>
                <a:outerShdw blurRad="38100" dist="38100" dir="2700000" algn="tl">
                  <a:srgbClr val="FFFFFF"/>
                </a:outerShdw>
              </a:effectLst>
              <a:latin typeface="宋体" pitchFamily="2" charset="-122"/>
            </a:endParaRPr>
          </a:p>
        </p:txBody>
      </p:sp>
      <p:graphicFrame>
        <p:nvGraphicFramePr>
          <p:cNvPr id="155652" name="Object 3"/>
          <p:cNvGraphicFramePr>
            <a:graphicFrameLocks noChangeAspect="1"/>
          </p:cNvGraphicFramePr>
          <p:nvPr>
            <p:extLst>
              <p:ext uri="{D42A27DB-BD31-4B8C-83A1-F6EECF244321}">
                <p14:modId xmlns:p14="http://schemas.microsoft.com/office/powerpoint/2010/main" val="2230405331"/>
              </p:ext>
            </p:extLst>
          </p:nvPr>
        </p:nvGraphicFramePr>
        <p:xfrm>
          <a:off x="758825" y="914400"/>
          <a:ext cx="6030913" cy="6273800"/>
        </p:xfrm>
        <a:graphic>
          <a:graphicData uri="http://schemas.openxmlformats.org/presentationml/2006/ole">
            <mc:AlternateContent xmlns:mc="http://schemas.openxmlformats.org/markup-compatibility/2006">
              <mc:Choice xmlns:v="urn:schemas-microsoft-com:vml" Requires="v">
                <p:oleObj spid="_x0000_s67912" name="Document" r:id="rId3" imgW="6108309" imgH="6340985" progId="Word.Document.8">
                  <p:embed/>
                </p:oleObj>
              </mc:Choice>
              <mc:Fallback>
                <p:oleObj name="Document" r:id="rId3" imgW="6108309" imgH="6340985" progId="Word.Document.8">
                  <p:embed/>
                  <p:pic>
                    <p:nvPicPr>
                      <p:cNvPr id="0" name=""/>
                      <p:cNvPicPr>
                        <a:picLocks noChangeAspect="1" noChangeArrowheads="1"/>
                      </p:cNvPicPr>
                      <p:nvPr/>
                    </p:nvPicPr>
                    <p:blipFill>
                      <a:blip r:embed="rId4"/>
                      <a:srcRect/>
                      <a:stretch>
                        <a:fillRect/>
                      </a:stretch>
                    </p:blipFill>
                    <p:spPr bwMode="auto">
                      <a:xfrm>
                        <a:off x="758825" y="914400"/>
                        <a:ext cx="6030913" cy="627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34041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BF7BFFB-4F5D-4755-8A5B-704D6F448B0E}" type="slidenum">
              <a:rPr kumimoji="0" lang="zh-CN" altLang="en-US" sz="1400"/>
              <a:pPr eaLnBrk="1" hangingPunct="1"/>
              <a:t>22</a:t>
            </a:fld>
            <a:endParaRPr kumimoji="0" lang="en-US" altLang="zh-CN" sz="1400"/>
          </a:p>
        </p:txBody>
      </p:sp>
      <p:sp>
        <p:nvSpPr>
          <p:cNvPr id="948226" name="Rectangle 2"/>
          <p:cNvSpPr>
            <a:spLocks noGrp="1" noChangeArrowheads="1"/>
          </p:cNvSpPr>
          <p:nvPr>
            <p:ph type="title"/>
          </p:nvPr>
        </p:nvSpPr>
        <p:spPr>
          <a:xfrm>
            <a:off x="684213" y="0"/>
            <a:ext cx="7772400" cy="1143000"/>
          </a:xfrm>
        </p:spPr>
        <p:txBody>
          <a:bodyPr/>
          <a:lstStyle/>
          <a:p>
            <a:pPr eaLnBrk="1" hangingPunct="1">
              <a:defRPr/>
            </a:pPr>
            <a:r>
              <a:rPr lang="en-US" altLang="zh-CN" smtClean="0">
                <a:effectLst>
                  <a:outerShdw blurRad="38100" dist="38100" dir="2700000" algn="tl">
                    <a:srgbClr val="FFFFFF"/>
                  </a:outerShdw>
                </a:effectLst>
              </a:rPr>
              <a:t>UML</a:t>
            </a:r>
            <a:r>
              <a:rPr lang="zh-CN" altLang="en-US" smtClean="0">
                <a:effectLst>
                  <a:outerShdw blurRad="38100" dist="38100" dir="2700000" algn="tl">
                    <a:srgbClr val="FFFFFF"/>
                  </a:outerShdw>
                </a:effectLst>
              </a:rPr>
              <a:t>的产生</a:t>
            </a:r>
          </a:p>
        </p:txBody>
      </p:sp>
      <p:sp>
        <p:nvSpPr>
          <p:cNvPr id="25604" name="Rectangle 3"/>
          <p:cNvSpPr>
            <a:spLocks noGrp="1" noChangeArrowheads="1"/>
          </p:cNvSpPr>
          <p:nvPr>
            <p:ph type="body" idx="1"/>
          </p:nvPr>
        </p:nvSpPr>
        <p:spPr>
          <a:xfrm>
            <a:off x="685800" y="1341438"/>
            <a:ext cx="7772400" cy="5256212"/>
          </a:xfrm>
        </p:spPr>
        <p:txBody>
          <a:bodyPr/>
          <a:lstStyle/>
          <a:p>
            <a:pPr eaLnBrk="1" hangingPunct="1">
              <a:lnSpc>
                <a:spcPct val="80000"/>
              </a:lnSpc>
            </a:pPr>
            <a:r>
              <a:rPr lang="en-US" altLang="zh-CN" smtClean="0"/>
              <a:t>1988</a:t>
            </a:r>
            <a:r>
              <a:rPr lang="zh-CN" altLang="en-US" smtClean="0">
                <a:latin typeface="宋体" pitchFamily="2" charset="-122"/>
              </a:rPr>
              <a:t>年到</a:t>
            </a:r>
            <a:r>
              <a:rPr lang="en-US" altLang="zh-CN" smtClean="0"/>
              <a:t>1992</a:t>
            </a:r>
            <a:r>
              <a:rPr lang="zh-CN" altLang="en-US" smtClean="0">
                <a:latin typeface="宋体" pitchFamily="2" charset="-122"/>
              </a:rPr>
              <a:t>年是面向对象方法学蓬勃发展的时期，人们从各自的经历和软件开发的经验提出了各种面向对象的开发方法，代表的有：</a:t>
            </a:r>
            <a:endParaRPr lang="zh-CN" altLang="en-US" smtClean="0"/>
          </a:p>
          <a:p>
            <a:pPr lvl="1" eaLnBrk="1" hangingPunct="1">
              <a:lnSpc>
                <a:spcPct val="80000"/>
              </a:lnSpc>
            </a:pPr>
            <a:r>
              <a:rPr lang="en-US" altLang="zh-CN" smtClean="0"/>
              <a:t>Sally Shlaer </a:t>
            </a:r>
            <a:r>
              <a:rPr lang="zh-CN" altLang="en-US" smtClean="0">
                <a:latin typeface="宋体" pitchFamily="2" charset="-122"/>
              </a:rPr>
              <a:t>和</a:t>
            </a:r>
            <a:r>
              <a:rPr lang="zh-CN" altLang="en-US" smtClean="0"/>
              <a:t> </a:t>
            </a:r>
            <a:r>
              <a:rPr lang="en-US" altLang="zh-CN" smtClean="0"/>
              <a:t>Steve Mellor</a:t>
            </a:r>
            <a:r>
              <a:rPr lang="zh-CN" altLang="en-US" smtClean="0">
                <a:latin typeface="宋体" pitchFamily="2" charset="-122"/>
              </a:rPr>
              <a:t>以信息模型化方法作为基础，并为目标系统增设了状态模型和过程模型；</a:t>
            </a:r>
            <a:r>
              <a:rPr lang="zh-CN" altLang="en-US" smtClean="0"/>
              <a:t> </a:t>
            </a:r>
          </a:p>
          <a:p>
            <a:pPr lvl="1" eaLnBrk="1" hangingPunct="1">
              <a:lnSpc>
                <a:spcPct val="80000"/>
              </a:lnSpc>
            </a:pPr>
            <a:r>
              <a:rPr lang="en-US" altLang="zh-CN" smtClean="0"/>
              <a:t>Peter Coad </a:t>
            </a:r>
            <a:r>
              <a:rPr lang="zh-CN" altLang="en-US" smtClean="0">
                <a:latin typeface="宋体" pitchFamily="2" charset="-122"/>
              </a:rPr>
              <a:t>和</a:t>
            </a:r>
            <a:r>
              <a:rPr lang="zh-CN" altLang="en-US" smtClean="0"/>
              <a:t> </a:t>
            </a:r>
            <a:r>
              <a:rPr lang="en-US" altLang="zh-CN" smtClean="0"/>
              <a:t>Ed Yourdon</a:t>
            </a:r>
            <a:r>
              <a:rPr lang="zh-CN" altLang="en-US" smtClean="0">
                <a:latin typeface="宋体" pitchFamily="2" charset="-122"/>
              </a:rPr>
              <a:t>则在信息模型化、面向对象的程序设计语言和基于知识的系统的基础上，建立了他们的</a:t>
            </a:r>
            <a:r>
              <a:rPr lang="en-US" altLang="zh-CN" smtClean="0"/>
              <a:t>OOA</a:t>
            </a:r>
            <a:r>
              <a:rPr lang="zh-CN" altLang="en-US" smtClean="0"/>
              <a:t>和</a:t>
            </a:r>
            <a:r>
              <a:rPr lang="en-US" altLang="zh-CN" smtClean="0"/>
              <a:t>OOD</a:t>
            </a:r>
            <a:r>
              <a:rPr lang="zh-CN" altLang="en-US" smtClean="0"/>
              <a:t>，</a:t>
            </a:r>
            <a:r>
              <a:rPr lang="zh-CN" altLang="en-US" smtClean="0">
                <a:latin typeface="宋体" pitchFamily="2" charset="-122"/>
              </a:rPr>
              <a:t>主要工具是类与对象图、对象状态图和服务图；</a:t>
            </a:r>
          </a:p>
          <a:p>
            <a:pPr lvl="1" eaLnBrk="1" hangingPunct="1">
              <a:lnSpc>
                <a:spcPct val="80000"/>
              </a:lnSpc>
            </a:pPr>
            <a:r>
              <a:rPr lang="en-US" altLang="zh-CN" smtClean="0"/>
              <a:t>HP</a:t>
            </a:r>
            <a:r>
              <a:rPr lang="zh-CN" altLang="en-US" smtClean="0"/>
              <a:t>公司的</a:t>
            </a:r>
            <a:r>
              <a:rPr lang="en-US" altLang="zh-CN" smtClean="0"/>
              <a:t>Fusion</a:t>
            </a:r>
            <a:r>
              <a:rPr lang="zh-CN" altLang="en-US" smtClean="0"/>
              <a:t>开发方法。</a:t>
            </a:r>
          </a:p>
        </p:txBody>
      </p:sp>
    </p:spTree>
    <p:extLst>
      <p:ext uri="{BB962C8B-B14F-4D97-AF65-F5344CB8AC3E}">
        <p14:creationId xmlns:p14="http://schemas.microsoft.com/office/powerpoint/2010/main" val="921765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1000"/>
                                        <p:tgtEl>
                                          <p:spTgt spid="25602"/>
                                        </p:tgtEl>
                                      </p:cBhvr>
                                    </p:animEffect>
                                    <p:anim calcmode="lin" valueType="num">
                                      <p:cBhvr>
                                        <p:cTn id="8" dur="1000" fill="hold"/>
                                        <p:tgtEl>
                                          <p:spTgt spid="25602"/>
                                        </p:tgtEl>
                                        <p:attrNameLst>
                                          <p:attrName>ppt_x</p:attrName>
                                        </p:attrNameLst>
                                      </p:cBhvr>
                                      <p:tavLst>
                                        <p:tav tm="0">
                                          <p:val>
                                            <p:strVal val="#ppt_x"/>
                                          </p:val>
                                        </p:tav>
                                        <p:tav tm="100000">
                                          <p:val>
                                            <p:strVal val="#ppt_x"/>
                                          </p:val>
                                        </p:tav>
                                      </p:tavLst>
                                    </p:anim>
                                    <p:anim calcmode="lin" valueType="num">
                                      <p:cBhvr>
                                        <p:cTn id="9" dur="1000" fill="hold"/>
                                        <p:tgtEl>
                                          <p:spTgt spid="2560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48226"/>
                                        </p:tgtEl>
                                        <p:attrNameLst>
                                          <p:attrName>style.visibility</p:attrName>
                                        </p:attrNameLst>
                                      </p:cBhvr>
                                      <p:to>
                                        <p:strVal val="visible"/>
                                      </p:to>
                                    </p:set>
                                    <p:animEffect transition="in" filter="fade">
                                      <p:cBhvr>
                                        <p:cTn id="12" dur="1000"/>
                                        <p:tgtEl>
                                          <p:spTgt spid="948226"/>
                                        </p:tgtEl>
                                      </p:cBhvr>
                                    </p:animEffect>
                                    <p:anim calcmode="lin" valueType="num">
                                      <p:cBhvr>
                                        <p:cTn id="13" dur="1000" fill="hold"/>
                                        <p:tgtEl>
                                          <p:spTgt spid="948226"/>
                                        </p:tgtEl>
                                        <p:attrNameLst>
                                          <p:attrName>ppt_x</p:attrName>
                                        </p:attrNameLst>
                                      </p:cBhvr>
                                      <p:tavLst>
                                        <p:tav tm="0">
                                          <p:val>
                                            <p:strVal val="#ppt_x"/>
                                          </p:val>
                                        </p:tav>
                                        <p:tav tm="100000">
                                          <p:val>
                                            <p:strVal val="#ppt_x"/>
                                          </p:val>
                                        </p:tav>
                                      </p:tavLst>
                                    </p:anim>
                                    <p:anim calcmode="lin" valueType="num">
                                      <p:cBhvr>
                                        <p:cTn id="14" dur="1000" fill="hold"/>
                                        <p:tgtEl>
                                          <p:spTgt spid="9482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604">
                                            <p:txEl>
                                              <p:pRg st="0" end="0"/>
                                            </p:txEl>
                                          </p:spTgt>
                                        </p:tgtEl>
                                        <p:attrNameLst>
                                          <p:attrName>style.visibility</p:attrName>
                                        </p:attrNameLst>
                                      </p:cBhvr>
                                      <p:to>
                                        <p:strVal val="visible"/>
                                      </p:to>
                                    </p:set>
                                    <p:animEffect transition="in" filter="fade">
                                      <p:cBhvr>
                                        <p:cTn id="17" dur="1000"/>
                                        <p:tgtEl>
                                          <p:spTgt spid="25604">
                                            <p:txEl>
                                              <p:pRg st="0" end="0"/>
                                            </p:txEl>
                                          </p:spTgt>
                                        </p:tgtEl>
                                      </p:cBhvr>
                                    </p:animEffect>
                                    <p:anim calcmode="lin" valueType="num">
                                      <p:cBhvr>
                                        <p:cTn id="18" dur="10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5604">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604">
                                            <p:txEl>
                                              <p:pRg st="1" end="1"/>
                                            </p:txEl>
                                          </p:spTgt>
                                        </p:tgtEl>
                                        <p:attrNameLst>
                                          <p:attrName>style.visibility</p:attrName>
                                        </p:attrNameLst>
                                      </p:cBhvr>
                                      <p:to>
                                        <p:strVal val="visible"/>
                                      </p:to>
                                    </p:set>
                                    <p:animEffect transition="in" filter="fade">
                                      <p:cBhvr>
                                        <p:cTn id="22" dur="1000"/>
                                        <p:tgtEl>
                                          <p:spTgt spid="25604">
                                            <p:txEl>
                                              <p:pRg st="1" end="1"/>
                                            </p:txEl>
                                          </p:spTgt>
                                        </p:tgtEl>
                                      </p:cBhvr>
                                    </p:animEffect>
                                    <p:anim calcmode="lin" valueType="num">
                                      <p:cBhvr>
                                        <p:cTn id="23" dur="10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25604">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5604">
                                            <p:txEl>
                                              <p:pRg st="2" end="2"/>
                                            </p:txEl>
                                          </p:spTgt>
                                        </p:tgtEl>
                                        <p:attrNameLst>
                                          <p:attrName>style.visibility</p:attrName>
                                        </p:attrNameLst>
                                      </p:cBhvr>
                                      <p:to>
                                        <p:strVal val="visible"/>
                                      </p:to>
                                    </p:set>
                                    <p:animEffect transition="in" filter="fade">
                                      <p:cBhvr>
                                        <p:cTn id="27" dur="1000"/>
                                        <p:tgtEl>
                                          <p:spTgt spid="25604">
                                            <p:txEl>
                                              <p:pRg st="2" end="2"/>
                                            </p:txEl>
                                          </p:spTgt>
                                        </p:tgtEl>
                                      </p:cBhvr>
                                    </p:animEffect>
                                    <p:anim calcmode="lin" valueType="num">
                                      <p:cBhvr>
                                        <p:cTn id="28" dur="10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5604">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604">
                                            <p:txEl>
                                              <p:pRg st="3" end="3"/>
                                            </p:txEl>
                                          </p:spTgt>
                                        </p:tgtEl>
                                        <p:attrNameLst>
                                          <p:attrName>style.visibility</p:attrName>
                                        </p:attrNameLst>
                                      </p:cBhvr>
                                      <p:to>
                                        <p:strVal val="visible"/>
                                      </p:to>
                                    </p:set>
                                    <p:animEffect transition="in" filter="fade">
                                      <p:cBhvr>
                                        <p:cTn id="32" dur="1000"/>
                                        <p:tgtEl>
                                          <p:spTgt spid="25604">
                                            <p:txEl>
                                              <p:pRg st="3" end="3"/>
                                            </p:txEl>
                                          </p:spTgt>
                                        </p:tgtEl>
                                      </p:cBhvr>
                                    </p:animEffect>
                                    <p:anim calcmode="lin" valueType="num">
                                      <p:cBhvr>
                                        <p:cTn id="33" dur="1000" fill="hold"/>
                                        <p:tgtEl>
                                          <p:spTgt spid="25604">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56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948226" grpId="0"/>
      <p:bldP spid="2560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636961-8969-4144-B83C-EBB497C7B257}" type="slidenum">
              <a:rPr kumimoji="0" lang="zh-CN" altLang="en-US" sz="1400"/>
              <a:pPr eaLnBrk="1" hangingPunct="1"/>
              <a:t>23</a:t>
            </a:fld>
            <a:endParaRPr kumimoji="0" lang="en-US" altLang="zh-CN" sz="1400"/>
          </a:p>
        </p:txBody>
      </p:sp>
      <p:sp>
        <p:nvSpPr>
          <p:cNvPr id="26627" name="Rectangle 3"/>
          <p:cNvSpPr>
            <a:spLocks noGrp="1" noChangeArrowheads="1"/>
          </p:cNvSpPr>
          <p:nvPr>
            <p:ph type="body" idx="1"/>
          </p:nvPr>
        </p:nvSpPr>
        <p:spPr>
          <a:xfrm>
            <a:off x="685800" y="404813"/>
            <a:ext cx="7772400" cy="5691187"/>
          </a:xfrm>
        </p:spPr>
        <p:txBody>
          <a:bodyPr/>
          <a:lstStyle/>
          <a:p>
            <a:pPr eaLnBrk="1" hangingPunct="1">
              <a:lnSpc>
                <a:spcPct val="90000"/>
              </a:lnSpc>
            </a:pPr>
            <a:r>
              <a:rPr lang="en-US" altLang="zh-CN" sz="2800" smtClean="0"/>
              <a:t>Wirfs-Brock</a:t>
            </a:r>
            <a:r>
              <a:rPr lang="zh-CN" altLang="en-US" sz="2800" smtClean="0">
                <a:latin typeface="宋体" pitchFamily="2" charset="-122"/>
              </a:rPr>
              <a:t>的职责驱动设计</a:t>
            </a:r>
            <a:r>
              <a:rPr lang="en-US" altLang="zh-CN" sz="2800" smtClean="0"/>
              <a:t>(Responsibility-Driven Design)</a:t>
            </a:r>
            <a:r>
              <a:rPr lang="zh-CN" altLang="en-US" sz="2800" smtClean="0"/>
              <a:t>，</a:t>
            </a:r>
            <a:r>
              <a:rPr lang="zh-CN" altLang="en-US" sz="2800" smtClean="0">
                <a:latin typeface="宋体" pitchFamily="2" charset="-122"/>
              </a:rPr>
              <a:t>也称类</a:t>
            </a:r>
            <a:r>
              <a:rPr lang="en-US" altLang="zh-CN" sz="2800" smtClean="0"/>
              <a:t>-</a:t>
            </a:r>
            <a:r>
              <a:rPr lang="zh-CN" altLang="en-US" sz="2800" smtClean="0">
                <a:latin typeface="宋体" pitchFamily="2" charset="-122"/>
              </a:rPr>
              <a:t>职责</a:t>
            </a:r>
            <a:r>
              <a:rPr lang="en-US" altLang="zh-CN" sz="2800" smtClean="0"/>
              <a:t>-</a:t>
            </a:r>
            <a:r>
              <a:rPr lang="zh-CN" altLang="en-US" sz="2800" smtClean="0">
                <a:latin typeface="宋体" pitchFamily="2" charset="-122"/>
              </a:rPr>
              <a:t>协作</a:t>
            </a:r>
            <a:r>
              <a:rPr lang="en-US" altLang="zh-CN" sz="2800" smtClean="0"/>
              <a:t>Class-Responsibility-Collaboration (CRC) cards</a:t>
            </a:r>
            <a:r>
              <a:rPr lang="zh-CN" altLang="en-US" sz="2800" smtClean="0"/>
              <a:t>，</a:t>
            </a:r>
            <a:r>
              <a:rPr lang="zh-CN" altLang="en-US" sz="2800" smtClean="0">
                <a:latin typeface="宋体" pitchFamily="2" charset="-122"/>
              </a:rPr>
              <a:t>用类所承担的责任来描述系统，利用责任把封装的概念带到分析与设计活动中去；</a:t>
            </a:r>
            <a:endParaRPr lang="zh-CN" altLang="en-US" sz="2800" smtClean="0"/>
          </a:p>
          <a:p>
            <a:pPr eaLnBrk="1" hangingPunct="1">
              <a:lnSpc>
                <a:spcPct val="90000"/>
              </a:lnSpc>
            </a:pPr>
            <a:r>
              <a:rPr lang="en-US" altLang="zh-CN" sz="2800" smtClean="0"/>
              <a:t>Grady Booch</a:t>
            </a:r>
            <a:r>
              <a:rPr lang="zh-CN" altLang="en-US" sz="2800" smtClean="0">
                <a:latin typeface="宋体" pitchFamily="2" charset="-122"/>
              </a:rPr>
              <a:t>在</a:t>
            </a:r>
            <a:r>
              <a:rPr lang="en-US" altLang="zh-CN" sz="2800" smtClean="0"/>
              <a:t>Rational</a:t>
            </a:r>
            <a:r>
              <a:rPr lang="zh-CN" altLang="en-US" sz="2800" smtClean="0">
                <a:latin typeface="宋体" pitchFamily="2" charset="-122"/>
              </a:rPr>
              <a:t>软件公司开发</a:t>
            </a:r>
            <a:r>
              <a:rPr lang="en-US" altLang="zh-CN" sz="2800" smtClean="0"/>
              <a:t>Ada</a:t>
            </a:r>
            <a:r>
              <a:rPr lang="zh-CN" altLang="en-US" sz="2800" smtClean="0">
                <a:latin typeface="宋体" pitchFamily="2" charset="-122"/>
              </a:rPr>
              <a:t>系统做了许多构件</a:t>
            </a:r>
            <a:r>
              <a:rPr lang="en-US" altLang="zh-CN" sz="2800" smtClean="0"/>
              <a:t>(Component)</a:t>
            </a:r>
            <a:r>
              <a:rPr lang="zh-CN" altLang="en-US" sz="2800" smtClean="0"/>
              <a:t>，</a:t>
            </a:r>
            <a:r>
              <a:rPr lang="zh-CN" altLang="en-US" sz="2800" smtClean="0">
                <a:latin typeface="宋体" pitchFamily="2" charset="-122"/>
              </a:rPr>
              <a:t>并以此由底向上构筑大型软件系统，即</a:t>
            </a:r>
            <a:r>
              <a:rPr lang="en-US" altLang="zh-CN" sz="2800" smtClean="0"/>
              <a:t>OOD</a:t>
            </a:r>
            <a:r>
              <a:rPr lang="zh-CN" altLang="en-US" sz="2800" smtClean="0">
                <a:latin typeface="宋体" pitchFamily="2" charset="-122"/>
              </a:rPr>
              <a:t>方法；</a:t>
            </a:r>
            <a:endParaRPr lang="zh-CN" altLang="en-US" sz="2800" smtClean="0"/>
          </a:p>
          <a:p>
            <a:pPr eaLnBrk="1" hangingPunct="1">
              <a:lnSpc>
                <a:spcPct val="90000"/>
              </a:lnSpc>
            </a:pPr>
            <a:r>
              <a:rPr lang="en-US" altLang="zh-CN" sz="2800" smtClean="0"/>
              <a:t>Jim Rumbaugh</a:t>
            </a:r>
            <a:r>
              <a:rPr lang="zh-CN" altLang="en-US" sz="2800" smtClean="0">
                <a:latin typeface="宋体" pitchFamily="2" charset="-122"/>
              </a:rPr>
              <a:t>在通用电子</a:t>
            </a:r>
            <a:r>
              <a:rPr lang="en-US" altLang="zh-CN" sz="2800" smtClean="0"/>
              <a:t>(General Electric)</a:t>
            </a:r>
            <a:r>
              <a:rPr lang="zh-CN" altLang="en-US" sz="2800" smtClean="0">
                <a:latin typeface="宋体" pitchFamily="2" charset="-122"/>
              </a:rPr>
              <a:t>领导一个研究小组，提出了对象建模技术</a:t>
            </a:r>
            <a:r>
              <a:rPr lang="en-US" altLang="zh-CN" sz="2800" smtClean="0"/>
              <a:t>(OMT)</a:t>
            </a:r>
            <a:r>
              <a:rPr lang="zh-CN" altLang="en-US" sz="2800" smtClean="0">
                <a:latin typeface="宋体" pitchFamily="2" charset="-122"/>
              </a:rPr>
              <a:t>方法，通过面向对象的三种模型：对象模型、动态模型和功能模型，从不同角度对系统进行描述；</a:t>
            </a:r>
          </a:p>
        </p:txBody>
      </p:sp>
    </p:spTree>
    <p:extLst>
      <p:ext uri="{BB962C8B-B14F-4D97-AF65-F5344CB8AC3E}">
        <p14:creationId xmlns:p14="http://schemas.microsoft.com/office/powerpoint/2010/main" val="469614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fade">
                                      <p:cBhvr>
                                        <p:cTn id="7" dur="1000"/>
                                        <p:tgtEl>
                                          <p:spTgt spid="26626"/>
                                        </p:tgtEl>
                                      </p:cBhvr>
                                    </p:animEffect>
                                    <p:anim calcmode="lin" valueType="num">
                                      <p:cBhvr>
                                        <p:cTn id="8" dur="1000" fill="hold"/>
                                        <p:tgtEl>
                                          <p:spTgt spid="26626"/>
                                        </p:tgtEl>
                                        <p:attrNameLst>
                                          <p:attrName>ppt_x</p:attrName>
                                        </p:attrNameLst>
                                      </p:cBhvr>
                                      <p:tavLst>
                                        <p:tav tm="0">
                                          <p:val>
                                            <p:strVal val="#ppt_x"/>
                                          </p:val>
                                        </p:tav>
                                        <p:tav tm="100000">
                                          <p:val>
                                            <p:strVal val="#ppt_x"/>
                                          </p:val>
                                        </p:tav>
                                      </p:tavLst>
                                    </p:anim>
                                    <p:anim calcmode="lin" valueType="num">
                                      <p:cBhvr>
                                        <p:cTn id="9" dur="1000" fill="hold"/>
                                        <p:tgtEl>
                                          <p:spTgt spid="266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fade">
                                      <p:cBhvr>
                                        <p:cTn id="12" dur="1000"/>
                                        <p:tgtEl>
                                          <p:spTgt spid="26627">
                                            <p:txEl>
                                              <p:pRg st="0" end="0"/>
                                            </p:txEl>
                                          </p:spTgt>
                                        </p:tgtEl>
                                      </p:cBhvr>
                                    </p:animEffect>
                                    <p:anim calcmode="lin" valueType="num">
                                      <p:cBhvr>
                                        <p:cTn id="13" dur="10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6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627">
                                            <p:txEl>
                                              <p:pRg st="1" end="1"/>
                                            </p:txEl>
                                          </p:spTgt>
                                        </p:tgtEl>
                                        <p:attrNameLst>
                                          <p:attrName>style.visibility</p:attrName>
                                        </p:attrNameLst>
                                      </p:cBhvr>
                                      <p:to>
                                        <p:strVal val="visible"/>
                                      </p:to>
                                    </p:set>
                                    <p:animEffect transition="in" filter="fade">
                                      <p:cBhvr>
                                        <p:cTn id="19" dur="1000"/>
                                        <p:tgtEl>
                                          <p:spTgt spid="26627">
                                            <p:txEl>
                                              <p:pRg st="1" end="1"/>
                                            </p:txEl>
                                          </p:spTgt>
                                        </p:tgtEl>
                                      </p:cBhvr>
                                    </p:animEffect>
                                    <p:anim calcmode="lin" valueType="num">
                                      <p:cBhvr>
                                        <p:cTn id="20"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6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6627">
                                            <p:txEl>
                                              <p:pRg st="2" end="2"/>
                                            </p:txEl>
                                          </p:spTgt>
                                        </p:tgtEl>
                                        <p:attrNameLst>
                                          <p:attrName>style.visibility</p:attrName>
                                        </p:attrNameLst>
                                      </p:cBhvr>
                                      <p:to>
                                        <p:strVal val="visible"/>
                                      </p:to>
                                    </p:set>
                                    <p:animEffect transition="in" filter="fade">
                                      <p:cBhvr>
                                        <p:cTn id="26" dur="1000"/>
                                        <p:tgtEl>
                                          <p:spTgt spid="26627">
                                            <p:txEl>
                                              <p:pRg st="2" end="2"/>
                                            </p:txEl>
                                          </p:spTgt>
                                        </p:tgtEl>
                                      </p:cBhvr>
                                    </p:animEffect>
                                    <p:anim calcmode="lin" valueType="num">
                                      <p:cBhvr>
                                        <p:cTn id="27"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662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61E6290-8757-4654-BFC7-D9310F49E607}" type="slidenum">
              <a:rPr kumimoji="0" lang="zh-CN" altLang="en-US" sz="1400"/>
              <a:pPr eaLnBrk="1" hangingPunct="1"/>
              <a:t>24</a:t>
            </a:fld>
            <a:endParaRPr kumimoji="0" lang="en-US" altLang="zh-CN" sz="1400"/>
          </a:p>
        </p:txBody>
      </p:sp>
      <p:sp>
        <p:nvSpPr>
          <p:cNvPr id="27651" name="Rectangle 3"/>
          <p:cNvSpPr>
            <a:spLocks noGrp="1" noChangeArrowheads="1"/>
          </p:cNvSpPr>
          <p:nvPr>
            <p:ph type="body" idx="1"/>
          </p:nvPr>
        </p:nvSpPr>
        <p:spPr>
          <a:xfrm>
            <a:off x="685800" y="260350"/>
            <a:ext cx="7772400" cy="6337300"/>
          </a:xfrm>
        </p:spPr>
        <p:txBody>
          <a:bodyPr>
            <a:normAutofit/>
          </a:bodyPr>
          <a:lstStyle/>
          <a:p>
            <a:pPr eaLnBrk="1" hangingPunct="1">
              <a:lnSpc>
                <a:spcPct val="90000"/>
              </a:lnSpc>
            </a:pPr>
            <a:r>
              <a:rPr lang="en-US" altLang="zh-CN" sz="2800" dirty="0" smtClean="0"/>
              <a:t>Ivar Jacobson</a:t>
            </a:r>
            <a:r>
              <a:rPr lang="zh-CN" altLang="en-US" sz="2800" dirty="0" smtClean="0"/>
              <a:t>和他的 </a:t>
            </a:r>
            <a:r>
              <a:rPr lang="en-US" altLang="zh-CN" sz="2800" dirty="0" err="1" smtClean="0"/>
              <a:t>Objectory</a:t>
            </a:r>
            <a:r>
              <a:rPr lang="en-US" altLang="zh-CN" sz="2800" dirty="0" smtClean="0"/>
              <a:t> </a:t>
            </a:r>
            <a:r>
              <a:rPr lang="zh-CN" altLang="en-US" sz="2800" dirty="0" smtClean="0"/>
              <a:t>公司开发了</a:t>
            </a:r>
            <a:r>
              <a:rPr lang="en-US" altLang="zh-CN" sz="2800" dirty="0" smtClean="0"/>
              <a:t>OOSE</a:t>
            </a:r>
            <a:r>
              <a:rPr lang="zh-CN" altLang="en-US" sz="2800" dirty="0" smtClean="0"/>
              <a:t>（</a:t>
            </a:r>
            <a:r>
              <a:rPr lang="en-US" altLang="zh-CN" sz="2800" dirty="0" smtClean="0"/>
              <a:t>Object Oriented Software Engineering)</a:t>
            </a:r>
            <a:r>
              <a:rPr lang="zh-CN" altLang="en-US" sz="2800" dirty="0" smtClean="0"/>
              <a:t>面向对象的软件工程，利用</a:t>
            </a:r>
            <a:r>
              <a:rPr lang="en-US" altLang="zh-CN" sz="2800" dirty="0" smtClean="0"/>
              <a:t>Use Cases</a:t>
            </a:r>
            <a:r>
              <a:rPr lang="zh-CN" altLang="en-US" sz="2800" dirty="0" smtClean="0"/>
              <a:t>来表达系统要求。</a:t>
            </a:r>
          </a:p>
          <a:p>
            <a:pPr eaLnBrk="1" hangingPunct="1">
              <a:lnSpc>
                <a:spcPct val="90000"/>
              </a:lnSpc>
            </a:pPr>
            <a:r>
              <a:rPr lang="en-US" altLang="zh-CN" sz="2800" dirty="0" smtClean="0"/>
              <a:t>1994</a:t>
            </a:r>
            <a:r>
              <a:rPr lang="zh-CN" altLang="en-US" sz="2800" dirty="0" smtClean="0">
                <a:latin typeface="宋体" pitchFamily="2" charset="-122"/>
              </a:rPr>
              <a:t>年，</a:t>
            </a:r>
            <a:r>
              <a:rPr lang="en-US" altLang="zh-CN" sz="2800" dirty="0" smtClean="0"/>
              <a:t>Rational</a:t>
            </a:r>
            <a:r>
              <a:rPr lang="zh-CN" altLang="en-US" sz="2800" dirty="0" smtClean="0">
                <a:latin typeface="宋体" pitchFamily="2" charset="-122"/>
              </a:rPr>
              <a:t>公司的</a:t>
            </a:r>
            <a:r>
              <a:rPr lang="en-US" altLang="zh-CN" sz="2800" dirty="0" smtClean="0"/>
              <a:t>Grady </a:t>
            </a:r>
            <a:r>
              <a:rPr lang="en-US" altLang="zh-CN" sz="2800" dirty="0" err="1" smtClean="0"/>
              <a:t>Booch</a:t>
            </a:r>
            <a:r>
              <a:rPr lang="zh-CN" altLang="en-US" sz="2800" dirty="0" smtClean="0"/>
              <a:t>和</a:t>
            </a:r>
            <a:r>
              <a:rPr lang="en-US" altLang="zh-CN" sz="2800" dirty="0" smtClean="0"/>
              <a:t>Jim Rumbaugh</a:t>
            </a:r>
            <a:r>
              <a:rPr lang="zh-CN" altLang="en-US" sz="2800" dirty="0" smtClean="0">
                <a:latin typeface="宋体" pitchFamily="2" charset="-122"/>
              </a:rPr>
              <a:t>开始了统一</a:t>
            </a:r>
            <a:r>
              <a:rPr lang="en-US" altLang="zh-CN" sz="2800" dirty="0" smtClean="0"/>
              <a:t>OO</a:t>
            </a:r>
            <a:r>
              <a:rPr lang="zh-CN" altLang="en-US" sz="2800" dirty="0" smtClean="0">
                <a:latin typeface="宋体" pitchFamily="2" charset="-122"/>
              </a:rPr>
              <a:t>方法学和工具的历程</a:t>
            </a:r>
            <a:endParaRPr lang="en-US" altLang="zh-CN" sz="2800" dirty="0">
              <a:latin typeface="宋体" pitchFamily="2" charset="-122"/>
            </a:endParaRPr>
          </a:p>
          <a:p>
            <a:pPr lvl="1">
              <a:lnSpc>
                <a:spcPct val="90000"/>
              </a:lnSpc>
            </a:pPr>
            <a:r>
              <a:rPr lang="en-US" altLang="zh-CN" sz="2400" dirty="0" smtClean="0"/>
              <a:t>1995</a:t>
            </a:r>
            <a:r>
              <a:rPr lang="zh-CN" altLang="en-US" sz="2400" dirty="0" smtClean="0">
                <a:latin typeface="宋体" pitchFamily="2" charset="-122"/>
              </a:rPr>
              <a:t>年</a:t>
            </a:r>
            <a:r>
              <a:rPr lang="en-US" altLang="zh-CN" sz="2400" dirty="0" smtClean="0"/>
              <a:t>10</a:t>
            </a:r>
            <a:r>
              <a:rPr lang="zh-CN" altLang="en-US" sz="2400" dirty="0" smtClean="0">
                <a:latin typeface="宋体" pitchFamily="2" charset="-122"/>
              </a:rPr>
              <a:t>月</a:t>
            </a:r>
            <a:r>
              <a:rPr lang="en-US" altLang="zh-CN" sz="2400" dirty="0" smtClean="0"/>
              <a:t>UML0.8</a:t>
            </a:r>
            <a:r>
              <a:rPr lang="zh-CN" altLang="en-US" sz="2400" dirty="0" smtClean="0">
                <a:latin typeface="宋体" pitchFamily="2" charset="-122"/>
              </a:rPr>
              <a:t>发布。</a:t>
            </a:r>
            <a:endParaRPr lang="en-US" altLang="zh-CN" sz="2400" dirty="0" smtClean="0">
              <a:latin typeface="宋体" pitchFamily="2" charset="-122"/>
            </a:endParaRPr>
          </a:p>
          <a:p>
            <a:pPr lvl="1">
              <a:lnSpc>
                <a:spcPct val="90000"/>
              </a:lnSpc>
            </a:pPr>
            <a:r>
              <a:rPr lang="en-US" altLang="zh-CN" sz="2400" dirty="0" smtClean="0"/>
              <a:t>1996</a:t>
            </a:r>
            <a:r>
              <a:rPr lang="zh-CN" altLang="en-US" sz="2400" dirty="0" smtClean="0"/>
              <a:t>年，</a:t>
            </a:r>
            <a:r>
              <a:rPr lang="en-US" altLang="zh-CN" sz="2400" dirty="0" smtClean="0"/>
              <a:t>UML0.9</a:t>
            </a:r>
            <a:r>
              <a:rPr lang="zh-CN" altLang="en-US" sz="2400" dirty="0" smtClean="0"/>
              <a:t>版本发布</a:t>
            </a:r>
            <a:endParaRPr lang="en-US" altLang="zh-CN" sz="2400" dirty="0" smtClean="0"/>
          </a:p>
          <a:p>
            <a:pPr lvl="1">
              <a:lnSpc>
                <a:spcPct val="90000"/>
              </a:lnSpc>
            </a:pPr>
            <a:r>
              <a:rPr lang="en-US" altLang="zh-CN" sz="2400" dirty="0" smtClean="0"/>
              <a:t>1997</a:t>
            </a:r>
            <a:r>
              <a:rPr lang="zh-CN" altLang="en-US" sz="2400" dirty="0" smtClean="0"/>
              <a:t>年</a:t>
            </a:r>
            <a:r>
              <a:rPr lang="en-US" altLang="zh-CN" sz="2400" dirty="0" smtClean="0"/>
              <a:t>1</a:t>
            </a:r>
            <a:r>
              <a:rPr lang="zh-CN" altLang="en-US" sz="2400" dirty="0" smtClean="0"/>
              <a:t>月，</a:t>
            </a:r>
            <a:r>
              <a:rPr lang="en-US" altLang="zh-CN" sz="2400" dirty="0" smtClean="0"/>
              <a:t>UML1.0</a:t>
            </a:r>
            <a:r>
              <a:rPr lang="zh-CN" altLang="en-US" sz="2400" dirty="0" smtClean="0"/>
              <a:t>被提交给</a:t>
            </a:r>
            <a:r>
              <a:rPr lang="en-US" altLang="zh-CN" sz="2400" dirty="0" smtClean="0"/>
              <a:t>OMG</a:t>
            </a:r>
            <a:r>
              <a:rPr lang="zh-CN" altLang="en-US" sz="2400" dirty="0" smtClean="0"/>
              <a:t>组织，作为软件建模语言的候选，</a:t>
            </a:r>
            <a:endParaRPr lang="en-US" altLang="zh-CN" sz="2400" dirty="0" smtClean="0"/>
          </a:p>
          <a:p>
            <a:pPr lvl="1">
              <a:lnSpc>
                <a:spcPct val="90000"/>
              </a:lnSpc>
            </a:pPr>
            <a:r>
              <a:rPr lang="en-US" altLang="zh-CN" sz="2400" dirty="0" smtClean="0"/>
              <a:t>1997</a:t>
            </a:r>
            <a:r>
              <a:rPr lang="zh-CN" altLang="en-US" sz="2400" dirty="0" smtClean="0"/>
              <a:t>年</a:t>
            </a:r>
            <a:r>
              <a:rPr lang="en-US" altLang="zh-CN" sz="2400" dirty="0" smtClean="0"/>
              <a:t>11</a:t>
            </a:r>
            <a:r>
              <a:rPr lang="zh-CN" altLang="en-US" sz="2400" dirty="0" smtClean="0"/>
              <a:t>月</a:t>
            </a:r>
            <a:r>
              <a:rPr lang="en-US" altLang="zh-CN" sz="2400" dirty="0" smtClean="0"/>
              <a:t>7</a:t>
            </a:r>
            <a:r>
              <a:rPr lang="zh-CN" altLang="en-US" sz="2400" dirty="0" smtClean="0"/>
              <a:t>日，</a:t>
            </a:r>
            <a:r>
              <a:rPr lang="en-US" altLang="zh-CN" sz="2400" dirty="0" smtClean="0"/>
              <a:t>UML1.1</a:t>
            </a:r>
            <a:r>
              <a:rPr lang="zh-CN" altLang="en-US" sz="2400" dirty="0" smtClean="0"/>
              <a:t>正式被</a:t>
            </a:r>
            <a:r>
              <a:rPr lang="en-US" altLang="zh-CN" sz="2400" dirty="0" smtClean="0"/>
              <a:t>OMG</a:t>
            </a:r>
            <a:r>
              <a:rPr lang="zh-CN" altLang="en-US" sz="2400" dirty="0" smtClean="0"/>
              <a:t>组织采纳为业界标准。</a:t>
            </a:r>
            <a:r>
              <a:rPr lang="en-US" altLang="zh-CN" sz="2400" dirty="0" smtClean="0"/>
              <a:t>UML</a:t>
            </a:r>
            <a:r>
              <a:rPr lang="zh-CN" altLang="en-US" sz="2400" dirty="0" smtClean="0"/>
              <a:t>经历了</a:t>
            </a:r>
            <a:r>
              <a:rPr lang="en-US" altLang="zh-CN" sz="2400" dirty="0" smtClean="0"/>
              <a:t>1.2</a:t>
            </a:r>
            <a:r>
              <a:rPr lang="zh-CN" altLang="en-US" sz="2400" dirty="0" smtClean="0"/>
              <a:t>，</a:t>
            </a:r>
            <a:r>
              <a:rPr lang="en-US" altLang="zh-CN" sz="2400" dirty="0" smtClean="0"/>
              <a:t>1.3</a:t>
            </a:r>
            <a:r>
              <a:rPr lang="zh-CN" altLang="en-US" sz="2400" dirty="0" smtClean="0"/>
              <a:t>，</a:t>
            </a:r>
            <a:r>
              <a:rPr lang="en-US" altLang="zh-CN" sz="2400" dirty="0" smtClean="0"/>
              <a:t>1.4</a:t>
            </a:r>
            <a:r>
              <a:rPr lang="zh-CN" altLang="en-US" sz="2400" dirty="0" smtClean="0"/>
              <a:t>。</a:t>
            </a:r>
            <a:endParaRPr lang="en-US" altLang="zh-CN" sz="2400" dirty="0" smtClean="0"/>
          </a:p>
          <a:p>
            <a:pPr>
              <a:lnSpc>
                <a:spcPct val="90000"/>
              </a:lnSpc>
            </a:pPr>
            <a:r>
              <a:rPr lang="zh-CN" altLang="en-US" sz="2800" dirty="0" smtClean="0">
                <a:solidFill>
                  <a:srgbClr val="FF0000"/>
                </a:solidFill>
              </a:rPr>
              <a:t>目前最新的是</a:t>
            </a:r>
            <a:r>
              <a:rPr lang="en-US" altLang="zh-CN" dirty="0" smtClean="0">
                <a:solidFill>
                  <a:srgbClr val="FF0000"/>
                </a:solidFill>
              </a:rPr>
              <a:t>UML2.4.1</a:t>
            </a:r>
            <a:r>
              <a:rPr lang="zh-CN" altLang="en-US" dirty="0" smtClean="0">
                <a:solidFill>
                  <a:srgbClr val="FF0000"/>
                </a:solidFill>
              </a:rPr>
              <a:t>，在</a:t>
            </a:r>
            <a:r>
              <a:rPr lang="en-US" altLang="zh-CN" dirty="0" smtClean="0">
                <a:solidFill>
                  <a:srgbClr val="FF0000"/>
                </a:solidFill>
              </a:rPr>
              <a:t>2012</a:t>
            </a:r>
            <a:r>
              <a:rPr lang="zh-CN" altLang="en-US" dirty="0" smtClean="0">
                <a:solidFill>
                  <a:srgbClr val="FF0000"/>
                </a:solidFill>
              </a:rPr>
              <a:t>年被接受为</a:t>
            </a:r>
            <a:r>
              <a:rPr lang="en-US" altLang="zh-CN" dirty="0" smtClean="0">
                <a:solidFill>
                  <a:srgbClr val="FF0000"/>
                </a:solidFill>
              </a:rPr>
              <a:t>ISO</a:t>
            </a:r>
            <a:r>
              <a:rPr lang="zh-CN" altLang="en-US" dirty="0" smtClean="0">
                <a:solidFill>
                  <a:srgbClr val="FF0000"/>
                </a:solidFill>
              </a:rPr>
              <a:t>标准</a:t>
            </a:r>
            <a:r>
              <a:rPr lang="en-US" altLang="zh-CN" dirty="0" smtClean="0">
                <a:solidFill>
                  <a:srgbClr val="FF0000"/>
                </a:solidFill>
              </a:rPr>
              <a:t>(Object Manage </a:t>
            </a:r>
            <a:r>
              <a:rPr lang="en-US" altLang="zh-CN" dirty="0" err="1" smtClean="0">
                <a:solidFill>
                  <a:srgbClr val="FF0000"/>
                </a:solidFill>
              </a:rPr>
              <a:t>Group,OMG</a:t>
            </a:r>
            <a:r>
              <a:rPr lang="zh-CN" altLang="en-US" dirty="0" smtClean="0">
                <a:solidFill>
                  <a:srgbClr val="FF0000"/>
                </a:solidFill>
              </a:rPr>
              <a:t>）</a:t>
            </a:r>
            <a:endParaRPr lang="zh-CN" altLang="en-US" sz="2800" dirty="0" smtClean="0">
              <a:solidFill>
                <a:srgbClr val="FF0000"/>
              </a:solidFill>
            </a:endParaRPr>
          </a:p>
        </p:txBody>
      </p:sp>
    </p:spTree>
    <p:extLst>
      <p:ext uri="{BB962C8B-B14F-4D97-AF65-F5344CB8AC3E}">
        <p14:creationId xmlns:p14="http://schemas.microsoft.com/office/powerpoint/2010/main" val="280792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1000"/>
                                        <p:tgtEl>
                                          <p:spTgt spid="27650"/>
                                        </p:tgtEl>
                                      </p:cBhvr>
                                    </p:animEffect>
                                    <p:anim calcmode="lin" valueType="num">
                                      <p:cBhvr>
                                        <p:cTn id="8" dur="1000" fill="hold"/>
                                        <p:tgtEl>
                                          <p:spTgt spid="27650"/>
                                        </p:tgtEl>
                                        <p:attrNameLst>
                                          <p:attrName>ppt_x</p:attrName>
                                        </p:attrNameLst>
                                      </p:cBhvr>
                                      <p:tavLst>
                                        <p:tav tm="0">
                                          <p:val>
                                            <p:strVal val="#ppt_x"/>
                                          </p:val>
                                        </p:tav>
                                        <p:tav tm="100000">
                                          <p:val>
                                            <p:strVal val="#ppt_x"/>
                                          </p:val>
                                        </p:tav>
                                      </p:tavLst>
                                    </p:anim>
                                    <p:anim calcmode="lin" valueType="num">
                                      <p:cBhvr>
                                        <p:cTn id="9" dur="1000" fill="hold"/>
                                        <p:tgtEl>
                                          <p:spTgt spid="276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fade">
                                      <p:cBhvr>
                                        <p:cTn id="12" dur="1000"/>
                                        <p:tgtEl>
                                          <p:spTgt spid="27651">
                                            <p:txEl>
                                              <p:pRg st="0" end="0"/>
                                            </p:txEl>
                                          </p:spTgt>
                                        </p:tgtEl>
                                      </p:cBhvr>
                                    </p:animEffect>
                                    <p:anim calcmode="lin" valueType="num">
                                      <p:cBhvr>
                                        <p:cTn id="13" dur="10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76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7651">
                                            <p:txEl>
                                              <p:pRg st="1" end="1"/>
                                            </p:txEl>
                                          </p:spTgt>
                                        </p:tgtEl>
                                        <p:attrNameLst>
                                          <p:attrName>style.visibility</p:attrName>
                                        </p:attrNameLst>
                                      </p:cBhvr>
                                      <p:to>
                                        <p:strVal val="visible"/>
                                      </p:to>
                                    </p:set>
                                    <p:animEffect transition="in" filter="fade">
                                      <p:cBhvr>
                                        <p:cTn id="19" dur="1000"/>
                                        <p:tgtEl>
                                          <p:spTgt spid="27651">
                                            <p:txEl>
                                              <p:pRg st="1" end="1"/>
                                            </p:txEl>
                                          </p:spTgt>
                                        </p:tgtEl>
                                      </p:cBhvr>
                                    </p:animEffect>
                                    <p:anim calcmode="lin" valueType="num">
                                      <p:cBhvr>
                                        <p:cTn id="20"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765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7651">
                                            <p:txEl>
                                              <p:pRg st="2" end="2"/>
                                            </p:txEl>
                                          </p:spTgt>
                                        </p:tgtEl>
                                        <p:attrNameLst>
                                          <p:attrName>style.visibility</p:attrName>
                                        </p:attrNameLst>
                                      </p:cBhvr>
                                      <p:to>
                                        <p:strVal val="visible"/>
                                      </p:to>
                                    </p:set>
                                    <p:animEffect transition="in" filter="fade">
                                      <p:cBhvr>
                                        <p:cTn id="24" dur="1000"/>
                                        <p:tgtEl>
                                          <p:spTgt spid="27651">
                                            <p:txEl>
                                              <p:pRg st="2" end="2"/>
                                            </p:txEl>
                                          </p:spTgt>
                                        </p:tgtEl>
                                      </p:cBhvr>
                                    </p:animEffect>
                                    <p:anim calcmode="lin" valueType="num">
                                      <p:cBhvr>
                                        <p:cTn id="25"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7651">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7651">
                                            <p:txEl>
                                              <p:pRg st="3" end="3"/>
                                            </p:txEl>
                                          </p:spTgt>
                                        </p:tgtEl>
                                        <p:attrNameLst>
                                          <p:attrName>style.visibility</p:attrName>
                                        </p:attrNameLst>
                                      </p:cBhvr>
                                      <p:to>
                                        <p:strVal val="visible"/>
                                      </p:to>
                                    </p:set>
                                    <p:animEffect transition="in" filter="fade">
                                      <p:cBhvr>
                                        <p:cTn id="29" dur="1000"/>
                                        <p:tgtEl>
                                          <p:spTgt spid="27651">
                                            <p:txEl>
                                              <p:pRg st="3" end="3"/>
                                            </p:txEl>
                                          </p:spTgt>
                                        </p:tgtEl>
                                      </p:cBhvr>
                                    </p:animEffect>
                                    <p:anim calcmode="lin" valueType="num">
                                      <p:cBhvr>
                                        <p:cTn id="30"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7651">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651">
                                            <p:txEl>
                                              <p:pRg st="4" end="4"/>
                                            </p:txEl>
                                          </p:spTgt>
                                        </p:tgtEl>
                                        <p:attrNameLst>
                                          <p:attrName>style.visibility</p:attrName>
                                        </p:attrNameLst>
                                      </p:cBhvr>
                                      <p:to>
                                        <p:strVal val="visible"/>
                                      </p:to>
                                    </p:set>
                                    <p:animEffect transition="in" filter="fade">
                                      <p:cBhvr>
                                        <p:cTn id="34" dur="1000"/>
                                        <p:tgtEl>
                                          <p:spTgt spid="27651">
                                            <p:txEl>
                                              <p:pRg st="4" end="4"/>
                                            </p:txEl>
                                          </p:spTgt>
                                        </p:tgtEl>
                                      </p:cBhvr>
                                    </p:animEffect>
                                    <p:anim calcmode="lin" valueType="num">
                                      <p:cBhvr>
                                        <p:cTn id="35"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7651">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7651">
                                            <p:txEl>
                                              <p:pRg st="5" end="5"/>
                                            </p:txEl>
                                          </p:spTgt>
                                        </p:tgtEl>
                                        <p:attrNameLst>
                                          <p:attrName>style.visibility</p:attrName>
                                        </p:attrNameLst>
                                      </p:cBhvr>
                                      <p:to>
                                        <p:strVal val="visible"/>
                                      </p:to>
                                    </p:set>
                                    <p:animEffect transition="in" filter="fade">
                                      <p:cBhvr>
                                        <p:cTn id="39" dur="1000"/>
                                        <p:tgtEl>
                                          <p:spTgt spid="27651">
                                            <p:txEl>
                                              <p:pRg st="5" end="5"/>
                                            </p:txEl>
                                          </p:spTgt>
                                        </p:tgtEl>
                                      </p:cBhvr>
                                    </p:animEffect>
                                    <p:anim calcmode="lin" valueType="num">
                                      <p:cBhvr>
                                        <p:cTn id="40"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76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7651">
                                            <p:txEl>
                                              <p:pRg st="6" end="6"/>
                                            </p:txEl>
                                          </p:spTgt>
                                        </p:tgtEl>
                                        <p:attrNameLst>
                                          <p:attrName>style.visibility</p:attrName>
                                        </p:attrNameLst>
                                      </p:cBhvr>
                                      <p:to>
                                        <p:strVal val="visible"/>
                                      </p:to>
                                    </p:set>
                                    <p:animEffect transition="in" filter="fade">
                                      <p:cBhvr>
                                        <p:cTn id="46" dur="1000"/>
                                        <p:tgtEl>
                                          <p:spTgt spid="27651">
                                            <p:txEl>
                                              <p:pRg st="6" end="6"/>
                                            </p:txEl>
                                          </p:spTgt>
                                        </p:tgtEl>
                                      </p:cBhvr>
                                    </p:animEffect>
                                    <p:anim calcmode="lin" valueType="num">
                                      <p:cBhvr>
                                        <p:cTn id="47" dur="10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765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962A70C-AA62-411F-AC3A-ADEB259A4BD8}" type="slidenum">
              <a:rPr kumimoji="0" lang="zh-CN" altLang="en-US" sz="1400"/>
              <a:pPr eaLnBrk="1" hangingPunct="1"/>
              <a:t>25</a:t>
            </a:fld>
            <a:endParaRPr kumimoji="0" lang="en-US" altLang="zh-CN" sz="1400"/>
          </a:p>
        </p:txBody>
      </p:sp>
      <p:sp>
        <p:nvSpPr>
          <p:cNvPr id="1047554"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FFFFFF"/>
                  </a:outerShdw>
                </a:effectLst>
              </a:rPr>
              <a:t>为什么使用面向对象开发</a:t>
            </a:r>
          </a:p>
        </p:txBody>
      </p:sp>
      <p:sp>
        <p:nvSpPr>
          <p:cNvPr id="29700" name="Rectangle 3"/>
          <p:cNvSpPr>
            <a:spLocks noGrp="1" noChangeArrowheads="1"/>
          </p:cNvSpPr>
          <p:nvPr>
            <p:ph type="body" idx="1"/>
          </p:nvPr>
        </p:nvSpPr>
        <p:spPr/>
        <p:txBody>
          <a:bodyPr/>
          <a:lstStyle/>
          <a:p>
            <a:pPr eaLnBrk="1" hangingPunct="1"/>
            <a:r>
              <a:rPr lang="zh-CN" altLang="en-US" sz="4000" dirty="0" smtClean="0"/>
              <a:t>有助于充分利用对象编程语言的能力。</a:t>
            </a:r>
          </a:p>
          <a:p>
            <a:pPr eaLnBrk="1" hangingPunct="1"/>
            <a:r>
              <a:rPr lang="zh-CN" altLang="en-US" sz="4000" dirty="0" smtClean="0"/>
              <a:t>有助于软件的复用和设计的复用</a:t>
            </a:r>
          </a:p>
          <a:p>
            <a:pPr eaLnBrk="1" hangingPunct="1"/>
            <a:r>
              <a:rPr lang="zh-CN" altLang="en-US" sz="4000" dirty="0" smtClean="0"/>
              <a:t>可以产生建立在稳定的中间形式上的系统，有助于系统的演化</a:t>
            </a:r>
          </a:p>
        </p:txBody>
      </p:sp>
    </p:spTree>
    <p:extLst>
      <p:ext uri="{BB962C8B-B14F-4D97-AF65-F5344CB8AC3E}">
        <p14:creationId xmlns:p14="http://schemas.microsoft.com/office/powerpoint/2010/main" val="263078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fade">
                                      <p:cBhvr>
                                        <p:cTn id="7" dur="1000"/>
                                        <p:tgtEl>
                                          <p:spTgt spid="29698"/>
                                        </p:tgtEl>
                                      </p:cBhvr>
                                    </p:animEffect>
                                    <p:anim calcmode="lin" valueType="num">
                                      <p:cBhvr>
                                        <p:cTn id="8" dur="1000" fill="hold"/>
                                        <p:tgtEl>
                                          <p:spTgt spid="29698"/>
                                        </p:tgtEl>
                                        <p:attrNameLst>
                                          <p:attrName>ppt_x</p:attrName>
                                        </p:attrNameLst>
                                      </p:cBhvr>
                                      <p:tavLst>
                                        <p:tav tm="0">
                                          <p:val>
                                            <p:strVal val="#ppt_x"/>
                                          </p:val>
                                        </p:tav>
                                        <p:tav tm="100000">
                                          <p:val>
                                            <p:strVal val="#ppt_x"/>
                                          </p:val>
                                        </p:tav>
                                      </p:tavLst>
                                    </p:anim>
                                    <p:anim calcmode="lin" valueType="num">
                                      <p:cBhvr>
                                        <p:cTn id="9" dur="1000" fill="hold"/>
                                        <p:tgtEl>
                                          <p:spTgt spid="296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47554"/>
                                        </p:tgtEl>
                                        <p:attrNameLst>
                                          <p:attrName>style.visibility</p:attrName>
                                        </p:attrNameLst>
                                      </p:cBhvr>
                                      <p:to>
                                        <p:strVal val="visible"/>
                                      </p:to>
                                    </p:set>
                                    <p:animEffect transition="in" filter="fade">
                                      <p:cBhvr>
                                        <p:cTn id="12" dur="1000"/>
                                        <p:tgtEl>
                                          <p:spTgt spid="1047554"/>
                                        </p:tgtEl>
                                      </p:cBhvr>
                                    </p:animEffect>
                                    <p:anim calcmode="lin" valueType="num">
                                      <p:cBhvr>
                                        <p:cTn id="13" dur="1000" fill="hold"/>
                                        <p:tgtEl>
                                          <p:spTgt spid="1047554"/>
                                        </p:tgtEl>
                                        <p:attrNameLst>
                                          <p:attrName>ppt_x</p:attrName>
                                        </p:attrNameLst>
                                      </p:cBhvr>
                                      <p:tavLst>
                                        <p:tav tm="0">
                                          <p:val>
                                            <p:strVal val="#ppt_x"/>
                                          </p:val>
                                        </p:tav>
                                        <p:tav tm="100000">
                                          <p:val>
                                            <p:strVal val="#ppt_x"/>
                                          </p:val>
                                        </p:tav>
                                      </p:tavLst>
                                    </p:anim>
                                    <p:anim calcmode="lin" valueType="num">
                                      <p:cBhvr>
                                        <p:cTn id="14" dur="1000" fill="hold"/>
                                        <p:tgtEl>
                                          <p:spTgt spid="10475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700">
                                            <p:txEl>
                                              <p:pRg st="0" end="0"/>
                                            </p:txEl>
                                          </p:spTgt>
                                        </p:tgtEl>
                                        <p:attrNameLst>
                                          <p:attrName>style.visibility</p:attrName>
                                        </p:attrNameLst>
                                      </p:cBhvr>
                                      <p:to>
                                        <p:strVal val="visible"/>
                                      </p:to>
                                    </p:set>
                                    <p:animEffect transition="in" filter="fade">
                                      <p:cBhvr>
                                        <p:cTn id="17" dur="1000"/>
                                        <p:tgtEl>
                                          <p:spTgt spid="29700">
                                            <p:txEl>
                                              <p:pRg st="0" end="0"/>
                                            </p:txEl>
                                          </p:spTgt>
                                        </p:tgtEl>
                                      </p:cBhvr>
                                    </p:animEffect>
                                    <p:anim calcmode="lin" valueType="num">
                                      <p:cBhvr>
                                        <p:cTn id="18" dur="10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97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9700">
                                            <p:txEl>
                                              <p:pRg st="1" end="1"/>
                                            </p:txEl>
                                          </p:spTgt>
                                        </p:tgtEl>
                                        <p:attrNameLst>
                                          <p:attrName>style.visibility</p:attrName>
                                        </p:attrNameLst>
                                      </p:cBhvr>
                                      <p:to>
                                        <p:strVal val="visible"/>
                                      </p:to>
                                    </p:set>
                                    <p:animEffect transition="in" filter="fade">
                                      <p:cBhvr>
                                        <p:cTn id="24" dur="1000"/>
                                        <p:tgtEl>
                                          <p:spTgt spid="29700">
                                            <p:txEl>
                                              <p:pRg st="1" end="1"/>
                                            </p:txEl>
                                          </p:spTgt>
                                        </p:tgtEl>
                                      </p:cBhvr>
                                    </p:animEffect>
                                    <p:anim calcmode="lin" valueType="num">
                                      <p:cBhvr>
                                        <p:cTn id="25" dur="10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297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9700">
                                            <p:txEl>
                                              <p:pRg st="2" end="2"/>
                                            </p:txEl>
                                          </p:spTgt>
                                        </p:tgtEl>
                                        <p:attrNameLst>
                                          <p:attrName>style.visibility</p:attrName>
                                        </p:attrNameLst>
                                      </p:cBhvr>
                                      <p:to>
                                        <p:strVal val="visible"/>
                                      </p:to>
                                    </p:set>
                                    <p:animEffect transition="in" filter="fade">
                                      <p:cBhvr>
                                        <p:cTn id="31" dur="1000"/>
                                        <p:tgtEl>
                                          <p:spTgt spid="29700">
                                            <p:txEl>
                                              <p:pRg st="2" end="2"/>
                                            </p:txEl>
                                          </p:spTgt>
                                        </p:tgtEl>
                                      </p:cBhvr>
                                    </p:animEffect>
                                    <p:anim calcmode="lin" valueType="num">
                                      <p:cBhvr>
                                        <p:cTn id="32" dur="1000" fill="hold"/>
                                        <p:tgtEl>
                                          <p:spTgt spid="29700">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970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1047554" grpId="0"/>
      <p:bldP spid="2970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C73BE38-A875-4404-8393-AE493F50CFBC}" type="slidenum">
              <a:rPr kumimoji="0" lang="zh-CN" altLang="en-US" sz="1400"/>
              <a:pPr eaLnBrk="1" hangingPunct="1"/>
              <a:t>26</a:t>
            </a:fld>
            <a:endParaRPr kumimoji="0" lang="en-US" altLang="zh-CN" sz="1400"/>
          </a:p>
        </p:txBody>
      </p:sp>
      <p:sp>
        <p:nvSpPr>
          <p:cNvPr id="30723" name="Rectangle 3"/>
          <p:cNvSpPr>
            <a:spLocks noGrp="1" noChangeArrowheads="1"/>
          </p:cNvSpPr>
          <p:nvPr>
            <p:ph type="body" idx="1"/>
          </p:nvPr>
        </p:nvSpPr>
        <p:spPr>
          <a:xfrm>
            <a:off x="685800" y="620713"/>
            <a:ext cx="7772400" cy="5475287"/>
          </a:xfrm>
        </p:spPr>
        <p:txBody>
          <a:bodyPr/>
          <a:lstStyle/>
          <a:p>
            <a:pPr eaLnBrk="1" hangingPunct="1"/>
            <a:r>
              <a:rPr lang="en-US" altLang="zh-CN" dirty="0" smtClean="0"/>
              <a:t>OOA</a:t>
            </a:r>
            <a:r>
              <a:rPr lang="zh-CN" altLang="en-US" dirty="0" smtClean="0"/>
              <a:t>和</a:t>
            </a:r>
            <a:r>
              <a:rPr lang="en-US" altLang="zh-CN" dirty="0" smtClean="0"/>
              <a:t>OOD</a:t>
            </a:r>
            <a:r>
              <a:rPr lang="zh-CN" altLang="en-US" dirty="0" smtClean="0"/>
              <a:t>是面向对象方法学中重要的部分，</a:t>
            </a:r>
            <a:r>
              <a:rPr lang="en-US" altLang="zh-CN" dirty="0" smtClean="0"/>
              <a:t>UML</a:t>
            </a:r>
            <a:r>
              <a:rPr lang="zh-CN" altLang="en-US" dirty="0" smtClean="0"/>
              <a:t>是具体的工具</a:t>
            </a:r>
            <a:endParaRPr lang="en-US" altLang="zh-CN" dirty="0" smtClean="0"/>
          </a:p>
          <a:p>
            <a:pPr eaLnBrk="1" hangingPunct="1"/>
            <a:r>
              <a:rPr lang="en-US" altLang="zh-CN" dirty="0" smtClean="0"/>
              <a:t>OOP</a:t>
            </a:r>
            <a:r>
              <a:rPr lang="zh-CN" altLang="en-US" dirty="0" smtClean="0"/>
              <a:t>涉及到具体的编程语言，</a:t>
            </a:r>
            <a:r>
              <a:rPr lang="en-US" altLang="zh-CN" dirty="0" smtClean="0"/>
              <a:t>C++</a:t>
            </a:r>
            <a:r>
              <a:rPr lang="zh-CN" altLang="en-US" dirty="0" smtClean="0"/>
              <a:t>、</a:t>
            </a:r>
            <a:r>
              <a:rPr lang="en-US" altLang="zh-CN" dirty="0" smtClean="0"/>
              <a:t>Java</a:t>
            </a:r>
            <a:r>
              <a:rPr lang="zh-CN" altLang="en-US" dirty="0" smtClean="0"/>
              <a:t>等</a:t>
            </a:r>
            <a:endParaRPr lang="en-US" altLang="zh-CN" dirty="0" smtClean="0"/>
          </a:p>
          <a:p>
            <a:pPr eaLnBrk="1" hangingPunct="1"/>
            <a:r>
              <a:rPr lang="zh-CN" altLang="en-US" dirty="0" smtClean="0"/>
              <a:t>开发要使用合适的工具</a:t>
            </a:r>
            <a:r>
              <a:rPr lang="en-US" altLang="zh-CN" dirty="0" smtClean="0"/>
              <a:t>IDE</a:t>
            </a:r>
            <a:r>
              <a:rPr lang="zh-CN" altLang="en-US" dirty="0" smtClean="0"/>
              <a:t>：</a:t>
            </a:r>
            <a:r>
              <a:rPr lang="en-US" altLang="zh-CN" dirty="0" smtClean="0"/>
              <a:t>Visual C</a:t>
            </a:r>
            <a:r>
              <a:rPr lang="zh-CN" altLang="en-US" dirty="0" smtClean="0"/>
              <a:t>＋＋、</a:t>
            </a:r>
            <a:r>
              <a:rPr lang="en-US" altLang="zh-CN" dirty="0" err="1" smtClean="0"/>
              <a:t>QtCreator</a:t>
            </a:r>
            <a:r>
              <a:rPr lang="zh-CN" altLang="en-US" dirty="0" smtClean="0"/>
              <a:t>、</a:t>
            </a:r>
            <a:r>
              <a:rPr lang="en-US" altLang="zh-CN" dirty="0" smtClean="0"/>
              <a:t>Eclipse</a:t>
            </a:r>
            <a:r>
              <a:rPr lang="zh-CN" altLang="en-US" dirty="0" smtClean="0"/>
              <a:t>等主流的开发环境</a:t>
            </a:r>
          </a:p>
        </p:txBody>
      </p:sp>
    </p:spTree>
    <p:extLst>
      <p:ext uri="{BB962C8B-B14F-4D97-AF65-F5344CB8AC3E}">
        <p14:creationId xmlns:p14="http://schemas.microsoft.com/office/powerpoint/2010/main" val="131460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1000"/>
                                        <p:tgtEl>
                                          <p:spTgt spid="30722"/>
                                        </p:tgtEl>
                                      </p:cBhvr>
                                    </p:animEffect>
                                    <p:anim calcmode="lin" valueType="num">
                                      <p:cBhvr>
                                        <p:cTn id="8" dur="1000" fill="hold"/>
                                        <p:tgtEl>
                                          <p:spTgt spid="30722"/>
                                        </p:tgtEl>
                                        <p:attrNameLst>
                                          <p:attrName>ppt_x</p:attrName>
                                        </p:attrNameLst>
                                      </p:cBhvr>
                                      <p:tavLst>
                                        <p:tav tm="0">
                                          <p:val>
                                            <p:strVal val="#ppt_x"/>
                                          </p:val>
                                        </p:tav>
                                        <p:tav tm="100000">
                                          <p:val>
                                            <p:strVal val="#ppt_x"/>
                                          </p:val>
                                        </p:tav>
                                      </p:tavLst>
                                    </p:anim>
                                    <p:anim calcmode="lin" valueType="num">
                                      <p:cBhvr>
                                        <p:cTn id="9" dur="1000" fill="hold"/>
                                        <p:tgtEl>
                                          <p:spTgt spid="307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723">
                                            <p:txEl>
                                              <p:pRg st="0" end="0"/>
                                            </p:txEl>
                                          </p:spTgt>
                                        </p:tgtEl>
                                        <p:attrNameLst>
                                          <p:attrName>style.visibility</p:attrName>
                                        </p:attrNameLst>
                                      </p:cBhvr>
                                      <p:to>
                                        <p:strVal val="visible"/>
                                      </p:to>
                                    </p:set>
                                    <p:animEffect transition="in" filter="fade">
                                      <p:cBhvr>
                                        <p:cTn id="12" dur="1000"/>
                                        <p:tgtEl>
                                          <p:spTgt spid="30723">
                                            <p:txEl>
                                              <p:pRg st="0" end="0"/>
                                            </p:txEl>
                                          </p:spTgt>
                                        </p:tgtEl>
                                      </p:cBhvr>
                                    </p:animEffect>
                                    <p:anim calcmode="lin" valueType="num">
                                      <p:cBhvr>
                                        <p:cTn id="13" dur="1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072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723">
                                            <p:txEl>
                                              <p:pRg st="1" end="1"/>
                                            </p:txEl>
                                          </p:spTgt>
                                        </p:tgtEl>
                                        <p:attrNameLst>
                                          <p:attrName>style.visibility</p:attrName>
                                        </p:attrNameLst>
                                      </p:cBhvr>
                                      <p:to>
                                        <p:strVal val="visible"/>
                                      </p:to>
                                    </p:set>
                                    <p:animEffect transition="in" filter="fade">
                                      <p:cBhvr>
                                        <p:cTn id="17" dur="1000"/>
                                        <p:tgtEl>
                                          <p:spTgt spid="30723">
                                            <p:txEl>
                                              <p:pRg st="1" end="1"/>
                                            </p:txEl>
                                          </p:spTgt>
                                        </p:tgtEl>
                                      </p:cBhvr>
                                    </p:animEffect>
                                    <p:anim calcmode="lin" valueType="num">
                                      <p:cBhvr>
                                        <p:cTn id="18" dur="1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07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0723">
                                            <p:txEl>
                                              <p:pRg st="2" end="2"/>
                                            </p:txEl>
                                          </p:spTgt>
                                        </p:tgtEl>
                                        <p:attrNameLst>
                                          <p:attrName>style.visibility</p:attrName>
                                        </p:attrNameLst>
                                      </p:cBhvr>
                                      <p:to>
                                        <p:strVal val="visible"/>
                                      </p:to>
                                    </p:set>
                                    <p:animEffect transition="in" filter="fade">
                                      <p:cBhvr>
                                        <p:cTn id="24" dur="1000"/>
                                        <p:tgtEl>
                                          <p:spTgt spid="30723">
                                            <p:txEl>
                                              <p:pRg st="2" end="2"/>
                                            </p:txEl>
                                          </p:spTgt>
                                        </p:tgtEl>
                                      </p:cBhvr>
                                    </p:animEffect>
                                    <p:anim calcmode="lin" valueType="num">
                                      <p:cBhvr>
                                        <p:cTn id="25" dur="1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072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4A81222-3BA4-41C6-977A-0AC3300DD54B}" type="slidenum">
              <a:rPr kumimoji="0" lang="zh-CN" altLang="en-US" sz="1400"/>
              <a:pPr eaLnBrk="1" hangingPunct="1"/>
              <a:t>27</a:t>
            </a:fld>
            <a:endParaRPr kumimoji="0" lang="en-US" altLang="zh-CN" sz="1400"/>
          </a:p>
        </p:txBody>
      </p:sp>
      <p:sp>
        <p:nvSpPr>
          <p:cNvPr id="1053698" name="Rectangle 2"/>
          <p:cNvSpPr>
            <a:spLocks noGrp="1" noChangeArrowheads="1"/>
          </p:cNvSpPr>
          <p:nvPr>
            <p:ph type="title"/>
          </p:nvPr>
        </p:nvSpPr>
        <p:spPr/>
        <p:txBody>
          <a:bodyPr/>
          <a:lstStyle/>
          <a:p>
            <a:pPr eaLnBrk="1" hangingPunct="1">
              <a:defRPr/>
            </a:pPr>
            <a:r>
              <a:rPr lang="en-US" altLang="zh-CN" sz="4800" dirty="0" smtClean="0">
                <a:effectLst>
                  <a:outerShdw blurRad="38100" dist="38100" dir="2700000" algn="tl">
                    <a:srgbClr val="FFFFFF"/>
                  </a:outerShdw>
                </a:effectLst>
              </a:rPr>
              <a:t>C++</a:t>
            </a:r>
            <a:r>
              <a:rPr lang="zh-CN" altLang="en-US" sz="4800" dirty="0" smtClean="0">
                <a:effectLst>
                  <a:outerShdw blurRad="38100" dist="38100" dir="2700000" algn="tl">
                    <a:srgbClr val="FFFFFF"/>
                  </a:outerShdw>
                </a:effectLst>
              </a:rPr>
              <a:t>语法概要</a:t>
            </a:r>
          </a:p>
        </p:txBody>
      </p:sp>
      <p:sp>
        <p:nvSpPr>
          <p:cNvPr id="1053700" name="Rectangle 4"/>
          <p:cNvSpPr>
            <a:spLocks noChangeArrowheads="1"/>
          </p:cNvSpPr>
          <p:nvPr/>
        </p:nvSpPr>
        <p:spPr bwMode="auto">
          <a:xfrm>
            <a:off x="323850" y="19891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zh-CN" altLang="en-US" sz="4400">
                <a:solidFill>
                  <a:schemeClr val="tx2"/>
                </a:solidFill>
                <a:effectLst>
                  <a:outerShdw blurRad="38100" dist="38100" dir="2700000" algn="tl">
                    <a:srgbClr val="FFFFFF"/>
                  </a:outerShdw>
                </a:effectLst>
                <a:latin typeface="Arial" charset="0"/>
              </a:rPr>
              <a:t>第一章 </a:t>
            </a:r>
            <a:r>
              <a:rPr lang="en-US" altLang="zh-CN" sz="4400">
                <a:solidFill>
                  <a:schemeClr val="tx2"/>
                </a:solidFill>
                <a:effectLst>
                  <a:outerShdw blurRad="38100" dist="38100" dir="2700000" algn="tl">
                    <a:srgbClr val="FFFFFF"/>
                  </a:outerShdw>
                </a:effectLst>
                <a:latin typeface="Arial" charset="0"/>
              </a:rPr>
              <a:t>C++</a:t>
            </a:r>
            <a:r>
              <a:rPr lang="zh-CN" altLang="en-US" sz="4400">
                <a:solidFill>
                  <a:schemeClr val="tx2"/>
                </a:solidFill>
                <a:effectLst>
                  <a:outerShdw blurRad="38100" dist="38100" dir="2700000" algn="tl">
                    <a:srgbClr val="FFFFFF"/>
                  </a:outerShdw>
                </a:effectLst>
                <a:latin typeface="Arial" charset="0"/>
              </a:rPr>
              <a:t>基础</a:t>
            </a:r>
          </a:p>
        </p:txBody>
      </p:sp>
    </p:spTree>
    <p:extLst>
      <p:ext uri="{BB962C8B-B14F-4D97-AF65-F5344CB8AC3E}">
        <p14:creationId xmlns:p14="http://schemas.microsoft.com/office/powerpoint/2010/main" val="1928107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8326CE-40B9-4488-A60A-B1A67019B307}" type="slidenum">
              <a:rPr kumimoji="0" lang="zh-CN" altLang="en-US" sz="1400"/>
              <a:pPr eaLnBrk="1" hangingPunct="1"/>
              <a:t>28</a:t>
            </a:fld>
            <a:endParaRPr kumimoji="0" lang="en-US" altLang="zh-CN" sz="1400"/>
          </a:p>
        </p:txBody>
      </p:sp>
      <p:sp>
        <p:nvSpPr>
          <p:cNvPr id="1164290" name="Rectangle 2"/>
          <p:cNvSpPr>
            <a:spLocks noGrp="1" noChangeArrowheads="1"/>
          </p:cNvSpPr>
          <p:nvPr>
            <p:ph type="title"/>
          </p:nvPr>
        </p:nvSpPr>
        <p:spPr/>
        <p:txBody>
          <a:bodyPr/>
          <a:lstStyle/>
          <a:p>
            <a:pPr eaLnBrk="1" hangingPunct="1">
              <a:defRPr/>
            </a:pPr>
            <a:r>
              <a:rPr lang="zh-CN" altLang="zh-CN" b="1" dirty="0" smtClean="0">
                <a:solidFill>
                  <a:schemeClr val="tx1"/>
                </a:solidFill>
                <a:latin typeface="宋体" pitchFamily="2" charset="-122"/>
              </a:rPr>
              <a:t>1.1 </a:t>
            </a:r>
            <a:r>
              <a:rPr lang="en-US" altLang="zh-CN" b="1" dirty="0" smtClean="0">
                <a:solidFill>
                  <a:schemeClr val="tx1"/>
                </a:solidFill>
                <a:latin typeface="宋体" pitchFamily="2" charset="-122"/>
              </a:rPr>
              <a:t>C++</a:t>
            </a:r>
            <a:r>
              <a:rPr lang="zh-CN" altLang="zh-CN" b="1" dirty="0" smtClean="0">
                <a:solidFill>
                  <a:schemeClr val="tx1"/>
                </a:solidFill>
                <a:latin typeface="宋体" pitchFamily="2" charset="-122"/>
              </a:rPr>
              <a:t>的起源和特点</a:t>
            </a:r>
          </a:p>
        </p:txBody>
      </p:sp>
      <p:sp>
        <p:nvSpPr>
          <p:cNvPr id="32772" name="Rectangle 3"/>
          <p:cNvSpPr>
            <a:spLocks noGrp="1" noChangeArrowheads="1"/>
          </p:cNvSpPr>
          <p:nvPr>
            <p:ph type="body" idx="1"/>
          </p:nvPr>
        </p:nvSpPr>
        <p:spPr/>
        <p:txBody>
          <a:bodyPr>
            <a:normAutofit fontScale="85000" lnSpcReduction="10000"/>
          </a:bodyPr>
          <a:lstStyle/>
          <a:p>
            <a:r>
              <a:rPr lang="en-US" altLang="zh-CN" b="1" dirty="0" smtClean="0">
                <a:latin typeface="宋体" pitchFamily="2" charset="-122"/>
              </a:rPr>
              <a:t>C</a:t>
            </a:r>
            <a:r>
              <a:rPr lang="zh-CN" altLang="zh-CN" b="1" dirty="0" smtClean="0">
                <a:latin typeface="宋体" pitchFamily="2" charset="-122"/>
              </a:rPr>
              <a:t>语言1972年</a:t>
            </a:r>
            <a:r>
              <a:rPr lang="zh-CN" altLang="en-US" b="1" dirty="0" smtClean="0">
                <a:latin typeface="宋体" pitchFamily="2" charset="-122"/>
              </a:rPr>
              <a:t>,</a:t>
            </a:r>
            <a:r>
              <a:rPr lang="en-US" altLang="zh-CN" dirty="0"/>
              <a:t> Dennis </a:t>
            </a:r>
            <a:r>
              <a:rPr lang="en-US" altLang="zh-CN" dirty="0" smtClean="0"/>
              <a:t>Ritchie</a:t>
            </a:r>
            <a:r>
              <a:rPr lang="zh-CN" altLang="en-US" dirty="0" smtClean="0"/>
              <a:t>，</a:t>
            </a:r>
            <a:r>
              <a:rPr lang="en-US" altLang="zh-CN" b="1" dirty="0" smtClean="0">
                <a:latin typeface="宋体" pitchFamily="2" charset="-122"/>
              </a:rPr>
              <a:t>AT&amp;T</a:t>
            </a:r>
            <a:r>
              <a:rPr lang="zh-CN" altLang="zh-CN" b="1" dirty="0" smtClean="0">
                <a:latin typeface="宋体" pitchFamily="2" charset="-122"/>
              </a:rPr>
              <a:t>设计</a:t>
            </a:r>
            <a:endParaRPr lang="en-US" altLang="zh-CN" b="1" dirty="0" smtClean="0">
              <a:latin typeface="宋体" pitchFamily="2" charset="-122"/>
            </a:endParaRPr>
          </a:p>
          <a:p>
            <a:r>
              <a:rPr lang="zh-CN" altLang="zh-CN" b="1" dirty="0" smtClean="0">
                <a:latin typeface="宋体" pitchFamily="2" charset="-122"/>
              </a:rPr>
              <a:t>为</a:t>
            </a:r>
            <a:r>
              <a:rPr lang="zh-CN" altLang="en-US" b="1" dirty="0" smtClean="0">
                <a:latin typeface="宋体" pitchFamily="2" charset="-122"/>
              </a:rPr>
              <a:t>改进</a:t>
            </a:r>
            <a:r>
              <a:rPr lang="en-US" altLang="zh-CN" b="1" dirty="0" smtClean="0">
                <a:latin typeface="宋体" pitchFamily="2" charset="-122"/>
              </a:rPr>
              <a:t>C</a:t>
            </a:r>
            <a:r>
              <a:rPr lang="zh-CN" altLang="zh-CN" b="1" dirty="0" smtClean="0">
                <a:latin typeface="宋体" pitchFamily="2" charset="-122"/>
              </a:rPr>
              <a:t>语言</a:t>
            </a:r>
            <a:r>
              <a:rPr lang="zh-CN" altLang="en-US" b="1" dirty="0" smtClean="0">
                <a:latin typeface="宋体" pitchFamily="2" charset="-122"/>
              </a:rPr>
              <a:t>，</a:t>
            </a:r>
            <a:r>
              <a:rPr lang="en-US" altLang="zh-CN" b="1" dirty="0" smtClean="0">
                <a:latin typeface="宋体" pitchFamily="2" charset="-122"/>
              </a:rPr>
              <a:t>1982</a:t>
            </a:r>
            <a:r>
              <a:rPr lang="zh-CN" altLang="en-US" b="1" dirty="0" smtClean="0">
                <a:latin typeface="宋体" pitchFamily="2" charset="-122"/>
              </a:rPr>
              <a:t>年，</a:t>
            </a:r>
            <a:r>
              <a:rPr lang="en-US" altLang="zh-CN" dirty="0" smtClean="0"/>
              <a:t>Bjarne </a:t>
            </a:r>
            <a:r>
              <a:rPr lang="en-US" altLang="zh-CN" dirty="0" err="1" smtClean="0"/>
              <a:t>Stroustrup</a:t>
            </a:r>
            <a:r>
              <a:rPr lang="zh-CN" altLang="en-US" dirty="0" smtClean="0"/>
              <a:t>（本贾</a:t>
            </a:r>
            <a:r>
              <a:rPr lang="en-US" altLang="zh-CN" dirty="0" smtClean="0"/>
              <a:t>.</a:t>
            </a:r>
            <a:r>
              <a:rPr lang="zh-CN" altLang="en-US" dirty="0" smtClean="0"/>
              <a:t>斯特劳斯特鲁普）博士，发明，</a:t>
            </a:r>
            <a:r>
              <a:rPr lang="zh-CN" altLang="zh-CN" b="1" dirty="0" smtClean="0"/>
              <a:t>“</a:t>
            </a:r>
            <a:r>
              <a:rPr lang="zh-CN" altLang="zh-CN" b="1" dirty="0" smtClean="0">
                <a:latin typeface="宋体" pitchFamily="2" charset="-122"/>
              </a:rPr>
              <a:t>带类的</a:t>
            </a:r>
            <a:r>
              <a:rPr lang="en-US" altLang="zh-CN" b="1" dirty="0" smtClean="0">
                <a:latin typeface="宋体" pitchFamily="2" charset="-122"/>
              </a:rPr>
              <a:t>C</a:t>
            </a:r>
            <a:r>
              <a:rPr lang="en-US" altLang="zh-CN" b="1" dirty="0" smtClean="0"/>
              <a:t>”</a:t>
            </a:r>
            <a:r>
              <a:rPr lang="en-US" altLang="zh-CN" b="1" dirty="0" smtClean="0">
                <a:latin typeface="宋体" pitchFamily="2" charset="-122"/>
              </a:rPr>
              <a:t>,1983</a:t>
            </a:r>
            <a:r>
              <a:rPr lang="zh-CN" altLang="zh-CN" b="1" dirty="0" smtClean="0">
                <a:latin typeface="宋体" pitchFamily="2" charset="-122"/>
              </a:rPr>
              <a:t>命名为</a:t>
            </a:r>
            <a:r>
              <a:rPr lang="en-US" altLang="zh-CN" b="1" dirty="0" smtClean="0">
                <a:latin typeface="宋体" pitchFamily="2" charset="-122"/>
              </a:rPr>
              <a:t>C++;</a:t>
            </a:r>
          </a:p>
          <a:p>
            <a:pPr lvl="1"/>
            <a:r>
              <a:rPr lang="en-US" altLang="zh-CN" dirty="0" smtClean="0"/>
              <a:t>《The </a:t>
            </a:r>
            <a:r>
              <a:rPr lang="en-US" altLang="zh-CN" dirty="0"/>
              <a:t>C++ Programming </a:t>
            </a:r>
            <a:r>
              <a:rPr lang="en-US" altLang="zh-CN" dirty="0" smtClean="0"/>
              <a:t>Language》</a:t>
            </a:r>
            <a:r>
              <a:rPr lang="zh-CN" altLang="en-US" dirty="0" smtClean="0"/>
              <a:t>，第三版和特别版</a:t>
            </a:r>
            <a:endParaRPr lang="en-US" altLang="zh-CN" b="1" dirty="0" smtClean="0">
              <a:latin typeface="宋体" pitchFamily="2" charset="-122"/>
            </a:endParaRPr>
          </a:p>
          <a:p>
            <a:r>
              <a:rPr lang="en-US" altLang="zh-CN" dirty="0"/>
              <a:t>1990</a:t>
            </a:r>
            <a:r>
              <a:rPr lang="zh-CN" altLang="en-US" dirty="0"/>
              <a:t>年</a:t>
            </a:r>
            <a:r>
              <a:rPr lang="en-US" altLang="zh-CN" dirty="0" err="1"/>
              <a:t>c++</a:t>
            </a:r>
            <a:r>
              <a:rPr lang="zh-CN" altLang="en-US" dirty="0"/>
              <a:t>语言引入模板和</a:t>
            </a:r>
            <a:r>
              <a:rPr lang="zh-CN" altLang="en-US" dirty="0" smtClean="0"/>
              <a:t>异常处理</a:t>
            </a:r>
            <a:r>
              <a:rPr lang="en-US" altLang="zh-CN" dirty="0" smtClean="0"/>
              <a:t>;</a:t>
            </a:r>
          </a:p>
          <a:p>
            <a:r>
              <a:rPr lang="en-US" altLang="zh-CN" dirty="0" smtClean="0"/>
              <a:t>1993</a:t>
            </a:r>
            <a:r>
              <a:rPr lang="zh-CN" altLang="en-US" dirty="0"/>
              <a:t>年引入运行时类型识别</a:t>
            </a:r>
            <a:r>
              <a:rPr lang="en-US" altLang="zh-CN" dirty="0"/>
              <a:t>(RTTI)</a:t>
            </a:r>
            <a:r>
              <a:rPr lang="zh-CN" altLang="en-US" dirty="0"/>
              <a:t>和命名空间</a:t>
            </a:r>
            <a:r>
              <a:rPr lang="en-US" altLang="zh-CN" dirty="0"/>
              <a:t>(Name Space)</a:t>
            </a:r>
            <a:r>
              <a:rPr lang="zh-CN" altLang="en-US" dirty="0"/>
              <a:t>的</a:t>
            </a:r>
            <a:r>
              <a:rPr lang="zh-CN" altLang="en-US" dirty="0" smtClean="0"/>
              <a:t>概念</a:t>
            </a:r>
            <a:r>
              <a:rPr lang="en-US" altLang="zh-CN" dirty="0" smtClean="0"/>
              <a:t>;</a:t>
            </a:r>
          </a:p>
          <a:p>
            <a:r>
              <a:rPr lang="en-US" altLang="zh-CN" dirty="0" smtClean="0"/>
              <a:t>1997</a:t>
            </a:r>
            <a:r>
              <a:rPr lang="zh-CN" altLang="en-US" dirty="0"/>
              <a:t>年，</a:t>
            </a:r>
            <a:r>
              <a:rPr lang="en-US" altLang="zh-CN" dirty="0" err="1"/>
              <a:t>c++</a:t>
            </a:r>
            <a:r>
              <a:rPr lang="zh-CN" altLang="en-US" dirty="0"/>
              <a:t>语言成为美国国家标准</a:t>
            </a:r>
            <a:r>
              <a:rPr lang="en-US" altLang="zh-CN" dirty="0"/>
              <a:t>(</a:t>
            </a:r>
            <a:r>
              <a:rPr lang="en-US" altLang="zh-CN" dirty="0" smtClean="0"/>
              <a:t>ANSI);</a:t>
            </a:r>
          </a:p>
          <a:p>
            <a:r>
              <a:rPr lang="en-US" altLang="zh-CN" dirty="0" smtClean="0"/>
              <a:t>1998</a:t>
            </a:r>
            <a:r>
              <a:rPr lang="zh-CN" altLang="en-US" dirty="0"/>
              <a:t>年，</a:t>
            </a:r>
            <a:r>
              <a:rPr lang="en-US" altLang="zh-CN" dirty="0" err="1"/>
              <a:t>c++</a:t>
            </a:r>
            <a:r>
              <a:rPr lang="zh-CN" altLang="en-US" dirty="0"/>
              <a:t>语言又成为了国际标准</a:t>
            </a:r>
            <a:r>
              <a:rPr lang="en-US" altLang="zh-CN" dirty="0"/>
              <a:t>(ISO</a:t>
            </a:r>
            <a:r>
              <a:rPr lang="en-US" altLang="zh-CN" dirty="0" smtClean="0"/>
              <a:t>);</a:t>
            </a:r>
          </a:p>
          <a:p>
            <a:endParaRPr lang="en-US" altLang="zh-CN" b="1" dirty="0" smtClean="0">
              <a:latin typeface="宋体" pitchFamily="2" charset="-122"/>
            </a:endParaRPr>
          </a:p>
          <a:p>
            <a:endParaRPr lang="en-US" altLang="zh-CN" b="1" dirty="0" smtClean="0">
              <a:latin typeface="宋体" pitchFamily="2" charset="-122"/>
            </a:endParaRPr>
          </a:p>
        </p:txBody>
      </p:sp>
    </p:spTree>
    <p:extLst>
      <p:ext uri="{BB962C8B-B14F-4D97-AF65-F5344CB8AC3E}">
        <p14:creationId xmlns:p14="http://schemas.microsoft.com/office/powerpoint/2010/main" val="72398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1000"/>
                                        <p:tgtEl>
                                          <p:spTgt spid="32770"/>
                                        </p:tgtEl>
                                      </p:cBhvr>
                                    </p:animEffect>
                                    <p:anim calcmode="lin" valueType="num">
                                      <p:cBhvr>
                                        <p:cTn id="8" dur="1000" fill="hold"/>
                                        <p:tgtEl>
                                          <p:spTgt spid="32770"/>
                                        </p:tgtEl>
                                        <p:attrNameLst>
                                          <p:attrName>ppt_x</p:attrName>
                                        </p:attrNameLst>
                                      </p:cBhvr>
                                      <p:tavLst>
                                        <p:tav tm="0">
                                          <p:val>
                                            <p:strVal val="#ppt_x"/>
                                          </p:val>
                                        </p:tav>
                                        <p:tav tm="100000">
                                          <p:val>
                                            <p:strVal val="#ppt_x"/>
                                          </p:val>
                                        </p:tav>
                                      </p:tavLst>
                                    </p:anim>
                                    <p:anim calcmode="lin" valueType="num">
                                      <p:cBhvr>
                                        <p:cTn id="9" dur="1000" fill="hold"/>
                                        <p:tgtEl>
                                          <p:spTgt spid="327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64290"/>
                                        </p:tgtEl>
                                        <p:attrNameLst>
                                          <p:attrName>style.visibility</p:attrName>
                                        </p:attrNameLst>
                                      </p:cBhvr>
                                      <p:to>
                                        <p:strVal val="visible"/>
                                      </p:to>
                                    </p:set>
                                    <p:animEffect transition="in" filter="fade">
                                      <p:cBhvr>
                                        <p:cTn id="12" dur="1000"/>
                                        <p:tgtEl>
                                          <p:spTgt spid="1164290"/>
                                        </p:tgtEl>
                                      </p:cBhvr>
                                    </p:animEffect>
                                    <p:anim calcmode="lin" valueType="num">
                                      <p:cBhvr>
                                        <p:cTn id="13" dur="1000" fill="hold"/>
                                        <p:tgtEl>
                                          <p:spTgt spid="1164290"/>
                                        </p:tgtEl>
                                        <p:attrNameLst>
                                          <p:attrName>ppt_x</p:attrName>
                                        </p:attrNameLst>
                                      </p:cBhvr>
                                      <p:tavLst>
                                        <p:tav tm="0">
                                          <p:val>
                                            <p:strVal val="#ppt_x"/>
                                          </p:val>
                                        </p:tav>
                                        <p:tav tm="100000">
                                          <p:val>
                                            <p:strVal val="#ppt_x"/>
                                          </p:val>
                                        </p:tav>
                                      </p:tavLst>
                                    </p:anim>
                                    <p:anim calcmode="lin" valueType="num">
                                      <p:cBhvr>
                                        <p:cTn id="14" dur="1000" fill="hold"/>
                                        <p:tgtEl>
                                          <p:spTgt spid="116429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772">
                                            <p:txEl>
                                              <p:pRg st="0" end="0"/>
                                            </p:txEl>
                                          </p:spTgt>
                                        </p:tgtEl>
                                        <p:attrNameLst>
                                          <p:attrName>style.visibility</p:attrName>
                                        </p:attrNameLst>
                                      </p:cBhvr>
                                      <p:to>
                                        <p:strVal val="visible"/>
                                      </p:to>
                                    </p:set>
                                    <p:animEffect transition="in" filter="fade">
                                      <p:cBhvr>
                                        <p:cTn id="17" dur="1000"/>
                                        <p:tgtEl>
                                          <p:spTgt spid="32772">
                                            <p:txEl>
                                              <p:pRg st="0" end="0"/>
                                            </p:txEl>
                                          </p:spTgt>
                                        </p:tgtEl>
                                      </p:cBhvr>
                                    </p:animEffect>
                                    <p:anim calcmode="lin" valueType="num">
                                      <p:cBhvr>
                                        <p:cTn id="18" dur="10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27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2772">
                                            <p:txEl>
                                              <p:pRg st="1" end="1"/>
                                            </p:txEl>
                                          </p:spTgt>
                                        </p:tgtEl>
                                        <p:attrNameLst>
                                          <p:attrName>style.visibility</p:attrName>
                                        </p:attrNameLst>
                                      </p:cBhvr>
                                      <p:to>
                                        <p:strVal val="visible"/>
                                      </p:to>
                                    </p:set>
                                    <p:animEffect transition="in" filter="fade">
                                      <p:cBhvr>
                                        <p:cTn id="24" dur="1000"/>
                                        <p:tgtEl>
                                          <p:spTgt spid="32772">
                                            <p:txEl>
                                              <p:pRg st="1" end="1"/>
                                            </p:txEl>
                                          </p:spTgt>
                                        </p:tgtEl>
                                      </p:cBhvr>
                                    </p:animEffect>
                                    <p:anim calcmode="lin" valueType="num">
                                      <p:cBhvr>
                                        <p:cTn id="25" dur="10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2772">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772">
                                            <p:txEl>
                                              <p:pRg st="2" end="2"/>
                                            </p:txEl>
                                          </p:spTgt>
                                        </p:tgtEl>
                                        <p:attrNameLst>
                                          <p:attrName>style.visibility</p:attrName>
                                        </p:attrNameLst>
                                      </p:cBhvr>
                                      <p:to>
                                        <p:strVal val="visible"/>
                                      </p:to>
                                    </p:set>
                                    <p:animEffect transition="in" filter="fade">
                                      <p:cBhvr>
                                        <p:cTn id="29" dur="1000"/>
                                        <p:tgtEl>
                                          <p:spTgt spid="32772">
                                            <p:txEl>
                                              <p:pRg st="2" end="2"/>
                                            </p:txEl>
                                          </p:spTgt>
                                        </p:tgtEl>
                                      </p:cBhvr>
                                    </p:animEffect>
                                    <p:anim calcmode="lin" valueType="num">
                                      <p:cBhvr>
                                        <p:cTn id="30" dur="10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27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2772">
                                            <p:txEl>
                                              <p:pRg st="3" end="3"/>
                                            </p:txEl>
                                          </p:spTgt>
                                        </p:tgtEl>
                                        <p:attrNameLst>
                                          <p:attrName>style.visibility</p:attrName>
                                        </p:attrNameLst>
                                      </p:cBhvr>
                                      <p:to>
                                        <p:strVal val="visible"/>
                                      </p:to>
                                    </p:set>
                                    <p:animEffect transition="in" filter="fade">
                                      <p:cBhvr>
                                        <p:cTn id="36" dur="1000"/>
                                        <p:tgtEl>
                                          <p:spTgt spid="32772">
                                            <p:txEl>
                                              <p:pRg st="3" end="3"/>
                                            </p:txEl>
                                          </p:spTgt>
                                        </p:tgtEl>
                                      </p:cBhvr>
                                    </p:animEffect>
                                    <p:anim calcmode="lin" valueType="num">
                                      <p:cBhvr>
                                        <p:cTn id="37" dur="10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277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2772">
                                            <p:txEl>
                                              <p:pRg st="4" end="4"/>
                                            </p:txEl>
                                          </p:spTgt>
                                        </p:tgtEl>
                                        <p:attrNameLst>
                                          <p:attrName>style.visibility</p:attrName>
                                        </p:attrNameLst>
                                      </p:cBhvr>
                                      <p:to>
                                        <p:strVal val="visible"/>
                                      </p:to>
                                    </p:set>
                                    <p:animEffect transition="in" filter="fade">
                                      <p:cBhvr>
                                        <p:cTn id="43" dur="1000"/>
                                        <p:tgtEl>
                                          <p:spTgt spid="32772">
                                            <p:txEl>
                                              <p:pRg st="4" end="4"/>
                                            </p:txEl>
                                          </p:spTgt>
                                        </p:tgtEl>
                                      </p:cBhvr>
                                    </p:animEffect>
                                    <p:anim calcmode="lin" valueType="num">
                                      <p:cBhvr>
                                        <p:cTn id="44" dur="1000" fill="hold"/>
                                        <p:tgtEl>
                                          <p:spTgt spid="32772">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277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2772">
                                            <p:txEl>
                                              <p:pRg st="5" end="5"/>
                                            </p:txEl>
                                          </p:spTgt>
                                        </p:tgtEl>
                                        <p:attrNameLst>
                                          <p:attrName>style.visibility</p:attrName>
                                        </p:attrNameLst>
                                      </p:cBhvr>
                                      <p:to>
                                        <p:strVal val="visible"/>
                                      </p:to>
                                    </p:set>
                                    <p:animEffect transition="in" filter="fade">
                                      <p:cBhvr>
                                        <p:cTn id="50" dur="1000"/>
                                        <p:tgtEl>
                                          <p:spTgt spid="32772">
                                            <p:txEl>
                                              <p:pRg st="5" end="5"/>
                                            </p:txEl>
                                          </p:spTgt>
                                        </p:tgtEl>
                                      </p:cBhvr>
                                    </p:animEffect>
                                    <p:anim calcmode="lin" valueType="num">
                                      <p:cBhvr>
                                        <p:cTn id="51" dur="1000" fill="hold"/>
                                        <p:tgtEl>
                                          <p:spTgt spid="32772">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3277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2772">
                                            <p:txEl>
                                              <p:pRg st="6" end="6"/>
                                            </p:txEl>
                                          </p:spTgt>
                                        </p:tgtEl>
                                        <p:attrNameLst>
                                          <p:attrName>style.visibility</p:attrName>
                                        </p:attrNameLst>
                                      </p:cBhvr>
                                      <p:to>
                                        <p:strVal val="visible"/>
                                      </p:to>
                                    </p:set>
                                    <p:animEffect transition="in" filter="fade">
                                      <p:cBhvr>
                                        <p:cTn id="57" dur="1000"/>
                                        <p:tgtEl>
                                          <p:spTgt spid="32772">
                                            <p:txEl>
                                              <p:pRg st="6" end="6"/>
                                            </p:txEl>
                                          </p:spTgt>
                                        </p:tgtEl>
                                      </p:cBhvr>
                                    </p:animEffect>
                                    <p:anim calcmode="lin" valueType="num">
                                      <p:cBhvr>
                                        <p:cTn id="58" dur="1000" fill="hold"/>
                                        <p:tgtEl>
                                          <p:spTgt spid="32772">
                                            <p:txEl>
                                              <p:pRg st="6" end="6"/>
                                            </p:txEl>
                                          </p:spTgt>
                                        </p:tgtEl>
                                        <p:attrNameLst>
                                          <p:attrName>ppt_x</p:attrName>
                                        </p:attrNameLst>
                                      </p:cBhvr>
                                      <p:tavLst>
                                        <p:tav tm="0">
                                          <p:val>
                                            <p:strVal val="#ppt_x"/>
                                          </p:val>
                                        </p:tav>
                                        <p:tav tm="100000">
                                          <p:val>
                                            <p:strVal val="#ppt_x"/>
                                          </p:val>
                                        </p:tav>
                                      </p:tavLst>
                                    </p:anim>
                                    <p:anim calcmode="lin" valueType="num">
                                      <p:cBhvr>
                                        <p:cTn id="59" dur="1000" fill="hold"/>
                                        <p:tgtEl>
                                          <p:spTgt spid="3277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1164290" grpId="0"/>
      <p:bldP spid="3277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772816"/>
            <a:ext cx="7583628" cy="3201129"/>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defRPr/>
            </a:pPr>
            <a:r>
              <a:rPr lang="en-US" altLang="zh-CN" b="1" dirty="0" smtClean="0">
                <a:solidFill>
                  <a:schemeClr val="tx1"/>
                </a:solidFill>
                <a:latin typeface="宋体" pitchFamily="2" charset="-122"/>
              </a:rPr>
              <a:t>C++</a:t>
            </a:r>
            <a:r>
              <a:rPr lang="zh-CN" altLang="en-US" b="1" dirty="0" smtClean="0">
                <a:solidFill>
                  <a:schemeClr val="tx1"/>
                </a:solidFill>
                <a:latin typeface="宋体" pitchFamily="2" charset="-122"/>
              </a:rPr>
              <a:t>标准化历程</a:t>
            </a:r>
            <a:endParaRPr lang="zh-CN" altLang="zh-CN" b="1" dirty="0" smtClean="0">
              <a:solidFill>
                <a:schemeClr val="tx1"/>
              </a:solidFill>
              <a:latin typeface="宋体" pitchFamily="2" charset="-122"/>
            </a:endParaRPr>
          </a:p>
        </p:txBody>
      </p:sp>
    </p:spTree>
    <p:extLst>
      <p:ext uri="{BB962C8B-B14F-4D97-AF65-F5344CB8AC3E}">
        <p14:creationId xmlns:p14="http://schemas.microsoft.com/office/powerpoint/2010/main" val="327242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81EA9C-A95A-42AB-A091-3F52E17DACAD}" type="slidenum">
              <a:rPr kumimoji="0" lang="zh-CN" altLang="en-US" sz="1400"/>
              <a:pPr eaLnBrk="1" hangingPunct="1"/>
              <a:t>3</a:t>
            </a:fld>
            <a:endParaRPr kumimoji="0" lang="en-US" altLang="zh-CN" sz="1400"/>
          </a:p>
        </p:txBody>
      </p:sp>
      <p:sp>
        <p:nvSpPr>
          <p:cNvPr id="5123" name="Rectangle 2"/>
          <p:cNvSpPr>
            <a:spLocks noGrp="1" noChangeArrowheads="1"/>
          </p:cNvSpPr>
          <p:nvPr>
            <p:ph type="subTitle" idx="1"/>
          </p:nvPr>
        </p:nvSpPr>
        <p:spPr>
          <a:xfrm>
            <a:off x="685800" y="692150"/>
            <a:ext cx="8134350" cy="5616575"/>
          </a:xfrm>
        </p:spPr>
        <p:txBody>
          <a:bodyPr>
            <a:normAutofit/>
          </a:bodyPr>
          <a:lstStyle/>
          <a:p>
            <a:pPr algn="l" eaLnBrk="1" hangingPunct="1"/>
            <a:r>
              <a:rPr lang="zh-CN" altLang="en-US" sz="4800" dirty="0" smtClean="0">
                <a:solidFill>
                  <a:schemeClr val="tx1"/>
                </a:solidFill>
                <a:latin typeface="幼圆" pitchFamily="49" charset="-122"/>
                <a:ea typeface="幼圆" pitchFamily="49" charset="-122"/>
              </a:rPr>
              <a:t>公共交流平台：  	</a:t>
            </a:r>
            <a:r>
              <a:rPr lang="en-US" altLang="zh-CN" sz="4800" dirty="0" smtClean="0">
                <a:solidFill>
                  <a:schemeClr val="tx1"/>
                </a:solidFill>
                <a:latin typeface="幼圆" pitchFamily="49" charset="-122"/>
                <a:ea typeface="幼圆" pitchFamily="49" charset="-122"/>
              </a:rPr>
              <a:t>email:dloop2014@126.com</a:t>
            </a:r>
          </a:p>
          <a:p>
            <a:pPr algn="l"/>
            <a:r>
              <a:rPr lang="en-US" altLang="zh-CN" sz="4800" dirty="0" smtClean="0">
                <a:solidFill>
                  <a:schemeClr val="tx1"/>
                </a:solidFill>
                <a:latin typeface="幼圆" pitchFamily="49" charset="-122"/>
                <a:ea typeface="幼圆" pitchFamily="49" charset="-122"/>
              </a:rPr>
              <a:t>	</a:t>
            </a:r>
            <a:r>
              <a:rPr lang="en-US" altLang="zh-CN" sz="4800" dirty="0">
                <a:solidFill>
                  <a:schemeClr val="tx1"/>
                </a:solidFill>
                <a:latin typeface="幼圆" pitchFamily="49" charset="-122"/>
                <a:ea typeface="幼圆" pitchFamily="49" charset="-122"/>
              </a:rPr>
              <a:t>passwd:2014dloop</a:t>
            </a:r>
            <a:endParaRPr lang="en-US" altLang="zh-CN" sz="4800" dirty="0" smtClean="0">
              <a:solidFill>
                <a:schemeClr val="tx1"/>
              </a:solidFill>
              <a:latin typeface="幼圆" pitchFamily="49" charset="-122"/>
              <a:ea typeface="幼圆" pitchFamily="49" charset="-122"/>
            </a:endParaRPr>
          </a:p>
          <a:p>
            <a:pPr algn="l" eaLnBrk="1" hangingPunct="1"/>
            <a:r>
              <a:rPr lang="zh-CN" altLang="en-US" sz="4800" dirty="0" smtClean="0">
                <a:solidFill>
                  <a:schemeClr val="tx1"/>
                </a:solidFill>
                <a:latin typeface="幼圆" pitchFamily="49" charset="-122"/>
                <a:ea typeface="幼圆" pitchFamily="49" charset="-122"/>
              </a:rPr>
              <a:t>功能：</a:t>
            </a:r>
          </a:p>
          <a:p>
            <a:pPr algn="l" eaLnBrk="1" hangingPunct="1"/>
            <a:r>
              <a:rPr lang="zh-CN" altLang="en-US" sz="4800" dirty="0" smtClean="0">
                <a:solidFill>
                  <a:schemeClr val="tx1"/>
                </a:solidFill>
                <a:latin typeface="幼圆" pitchFamily="49" charset="-122"/>
                <a:ea typeface="幼圆" pitchFamily="49" charset="-122"/>
              </a:rPr>
              <a:t>	上课的文档、课堂的例程、</a:t>
            </a:r>
            <a:r>
              <a:rPr lang="zh-CN" altLang="en-US" sz="4800" smtClean="0">
                <a:solidFill>
                  <a:schemeClr val="tx1"/>
                </a:solidFill>
                <a:latin typeface="幼圆" pitchFamily="49" charset="-122"/>
                <a:ea typeface="幼圆" pitchFamily="49" charset="-122"/>
              </a:rPr>
              <a:t>作业要求等</a:t>
            </a:r>
            <a:endParaRPr lang="zh-CN" altLang="en-US" sz="4800" dirty="0" smtClean="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03500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8326CE-40B9-4488-A60A-B1A67019B307}" type="slidenum">
              <a:rPr kumimoji="0" lang="zh-CN" altLang="en-US" sz="1400"/>
              <a:pPr eaLnBrk="1" hangingPunct="1"/>
              <a:t>30</a:t>
            </a:fld>
            <a:endParaRPr kumimoji="0" lang="en-US" altLang="zh-CN" sz="1400"/>
          </a:p>
        </p:txBody>
      </p:sp>
      <p:sp>
        <p:nvSpPr>
          <p:cNvPr id="32772" name="Rectangle 3"/>
          <p:cNvSpPr>
            <a:spLocks noGrp="1" noChangeArrowheads="1"/>
          </p:cNvSpPr>
          <p:nvPr>
            <p:ph type="body" idx="1"/>
          </p:nvPr>
        </p:nvSpPr>
        <p:spPr/>
        <p:txBody>
          <a:bodyPr/>
          <a:lstStyle/>
          <a:p>
            <a:r>
              <a:rPr lang="zh-CN" altLang="zh-CN" b="1" dirty="0" smtClean="0">
                <a:latin typeface="宋体" pitchFamily="2" charset="-122"/>
              </a:rPr>
              <a:t>对</a:t>
            </a:r>
            <a:r>
              <a:rPr lang="en-US" altLang="zh-CN" b="1" dirty="0" smtClean="0">
                <a:latin typeface="宋体" pitchFamily="2" charset="-122"/>
              </a:rPr>
              <a:t>C</a:t>
            </a:r>
            <a:r>
              <a:rPr lang="zh-CN" altLang="zh-CN" b="1" dirty="0" smtClean="0">
                <a:latin typeface="宋体" pitchFamily="2" charset="-122"/>
              </a:rPr>
              <a:t>的类型系统改进和扩充(更安全)</a:t>
            </a:r>
          </a:p>
          <a:p>
            <a:r>
              <a:rPr lang="zh-CN" altLang="zh-CN" b="1" dirty="0" smtClean="0">
                <a:latin typeface="宋体" pitchFamily="2" charset="-122"/>
              </a:rPr>
              <a:t>支持面向对象</a:t>
            </a:r>
          </a:p>
          <a:p>
            <a:pPr eaLnBrk="1" hangingPunct="1"/>
            <a:r>
              <a:rPr lang="en-US" altLang="zh-CN" b="1" dirty="0" smtClean="0">
                <a:latin typeface="宋体" pitchFamily="2" charset="-122"/>
              </a:rPr>
              <a:t>C++</a:t>
            </a:r>
            <a:r>
              <a:rPr lang="zh-CN" altLang="zh-CN" b="1" dirty="0" smtClean="0">
                <a:latin typeface="宋体" pitchFamily="2" charset="-122"/>
              </a:rPr>
              <a:t>保持与</a:t>
            </a:r>
            <a:r>
              <a:rPr lang="en-US" altLang="zh-CN" b="1" dirty="0" smtClean="0">
                <a:latin typeface="宋体" pitchFamily="2" charset="-122"/>
              </a:rPr>
              <a:t>C</a:t>
            </a:r>
            <a:r>
              <a:rPr lang="zh-CN" altLang="zh-CN" b="1" dirty="0" smtClean="0">
                <a:latin typeface="宋体" pitchFamily="2" charset="-122"/>
              </a:rPr>
              <a:t>兼容(快速普及)</a:t>
            </a:r>
          </a:p>
          <a:p>
            <a:pPr eaLnBrk="1" hangingPunct="1"/>
            <a:r>
              <a:rPr lang="en-US" altLang="zh-CN" b="1" dirty="0" smtClean="0">
                <a:latin typeface="宋体" pitchFamily="2" charset="-122"/>
              </a:rPr>
              <a:t>C++</a:t>
            </a:r>
            <a:r>
              <a:rPr lang="zh-CN" altLang="zh-CN" b="1" dirty="0" smtClean="0">
                <a:latin typeface="宋体" pitchFamily="2" charset="-122"/>
              </a:rPr>
              <a:t>不是纯粹的面向对象的语言</a:t>
            </a:r>
            <a:endParaRPr lang="zh-CN" altLang="en-US" b="1" dirty="0" smtClean="0">
              <a:latin typeface="宋体" pitchFamily="2" charset="-122"/>
            </a:endParaRPr>
          </a:p>
        </p:txBody>
      </p:sp>
      <p:sp>
        <p:nvSpPr>
          <p:cNvPr id="7" name="Rectangle 2"/>
          <p:cNvSpPr>
            <a:spLocks noGrp="1" noChangeArrowheads="1"/>
          </p:cNvSpPr>
          <p:nvPr>
            <p:ph type="title"/>
          </p:nvPr>
        </p:nvSpPr>
        <p:spPr>
          <a:xfrm>
            <a:off x="457200" y="274638"/>
            <a:ext cx="8229600" cy="1143000"/>
          </a:xfrm>
        </p:spPr>
        <p:txBody>
          <a:bodyPr/>
          <a:lstStyle/>
          <a:p>
            <a:pPr eaLnBrk="1" hangingPunct="1">
              <a:defRPr/>
            </a:pPr>
            <a:r>
              <a:rPr lang="en-US" altLang="zh-CN" b="1" dirty="0" smtClean="0">
                <a:solidFill>
                  <a:schemeClr val="tx1"/>
                </a:solidFill>
                <a:latin typeface="宋体" pitchFamily="2" charset="-122"/>
              </a:rPr>
              <a:t>C++</a:t>
            </a:r>
            <a:r>
              <a:rPr lang="zh-CN" altLang="en-US" b="1" dirty="0" smtClean="0">
                <a:solidFill>
                  <a:schemeClr val="tx1"/>
                </a:solidFill>
                <a:latin typeface="宋体" pitchFamily="2" charset="-122"/>
              </a:rPr>
              <a:t>主要特点</a:t>
            </a:r>
            <a:endParaRPr lang="zh-CN" altLang="zh-CN" b="1" dirty="0" smtClean="0">
              <a:solidFill>
                <a:schemeClr val="tx1"/>
              </a:solidFill>
              <a:latin typeface="宋体" pitchFamily="2" charset="-122"/>
            </a:endParaRPr>
          </a:p>
        </p:txBody>
      </p:sp>
    </p:spTree>
    <p:extLst>
      <p:ext uri="{BB962C8B-B14F-4D97-AF65-F5344CB8AC3E}">
        <p14:creationId xmlns:p14="http://schemas.microsoft.com/office/powerpoint/2010/main" val="3646901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770"/>
                                        </p:tgtEl>
                                        <p:attrNameLst>
                                          <p:attrName>style.visibility</p:attrName>
                                        </p:attrNameLst>
                                      </p:cBhvr>
                                      <p:to>
                                        <p:strVal val="visible"/>
                                      </p:to>
                                    </p:set>
                                    <p:animEffect transition="in" filter="fade">
                                      <p:cBhvr>
                                        <p:cTn id="14" dur="1000"/>
                                        <p:tgtEl>
                                          <p:spTgt spid="32770"/>
                                        </p:tgtEl>
                                      </p:cBhvr>
                                    </p:animEffect>
                                    <p:anim calcmode="lin" valueType="num">
                                      <p:cBhvr>
                                        <p:cTn id="15" dur="1000" fill="hold"/>
                                        <p:tgtEl>
                                          <p:spTgt spid="32770"/>
                                        </p:tgtEl>
                                        <p:attrNameLst>
                                          <p:attrName>ppt_x</p:attrName>
                                        </p:attrNameLst>
                                      </p:cBhvr>
                                      <p:tavLst>
                                        <p:tav tm="0">
                                          <p:val>
                                            <p:strVal val="#ppt_x"/>
                                          </p:val>
                                        </p:tav>
                                        <p:tav tm="100000">
                                          <p:val>
                                            <p:strVal val="#ppt_x"/>
                                          </p:val>
                                        </p:tav>
                                      </p:tavLst>
                                    </p:anim>
                                    <p:anim calcmode="lin" valueType="num">
                                      <p:cBhvr>
                                        <p:cTn id="16" dur="1000" fill="hold"/>
                                        <p:tgtEl>
                                          <p:spTgt spid="3277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2772">
                                            <p:txEl>
                                              <p:pRg st="0" end="0"/>
                                            </p:txEl>
                                          </p:spTgt>
                                        </p:tgtEl>
                                        <p:attrNameLst>
                                          <p:attrName>style.visibility</p:attrName>
                                        </p:attrNameLst>
                                      </p:cBhvr>
                                      <p:to>
                                        <p:strVal val="visible"/>
                                      </p:to>
                                    </p:set>
                                    <p:animEffect transition="in" filter="fade">
                                      <p:cBhvr>
                                        <p:cTn id="19" dur="1000"/>
                                        <p:tgtEl>
                                          <p:spTgt spid="32772">
                                            <p:txEl>
                                              <p:pRg st="0" end="0"/>
                                            </p:txEl>
                                          </p:spTgt>
                                        </p:tgtEl>
                                      </p:cBhvr>
                                    </p:animEffect>
                                    <p:anim calcmode="lin" valueType="num">
                                      <p:cBhvr>
                                        <p:cTn id="20" dur="10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27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2772">
                                            <p:txEl>
                                              <p:pRg st="1" end="1"/>
                                            </p:txEl>
                                          </p:spTgt>
                                        </p:tgtEl>
                                        <p:attrNameLst>
                                          <p:attrName>style.visibility</p:attrName>
                                        </p:attrNameLst>
                                      </p:cBhvr>
                                      <p:to>
                                        <p:strVal val="visible"/>
                                      </p:to>
                                    </p:set>
                                    <p:animEffect transition="in" filter="fade">
                                      <p:cBhvr>
                                        <p:cTn id="26" dur="1000"/>
                                        <p:tgtEl>
                                          <p:spTgt spid="32772">
                                            <p:txEl>
                                              <p:pRg st="1" end="1"/>
                                            </p:txEl>
                                          </p:spTgt>
                                        </p:tgtEl>
                                      </p:cBhvr>
                                    </p:animEffect>
                                    <p:anim calcmode="lin" valueType="num">
                                      <p:cBhvr>
                                        <p:cTn id="27" dur="10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27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2772">
                                            <p:txEl>
                                              <p:pRg st="2" end="2"/>
                                            </p:txEl>
                                          </p:spTgt>
                                        </p:tgtEl>
                                        <p:attrNameLst>
                                          <p:attrName>style.visibility</p:attrName>
                                        </p:attrNameLst>
                                      </p:cBhvr>
                                      <p:to>
                                        <p:strVal val="visible"/>
                                      </p:to>
                                    </p:set>
                                    <p:animEffect transition="in" filter="fade">
                                      <p:cBhvr>
                                        <p:cTn id="33" dur="1000"/>
                                        <p:tgtEl>
                                          <p:spTgt spid="32772">
                                            <p:txEl>
                                              <p:pRg st="2" end="2"/>
                                            </p:txEl>
                                          </p:spTgt>
                                        </p:tgtEl>
                                      </p:cBhvr>
                                    </p:animEffect>
                                    <p:anim calcmode="lin" valueType="num">
                                      <p:cBhvr>
                                        <p:cTn id="34" dur="10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27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2772">
                                            <p:txEl>
                                              <p:pRg st="3" end="3"/>
                                            </p:txEl>
                                          </p:spTgt>
                                        </p:tgtEl>
                                        <p:attrNameLst>
                                          <p:attrName>style.visibility</p:attrName>
                                        </p:attrNameLst>
                                      </p:cBhvr>
                                      <p:to>
                                        <p:strVal val="visible"/>
                                      </p:to>
                                    </p:set>
                                    <p:animEffect transition="in" filter="fade">
                                      <p:cBhvr>
                                        <p:cTn id="40" dur="1000"/>
                                        <p:tgtEl>
                                          <p:spTgt spid="32772">
                                            <p:txEl>
                                              <p:pRg st="3" end="3"/>
                                            </p:txEl>
                                          </p:spTgt>
                                        </p:tgtEl>
                                      </p:cBhvr>
                                    </p:animEffect>
                                    <p:anim calcmode="lin" valueType="num">
                                      <p:cBhvr>
                                        <p:cTn id="41" dur="10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277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uiExpand="1"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8326CE-40B9-4488-A60A-B1A67019B307}" type="slidenum">
              <a:rPr kumimoji="0" lang="zh-CN" altLang="en-US" sz="1400"/>
              <a:pPr eaLnBrk="1" hangingPunct="1"/>
              <a:t>31</a:t>
            </a:fld>
            <a:endParaRPr kumimoji="0" lang="en-US" altLang="zh-CN" sz="1400"/>
          </a:p>
        </p:txBody>
      </p:sp>
      <p:sp>
        <p:nvSpPr>
          <p:cNvPr id="7" name="Rectangle 2"/>
          <p:cNvSpPr>
            <a:spLocks noGrp="1" noChangeArrowheads="1"/>
          </p:cNvSpPr>
          <p:nvPr>
            <p:ph type="title"/>
          </p:nvPr>
        </p:nvSpPr>
        <p:spPr>
          <a:xfrm>
            <a:off x="457200" y="274638"/>
            <a:ext cx="8229600" cy="1143000"/>
          </a:xfrm>
        </p:spPr>
        <p:txBody>
          <a:bodyPr/>
          <a:lstStyle/>
          <a:p>
            <a:pPr eaLnBrk="1" hangingPunct="1">
              <a:defRPr/>
            </a:pPr>
            <a:r>
              <a:rPr lang="zh-CN" altLang="en-US" b="1" dirty="0" smtClean="0">
                <a:solidFill>
                  <a:schemeClr val="tx1"/>
                </a:solidFill>
                <a:latin typeface="宋体" pitchFamily="2" charset="-122"/>
              </a:rPr>
              <a:t>当前几种主流开发语言</a:t>
            </a:r>
            <a:endParaRPr lang="zh-CN" altLang="zh-CN" b="1" dirty="0" smtClean="0">
              <a:solidFill>
                <a:schemeClr val="tx1"/>
              </a:solidFill>
              <a:latin typeface="宋体"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88" y="1700808"/>
            <a:ext cx="8208912" cy="4104456"/>
          </a:xfrm>
          <a:prstGeom prst="rect">
            <a:avLst/>
          </a:prstGeom>
        </p:spPr>
      </p:pic>
    </p:spTree>
    <p:extLst>
      <p:ext uri="{BB962C8B-B14F-4D97-AF65-F5344CB8AC3E}">
        <p14:creationId xmlns:p14="http://schemas.microsoft.com/office/powerpoint/2010/main" val="498181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770"/>
                                        </p:tgtEl>
                                        <p:attrNameLst>
                                          <p:attrName>style.visibility</p:attrName>
                                        </p:attrNameLst>
                                      </p:cBhvr>
                                      <p:to>
                                        <p:strVal val="visible"/>
                                      </p:to>
                                    </p:set>
                                    <p:animEffect transition="in" filter="fade">
                                      <p:cBhvr>
                                        <p:cTn id="14" dur="1000"/>
                                        <p:tgtEl>
                                          <p:spTgt spid="32770"/>
                                        </p:tgtEl>
                                      </p:cBhvr>
                                    </p:animEffect>
                                    <p:anim calcmode="lin" valueType="num">
                                      <p:cBhvr>
                                        <p:cTn id="15" dur="1000" fill="hold"/>
                                        <p:tgtEl>
                                          <p:spTgt spid="32770"/>
                                        </p:tgtEl>
                                        <p:attrNameLst>
                                          <p:attrName>ppt_x</p:attrName>
                                        </p:attrNameLst>
                                      </p:cBhvr>
                                      <p:tavLst>
                                        <p:tav tm="0">
                                          <p:val>
                                            <p:strVal val="#ppt_x"/>
                                          </p:val>
                                        </p:tav>
                                        <p:tav tm="100000">
                                          <p:val>
                                            <p:strVal val="#ppt_x"/>
                                          </p:val>
                                        </p:tav>
                                      </p:tavLst>
                                    </p:anim>
                                    <p:anim calcmode="lin" valueType="num">
                                      <p:cBhvr>
                                        <p:cTn id="16" dur="1000" fill="hold"/>
                                        <p:tgtEl>
                                          <p:spTgt spid="3277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8326CE-40B9-4488-A60A-B1A67019B307}" type="slidenum">
              <a:rPr kumimoji="0" lang="zh-CN" altLang="en-US" sz="1400"/>
              <a:pPr eaLnBrk="1" hangingPunct="1"/>
              <a:t>32</a:t>
            </a:fld>
            <a:endParaRPr kumimoji="0" lang="en-US" altLang="zh-CN" sz="1400"/>
          </a:p>
        </p:txBody>
      </p:sp>
      <p:sp>
        <p:nvSpPr>
          <p:cNvPr id="7" name="Rectangle 2"/>
          <p:cNvSpPr>
            <a:spLocks noGrp="1" noChangeArrowheads="1"/>
          </p:cNvSpPr>
          <p:nvPr>
            <p:ph type="title"/>
          </p:nvPr>
        </p:nvSpPr>
        <p:spPr>
          <a:xfrm>
            <a:off x="457200" y="-18256"/>
            <a:ext cx="8229600" cy="1143000"/>
          </a:xfrm>
        </p:spPr>
        <p:txBody>
          <a:bodyPr/>
          <a:lstStyle/>
          <a:p>
            <a:pPr eaLnBrk="1" hangingPunct="1">
              <a:defRPr/>
            </a:pPr>
            <a:r>
              <a:rPr lang="zh-CN" altLang="en-US" b="1" dirty="0" smtClean="0">
                <a:solidFill>
                  <a:schemeClr val="tx1"/>
                </a:solidFill>
                <a:latin typeface="宋体" pitchFamily="2" charset="-122"/>
              </a:rPr>
              <a:t>当前几种主流开发语言</a:t>
            </a:r>
            <a:endParaRPr lang="zh-CN" altLang="zh-CN" b="1" dirty="0" smtClean="0">
              <a:solidFill>
                <a:schemeClr val="tx1"/>
              </a:solidFill>
              <a:latin typeface="宋体" pitchFamily="2"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80728"/>
            <a:ext cx="6406700" cy="5375622"/>
          </a:xfrm>
          <a:prstGeom prst="rect">
            <a:avLst/>
          </a:prstGeom>
        </p:spPr>
      </p:pic>
    </p:spTree>
    <p:extLst>
      <p:ext uri="{BB962C8B-B14F-4D97-AF65-F5344CB8AC3E}">
        <p14:creationId xmlns:p14="http://schemas.microsoft.com/office/powerpoint/2010/main" val="280247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770"/>
                                        </p:tgtEl>
                                        <p:attrNameLst>
                                          <p:attrName>style.visibility</p:attrName>
                                        </p:attrNameLst>
                                      </p:cBhvr>
                                      <p:to>
                                        <p:strVal val="visible"/>
                                      </p:to>
                                    </p:set>
                                    <p:animEffect transition="in" filter="fade">
                                      <p:cBhvr>
                                        <p:cTn id="14" dur="1000"/>
                                        <p:tgtEl>
                                          <p:spTgt spid="32770"/>
                                        </p:tgtEl>
                                      </p:cBhvr>
                                    </p:animEffect>
                                    <p:anim calcmode="lin" valueType="num">
                                      <p:cBhvr>
                                        <p:cTn id="15" dur="1000" fill="hold"/>
                                        <p:tgtEl>
                                          <p:spTgt spid="32770"/>
                                        </p:tgtEl>
                                        <p:attrNameLst>
                                          <p:attrName>ppt_x</p:attrName>
                                        </p:attrNameLst>
                                      </p:cBhvr>
                                      <p:tavLst>
                                        <p:tav tm="0">
                                          <p:val>
                                            <p:strVal val="#ppt_x"/>
                                          </p:val>
                                        </p:tav>
                                        <p:tav tm="100000">
                                          <p:val>
                                            <p:strVal val="#ppt_x"/>
                                          </p:val>
                                        </p:tav>
                                      </p:tavLst>
                                    </p:anim>
                                    <p:anim calcmode="lin" valueType="num">
                                      <p:cBhvr>
                                        <p:cTn id="16" dur="1000" fill="hold"/>
                                        <p:tgtEl>
                                          <p:spTgt spid="3277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8326CE-40B9-4488-A60A-B1A67019B307}" type="slidenum">
              <a:rPr kumimoji="0" lang="zh-CN" altLang="en-US" sz="1400"/>
              <a:pPr eaLnBrk="1" hangingPunct="1"/>
              <a:t>33</a:t>
            </a:fld>
            <a:endParaRPr kumimoji="0" lang="en-US" altLang="zh-CN" sz="140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7704856" cy="5056312"/>
          </a:xfrm>
          <a:prstGeom prst="rect">
            <a:avLst/>
          </a:prstGeom>
        </p:spPr>
      </p:pic>
      <p:sp>
        <p:nvSpPr>
          <p:cNvPr id="7" name="Rectangle 2"/>
          <p:cNvSpPr>
            <a:spLocks noGrp="1" noChangeArrowheads="1"/>
          </p:cNvSpPr>
          <p:nvPr>
            <p:ph type="title"/>
          </p:nvPr>
        </p:nvSpPr>
        <p:spPr>
          <a:xfrm>
            <a:off x="457200" y="274638"/>
            <a:ext cx="8229600" cy="1143000"/>
          </a:xfrm>
        </p:spPr>
        <p:txBody>
          <a:bodyPr/>
          <a:lstStyle/>
          <a:p>
            <a:pPr eaLnBrk="1" hangingPunct="1">
              <a:defRPr/>
            </a:pPr>
            <a:r>
              <a:rPr lang="en-US" altLang="zh-CN" b="1" dirty="0" smtClean="0">
                <a:solidFill>
                  <a:schemeClr val="tx1"/>
                </a:solidFill>
                <a:latin typeface="宋体" pitchFamily="2" charset="-122"/>
              </a:rPr>
              <a:t>JAVA vs. C++</a:t>
            </a:r>
            <a:endParaRPr lang="zh-CN" altLang="zh-CN" b="1" dirty="0" smtClean="0">
              <a:solidFill>
                <a:schemeClr val="tx1"/>
              </a:solidFill>
              <a:latin typeface="宋体" pitchFamily="2" charset="-122"/>
            </a:endParaRPr>
          </a:p>
        </p:txBody>
      </p:sp>
    </p:spTree>
    <p:extLst>
      <p:ext uri="{BB962C8B-B14F-4D97-AF65-F5344CB8AC3E}">
        <p14:creationId xmlns:p14="http://schemas.microsoft.com/office/powerpoint/2010/main" val="239116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2770"/>
                                        </p:tgtEl>
                                        <p:attrNameLst>
                                          <p:attrName>style.visibility</p:attrName>
                                        </p:attrNameLst>
                                      </p:cBhvr>
                                      <p:to>
                                        <p:strVal val="visible"/>
                                      </p:to>
                                    </p:set>
                                    <p:animEffect transition="in" filter="fade">
                                      <p:cBhvr>
                                        <p:cTn id="11" dur="1000"/>
                                        <p:tgtEl>
                                          <p:spTgt spid="32770"/>
                                        </p:tgtEl>
                                      </p:cBhvr>
                                    </p:animEffect>
                                    <p:anim calcmode="lin" valueType="num">
                                      <p:cBhvr>
                                        <p:cTn id="12" dur="1000" fill="hold"/>
                                        <p:tgtEl>
                                          <p:spTgt spid="32770"/>
                                        </p:tgtEl>
                                        <p:attrNameLst>
                                          <p:attrName>ppt_x</p:attrName>
                                        </p:attrNameLst>
                                      </p:cBhvr>
                                      <p:tavLst>
                                        <p:tav tm="0">
                                          <p:val>
                                            <p:strVal val="#ppt_x"/>
                                          </p:val>
                                        </p:tav>
                                        <p:tav tm="100000">
                                          <p:val>
                                            <p:strVal val="#ppt_x"/>
                                          </p:val>
                                        </p:tav>
                                      </p:tavLst>
                                    </p:anim>
                                    <p:anim calcmode="lin" valueType="num">
                                      <p:cBhvr>
                                        <p:cTn id="13" dur="1000" fill="hold"/>
                                        <p:tgtEl>
                                          <p:spTgt spid="3277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8326CE-40B9-4488-A60A-B1A67019B307}" type="slidenum">
              <a:rPr kumimoji="0" lang="zh-CN" altLang="en-US" sz="1400"/>
              <a:pPr eaLnBrk="1" hangingPunct="1"/>
              <a:t>34</a:t>
            </a:fld>
            <a:endParaRPr kumimoji="0" lang="en-US" altLang="zh-CN" sz="1400"/>
          </a:p>
        </p:txBody>
      </p:sp>
      <p:sp>
        <p:nvSpPr>
          <p:cNvPr id="32772" name="Rectangle 3"/>
          <p:cNvSpPr>
            <a:spLocks noGrp="1" noChangeArrowheads="1"/>
          </p:cNvSpPr>
          <p:nvPr>
            <p:ph type="body" idx="1"/>
          </p:nvPr>
        </p:nvSpPr>
        <p:spPr/>
        <p:txBody>
          <a:bodyPr/>
          <a:lstStyle/>
          <a:p>
            <a:r>
              <a:rPr lang="zh-CN" altLang="en-US" b="1" dirty="0" smtClean="0">
                <a:latin typeface="宋体" pitchFamily="2" charset="-122"/>
              </a:rPr>
              <a:t>一种开发语言包打天下已经是过去式；</a:t>
            </a:r>
            <a:endParaRPr lang="en-US" altLang="zh-CN" b="1" dirty="0" smtClean="0">
              <a:latin typeface="宋体" pitchFamily="2" charset="-122"/>
            </a:endParaRPr>
          </a:p>
          <a:p>
            <a:r>
              <a:rPr lang="zh-CN" altLang="en-US" b="1" dirty="0" smtClean="0">
                <a:latin typeface="宋体" pitchFamily="2" charset="-122"/>
              </a:rPr>
              <a:t>一般根据系统架构，在不同的位置（层次）使用不同的开发语言完成；</a:t>
            </a:r>
            <a:endParaRPr lang="en-US" altLang="zh-CN" b="1" dirty="0" smtClean="0">
              <a:latin typeface="宋体" pitchFamily="2" charset="-122"/>
            </a:endParaRPr>
          </a:p>
          <a:p>
            <a:r>
              <a:rPr lang="zh-CN" altLang="en-US" b="1" dirty="0" smtClean="0">
                <a:latin typeface="宋体" pitchFamily="2" charset="-122"/>
              </a:rPr>
              <a:t>不同语言的模块之间可采用多种形式集成；</a:t>
            </a:r>
            <a:endParaRPr lang="en-US" altLang="zh-CN" b="1" dirty="0" smtClean="0">
              <a:latin typeface="宋体" pitchFamily="2" charset="-122"/>
            </a:endParaRPr>
          </a:p>
          <a:p>
            <a:r>
              <a:rPr lang="zh-CN" altLang="en-US" b="1" dirty="0" smtClean="0">
                <a:latin typeface="宋体" pitchFamily="2" charset="-122"/>
              </a:rPr>
              <a:t>重要的是信息及其处理；</a:t>
            </a:r>
            <a:endParaRPr lang="en-US" altLang="zh-CN" b="1" dirty="0" smtClean="0">
              <a:latin typeface="宋体" pitchFamily="2" charset="-122"/>
            </a:endParaRPr>
          </a:p>
          <a:p>
            <a:endParaRPr lang="zh-CN" altLang="en-US" b="1" dirty="0" smtClean="0">
              <a:latin typeface="宋体" pitchFamily="2" charset="-122"/>
            </a:endParaRPr>
          </a:p>
        </p:txBody>
      </p:sp>
      <p:sp>
        <p:nvSpPr>
          <p:cNvPr id="7" name="Rectangle 2"/>
          <p:cNvSpPr>
            <a:spLocks noGrp="1" noChangeArrowheads="1"/>
          </p:cNvSpPr>
          <p:nvPr>
            <p:ph type="title"/>
          </p:nvPr>
        </p:nvSpPr>
        <p:spPr>
          <a:xfrm>
            <a:off x="457200" y="274638"/>
            <a:ext cx="8229600" cy="1143000"/>
          </a:xfrm>
        </p:spPr>
        <p:txBody>
          <a:bodyPr/>
          <a:lstStyle/>
          <a:p>
            <a:pPr eaLnBrk="1" hangingPunct="1">
              <a:defRPr/>
            </a:pPr>
            <a:r>
              <a:rPr lang="zh-CN" altLang="en-US" b="1" dirty="0" smtClean="0">
                <a:solidFill>
                  <a:schemeClr val="tx1"/>
                </a:solidFill>
                <a:latin typeface="宋体" pitchFamily="2" charset="-122"/>
              </a:rPr>
              <a:t>当前程序开发的特点</a:t>
            </a:r>
            <a:endParaRPr lang="zh-CN" altLang="zh-CN" b="1" dirty="0" smtClean="0">
              <a:solidFill>
                <a:schemeClr val="tx1"/>
              </a:solidFill>
              <a:latin typeface="宋体" pitchFamily="2" charset="-122"/>
            </a:endParaRPr>
          </a:p>
        </p:txBody>
      </p:sp>
    </p:spTree>
    <p:extLst>
      <p:ext uri="{BB962C8B-B14F-4D97-AF65-F5344CB8AC3E}">
        <p14:creationId xmlns:p14="http://schemas.microsoft.com/office/powerpoint/2010/main" val="1941566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770"/>
                                        </p:tgtEl>
                                        <p:attrNameLst>
                                          <p:attrName>style.visibility</p:attrName>
                                        </p:attrNameLst>
                                      </p:cBhvr>
                                      <p:to>
                                        <p:strVal val="visible"/>
                                      </p:to>
                                    </p:set>
                                    <p:animEffect transition="in" filter="fade">
                                      <p:cBhvr>
                                        <p:cTn id="14" dur="1000"/>
                                        <p:tgtEl>
                                          <p:spTgt spid="32770"/>
                                        </p:tgtEl>
                                      </p:cBhvr>
                                    </p:animEffect>
                                    <p:anim calcmode="lin" valueType="num">
                                      <p:cBhvr>
                                        <p:cTn id="15" dur="1000" fill="hold"/>
                                        <p:tgtEl>
                                          <p:spTgt spid="32770"/>
                                        </p:tgtEl>
                                        <p:attrNameLst>
                                          <p:attrName>ppt_x</p:attrName>
                                        </p:attrNameLst>
                                      </p:cBhvr>
                                      <p:tavLst>
                                        <p:tav tm="0">
                                          <p:val>
                                            <p:strVal val="#ppt_x"/>
                                          </p:val>
                                        </p:tav>
                                        <p:tav tm="100000">
                                          <p:val>
                                            <p:strVal val="#ppt_x"/>
                                          </p:val>
                                        </p:tav>
                                      </p:tavLst>
                                    </p:anim>
                                    <p:anim calcmode="lin" valueType="num">
                                      <p:cBhvr>
                                        <p:cTn id="16" dur="1000" fill="hold"/>
                                        <p:tgtEl>
                                          <p:spTgt spid="3277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2772">
                                            <p:txEl>
                                              <p:pRg st="0" end="0"/>
                                            </p:txEl>
                                          </p:spTgt>
                                        </p:tgtEl>
                                        <p:attrNameLst>
                                          <p:attrName>style.visibility</p:attrName>
                                        </p:attrNameLst>
                                      </p:cBhvr>
                                      <p:to>
                                        <p:strVal val="visible"/>
                                      </p:to>
                                    </p:set>
                                    <p:animEffect transition="in" filter="fade">
                                      <p:cBhvr>
                                        <p:cTn id="19" dur="1000"/>
                                        <p:tgtEl>
                                          <p:spTgt spid="32772">
                                            <p:txEl>
                                              <p:pRg st="0" end="0"/>
                                            </p:txEl>
                                          </p:spTgt>
                                        </p:tgtEl>
                                      </p:cBhvr>
                                    </p:animEffect>
                                    <p:anim calcmode="lin" valueType="num">
                                      <p:cBhvr>
                                        <p:cTn id="20" dur="10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27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2772">
                                            <p:txEl>
                                              <p:pRg st="1" end="1"/>
                                            </p:txEl>
                                          </p:spTgt>
                                        </p:tgtEl>
                                        <p:attrNameLst>
                                          <p:attrName>style.visibility</p:attrName>
                                        </p:attrNameLst>
                                      </p:cBhvr>
                                      <p:to>
                                        <p:strVal val="visible"/>
                                      </p:to>
                                    </p:set>
                                    <p:animEffect transition="in" filter="fade">
                                      <p:cBhvr>
                                        <p:cTn id="26" dur="1000"/>
                                        <p:tgtEl>
                                          <p:spTgt spid="32772">
                                            <p:txEl>
                                              <p:pRg st="1" end="1"/>
                                            </p:txEl>
                                          </p:spTgt>
                                        </p:tgtEl>
                                      </p:cBhvr>
                                    </p:animEffect>
                                    <p:anim calcmode="lin" valueType="num">
                                      <p:cBhvr>
                                        <p:cTn id="27" dur="10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27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2772">
                                            <p:txEl>
                                              <p:pRg st="2" end="2"/>
                                            </p:txEl>
                                          </p:spTgt>
                                        </p:tgtEl>
                                        <p:attrNameLst>
                                          <p:attrName>style.visibility</p:attrName>
                                        </p:attrNameLst>
                                      </p:cBhvr>
                                      <p:to>
                                        <p:strVal val="visible"/>
                                      </p:to>
                                    </p:set>
                                    <p:animEffect transition="in" filter="fade">
                                      <p:cBhvr>
                                        <p:cTn id="33" dur="1000"/>
                                        <p:tgtEl>
                                          <p:spTgt spid="32772">
                                            <p:txEl>
                                              <p:pRg st="2" end="2"/>
                                            </p:txEl>
                                          </p:spTgt>
                                        </p:tgtEl>
                                      </p:cBhvr>
                                    </p:animEffect>
                                    <p:anim calcmode="lin" valueType="num">
                                      <p:cBhvr>
                                        <p:cTn id="34" dur="10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27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2772">
                                            <p:txEl>
                                              <p:pRg st="3" end="3"/>
                                            </p:txEl>
                                          </p:spTgt>
                                        </p:tgtEl>
                                        <p:attrNameLst>
                                          <p:attrName>style.visibility</p:attrName>
                                        </p:attrNameLst>
                                      </p:cBhvr>
                                      <p:to>
                                        <p:strVal val="visible"/>
                                      </p:to>
                                    </p:set>
                                    <p:animEffect transition="in" filter="fade">
                                      <p:cBhvr>
                                        <p:cTn id="40" dur="1000"/>
                                        <p:tgtEl>
                                          <p:spTgt spid="32772">
                                            <p:txEl>
                                              <p:pRg st="3" end="3"/>
                                            </p:txEl>
                                          </p:spTgt>
                                        </p:tgtEl>
                                      </p:cBhvr>
                                    </p:animEffect>
                                    <p:anim calcmode="lin" valueType="num">
                                      <p:cBhvr>
                                        <p:cTn id="41" dur="10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277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build="p"/>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8326CE-40B9-4488-A60A-B1A67019B307}" type="slidenum">
              <a:rPr kumimoji="0" lang="zh-CN" altLang="en-US" sz="1400"/>
              <a:pPr eaLnBrk="1" hangingPunct="1"/>
              <a:t>35</a:t>
            </a:fld>
            <a:endParaRPr kumimoji="0" lang="en-US" altLang="zh-CN" sz="1400"/>
          </a:p>
        </p:txBody>
      </p:sp>
      <p:sp>
        <p:nvSpPr>
          <p:cNvPr id="7" name="Rectangle 2"/>
          <p:cNvSpPr>
            <a:spLocks noGrp="1" noChangeArrowheads="1"/>
          </p:cNvSpPr>
          <p:nvPr>
            <p:ph type="title"/>
          </p:nvPr>
        </p:nvSpPr>
        <p:spPr>
          <a:xfrm>
            <a:off x="457200" y="2636912"/>
            <a:ext cx="8229600" cy="1143000"/>
          </a:xfrm>
        </p:spPr>
        <p:txBody>
          <a:bodyPr/>
          <a:lstStyle/>
          <a:p>
            <a:pPr eaLnBrk="1" hangingPunct="1">
              <a:defRPr/>
            </a:pPr>
            <a:r>
              <a:rPr lang="zh-CN" altLang="en-US" b="1" dirty="0" smtClean="0">
                <a:solidFill>
                  <a:schemeClr val="tx1"/>
                </a:solidFill>
                <a:latin typeface="宋体" pitchFamily="2" charset="-122"/>
              </a:rPr>
              <a:t>算法设计 </a:t>
            </a:r>
            <a:r>
              <a:rPr lang="en-US" altLang="zh-CN" b="1" dirty="0" smtClean="0">
                <a:solidFill>
                  <a:schemeClr val="tx1"/>
                </a:solidFill>
                <a:latin typeface="宋体" pitchFamily="2" charset="-122"/>
              </a:rPr>
              <a:t>vs. </a:t>
            </a:r>
            <a:r>
              <a:rPr lang="zh-CN" altLang="en-US" b="1" dirty="0" smtClean="0">
                <a:solidFill>
                  <a:schemeClr val="tx1"/>
                </a:solidFill>
                <a:latin typeface="宋体" pitchFamily="2" charset="-122"/>
              </a:rPr>
              <a:t>程序设计</a:t>
            </a:r>
            <a:endParaRPr lang="zh-CN" altLang="zh-CN" b="1" dirty="0" smtClean="0">
              <a:solidFill>
                <a:schemeClr val="tx1"/>
              </a:solidFill>
              <a:latin typeface="宋体" pitchFamily="2" charset="-122"/>
            </a:endParaRPr>
          </a:p>
        </p:txBody>
      </p:sp>
    </p:spTree>
    <p:extLst>
      <p:ext uri="{BB962C8B-B14F-4D97-AF65-F5344CB8AC3E}">
        <p14:creationId xmlns:p14="http://schemas.microsoft.com/office/powerpoint/2010/main" val="3487616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1000"/>
                                        <p:tgtEl>
                                          <p:spTgt spid="32770"/>
                                        </p:tgtEl>
                                      </p:cBhvr>
                                    </p:animEffect>
                                    <p:anim calcmode="lin" valueType="num">
                                      <p:cBhvr>
                                        <p:cTn id="8" dur="1000" fill="hold"/>
                                        <p:tgtEl>
                                          <p:spTgt spid="32770"/>
                                        </p:tgtEl>
                                        <p:attrNameLst>
                                          <p:attrName>ppt_x</p:attrName>
                                        </p:attrNameLst>
                                      </p:cBhvr>
                                      <p:tavLst>
                                        <p:tav tm="0">
                                          <p:val>
                                            <p:strVal val="#ppt_x"/>
                                          </p:val>
                                        </p:tav>
                                        <p:tav tm="100000">
                                          <p:val>
                                            <p:strVal val="#ppt_x"/>
                                          </p:val>
                                        </p:tav>
                                      </p:tavLst>
                                    </p:anim>
                                    <p:anim calcmode="lin" valueType="num">
                                      <p:cBhvr>
                                        <p:cTn id="9" dur="1000" fill="hold"/>
                                        <p:tgtEl>
                                          <p:spTgt spid="327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685800" y="44624"/>
            <a:ext cx="7772400" cy="1143000"/>
          </a:xfrm>
        </p:spPr>
        <p:txBody>
          <a:bodyPr/>
          <a:lstStyle/>
          <a:p>
            <a:pPr eaLnBrk="1" hangingPunct="1">
              <a:defRPr/>
            </a:pPr>
            <a:r>
              <a:rPr lang="zh-CN" altLang="zh-CN" dirty="0" smtClean="0">
                <a:solidFill>
                  <a:schemeClr val="tx1"/>
                </a:solidFill>
              </a:rPr>
              <a:t>1.</a:t>
            </a:r>
            <a:r>
              <a:rPr lang="zh-CN" altLang="en-US" dirty="0" smtClean="0">
                <a:solidFill>
                  <a:schemeClr val="tx1"/>
                </a:solidFill>
              </a:rPr>
              <a:t>2</a:t>
            </a:r>
            <a:r>
              <a:rPr lang="zh-CN" altLang="zh-CN" dirty="0" smtClean="0">
                <a:solidFill>
                  <a:schemeClr val="tx1"/>
                </a:solidFill>
              </a:rPr>
              <a:t> </a:t>
            </a:r>
            <a:r>
              <a:rPr lang="en-US" altLang="zh-CN" dirty="0" smtClean="0">
                <a:solidFill>
                  <a:schemeClr val="tx1"/>
                </a:solidFill>
              </a:rPr>
              <a:t>C++</a:t>
            </a:r>
            <a:r>
              <a:rPr lang="zh-CN" altLang="zh-CN" dirty="0" smtClean="0">
                <a:solidFill>
                  <a:schemeClr val="tx1"/>
                </a:solidFill>
              </a:rPr>
              <a:t>程序的</a:t>
            </a:r>
            <a:r>
              <a:rPr lang="zh-CN" altLang="en-US" dirty="0"/>
              <a:t>一般</a:t>
            </a:r>
            <a:r>
              <a:rPr lang="zh-CN" altLang="en-US" dirty="0" smtClean="0">
                <a:solidFill>
                  <a:schemeClr val="tx1"/>
                </a:solidFill>
              </a:rPr>
              <a:t>生成</a:t>
            </a:r>
            <a:r>
              <a:rPr lang="zh-CN" altLang="zh-CN" dirty="0" smtClean="0">
                <a:solidFill>
                  <a:schemeClr val="tx1"/>
                </a:solidFill>
              </a:rPr>
              <a:t>过程</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85" y="1484784"/>
            <a:ext cx="9040128" cy="5040560"/>
          </a:xfrm>
          <a:prstGeom prst="rect">
            <a:avLst/>
          </a:prstGeom>
        </p:spPr>
      </p:pic>
    </p:spTree>
    <p:extLst>
      <p:ext uri="{BB962C8B-B14F-4D97-AF65-F5344CB8AC3E}">
        <p14:creationId xmlns:p14="http://schemas.microsoft.com/office/powerpoint/2010/main" val="353235497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10018"/>
                                        </p:tgtEl>
                                        <p:attrNameLst>
                                          <p:attrName>style.visibility</p:attrName>
                                        </p:attrNameLst>
                                      </p:cBhvr>
                                      <p:to>
                                        <p:strVal val="visible"/>
                                      </p:to>
                                    </p:set>
                                    <p:animEffect transition="in" filter="fade">
                                      <p:cBhvr>
                                        <p:cTn id="7" dur="1000"/>
                                        <p:tgtEl>
                                          <p:spTgt spid="1110018"/>
                                        </p:tgtEl>
                                      </p:cBhvr>
                                    </p:animEffect>
                                    <p:anim calcmode="lin" valueType="num">
                                      <p:cBhvr>
                                        <p:cTn id="8" dur="1000" fill="hold"/>
                                        <p:tgtEl>
                                          <p:spTgt spid="1110018"/>
                                        </p:tgtEl>
                                        <p:attrNameLst>
                                          <p:attrName>ppt_x</p:attrName>
                                        </p:attrNameLst>
                                      </p:cBhvr>
                                      <p:tavLst>
                                        <p:tav tm="0">
                                          <p:val>
                                            <p:strVal val="#ppt_x"/>
                                          </p:val>
                                        </p:tav>
                                        <p:tav tm="100000">
                                          <p:val>
                                            <p:strVal val="#ppt_x"/>
                                          </p:val>
                                        </p:tav>
                                      </p:tavLst>
                                    </p:anim>
                                    <p:anim calcmode="lin" valueType="num">
                                      <p:cBhvr>
                                        <p:cTn id="9" dur="1000" fill="hold"/>
                                        <p:tgtEl>
                                          <p:spTgt spid="11100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8326CE-40B9-4488-A60A-B1A67019B307}" type="slidenum">
              <a:rPr kumimoji="0" lang="zh-CN" altLang="en-US" sz="1400"/>
              <a:pPr eaLnBrk="1" hangingPunct="1"/>
              <a:t>37</a:t>
            </a:fld>
            <a:endParaRPr kumimoji="0" lang="en-US" altLang="zh-CN" sz="1400"/>
          </a:p>
        </p:txBody>
      </p:sp>
      <p:sp>
        <p:nvSpPr>
          <p:cNvPr id="32772" name="Rectangle 3"/>
          <p:cNvSpPr>
            <a:spLocks noGrp="1" noChangeArrowheads="1"/>
          </p:cNvSpPr>
          <p:nvPr>
            <p:ph type="body" idx="1"/>
          </p:nvPr>
        </p:nvSpPr>
        <p:spPr/>
        <p:txBody>
          <a:bodyPr>
            <a:normAutofit lnSpcReduction="10000"/>
          </a:bodyPr>
          <a:lstStyle/>
          <a:p>
            <a:r>
              <a:rPr lang="en-US" altLang="zh-CN" b="1" dirty="0" smtClean="0">
                <a:solidFill>
                  <a:srgbClr val="FF0000"/>
                </a:solidFill>
                <a:latin typeface="宋体" pitchFamily="2" charset="-122"/>
              </a:rPr>
              <a:t>Visual C++</a:t>
            </a:r>
          </a:p>
          <a:p>
            <a:r>
              <a:rPr lang="en-US" altLang="zh-CN" b="1" dirty="0" err="1" smtClean="0">
                <a:solidFill>
                  <a:srgbClr val="FF0000"/>
                </a:solidFill>
                <a:latin typeface="宋体" pitchFamily="2" charset="-122"/>
              </a:rPr>
              <a:t>CodeBlocks+MinGW</a:t>
            </a:r>
            <a:endParaRPr lang="en-US" altLang="zh-CN" b="1" dirty="0" smtClean="0">
              <a:solidFill>
                <a:srgbClr val="FF0000"/>
              </a:solidFill>
              <a:latin typeface="宋体" pitchFamily="2" charset="-122"/>
            </a:endParaRPr>
          </a:p>
          <a:p>
            <a:r>
              <a:rPr lang="en-US" altLang="zh-CN" b="1" dirty="0" err="1" smtClean="0">
                <a:solidFill>
                  <a:srgbClr val="FF0000"/>
                </a:solidFill>
                <a:latin typeface="宋体" pitchFamily="2" charset="-122"/>
              </a:rPr>
              <a:t>CodeBlcoks+Visual</a:t>
            </a:r>
            <a:r>
              <a:rPr lang="en-US" altLang="zh-CN" b="1" dirty="0" smtClean="0">
                <a:solidFill>
                  <a:srgbClr val="FF0000"/>
                </a:solidFill>
                <a:latin typeface="宋体" pitchFamily="2" charset="-122"/>
              </a:rPr>
              <a:t> C++</a:t>
            </a:r>
          </a:p>
          <a:p>
            <a:r>
              <a:rPr lang="en-US" altLang="zh-CN" b="1" dirty="0" err="1" smtClean="0">
                <a:solidFill>
                  <a:schemeClr val="tx2">
                    <a:lumMod val="60000"/>
                    <a:lumOff val="40000"/>
                  </a:schemeClr>
                </a:solidFill>
                <a:latin typeface="宋体" pitchFamily="2" charset="-122"/>
              </a:rPr>
              <a:t>QtCreator+MinGW</a:t>
            </a:r>
            <a:endParaRPr lang="en-US" altLang="zh-CN" b="1" dirty="0" smtClean="0">
              <a:solidFill>
                <a:schemeClr val="tx2">
                  <a:lumMod val="60000"/>
                  <a:lumOff val="40000"/>
                </a:schemeClr>
              </a:solidFill>
              <a:latin typeface="宋体" pitchFamily="2" charset="-122"/>
            </a:endParaRPr>
          </a:p>
          <a:p>
            <a:r>
              <a:rPr lang="en-US" altLang="zh-CN" b="1" dirty="0" err="1" smtClean="0">
                <a:solidFill>
                  <a:schemeClr val="tx2">
                    <a:lumMod val="60000"/>
                    <a:lumOff val="40000"/>
                  </a:schemeClr>
                </a:solidFill>
                <a:latin typeface="宋体" pitchFamily="2" charset="-122"/>
              </a:rPr>
              <a:t>QtCreator+</a:t>
            </a:r>
            <a:r>
              <a:rPr lang="en-US" altLang="zh-CN" b="1" dirty="0" err="1">
                <a:solidFill>
                  <a:schemeClr val="tx2">
                    <a:lumMod val="60000"/>
                    <a:lumOff val="40000"/>
                  </a:schemeClr>
                </a:solidFill>
                <a:latin typeface="宋体" pitchFamily="2" charset="-122"/>
              </a:rPr>
              <a:t>Visual</a:t>
            </a:r>
            <a:r>
              <a:rPr lang="en-US" altLang="zh-CN" b="1" dirty="0">
                <a:solidFill>
                  <a:schemeClr val="tx2">
                    <a:lumMod val="60000"/>
                    <a:lumOff val="40000"/>
                  </a:schemeClr>
                </a:solidFill>
                <a:latin typeface="宋体" pitchFamily="2" charset="-122"/>
              </a:rPr>
              <a:t> C++</a:t>
            </a:r>
            <a:endParaRPr lang="en-US" altLang="zh-CN" b="1" dirty="0" smtClean="0">
              <a:solidFill>
                <a:schemeClr val="tx2">
                  <a:lumMod val="60000"/>
                  <a:lumOff val="40000"/>
                </a:schemeClr>
              </a:solidFill>
              <a:latin typeface="宋体" pitchFamily="2" charset="-122"/>
            </a:endParaRPr>
          </a:p>
          <a:p>
            <a:r>
              <a:rPr lang="en-US" altLang="zh-CN" b="1" dirty="0" err="1" smtClean="0">
                <a:solidFill>
                  <a:schemeClr val="tx2">
                    <a:lumMod val="60000"/>
                    <a:lumOff val="40000"/>
                  </a:schemeClr>
                </a:solidFill>
                <a:latin typeface="宋体" pitchFamily="2" charset="-122"/>
              </a:rPr>
              <a:t>Eclipse+MinGW</a:t>
            </a:r>
            <a:endParaRPr lang="en-US" altLang="zh-CN" b="1" dirty="0" smtClean="0">
              <a:solidFill>
                <a:schemeClr val="tx2">
                  <a:lumMod val="60000"/>
                  <a:lumOff val="40000"/>
                </a:schemeClr>
              </a:solidFill>
              <a:latin typeface="宋体" pitchFamily="2" charset="-122"/>
            </a:endParaRPr>
          </a:p>
          <a:p>
            <a:r>
              <a:rPr lang="en-US" altLang="zh-CN" b="1" dirty="0" err="1" smtClean="0">
                <a:solidFill>
                  <a:schemeClr val="tx2">
                    <a:lumMod val="60000"/>
                    <a:lumOff val="40000"/>
                  </a:schemeClr>
                </a:solidFill>
                <a:latin typeface="宋体" pitchFamily="2" charset="-122"/>
              </a:rPr>
              <a:t>Eclipse+VC</a:t>
            </a:r>
            <a:endParaRPr lang="en-US" altLang="zh-CN" b="1" dirty="0" smtClean="0">
              <a:solidFill>
                <a:schemeClr val="tx2">
                  <a:lumMod val="60000"/>
                  <a:lumOff val="40000"/>
                </a:schemeClr>
              </a:solidFill>
              <a:latin typeface="宋体" pitchFamily="2" charset="-122"/>
            </a:endParaRPr>
          </a:p>
          <a:p>
            <a:r>
              <a:rPr lang="zh-CN" altLang="en-US" b="1" dirty="0">
                <a:latin typeface="宋体" pitchFamily="2" charset="-122"/>
              </a:rPr>
              <a:t>其他</a:t>
            </a:r>
            <a:endParaRPr lang="en-US" altLang="zh-CN" b="1" dirty="0" smtClean="0">
              <a:latin typeface="宋体" pitchFamily="2" charset="-122"/>
            </a:endParaRPr>
          </a:p>
          <a:p>
            <a:endParaRPr lang="zh-CN" altLang="en-US" b="1" dirty="0" smtClean="0">
              <a:latin typeface="宋体" pitchFamily="2" charset="-122"/>
            </a:endParaRPr>
          </a:p>
        </p:txBody>
      </p:sp>
      <p:sp>
        <p:nvSpPr>
          <p:cNvPr id="7" name="Rectangle 2"/>
          <p:cNvSpPr>
            <a:spLocks noGrp="1" noChangeArrowheads="1"/>
          </p:cNvSpPr>
          <p:nvPr>
            <p:ph type="title"/>
          </p:nvPr>
        </p:nvSpPr>
        <p:spPr>
          <a:xfrm>
            <a:off x="457200" y="274638"/>
            <a:ext cx="8229600" cy="1143000"/>
          </a:xfrm>
        </p:spPr>
        <p:txBody>
          <a:bodyPr/>
          <a:lstStyle/>
          <a:p>
            <a:pPr eaLnBrk="1" hangingPunct="1">
              <a:defRPr/>
            </a:pPr>
            <a:r>
              <a:rPr lang="zh-CN" altLang="en-US" b="1" dirty="0" smtClean="0">
                <a:solidFill>
                  <a:schemeClr val="tx1"/>
                </a:solidFill>
                <a:latin typeface="宋体" pitchFamily="2" charset="-122"/>
              </a:rPr>
              <a:t>开发</a:t>
            </a:r>
            <a:r>
              <a:rPr lang="en-US" altLang="zh-CN" b="1" dirty="0" smtClean="0">
                <a:solidFill>
                  <a:schemeClr val="tx1"/>
                </a:solidFill>
                <a:latin typeface="宋体" pitchFamily="2" charset="-122"/>
              </a:rPr>
              <a:t>C++</a:t>
            </a:r>
            <a:r>
              <a:rPr lang="zh-CN" altLang="en-US" b="1" dirty="0" smtClean="0">
                <a:solidFill>
                  <a:schemeClr val="tx1"/>
                </a:solidFill>
                <a:latin typeface="宋体" pitchFamily="2" charset="-122"/>
              </a:rPr>
              <a:t>程序的主要开发环境</a:t>
            </a:r>
            <a:endParaRPr lang="zh-CN" altLang="zh-CN" b="1" dirty="0" smtClean="0">
              <a:solidFill>
                <a:schemeClr val="tx1"/>
              </a:solidFill>
              <a:latin typeface="宋体" pitchFamily="2" charset="-122"/>
            </a:endParaRPr>
          </a:p>
        </p:txBody>
      </p:sp>
    </p:spTree>
    <p:extLst>
      <p:ext uri="{BB962C8B-B14F-4D97-AF65-F5344CB8AC3E}">
        <p14:creationId xmlns:p14="http://schemas.microsoft.com/office/powerpoint/2010/main" val="3378386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770"/>
                                        </p:tgtEl>
                                        <p:attrNameLst>
                                          <p:attrName>style.visibility</p:attrName>
                                        </p:attrNameLst>
                                      </p:cBhvr>
                                      <p:to>
                                        <p:strVal val="visible"/>
                                      </p:to>
                                    </p:set>
                                    <p:animEffect transition="in" filter="fade">
                                      <p:cBhvr>
                                        <p:cTn id="14" dur="1000"/>
                                        <p:tgtEl>
                                          <p:spTgt spid="32770"/>
                                        </p:tgtEl>
                                      </p:cBhvr>
                                    </p:animEffect>
                                    <p:anim calcmode="lin" valueType="num">
                                      <p:cBhvr>
                                        <p:cTn id="15" dur="1000" fill="hold"/>
                                        <p:tgtEl>
                                          <p:spTgt spid="32770"/>
                                        </p:tgtEl>
                                        <p:attrNameLst>
                                          <p:attrName>ppt_x</p:attrName>
                                        </p:attrNameLst>
                                      </p:cBhvr>
                                      <p:tavLst>
                                        <p:tav tm="0">
                                          <p:val>
                                            <p:strVal val="#ppt_x"/>
                                          </p:val>
                                        </p:tav>
                                        <p:tav tm="100000">
                                          <p:val>
                                            <p:strVal val="#ppt_x"/>
                                          </p:val>
                                        </p:tav>
                                      </p:tavLst>
                                    </p:anim>
                                    <p:anim calcmode="lin" valueType="num">
                                      <p:cBhvr>
                                        <p:cTn id="16" dur="1000" fill="hold"/>
                                        <p:tgtEl>
                                          <p:spTgt spid="3277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2772">
                                            <p:txEl>
                                              <p:pRg st="0" end="0"/>
                                            </p:txEl>
                                          </p:spTgt>
                                        </p:tgtEl>
                                        <p:attrNameLst>
                                          <p:attrName>style.visibility</p:attrName>
                                        </p:attrNameLst>
                                      </p:cBhvr>
                                      <p:to>
                                        <p:strVal val="visible"/>
                                      </p:to>
                                    </p:set>
                                    <p:animEffect transition="in" filter="fade">
                                      <p:cBhvr>
                                        <p:cTn id="19" dur="1000"/>
                                        <p:tgtEl>
                                          <p:spTgt spid="32772">
                                            <p:txEl>
                                              <p:pRg st="0" end="0"/>
                                            </p:txEl>
                                          </p:spTgt>
                                        </p:tgtEl>
                                      </p:cBhvr>
                                    </p:animEffect>
                                    <p:anim calcmode="lin" valueType="num">
                                      <p:cBhvr>
                                        <p:cTn id="20" dur="10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27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2772">
                                            <p:txEl>
                                              <p:pRg st="1" end="1"/>
                                            </p:txEl>
                                          </p:spTgt>
                                        </p:tgtEl>
                                        <p:attrNameLst>
                                          <p:attrName>style.visibility</p:attrName>
                                        </p:attrNameLst>
                                      </p:cBhvr>
                                      <p:to>
                                        <p:strVal val="visible"/>
                                      </p:to>
                                    </p:set>
                                    <p:animEffect transition="in" filter="fade">
                                      <p:cBhvr>
                                        <p:cTn id="26" dur="1000"/>
                                        <p:tgtEl>
                                          <p:spTgt spid="32772">
                                            <p:txEl>
                                              <p:pRg st="1" end="1"/>
                                            </p:txEl>
                                          </p:spTgt>
                                        </p:tgtEl>
                                      </p:cBhvr>
                                    </p:animEffect>
                                    <p:anim calcmode="lin" valueType="num">
                                      <p:cBhvr>
                                        <p:cTn id="27" dur="10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27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2772">
                                            <p:txEl>
                                              <p:pRg st="2" end="2"/>
                                            </p:txEl>
                                          </p:spTgt>
                                        </p:tgtEl>
                                        <p:attrNameLst>
                                          <p:attrName>style.visibility</p:attrName>
                                        </p:attrNameLst>
                                      </p:cBhvr>
                                      <p:to>
                                        <p:strVal val="visible"/>
                                      </p:to>
                                    </p:set>
                                    <p:animEffect transition="in" filter="fade">
                                      <p:cBhvr>
                                        <p:cTn id="33" dur="1000"/>
                                        <p:tgtEl>
                                          <p:spTgt spid="32772">
                                            <p:txEl>
                                              <p:pRg st="2" end="2"/>
                                            </p:txEl>
                                          </p:spTgt>
                                        </p:tgtEl>
                                      </p:cBhvr>
                                    </p:animEffect>
                                    <p:anim calcmode="lin" valueType="num">
                                      <p:cBhvr>
                                        <p:cTn id="34" dur="10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27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2772">
                                            <p:txEl>
                                              <p:pRg st="3" end="3"/>
                                            </p:txEl>
                                          </p:spTgt>
                                        </p:tgtEl>
                                        <p:attrNameLst>
                                          <p:attrName>style.visibility</p:attrName>
                                        </p:attrNameLst>
                                      </p:cBhvr>
                                      <p:to>
                                        <p:strVal val="visible"/>
                                      </p:to>
                                    </p:set>
                                    <p:animEffect transition="in" filter="fade">
                                      <p:cBhvr>
                                        <p:cTn id="40" dur="1000"/>
                                        <p:tgtEl>
                                          <p:spTgt spid="32772">
                                            <p:txEl>
                                              <p:pRg st="3" end="3"/>
                                            </p:txEl>
                                          </p:spTgt>
                                        </p:tgtEl>
                                      </p:cBhvr>
                                    </p:animEffect>
                                    <p:anim calcmode="lin" valueType="num">
                                      <p:cBhvr>
                                        <p:cTn id="41" dur="10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277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2772">
                                            <p:txEl>
                                              <p:pRg st="4" end="4"/>
                                            </p:txEl>
                                          </p:spTgt>
                                        </p:tgtEl>
                                        <p:attrNameLst>
                                          <p:attrName>style.visibility</p:attrName>
                                        </p:attrNameLst>
                                      </p:cBhvr>
                                      <p:to>
                                        <p:strVal val="visible"/>
                                      </p:to>
                                    </p:set>
                                    <p:animEffect transition="in" filter="fade">
                                      <p:cBhvr>
                                        <p:cTn id="47" dur="1000"/>
                                        <p:tgtEl>
                                          <p:spTgt spid="32772">
                                            <p:txEl>
                                              <p:pRg st="4" end="4"/>
                                            </p:txEl>
                                          </p:spTgt>
                                        </p:tgtEl>
                                      </p:cBhvr>
                                    </p:animEffect>
                                    <p:anim calcmode="lin" valueType="num">
                                      <p:cBhvr>
                                        <p:cTn id="48" dur="1000" fill="hold"/>
                                        <p:tgtEl>
                                          <p:spTgt spid="32772">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277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2772">
                                            <p:txEl>
                                              <p:pRg st="5" end="5"/>
                                            </p:txEl>
                                          </p:spTgt>
                                        </p:tgtEl>
                                        <p:attrNameLst>
                                          <p:attrName>style.visibility</p:attrName>
                                        </p:attrNameLst>
                                      </p:cBhvr>
                                      <p:to>
                                        <p:strVal val="visible"/>
                                      </p:to>
                                    </p:set>
                                    <p:animEffect transition="in" filter="fade">
                                      <p:cBhvr>
                                        <p:cTn id="54" dur="1000"/>
                                        <p:tgtEl>
                                          <p:spTgt spid="32772">
                                            <p:txEl>
                                              <p:pRg st="5" end="5"/>
                                            </p:txEl>
                                          </p:spTgt>
                                        </p:tgtEl>
                                      </p:cBhvr>
                                    </p:animEffect>
                                    <p:anim calcmode="lin" valueType="num">
                                      <p:cBhvr>
                                        <p:cTn id="55" dur="1000" fill="hold"/>
                                        <p:tgtEl>
                                          <p:spTgt spid="32772">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3277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2772">
                                            <p:txEl>
                                              <p:pRg st="6" end="6"/>
                                            </p:txEl>
                                          </p:spTgt>
                                        </p:tgtEl>
                                        <p:attrNameLst>
                                          <p:attrName>style.visibility</p:attrName>
                                        </p:attrNameLst>
                                      </p:cBhvr>
                                      <p:to>
                                        <p:strVal val="visible"/>
                                      </p:to>
                                    </p:set>
                                    <p:animEffect transition="in" filter="fade">
                                      <p:cBhvr>
                                        <p:cTn id="61" dur="1000"/>
                                        <p:tgtEl>
                                          <p:spTgt spid="32772">
                                            <p:txEl>
                                              <p:pRg st="6" end="6"/>
                                            </p:txEl>
                                          </p:spTgt>
                                        </p:tgtEl>
                                      </p:cBhvr>
                                    </p:animEffect>
                                    <p:anim calcmode="lin" valueType="num">
                                      <p:cBhvr>
                                        <p:cTn id="62" dur="1000" fill="hold"/>
                                        <p:tgtEl>
                                          <p:spTgt spid="32772">
                                            <p:txEl>
                                              <p:pRg st="6" end="6"/>
                                            </p:txEl>
                                          </p:spTgt>
                                        </p:tgtEl>
                                        <p:attrNameLst>
                                          <p:attrName>ppt_x</p:attrName>
                                        </p:attrNameLst>
                                      </p:cBhvr>
                                      <p:tavLst>
                                        <p:tav tm="0">
                                          <p:val>
                                            <p:strVal val="#ppt_x"/>
                                          </p:val>
                                        </p:tav>
                                        <p:tav tm="100000">
                                          <p:val>
                                            <p:strVal val="#ppt_x"/>
                                          </p:val>
                                        </p:tav>
                                      </p:tavLst>
                                    </p:anim>
                                    <p:anim calcmode="lin" valueType="num">
                                      <p:cBhvr>
                                        <p:cTn id="63" dur="1000" fill="hold"/>
                                        <p:tgtEl>
                                          <p:spTgt spid="3277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2772">
                                            <p:txEl>
                                              <p:pRg st="7" end="7"/>
                                            </p:txEl>
                                          </p:spTgt>
                                        </p:tgtEl>
                                        <p:attrNameLst>
                                          <p:attrName>style.visibility</p:attrName>
                                        </p:attrNameLst>
                                      </p:cBhvr>
                                      <p:to>
                                        <p:strVal val="visible"/>
                                      </p:to>
                                    </p:set>
                                    <p:animEffect transition="in" filter="fade">
                                      <p:cBhvr>
                                        <p:cTn id="68" dur="1000"/>
                                        <p:tgtEl>
                                          <p:spTgt spid="32772">
                                            <p:txEl>
                                              <p:pRg st="7" end="7"/>
                                            </p:txEl>
                                          </p:spTgt>
                                        </p:tgtEl>
                                      </p:cBhvr>
                                    </p:animEffect>
                                    <p:anim calcmode="lin" valueType="num">
                                      <p:cBhvr>
                                        <p:cTn id="69" dur="1000" fill="hold"/>
                                        <p:tgtEl>
                                          <p:spTgt spid="32772">
                                            <p:txEl>
                                              <p:pRg st="7" end="7"/>
                                            </p:txEl>
                                          </p:spTgt>
                                        </p:tgtEl>
                                        <p:attrNameLst>
                                          <p:attrName>ppt_x</p:attrName>
                                        </p:attrNameLst>
                                      </p:cBhvr>
                                      <p:tavLst>
                                        <p:tav tm="0">
                                          <p:val>
                                            <p:strVal val="#ppt_x"/>
                                          </p:val>
                                        </p:tav>
                                        <p:tav tm="100000">
                                          <p:val>
                                            <p:strVal val="#ppt_x"/>
                                          </p:val>
                                        </p:tav>
                                      </p:tavLst>
                                    </p:anim>
                                    <p:anim calcmode="lin" valueType="num">
                                      <p:cBhvr>
                                        <p:cTn id="70" dur="1000" fill="hold"/>
                                        <p:tgtEl>
                                          <p:spTgt spid="3277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build="p"/>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B06EF60-684D-485A-ADEB-75D85FC066B9}" type="slidenum">
              <a:rPr kumimoji="0" lang="zh-CN" altLang="en-US" sz="1400"/>
              <a:pPr eaLnBrk="1" hangingPunct="1"/>
              <a:t>38</a:t>
            </a:fld>
            <a:endParaRPr kumimoji="0" lang="en-US" altLang="zh-CN" sz="1400"/>
          </a:p>
        </p:txBody>
      </p:sp>
      <p:sp>
        <p:nvSpPr>
          <p:cNvPr id="1110018" name="Rectangle 2"/>
          <p:cNvSpPr>
            <a:spLocks noGrp="1" noChangeArrowheads="1"/>
          </p:cNvSpPr>
          <p:nvPr>
            <p:ph type="title"/>
          </p:nvPr>
        </p:nvSpPr>
        <p:spPr/>
        <p:txBody>
          <a:bodyPr/>
          <a:lstStyle/>
          <a:p>
            <a:pPr eaLnBrk="1" hangingPunct="1">
              <a:defRPr/>
            </a:pPr>
            <a:r>
              <a:rPr lang="en-US" altLang="zh-CN" dirty="0" smtClean="0">
                <a:solidFill>
                  <a:schemeClr val="tx1"/>
                </a:solidFill>
              </a:rPr>
              <a:t>Visual C++</a:t>
            </a:r>
            <a:r>
              <a:rPr lang="zh-CN" altLang="en-US" dirty="0" smtClean="0">
                <a:solidFill>
                  <a:schemeClr val="tx1"/>
                </a:solidFill>
              </a:rPr>
              <a:t>环境下的</a:t>
            </a:r>
            <a:r>
              <a:rPr lang="en-US" altLang="zh-CN" dirty="0" smtClean="0">
                <a:solidFill>
                  <a:schemeClr val="tx1"/>
                </a:solidFill>
              </a:rPr>
              <a:t>C++</a:t>
            </a:r>
            <a:r>
              <a:rPr lang="zh-CN" altLang="en-US" dirty="0" smtClean="0">
                <a:solidFill>
                  <a:schemeClr val="tx1"/>
                </a:solidFill>
              </a:rPr>
              <a:t>程序</a:t>
            </a:r>
            <a:endParaRPr lang="zh-CN" altLang="zh-CN" dirty="0" smtClean="0">
              <a:solidFill>
                <a:schemeClr val="tx1"/>
              </a:solidFill>
            </a:endParaRPr>
          </a:p>
        </p:txBody>
      </p:sp>
      <p:pic>
        <p:nvPicPr>
          <p:cNvPr id="33796" name="Picture 3"/>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990600" y="1828800"/>
            <a:ext cx="7772400" cy="4572000"/>
          </a:xfrm>
        </p:spPr>
      </p:pic>
    </p:spTree>
    <p:extLst>
      <p:ext uri="{BB962C8B-B14F-4D97-AF65-F5344CB8AC3E}">
        <p14:creationId xmlns:p14="http://schemas.microsoft.com/office/powerpoint/2010/main" val="825563512"/>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10018"/>
                                        </p:tgtEl>
                                        <p:attrNameLst>
                                          <p:attrName>style.visibility</p:attrName>
                                        </p:attrNameLst>
                                      </p:cBhvr>
                                      <p:to>
                                        <p:strVal val="visible"/>
                                      </p:to>
                                    </p:set>
                                    <p:animEffect transition="in" filter="fade">
                                      <p:cBhvr>
                                        <p:cTn id="7" dur="1000"/>
                                        <p:tgtEl>
                                          <p:spTgt spid="1110018"/>
                                        </p:tgtEl>
                                      </p:cBhvr>
                                    </p:animEffect>
                                    <p:anim calcmode="lin" valueType="num">
                                      <p:cBhvr>
                                        <p:cTn id="8" dur="1000" fill="hold"/>
                                        <p:tgtEl>
                                          <p:spTgt spid="1110018"/>
                                        </p:tgtEl>
                                        <p:attrNameLst>
                                          <p:attrName>ppt_x</p:attrName>
                                        </p:attrNameLst>
                                      </p:cBhvr>
                                      <p:tavLst>
                                        <p:tav tm="0">
                                          <p:val>
                                            <p:strVal val="#ppt_x"/>
                                          </p:val>
                                        </p:tav>
                                        <p:tav tm="100000">
                                          <p:val>
                                            <p:strVal val="#ppt_x"/>
                                          </p:val>
                                        </p:tav>
                                      </p:tavLst>
                                    </p:anim>
                                    <p:anim calcmode="lin" valueType="num">
                                      <p:cBhvr>
                                        <p:cTn id="9" dur="1000" fill="hold"/>
                                        <p:tgtEl>
                                          <p:spTgt spid="11100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fade">
                                      <p:cBhvr>
                                        <p:cTn id="12" dur="1000"/>
                                        <p:tgtEl>
                                          <p:spTgt spid="33794"/>
                                        </p:tgtEl>
                                      </p:cBhvr>
                                    </p:animEffect>
                                    <p:anim calcmode="lin" valueType="num">
                                      <p:cBhvr>
                                        <p:cTn id="13" dur="1000" fill="hold"/>
                                        <p:tgtEl>
                                          <p:spTgt spid="33794"/>
                                        </p:tgtEl>
                                        <p:attrNameLst>
                                          <p:attrName>ppt_x</p:attrName>
                                        </p:attrNameLst>
                                      </p:cBhvr>
                                      <p:tavLst>
                                        <p:tav tm="0">
                                          <p:val>
                                            <p:strVal val="#ppt_x"/>
                                          </p:val>
                                        </p:tav>
                                        <p:tav tm="100000">
                                          <p:val>
                                            <p:strVal val="#ppt_x"/>
                                          </p:val>
                                        </p:tav>
                                      </p:tavLst>
                                    </p:anim>
                                    <p:anim calcmode="lin" valueType="num">
                                      <p:cBhvr>
                                        <p:cTn id="14" dur="1000" fill="hold"/>
                                        <p:tgtEl>
                                          <p:spTgt spid="3379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fade">
                                      <p:cBhvr>
                                        <p:cTn id="17" dur="1000"/>
                                        <p:tgtEl>
                                          <p:spTgt spid="33796"/>
                                        </p:tgtEl>
                                      </p:cBhvr>
                                    </p:animEffect>
                                    <p:anim calcmode="lin" valueType="num">
                                      <p:cBhvr>
                                        <p:cTn id="18" dur="1000" fill="hold"/>
                                        <p:tgtEl>
                                          <p:spTgt spid="33796"/>
                                        </p:tgtEl>
                                        <p:attrNameLst>
                                          <p:attrName>ppt_x</p:attrName>
                                        </p:attrNameLst>
                                      </p:cBhvr>
                                      <p:tavLst>
                                        <p:tav tm="0">
                                          <p:val>
                                            <p:strVal val="#ppt_x"/>
                                          </p:val>
                                        </p:tav>
                                        <p:tav tm="100000">
                                          <p:val>
                                            <p:strVal val="#ppt_x"/>
                                          </p:val>
                                        </p:tav>
                                      </p:tavLst>
                                    </p:anim>
                                    <p:anim calcmode="lin" valueType="num">
                                      <p:cBhvr>
                                        <p:cTn id="19" dur="1000" fill="hold"/>
                                        <p:tgtEl>
                                          <p:spTgt spid="337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111001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792D7BB-92DA-4EC1-A2D2-D46D295369B1}" type="slidenum">
              <a:rPr kumimoji="0" lang="zh-CN" altLang="en-US" sz="1400"/>
              <a:pPr eaLnBrk="1" hangingPunct="1"/>
              <a:t>39</a:t>
            </a:fld>
            <a:endParaRPr kumimoji="0" lang="en-US" altLang="zh-CN" sz="1400"/>
          </a:p>
        </p:txBody>
      </p:sp>
      <p:sp>
        <p:nvSpPr>
          <p:cNvPr id="1111042" name="Rectangle 2"/>
          <p:cNvSpPr>
            <a:spLocks noGrp="1" noChangeArrowheads="1"/>
          </p:cNvSpPr>
          <p:nvPr>
            <p:ph type="title"/>
          </p:nvPr>
        </p:nvSpPr>
        <p:spPr/>
        <p:txBody>
          <a:bodyPr/>
          <a:lstStyle/>
          <a:p>
            <a:pPr eaLnBrk="1" hangingPunct="1">
              <a:defRPr/>
            </a:pPr>
            <a:r>
              <a:rPr lang="zh-CN" altLang="zh-CN" b="1" smtClean="0">
                <a:solidFill>
                  <a:schemeClr val="tx1"/>
                </a:solidFill>
                <a:latin typeface="宋体" pitchFamily="2" charset="-122"/>
              </a:rPr>
              <a:t>1.</a:t>
            </a:r>
            <a:r>
              <a:rPr lang="zh-CN" altLang="en-US" b="1" smtClean="0">
                <a:solidFill>
                  <a:schemeClr val="tx1"/>
                </a:solidFill>
                <a:latin typeface="宋体" pitchFamily="2" charset="-122"/>
              </a:rPr>
              <a:t>3</a:t>
            </a:r>
            <a:r>
              <a:rPr lang="zh-CN" altLang="zh-CN" b="1" smtClean="0">
                <a:solidFill>
                  <a:schemeClr val="tx1"/>
                </a:solidFill>
                <a:latin typeface="宋体" pitchFamily="2" charset="-122"/>
              </a:rPr>
              <a:t> </a:t>
            </a:r>
            <a:r>
              <a:rPr lang="en-US" altLang="zh-CN" b="1" smtClean="0">
                <a:solidFill>
                  <a:schemeClr val="tx1"/>
                </a:solidFill>
                <a:latin typeface="宋体" pitchFamily="2" charset="-122"/>
              </a:rPr>
              <a:t>C++</a:t>
            </a:r>
            <a:r>
              <a:rPr lang="zh-CN" altLang="zh-CN" b="1" smtClean="0">
                <a:solidFill>
                  <a:schemeClr val="tx1"/>
                </a:solidFill>
                <a:latin typeface="宋体" pitchFamily="2" charset="-122"/>
              </a:rPr>
              <a:t>的词法记号</a:t>
            </a:r>
          </a:p>
        </p:txBody>
      </p:sp>
      <p:sp>
        <p:nvSpPr>
          <p:cNvPr id="1111043" name="Rectangle 3"/>
          <p:cNvSpPr>
            <a:spLocks noGrp="1" noChangeArrowheads="1" noTextEdit="1"/>
          </p:cNvSpPr>
          <p:nvPr>
            <p:ph type="clipArt" sz="half" idx="2"/>
          </p:nvPr>
        </p:nvSpPr>
        <p:spPr/>
      </p:sp>
      <p:sp>
        <p:nvSpPr>
          <p:cNvPr id="1111044" name="Rectangle 4"/>
          <p:cNvSpPr>
            <a:spLocks noGrp="1" noChangeArrowheads="1"/>
          </p:cNvSpPr>
          <p:nvPr>
            <p:ph type="body" idx="1"/>
          </p:nvPr>
        </p:nvSpPr>
        <p:spPr>
          <a:xfrm>
            <a:off x="685800" y="1981200"/>
            <a:ext cx="7772400" cy="4114800"/>
          </a:xfrm>
        </p:spPr>
        <p:txBody>
          <a:bodyPr/>
          <a:lstStyle/>
          <a:p>
            <a:pPr eaLnBrk="1" hangingPunct="1"/>
            <a:r>
              <a:rPr lang="zh-CN" altLang="zh-CN" b="1" dirty="0" smtClean="0">
                <a:latin typeface="宋体" pitchFamily="2" charset="-122"/>
              </a:rPr>
              <a:t>关键字</a:t>
            </a:r>
          </a:p>
          <a:p>
            <a:pPr eaLnBrk="1" hangingPunct="1"/>
            <a:r>
              <a:rPr lang="zh-CN" altLang="zh-CN" b="1" dirty="0" smtClean="0">
                <a:latin typeface="宋体" pitchFamily="2" charset="-122"/>
              </a:rPr>
              <a:t>各种常量</a:t>
            </a:r>
          </a:p>
          <a:p>
            <a:pPr eaLnBrk="1" hangingPunct="1"/>
            <a:r>
              <a:rPr lang="zh-CN" altLang="en-US" b="1" dirty="0" smtClean="0">
                <a:latin typeface="宋体" pitchFamily="2" charset="-122"/>
              </a:rPr>
              <a:t>运算符</a:t>
            </a:r>
            <a:endParaRPr lang="zh-CN" altLang="zh-CN" b="1" dirty="0" smtClean="0">
              <a:latin typeface="宋体" pitchFamily="2" charset="-122"/>
            </a:endParaRPr>
          </a:p>
          <a:p>
            <a:pPr eaLnBrk="1" hangingPunct="1"/>
            <a:r>
              <a:rPr lang="zh-CN" altLang="zh-CN" b="1" dirty="0" smtClean="0">
                <a:latin typeface="宋体" pitchFamily="2" charset="-122"/>
              </a:rPr>
              <a:t>标识符</a:t>
            </a:r>
          </a:p>
          <a:p>
            <a:pPr eaLnBrk="1" hangingPunct="1"/>
            <a:r>
              <a:rPr lang="zh-CN" altLang="zh-CN" b="1" dirty="0" smtClean="0">
                <a:latin typeface="宋体" pitchFamily="2" charset="-122"/>
              </a:rPr>
              <a:t>分隔符</a:t>
            </a:r>
          </a:p>
        </p:txBody>
      </p:sp>
    </p:spTree>
    <p:extLst>
      <p:ext uri="{BB962C8B-B14F-4D97-AF65-F5344CB8AC3E}">
        <p14:creationId xmlns:p14="http://schemas.microsoft.com/office/powerpoint/2010/main" val="1201314719"/>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1042"/>
                                        </p:tgtEl>
                                        <p:attrNameLst>
                                          <p:attrName>style.visibility</p:attrName>
                                        </p:attrNameLst>
                                      </p:cBhvr>
                                      <p:to>
                                        <p:strVal val="visible"/>
                                      </p:to>
                                    </p:set>
                                    <p:anim calcmode="lin" valueType="num">
                                      <p:cBhvr additive="base">
                                        <p:cTn id="7" dur="500" fill="hold"/>
                                        <p:tgtEl>
                                          <p:spTgt spid="1111042"/>
                                        </p:tgtEl>
                                        <p:attrNameLst>
                                          <p:attrName>ppt_x</p:attrName>
                                        </p:attrNameLst>
                                      </p:cBhvr>
                                      <p:tavLst>
                                        <p:tav tm="0">
                                          <p:val>
                                            <p:strVal val="1+#ppt_w/2"/>
                                          </p:val>
                                        </p:tav>
                                        <p:tav tm="100000">
                                          <p:val>
                                            <p:strVal val="#ppt_x"/>
                                          </p:val>
                                        </p:tav>
                                      </p:tavLst>
                                    </p:anim>
                                    <p:anim calcmode="lin" valueType="num">
                                      <p:cBhvr additive="base">
                                        <p:cTn id="8" dur="500" fill="hold"/>
                                        <p:tgtEl>
                                          <p:spTgt spid="11110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1044">
                                            <p:txEl>
                                              <p:pRg st="0" end="0"/>
                                            </p:txEl>
                                          </p:spTgt>
                                        </p:tgtEl>
                                        <p:attrNameLst>
                                          <p:attrName>style.visibility</p:attrName>
                                        </p:attrNameLst>
                                      </p:cBhvr>
                                      <p:to>
                                        <p:strVal val="visible"/>
                                      </p:to>
                                    </p:set>
                                    <p:anim calcmode="lin" valueType="num">
                                      <p:cBhvr additive="base">
                                        <p:cTn id="13" dur="500" fill="hold"/>
                                        <p:tgtEl>
                                          <p:spTgt spid="111104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10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1044">
                                            <p:txEl>
                                              <p:pRg st="1" end="1"/>
                                            </p:txEl>
                                          </p:spTgt>
                                        </p:tgtEl>
                                        <p:attrNameLst>
                                          <p:attrName>style.visibility</p:attrName>
                                        </p:attrNameLst>
                                      </p:cBhvr>
                                      <p:to>
                                        <p:strVal val="visible"/>
                                      </p:to>
                                    </p:set>
                                    <p:anim calcmode="lin" valueType="num">
                                      <p:cBhvr additive="base">
                                        <p:cTn id="19" dur="500" fill="hold"/>
                                        <p:tgtEl>
                                          <p:spTgt spid="111104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104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1044">
                                            <p:txEl>
                                              <p:pRg st="2" end="2"/>
                                            </p:txEl>
                                          </p:spTgt>
                                        </p:tgtEl>
                                        <p:attrNameLst>
                                          <p:attrName>style.visibility</p:attrName>
                                        </p:attrNameLst>
                                      </p:cBhvr>
                                      <p:to>
                                        <p:strVal val="visible"/>
                                      </p:to>
                                    </p:set>
                                    <p:anim calcmode="lin" valueType="num">
                                      <p:cBhvr additive="base">
                                        <p:cTn id="25" dur="500" fill="hold"/>
                                        <p:tgtEl>
                                          <p:spTgt spid="111104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104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1044">
                                            <p:txEl>
                                              <p:pRg st="3" end="3"/>
                                            </p:txEl>
                                          </p:spTgt>
                                        </p:tgtEl>
                                        <p:attrNameLst>
                                          <p:attrName>style.visibility</p:attrName>
                                        </p:attrNameLst>
                                      </p:cBhvr>
                                      <p:to>
                                        <p:strVal val="visible"/>
                                      </p:to>
                                    </p:set>
                                    <p:anim calcmode="lin" valueType="num">
                                      <p:cBhvr additive="base">
                                        <p:cTn id="31" dur="500" fill="hold"/>
                                        <p:tgtEl>
                                          <p:spTgt spid="111104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104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1044">
                                            <p:txEl>
                                              <p:pRg st="4" end="4"/>
                                            </p:txEl>
                                          </p:spTgt>
                                        </p:tgtEl>
                                        <p:attrNameLst>
                                          <p:attrName>style.visibility</p:attrName>
                                        </p:attrNameLst>
                                      </p:cBhvr>
                                      <p:to>
                                        <p:strVal val="visible"/>
                                      </p:to>
                                    </p:set>
                                    <p:anim calcmode="lin" valueType="num">
                                      <p:cBhvr additive="base">
                                        <p:cTn id="37" dur="500" fill="hold"/>
                                        <p:tgtEl>
                                          <p:spTgt spid="111104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104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nodePh="1">
                                  <p:stCondLst>
                                    <p:cond delay="0"/>
                                  </p:stCondLst>
                                  <p:endCondLst>
                                    <p:cond evt="begin" delay="0">
                                      <p:tn val="41"/>
                                    </p:cond>
                                  </p:endCondLst>
                                  <p:childTnLst>
                                    <p:set>
                                      <p:cBhvr>
                                        <p:cTn id="42" dur="1" fill="hold">
                                          <p:stCondLst>
                                            <p:cond delay="0"/>
                                          </p:stCondLst>
                                        </p:cTn>
                                        <p:tgtEl>
                                          <p:spTgt spid="1111043"/>
                                        </p:tgtEl>
                                        <p:attrNameLst>
                                          <p:attrName>style.visibility</p:attrName>
                                        </p:attrNameLst>
                                      </p:cBhvr>
                                      <p:to>
                                        <p:strVal val="visible"/>
                                      </p:to>
                                    </p:set>
                                    <p:anim calcmode="lin" valueType="num">
                                      <p:cBhvr additive="base">
                                        <p:cTn id="43" dur="500" fill="hold"/>
                                        <p:tgtEl>
                                          <p:spTgt spid="1111043"/>
                                        </p:tgtEl>
                                        <p:attrNameLst>
                                          <p:attrName>ppt_x</p:attrName>
                                        </p:attrNameLst>
                                      </p:cBhvr>
                                      <p:tavLst>
                                        <p:tav tm="0">
                                          <p:val>
                                            <p:strVal val="1+#ppt_w/2"/>
                                          </p:val>
                                        </p:tav>
                                        <p:tav tm="100000">
                                          <p:val>
                                            <p:strVal val="#ppt_x"/>
                                          </p:val>
                                        </p:tav>
                                      </p:tavLst>
                                    </p:anim>
                                    <p:anim calcmode="lin" valueType="num">
                                      <p:cBhvr additive="base">
                                        <p:cTn id="44" dur="500" fill="hold"/>
                                        <p:tgtEl>
                                          <p:spTgt spid="11110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2" grpId="0" autoUpdateAnimBg="0"/>
      <p:bldP spid="1111043" grpId="0" autoUpdateAnimBg="0"/>
      <p:bldP spid="111104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064570A-1D72-474D-A6F1-93898F8ECB52}" type="slidenum">
              <a:rPr kumimoji="0" lang="zh-CN" altLang="en-US" sz="1400"/>
              <a:pPr eaLnBrk="1" hangingPunct="1"/>
              <a:t>4</a:t>
            </a:fld>
            <a:endParaRPr kumimoji="0" lang="en-US" altLang="zh-CN" sz="1400"/>
          </a:p>
        </p:txBody>
      </p:sp>
      <p:sp>
        <p:nvSpPr>
          <p:cNvPr id="28674" name="Rectangle 2"/>
          <p:cNvSpPr>
            <a:spLocks noGrp="1" noChangeArrowheads="1"/>
          </p:cNvSpPr>
          <p:nvPr>
            <p:ph type="title"/>
          </p:nvPr>
        </p:nvSpPr>
        <p:spPr>
          <a:xfrm>
            <a:off x="684213" y="0"/>
            <a:ext cx="7772400" cy="600075"/>
          </a:xfrm>
        </p:spPr>
        <p:txBody>
          <a:bodyPr>
            <a:normAutofit fontScale="90000"/>
          </a:bodyPr>
          <a:lstStyle/>
          <a:p>
            <a:pPr eaLnBrk="1" hangingPunct="1">
              <a:defRPr/>
            </a:pPr>
            <a:r>
              <a:rPr lang="zh-CN" altLang="en-US" sz="4000" dirty="0" smtClean="0">
                <a:solidFill>
                  <a:schemeClr val="tx1"/>
                </a:solidFill>
                <a:effectLst/>
              </a:rPr>
              <a:t>主要内容</a:t>
            </a:r>
          </a:p>
        </p:txBody>
      </p:sp>
      <p:sp>
        <p:nvSpPr>
          <p:cNvPr id="28675" name="Rectangle 3"/>
          <p:cNvSpPr>
            <a:spLocks noGrp="1" noChangeArrowheads="1"/>
          </p:cNvSpPr>
          <p:nvPr>
            <p:ph type="body" idx="1"/>
          </p:nvPr>
        </p:nvSpPr>
        <p:spPr>
          <a:xfrm>
            <a:off x="685800" y="765175"/>
            <a:ext cx="7772400" cy="5788025"/>
          </a:xfrm>
        </p:spPr>
        <p:txBody>
          <a:bodyPr/>
          <a:lstStyle/>
          <a:p>
            <a:pPr eaLnBrk="1" hangingPunct="1">
              <a:lnSpc>
                <a:spcPct val="90000"/>
              </a:lnSpc>
            </a:pPr>
            <a:r>
              <a:rPr lang="en-US" altLang="zh-CN" sz="2800" dirty="0" smtClean="0"/>
              <a:t>C++</a:t>
            </a:r>
            <a:r>
              <a:rPr lang="zh-CN" altLang="en-US" sz="2800" dirty="0" smtClean="0"/>
              <a:t>语言</a:t>
            </a:r>
            <a:endParaRPr lang="en-US" altLang="zh-CN" sz="2800" dirty="0" smtClean="0"/>
          </a:p>
          <a:p>
            <a:pPr eaLnBrk="1" hangingPunct="1">
              <a:lnSpc>
                <a:spcPct val="90000"/>
              </a:lnSpc>
            </a:pPr>
            <a:r>
              <a:rPr lang="en-US" altLang="zh-CN" sz="2800" dirty="0" smtClean="0"/>
              <a:t>MFC</a:t>
            </a:r>
            <a:r>
              <a:rPr lang="zh-CN" altLang="en-US" sz="2800" dirty="0" smtClean="0"/>
              <a:t>框架基础详解</a:t>
            </a:r>
          </a:p>
          <a:p>
            <a:pPr eaLnBrk="1" hangingPunct="1">
              <a:lnSpc>
                <a:spcPct val="90000"/>
              </a:lnSpc>
            </a:pPr>
            <a:r>
              <a:rPr lang="zh-CN" altLang="en-US" sz="2800" dirty="0" smtClean="0"/>
              <a:t>应用程序开发实例</a:t>
            </a:r>
          </a:p>
        </p:txBody>
      </p:sp>
    </p:spTree>
    <p:extLst>
      <p:ext uri="{BB962C8B-B14F-4D97-AF65-F5344CB8AC3E}">
        <p14:creationId xmlns:p14="http://schemas.microsoft.com/office/powerpoint/2010/main" val="29947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D23B1E2-02E8-44A5-8F36-494D1C0ACBFD}" type="slidenum">
              <a:rPr kumimoji="0" lang="zh-CN" altLang="en-US" sz="1400"/>
              <a:pPr eaLnBrk="1" hangingPunct="1"/>
              <a:t>40</a:t>
            </a:fld>
            <a:endParaRPr kumimoji="0" lang="en-US" altLang="zh-CN" sz="1400"/>
          </a:p>
        </p:txBody>
      </p:sp>
      <p:sp>
        <p:nvSpPr>
          <p:cNvPr id="1112066" name="Rectangle 2"/>
          <p:cNvSpPr>
            <a:spLocks noGrp="1" noChangeArrowheads="1"/>
          </p:cNvSpPr>
          <p:nvPr>
            <p:ph type="title"/>
          </p:nvPr>
        </p:nvSpPr>
        <p:spPr/>
        <p:txBody>
          <a:bodyPr/>
          <a:lstStyle/>
          <a:p>
            <a:pPr eaLnBrk="1" hangingPunct="1">
              <a:defRPr/>
            </a:pPr>
            <a:r>
              <a:rPr lang="zh-CN" altLang="zh-CN" b="1" smtClean="0">
                <a:solidFill>
                  <a:schemeClr val="tx1"/>
                </a:solidFill>
                <a:latin typeface="宋体" pitchFamily="2" charset="-122"/>
              </a:rPr>
              <a:t>1.</a:t>
            </a:r>
            <a:r>
              <a:rPr lang="zh-CN" altLang="en-US" b="1" smtClean="0">
                <a:solidFill>
                  <a:schemeClr val="tx1"/>
                </a:solidFill>
                <a:latin typeface="宋体" pitchFamily="2" charset="-122"/>
              </a:rPr>
              <a:t>4</a:t>
            </a:r>
            <a:r>
              <a:rPr lang="zh-CN" altLang="zh-CN" b="1" smtClean="0">
                <a:solidFill>
                  <a:schemeClr val="tx1"/>
                </a:solidFill>
                <a:latin typeface="宋体" pitchFamily="2" charset="-122"/>
              </a:rPr>
              <a:t> </a:t>
            </a:r>
            <a:r>
              <a:rPr lang="en-US" altLang="zh-CN" b="1" smtClean="0">
                <a:solidFill>
                  <a:schemeClr val="tx1"/>
                </a:solidFill>
                <a:latin typeface="宋体" pitchFamily="2" charset="-122"/>
              </a:rPr>
              <a:t>C++</a:t>
            </a:r>
            <a:r>
              <a:rPr lang="zh-CN" altLang="zh-CN" b="1" smtClean="0">
                <a:solidFill>
                  <a:schemeClr val="tx1"/>
                </a:solidFill>
                <a:latin typeface="宋体" pitchFamily="2" charset="-122"/>
              </a:rPr>
              <a:t>程序的结构</a:t>
            </a:r>
          </a:p>
        </p:txBody>
      </p:sp>
      <p:graphicFrame>
        <p:nvGraphicFramePr>
          <p:cNvPr id="1112067" name="Object 3"/>
          <p:cNvGraphicFramePr>
            <a:graphicFrameLocks noChangeAspect="1"/>
          </p:cNvGraphicFramePr>
          <p:nvPr>
            <p:extLst>
              <p:ext uri="{D42A27DB-BD31-4B8C-83A1-F6EECF244321}">
                <p14:modId xmlns:p14="http://schemas.microsoft.com/office/powerpoint/2010/main" val="1862137121"/>
              </p:ext>
            </p:extLst>
          </p:nvPr>
        </p:nvGraphicFramePr>
        <p:xfrm>
          <a:off x="1066800" y="1606550"/>
          <a:ext cx="7562850" cy="5046663"/>
        </p:xfrm>
        <a:graphic>
          <a:graphicData uri="http://schemas.openxmlformats.org/presentationml/2006/ole">
            <mc:AlternateContent xmlns:mc="http://schemas.openxmlformats.org/markup-compatibility/2006">
              <mc:Choice xmlns:v="urn:schemas-microsoft-com:vml" Requires="v">
                <p:oleObj spid="_x0000_s2376" name="Document" r:id="rId4" imgW="5984165" imgH="3979983" progId="Word.Document.8">
                  <p:embed/>
                </p:oleObj>
              </mc:Choice>
              <mc:Fallback>
                <p:oleObj name="Document" r:id="rId4" imgW="5984165" imgH="3979983" progId="Word.Document.8">
                  <p:embed/>
                  <p:pic>
                    <p:nvPicPr>
                      <p:cNvPr id="0" name=""/>
                      <p:cNvPicPr>
                        <a:picLocks noChangeAspect="1" noChangeArrowheads="1"/>
                      </p:cNvPicPr>
                      <p:nvPr/>
                    </p:nvPicPr>
                    <p:blipFill>
                      <a:blip r:embed="rId5"/>
                      <a:srcRect/>
                      <a:stretch>
                        <a:fillRect/>
                      </a:stretch>
                    </p:blipFill>
                    <p:spPr bwMode="auto">
                      <a:xfrm>
                        <a:off x="1066800" y="1606550"/>
                        <a:ext cx="7562850" cy="504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91045484"/>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2066"/>
                                        </p:tgtEl>
                                        <p:attrNameLst>
                                          <p:attrName>style.visibility</p:attrName>
                                        </p:attrNameLst>
                                      </p:cBhvr>
                                      <p:to>
                                        <p:strVal val="visible"/>
                                      </p:to>
                                    </p:set>
                                    <p:anim calcmode="lin" valueType="num">
                                      <p:cBhvr additive="base">
                                        <p:cTn id="7" dur="500" fill="hold"/>
                                        <p:tgtEl>
                                          <p:spTgt spid="1112066"/>
                                        </p:tgtEl>
                                        <p:attrNameLst>
                                          <p:attrName>ppt_x</p:attrName>
                                        </p:attrNameLst>
                                      </p:cBhvr>
                                      <p:tavLst>
                                        <p:tav tm="0">
                                          <p:val>
                                            <p:strVal val="1+#ppt_w/2"/>
                                          </p:val>
                                        </p:tav>
                                        <p:tav tm="100000">
                                          <p:val>
                                            <p:strVal val="#ppt_x"/>
                                          </p:val>
                                        </p:tav>
                                      </p:tavLst>
                                    </p:anim>
                                    <p:anim calcmode="lin" valueType="num">
                                      <p:cBhvr additive="base">
                                        <p:cTn id="8" dur="500" fill="hold"/>
                                        <p:tgtEl>
                                          <p:spTgt spid="11120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112067"/>
                                        </p:tgtEl>
                                        <p:attrNameLst>
                                          <p:attrName>style.visibility</p:attrName>
                                        </p:attrNameLst>
                                      </p:cBhvr>
                                      <p:to>
                                        <p:strVal val="visible"/>
                                      </p:to>
                                    </p:set>
                                    <p:anim calcmode="lin" valueType="num">
                                      <p:cBhvr additive="base">
                                        <p:cTn id="13" dur="500" fill="hold"/>
                                        <p:tgtEl>
                                          <p:spTgt spid="1112067"/>
                                        </p:tgtEl>
                                        <p:attrNameLst>
                                          <p:attrName>ppt_x</p:attrName>
                                        </p:attrNameLst>
                                      </p:cBhvr>
                                      <p:tavLst>
                                        <p:tav tm="0">
                                          <p:val>
                                            <p:strVal val="1+#ppt_w/2"/>
                                          </p:val>
                                        </p:tav>
                                        <p:tav tm="100000">
                                          <p:val>
                                            <p:strVal val="#ppt_x"/>
                                          </p:val>
                                        </p:tav>
                                      </p:tavLst>
                                    </p:anim>
                                    <p:anim calcmode="lin" valueType="num">
                                      <p:cBhvr additive="base">
                                        <p:cTn id="14" dur="500" fill="hold"/>
                                        <p:tgtEl>
                                          <p:spTgt spid="11120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06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C452888-15A4-470A-A8BF-642E6680A19C}" type="slidenum">
              <a:rPr kumimoji="0" lang="zh-CN" altLang="en-US" sz="1400"/>
              <a:pPr eaLnBrk="1" hangingPunct="1"/>
              <a:t>41</a:t>
            </a:fld>
            <a:endParaRPr kumimoji="0" lang="en-US" altLang="zh-CN" sz="1400"/>
          </a:p>
        </p:txBody>
      </p:sp>
      <p:sp>
        <p:nvSpPr>
          <p:cNvPr id="36867" name="Rectangle 2"/>
          <p:cNvSpPr>
            <a:spLocks noGrp="1" noChangeArrowheads="1"/>
          </p:cNvSpPr>
          <p:nvPr>
            <p:ph type="body" sz="half" idx="1"/>
          </p:nvPr>
        </p:nvSpPr>
        <p:spPr/>
        <p:txBody>
          <a:bodyPr/>
          <a:lstStyle/>
          <a:p>
            <a:pPr eaLnBrk="1" hangingPunct="1"/>
            <a:r>
              <a:rPr lang="zh-CN" altLang="zh-CN" sz="2800" b="1" smtClean="0">
                <a:latin typeface="宋体" pitchFamily="2" charset="-122"/>
              </a:rPr>
              <a:t>注释</a:t>
            </a:r>
          </a:p>
          <a:p>
            <a:pPr eaLnBrk="1" hangingPunct="1"/>
            <a:r>
              <a:rPr lang="zh-CN" altLang="zh-CN" sz="2800" b="1" smtClean="0">
                <a:latin typeface="宋体" pitchFamily="2" charset="-122"/>
              </a:rPr>
              <a:t>输入和输出</a:t>
            </a:r>
          </a:p>
          <a:p>
            <a:pPr eaLnBrk="1" hangingPunct="1"/>
            <a:r>
              <a:rPr lang="zh-CN" altLang="zh-CN" sz="2800" b="1" smtClean="0">
                <a:latin typeface="宋体" pitchFamily="2" charset="-122"/>
              </a:rPr>
              <a:t>函数</a:t>
            </a:r>
          </a:p>
          <a:p>
            <a:pPr eaLnBrk="1" hangingPunct="1"/>
            <a:r>
              <a:rPr lang="zh-CN" altLang="zh-CN" sz="2800" b="1" smtClean="0">
                <a:latin typeface="宋体" pitchFamily="2" charset="-122"/>
              </a:rPr>
              <a:t>变量（对象）</a:t>
            </a:r>
          </a:p>
          <a:p>
            <a:pPr eaLnBrk="1" hangingPunct="1"/>
            <a:r>
              <a:rPr lang="zh-CN" altLang="zh-CN" sz="2800" b="1" smtClean="0">
                <a:latin typeface="宋体" pitchFamily="2" charset="-122"/>
              </a:rPr>
              <a:t>符号常量</a:t>
            </a:r>
          </a:p>
          <a:p>
            <a:pPr eaLnBrk="1" hangingPunct="1"/>
            <a:r>
              <a:rPr lang="zh-CN" altLang="zh-CN" sz="2800" b="1" smtClean="0">
                <a:latin typeface="宋体" pitchFamily="2" charset="-122"/>
              </a:rPr>
              <a:t>表达式</a:t>
            </a:r>
          </a:p>
          <a:p>
            <a:pPr eaLnBrk="1" hangingPunct="1"/>
            <a:r>
              <a:rPr lang="zh-CN" altLang="zh-CN" sz="2800" b="1" smtClean="0">
                <a:latin typeface="宋体" pitchFamily="2" charset="-122"/>
              </a:rPr>
              <a:t>语句</a:t>
            </a:r>
          </a:p>
        </p:txBody>
      </p:sp>
    </p:spTree>
    <p:extLst>
      <p:ext uri="{BB962C8B-B14F-4D97-AF65-F5344CB8AC3E}">
        <p14:creationId xmlns:p14="http://schemas.microsoft.com/office/powerpoint/2010/main" val="362903718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anim calcmode="lin" valueType="num">
                                      <p:cBhvr>
                                        <p:cTn id="8" dur="1000" fill="hold"/>
                                        <p:tgtEl>
                                          <p:spTgt spid="36866"/>
                                        </p:tgtEl>
                                        <p:attrNameLst>
                                          <p:attrName>ppt_x</p:attrName>
                                        </p:attrNameLst>
                                      </p:cBhvr>
                                      <p:tavLst>
                                        <p:tav tm="0">
                                          <p:val>
                                            <p:strVal val="#ppt_x"/>
                                          </p:val>
                                        </p:tav>
                                        <p:tav tm="100000">
                                          <p:val>
                                            <p:strVal val="#ppt_x"/>
                                          </p:val>
                                        </p:tav>
                                      </p:tavLst>
                                    </p:anim>
                                    <p:anim calcmode="lin" valueType="num">
                                      <p:cBhvr>
                                        <p:cTn id="9" dur="1000" fill="hold"/>
                                        <p:tgtEl>
                                          <p:spTgt spid="368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fade">
                                      <p:cBhvr>
                                        <p:cTn id="12" dur="1000"/>
                                        <p:tgtEl>
                                          <p:spTgt spid="36867">
                                            <p:txEl>
                                              <p:pRg st="0" end="0"/>
                                            </p:txEl>
                                          </p:spTgt>
                                        </p:tgtEl>
                                      </p:cBhvr>
                                    </p:animEffect>
                                    <p:anim calcmode="lin" valueType="num">
                                      <p:cBhvr>
                                        <p:cTn id="13" dur="10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68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6867">
                                            <p:txEl>
                                              <p:pRg st="1" end="1"/>
                                            </p:txEl>
                                          </p:spTgt>
                                        </p:tgtEl>
                                        <p:attrNameLst>
                                          <p:attrName>style.visibility</p:attrName>
                                        </p:attrNameLst>
                                      </p:cBhvr>
                                      <p:to>
                                        <p:strVal val="visible"/>
                                      </p:to>
                                    </p:set>
                                    <p:animEffect transition="in" filter="fade">
                                      <p:cBhvr>
                                        <p:cTn id="19" dur="1000"/>
                                        <p:tgtEl>
                                          <p:spTgt spid="36867">
                                            <p:txEl>
                                              <p:pRg st="1" end="1"/>
                                            </p:txEl>
                                          </p:spTgt>
                                        </p:tgtEl>
                                      </p:cBhvr>
                                    </p:animEffect>
                                    <p:anim calcmode="lin" valueType="num">
                                      <p:cBhvr>
                                        <p:cTn id="20"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68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6867">
                                            <p:txEl>
                                              <p:pRg st="2" end="2"/>
                                            </p:txEl>
                                          </p:spTgt>
                                        </p:tgtEl>
                                        <p:attrNameLst>
                                          <p:attrName>style.visibility</p:attrName>
                                        </p:attrNameLst>
                                      </p:cBhvr>
                                      <p:to>
                                        <p:strVal val="visible"/>
                                      </p:to>
                                    </p:set>
                                    <p:animEffect transition="in" filter="fade">
                                      <p:cBhvr>
                                        <p:cTn id="26" dur="1000"/>
                                        <p:tgtEl>
                                          <p:spTgt spid="36867">
                                            <p:txEl>
                                              <p:pRg st="2" end="2"/>
                                            </p:txEl>
                                          </p:spTgt>
                                        </p:tgtEl>
                                      </p:cBhvr>
                                    </p:animEffect>
                                    <p:anim calcmode="lin" valueType="num">
                                      <p:cBhvr>
                                        <p:cTn id="27" dur="10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68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6867">
                                            <p:txEl>
                                              <p:pRg st="3" end="3"/>
                                            </p:txEl>
                                          </p:spTgt>
                                        </p:tgtEl>
                                        <p:attrNameLst>
                                          <p:attrName>style.visibility</p:attrName>
                                        </p:attrNameLst>
                                      </p:cBhvr>
                                      <p:to>
                                        <p:strVal val="visible"/>
                                      </p:to>
                                    </p:set>
                                    <p:animEffect transition="in" filter="fade">
                                      <p:cBhvr>
                                        <p:cTn id="33" dur="1000"/>
                                        <p:tgtEl>
                                          <p:spTgt spid="36867">
                                            <p:txEl>
                                              <p:pRg st="3" end="3"/>
                                            </p:txEl>
                                          </p:spTgt>
                                        </p:tgtEl>
                                      </p:cBhvr>
                                    </p:animEffect>
                                    <p:anim calcmode="lin" valueType="num">
                                      <p:cBhvr>
                                        <p:cTn id="34"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68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6867">
                                            <p:txEl>
                                              <p:pRg st="4" end="4"/>
                                            </p:txEl>
                                          </p:spTgt>
                                        </p:tgtEl>
                                        <p:attrNameLst>
                                          <p:attrName>style.visibility</p:attrName>
                                        </p:attrNameLst>
                                      </p:cBhvr>
                                      <p:to>
                                        <p:strVal val="visible"/>
                                      </p:to>
                                    </p:set>
                                    <p:animEffect transition="in" filter="fade">
                                      <p:cBhvr>
                                        <p:cTn id="40" dur="1000"/>
                                        <p:tgtEl>
                                          <p:spTgt spid="36867">
                                            <p:txEl>
                                              <p:pRg st="4" end="4"/>
                                            </p:txEl>
                                          </p:spTgt>
                                        </p:tgtEl>
                                      </p:cBhvr>
                                    </p:animEffect>
                                    <p:anim calcmode="lin" valueType="num">
                                      <p:cBhvr>
                                        <p:cTn id="41"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68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6867">
                                            <p:txEl>
                                              <p:pRg st="5" end="5"/>
                                            </p:txEl>
                                          </p:spTgt>
                                        </p:tgtEl>
                                        <p:attrNameLst>
                                          <p:attrName>style.visibility</p:attrName>
                                        </p:attrNameLst>
                                      </p:cBhvr>
                                      <p:to>
                                        <p:strVal val="visible"/>
                                      </p:to>
                                    </p:set>
                                    <p:animEffect transition="in" filter="fade">
                                      <p:cBhvr>
                                        <p:cTn id="47" dur="1000"/>
                                        <p:tgtEl>
                                          <p:spTgt spid="36867">
                                            <p:txEl>
                                              <p:pRg st="5" end="5"/>
                                            </p:txEl>
                                          </p:spTgt>
                                        </p:tgtEl>
                                      </p:cBhvr>
                                    </p:animEffect>
                                    <p:anim calcmode="lin" valueType="num">
                                      <p:cBhvr>
                                        <p:cTn id="48" dur="10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68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6867">
                                            <p:txEl>
                                              <p:pRg st="6" end="6"/>
                                            </p:txEl>
                                          </p:spTgt>
                                        </p:tgtEl>
                                        <p:attrNameLst>
                                          <p:attrName>style.visibility</p:attrName>
                                        </p:attrNameLst>
                                      </p:cBhvr>
                                      <p:to>
                                        <p:strVal val="visible"/>
                                      </p:to>
                                    </p:set>
                                    <p:animEffect transition="in" filter="fade">
                                      <p:cBhvr>
                                        <p:cTn id="54" dur="1000"/>
                                        <p:tgtEl>
                                          <p:spTgt spid="36867">
                                            <p:txEl>
                                              <p:pRg st="6" end="6"/>
                                            </p:txEl>
                                          </p:spTgt>
                                        </p:tgtEl>
                                      </p:cBhvr>
                                    </p:animEffect>
                                    <p:anim calcmode="lin" valueType="num">
                                      <p:cBhvr>
                                        <p:cTn id="55" dur="10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686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17DEC4-2450-42CC-8877-033923E724F4}" type="slidenum">
              <a:rPr kumimoji="0" lang="zh-CN" altLang="en-US" sz="1400"/>
              <a:pPr eaLnBrk="1" hangingPunct="1"/>
              <a:t>42</a:t>
            </a:fld>
            <a:endParaRPr kumimoji="0" lang="en-US" altLang="zh-CN" sz="1400"/>
          </a:p>
        </p:txBody>
      </p:sp>
      <p:sp>
        <p:nvSpPr>
          <p:cNvPr id="1116162"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1</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5</a:t>
            </a:r>
            <a:r>
              <a:rPr lang="en-US" altLang="zh-CN" b="1" smtClean="0">
                <a:solidFill>
                  <a:schemeClr val="tx1"/>
                </a:solidFill>
                <a:latin typeface="宋体" pitchFamily="2" charset="-122"/>
              </a:rPr>
              <a:t>C++</a:t>
            </a:r>
            <a:r>
              <a:rPr lang="zh-CN" altLang="zh-CN" b="1" smtClean="0">
                <a:solidFill>
                  <a:schemeClr val="tx1"/>
                </a:solidFill>
                <a:latin typeface="宋体" pitchFamily="2" charset="-122"/>
              </a:rPr>
              <a:t>的基本数据类型</a:t>
            </a:r>
          </a:p>
        </p:txBody>
      </p:sp>
      <p:graphicFrame>
        <p:nvGraphicFramePr>
          <p:cNvPr id="1116163" name="Object 3"/>
          <p:cNvGraphicFramePr>
            <a:graphicFrameLocks noGrp="1" noChangeAspect="1"/>
          </p:cNvGraphicFramePr>
          <p:nvPr>
            <p:ph type="clipArt" sz="half" idx="2"/>
            <p:extLst>
              <p:ext uri="{D42A27DB-BD31-4B8C-83A1-F6EECF244321}">
                <p14:modId xmlns:p14="http://schemas.microsoft.com/office/powerpoint/2010/main" val="300556396"/>
              </p:ext>
            </p:extLst>
          </p:nvPr>
        </p:nvGraphicFramePr>
        <p:xfrm>
          <a:off x="1115616" y="1556792"/>
          <a:ext cx="7899992" cy="4392488"/>
        </p:xfrm>
        <a:graphic>
          <a:graphicData uri="http://schemas.openxmlformats.org/presentationml/2006/ole">
            <mc:AlternateContent xmlns:mc="http://schemas.openxmlformats.org/markup-compatibility/2006">
              <mc:Choice xmlns:v="urn:schemas-microsoft-com:vml" Requires="v">
                <p:oleObj spid="_x0000_s3400" name="工作表" r:id="rId4" imgW="8153530" imgH="4534014" progId="Excel.Sheet.8">
                  <p:embed/>
                </p:oleObj>
              </mc:Choice>
              <mc:Fallback>
                <p:oleObj name="工作表" r:id="rId4" imgW="8153530" imgH="4534014" progId="Excel.Sheet.8">
                  <p:embed/>
                  <p:pic>
                    <p:nvPicPr>
                      <p:cNvPr id="0" name=""/>
                      <p:cNvPicPr>
                        <a:picLocks noChangeAspect="1" noChangeArrowheads="1"/>
                      </p:cNvPicPr>
                      <p:nvPr/>
                    </p:nvPicPr>
                    <p:blipFill>
                      <a:blip r:embed="rId5"/>
                      <a:srcRect/>
                      <a:stretch>
                        <a:fillRect/>
                      </a:stretch>
                    </p:blipFill>
                    <p:spPr bwMode="auto">
                      <a:xfrm>
                        <a:off x="1115616" y="1556792"/>
                        <a:ext cx="7899992" cy="43924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0307345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162"/>
                                        </p:tgtEl>
                                        <p:attrNameLst>
                                          <p:attrName>style.visibility</p:attrName>
                                        </p:attrNameLst>
                                      </p:cBhvr>
                                      <p:to>
                                        <p:strVal val="visible"/>
                                      </p:to>
                                    </p:set>
                                    <p:anim calcmode="lin" valueType="num">
                                      <p:cBhvr additive="base">
                                        <p:cTn id="7" dur="500" fill="hold"/>
                                        <p:tgtEl>
                                          <p:spTgt spid="1116162"/>
                                        </p:tgtEl>
                                        <p:attrNameLst>
                                          <p:attrName>ppt_x</p:attrName>
                                        </p:attrNameLst>
                                      </p:cBhvr>
                                      <p:tavLst>
                                        <p:tav tm="0">
                                          <p:val>
                                            <p:strVal val="1+#ppt_w/2"/>
                                          </p:val>
                                        </p:tav>
                                        <p:tav tm="100000">
                                          <p:val>
                                            <p:strVal val="#ppt_x"/>
                                          </p:val>
                                        </p:tav>
                                      </p:tavLst>
                                    </p:anim>
                                    <p:anim calcmode="lin" valueType="num">
                                      <p:cBhvr additive="base">
                                        <p:cTn id="8" dur="500" fill="hold"/>
                                        <p:tgtEl>
                                          <p:spTgt spid="11161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116163"/>
                                        </p:tgtEl>
                                        <p:attrNameLst>
                                          <p:attrName>style.visibility</p:attrName>
                                        </p:attrNameLst>
                                      </p:cBhvr>
                                      <p:to>
                                        <p:strVal val="visible"/>
                                      </p:to>
                                    </p:set>
                                    <p:anim calcmode="lin" valueType="num">
                                      <p:cBhvr additive="base">
                                        <p:cTn id="13" dur="500" fill="hold"/>
                                        <p:tgtEl>
                                          <p:spTgt spid="1116163"/>
                                        </p:tgtEl>
                                        <p:attrNameLst>
                                          <p:attrName>ppt_x</p:attrName>
                                        </p:attrNameLst>
                                      </p:cBhvr>
                                      <p:tavLst>
                                        <p:tav tm="0">
                                          <p:val>
                                            <p:strVal val="1+#ppt_w/2"/>
                                          </p:val>
                                        </p:tav>
                                        <p:tav tm="100000">
                                          <p:val>
                                            <p:strVal val="#ppt_x"/>
                                          </p:val>
                                        </p:tav>
                                      </p:tavLst>
                                    </p:anim>
                                    <p:anim calcmode="lin" valueType="num">
                                      <p:cBhvr additive="base">
                                        <p:cTn id="14" dur="500" fill="hold"/>
                                        <p:tgtEl>
                                          <p:spTgt spid="11161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6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C3E122C-4A34-4DF4-898F-AF0D27B23534}" type="slidenum">
              <a:rPr kumimoji="0" lang="zh-CN" altLang="en-US" sz="1400"/>
              <a:pPr eaLnBrk="1" hangingPunct="1"/>
              <a:t>43</a:t>
            </a:fld>
            <a:endParaRPr kumimoji="0" lang="en-US" altLang="zh-CN" sz="1400"/>
          </a:p>
        </p:txBody>
      </p:sp>
      <p:sp>
        <p:nvSpPr>
          <p:cNvPr id="1117186"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1</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6常量</a:t>
            </a:r>
            <a:endParaRPr lang="zh-CN" altLang="zh-CN" b="1" smtClean="0">
              <a:solidFill>
                <a:schemeClr val="tx1"/>
              </a:solidFill>
              <a:latin typeface="宋体" pitchFamily="2" charset="-122"/>
            </a:endParaRPr>
          </a:p>
        </p:txBody>
      </p:sp>
      <p:sp>
        <p:nvSpPr>
          <p:cNvPr id="1117187" name="Rectangle 3"/>
          <p:cNvSpPr>
            <a:spLocks noGrp="1" noChangeArrowheads="1"/>
          </p:cNvSpPr>
          <p:nvPr>
            <p:ph type="body" idx="1"/>
          </p:nvPr>
        </p:nvSpPr>
        <p:spPr/>
        <p:txBody>
          <a:bodyPr/>
          <a:lstStyle/>
          <a:p>
            <a:pPr eaLnBrk="1" hangingPunct="1"/>
            <a:r>
              <a:rPr lang="zh-CN" altLang="zh-CN" b="1" smtClean="0">
                <a:latin typeface="宋体" pitchFamily="2" charset="-122"/>
              </a:rPr>
              <a:t>整数常量</a:t>
            </a:r>
          </a:p>
          <a:p>
            <a:pPr eaLnBrk="1" hangingPunct="1"/>
            <a:r>
              <a:rPr lang="zh-CN" altLang="zh-CN" b="1" smtClean="0">
                <a:latin typeface="宋体" pitchFamily="2" charset="-122"/>
              </a:rPr>
              <a:t>浮点常量</a:t>
            </a:r>
          </a:p>
          <a:p>
            <a:pPr eaLnBrk="1" hangingPunct="1"/>
            <a:r>
              <a:rPr lang="zh-CN" altLang="zh-CN" b="1" smtClean="0">
                <a:latin typeface="宋体" pitchFamily="2" charset="-122"/>
              </a:rPr>
              <a:t>字符常量</a:t>
            </a:r>
          </a:p>
          <a:p>
            <a:pPr eaLnBrk="1" hangingPunct="1"/>
            <a:r>
              <a:rPr lang="zh-CN" altLang="zh-CN" b="1" smtClean="0">
                <a:latin typeface="宋体" pitchFamily="2" charset="-122"/>
              </a:rPr>
              <a:t>字符串常量</a:t>
            </a:r>
          </a:p>
          <a:p>
            <a:pPr eaLnBrk="1" hangingPunct="1"/>
            <a:r>
              <a:rPr lang="zh-CN" altLang="zh-CN" b="1" smtClean="0">
                <a:latin typeface="宋体" pitchFamily="2" charset="-122"/>
              </a:rPr>
              <a:t>布尔常量</a:t>
            </a:r>
          </a:p>
        </p:txBody>
      </p:sp>
    </p:spTree>
    <p:extLst>
      <p:ext uri="{BB962C8B-B14F-4D97-AF65-F5344CB8AC3E}">
        <p14:creationId xmlns:p14="http://schemas.microsoft.com/office/powerpoint/2010/main" val="3614698601"/>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7186"/>
                                        </p:tgtEl>
                                        <p:attrNameLst>
                                          <p:attrName>style.visibility</p:attrName>
                                        </p:attrNameLst>
                                      </p:cBhvr>
                                      <p:to>
                                        <p:strVal val="visible"/>
                                      </p:to>
                                    </p:set>
                                    <p:anim calcmode="lin" valueType="num">
                                      <p:cBhvr additive="base">
                                        <p:cTn id="7" dur="500" fill="hold"/>
                                        <p:tgtEl>
                                          <p:spTgt spid="1117186"/>
                                        </p:tgtEl>
                                        <p:attrNameLst>
                                          <p:attrName>ppt_x</p:attrName>
                                        </p:attrNameLst>
                                      </p:cBhvr>
                                      <p:tavLst>
                                        <p:tav tm="0">
                                          <p:val>
                                            <p:strVal val="1+#ppt_w/2"/>
                                          </p:val>
                                        </p:tav>
                                        <p:tav tm="100000">
                                          <p:val>
                                            <p:strVal val="#ppt_x"/>
                                          </p:val>
                                        </p:tav>
                                      </p:tavLst>
                                    </p:anim>
                                    <p:anim calcmode="lin" valueType="num">
                                      <p:cBhvr additive="base">
                                        <p:cTn id="8" dur="500" fill="hold"/>
                                        <p:tgtEl>
                                          <p:spTgt spid="11171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7187">
                                            <p:txEl>
                                              <p:pRg st="0" end="0"/>
                                            </p:txEl>
                                          </p:spTgt>
                                        </p:tgtEl>
                                        <p:attrNameLst>
                                          <p:attrName>style.visibility</p:attrName>
                                        </p:attrNameLst>
                                      </p:cBhvr>
                                      <p:to>
                                        <p:strVal val="visible"/>
                                      </p:to>
                                    </p:set>
                                    <p:anim calcmode="lin" valueType="num">
                                      <p:cBhvr additive="base">
                                        <p:cTn id="13" dur="500" fill="hold"/>
                                        <p:tgtEl>
                                          <p:spTgt spid="111718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71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7187">
                                            <p:txEl>
                                              <p:pRg st="1" end="1"/>
                                            </p:txEl>
                                          </p:spTgt>
                                        </p:tgtEl>
                                        <p:attrNameLst>
                                          <p:attrName>style.visibility</p:attrName>
                                        </p:attrNameLst>
                                      </p:cBhvr>
                                      <p:to>
                                        <p:strVal val="visible"/>
                                      </p:to>
                                    </p:set>
                                    <p:anim calcmode="lin" valueType="num">
                                      <p:cBhvr additive="base">
                                        <p:cTn id="19" dur="500" fill="hold"/>
                                        <p:tgtEl>
                                          <p:spTgt spid="111718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71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7187">
                                            <p:txEl>
                                              <p:pRg st="2" end="2"/>
                                            </p:txEl>
                                          </p:spTgt>
                                        </p:tgtEl>
                                        <p:attrNameLst>
                                          <p:attrName>style.visibility</p:attrName>
                                        </p:attrNameLst>
                                      </p:cBhvr>
                                      <p:to>
                                        <p:strVal val="visible"/>
                                      </p:to>
                                    </p:set>
                                    <p:anim calcmode="lin" valueType="num">
                                      <p:cBhvr additive="base">
                                        <p:cTn id="25" dur="500" fill="hold"/>
                                        <p:tgtEl>
                                          <p:spTgt spid="111718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71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7187">
                                            <p:txEl>
                                              <p:pRg st="3" end="3"/>
                                            </p:txEl>
                                          </p:spTgt>
                                        </p:tgtEl>
                                        <p:attrNameLst>
                                          <p:attrName>style.visibility</p:attrName>
                                        </p:attrNameLst>
                                      </p:cBhvr>
                                      <p:to>
                                        <p:strVal val="visible"/>
                                      </p:to>
                                    </p:set>
                                    <p:anim calcmode="lin" valueType="num">
                                      <p:cBhvr additive="base">
                                        <p:cTn id="31" dur="500" fill="hold"/>
                                        <p:tgtEl>
                                          <p:spTgt spid="1117187">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71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7187">
                                            <p:txEl>
                                              <p:pRg st="4" end="4"/>
                                            </p:txEl>
                                          </p:spTgt>
                                        </p:tgtEl>
                                        <p:attrNameLst>
                                          <p:attrName>style.visibility</p:attrName>
                                        </p:attrNameLst>
                                      </p:cBhvr>
                                      <p:to>
                                        <p:strVal val="visible"/>
                                      </p:to>
                                    </p:set>
                                    <p:anim calcmode="lin" valueType="num">
                                      <p:cBhvr additive="base">
                                        <p:cTn id="37" dur="500" fill="hold"/>
                                        <p:tgtEl>
                                          <p:spTgt spid="1117187">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71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6" grpId="0" autoUpdateAnimBg="0"/>
      <p:bldP spid="111718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44</a:t>
            </a:fld>
            <a:endParaRPr kumimoji="0" lang="en-US" altLang="zh-CN" sz="1400"/>
          </a:p>
        </p:txBody>
      </p:sp>
      <p:sp>
        <p:nvSpPr>
          <p:cNvPr id="1118210" name="Rectangle 2"/>
          <p:cNvSpPr>
            <a:spLocks noGrp="1" noChangeArrowheads="1"/>
          </p:cNvSpPr>
          <p:nvPr>
            <p:ph type="title"/>
          </p:nvPr>
        </p:nvSpPr>
        <p:spPr/>
        <p:txBody>
          <a:bodyPr/>
          <a:lstStyle/>
          <a:p>
            <a:pPr eaLnBrk="1" hangingPunct="1">
              <a:defRPr/>
            </a:pPr>
            <a:r>
              <a:rPr lang="zh-CN" altLang="en-US" b="1" dirty="0" smtClean="0">
                <a:solidFill>
                  <a:schemeClr val="tx1"/>
                </a:solidFill>
                <a:latin typeface="宋体" pitchFamily="2" charset="-122"/>
              </a:rPr>
              <a:t>1</a:t>
            </a:r>
            <a:r>
              <a:rPr lang="zh-CN" altLang="zh-CN" b="1" dirty="0" smtClean="0">
                <a:solidFill>
                  <a:schemeClr val="tx1"/>
                </a:solidFill>
                <a:latin typeface="宋体" pitchFamily="2" charset="-122"/>
              </a:rPr>
              <a:t>.</a:t>
            </a:r>
            <a:r>
              <a:rPr lang="zh-CN" altLang="en-US" b="1" dirty="0" smtClean="0">
                <a:solidFill>
                  <a:schemeClr val="tx1"/>
                </a:solidFill>
                <a:latin typeface="宋体" pitchFamily="2" charset="-122"/>
              </a:rPr>
              <a:t>7</a:t>
            </a:r>
            <a:r>
              <a:rPr lang="zh-CN" altLang="zh-CN" b="1" dirty="0" smtClean="0">
                <a:solidFill>
                  <a:schemeClr val="tx1"/>
                </a:solidFill>
                <a:latin typeface="宋体" pitchFamily="2" charset="-122"/>
              </a:rPr>
              <a:t>对象</a:t>
            </a:r>
            <a:r>
              <a:rPr lang="zh-CN" altLang="en-US" b="1" dirty="0" smtClean="0">
                <a:solidFill>
                  <a:schemeClr val="tx1"/>
                </a:solidFill>
                <a:latin typeface="宋体" pitchFamily="2" charset="-122"/>
              </a:rPr>
              <a:t>定义</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lstStyle/>
          <a:p>
            <a:pPr eaLnBrk="1" hangingPunct="1"/>
            <a:r>
              <a:rPr lang="zh-CN" altLang="en-US" sz="2800" smtClean="0"/>
              <a:t>基本语法如下：</a:t>
            </a:r>
          </a:p>
          <a:p>
            <a:pPr lvl="1" eaLnBrk="1" hangingPunct="1"/>
            <a:r>
              <a:rPr lang="zh-CN" altLang="en-US" sz="2400" smtClean="0"/>
              <a:t>数据类型 	标识符</a:t>
            </a:r>
            <a:r>
              <a:rPr lang="en-US" altLang="zh-CN" sz="2400" smtClean="0"/>
              <a:t>1</a:t>
            </a:r>
            <a:r>
              <a:rPr lang="zh-CN" altLang="en-US" sz="2400" smtClean="0"/>
              <a:t>，标识符</a:t>
            </a:r>
            <a:r>
              <a:rPr lang="en-US" altLang="zh-CN" sz="2400" smtClean="0"/>
              <a:t>2</a:t>
            </a:r>
            <a:r>
              <a:rPr lang="zh-CN" altLang="en-US" sz="2400" smtClean="0"/>
              <a:t>，。。。标识符</a:t>
            </a:r>
            <a:r>
              <a:rPr lang="en-US" altLang="zh-CN" sz="2400" smtClean="0"/>
              <a:t>n;</a:t>
            </a:r>
          </a:p>
          <a:p>
            <a:pPr eaLnBrk="1" hangingPunct="1"/>
            <a:r>
              <a:rPr lang="zh-CN" altLang="zh-CN" sz="2800" smtClean="0"/>
              <a:t>初始化</a:t>
            </a:r>
          </a:p>
          <a:p>
            <a:pPr lvl="1" eaLnBrk="1" hangingPunct="1"/>
            <a:r>
              <a:rPr lang="zh-CN" altLang="en-US" sz="2400" smtClean="0"/>
              <a:t>数据类型 	标识符</a:t>
            </a:r>
            <a:r>
              <a:rPr lang="en-US" altLang="zh-CN" sz="2400" smtClean="0"/>
              <a:t>1</a:t>
            </a:r>
            <a:r>
              <a:rPr lang="zh-CN" altLang="en-US" sz="2400" smtClean="0"/>
              <a:t>（</a:t>
            </a:r>
            <a:r>
              <a:rPr lang="zh-CN" altLang="zh-CN" sz="2400" smtClean="0"/>
              <a:t>初始值1），</a:t>
            </a:r>
            <a:r>
              <a:rPr lang="zh-CN" altLang="en-US" sz="2400" smtClean="0"/>
              <a:t>标识符</a:t>
            </a:r>
            <a:r>
              <a:rPr lang="en-US" altLang="zh-CN" sz="2400" smtClean="0"/>
              <a:t>2</a:t>
            </a:r>
            <a:r>
              <a:rPr lang="zh-CN" altLang="en-US" sz="2400" smtClean="0"/>
              <a:t>（初始值</a:t>
            </a:r>
            <a:r>
              <a:rPr lang="en-US" altLang="zh-CN" sz="2400" smtClean="0"/>
              <a:t>2</a:t>
            </a:r>
            <a:r>
              <a:rPr lang="zh-CN" altLang="en-US" sz="2400" smtClean="0"/>
              <a:t>），。。。标识符</a:t>
            </a:r>
            <a:r>
              <a:rPr lang="en-US" altLang="zh-CN" sz="2400" smtClean="0"/>
              <a:t>n</a:t>
            </a:r>
            <a:r>
              <a:rPr lang="zh-CN" altLang="en-US" sz="2400" smtClean="0"/>
              <a:t>（</a:t>
            </a:r>
            <a:r>
              <a:rPr lang="zh-CN" altLang="zh-CN" sz="2400" smtClean="0"/>
              <a:t>初始值</a:t>
            </a:r>
            <a:r>
              <a:rPr lang="en-US" altLang="zh-CN" sz="2400" smtClean="0"/>
              <a:t>n);</a:t>
            </a:r>
          </a:p>
          <a:p>
            <a:pPr lvl="1" eaLnBrk="1" hangingPunct="1"/>
            <a:r>
              <a:rPr lang="zh-CN" altLang="en-US" sz="2400" smtClean="0"/>
              <a:t>数据类型 	标识符</a:t>
            </a:r>
            <a:r>
              <a:rPr lang="en-US" altLang="zh-CN" sz="2400" smtClean="0"/>
              <a:t>1=</a:t>
            </a:r>
            <a:r>
              <a:rPr lang="zh-CN" altLang="zh-CN" sz="2400" smtClean="0"/>
              <a:t>初始值1，</a:t>
            </a:r>
            <a:r>
              <a:rPr lang="zh-CN" altLang="en-US" sz="2400" smtClean="0"/>
              <a:t>标识符</a:t>
            </a:r>
            <a:r>
              <a:rPr lang="en-US" altLang="zh-CN" sz="2400" smtClean="0"/>
              <a:t>2=</a:t>
            </a:r>
            <a:r>
              <a:rPr lang="zh-CN" altLang="en-US" sz="2400" smtClean="0"/>
              <a:t>初始值</a:t>
            </a:r>
            <a:r>
              <a:rPr lang="en-US" altLang="zh-CN" sz="2400" smtClean="0"/>
              <a:t>2</a:t>
            </a:r>
            <a:r>
              <a:rPr lang="zh-CN" altLang="en-US" sz="2400" smtClean="0"/>
              <a:t>，。。。标识符</a:t>
            </a:r>
            <a:r>
              <a:rPr lang="en-US" altLang="zh-CN" sz="2400" smtClean="0"/>
              <a:t>n=</a:t>
            </a:r>
            <a:r>
              <a:rPr lang="zh-CN" altLang="zh-CN" sz="2400" smtClean="0"/>
              <a:t>初始值</a:t>
            </a:r>
            <a:r>
              <a:rPr lang="en-US" altLang="zh-CN" sz="2400" smtClean="0"/>
              <a:t>n;</a:t>
            </a:r>
          </a:p>
          <a:p>
            <a:pPr eaLnBrk="1" hangingPunct="1"/>
            <a:r>
              <a:rPr lang="zh-CN" altLang="zh-CN" sz="2800" smtClean="0"/>
              <a:t>赋值</a:t>
            </a:r>
          </a:p>
          <a:p>
            <a:pPr lvl="1" eaLnBrk="1" hangingPunct="1"/>
            <a:r>
              <a:rPr lang="en-US" altLang="zh-CN" sz="2400" smtClean="0"/>
              <a:t>I=10;</a:t>
            </a:r>
          </a:p>
        </p:txBody>
      </p:sp>
    </p:spTree>
    <p:extLst>
      <p:ext uri="{BB962C8B-B14F-4D97-AF65-F5344CB8AC3E}">
        <p14:creationId xmlns:p14="http://schemas.microsoft.com/office/powerpoint/2010/main" val="4096400940"/>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5" presetID="2" presetClass="entr" presetSubtype="2" fill="hold" grpId="0" nodeType="withEffect">
                                  <p:stCondLst>
                                    <p:cond delay="0"/>
                                  </p:stCondLst>
                                  <p:childTnLst>
                                    <p:set>
                                      <p:cBhvr>
                                        <p:cTn id="16" dur="1" fill="hold">
                                          <p:stCondLst>
                                            <p:cond delay="0"/>
                                          </p:stCondLst>
                                        </p:cTn>
                                        <p:tgtEl>
                                          <p:spTgt spid="1118211">
                                            <p:txEl>
                                              <p:pRg st="1" end="1"/>
                                            </p:txEl>
                                          </p:spTgt>
                                        </p:tgtEl>
                                        <p:attrNameLst>
                                          <p:attrName>style.visibility</p:attrName>
                                        </p:attrNameLst>
                                      </p:cBhvr>
                                      <p:to>
                                        <p:strVal val="visible"/>
                                      </p:to>
                                    </p:set>
                                    <p:anim calcmode="lin" valueType="num">
                                      <p:cBhvr additive="base">
                                        <p:cTn id="17"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18211">
                                            <p:txEl>
                                              <p:pRg st="2" end="2"/>
                                            </p:txEl>
                                          </p:spTgt>
                                        </p:tgtEl>
                                        <p:attrNameLst>
                                          <p:attrName>style.visibility</p:attrName>
                                        </p:attrNameLst>
                                      </p:cBhvr>
                                      <p:to>
                                        <p:strVal val="visible"/>
                                      </p:to>
                                    </p:set>
                                    <p:anim calcmode="lin" valueType="num">
                                      <p:cBhvr additive="base">
                                        <p:cTn id="23"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2" fill="hold" grpId="0" nodeType="withEffect">
                                  <p:stCondLst>
                                    <p:cond delay="0"/>
                                  </p:stCondLst>
                                  <p:childTnLst>
                                    <p:set>
                                      <p:cBhvr>
                                        <p:cTn id="26" dur="1" fill="hold">
                                          <p:stCondLst>
                                            <p:cond delay="0"/>
                                          </p:stCondLst>
                                        </p:cTn>
                                        <p:tgtEl>
                                          <p:spTgt spid="1118211">
                                            <p:txEl>
                                              <p:pRg st="3" end="3"/>
                                            </p:txEl>
                                          </p:spTgt>
                                        </p:tgtEl>
                                        <p:attrNameLst>
                                          <p:attrName>style.visibility</p:attrName>
                                        </p:attrNameLst>
                                      </p:cBhvr>
                                      <p:to>
                                        <p:strVal val="visible"/>
                                      </p:to>
                                    </p:set>
                                    <p:anim calcmode="lin" valueType="num">
                                      <p:cBhvr additive="base">
                                        <p:cTn id="27"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9" presetID="2" presetClass="entr" presetSubtype="2" fill="hold" grpId="0" nodeType="withEffect">
                                  <p:stCondLst>
                                    <p:cond delay="0"/>
                                  </p:stCondLst>
                                  <p:childTnLst>
                                    <p:set>
                                      <p:cBhvr>
                                        <p:cTn id="30" dur="1" fill="hold">
                                          <p:stCondLst>
                                            <p:cond delay="0"/>
                                          </p:stCondLst>
                                        </p:cTn>
                                        <p:tgtEl>
                                          <p:spTgt spid="1118211">
                                            <p:txEl>
                                              <p:pRg st="4" end="4"/>
                                            </p:txEl>
                                          </p:spTgt>
                                        </p:tgtEl>
                                        <p:attrNameLst>
                                          <p:attrName>style.visibility</p:attrName>
                                        </p:attrNameLst>
                                      </p:cBhvr>
                                      <p:to>
                                        <p:strVal val="visible"/>
                                      </p:to>
                                    </p:set>
                                    <p:anim calcmode="lin" valueType="num">
                                      <p:cBhvr additive="base">
                                        <p:cTn id="31"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5" end="5"/>
                                            </p:txEl>
                                          </p:spTgt>
                                        </p:tgtEl>
                                        <p:attrNameLst>
                                          <p:attrName>style.visibility</p:attrName>
                                        </p:attrNameLst>
                                      </p:cBhvr>
                                      <p:to>
                                        <p:strVal val="visible"/>
                                      </p:to>
                                    </p:set>
                                    <p:anim calcmode="lin" valueType="num">
                                      <p:cBhvr additive="base">
                                        <p:cTn id="37"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par>
                                <p:cTn id="39" presetID="2" presetClass="entr" presetSubtype="2" fill="hold" grpId="0" nodeType="withEffect">
                                  <p:stCondLst>
                                    <p:cond delay="0"/>
                                  </p:stCondLst>
                                  <p:childTnLst>
                                    <p:set>
                                      <p:cBhvr>
                                        <p:cTn id="40" dur="1" fill="hold">
                                          <p:stCondLst>
                                            <p:cond delay="0"/>
                                          </p:stCondLst>
                                        </p:cTn>
                                        <p:tgtEl>
                                          <p:spTgt spid="1118211">
                                            <p:txEl>
                                              <p:pRg st="6" end="6"/>
                                            </p:txEl>
                                          </p:spTgt>
                                        </p:tgtEl>
                                        <p:attrNameLst>
                                          <p:attrName>style.visibility</p:attrName>
                                        </p:attrNameLst>
                                      </p:cBhvr>
                                      <p:to>
                                        <p:strVal val="visible"/>
                                      </p:to>
                                    </p:set>
                                    <p:anim calcmode="lin" valueType="num">
                                      <p:cBhvr additive="base">
                                        <p:cTn id="41" dur="500" fill="hold"/>
                                        <p:tgtEl>
                                          <p:spTgt spid="111821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18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45</a:t>
            </a:fld>
            <a:endParaRPr kumimoji="0" lang="en-US" altLang="zh-CN" sz="1400"/>
          </a:p>
        </p:txBody>
      </p:sp>
      <p:sp>
        <p:nvSpPr>
          <p:cNvPr id="1118210" name="Rectangle 2"/>
          <p:cNvSpPr>
            <a:spLocks noGrp="1" noChangeArrowheads="1"/>
          </p:cNvSpPr>
          <p:nvPr>
            <p:ph type="title"/>
          </p:nvPr>
        </p:nvSpPr>
        <p:spPr/>
        <p:txBody>
          <a:bodyPr/>
          <a:lstStyle/>
          <a:p>
            <a:pPr eaLnBrk="1" hangingPunct="1">
              <a:defRPr/>
            </a:pPr>
            <a:r>
              <a:rPr lang="zh-CN" altLang="en-US" b="1" dirty="0" smtClean="0">
                <a:solidFill>
                  <a:schemeClr val="tx1"/>
                </a:solidFill>
                <a:latin typeface="宋体" pitchFamily="2" charset="-122"/>
              </a:rPr>
              <a:t>1</a:t>
            </a:r>
            <a:r>
              <a:rPr lang="zh-CN" altLang="zh-CN" b="1" dirty="0" smtClean="0">
                <a:solidFill>
                  <a:schemeClr val="tx1"/>
                </a:solidFill>
                <a:latin typeface="宋体" pitchFamily="2" charset="-122"/>
              </a:rPr>
              <a:t>.</a:t>
            </a:r>
            <a:r>
              <a:rPr lang="zh-CN" altLang="en-US" b="1" dirty="0" smtClean="0">
                <a:solidFill>
                  <a:schemeClr val="tx1"/>
                </a:solidFill>
                <a:latin typeface="宋体" pitchFamily="2" charset="-122"/>
              </a:rPr>
              <a:t>7</a:t>
            </a:r>
            <a:r>
              <a:rPr lang="zh-CN" altLang="zh-CN" b="1" dirty="0" smtClean="0">
                <a:solidFill>
                  <a:schemeClr val="tx1"/>
                </a:solidFill>
                <a:latin typeface="宋体" pitchFamily="2" charset="-122"/>
              </a:rPr>
              <a:t>对象</a:t>
            </a:r>
            <a:r>
              <a:rPr lang="zh-CN" altLang="en-US" b="1" dirty="0" smtClean="0">
                <a:solidFill>
                  <a:schemeClr val="tx1"/>
                </a:solidFill>
                <a:latin typeface="宋体" pitchFamily="2" charset="-122"/>
              </a:rPr>
              <a:t>声明</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lstStyle/>
          <a:p>
            <a:pPr eaLnBrk="1" hangingPunct="1"/>
            <a:r>
              <a:rPr lang="en-US" altLang="zh-CN" sz="2800" dirty="0" smtClean="0"/>
              <a:t>C++</a:t>
            </a:r>
            <a:r>
              <a:rPr lang="zh-CN" altLang="en-US" sz="2800" dirty="0" smtClean="0"/>
              <a:t>支持分离式编译，则定义与声明需分离；</a:t>
            </a:r>
            <a:endParaRPr lang="en-US" altLang="zh-CN" sz="2800" dirty="0" smtClean="0"/>
          </a:p>
          <a:p>
            <a:pPr eaLnBrk="1" hangingPunct="1"/>
            <a:r>
              <a:rPr lang="zh-CN" altLang="en-US" sz="2800" dirty="0" smtClean="0"/>
              <a:t>变量只能定义一次，但可以多次被声明；</a:t>
            </a:r>
            <a:endParaRPr lang="en-US" altLang="zh-CN" sz="2800" dirty="0" smtClean="0"/>
          </a:p>
          <a:p>
            <a:pPr eaLnBrk="1" hangingPunct="1"/>
            <a:r>
              <a:rPr lang="zh-CN" altLang="en-US" sz="2800" dirty="0" smtClean="0"/>
              <a:t>声明的格式：</a:t>
            </a:r>
            <a:endParaRPr lang="en-US" altLang="zh-CN" sz="2800" dirty="0" smtClean="0"/>
          </a:p>
          <a:p>
            <a:pPr lvl="1"/>
            <a:r>
              <a:rPr lang="en-US" altLang="zh-CN" sz="2400" dirty="0" smtClean="0"/>
              <a:t>extern type identifier;</a:t>
            </a:r>
          </a:p>
          <a:p>
            <a:r>
              <a:rPr lang="zh-CN" altLang="en-US" sz="2800" dirty="0" smtClean="0"/>
              <a:t>标识符：由字母、数字和下划线组成，以字母或下划线开头，且不与关键字重复；</a:t>
            </a:r>
            <a:endParaRPr lang="en-US" altLang="zh-CN" sz="2800" dirty="0" smtClean="0"/>
          </a:p>
          <a:p>
            <a:endParaRPr lang="zh-CN" altLang="en-US" sz="2800" dirty="0" smtClean="0"/>
          </a:p>
        </p:txBody>
      </p:sp>
    </p:spTree>
    <p:extLst>
      <p:ext uri="{BB962C8B-B14F-4D97-AF65-F5344CB8AC3E}">
        <p14:creationId xmlns:p14="http://schemas.microsoft.com/office/powerpoint/2010/main" val="2279728743"/>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2" end="2"/>
                                            </p:txEl>
                                          </p:spTgt>
                                        </p:tgtEl>
                                        <p:attrNameLst>
                                          <p:attrName>style.visibility</p:attrName>
                                        </p:attrNameLst>
                                      </p:cBhvr>
                                      <p:to>
                                        <p:strVal val="visible"/>
                                      </p:to>
                                    </p:set>
                                    <p:anim calcmode="lin" valueType="num">
                                      <p:cBhvr additive="base">
                                        <p:cTn id="25"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par>
                                <p:cTn id="27" presetID="2" presetClass="entr" presetSubtype="2" fill="hold" grpId="0" nodeType="withEffect">
                                  <p:stCondLst>
                                    <p:cond delay="0"/>
                                  </p:stCondLst>
                                  <p:childTnLst>
                                    <p:set>
                                      <p:cBhvr>
                                        <p:cTn id="28" dur="1" fill="hold">
                                          <p:stCondLst>
                                            <p:cond delay="0"/>
                                          </p:stCondLst>
                                        </p:cTn>
                                        <p:tgtEl>
                                          <p:spTgt spid="1118211">
                                            <p:txEl>
                                              <p:pRg st="3" end="3"/>
                                            </p:txEl>
                                          </p:spTgt>
                                        </p:tgtEl>
                                        <p:attrNameLst>
                                          <p:attrName>style.visibility</p:attrName>
                                        </p:attrNameLst>
                                      </p:cBhvr>
                                      <p:to>
                                        <p:strVal val="visible"/>
                                      </p:to>
                                    </p:set>
                                    <p:anim calcmode="lin" valueType="num">
                                      <p:cBhvr additive="base">
                                        <p:cTn id="29"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118211">
                                            <p:txEl>
                                              <p:pRg st="4" end="4"/>
                                            </p:txEl>
                                          </p:spTgt>
                                        </p:tgtEl>
                                        <p:attrNameLst>
                                          <p:attrName>style.visibility</p:attrName>
                                        </p:attrNameLst>
                                      </p:cBhvr>
                                      <p:to>
                                        <p:strVal val="visible"/>
                                      </p:to>
                                    </p:set>
                                    <p:anim calcmode="lin" valueType="num">
                                      <p:cBhvr additive="base">
                                        <p:cTn id="35"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46</a:t>
            </a:fld>
            <a:endParaRPr kumimoji="0" lang="en-US" altLang="zh-CN" sz="1400"/>
          </a:p>
        </p:txBody>
      </p:sp>
      <p:sp>
        <p:nvSpPr>
          <p:cNvPr id="1118210" name="Rectangle 2"/>
          <p:cNvSpPr>
            <a:spLocks noGrp="1" noChangeArrowheads="1"/>
          </p:cNvSpPr>
          <p:nvPr>
            <p:ph type="title"/>
          </p:nvPr>
        </p:nvSpPr>
        <p:spPr/>
        <p:txBody>
          <a:bodyPr/>
          <a:lstStyle/>
          <a:p>
            <a:pPr eaLnBrk="1" hangingPunct="1">
              <a:defRPr/>
            </a:pPr>
            <a:r>
              <a:rPr lang="zh-CN" altLang="en-US" b="1" dirty="0" smtClean="0">
                <a:solidFill>
                  <a:schemeClr val="tx1"/>
                </a:solidFill>
                <a:latin typeface="宋体" pitchFamily="2" charset="-122"/>
              </a:rPr>
              <a:t>类型定义</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lstStyle/>
          <a:p>
            <a:pPr eaLnBrk="1" hangingPunct="1"/>
            <a:r>
              <a:rPr lang="zh-CN" altLang="en-US" sz="2800" dirty="0" smtClean="0"/>
              <a:t>类型别名是类型的同义词；</a:t>
            </a:r>
            <a:endParaRPr lang="en-US" altLang="zh-CN" sz="2400" dirty="0"/>
          </a:p>
          <a:p>
            <a:pPr eaLnBrk="1" hangingPunct="1"/>
            <a:r>
              <a:rPr lang="zh-CN" altLang="en-US" sz="2400" dirty="0" smtClean="0"/>
              <a:t>类型定义关键字</a:t>
            </a:r>
            <a:r>
              <a:rPr lang="en-US" altLang="zh-CN" sz="2400" dirty="0" err="1" smtClean="0"/>
              <a:t>typedef</a:t>
            </a:r>
            <a:r>
              <a:rPr lang="zh-CN" altLang="en-US" sz="2400" dirty="0" smtClean="0"/>
              <a:t>，例如：</a:t>
            </a:r>
            <a:endParaRPr lang="en-US" altLang="zh-CN" sz="2400" dirty="0" smtClean="0"/>
          </a:p>
          <a:p>
            <a:pPr lvl="1"/>
            <a:r>
              <a:rPr lang="en-US" altLang="zh-CN" sz="2000" dirty="0" err="1" smtClean="0"/>
              <a:t>typedef</a:t>
            </a:r>
            <a:r>
              <a:rPr lang="en-US" altLang="zh-CN" sz="2000" dirty="0" smtClean="0"/>
              <a:t>  </a:t>
            </a:r>
            <a:r>
              <a:rPr lang="en-US" altLang="zh-CN" sz="2000" dirty="0" err="1" smtClean="0"/>
              <a:t>int</a:t>
            </a:r>
            <a:r>
              <a:rPr lang="en-US" altLang="zh-CN" sz="2000" dirty="0" smtClean="0"/>
              <a:t> INT;</a:t>
            </a:r>
          </a:p>
          <a:p>
            <a:pPr lvl="1"/>
            <a:r>
              <a:rPr lang="en-US" altLang="zh-CN" sz="2000" dirty="0" err="1" smtClean="0"/>
              <a:t>typedef</a:t>
            </a:r>
            <a:r>
              <a:rPr lang="en-US" altLang="zh-CN" sz="2000" dirty="0" smtClean="0"/>
              <a:t> unsigned </a:t>
            </a:r>
            <a:r>
              <a:rPr lang="en-US" altLang="zh-CN" sz="2000" dirty="0" err="1" smtClean="0"/>
              <a:t>int</a:t>
            </a:r>
            <a:r>
              <a:rPr lang="en-US" altLang="zh-CN" sz="2000" dirty="0" smtClean="0"/>
              <a:t> UINT;</a:t>
            </a:r>
          </a:p>
          <a:p>
            <a:pPr lvl="1"/>
            <a:r>
              <a:rPr lang="en-US" altLang="zh-CN" sz="2000" dirty="0" err="1" smtClean="0"/>
              <a:t>typedef</a:t>
            </a:r>
            <a:r>
              <a:rPr lang="en-US" altLang="zh-CN" sz="2000" dirty="0" smtClean="0"/>
              <a:t> char*  </a:t>
            </a:r>
            <a:r>
              <a:rPr lang="en-US" altLang="zh-CN" sz="2000" dirty="0" err="1" smtClean="0"/>
              <a:t>pstr</a:t>
            </a:r>
            <a:r>
              <a:rPr lang="en-US" altLang="zh-CN" sz="2000" dirty="0" smtClean="0"/>
              <a:t>;</a:t>
            </a:r>
          </a:p>
          <a:p>
            <a:pPr lvl="1"/>
            <a:r>
              <a:rPr lang="en-US" altLang="zh-CN" sz="2000" dirty="0" err="1" smtClean="0"/>
              <a:t>typedef</a:t>
            </a:r>
            <a:r>
              <a:rPr lang="en-US" altLang="zh-CN" sz="2000" dirty="0" smtClean="0"/>
              <a:t>  </a:t>
            </a:r>
            <a:r>
              <a:rPr lang="en-US" altLang="zh-CN" sz="2000" dirty="0" err="1" smtClean="0"/>
              <a:t>int</a:t>
            </a:r>
            <a:r>
              <a:rPr lang="en-US" altLang="zh-CN" sz="2000" dirty="0" smtClean="0"/>
              <a:t> Array[10];</a:t>
            </a:r>
          </a:p>
          <a:p>
            <a:endParaRPr lang="zh-CN" altLang="en-US" sz="2800" dirty="0" smtClean="0"/>
          </a:p>
        </p:txBody>
      </p:sp>
    </p:spTree>
    <p:extLst>
      <p:ext uri="{BB962C8B-B14F-4D97-AF65-F5344CB8AC3E}">
        <p14:creationId xmlns:p14="http://schemas.microsoft.com/office/powerpoint/2010/main" val="2678419180"/>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2" fill="hold" grpId="0" nodeType="withEffect">
                                  <p:stCondLst>
                                    <p:cond delay="0"/>
                                  </p:stCondLst>
                                  <p:childTnLst>
                                    <p:set>
                                      <p:cBhvr>
                                        <p:cTn id="22" dur="1" fill="hold">
                                          <p:stCondLst>
                                            <p:cond delay="0"/>
                                          </p:stCondLst>
                                        </p:cTn>
                                        <p:tgtEl>
                                          <p:spTgt spid="1118211">
                                            <p:txEl>
                                              <p:pRg st="2" end="2"/>
                                            </p:txEl>
                                          </p:spTgt>
                                        </p:tgtEl>
                                        <p:attrNameLst>
                                          <p:attrName>style.visibility</p:attrName>
                                        </p:attrNameLst>
                                      </p:cBhvr>
                                      <p:to>
                                        <p:strVal val="visible"/>
                                      </p:to>
                                    </p:set>
                                    <p:anim calcmode="lin" valueType="num">
                                      <p:cBhvr additive="base">
                                        <p:cTn id="23"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2" fill="hold" grpId="0" nodeType="withEffect">
                                  <p:stCondLst>
                                    <p:cond delay="0"/>
                                  </p:stCondLst>
                                  <p:childTnLst>
                                    <p:set>
                                      <p:cBhvr>
                                        <p:cTn id="26" dur="1" fill="hold">
                                          <p:stCondLst>
                                            <p:cond delay="0"/>
                                          </p:stCondLst>
                                        </p:cTn>
                                        <p:tgtEl>
                                          <p:spTgt spid="1118211">
                                            <p:txEl>
                                              <p:pRg st="3" end="3"/>
                                            </p:txEl>
                                          </p:spTgt>
                                        </p:tgtEl>
                                        <p:attrNameLst>
                                          <p:attrName>style.visibility</p:attrName>
                                        </p:attrNameLst>
                                      </p:cBhvr>
                                      <p:to>
                                        <p:strVal val="visible"/>
                                      </p:to>
                                    </p:set>
                                    <p:anim calcmode="lin" valueType="num">
                                      <p:cBhvr additive="base">
                                        <p:cTn id="27"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9" presetID="2" presetClass="entr" presetSubtype="2" fill="hold" grpId="0" nodeType="withEffect">
                                  <p:stCondLst>
                                    <p:cond delay="0"/>
                                  </p:stCondLst>
                                  <p:childTnLst>
                                    <p:set>
                                      <p:cBhvr>
                                        <p:cTn id="30" dur="1" fill="hold">
                                          <p:stCondLst>
                                            <p:cond delay="0"/>
                                          </p:stCondLst>
                                        </p:cTn>
                                        <p:tgtEl>
                                          <p:spTgt spid="1118211">
                                            <p:txEl>
                                              <p:pRg st="4" end="4"/>
                                            </p:txEl>
                                          </p:spTgt>
                                        </p:tgtEl>
                                        <p:attrNameLst>
                                          <p:attrName>style.visibility</p:attrName>
                                        </p:attrNameLst>
                                      </p:cBhvr>
                                      <p:to>
                                        <p:strVal val="visible"/>
                                      </p:to>
                                    </p:set>
                                    <p:anim calcmode="lin" valueType="num">
                                      <p:cBhvr additive="base">
                                        <p:cTn id="31"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par>
                                <p:cTn id="33" presetID="2" presetClass="entr" presetSubtype="2" fill="hold" grpId="0" nodeType="withEffect">
                                  <p:stCondLst>
                                    <p:cond delay="0"/>
                                  </p:stCondLst>
                                  <p:childTnLst>
                                    <p:set>
                                      <p:cBhvr>
                                        <p:cTn id="34" dur="1" fill="hold">
                                          <p:stCondLst>
                                            <p:cond delay="0"/>
                                          </p:stCondLst>
                                        </p:cTn>
                                        <p:tgtEl>
                                          <p:spTgt spid="1118211">
                                            <p:txEl>
                                              <p:pRg st="5" end="5"/>
                                            </p:txEl>
                                          </p:spTgt>
                                        </p:tgtEl>
                                        <p:attrNameLst>
                                          <p:attrName>style.visibility</p:attrName>
                                        </p:attrNameLst>
                                      </p:cBhvr>
                                      <p:to>
                                        <p:strVal val="visible"/>
                                      </p:to>
                                    </p:set>
                                    <p:anim calcmode="lin" valueType="num">
                                      <p:cBhvr additive="base">
                                        <p:cTn id="35"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47</a:t>
            </a:fld>
            <a:endParaRPr kumimoji="0" lang="en-US" altLang="zh-CN" sz="1400"/>
          </a:p>
        </p:txBody>
      </p:sp>
      <p:sp>
        <p:nvSpPr>
          <p:cNvPr id="1118210" name="Rectangle 2"/>
          <p:cNvSpPr>
            <a:spLocks noGrp="1" noChangeArrowheads="1"/>
          </p:cNvSpPr>
          <p:nvPr>
            <p:ph type="title"/>
          </p:nvPr>
        </p:nvSpPr>
        <p:spPr/>
        <p:txBody>
          <a:bodyPr>
            <a:normAutofit/>
          </a:bodyPr>
          <a:lstStyle/>
          <a:p>
            <a:pPr eaLnBrk="1" hangingPunct="1">
              <a:defRPr/>
            </a:pPr>
            <a:r>
              <a:rPr lang="zh-CN" altLang="en-US" b="1" dirty="0" smtClean="0">
                <a:solidFill>
                  <a:schemeClr val="tx1"/>
                </a:solidFill>
                <a:latin typeface="宋体" pitchFamily="2" charset="-122"/>
              </a:rPr>
              <a:t>字符串、向量和迭代器</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lstStyle/>
          <a:p>
            <a:pPr eaLnBrk="1" hangingPunct="1"/>
            <a:r>
              <a:rPr lang="zh-CN" altLang="en-US" sz="2800" dirty="0" smtClean="0"/>
              <a:t>在</a:t>
            </a:r>
            <a:r>
              <a:rPr lang="en-US" altLang="zh-CN" sz="2800" dirty="0" smtClean="0"/>
              <a:t>C++</a:t>
            </a:r>
            <a:r>
              <a:rPr lang="zh-CN" altLang="en-US" sz="2800" dirty="0" smtClean="0"/>
              <a:t>内置数据类型的基础上，</a:t>
            </a:r>
            <a:r>
              <a:rPr lang="en-US" altLang="zh-CN" sz="2800" dirty="0" smtClean="0"/>
              <a:t>C++</a:t>
            </a:r>
            <a:r>
              <a:rPr lang="zh-CN" altLang="en-US" sz="2800" dirty="0" smtClean="0"/>
              <a:t>标准库提供了许多抽象数据类型，</a:t>
            </a:r>
            <a:r>
              <a:rPr lang="en-US" altLang="zh-CN" sz="2800" dirty="0" smtClean="0"/>
              <a:t>string</a:t>
            </a:r>
            <a:r>
              <a:rPr lang="zh-CN" altLang="en-US" sz="2800" dirty="0" smtClean="0"/>
              <a:t>和</a:t>
            </a:r>
            <a:r>
              <a:rPr lang="en-US" altLang="zh-CN" sz="2800" dirty="0" smtClean="0"/>
              <a:t>vector</a:t>
            </a:r>
            <a:r>
              <a:rPr lang="zh-CN" altLang="en-US" sz="2800" dirty="0" smtClean="0"/>
              <a:t>是重要的</a:t>
            </a:r>
            <a:r>
              <a:rPr lang="en-US" altLang="zh-CN" sz="2800" dirty="0" smtClean="0"/>
              <a:t>2</a:t>
            </a:r>
            <a:r>
              <a:rPr lang="zh-CN" altLang="en-US" sz="2800" dirty="0" smtClean="0"/>
              <a:t>种；</a:t>
            </a:r>
            <a:endParaRPr lang="en-US" altLang="zh-CN" sz="2400" dirty="0"/>
          </a:p>
          <a:p>
            <a:pPr eaLnBrk="1" hangingPunct="1"/>
            <a:r>
              <a:rPr lang="zh-CN" altLang="en-US" sz="2400" dirty="0" smtClean="0"/>
              <a:t>使用标准类型库，则需要用到命名空间，标准语法如下：</a:t>
            </a:r>
            <a:endParaRPr lang="en-US" altLang="zh-CN" sz="2400" dirty="0" smtClean="0"/>
          </a:p>
          <a:p>
            <a:pPr lvl="1"/>
            <a:r>
              <a:rPr lang="en-US" altLang="zh-CN" sz="2400" dirty="0" smtClean="0"/>
              <a:t>using namespace xxx</a:t>
            </a:r>
            <a:r>
              <a:rPr lang="zh-CN" altLang="en-US" sz="2400" dirty="0" smtClean="0"/>
              <a:t>；</a:t>
            </a:r>
            <a:endParaRPr lang="en-US" altLang="zh-CN" sz="2400" dirty="0" smtClean="0"/>
          </a:p>
          <a:p>
            <a:pPr lvl="1"/>
            <a:r>
              <a:rPr lang="en-US" altLang="zh-CN" sz="2400" dirty="0" smtClean="0"/>
              <a:t>using namespace </a:t>
            </a:r>
            <a:r>
              <a:rPr lang="en-US" altLang="zh-CN" sz="2400" dirty="0" err="1" smtClean="0"/>
              <a:t>std</a:t>
            </a:r>
            <a:r>
              <a:rPr lang="en-US" altLang="zh-CN" sz="2400" dirty="0" smtClean="0"/>
              <a:t>;</a:t>
            </a:r>
            <a:endParaRPr lang="zh-CN" altLang="en-US" sz="2400" dirty="0" smtClean="0"/>
          </a:p>
        </p:txBody>
      </p:sp>
    </p:spTree>
    <p:extLst>
      <p:ext uri="{BB962C8B-B14F-4D97-AF65-F5344CB8AC3E}">
        <p14:creationId xmlns:p14="http://schemas.microsoft.com/office/powerpoint/2010/main" val="47466065"/>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48</a:t>
            </a:fld>
            <a:endParaRPr kumimoji="0" lang="en-US" altLang="zh-CN" sz="1400"/>
          </a:p>
        </p:txBody>
      </p:sp>
      <p:sp>
        <p:nvSpPr>
          <p:cNvPr id="1118210" name="Rectangle 2"/>
          <p:cNvSpPr>
            <a:spLocks noGrp="1" noChangeArrowheads="1"/>
          </p:cNvSpPr>
          <p:nvPr>
            <p:ph type="title"/>
          </p:nvPr>
        </p:nvSpPr>
        <p:spPr/>
        <p:txBody>
          <a:bodyPr>
            <a:normAutofit/>
          </a:bodyPr>
          <a:lstStyle/>
          <a:p>
            <a:pPr eaLnBrk="1" hangingPunct="1">
              <a:defRPr/>
            </a:pPr>
            <a:r>
              <a:rPr lang="zh-CN" altLang="en-US" b="1" dirty="0" smtClean="0">
                <a:solidFill>
                  <a:schemeClr val="tx1"/>
                </a:solidFill>
                <a:latin typeface="宋体" pitchFamily="2" charset="-122"/>
              </a:rPr>
              <a:t>字符串</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lstStyle/>
          <a:p>
            <a:pPr eaLnBrk="1" hangingPunct="1"/>
            <a:r>
              <a:rPr lang="en-US" altLang="zh-CN" sz="2800" dirty="0" smtClean="0"/>
              <a:t>C++</a:t>
            </a:r>
            <a:r>
              <a:rPr lang="zh-CN" altLang="en-US" sz="2800" dirty="0" smtClean="0"/>
              <a:t>标准库字符串类型</a:t>
            </a:r>
            <a:r>
              <a:rPr lang="en-US" altLang="zh-CN" sz="2800" dirty="0" smtClean="0"/>
              <a:t>string;</a:t>
            </a:r>
          </a:p>
          <a:p>
            <a:pPr eaLnBrk="1" hangingPunct="1"/>
            <a:r>
              <a:rPr lang="en-US" altLang="zh-CN" sz="2800" dirty="0"/>
              <a:t>C</a:t>
            </a:r>
            <a:r>
              <a:rPr lang="en-US" altLang="zh-CN" sz="2800" dirty="0" smtClean="0"/>
              <a:t>++</a:t>
            </a:r>
            <a:r>
              <a:rPr lang="zh-CN" altLang="en-US" sz="2800" dirty="0" smtClean="0"/>
              <a:t>字符串的构造：</a:t>
            </a:r>
            <a:endParaRPr lang="en-US" altLang="zh-CN" sz="2800" dirty="0" smtClean="0"/>
          </a:p>
          <a:p>
            <a:pPr lvl="1"/>
            <a:r>
              <a:rPr lang="en-US" altLang="zh-CN" sz="2400" dirty="0" smtClean="0"/>
              <a:t>string s1;//</a:t>
            </a:r>
            <a:r>
              <a:rPr lang="zh-CN" altLang="en-US" sz="2400" dirty="0" smtClean="0"/>
              <a:t>默认初始化，空串</a:t>
            </a:r>
            <a:endParaRPr lang="en-US" altLang="zh-CN" sz="2400" dirty="0" smtClean="0"/>
          </a:p>
          <a:p>
            <a:pPr lvl="1"/>
            <a:r>
              <a:rPr lang="en-US" altLang="zh-CN" sz="2400" dirty="0" smtClean="0"/>
              <a:t>string s2(s1);//</a:t>
            </a:r>
            <a:r>
              <a:rPr lang="zh-CN" altLang="en-US" sz="2400" dirty="0" smtClean="0"/>
              <a:t>拷贝初始化</a:t>
            </a:r>
            <a:endParaRPr lang="en-US" altLang="zh-CN" sz="2400" dirty="0" smtClean="0"/>
          </a:p>
          <a:p>
            <a:pPr lvl="1"/>
            <a:r>
              <a:rPr lang="en-US" altLang="zh-CN" sz="2400" dirty="0" smtClean="0"/>
              <a:t>string s2=s1;</a:t>
            </a:r>
          </a:p>
          <a:p>
            <a:pPr lvl="1"/>
            <a:r>
              <a:rPr lang="en-US" altLang="zh-CN" sz="2400" dirty="0" smtClean="0"/>
              <a:t>string s1(“value”);//</a:t>
            </a:r>
            <a:r>
              <a:rPr lang="zh-CN" altLang="en-US" sz="2400" dirty="0" smtClean="0"/>
              <a:t>常量串初始化；</a:t>
            </a:r>
            <a:endParaRPr lang="en-US" altLang="zh-CN" sz="2400" dirty="0" smtClean="0"/>
          </a:p>
          <a:p>
            <a:pPr lvl="1"/>
            <a:r>
              <a:rPr lang="en-US" altLang="zh-CN" sz="2400" dirty="0" smtClean="0"/>
              <a:t>string s1(10,’a’);//10</a:t>
            </a:r>
            <a:r>
              <a:rPr lang="zh-CN" altLang="en-US" sz="2400" dirty="0" smtClean="0"/>
              <a:t>个连续的字符</a:t>
            </a:r>
            <a:r>
              <a:rPr lang="en-US" altLang="zh-CN" sz="2400" dirty="0" smtClean="0"/>
              <a:t>a</a:t>
            </a:r>
            <a:r>
              <a:rPr lang="zh-CN" altLang="en-US" sz="2400" dirty="0" smtClean="0"/>
              <a:t>组成的串；</a:t>
            </a:r>
            <a:endParaRPr lang="en-US" altLang="zh-CN" sz="2400" dirty="0" smtClean="0"/>
          </a:p>
          <a:p>
            <a:pPr lvl="1"/>
            <a:endParaRPr lang="en-US" altLang="zh-CN" sz="2400" dirty="0" smtClean="0"/>
          </a:p>
        </p:txBody>
      </p:sp>
    </p:spTree>
    <p:extLst>
      <p:ext uri="{BB962C8B-B14F-4D97-AF65-F5344CB8AC3E}">
        <p14:creationId xmlns:p14="http://schemas.microsoft.com/office/powerpoint/2010/main" val="2842508310"/>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2" fill="hold" grpId="0" nodeType="withEffect">
                                  <p:stCondLst>
                                    <p:cond delay="0"/>
                                  </p:stCondLst>
                                  <p:childTnLst>
                                    <p:set>
                                      <p:cBhvr>
                                        <p:cTn id="22" dur="1" fill="hold">
                                          <p:stCondLst>
                                            <p:cond delay="0"/>
                                          </p:stCondLst>
                                        </p:cTn>
                                        <p:tgtEl>
                                          <p:spTgt spid="1118211">
                                            <p:txEl>
                                              <p:pRg st="2" end="2"/>
                                            </p:txEl>
                                          </p:spTgt>
                                        </p:tgtEl>
                                        <p:attrNameLst>
                                          <p:attrName>style.visibility</p:attrName>
                                        </p:attrNameLst>
                                      </p:cBhvr>
                                      <p:to>
                                        <p:strVal val="visible"/>
                                      </p:to>
                                    </p:set>
                                    <p:anim calcmode="lin" valueType="num">
                                      <p:cBhvr additive="base">
                                        <p:cTn id="23"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2" fill="hold" grpId="0" nodeType="withEffect">
                                  <p:stCondLst>
                                    <p:cond delay="0"/>
                                  </p:stCondLst>
                                  <p:childTnLst>
                                    <p:set>
                                      <p:cBhvr>
                                        <p:cTn id="26" dur="1" fill="hold">
                                          <p:stCondLst>
                                            <p:cond delay="0"/>
                                          </p:stCondLst>
                                        </p:cTn>
                                        <p:tgtEl>
                                          <p:spTgt spid="1118211">
                                            <p:txEl>
                                              <p:pRg st="3" end="3"/>
                                            </p:txEl>
                                          </p:spTgt>
                                        </p:tgtEl>
                                        <p:attrNameLst>
                                          <p:attrName>style.visibility</p:attrName>
                                        </p:attrNameLst>
                                      </p:cBhvr>
                                      <p:to>
                                        <p:strVal val="visible"/>
                                      </p:to>
                                    </p:set>
                                    <p:anim calcmode="lin" valueType="num">
                                      <p:cBhvr additive="base">
                                        <p:cTn id="27"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9" presetID="2" presetClass="entr" presetSubtype="2" fill="hold" grpId="0" nodeType="withEffect">
                                  <p:stCondLst>
                                    <p:cond delay="0"/>
                                  </p:stCondLst>
                                  <p:childTnLst>
                                    <p:set>
                                      <p:cBhvr>
                                        <p:cTn id="30" dur="1" fill="hold">
                                          <p:stCondLst>
                                            <p:cond delay="0"/>
                                          </p:stCondLst>
                                        </p:cTn>
                                        <p:tgtEl>
                                          <p:spTgt spid="1118211">
                                            <p:txEl>
                                              <p:pRg st="4" end="4"/>
                                            </p:txEl>
                                          </p:spTgt>
                                        </p:tgtEl>
                                        <p:attrNameLst>
                                          <p:attrName>style.visibility</p:attrName>
                                        </p:attrNameLst>
                                      </p:cBhvr>
                                      <p:to>
                                        <p:strVal val="visible"/>
                                      </p:to>
                                    </p:set>
                                    <p:anim calcmode="lin" valueType="num">
                                      <p:cBhvr additive="base">
                                        <p:cTn id="31"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par>
                                <p:cTn id="33" presetID="2" presetClass="entr" presetSubtype="2" fill="hold" grpId="0" nodeType="withEffect">
                                  <p:stCondLst>
                                    <p:cond delay="0"/>
                                  </p:stCondLst>
                                  <p:childTnLst>
                                    <p:set>
                                      <p:cBhvr>
                                        <p:cTn id="34" dur="1" fill="hold">
                                          <p:stCondLst>
                                            <p:cond delay="0"/>
                                          </p:stCondLst>
                                        </p:cTn>
                                        <p:tgtEl>
                                          <p:spTgt spid="1118211">
                                            <p:txEl>
                                              <p:pRg st="5" end="5"/>
                                            </p:txEl>
                                          </p:spTgt>
                                        </p:tgtEl>
                                        <p:attrNameLst>
                                          <p:attrName>style.visibility</p:attrName>
                                        </p:attrNameLst>
                                      </p:cBhvr>
                                      <p:to>
                                        <p:strVal val="visible"/>
                                      </p:to>
                                    </p:set>
                                    <p:anim calcmode="lin" valueType="num">
                                      <p:cBhvr additive="base">
                                        <p:cTn id="35"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par>
                                <p:cTn id="37" presetID="2" presetClass="entr" presetSubtype="2" fill="hold" grpId="0" nodeType="withEffect">
                                  <p:stCondLst>
                                    <p:cond delay="0"/>
                                  </p:stCondLst>
                                  <p:childTnLst>
                                    <p:set>
                                      <p:cBhvr>
                                        <p:cTn id="38" dur="1" fill="hold">
                                          <p:stCondLst>
                                            <p:cond delay="0"/>
                                          </p:stCondLst>
                                        </p:cTn>
                                        <p:tgtEl>
                                          <p:spTgt spid="1118211">
                                            <p:txEl>
                                              <p:pRg st="6" end="6"/>
                                            </p:txEl>
                                          </p:spTgt>
                                        </p:tgtEl>
                                        <p:attrNameLst>
                                          <p:attrName>style.visibility</p:attrName>
                                        </p:attrNameLst>
                                      </p:cBhvr>
                                      <p:to>
                                        <p:strVal val="visible"/>
                                      </p:to>
                                    </p:set>
                                    <p:anim calcmode="lin" valueType="num">
                                      <p:cBhvr additive="base">
                                        <p:cTn id="39" dur="500" fill="hold"/>
                                        <p:tgtEl>
                                          <p:spTgt spid="111821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118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49</a:t>
            </a:fld>
            <a:endParaRPr kumimoji="0" lang="en-US" altLang="zh-CN" sz="1400"/>
          </a:p>
        </p:txBody>
      </p:sp>
      <p:sp>
        <p:nvSpPr>
          <p:cNvPr id="1118210" name="Rectangle 2"/>
          <p:cNvSpPr>
            <a:spLocks noGrp="1" noChangeArrowheads="1"/>
          </p:cNvSpPr>
          <p:nvPr>
            <p:ph type="title"/>
          </p:nvPr>
        </p:nvSpPr>
        <p:spPr/>
        <p:txBody>
          <a:bodyPr>
            <a:normAutofit/>
          </a:bodyPr>
          <a:lstStyle/>
          <a:p>
            <a:pPr eaLnBrk="1" hangingPunct="1">
              <a:defRPr/>
            </a:pPr>
            <a:r>
              <a:rPr lang="zh-CN" altLang="en-US" b="1" dirty="0" smtClean="0">
                <a:solidFill>
                  <a:schemeClr val="tx1"/>
                </a:solidFill>
                <a:latin typeface="宋体" pitchFamily="2" charset="-122"/>
              </a:rPr>
              <a:t>字符串操作</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lstStyle/>
          <a:p>
            <a:pPr eaLnBrk="1" hangingPunct="1"/>
            <a:r>
              <a:rPr lang="en-US" altLang="zh-CN" sz="2800" dirty="0" err="1" smtClean="0"/>
              <a:t>os</a:t>
            </a:r>
            <a:r>
              <a:rPr lang="en-US" altLang="zh-CN" sz="2800" dirty="0" smtClean="0"/>
              <a:t>&lt;&lt;s1;</a:t>
            </a:r>
          </a:p>
          <a:p>
            <a:pPr eaLnBrk="1" hangingPunct="1"/>
            <a:r>
              <a:rPr lang="en-US" altLang="zh-CN" sz="2800" dirty="0" smtClean="0"/>
              <a:t>is&gt;&gt;s1;</a:t>
            </a:r>
            <a:endParaRPr lang="en-US" altLang="zh-CN" sz="2800" dirty="0"/>
          </a:p>
          <a:p>
            <a:pPr eaLnBrk="1" hangingPunct="1"/>
            <a:r>
              <a:rPr lang="en-US" altLang="zh-CN" sz="2400" dirty="0" err="1" smtClean="0"/>
              <a:t>getline</a:t>
            </a:r>
            <a:r>
              <a:rPr lang="en-US" altLang="zh-CN" sz="2400" dirty="0" smtClean="0"/>
              <a:t>(</a:t>
            </a:r>
            <a:r>
              <a:rPr lang="en-US" altLang="zh-CN" sz="2400" dirty="0" err="1" smtClean="0"/>
              <a:t>is,s</a:t>
            </a:r>
            <a:r>
              <a:rPr lang="en-US" altLang="zh-CN" sz="2400" dirty="0" smtClean="0"/>
              <a:t>);//</a:t>
            </a:r>
            <a:r>
              <a:rPr lang="zh-CN" altLang="en-US" sz="2400" dirty="0" smtClean="0"/>
              <a:t>从流</a:t>
            </a:r>
            <a:r>
              <a:rPr lang="en-US" altLang="zh-CN" sz="2400" dirty="0" smtClean="0"/>
              <a:t>is</a:t>
            </a:r>
            <a:r>
              <a:rPr lang="zh-CN" altLang="en-US" sz="2400" dirty="0" smtClean="0"/>
              <a:t>中读出一行，赋值给</a:t>
            </a:r>
            <a:r>
              <a:rPr lang="en-US" altLang="zh-CN" sz="2400" dirty="0" smtClean="0"/>
              <a:t>s</a:t>
            </a:r>
          </a:p>
          <a:p>
            <a:pPr eaLnBrk="1" hangingPunct="1"/>
            <a:r>
              <a:rPr lang="en-US" altLang="zh-CN" sz="2400" dirty="0" err="1" smtClean="0"/>
              <a:t>s.empty</a:t>
            </a:r>
            <a:r>
              <a:rPr lang="en-US" altLang="zh-CN" sz="2400" dirty="0" smtClean="0"/>
              <a:t>()</a:t>
            </a:r>
            <a:r>
              <a:rPr lang="zh-CN" altLang="en-US" sz="2400" dirty="0" smtClean="0"/>
              <a:t>；</a:t>
            </a:r>
            <a:r>
              <a:rPr lang="en-US" altLang="zh-CN" sz="2400" dirty="0" smtClean="0"/>
              <a:t>//</a:t>
            </a:r>
            <a:r>
              <a:rPr lang="zh-CN" altLang="en-US" sz="2400" dirty="0" smtClean="0"/>
              <a:t>字符串为空则返回</a:t>
            </a:r>
            <a:r>
              <a:rPr lang="en-US" altLang="zh-CN" sz="2400" dirty="0" smtClean="0"/>
              <a:t>true,</a:t>
            </a:r>
            <a:r>
              <a:rPr lang="zh-CN" altLang="en-US" sz="2400" dirty="0" smtClean="0"/>
              <a:t>否则</a:t>
            </a:r>
            <a:r>
              <a:rPr lang="en-US" altLang="zh-CN" sz="2400" dirty="0" smtClean="0"/>
              <a:t>false;</a:t>
            </a:r>
            <a:endParaRPr lang="en-US" altLang="zh-CN" sz="2400" dirty="0"/>
          </a:p>
          <a:p>
            <a:pPr eaLnBrk="1" hangingPunct="1"/>
            <a:r>
              <a:rPr lang="en-US" altLang="zh-CN" sz="2400" dirty="0" err="1" smtClean="0"/>
              <a:t>s.size</a:t>
            </a:r>
            <a:r>
              <a:rPr lang="en-US" altLang="zh-CN" sz="2400" dirty="0" smtClean="0"/>
              <a:t>();//</a:t>
            </a:r>
            <a:r>
              <a:rPr lang="zh-CN" altLang="en-US" sz="2400" dirty="0" smtClean="0"/>
              <a:t>返回</a:t>
            </a:r>
            <a:r>
              <a:rPr lang="en-US" altLang="zh-CN" sz="2400" dirty="0" smtClean="0"/>
              <a:t>s</a:t>
            </a:r>
            <a:r>
              <a:rPr lang="zh-CN" altLang="en-US" sz="2400" dirty="0" smtClean="0"/>
              <a:t>的字符个数</a:t>
            </a:r>
            <a:endParaRPr lang="en-US" altLang="zh-CN" sz="2400" dirty="0" smtClean="0"/>
          </a:p>
          <a:p>
            <a:pPr eaLnBrk="1" hangingPunct="1"/>
            <a:r>
              <a:rPr lang="zh-CN" altLang="en-US" sz="2400" dirty="0" smtClean="0"/>
              <a:t>返回</a:t>
            </a:r>
            <a:r>
              <a:rPr lang="en-US" altLang="zh-CN" sz="2400" dirty="0" smtClean="0"/>
              <a:t>s</a:t>
            </a:r>
            <a:r>
              <a:rPr lang="zh-CN" altLang="en-US" sz="2400" dirty="0" smtClean="0"/>
              <a:t>中的第</a:t>
            </a:r>
            <a:r>
              <a:rPr lang="en-US" altLang="zh-CN" sz="2400" dirty="0" smtClean="0"/>
              <a:t>n</a:t>
            </a:r>
            <a:r>
              <a:rPr lang="zh-CN" altLang="en-US" sz="2400" dirty="0" smtClean="0"/>
              <a:t>个字符，下标从</a:t>
            </a:r>
            <a:r>
              <a:rPr lang="en-US" altLang="zh-CN" sz="2400" dirty="0" smtClean="0"/>
              <a:t>0</a:t>
            </a:r>
            <a:r>
              <a:rPr lang="zh-CN" altLang="en-US" sz="2400" dirty="0" smtClean="0"/>
              <a:t>开始；</a:t>
            </a:r>
            <a:endParaRPr lang="en-US" altLang="zh-CN" sz="2400" dirty="0" smtClean="0"/>
          </a:p>
          <a:p>
            <a:pPr eaLnBrk="1" hangingPunct="1"/>
            <a:r>
              <a:rPr lang="en-US" altLang="zh-CN" sz="2400" dirty="0" smtClean="0"/>
              <a:t>s1+s2</a:t>
            </a:r>
            <a:r>
              <a:rPr lang="zh-CN" altLang="en-US" sz="2400" dirty="0" smtClean="0"/>
              <a:t>；</a:t>
            </a:r>
            <a:r>
              <a:rPr lang="en-US" altLang="zh-CN" sz="2400" dirty="0" smtClean="0"/>
              <a:t>//</a:t>
            </a:r>
            <a:r>
              <a:rPr lang="zh-CN" altLang="en-US" sz="2400" dirty="0" smtClean="0"/>
              <a:t>两个字符串连接</a:t>
            </a:r>
            <a:endParaRPr lang="en-US" altLang="zh-CN" sz="2400" dirty="0" smtClean="0"/>
          </a:p>
          <a:p>
            <a:pPr eaLnBrk="1" hangingPunct="1"/>
            <a:r>
              <a:rPr lang="en-US" altLang="zh-CN" sz="2400" dirty="0" smtClean="0"/>
              <a:t>!=,==</a:t>
            </a:r>
            <a:r>
              <a:rPr lang="zh-CN" altLang="en-US" sz="2400" dirty="0" smtClean="0"/>
              <a:t>，</a:t>
            </a:r>
            <a:r>
              <a:rPr lang="en-US" altLang="zh-CN" sz="2400" dirty="0" smtClean="0"/>
              <a:t>&lt;=,&gt;=,&lt;,&gt;</a:t>
            </a:r>
            <a:r>
              <a:rPr lang="zh-CN" altLang="en-US" sz="2400" dirty="0" smtClean="0"/>
              <a:t>等逻辑关系判断</a:t>
            </a:r>
            <a:endParaRPr lang="en-US" altLang="zh-CN" sz="2400" dirty="0" smtClean="0"/>
          </a:p>
        </p:txBody>
      </p:sp>
    </p:spTree>
    <p:extLst>
      <p:ext uri="{BB962C8B-B14F-4D97-AF65-F5344CB8AC3E}">
        <p14:creationId xmlns:p14="http://schemas.microsoft.com/office/powerpoint/2010/main" val="1870588473"/>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2" end="2"/>
                                            </p:txEl>
                                          </p:spTgt>
                                        </p:tgtEl>
                                        <p:attrNameLst>
                                          <p:attrName>style.visibility</p:attrName>
                                        </p:attrNameLst>
                                      </p:cBhvr>
                                      <p:to>
                                        <p:strVal val="visible"/>
                                      </p:to>
                                    </p:set>
                                    <p:anim calcmode="lin" valueType="num">
                                      <p:cBhvr additive="base">
                                        <p:cTn id="25"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3" end="3"/>
                                            </p:txEl>
                                          </p:spTgt>
                                        </p:tgtEl>
                                        <p:attrNameLst>
                                          <p:attrName>style.visibility</p:attrName>
                                        </p:attrNameLst>
                                      </p:cBhvr>
                                      <p:to>
                                        <p:strVal val="visible"/>
                                      </p:to>
                                    </p:set>
                                    <p:anim calcmode="lin" valueType="num">
                                      <p:cBhvr additive="base">
                                        <p:cTn id="31"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4" end="4"/>
                                            </p:txEl>
                                          </p:spTgt>
                                        </p:tgtEl>
                                        <p:attrNameLst>
                                          <p:attrName>style.visibility</p:attrName>
                                        </p:attrNameLst>
                                      </p:cBhvr>
                                      <p:to>
                                        <p:strVal val="visible"/>
                                      </p:to>
                                    </p:set>
                                    <p:anim calcmode="lin" valueType="num">
                                      <p:cBhvr additive="base">
                                        <p:cTn id="37"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18211">
                                            <p:txEl>
                                              <p:pRg st="5" end="5"/>
                                            </p:txEl>
                                          </p:spTgt>
                                        </p:tgtEl>
                                        <p:attrNameLst>
                                          <p:attrName>style.visibility</p:attrName>
                                        </p:attrNameLst>
                                      </p:cBhvr>
                                      <p:to>
                                        <p:strVal val="visible"/>
                                      </p:to>
                                    </p:set>
                                    <p:anim calcmode="lin" valueType="num">
                                      <p:cBhvr additive="base">
                                        <p:cTn id="43"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18211">
                                            <p:txEl>
                                              <p:pRg st="6" end="6"/>
                                            </p:txEl>
                                          </p:spTgt>
                                        </p:tgtEl>
                                        <p:attrNameLst>
                                          <p:attrName>style.visibility</p:attrName>
                                        </p:attrNameLst>
                                      </p:cBhvr>
                                      <p:to>
                                        <p:strVal val="visible"/>
                                      </p:to>
                                    </p:set>
                                    <p:anim calcmode="lin" valueType="num">
                                      <p:cBhvr additive="base">
                                        <p:cTn id="49" dur="500" fill="hold"/>
                                        <p:tgtEl>
                                          <p:spTgt spid="1118211">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18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18211">
                                            <p:txEl>
                                              <p:pRg st="7" end="7"/>
                                            </p:txEl>
                                          </p:spTgt>
                                        </p:tgtEl>
                                        <p:attrNameLst>
                                          <p:attrName>style.visibility</p:attrName>
                                        </p:attrNameLst>
                                      </p:cBhvr>
                                      <p:to>
                                        <p:strVal val="visible"/>
                                      </p:to>
                                    </p:set>
                                    <p:anim calcmode="lin" valueType="num">
                                      <p:cBhvr additive="base">
                                        <p:cTn id="55" dur="500" fill="hold"/>
                                        <p:tgtEl>
                                          <p:spTgt spid="1118211">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1821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D0F7B42-2F0F-4B4C-AD5D-A415110F9BB5}" type="slidenum">
              <a:rPr kumimoji="0" lang="zh-CN" altLang="en-US" sz="1400"/>
              <a:pPr eaLnBrk="1" hangingPunct="1"/>
              <a:t>5</a:t>
            </a:fld>
            <a:endParaRPr kumimoji="0" lang="en-US" altLang="zh-CN" sz="1400"/>
          </a:p>
        </p:txBody>
      </p:sp>
      <p:sp>
        <p:nvSpPr>
          <p:cNvPr id="296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FFFFFF"/>
                  </a:outerShdw>
                </a:effectLst>
              </a:rPr>
              <a:t>C++</a:t>
            </a:r>
            <a:r>
              <a:rPr lang="zh-CN" altLang="en-US" dirty="0" smtClean="0">
                <a:effectLst>
                  <a:outerShdw blurRad="38100" dist="38100" dir="2700000" algn="tl">
                    <a:srgbClr val="FFFFFF"/>
                  </a:outerShdw>
                </a:effectLst>
              </a:rPr>
              <a:t>语言</a:t>
            </a:r>
          </a:p>
        </p:txBody>
      </p:sp>
      <p:sp>
        <p:nvSpPr>
          <p:cNvPr id="29699" name="Rectangle 3"/>
          <p:cNvSpPr>
            <a:spLocks noGrp="1" noChangeArrowheads="1"/>
          </p:cNvSpPr>
          <p:nvPr>
            <p:ph type="body" idx="1"/>
          </p:nvPr>
        </p:nvSpPr>
        <p:spPr>
          <a:xfrm>
            <a:off x="1371600" y="1981200"/>
            <a:ext cx="7772400" cy="4114800"/>
          </a:xfrm>
        </p:spPr>
        <p:txBody>
          <a:bodyPr/>
          <a:lstStyle/>
          <a:p>
            <a:pPr eaLnBrk="1" hangingPunct="1">
              <a:buFont typeface="Wingdings" pitchFamily="2" charset="2"/>
              <a:buNone/>
            </a:pPr>
            <a:r>
              <a:rPr lang="zh-CN" altLang="en-US" dirty="0" smtClean="0"/>
              <a:t>类和对象</a:t>
            </a:r>
          </a:p>
          <a:p>
            <a:pPr eaLnBrk="1" hangingPunct="1">
              <a:buFont typeface="Wingdings" pitchFamily="2" charset="2"/>
              <a:buNone/>
            </a:pPr>
            <a:r>
              <a:rPr lang="zh-CN" altLang="en-US" dirty="0" smtClean="0"/>
              <a:t>静态数据成员及成员函数</a:t>
            </a:r>
          </a:p>
          <a:p>
            <a:pPr eaLnBrk="1" hangingPunct="1">
              <a:buFont typeface="Wingdings" pitchFamily="2" charset="2"/>
              <a:buNone/>
            </a:pPr>
            <a:r>
              <a:rPr lang="zh-CN" altLang="en-US" dirty="0" smtClean="0"/>
              <a:t>对象与指针</a:t>
            </a:r>
          </a:p>
          <a:p>
            <a:pPr eaLnBrk="1" hangingPunct="1">
              <a:buFont typeface="Wingdings" pitchFamily="2" charset="2"/>
              <a:buNone/>
            </a:pPr>
            <a:r>
              <a:rPr lang="zh-CN" altLang="en-US" dirty="0" smtClean="0"/>
              <a:t>运算符重载和友员</a:t>
            </a:r>
          </a:p>
          <a:p>
            <a:pPr eaLnBrk="1" hangingPunct="1">
              <a:buFont typeface="Wingdings" pitchFamily="2" charset="2"/>
              <a:buNone/>
            </a:pPr>
            <a:r>
              <a:rPr lang="zh-CN" altLang="en-US" dirty="0" smtClean="0"/>
              <a:t>继承</a:t>
            </a:r>
          </a:p>
          <a:p>
            <a:pPr eaLnBrk="1" hangingPunct="1">
              <a:buFont typeface="Wingdings" pitchFamily="2" charset="2"/>
              <a:buNone/>
            </a:pPr>
            <a:r>
              <a:rPr lang="zh-CN" altLang="en-US" dirty="0" smtClean="0"/>
              <a:t>多态性</a:t>
            </a:r>
          </a:p>
        </p:txBody>
      </p:sp>
      <p:sp>
        <p:nvSpPr>
          <p:cNvPr id="8197" name="AutoShape 4">
            <a:hlinkClick r:id="rId3" action="ppaction://hlinksldjump" highlightClick="1"/>
          </p:cNvPr>
          <p:cNvSpPr>
            <a:spLocks noChangeArrowheads="1"/>
          </p:cNvSpPr>
          <p:nvPr/>
        </p:nvSpPr>
        <p:spPr bwMode="auto">
          <a:xfrm>
            <a:off x="768350" y="2116138"/>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198" name="AutoShape 5">
            <a:hlinkClick r:id="rId4" action="ppaction://hlinksldjump" highlightClick="1"/>
          </p:cNvPr>
          <p:cNvSpPr>
            <a:spLocks noChangeArrowheads="1"/>
          </p:cNvSpPr>
          <p:nvPr/>
        </p:nvSpPr>
        <p:spPr bwMode="auto">
          <a:xfrm>
            <a:off x="768350" y="2690813"/>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199" name="AutoShape 6">
            <a:hlinkClick r:id="rId5" action="ppaction://hlinksldjump" highlightClick="1"/>
          </p:cNvPr>
          <p:cNvSpPr>
            <a:spLocks noChangeArrowheads="1"/>
          </p:cNvSpPr>
          <p:nvPr/>
        </p:nvSpPr>
        <p:spPr bwMode="auto">
          <a:xfrm>
            <a:off x="768350" y="326707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200" name="AutoShape 7">
            <a:hlinkClick r:id="rId6" action="ppaction://hlinksldjump" highlightClick="1"/>
          </p:cNvPr>
          <p:cNvSpPr>
            <a:spLocks noChangeArrowheads="1"/>
          </p:cNvSpPr>
          <p:nvPr/>
        </p:nvSpPr>
        <p:spPr bwMode="auto">
          <a:xfrm>
            <a:off x="762000" y="38100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201" name="AutoShape 8">
            <a:hlinkClick r:id="rId7" action="ppaction://hlinksldjump" highlightClick="1"/>
          </p:cNvPr>
          <p:cNvSpPr>
            <a:spLocks noChangeArrowheads="1"/>
          </p:cNvSpPr>
          <p:nvPr/>
        </p:nvSpPr>
        <p:spPr bwMode="auto">
          <a:xfrm>
            <a:off x="762000" y="44196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8202" name="AutoShape 9">
            <a:hlinkClick r:id="rId7" action="ppaction://hlinksldjump" highlightClick="1"/>
          </p:cNvPr>
          <p:cNvSpPr>
            <a:spLocks noChangeArrowheads="1"/>
          </p:cNvSpPr>
          <p:nvPr/>
        </p:nvSpPr>
        <p:spPr bwMode="auto">
          <a:xfrm>
            <a:off x="755650" y="501332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23030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699">
                                            <p:txEl>
                                              <p:pRg st="5" end="5"/>
                                            </p:txEl>
                                          </p:spTgt>
                                        </p:tgtEl>
                                        <p:attrNameLst>
                                          <p:attrName>style.visibility</p:attrName>
                                        </p:attrNameLst>
                                      </p:cBhvr>
                                      <p:to>
                                        <p:strVal val="visible"/>
                                      </p:to>
                                    </p:set>
                                    <p:anim calcmode="lin" valueType="num">
                                      <p:cBhvr additive="base">
                                        <p:cTn id="37"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69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50</a:t>
            </a:fld>
            <a:endParaRPr kumimoji="0" lang="en-US" altLang="zh-CN" sz="1400"/>
          </a:p>
        </p:txBody>
      </p:sp>
      <p:sp>
        <p:nvSpPr>
          <p:cNvPr id="1118210" name="Rectangle 2"/>
          <p:cNvSpPr>
            <a:spLocks noGrp="1" noChangeArrowheads="1"/>
          </p:cNvSpPr>
          <p:nvPr>
            <p:ph type="title"/>
          </p:nvPr>
        </p:nvSpPr>
        <p:spPr/>
        <p:txBody>
          <a:bodyPr>
            <a:normAutofit/>
          </a:bodyPr>
          <a:lstStyle/>
          <a:p>
            <a:pPr eaLnBrk="1" hangingPunct="1">
              <a:defRPr/>
            </a:pPr>
            <a:r>
              <a:rPr lang="zh-CN" altLang="en-US" b="1" dirty="0" smtClean="0">
                <a:solidFill>
                  <a:schemeClr val="tx1"/>
                </a:solidFill>
                <a:latin typeface="宋体" pitchFamily="2" charset="-122"/>
              </a:rPr>
              <a:t>实例</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normAutofit fontScale="55000" lnSpcReduction="20000"/>
          </a:bodyPr>
          <a:lstStyle/>
          <a:p>
            <a:pPr marL="0" indent="0">
              <a:buNone/>
            </a:pPr>
            <a:r>
              <a:rPr lang="en-US" altLang="zh-CN" sz="2800" dirty="0"/>
              <a:t>#include &lt;</a:t>
            </a:r>
            <a:r>
              <a:rPr lang="en-US" altLang="zh-CN" sz="2800" dirty="0" err="1"/>
              <a:t>iostream</a:t>
            </a:r>
            <a:r>
              <a:rPr lang="en-US" altLang="zh-CN" sz="2800" dirty="0"/>
              <a:t>&gt;</a:t>
            </a:r>
          </a:p>
          <a:p>
            <a:pPr marL="0" indent="0">
              <a:buNone/>
            </a:pPr>
            <a:r>
              <a:rPr lang="en-US" altLang="zh-CN" sz="2800" dirty="0"/>
              <a:t>#include &lt;string&gt;</a:t>
            </a:r>
          </a:p>
          <a:p>
            <a:pPr marL="0" indent="0">
              <a:buNone/>
            </a:pPr>
            <a:r>
              <a:rPr lang="en-US" altLang="zh-CN" sz="2800" dirty="0"/>
              <a:t>#include &lt;</a:t>
            </a:r>
            <a:r>
              <a:rPr lang="en-US" altLang="zh-CN" sz="2800" dirty="0" err="1"/>
              <a:t>fstream</a:t>
            </a:r>
            <a:r>
              <a:rPr lang="en-US" altLang="zh-CN" sz="2800" dirty="0"/>
              <a:t>&gt;</a:t>
            </a:r>
          </a:p>
          <a:p>
            <a:pPr marL="0" indent="0">
              <a:buNone/>
            </a:pPr>
            <a:endParaRPr lang="en-US" altLang="zh-CN" sz="2800" dirty="0"/>
          </a:p>
          <a:p>
            <a:pPr marL="0" indent="0">
              <a:buNone/>
            </a:pPr>
            <a:r>
              <a:rPr lang="en-US" altLang="zh-CN" sz="2800" dirty="0"/>
              <a:t>using namespace </a:t>
            </a:r>
            <a:r>
              <a:rPr lang="en-US" altLang="zh-CN" sz="2800" dirty="0" err="1"/>
              <a:t>std</a:t>
            </a:r>
            <a:r>
              <a:rPr lang="en-US" altLang="zh-CN" sz="2800" dirty="0"/>
              <a:t>;</a:t>
            </a:r>
          </a:p>
          <a:p>
            <a:pPr marL="0" indent="0">
              <a:buNone/>
            </a:pPr>
            <a:endParaRPr lang="en-US" altLang="zh-CN" sz="2800" dirty="0"/>
          </a:p>
          <a:p>
            <a:pPr marL="0" indent="0">
              <a:buNone/>
            </a:pPr>
            <a:r>
              <a:rPr lang="en-US" altLang="zh-CN" sz="2800" dirty="0" err="1"/>
              <a:t>int</a:t>
            </a:r>
            <a:r>
              <a:rPr lang="en-US" altLang="zh-CN" sz="2800" dirty="0"/>
              <a:t> main()</a:t>
            </a:r>
          </a:p>
          <a:p>
            <a:pPr marL="0" indent="0">
              <a:buNone/>
            </a:pPr>
            <a:r>
              <a:rPr lang="en-US" altLang="zh-CN" sz="2800" dirty="0"/>
              <a:t>{</a:t>
            </a:r>
          </a:p>
          <a:p>
            <a:pPr marL="0" indent="0">
              <a:buNone/>
            </a:pPr>
            <a:r>
              <a:rPr lang="en-US" altLang="zh-CN" sz="2800" dirty="0"/>
              <a:t>    </a:t>
            </a:r>
            <a:r>
              <a:rPr lang="en-US" altLang="zh-CN" sz="2800" dirty="0" err="1"/>
              <a:t>ifstream</a:t>
            </a:r>
            <a:r>
              <a:rPr lang="en-US" altLang="zh-CN" sz="2800" dirty="0"/>
              <a:t> is("main.cpp");</a:t>
            </a:r>
          </a:p>
          <a:p>
            <a:pPr marL="0" indent="0">
              <a:buNone/>
            </a:pPr>
            <a:r>
              <a:rPr lang="en-US" altLang="zh-CN" sz="2800" dirty="0"/>
              <a:t>    string s;</a:t>
            </a:r>
          </a:p>
          <a:p>
            <a:pPr marL="0" indent="0">
              <a:buNone/>
            </a:pPr>
            <a:r>
              <a:rPr lang="en-US" altLang="zh-CN" sz="2800" dirty="0"/>
              <a:t>    while(</a:t>
            </a:r>
            <a:r>
              <a:rPr lang="en-US" altLang="zh-CN" sz="2800" dirty="0" err="1"/>
              <a:t>getline</a:t>
            </a:r>
            <a:r>
              <a:rPr lang="en-US" altLang="zh-CN" sz="2800" dirty="0"/>
              <a:t>(</a:t>
            </a:r>
            <a:r>
              <a:rPr lang="en-US" altLang="zh-CN" sz="2800" dirty="0" err="1"/>
              <a:t>is,s</a:t>
            </a:r>
            <a:r>
              <a:rPr lang="en-US" altLang="zh-CN" sz="2800" dirty="0"/>
              <a:t>))</a:t>
            </a:r>
          </a:p>
          <a:p>
            <a:pPr marL="0" indent="0">
              <a:buNone/>
            </a:pPr>
            <a:r>
              <a:rPr lang="en-US" altLang="zh-CN" sz="2800" dirty="0"/>
              <a:t>        </a:t>
            </a:r>
            <a:r>
              <a:rPr lang="en-US" altLang="zh-CN" sz="2800" dirty="0" err="1"/>
              <a:t>cout</a:t>
            </a:r>
            <a:r>
              <a:rPr lang="en-US" altLang="zh-CN" sz="2800" dirty="0"/>
              <a:t>&lt;&lt;s&lt;&lt;</a:t>
            </a:r>
            <a:r>
              <a:rPr lang="en-US" altLang="zh-CN" sz="2800" dirty="0" err="1"/>
              <a:t>endl</a:t>
            </a:r>
            <a:r>
              <a:rPr lang="en-US" altLang="zh-CN" sz="2800" dirty="0"/>
              <a:t>;</a:t>
            </a:r>
          </a:p>
          <a:p>
            <a:pPr marL="0" indent="0">
              <a:buNone/>
            </a:pPr>
            <a:r>
              <a:rPr lang="en-US" altLang="zh-CN" sz="2800" dirty="0"/>
              <a:t>    </a:t>
            </a:r>
            <a:r>
              <a:rPr lang="en-US" altLang="zh-CN" sz="2800" dirty="0" err="1"/>
              <a:t>is.close</a:t>
            </a:r>
            <a:r>
              <a:rPr lang="en-US" altLang="zh-CN" sz="2800" dirty="0"/>
              <a:t>();</a:t>
            </a:r>
          </a:p>
          <a:p>
            <a:pPr marL="0" indent="0">
              <a:buNone/>
            </a:pPr>
            <a:r>
              <a:rPr lang="en-US" altLang="zh-CN" sz="2800" dirty="0"/>
              <a:t>    </a:t>
            </a:r>
            <a:r>
              <a:rPr lang="en-US" altLang="zh-CN" sz="2800" dirty="0" err="1"/>
              <a:t>cout</a:t>
            </a:r>
            <a:r>
              <a:rPr lang="en-US" altLang="zh-CN" sz="2800" dirty="0"/>
              <a:t>&lt;&lt;"Game </a:t>
            </a:r>
            <a:r>
              <a:rPr lang="en-US" altLang="zh-CN" sz="2800" dirty="0" err="1"/>
              <a:t>over,Please</a:t>
            </a:r>
            <a:r>
              <a:rPr lang="en-US" altLang="zh-CN" sz="2800" dirty="0"/>
              <a:t> input something"&lt;&lt;</a:t>
            </a:r>
            <a:r>
              <a:rPr lang="en-US" altLang="zh-CN" sz="2800" dirty="0" err="1"/>
              <a:t>endl</a:t>
            </a:r>
            <a:r>
              <a:rPr lang="en-US" altLang="zh-CN" sz="2800" dirty="0"/>
              <a:t>;</a:t>
            </a:r>
          </a:p>
          <a:p>
            <a:pPr marL="0" indent="0">
              <a:buNone/>
            </a:pPr>
            <a:r>
              <a:rPr lang="en-US" altLang="zh-CN" sz="2800" dirty="0"/>
              <a:t>    </a:t>
            </a:r>
            <a:r>
              <a:rPr lang="en-US" altLang="zh-CN" sz="2800" dirty="0" err="1"/>
              <a:t>cin</a:t>
            </a:r>
            <a:r>
              <a:rPr lang="en-US" altLang="zh-CN" sz="2800" dirty="0"/>
              <a:t>&gt;&gt;s;</a:t>
            </a:r>
          </a:p>
          <a:p>
            <a:pPr marL="0" indent="0">
              <a:buNone/>
            </a:pPr>
            <a:r>
              <a:rPr lang="en-US" altLang="zh-CN" sz="2800" dirty="0"/>
              <a:t>    </a:t>
            </a:r>
            <a:r>
              <a:rPr lang="en-US" altLang="zh-CN" sz="2800" dirty="0" err="1"/>
              <a:t>cout</a:t>
            </a:r>
            <a:r>
              <a:rPr lang="en-US" altLang="zh-CN" sz="2800" dirty="0"/>
              <a:t>&lt;&lt;s&lt;&lt;</a:t>
            </a:r>
            <a:r>
              <a:rPr lang="en-US" altLang="zh-CN" sz="2800" dirty="0" err="1"/>
              <a:t>endl</a:t>
            </a:r>
            <a:r>
              <a:rPr lang="en-US" altLang="zh-CN" sz="2800" dirty="0"/>
              <a:t>;</a:t>
            </a:r>
          </a:p>
          <a:p>
            <a:pPr marL="0" indent="0">
              <a:buNone/>
            </a:pPr>
            <a:r>
              <a:rPr lang="en-US" altLang="zh-CN" sz="2800" dirty="0"/>
              <a:t>    </a:t>
            </a:r>
            <a:r>
              <a:rPr lang="en-US" altLang="zh-CN" sz="2800" dirty="0" err="1"/>
              <a:t>cout</a:t>
            </a:r>
            <a:r>
              <a:rPr lang="en-US" altLang="zh-CN" sz="2800" dirty="0"/>
              <a:t>&lt;&lt;</a:t>
            </a:r>
            <a:r>
              <a:rPr lang="en-US" altLang="zh-CN" sz="2800" dirty="0" err="1"/>
              <a:t>s.size</a:t>
            </a:r>
            <a:r>
              <a:rPr lang="en-US" altLang="zh-CN" sz="2800" dirty="0"/>
              <a:t>()&lt;&lt;</a:t>
            </a:r>
            <a:r>
              <a:rPr lang="en-US" altLang="zh-CN" sz="2800" dirty="0" err="1"/>
              <a:t>endl</a:t>
            </a:r>
            <a:r>
              <a:rPr lang="en-US" altLang="zh-CN" sz="2800" dirty="0"/>
              <a:t>;</a:t>
            </a:r>
          </a:p>
          <a:p>
            <a:pPr marL="0" indent="0">
              <a:buNone/>
            </a:pPr>
            <a:r>
              <a:rPr lang="en-US" altLang="zh-CN" sz="2800" dirty="0"/>
              <a:t>     return 0;</a:t>
            </a:r>
          </a:p>
          <a:p>
            <a:pPr marL="0" indent="0">
              <a:buNone/>
            </a:pPr>
            <a:r>
              <a:rPr lang="en-US" altLang="zh-CN" sz="2800" dirty="0"/>
              <a:t>}</a:t>
            </a:r>
          </a:p>
        </p:txBody>
      </p:sp>
    </p:spTree>
    <p:extLst>
      <p:ext uri="{BB962C8B-B14F-4D97-AF65-F5344CB8AC3E}">
        <p14:creationId xmlns:p14="http://schemas.microsoft.com/office/powerpoint/2010/main" val="1479440232"/>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2" end="2"/>
                                            </p:txEl>
                                          </p:spTgt>
                                        </p:tgtEl>
                                        <p:attrNameLst>
                                          <p:attrName>style.visibility</p:attrName>
                                        </p:attrNameLst>
                                      </p:cBhvr>
                                      <p:to>
                                        <p:strVal val="visible"/>
                                      </p:to>
                                    </p:set>
                                    <p:anim calcmode="lin" valueType="num">
                                      <p:cBhvr additive="base">
                                        <p:cTn id="25"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4" end="4"/>
                                            </p:txEl>
                                          </p:spTgt>
                                        </p:tgtEl>
                                        <p:attrNameLst>
                                          <p:attrName>style.visibility</p:attrName>
                                        </p:attrNameLst>
                                      </p:cBhvr>
                                      <p:to>
                                        <p:strVal val="visible"/>
                                      </p:to>
                                    </p:set>
                                    <p:anim calcmode="lin" valueType="num">
                                      <p:cBhvr additive="base">
                                        <p:cTn id="31"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6" end="6"/>
                                            </p:txEl>
                                          </p:spTgt>
                                        </p:tgtEl>
                                        <p:attrNameLst>
                                          <p:attrName>style.visibility</p:attrName>
                                        </p:attrNameLst>
                                      </p:cBhvr>
                                      <p:to>
                                        <p:strVal val="visible"/>
                                      </p:to>
                                    </p:set>
                                    <p:anim calcmode="lin" valueType="num">
                                      <p:cBhvr additive="base">
                                        <p:cTn id="37" dur="500" fill="hold"/>
                                        <p:tgtEl>
                                          <p:spTgt spid="111821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18211">
                                            <p:txEl>
                                              <p:pRg st="7" end="7"/>
                                            </p:txEl>
                                          </p:spTgt>
                                        </p:tgtEl>
                                        <p:attrNameLst>
                                          <p:attrName>style.visibility</p:attrName>
                                        </p:attrNameLst>
                                      </p:cBhvr>
                                      <p:to>
                                        <p:strVal val="visible"/>
                                      </p:to>
                                    </p:set>
                                    <p:anim calcmode="lin" valueType="num">
                                      <p:cBhvr additive="base">
                                        <p:cTn id="43" dur="500" fill="hold"/>
                                        <p:tgtEl>
                                          <p:spTgt spid="1118211">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1821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18211">
                                            <p:txEl>
                                              <p:pRg st="8" end="8"/>
                                            </p:txEl>
                                          </p:spTgt>
                                        </p:tgtEl>
                                        <p:attrNameLst>
                                          <p:attrName>style.visibility</p:attrName>
                                        </p:attrNameLst>
                                      </p:cBhvr>
                                      <p:to>
                                        <p:strVal val="visible"/>
                                      </p:to>
                                    </p:set>
                                    <p:anim calcmode="lin" valueType="num">
                                      <p:cBhvr additive="base">
                                        <p:cTn id="49" dur="500" fill="hold"/>
                                        <p:tgtEl>
                                          <p:spTgt spid="1118211">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1821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18211">
                                            <p:txEl>
                                              <p:pRg st="9" end="9"/>
                                            </p:txEl>
                                          </p:spTgt>
                                        </p:tgtEl>
                                        <p:attrNameLst>
                                          <p:attrName>style.visibility</p:attrName>
                                        </p:attrNameLst>
                                      </p:cBhvr>
                                      <p:to>
                                        <p:strVal val="visible"/>
                                      </p:to>
                                    </p:set>
                                    <p:anim calcmode="lin" valueType="num">
                                      <p:cBhvr additive="base">
                                        <p:cTn id="55" dur="500" fill="hold"/>
                                        <p:tgtEl>
                                          <p:spTgt spid="1118211">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1821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18211">
                                            <p:txEl>
                                              <p:pRg st="10" end="10"/>
                                            </p:txEl>
                                          </p:spTgt>
                                        </p:tgtEl>
                                        <p:attrNameLst>
                                          <p:attrName>style.visibility</p:attrName>
                                        </p:attrNameLst>
                                      </p:cBhvr>
                                      <p:to>
                                        <p:strVal val="visible"/>
                                      </p:to>
                                    </p:set>
                                    <p:anim calcmode="lin" valueType="num">
                                      <p:cBhvr additive="base">
                                        <p:cTn id="61" dur="500" fill="hold"/>
                                        <p:tgtEl>
                                          <p:spTgt spid="1118211">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18211">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18211">
                                            <p:txEl>
                                              <p:pRg st="11" end="11"/>
                                            </p:txEl>
                                          </p:spTgt>
                                        </p:tgtEl>
                                        <p:attrNameLst>
                                          <p:attrName>style.visibility</p:attrName>
                                        </p:attrNameLst>
                                      </p:cBhvr>
                                      <p:to>
                                        <p:strVal val="visible"/>
                                      </p:to>
                                    </p:set>
                                    <p:anim calcmode="lin" valueType="num">
                                      <p:cBhvr additive="base">
                                        <p:cTn id="67" dur="500" fill="hold"/>
                                        <p:tgtEl>
                                          <p:spTgt spid="1118211">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18211">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18211">
                                            <p:txEl>
                                              <p:pRg st="12" end="12"/>
                                            </p:txEl>
                                          </p:spTgt>
                                        </p:tgtEl>
                                        <p:attrNameLst>
                                          <p:attrName>style.visibility</p:attrName>
                                        </p:attrNameLst>
                                      </p:cBhvr>
                                      <p:to>
                                        <p:strVal val="visible"/>
                                      </p:to>
                                    </p:set>
                                    <p:anim calcmode="lin" valueType="num">
                                      <p:cBhvr additive="base">
                                        <p:cTn id="73" dur="500" fill="hold"/>
                                        <p:tgtEl>
                                          <p:spTgt spid="1118211">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18211">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18211">
                                            <p:txEl>
                                              <p:pRg st="13" end="13"/>
                                            </p:txEl>
                                          </p:spTgt>
                                        </p:tgtEl>
                                        <p:attrNameLst>
                                          <p:attrName>style.visibility</p:attrName>
                                        </p:attrNameLst>
                                      </p:cBhvr>
                                      <p:to>
                                        <p:strVal val="visible"/>
                                      </p:to>
                                    </p:set>
                                    <p:anim calcmode="lin" valueType="num">
                                      <p:cBhvr additive="base">
                                        <p:cTn id="79" dur="500" fill="hold"/>
                                        <p:tgtEl>
                                          <p:spTgt spid="1118211">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18211">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CAMERA.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18211">
                                            <p:txEl>
                                              <p:pRg st="14" end="14"/>
                                            </p:txEl>
                                          </p:spTgt>
                                        </p:tgtEl>
                                        <p:attrNameLst>
                                          <p:attrName>style.visibility</p:attrName>
                                        </p:attrNameLst>
                                      </p:cBhvr>
                                      <p:to>
                                        <p:strVal val="visible"/>
                                      </p:to>
                                    </p:set>
                                    <p:anim calcmode="lin" valueType="num">
                                      <p:cBhvr additive="base">
                                        <p:cTn id="85" dur="500" fill="hold"/>
                                        <p:tgtEl>
                                          <p:spTgt spid="1118211">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18211">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18211">
                                            <p:txEl>
                                              <p:pRg st="15" end="15"/>
                                            </p:txEl>
                                          </p:spTgt>
                                        </p:tgtEl>
                                        <p:attrNameLst>
                                          <p:attrName>style.visibility</p:attrName>
                                        </p:attrNameLst>
                                      </p:cBhvr>
                                      <p:to>
                                        <p:strVal val="visible"/>
                                      </p:to>
                                    </p:set>
                                    <p:anim calcmode="lin" valueType="num">
                                      <p:cBhvr additive="base">
                                        <p:cTn id="91" dur="500" fill="hold"/>
                                        <p:tgtEl>
                                          <p:spTgt spid="1118211">
                                            <p:txEl>
                                              <p:pRg st="15" end="1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118211">
                                            <p:txEl>
                                              <p:pRg st="15"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18211">
                                            <p:txEl>
                                              <p:pRg st="16" end="16"/>
                                            </p:txEl>
                                          </p:spTgt>
                                        </p:tgtEl>
                                        <p:attrNameLst>
                                          <p:attrName>style.visibility</p:attrName>
                                        </p:attrNameLst>
                                      </p:cBhvr>
                                      <p:to>
                                        <p:strVal val="visible"/>
                                      </p:to>
                                    </p:set>
                                    <p:anim calcmode="lin" valueType="num">
                                      <p:cBhvr additive="base">
                                        <p:cTn id="97" dur="500" fill="hold"/>
                                        <p:tgtEl>
                                          <p:spTgt spid="1118211">
                                            <p:txEl>
                                              <p:pRg st="16" end="1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18211">
                                            <p:txEl>
                                              <p:pRg st="16" end="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18211">
                                            <p:txEl>
                                              <p:pRg st="17" end="17"/>
                                            </p:txEl>
                                          </p:spTgt>
                                        </p:tgtEl>
                                        <p:attrNameLst>
                                          <p:attrName>style.visibility</p:attrName>
                                        </p:attrNameLst>
                                      </p:cBhvr>
                                      <p:to>
                                        <p:strVal val="visible"/>
                                      </p:to>
                                    </p:set>
                                    <p:anim calcmode="lin" valueType="num">
                                      <p:cBhvr additive="base">
                                        <p:cTn id="103" dur="500" fill="hold"/>
                                        <p:tgtEl>
                                          <p:spTgt spid="1118211">
                                            <p:txEl>
                                              <p:pRg st="17" end="17"/>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118211">
                                            <p:txEl>
                                              <p:pRg st="17" end="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118211">
                                            <p:txEl>
                                              <p:pRg st="18" end="18"/>
                                            </p:txEl>
                                          </p:spTgt>
                                        </p:tgtEl>
                                        <p:attrNameLst>
                                          <p:attrName>style.visibility</p:attrName>
                                        </p:attrNameLst>
                                      </p:cBhvr>
                                      <p:to>
                                        <p:strVal val="visible"/>
                                      </p:to>
                                    </p:set>
                                    <p:anim calcmode="lin" valueType="num">
                                      <p:cBhvr additive="base">
                                        <p:cTn id="109" dur="500" fill="hold"/>
                                        <p:tgtEl>
                                          <p:spTgt spid="1118211">
                                            <p:txEl>
                                              <p:pRg st="18" end="18"/>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1118211">
                                            <p:txEl>
                                              <p:pRg st="18"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51</a:t>
            </a:fld>
            <a:endParaRPr kumimoji="0" lang="en-US" altLang="zh-CN" sz="1400"/>
          </a:p>
        </p:txBody>
      </p:sp>
      <p:sp>
        <p:nvSpPr>
          <p:cNvPr id="1118210" name="Rectangle 2"/>
          <p:cNvSpPr>
            <a:spLocks noGrp="1" noChangeArrowheads="1"/>
          </p:cNvSpPr>
          <p:nvPr>
            <p:ph type="title"/>
          </p:nvPr>
        </p:nvSpPr>
        <p:spPr/>
        <p:txBody>
          <a:bodyPr>
            <a:normAutofit/>
          </a:bodyPr>
          <a:lstStyle/>
          <a:p>
            <a:pPr eaLnBrk="1" hangingPunct="1">
              <a:defRPr/>
            </a:pPr>
            <a:r>
              <a:rPr lang="zh-CN" altLang="en-US" b="1" dirty="0" smtClean="0">
                <a:latin typeface="宋体" pitchFamily="2" charset="-122"/>
              </a:rPr>
              <a:t>向量</a:t>
            </a:r>
            <a:r>
              <a:rPr lang="en-US" altLang="zh-CN" b="1" dirty="0" smtClean="0">
                <a:latin typeface="宋体" pitchFamily="2" charset="-122"/>
              </a:rPr>
              <a:t>vector</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normAutofit/>
          </a:bodyPr>
          <a:lstStyle/>
          <a:p>
            <a:pPr eaLnBrk="1" hangingPunct="1"/>
            <a:r>
              <a:rPr lang="en-US" altLang="zh-CN" sz="2800" dirty="0" smtClean="0"/>
              <a:t>vector</a:t>
            </a:r>
            <a:r>
              <a:rPr lang="zh-CN" altLang="en-US" sz="2800" dirty="0" smtClean="0"/>
              <a:t>是一个模板类，表示对象的集合，也称为对象容器；</a:t>
            </a:r>
            <a:endParaRPr lang="en-US" altLang="zh-CN" sz="2800" dirty="0" smtClean="0"/>
          </a:p>
          <a:p>
            <a:pPr eaLnBrk="1" hangingPunct="1"/>
            <a:r>
              <a:rPr lang="zh-CN" altLang="en-US" sz="2800" dirty="0" smtClean="0"/>
              <a:t>集合中所有对象的类型都相同</a:t>
            </a:r>
            <a:r>
              <a:rPr lang="en-US" altLang="zh-CN" sz="2800" dirty="0" smtClean="0"/>
              <a:t>;</a:t>
            </a:r>
          </a:p>
          <a:p>
            <a:pPr eaLnBrk="1" hangingPunct="1"/>
            <a:r>
              <a:rPr lang="zh-CN" altLang="en-US" sz="2800" dirty="0" smtClean="0"/>
              <a:t>集合中的每个对象都有</a:t>
            </a:r>
            <a:r>
              <a:rPr lang="zh-CN" altLang="en-US" sz="2800" dirty="0"/>
              <a:t>一</a:t>
            </a:r>
            <a:r>
              <a:rPr lang="zh-CN" altLang="en-US" sz="2800" dirty="0" smtClean="0"/>
              <a:t>个索引；</a:t>
            </a:r>
            <a:endParaRPr lang="en-US" altLang="zh-CN" sz="2800" dirty="0" smtClean="0"/>
          </a:p>
          <a:p>
            <a:r>
              <a:rPr lang="zh-CN" altLang="en-US" sz="2800" dirty="0" smtClean="0"/>
              <a:t>模板类需要实例化，才能使用，实例化的语法如下：</a:t>
            </a:r>
            <a:r>
              <a:rPr lang="en-US" altLang="zh-CN" sz="2800" dirty="0" smtClean="0"/>
              <a:t>//</a:t>
            </a:r>
            <a:r>
              <a:rPr lang="zh-CN" altLang="en-US" sz="2800" dirty="0"/>
              <a:t>尖括号中是模板</a:t>
            </a:r>
            <a:r>
              <a:rPr lang="zh-CN" altLang="en-US" sz="2800" dirty="0" smtClean="0"/>
              <a:t>参数</a:t>
            </a:r>
            <a:endParaRPr lang="en-US" altLang="zh-CN" sz="2800" dirty="0" smtClean="0"/>
          </a:p>
          <a:p>
            <a:pPr lvl="1"/>
            <a:r>
              <a:rPr lang="en-US" altLang="zh-CN" sz="2400" dirty="0" smtClean="0"/>
              <a:t>vector&lt;</a:t>
            </a:r>
            <a:r>
              <a:rPr lang="en-US" altLang="zh-CN" sz="2400" dirty="0" err="1" smtClean="0"/>
              <a:t>int</a:t>
            </a:r>
            <a:r>
              <a:rPr lang="en-US" altLang="zh-CN" sz="2400" dirty="0" smtClean="0"/>
              <a:t>&gt; iv</a:t>
            </a:r>
            <a:r>
              <a:rPr lang="zh-CN" altLang="en-US" sz="2400" dirty="0" smtClean="0"/>
              <a:t>；</a:t>
            </a:r>
            <a:endParaRPr lang="en-US" altLang="zh-CN" sz="2400" dirty="0" smtClean="0"/>
          </a:p>
          <a:p>
            <a:pPr lvl="1"/>
            <a:r>
              <a:rPr lang="en-US" altLang="zh-CN" sz="2400" dirty="0" smtClean="0"/>
              <a:t>vector&lt;float&gt;</a:t>
            </a:r>
            <a:r>
              <a:rPr lang="en-US" altLang="zh-CN" sz="2400" dirty="0" err="1" smtClean="0"/>
              <a:t>fv</a:t>
            </a:r>
            <a:r>
              <a:rPr lang="en-US" altLang="zh-CN" sz="2400" dirty="0" smtClean="0"/>
              <a:t>;</a:t>
            </a:r>
          </a:p>
          <a:p>
            <a:pPr lvl="1"/>
            <a:r>
              <a:rPr lang="en-US" altLang="zh-CN" sz="2400" dirty="0" smtClean="0"/>
              <a:t>vector&lt;vector&lt;string&gt;&gt;</a:t>
            </a:r>
            <a:r>
              <a:rPr lang="en-US" altLang="zh-CN" sz="2400" dirty="0" err="1" smtClean="0"/>
              <a:t>ssv</a:t>
            </a:r>
            <a:r>
              <a:rPr lang="en-US" altLang="zh-CN" sz="2400" dirty="0" smtClean="0"/>
              <a:t>;</a:t>
            </a:r>
          </a:p>
          <a:p>
            <a:pPr lvl="1"/>
            <a:endParaRPr lang="en-US" altLang="zh-CN" sz="2400" dirty="0" smtClean="0"/>
          </a:p>
        </p:txBody>
      </p:sp>
    </p:spTree>
    <p:extLst>
      <p:ext uri="{BB962C8B-B14F-4D97-AF65-F5344CB8AC3E}">
        <p14:creationId xmlns:p14="http://schemas.microsoft.com/office/powerpoint/2010/main" val="1976995316"/>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2" end="2"/>
                                            </p:txEl>
                                          </p:spTgt>
                                        </p:tgtEl>
                                        <p:attrNameLst>
                                          <p:attrName>style.visibility</p:attrName>
                                        </p:attrNameLst>
                                      </p:cBhvr>
                                      <p:to>
                                        <p:strVal val="visible"/>
                                      </p:to>
                                    </p:set>
                                    <p:anim calcmode="lin" valueType="num">
                                      <p:cBhvr additive="base">
                                        <p:cTn id="25"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3" end="3"/>
                                            </p:txEl>
                                          </p:spTgt>
                                        </p:tgtEl>
                                        <p:attrNameLst>
                                          <p:attrName>style.visibility</p:attrName>
                                        </p:attrNameLst>
                                      </p:cBhvr>
                                      <p:to>
                                        <p:strVal val="visible"/>
                                      </p:to>
                                    </p:set>
                                    <p:anim calcmode="lin" valueType="num">
                                      <p:cBhvr additive="base">
                                        <p:cTn id="31"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par>
                                <p:cTn id="33" presetID="2" presetClass="entr" presetSubtype="2" fill="hold" grpId="0" nodeType="withEffect">
                                  <p:stCondLst>
                                    <p:cond delay="0"/>
                                  </p:stCondLst>
                                  <p:childTnLst>
                                    <p:set>
                                      <p:cBhvr>
                                        <p:cTn id="34" dur="1" fill="hold">
                                          <p:stCondLst>
                                            <p:cond delay="0"/>
                                          </p:stCondLst>
                                        </p:cTn>
                                        <p:tgtEl>
                                          <p:spTgt spid="1118211">
                                            <p:txEl>
                                              <p:pRg st="4" end="4"/>
                                            </p:txEl>
                                          </p:spTgt>
                                        </p:tgtEl>
                                        <p:attrNameLst>
                                          <p:attrName>style.visibility</p:attrName>
                                        </p:attrNameLst>
                                      </p:cBhvr>
                                      <p:to>
                                        <p:strVal val="visible"/>
                                      </p:to>
                                    </p:set>
                                    <p:anim calcmode="lin" valueType="num">
                                      <p:cBhvr additive="base">
                                        <p:cTn id="35"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par>
                                <p:cTn id="37" presetID="2" presetClass="entr" presetSubtype="2" fill="hold" grpId="0" nodeType="withEffect">
                                  <p:stCondLst>
                                    <p:cond delay="0"/>
                                  </p:stCondLst>
                                  <p:childTnLst>
                                    <p:set>
                                      <p:cBhvr>
                                        <p:cTn id="38" dur="1" fill="hold">
                                          <p:stCondLst>
                                            <p:cond delay="0"/>
                                          </p:stCondLst>
                                        </p:cTn>
                                        <p:tgtEl>
                                          <p:spTgt spid="1118211">
                                            <p:txEl>
                                              <p:pRg st="5" end="5"/>
                                            </p:txEl>
                                          </p:spTgt>
                                        </p:tgtEl>
                                        <p:attrNameLst>
                                          <p:attrName>style.visibility</p:attrName>
                                        </p:attrNameLst>
                                      </p:cBhvr>
                                      <p:to>
                                        <p:strVal val="visible"/>
                                      </p:to>
                                    </p:set>
                                    <p:anim calcmode="lin" valueType="num">
                                      <p:cBhvr additive="base">
                                        <p:cTn id="39"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par>
                                <p:cTn id="41" presetID="2" presetClass="entr" presetSubtype="2" fill="hold" grpId="0" nodeType="withEffect">
                                  <p:stCondLst>
                                    <p:cond delay="0"/>
                                  </p:stCondLst>
                                  <p:childTnLst>
                                    <p:set>
                                      <p:cBhvr>
                                        <p:cTn id="42" dur="1" fill="hold">
                                          <p:stCondLst>
                                            <p:cond delay="0"/>
                                          </p:stCondLst>
                                        </p:cTn>
                                        <p:tgtEl>
                                          <p:spTgt spid="1118211">
                                            <p:txEl>
                                              <p:pRg st="6" end="6"/>
                                            </p:txEl>
                                          </p:spTgt>
                                        </p:tgtEl>
                                        <p:attrNameLst>
                                          <p:attrName>style.visibility</p:attrName>
                                        </p:attrNameLst>
                                      </p:cBhvr>
                                      <p:to>
                                        <p:strVal val="visible"/>
                                      </p:to>
                                    </p:set>
                                    <p:anim calcmode="lin" valueType="num">
                                      <p:cBhvr additive="base">
                                        <p:cTn id="43" dur="500" fill="hold"/>
                                        <p:tgtEl>
                                          <p:spTgt spid="111821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18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52</a:t>
            </a:fld>
            <a:endParaRPr kumimoji="0" lang="en-US" altLang="zh-CN" sz="1400"/>
          </a:p>
        </p:txBody>
      </p:sp>
      <p:sp>
        <p:nvSpPr>
          <p:cNvPr id="1118210" name="Rectangle 2"/>
          <p:cNvSpPr>
            <a:spLocks noGrp="1" noChangeArrowheads="1"/>
          </p:cNvSpPr>
          <p:nvPr>
            <p:ph type="title"/>
          </p:nvPr>
        </p:nvSpPr>
        <p:spPr/>
        <p:txBody>
          <a:bodyPr>
            <a:normAutofit/>
          </a:bodyPr>
          <a:lstStyle/>
          <a:p>
            <a:pPr eaLnBrk="1" hangingPunct="1">
              <a:defRPr/>
            </a:pPr>
            <a:r>
              <a:rPr lang="zh-CN" altLang="en-US" b="1" dirty="0" smtClean="0">
                <a:latin typeface="宋体" pitchFamily="2" charset="-122"/>
              </a:rPr>
              <a:t>向量初始化</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normAutofit lnSpcReduction="10000"/>
          </a:bodyPr>
          <a:lstStyle/>
          <a:p>
            <a:pPr eaLnBrk="1" hangingPunct="1"/>
            <a:r>
              <a:rPr lang="en-US" altLang="zh-CN" sz="2800" dirty="0"/>
              <a:t>v</a:t>
            </a:r>
            <a:r>
              <a:rPr lang="en-US" altLang="zh-CN" sz="2800" dirty="0" smtClean="0"/>
              <a:t>ector&lt;T&gt; v;</a:t>
            </a:r>
            <a:r>
              <a:rPr lang="zh-CN" altLang="en-US" sz="2800" dirty="0" smtClean="0"/>
              <a:t>空向量</a:t>
            </a:r>
            <a:endParaRPr lang="en-US" altLang="zh-CN" sz="2800" dirty="0" smtClean="0"/>
          </a:p>
          <a:p>
            <a:pPr eaLnBrk="1" hangingPunct="1"/>
            <a:r>
              <a:rPr lang="en-US" altLang="zh-CN" sz="2800" dirty="0" smtClean="0"/>
              <a:t>vector&lt;T&gt;v2(v1);//</a:t>
            </a:r>
            <a:r>
              <a:rPr lang="zh-CN" altLang="en-US" sz="2800" dirty="0" smtClean="0"/>
              <a:t>拷贝构造</a:t>
            </a:r>
            <a:endParaRPr lang="en-US" altLang="zh-CN" sz="2800" dirty="0" smtClean="0"/>
          </a:p>
          <a:p>
            <a:pPr eaLnBrk="1" hangingPunct="1"/>
            <a:r>
              <a:rPr lang="en-US" altLang="zh-CN" sz="2800" dirty="0" smtClean="0"/>
              <a:t>vector&lt;T&gt;v2=v1;//</a:t>
            </a:r>
            <a:r>
              <a:rPr lang="zh-CN" altLang="en-US" sz="2800" dirty="0" smtClean="0"/>
              <a:t>赋值初始化，</a:t>
            </a:r>
            <a:r>
              <a:rPr lang="en-US" altLang="zh-CN" sz="2800" dirty="0" smtClean="0"/>
              <a:t>v2</a:t>
            </a:r>
            <a:r>
              <a:rPr lang="zh-CN" altLang="en-US" sz="2800" dirty="0" smtClean="0"/>
              <a:t>包含</a:t>
            </a:r>
            <a:r>
              <a:rPr lang="en-US" altLang="zh-CN" sz="2800" dirty="0" smtClean="0"/>
              <a:t>v1</a:t>
            </a:r>
            <a:r>
              <a:rPr lang="zh-CN" altLang="en-US" sz="2800" dirty="0" smtClean="0"/>
              <a:t>的所有</a:t>
            </a:r>
            <a:endParaRPr lang="en-US" altLang="zh-CN" sz="2800" dirty="0" smtClean="0"/>
          </a:p>
          <a:p>
            <a:pPr eaLnBrk="1" hangingPunct="1"/>
            <a:r>
              <a:rPr lang="en-US" altLang="zh-CN" sz="2800" dirty="0" smtClean="0"/>
              <a:t>vector&lt;T&gt;v2(</a:t>
            </a:r>
            <a:r>
              <a:rPr lang="en-US" altLang="zh-CN" sz="2800" dirty="0" err="1" smtClean="0"/>
              <a:t>n,value</a:t>
            </a:r>
            <a:r>
              <a:rPr lang="en-US" altLang="zh-CN" sz="2800" dirty="0" smtClean="0"/>
              <a:t>);//n</a:t>
            </a:r>
            <a:r>
              <a:rPr lang="zh-CN" altLang="en-US" sz="2800" dirty="0" smtClean="0"/>
              <a:t>个值重复构造</a:t>
            </a:r>
            <a:endParaRPr lang="en-US" altLang="zh-CN" sz="2800" dirty="0" smtClean="0"/>
          </a:p>
          <a:p>
            <a:pPr eaLnBrk="1" hangingPunct="1"/>
            <a:r>
              <a:rPr lang="en-US" altLang="zh-CN" sz="2800" dirty="0" smtClean="0"/>
              <a:t>vector&lt;T&gt;v{</a:t>
            </a:r>
            <a:r>
              <a:rPr lang="en-US" altLang="zh-CN" sz="2800" dirty="0" err="1" smtClean="0"/>
              <a:t>a,b,c,d</a:t>
            </a:r>
            <a:r>
              <a:rPr lang="en-US" altLang="zh-CN" sz="2800" dirty="0" smtClean="0"/>
              <a:t>,….}</a:t>
            </a:r>
            <a:r>
              <a:rPr lang="zh-CN" altLang="en-US" sz="2800" dirty="0" smtClean="0"/>
              <a:t>；</a:t>
            </a:r>
            <a:r>
              <a:rPr lang="en-US" altLang="zh-CN" sz="2800" dirty="0" smtClean="0"/>
              <a:t>//</a:t>
            </a:r>
            <a:r>
              <a:rPr lang="zh-CN" altLang="en-US" sz="2800" dirty="0" smtClean="0"/>
              <a:t>指定具体值的构造</a:t>
            </a:r>
            <a:endParaRPr lang="en-US" altLang="zh-CN" sz="2800" dirty="0" smtClean="0"/>
          </a:p>
          <a:p>
            <a:pPr eaLnBrk="1" hangingPunct="1"/>
            <a:r>
              <a:rPr lang="en-US" altLang="zh-CN" sz="2800" dirty="0" smtClean="0"/>
              <a:t>vector&lt;T&gt;v={</a:t>
            </a:r>
            <a:r>
              <a:rPr lang="en-US" altLang="zh-CN" sz="2800" dirty="0" err="1" smtClean="0"/>
              <a:t>a,b,c</a:t>
            </a:r>
            <a:r>
              <a:rPr lang="en-US" altLang="zh-CN" sz="2800" dirty="0" smtClean="0"/>
              <a:t>,….};//</a:t>
            </a:r>
            <a:r>
              <a:rPr lang="zh-CN" altLang="en-US" sz="2800" dirty="0" smtClean="0"/>
              <a:t>同上</a:t>
            </a:r>
            <a:endParaRPr lang="en-US" altLang="zh-CN" sz="2800" dirty="0" smtClean="0"/>
          </a:p>
          <a:p>
            <a:pPr eaLnBrk="1" hangingPunct="1"/>
            <a:endParaRPr lang="en-US" altLang="zh-CN" sz="2800" dirty="0"/>
          </a:p>
          <a:p>
            <a:pPr eaLnBrk="1" hangingPunct="1"/>
            <a:r>
              <a:rPr lang="zh-CN" altLang="en-US" sz="2800" dirty="0" smtClean="0"/>
              <a:t>最有效的向量初始化方法是定义空向量，通过</a:t>
            </a:r>
            <a:r>
              <a:rPr lang="en-US" altLang="zh-CN" sz="2800" dirty="0" err="1" smtClean="0"/>
              <a:t>push_back</a:t>
            </a:r>
            <a:r>
              <a:rPr lang="en-US" altLang="zh-CN" sz="2800" dirty="0" smtClean="0"/>
              <a:t>()</a:t>
            </a:r>
            <a:r>
              <a:rPr lang="zh-CN" altLang="en-US" sz="2800" dirty="0" smtClean="0"/>
              <a:t>向其中添加元素；</a:t>
            </a:r>
            <a:endParaRPr lang="en-US" altLang="zh-CN" sz="2800" dirty="0" smtClean="0"/>
          </a:p>
        </p:txBody>
      </p:sp>
    </p:spTree>
    <p:extLst>
      <p:ext uri="{BB962C8B-B14F-4D97-AF65-F5344CB8AC3E}">
        <p14:creationId xmlns:p14="http://schemas.microsoft.com/office/powerpoint/2010/main" val="988297052"/>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2" end="2"/>
                                            </p:txEl>
                                          </p:spTgt>
                                        </p:tgtEl>
                                        <p:attrNameLst>
                                          <p:attrName>style.visibility</p:attrName>
                                        </p:attrNameLst>
                                      </p:cBhvr>
                                      <p:to>
                                        <p:strVal val="visible"/>
                                      </p:to>
                                    </p:set>
                                    <p:anim calcmode="lin" valueType="num">
                                      <p:cBhvr additive="base">
                                        <p:cTn id="25"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3" end="3"/>
                                            </p:txEl>
                                          </p:spTgt>
                                        </p:tgtEl>
                                        <p:attrNameLst>
                                          <p:attrName>style.visibility</p:attrName>
                                        </p:attrNameLst>
                                      </p:cBhvr>
                                      <p:to>
                                        <p:strVal val="visible"/>
                                      </p:to>
                                    </p:set>
                                    <p:anim calcmode="lin" valueType="num">
                                      <p:cBhvr additive="base">
                                        <p:cTn id="31"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4" end="4"/>
                                            </p:txEl>
                                          </p:spTgt>
                                        </p:tgtEl>
                                        <p:attrNameLst>
                                          <p:attrName>style.visibility</p:attrName>
                                        </p:attrNameLst>
                                      </p:cBhvr>
                                      <p:to>
                                        <p:strVal val="visible"/>
                                      </p:to>
                                    </p:set>
                                    <p:anim calcmode="lin" valueType="num">
                                      <p:cBhvr additive="base">
                                        <p:cTn id="37"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18211">
                                            <p:txEl>
                                              <p:pRg st="5" end="5"/>
                                            </p:txEl>
                                          </p:spTgt>
                                        </p:tgtEl>
                                        <p:attrNameLst>
                                          <p:attrName>style.visibility</p:attrName>
                                        </p:attrNameLst>
                                      </p:cBhvr>
                                      <p:to>
                                        <p:strVal val="visible"/>
                                      </p:to>
                                    </p:set>
                                    <p:anim calcmode="lin" valueType="num">
                                      <p:cBhvr additive="base">
                                        <p:cTn id="43"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18211">
                                            <p:txEl>
                                              <p:pRg st="7" end="7"/>
                                            </p:txEl>
                                          </p:spTgt>
                                        </p:tgtEl>
                                        <p:attrNameLst>
                                          <p:attrName>style.visibility</p:attrName>
                                        </p:attrNameLst>
                                      </p:cBhvr>
                                      <p:to>
                                        <p:strVal val="visible"/>
                                      </p:to>
                                    </p:set>
                                    <p:anim calcmode="lin" valueType="num">
                                      <p:cBhvr additive="base">
                                        <p:cTn id="49" dur="500" fill="hold"/>
                                        <p:tgtEl>
                                          <p:spTgt spid="111821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1821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53</a:t>
            </a:fld>
            <a:endParaRPr kumimoji="0" lang="en-US" altLang="zh-CN" sz="1400"/>
          </a:p>
        </p:txBody>
      </p:sp>
      <p:sp>
        <p:nvSpPr>
          <p:cNvPr id="1118210" name="Rectangle 2"/>
          <p:cNvSpPr>
            <a:spLocks noGrp="1" noChangeArrowheads="1"/>
          </p:cNvSpPr>
          <p:nvPr>
            <p:ph type="title"/>
          </p:nvPr>
        </p:nvSpPr>
        <p:spPr/>
        <p:txBody>
          <a:bodyPr>
            <a:normAutofit/>
          </a:bodyPr>
          <a:lstStyle/>
          <a:p>
            <a:pPr eaLnBrk="1" hangingPunct="1">
              <a:defRPr/>
            </a:pPr>
            <a:r>
              <a:rPr lang="zh-CN" altLang="en-US" b="1" dirty="0" smtClean="0">
                <a:latin typeface="宋体" pitchFamily="2" charset="-122"/>
              </a:rPr>
              <a:t>向量初始化：实例</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lstStyle/>
          <a:p>
            <a:r>
              <a:rPr lang="en-US" altLang="zh-CN" sz="2800" dirty="0"/>
              <a:t>vector&lt;</a:t>
            </a:r>
            <a:r>
              <a:rPr lang="en-US" altLang="zh-CN" sz="2800" dirty="0" err="1"/>
              <a:t>int</a:t>
            </a:r>
            <a:r>
              <a:rPr lang="en-US" altLang="zh-CN" sz="2800" dirty="0"/>
              <a:t>&gt; </a:t>
            </a:r>
            <a:r>
              <a:rPr lang="en-US" altLang="zh-CN" sz="2800" dirty="0" err="1" smtClean="0"/>
              <a:t>ivec</a:t>
            </a:r>
            <a:r>
              <a:rPr lang="en-US" altLang="zh-CN" sz="2800" dirty="0" smtClean="0"/>
              <a:t>(10);//</a:t>
            </a:r>
            <a:r>
              <a:rPr lang="en-US" altLang="zh-CN" sz="2800" dirty="0"/>
              <a:t>10</a:t>
            </a:r>
            <a:r>
              <a:rPr lang="zh-CN" altLang="en-US" sz="2800" dirty="0"/>
              <a:t>个元素，值均</a:t>
            </a:r>
            <a:r>
              <a:rPr lang="zh-CN" altLang="en-US" sz="2800" dirty="0" smtClean="0"/>
              <a:t>为</a:t>
            </a:r>
            <a:r>
              <a:rPr lang="en-US" altLang="zh-CN" sz="2800" dirty="0" smtClean="0"/>
              <a:t>0</a:t>
            </a:r>
            <a:endParaRPr lang="en-US" altLang="zh-CN" sz="2800" dirty="0"/>
          </a:p>
          <a:p>
            <a:r>
              <a:rPr lang="en-US" altLang="zh-CN" sz="2800" dirty="0" smtClean="0"/>
              <a:t>vector&lt;string&gt; </a:t>
            </a:r>
            <a:r>
              <a:rPr lang="en-US" altLang="zh-CN" sz="2800" dirty="0" err="1" smtClean="0"/>
              <a:t>sstr</a:t>
            </a:r>
            <a:r>
              <a:rPr lang="en-US" altLang="zh-CN" sz="2800" dirty="0" smtClean="0"/>
              <a:t>(10);//</a:t>
            </a:r>
            <a:r>
              <a:rPr lang="en-US" altLang="zh-CN" sz="2800" dirty="0"/>
              <a:t>10</a:t>
            </a:r>
            <a:r>
              <a:rPr lang="zh-CN" altLang="en-US" sz="2800" dirty="0"/>
              <a:t>个元素</a:t>
            </a:r>
            <a:r>
              <a:rPr lang="zh-CN" altLang="en-US" sz="2800" dirty="0" smtClean="0"/>
              <a:t>，均为空串</a:t>
            </a:r>
            <a:endParaRPr lang="en-US" altLang="zh-CN" sz="2800" dirty="0" smtClean="0"/>
          </a:p>
          <a:p>
            <a:pPr eaLnBrk="1" hangingPunct="1"/>
            <a:r>
              <a:rPr lang="en-US" altLang="zh-CN" sz="2800" dirty="0" smtClean="0"/>
              <a:t>vector&lt;</a:t>
            </a:r>
            <a:r>
              <a:rPr lang="en-US" altLang="zh-CN" sz="2800" dirty="0" err="1" smtClean="0"/>
              <a:t>int</a:t>
            </a:r>
            <a:r>
              <a:rPr lang="en-US" altLang="zh-CN" sz="2800" dirty="0" smtClean="0"/>
              <a:t>&gt; </a:t>
            </a:r>
            <a:r>
              <a:rPr lang="en-US" altLang="zh-CN" sz="2800" dirty="0" err="1" smtClean="0"/>
              <a:t>ivec</a:t>
            </a:r>
            <a:r>
              <a:rPr lang="en-US" altLang="zh-CN" sz="2800" dirty="0" smtClean="0"/>
              <a:t>(10,1);//10</a:t>
            </a:r>
            <a:r>
              <a:rPr lang="zh-CN" altLang="en-US" sz="2800" dirty="0" smtClean="0"/>
              <a:t>个元素，值均为</a:t>
            </a:r>
            <a:r>
              <a:rPr lang="en-US" altLang="zh-CN" sz="2800" dirty="0" smtClean="0"/>
              <a:t>1</a:t>
            </a:r>
          </a:p>
          <a:p>
            <a:pPr eaLnBrk="1" hangingPunct="1"/>
            <a:r>
              <a:rPr lang="en-US" altLang="zh-CN" sz="2800" dirty="0" smtClean="0"/>
              <a:t>vector&lt;</a:t>
            </a:r>
            <a:r>
              <a:rPr lang="en-US" altLang="zh-CN" sz="2800" dirty="0" err="1" smtClean="0"/>
              <a:t>int</a:t>
            </a:r>
            <a:r>
              <a:rPr lang="en-US" altLang="zh-CN" sz="2800" dirty="0" smtClean="0"/>
              <a:t>&gt; </a:t>
            </a:r>
            <a:r>
              <a:rPr lang="en-US" altLang="zh-CN" sz="2800" dirty="0" err="1" smtClean="0"/>
              <a:t>ivec</a:t>
            </a:r>
            <a:r>
              <a:rPr lang="en-US" altLang="zh-CN" sz="2800" dirty="0" smtClean="0"/>
              <a:t>{10,1};//2</a:t>
            </a:r>
            <a:r>
              <a:rPr lang="zh-CN" altLang="en-US" sz="2800" dirty="0" smtClean="0"/>
              <a:t>个元素，值为：</a:t>
            </a:r>
            <a:r>
              <a:rPr lang="en-US" altLang="zh-CN" sz="2800" dirty="0" smtClean="0"/>
              <a:t>10</a:t>
            </a:r>
            <a:r>
              <a:rPr lang="zh-CN" altLang="en-US" sz="2800" dirty="0" smtClean="0"/>
              <a:t>和</a:t>
            </a:r>
            <a:r>
              <a:rPr lang="en-US" altLang="zh-CN" sz="2800" dirty="0" smtClean="0"/>
              <a:t>1</a:t>
            </a:r>
          </a:p>
          <a:p>
            <a:r>
              <a:rPr lang="en-US" altLang="zh-CN" sz="2800" dirty="0" smtClean="0"/>
              <a:t>vector&lt;string&gt; </a:t>
            </a:r>
            <a:r>
              <a:rPr lang="en-US" altLang="zh-CN" sz="2800" dirty="0" err="1"/>
              <a:t>ivec</a:t>
            </a:r>
            <a:r>
              <a:rPr lang="en-US" altLang="zh-CN" sz="2800" dirty="0"/>
              <a:t>{10</a:t>
            </a:r>
            <a:r>
              <a:rPr lang="en-US" altLang="zh-CN" sz="2800" dirty="0" smtClean="0"/>
              <a:t>,”Hello”};//10</a:t>
            </a:r>
            <a:r>
              <a:rPr lang="zh-CN" altLang="en-US" sz="2800" dirty="0" smtClean="0"/>
              <a:t>个</a:t>
            </a:r>
            <a:r>
              <a:rPr lang="zh-CN" altLang="en-US" sz="2800" dirty="0"/>
              <a:t>元素，值为</a:t>
            </a:r>
            <a:r>
              <a:rPr lang="zh-CN" altLang="en-US" sz="2800" dirty="0" smtClean="0"/>
              <a:t>：</a:t>
            </a:r>
            <a:r>
              <a:rPr lang="en-US" altLang="zh-CN" sz="2800" dirty="0" smtClean="0"/>
              <a:t>”Hello”</a:t>
            </a:r>
            <a:endParaRPr lang="en-US" altLang="zh-CN" sz="2800" dirty="0"/>
          </a:p>
          <a:p>
            <a:pPr eaLnBrk="1" hangingPunct="1"/>
            <a:endParaRPr lang="en-US" altLang="zh-CN" sz="2800" dirty="0" smtClean="0"/>
          </a:p>
        </p:txBody>
      </p:sp>
    </p:spTree>
    <p:extLst>
      <p:ext uri="{BB962C8B-B14F-4D97-AF65-F5344CB8AC3E}">
        <p14:creationId xmlns:p14="http://schemas.microsoft.com/office/powerpoint/2010/main" val="1401218381"/>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2" end="2"/>
                                            </p:txEl>
                                          </p:spTgt>
                                        </p:tgtEl>
                                        <p:attrNameLst>
                                          <p:attrName>style.visibility</p:attrName>
                                        </p:attrNameLst>
                                      </p:cBhvr>
                                      <p:to>
                                        <p:strVal val="visible"/>
                                      </p:to>
                                    </p:set>
                                    <p:anim calcmode="lin" valueType="num">
                                      <p:cBhvr additive="base">
                                        <p:cTn id="25"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3" end="3"/>
                                            </p:txEl>
                                          </p:spTgt>
                                        </p:tgtEl>
                                        <p:attrNameLst>
                                          <p:attrName>style.visibility</p:attrName>
                                        </p:attrNameLst>
                                      </p:cBhvr>
                                      <p:to>
                                        <p:strVal val="visible"/>
                                      </p:to>
                                    </p:set>
                                    <p:anim calcmode="lin" valueType="num">
                                      <p:cBhvr additive="base">
                                        <p:cTn id="31"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4" end="4"/>
                                            </p:txEl>
                                          </p:spTgt>
                                        </p:tgtEl>
                                        <p:attrNameLst>
                                          <p:attrName>style.visibility</p:attrName>
                                        </p:attrNameLst>
                                      </p:cBhvr>
                                      <p:to>
                                        <p:strVal val="visible"/>
                                      </p:to>
                                    </p:set>
                                    <p:anim calcmode="lin" valueType="num">
                                      <p:cBhvr additive="base">
                                        <p:cTn id="37"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54</a:t>
            </a:fld>
            <a:endParaRPr kumimoji="0" lang="en-US" altLang="zh-CN" sz="1400"/>
          </a:p>
        </p:txBody>
      </p:sp>
      <p:sp>
        <p:nvSpPr>
          <p:cNvPr id="1118210" name="Rectangle 2"/>
          <p:cNvSpPr>
            <a:spLocks noGrp="1" noChangeArrowheads="1"/>
          </p:cNvSpPr>
          <p:nvPr>
            <p:ph type="title"/>
          </p:nvPr>
        </p:nvSpPr>
        <p:spPr/>
        <p:txBody>
          <a:bodyPr>
            <a:normAutofit/>
          </a:bodyPr>
          <a:lstStyle/>
          <a:p>
            <a:pPr eaLnBrk="1" hangingPunct="1">
              <a:defRPr/>
            </a:pPr>
            <a:r>
              <a:rPr lang="zh-CN" altLang="en-US" b="1" dirty="0" smtClean="0">
                <a:solidFill>
                  <a:schemeClr val="tx1"/>
                </a:solidFill>
                <a:latin typeface="宋体" pitchFamily="2" charset="-122"/>
              </a:rPr>
              <a:t>向量操作</a:t>
            </a:r>
            <a:r>
              <a:rPr lang="en-US" altLang="zh-CN" b="1" dirty="0" smtClean="0">
                <a:solidFill>
                  <a:schemeClr val="tx1"/>
                </a:solidFill>
                <a:latin typeface="宋体" pitchFamily="2" charset="-122"/>
              </a:rPr>
              <a:t>-</a:t>
            </a:r>
            <a:r>
              <a:rPr lang="zh-CN" altLang="en-US" b="1" dirty="0" smtClean="0">
                <a:solidFill>
                  <a:schemeClr val="tx1"/>
                </a:solidFill>
                <a:latin typeface="宋体" pitchFamily="2" charset="-122"/>
              </a:rPr>
              <a:t>主要函数</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lstStyle/>
          <a:p>
            <a:pPr eaLnBrk="1" hangingPunct="1"/>
            <a:r>
              <a:rPr lang="en-US" altLang="zh-CN" sz="2400" dirty="0" err="1" smtClean="0"/>
              <a:t>v.empty</a:t>
            </a:r>
            <a:r>
              <a:rPr lang="en-US" altLang="zh-CN" sz="2400" dirty="0" smtClean="0"/>
              <a:t>()</a:t>
            </a:r>
            <a:r>
              <a:rPr lang="zh-CN" altLang="en-US" sz="2400" dirty="0" smtClean="0"/>
              <a:t>；</a:t>
            </a:r>
            <a:r>
              <a:rPr lang="en-US" altLang="zh-CN" sz="2400" dirty="0" smtClean="0"/>
              <a:t>//</a:t>
            </a:r>
            <a:r>
              <a:rPr lang="zh-CN" altLang="en-US" sz="2400" dirty="0" smtClean="0"/>
              <a:t>字符串为空则返回</a:t>
            </a:r>
            <a:r>
              <a:rPr lang="en-US" altLang="zh-CN" sz="2400" dirty="0" smtClean="0"/>
              <a:t>true,</a:t>
            </a:r>
            <a:r>
              <a:rPr lang="zh-CN" altLang="en-US" sz="2400" dirty="0" smtClean="0"/>
              <a:t>否则</a:t>
            </a:r>
            <a:r>
              <a:rPr lang="en-US" altLang="zh-CN" sz="2400" dirty="0" smtClean="0"/>
              <a:t>false;</a:t>
            </a:r>
            <a:endParaRPr lang="en-US" altLang="zh-CN" sz="2400" dirty="0"/>
          </a:p>
          <a:p>
            <a:pPr eaLnBrk="1" hangingPunct="1"/>
            <a:r>
              <a:rPr lang="en-US" altLang="zh-CN" sz="2400" dirty="0" err="1" smtClean="0"/>
              <a:t>v.size</a:t>
            </a:r>
            <a:r>
              <a:rPr lang="en-US" altLang="zh-CN" sz="2400" dirty="0" smtClean="0"/>
              <a:t>();//</a:t>
            </a:r>
            <a:r>
              <a:rPr lang="zh-CN" altLang="en-US" sz="2400" dirty="0" smtClean="0"/>
              <a:t>返回</a:t>
            </a:r>
            <a:r>
              <a:rPr lang="en-US" altLang="zh-CN" sz="2400" dirty="0" smtClean="0"/>
              <a:t>s</a:t>
            </a:r>
            <a:r>
              <a:rPr lang="zh-CN" altLang="en-US" sz="2400" dirty="0" smtClean="0"/>
              <a:t>的字符个数</a:t>
            </a:r>
            <a:endParaRPr lang="en-US" altLang="zh-CN" sz="2400" dirty="0" smtClean="0"/>
          </a:p>
          <a:p>
            <a:pPr eaLnBrk="1" hangingPunct="1"/>
            <a:r>
              <a:rPr lang="en-US" altLang="zh-CN" sz="2400" dirty="0" err="1" smtClean="0"/>
              <a:t>v.push_back</a:t>
            </a:r>
            <a:r>
              <a:rPr lang="en-US" altLang="zh-CN" sz="2400" dirty="0" smtClean="0"/>
              <a:t>(n)</a:t>
            </a:r>
          </a:p>
          <a:p>
            <a:pPr eaLnBrk="1" hangingPunct="1"/>
            <a:r>
              <a:rPr lang="en-US" altLang="zh-CN" sz="2400" dirty="0" smtClean="0"/>
              <a:t>V[n]</a:t>
            </a:r>
            <a:r>
              <a:rPr lang="zh-CN" altLang="en-US" sz="2400" dirty="0" smtClean="0"/>
              <a:t>，返回</a:t>
            </a:r>
            <a:r>
              <a:rPr lang="en-US" altLang="zh-CN" sz="2400" dirty="0" smtClean="0"/>
              <a:t>s</a:t>
            </a:r>
            <a:r>
              <a:rPr lang="zh-CN" altLang="en-US" sz="2400" dirty="0" smtClean="0"/>
              <a:t>中的第</a:t>
            </a:r>
            <a:r>
              <a:rPr lang="en-US" altLang="zh-CN" sz="2400" dirty="0" smtClean="0"/>
              <a:t>n</a:t>
            </a:r>
            <a:r>
              <a:rPr lang="zh-CN" altLang="en-US" sz="2400" dirty="0" smtClean="0"/>
              <a:t>个字符，下标从</a:t>
            </a:r>
            <a:r>
              <a:rPr lang="en-US" altLang="zh-CN" sz="2400" dirty="0" smtClean="0"/>
              <a:t>0</a:t>
            </a:r>
            <a:r>
              <a:rPr lang="zh-CN" altLang="en-US" sz="2400" dirty="0" smtClean="0"/>
              <a:t>开始；</a:t>
            </a:r>
            <a:endParaRPr lang="en-US" altLang="zh-CN" sz="2400" dirty="0" smtClean="0"/>
          </a:p>
          <a:p>
            <a:pPr eaLnBrk="1" hangingPunct="1"/>
            <a:r>
              <a:rPr lang="en-US" altLang="zh-CN" sz="2400" dirty="0" smtClean="0"/>
              <a:t>V={</a:t>
            </a:r>
            <a:r>
              <a:rPr lang="en-US" altLang="zh-CN" sz="2400" dirty="0" err="1" smtClean="0"/>
              <a:t>a,b,c</a:t>
            </a:r>
            <a:r>
              <a:rPr lang="en-US" altLang="zh-CN" sz="2400" dirty="0" smtClean="0"/>
              <a:t>….}</a:t>
            </a:r>
            <a:r>
              <a:rPr lang="zh-CN" altLang="en-US" sz="2400" dirty="0" smtClean="0"/>
              <a:t>；</a:t>
            </a:r>
            <a:r>
              <a:rPr lang="en-US" altLang="zh-CN" sz="2400" dirty="0" smtClean="0"/>
              <a:t>//</a:t>
            </a:r>
            <a:r>
              <a:rPr lang="zh-CN" altLang="en-US" sz="2400" dirty="0" smtClean="0"/>
              <a:t>用列表的元素代替向量元素</a:t>
            </a:r>
            <a:endParaRPr lang="en-US" altLang="zh-CN" sz="2400" dirty="0" smtClean="0"/>
          </a:p>
          <a:p>
            <a:pPr eaLnBrk="1" hangingPunct="1"/>
            <a:r>
              <a:rPr lang="en-US" altLang="zh-CN" sz="2400" dirty="0" smtClean="0"/>
              <a:t>!=,==</a:t>
            </a:r>
            <a:r>
              <a:rPr lang="zh-CN" altLang="en-US" sz="2400" dirty="0" smtClean="0"/>
              <a:t>，</a:t>
            </a:r>
            <a:r>
              <a:rPr lang="en-US" altLang="zh-CN" sz="2400" dirty="0" smtClean="0"/>
              <a:t>&lt;=,&gt;=,&lt;,&gt;</a:t>
            </a:r>
            <a:r>
              <a:rPr lang="zh-CN" altLang="en-US" sz="2400" dirty="0" smtClean="0"/>
              <a:t>等逻辑关系判断</a:t>
            </a:r>
            <a:endParaRPr lang="en-US" altLang="zh-CN" sz="2400" dirty="0" smtClean="0"/>
          </a:p>
        </p:txBody>
      </p:sp>
    </p:spTree>
    <p:extLst>
      <p:ext uri="{BB962C8B-B14F-4D97-AF65-F5344CB8AC3E}">
        <p14:creationId xmlns:p14="http://schemas.microsoft.com/office/powerpoint/2010/main" val="665844689"/>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2" end="2"/>
                                            </p:txEl>
                                          </p:spTgt>
                                        </p:tgtEl>
                                        <p:attrNameLst>
                                          <p:attrName>style.visibility</p:attrName>
                                        </p:attrNameLst>
                                      </p:cBhvr>
                                      <p:to>
                                        <p:strVal val="visible"/>
                                      </p:to>
                                    </p:set>
                                    <p:anim calcmode="lin" valueType="num">
                                      <p:cBhvr additive="base">
                                        <p:cTn id="25"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3" end="3"/>
                                            </p:txEl>
                                          </p:spTgt>
                                        </p:tgtEl>
                                        <p:attrNameLst>
                                          <p:attrName>style.visibility</p:attrName>
                                        </p:attrNameLst>
                                      </p:cBhvr>
                                      <p:to>
                                        <p:strVal val="visible"/>
                                      </p:to>
                                    </p:set>
                                    <p:anim calcmode="lin" valueType="num">
                                      <p:cBhvr additive="base">
                                        <p:cTn id="31"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4" end="4"/>
                                            </p:txEl>
                                          </p:spTgt>
                                        </p:tgtEl>
                                        <p:attrNameLst>
                                          <p:attrName>style.visibility</p:attrName>
                                        </p:attrNameLst>
                                      </p:cBhvr>
                                      <p:to>
                                        <p:strVal val="visible"/>
                                      </p:to>
                                    </p:set>
                                    <p:anim calcmode="lin" valueType="num">
                                      <p:cBhvr additive="base">
                                        <p:cTn id="37"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18211">
                                            <p:txEl>
                                              <p:pRg st="5" end="5"/>
                                            </p:txEl>
                                          </p:spTgt>
                                        </p:tgtEl>
                                        <p:attrNameLst>
                                          <p:attrName>style.visibility</p:attrName>
                                        </p:attrNameLst>
                                      </p:cBhvr>
                                      <p:to>
                                        <p:strVal val="visible"/>
                                      </p:to>
                                    </p:set>
                                    <p:anim calcmode="lin" valueType="num">
                                      <p:cBhvr additive="base">
                                        <p:cTn id="43"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55</a:t>
            </a:fld>
            <a:endParaRPr kumimoji="0" lang="en-US" altLang="zh-CN" sz="1400"/>
          </a:p>
        </p:txBody>
      </p:sp>
      <p:sp>
        <p:nvSpPr>
          <p:cNvPr id="1118210" name="Rectangle 2"/>
          <p:cNvSpPr>
            <a:spLocks noGrp="1" noChangeArrowheads="1"/>
          </p:cNvSpPr>
          <p:nvPr>
            <p:ph type="title"/>
          </p:nvPr>
        </p:nvSpPr>
        <p:spPr/>
        <p:txBody>
          <a:bodyPr>
            <a:normAutofit/>
          </a:bodyPr>
          <a:lstStyle/>
          <a:p>
            <a:pPr eaLnBrk="1" hangingPunct="1">
              <a:defRPr/>
            </a:pPr>
            <a:r>
              <a:rPr lang="zh-CN" altLang="en-US" b="1" dirty="0" smtClean="0">
                <a:solidFill>
                  <a:schemeClr val="tx1"/>
                </a:solidFill>
                <a:latin typeface="宋体" pitchFamily="2" charset="-122"/>
              </a:rPr>
              <a:t>向量操作</a:t>
            </a:r>
            <a:r>
              <a:rPr lang="en-US" altLang="zh-CN" b="1" dirty="0" smtClean="0">
                <a:solidFill>
                  <a:schemeClr val="tx1"/>
                </a:solidFill>
                <a:latin typeface="宋体" pitchFamily="2" charset="-122"/>
              </a:rPr>
              <a:t>-</a:t>
            </a:r>
            <a:r>
              <a:rPr lang="zh-CN" altLang="en-US" b="1" dirty="0" smtClean="0">
                <a:solidFill>
                  <a:schemeClr val="tx1"/>
                </a:solidFill>
                <a:latin typeface="宋体" pitchFamily="2" charset="-122"/>
              </a:rPr>
              <a:t>对象索引</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normAutofit fontScale="62500" lnSpcReduction="20000"/>
          </a:bodyPr>
          <a:lstStyle/>
          <a:p>
            <a:pPr marL="0" indent="0">
              <a:buNone/>
            </a:pPr>
            <a:r>
              <a:rPr lang="en-US" altLang="zh-CN" sz="2400" dirty="0"/>
              <a:t>#include &lt;</a:t>
            </a:r>
            <a:r>
              <a:rPr lang="en-US" altLang="zh-CN" sz="2400" dirty="0" err="1"/>
              <a:t>iostream</a:t>
            </a:r>
            <a:r>
              <a:rPr lang="en-US" altLang="zh-CN" sz="2400" dirty="0"/>
              <a:t>&gt;</a:t>
            </a:r>
          </a:p>
          <a:p>
            <a:pPr marL="0" indent="0">
              <a:buNone/>
            </a:pPr>
            <a:r>
              <a:rPr lang="en-US" altLang="zh-CN" sz="2400" dirty="0"/>
              <a:t>#include &lt;vector&gt;</a:t>
            </a:r>
          </a:p>
          <a:p>
            <a:pPr marL="0" indent="0">
              <a:buNone/>
            </a:pPr>
            <a:endParaRPr lang="en-US" altLang="zh-CN" sz="2400" dirty="0"/>
          </a:p>
          <a:p>
            <a:pPr marL="0" indent="0">
              <a:buNone/>
            </a:pPr>
            <a:r>
              <a:rPr lang="en-US" altLang="zh-CN" sz="2400" dirty="0"/>
              <a:t>using namespace </a:t>
            </a:r>
            <a:r>
              <a:rPr lang="en-US" altLang="zh-CN" sz="2400" dirty="0" err="1"/>
              <a:t>std</a:t>
            </a:r>
            <a:r>
              <a:rPr lang="en-US" altLang="zh-CN" sz="2400" dirty="0"/>
              <a:t>;</a:t>
            </a:r>
          </a:p>
          <a:p>
            <a:pPr marL="0" indent="0">
              <a:buNone/>
            </a:pPr>
            <a:endParaRPr lang="en-US" altLang="zh-CN" sz="2400" dirty="0"/>
          </a:p>
          <a:p>
            <a:pPr marL="0" indent="0">
              <a:buNone/>
            </a:pPr>
            <a:r>
              <a:rPr lang="en-US" altLang="zh-CN" sz="2400" dirty="0" err="1"/>
              <a:t>int</a:t>
            </a:r>
            <a:r>
              <a:rPr lang="en-US" altLang="zh-CN" sz="2400" dirty="0"/>
              <a:t> main()</a:t>
            </a:r>
          </a:p>
          <a:p>
            <a:pPr marL="0" indent="0">
              <a:buNone/>
            </a:pPr>
            <a:r>
              <a:rPr lang="en-US" altLang="zh-CN" sz="2400" dirty="0"/>
              <a:t>{</a:t>
            </a:r>
          </a:p>
          <a:p>
            <a:pPr marL="0" indent="0">
              <a:buNone/>
            </a:pPr>
            <a:r>
              <a:rPr lang="en-US" altLang="zh-CN" sz="2400" dirty="0"/>
              <a:t>    vector&lt;unsigned&gt; scores(11);</a:t>
            </a:r>
          </a:p>
          <a:p>
            <a:pPr marL="0" indent="0">
              <a:buNone/>
            </a:pPr>
            <a:r>
              <a:rPr lang="en-US" altLang="zh-CN" sz="2400" dirty="0"/>
              <a:t>    unsigned </a:t>
            </a:r>
            <a:r>
              <a:rPr lang="en-US" altLang="zh-CN" sz="2400" dirty="0" err="1"/>
              <a:t>int</a:t>
            </a:r>
            <a:r>
              <a:rPr lang="en-US" altLang="zh-CN" sz="2400" dirty="0"/>
              <a:t> grade;</a:t>
            </a:r>
          </a:p>
          <a:p>
            <a:pPr marL="0" indent="0">
              <a:buNone/>
            </a:pPr>
            <a:r>
              <a:rPr lang="en-US" altLang="zh-CN" sz="2400" dirty="0"/>
              <a:t>    while(</a:t>
            </a:r>
            <a:r>
              <a:rPr lang="en-US" altLang="zh-CN" sz="2400" dirty="0" err="1"/>
              <a:t>cin</a:t>
            </a:r>
            <a:r>
              <a:rPr lang="en-US" altLang="zh-CN" sz="2400" dirty="0"/>
              <a:t>&gt;&gt;grade){</a:t>
            </a:r>
          </a:p>
          <a:p>
            <a:pPr marL="0" indent="0">
              <a:buNone/>
            </a:pPr>
            <a:r>
              <a:rPr lang="en-US" altLang="zh-CN" sz="2400" dirty="0"/>
              <a:t>        if(grade&lt;=100)</a:t>
            </a:r>
          </a:p>
          <a:p>
            <a:pPr marL="0" indent="0">
              <a:buNone/>
            </a:pPr>
            <a:r>
              <a:rPr lang="en-US" altLang="zh-CN" sz="2400" dirty="0"/>
              <a:t>            ++scores[grade/10];</a:t>
            </a:r>
          </a:p>
          <a:p>
            <a:pPr marL="0" indent="0">
              <a:buNone/>
            </a:pPr>
            <a:r>
              <a:rPr lang="en-US" altLang="zh-CN" sz="2400" dirty="0"/>
              <a:t>    }</a:t>
            </a:r>
          </a:p>
          <a:p>
            <a:pPr marL="0" indent="0">
              <a:buNone/>
            </a:pPr>
            <a:r>
              <a:rPr lang="en-US" altLang="zh-CN" sz="2400" dirty="0"/>
              <a:t>    for(auto i:scores)</a:t>
            </a:r>
          </a:p>
          <a:p>
            <a:pPr marL="0" indent="0">
              <a:buNone/>
            </a:pPr>
            <a:r>
              <a:rPr lang="en-US" altLang="zh-CN" sz="2400" dirty="0"/>
              <a:t>        </a:t>
            </a:r>
            <a:r>
              <a:rPr lang="en-US" altLang="zh-CN" sz="2400" dirty="0" err="1"/>
              <a:t>cout</a:t>
            </a:r>
            <a:r>
              <a:rPr lang="en-US" altLang="zh-CN" sz="2400" dirty="0"/>
              <a:t>&lt;&lt;</a:t>
            </a:r>
            <a:r>
              <a:rPr lang="en-US" altLang="zh-CN" sz="2400" dirty="0" err="1"/>
              <a:t>i</a:t>
            </a:r>
            <a:r>
              <a:rPr lang="en-US" altLang="zh-CN" sz="2400" dirty="0"/>
              <a:t>&lt;&lt;</a:t>
            </a:r>
            <a:r>
              <a:rPr lang="en-US" altLang="zh-CN" sz="2400" dirty="0" err="1"/>
              <a:t>endl</a:t>
            </a:r>
            <a:r>
              <a:rPr lang="en-US" altLang="zh-CN" sz="2400" dirty="0"/>
              <a:t>;</a:t>
            </a:r>
          </a:p>
          <a:p>
            <a:pPr marL="0" indent="0">
              <a:buNone/>
            </a:pPr>
            <a:r>
              <a:rPr lang="en-US" altLang="zh-CN" sz="2400" dirty="0"/>
              <a:t>    return 0;</a:t>
            </a:r>
          </a:p>
          <a:p>
            <a:pPr marL="0" indent="0">
              <a:buNone/>
            </a:pPr>
            <a:r>
              <a:rPr lang="en-US" altLang="zh-CN" sz="2400" dirty="0"/>
              <a:t>}</a:t>
            </a:r>
          </a:p>
          <a:p>
            <a:pPr eaLnBrk="1" hangingPunct="1"/>
            <a:endParaRPr lang="en-US" altLang="zh-CN" sz="2400" dirty="0" smtClean="0"/>
          </a:p>
        </p:txBody>
      </p:sp>
    </p:spTree>
    <p:extLst>
      <p:ext uri="{BB962C8B-B14F-4D97-AF65-F5344CB8AC3E}">
        <p14:creationId xmlns:p14="http://schemas.microsoft.com/office/powerpoint/2010/main" val="130505531"/>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3" end="3"/>
                                            </p:txEl>
                                          </p:spTgt>
                                        </p:tgtEl>
                                        <p:attrNameLst>
                                          <p:attrName>style.visibility</p:attrName>
                                        </p:attrNameLst>
                                      </p:cBhvr>
                                      <p:to>
                                        <p:strVal val="visible"/>
                                      </p:to>
                                    </p:set>
                                    <p:anim calcmode="lin" valueType="num">
                                      <p:cBhvr additive="base">
                                        <p:cTn id="25"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5" end="5"/>
                                            </p:txEl>
                                          </p:spTgt>
                                        </p:tgtEl>
                                        <p:attrNameLst>
                                          <p:attrName>style.visibility</p:attrName>
                                        </p:attrNameLst>
                                      </p:cBhvr>
                                      <p:to>
                                        <p:strVal val="visible"/>
                                      </p:to>
                                    </p:set>
                                    <p:anim calcmode="lin" valueType="num">
                                      <p:cBhvr additive="base">
                                        <p:cTn id="31"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6" end="6"/>
                                            </p:txEl>
                                          </p:spTgt>
                                        </p:tgtEl>
                                        <p:attrNameLst>
                                          <p:attrName>style.visibility</p:attrName>
                                        </p:attrNameLst>
                                      </p:cBhvr>
                                      <p:to>
                                        <p:strVal val="visible"/>
                                      </p:to>
                                    </p:set>
                                    <p:anim calcmode="lin" valueType="num">
                                      <p:cBhvr additive="base">
                                        <p:cTn id="37" dur="500" fill="hold"/>
                                        <p:tgtEl>
                                          <p:spTgt spid="111821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18211">
                                            <p:txEl>
                                              <p:pRg st="7" end="7"/>
                                            </p:txEl>
                                          </p:spTgt>
                                        </p:tgtEl>
                                        <p:attrNameLst>
                                          <p:attrName>style.visibility</p:attrName>
                                        </p:attrNameLst>
                                      </p:cBhvr>
                                      <p:to>
                                        <p:strVal val="visible"/>
                                      </p:to>
                                    </p:set>
                                    <p:anim calcmode="lin" valueType="num">
                                      <p:cBhvr additive="base">
                                        <p:cTn id="43" dur="500" fill="hold"/>
                                        <p:tgtEl>
                                          <p:spTgt spid="1118211">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1821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18211">
                                            <p:txEl>
                                              <p:pRg st="8" end="8"/>
                                            </p:txEl>
                                          </p:spTgt>
                                        </p:tgtEl>
                                        <p:attrNameLst>
                                          <p:attrName>style.visibility</p:attrName>
                                        </p:attrNameLst>
                                      </p:cBhvr>
                                      <p:to>
                                        <p:strVal val="visible"/>
                                      </p:to>
                                    </p:set>
                                    <p:anim calcmode="lin" valueType="num">
                                      <p:cBhvr additive="base">
                                        <p:cTn id="49" dur="500" fill="hold"/>
                                        <p:tgtEl>
                                          <p:spTgt spid="1118211">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1821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18211">
                                            <p:txEl>
                                              <p:pRg st="9" end="9"/>
                                            </p:txEl>
                                          </p:spTgt>
                                        </p:tgtEl>
                                        <p:attrNameLst>
                                          <p:attrName>style.visibility</p:attrName>
                                        </p:attrNameLst>
                                      </p:cBhvr>
                                      <p:to>
                                        <p:strVal val="visible"/>
                                      </p:to>
                                    </p:set>
                                    <p:anim calcmode="lin" valueType="num">
                                      <p:cBhvr additive="base">
                                        <p:cTn id="55" dur="500" fill="hold"/>
                                        <p:tgtEl>
                                          <p:spTgt spid="1118211">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1821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18211">
                                            <p:txEl>
                                              <p:pRg st="10" end="10"/>
                                            </p:txEl>
                                          </p:spTgt>
                                        </p:tgtEl>
                                        <p:attrNameLst>
                                          <p:attrName>style.visibility</p:attrName>
                                        </p:attrNameLst>
                                      </p:cBhvr>
                                      <p:to>
                                        <p:strVal val="visible"/>
                                      </p:to>
                                    </p:set>
                                    <p:anim calcmode="lin" valueType="num">
                                      <p:cBhvr additive="base">
                                        <p:cTn id="61" dur="500" fill="hold"/>
                                        <p:tgtEl>
                                          <p:spTgt spid="1118211">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18211">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18211">
                                            <p:txEl>
                                              <p:pRg st="11" end="11"/>
                                            </p:txEl>
                                          </p:spTgt>
                                        </p:tgtEl>
                                        <p:attrNameLst>
                                          <p:attrName>style.visibility</p:attrName>
                                        </p:attrNameLst>
                                      </p:cBhvr>
                                      <p:to>
                                        <p:strVal val="visible"/>
                                      </p:to>
                                    </p:set>
                                    <p:anim calcmode="lin" valueType="num">
                                      <p:cBhvr additive="base">
                                        <p:cTn id="67" dur="500" fill="hold"/>
                                        <p:tgtEl>
                                          <p:spTgt spid="1118211">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18211">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18211">
                                            <p:txEl>
                                              <p:pRg st="12" end="12"/>
                                            </p:txEl>
                                          </p:spTgt>
                                        </p:tgtEl>
                                        <p:attrNameLst>
                                          <p:attrName>style.visibility</p:attrName>
                                        </p:attrNameLst>
                                      </p:cBhvr>
                                      <p:to>
                                        <p:strVal val="visible"/>
                                      </p:to>
                                    </p:set>
                                    <p:anim calcmode="lin" valueType="num">
                                      <p:cBhvr additive="base">
                                        <p:cTn id="73" dur="500" fill="hold"/>
                                        <p:tgtEl>
                                          <p:spTgt spid="1118211">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18211">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18211">
                                            <p:txEl>
                                              <p:pRg st="13" end="13"/>
                                            </p:txEl>
                                          </p:spTgt>
                                        </p:tgtEl>
                                        <p:attrNameLst>
                                          <p:attrName>style.visibility</p:attrName>
                                        </p:attrNameLst>
                                      </p:cBhvr>
                                      <p:to>
                                        <p:strVal val="visible"/>
                                      </p:to>
                                    </p:set>
                                    <p:anim calcmode="lin" valueType="num">
                                      <p:cBhvr additive="base">
                                        <p:cTn id="79" dur="500" fill="hold"/>
                                        <p:tgtEl>
                                          <p:spTgt spid="1118211">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18211">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CAMERA.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18211">
                                            <p:txEl>
                                              <p:pRg st="14" end="14"/>
                                            </p:txEl>
                                          </p:spTgt>
                                        </p:tgtEl>
                                        <p:attrNameLst>
                                          <p:attrName>style.visibility</p:attrName>
                                        </p:attrNameLst>
                                      </p:cBhvr>
                                      <p:to>
                                        <p:strVal val="visible"/>
                                      </p:to>
                                    </p:set>
                                    <p:anim calcmode="lin" valueType="num">
                                      <p:cBhvr additive="base">
                                        <p:cTn id="85" dur="500" fill="hold"/>
                                        <p:tgtEl>
                                          <p:spTgt spid="1118211">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18211">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18211">
                                            <p:txEl>
                                              <p:pRg st="15" end="15"/>
                                            </p:txEl>
                                          </p:spTgt>
                                        </p:tgtEl>
                                        <p:attrNameLst>
                                          <p:attrName>style.visibility</p:attrName>
                                        </p:attrNameLst>
                                      </p:cBhvr>
                                      <p:to>
                                        <p:strVal val="visible"/>
                                      </p:to>
                                    </p:set>
                                    <p:anim calcmode="lin" valueType="num">
                                      <p:cBhvr additive="base">
                                        <p:cTn id="91" dur="500" fill="hold"/>
                                        <p:tgtEl>
                                          <p:spTgt spid="1118211">
                                            <p:txEl>
                                              <p:pRg st="15" end="1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118211">
                                            <p:txEl>
                                              <p:pRg st="15"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18211">
                                            <p:txEl>
                                              <p:pRg st="16" end="16"/>
                                            </p:txEl>
                                          </p:spTgt>
                                        </p:tgtEl>
                                        <p:attrNameLst>
                                          <p:attrName>style.visibility</p:attrName>
                                        </p:attrNameLst>
                                      </p:cBhvr>
                                      <p:to>
                                        <p:strVal val="visible"/>
                                      </p:to>
                                    </p:set>
                                    <p:anim calcmode="lin" valueType="num">
                                      <p:cBhvr additive="base">
                                        <p:cTn id="97" dur="500" fill="hold"/>
                                        <p:tgtEl>
                                          <p:spTgt spid="1118211">
                                            <p:txEl>
                                              <p:pRg st="16" end="1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18211">
                                            <p:txEl>
                                              <p:pRg st="16" end="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56</a:t>
            </a:fld>
            <a:endParaRPr kumimoji="0" lang="en-US" altLang="zh-CN" sz="1400"/>
          </a:p>
        </p:txBody>
      </p:sp>
      <p:sp>
        <p:nvSpPr>
          <p:cNvPr id="1118210" name="Rectangle 2"/>
          <p:cNvSpPr>
            <a:spLocks noGrp="1" noChangeArrowheads="1"/>
          </p:cNvSpPr>
          <p:nvPr>
            <p:ph type="title"/>
          </p:nvPr>
        </p:nvSpPr>
        <p:spPr/>
        <p:txBody>
          <a:bodyPr>
            <a:normAutofit/>
          </a:bodyPr>
          <a:lstStyle/>
          <a:p>
            <a:pPr>
              <a:defRPr/>
            </a:pPr>
            <a:r>
              <a:rPr lang="zh-CN" altLang="en-US" b="1" dirty="0" smtClean="0">
                <a:latin typeface="宋体" pitchFamily="2" charset="-122"/>
              </a:rPr>
              <a:t>迭代器</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normAutofit/>
          </a:bodyPr>
          <a:lstStyle/>
          <a:p>
            <a:pPr eaLnBrk="1" hangingPunct="1"/>
            <a:r>
              <a:rPr lang="zh-CN" altLang="en-US" sz="2400" dirty="0" smtClean="0"/>
              <a:t>所有标准库容器都可以使用迭代器；</a:t>
            </a:r>
            <a:endParaRPr lang="en-US" altLang="zh-CN" sz="2400" dirty="0" smtClean="0"/>
          </a:p>
          <a:p>
            <a:pPr eaLnBrk="1" hangingPunct="1"/>
            <a:r>
              <a:rPr lang="zh-CN" altLang="en-US" sz="2400" dirty="0" smtClean="0"/>
              <a:t>每个容器类型支持</a:t>
            </a:r>
            <a:r>
              <a:rPr lang="en-US" altLang="zh-CN" sz="2400" dirty="0" smtClean="0"/>
              <a:t>2</a:t>
            </a:r>
            <a:r>
              <a:rPr lang="zh-CN" altLang="en-US" sz="2400" dirty="0" smtClean="0"/>
              <a:t>种迭代器：</a:t>
            </a:r>
            <a:r>
              <a:rPr lang="en-US" altLang="zh-CN" sz="2400" dirty="0" smtClean="0"/>
              <a:t>iterator</a:t>
            </a:r>
            <a:r>
              <a:rPr lang="zh-CN" altLang="en-US" sz="2400" dirty="0" smtClean="0"/>
              <a:t>（读写迭代器）和</a:t>
            </a:r>
            <a:r>
              <a:rPr lang="en-US" altLang="zh-CN" sz="2400" dirty="0" err="1" smtClean="0"/>
              <a:t>const_iterator</a:t>
            </a:r>
            <a:r>
              <a:rPr lang="zh-CN" altLang="en-US" sz="2400" dirty="0" smtClean="0"/>
              <a:t>（只读迭代器）；</a:t>
            </a:r>
            <a:endParaRPr lang="en-US" altLang="zh-CN" sz="2400" dirty="0" smtClean="0"/>
          </a:p>
          <a:p>
            <a:pPr eaLnBrk="1" hangingPunct="1"/>
            <a:r>
              <a:rPr lang="en-US" altLang="zh-CN" sz="2400" dirty="0" smtClean="0"/>
              <a:t>begin()</a:t>
            </a:r>
            <a:r>
              <a:rPr lang="zh-CN" altLang="en-US" sz="2400" dirty="0" smtClean="0"/>
              <a:t>获取容器首元素的迭代器；</a:t>
            </a:r>
            <a:endParaRPr lang="en-US" altLang="zh-CN" sz="2400" dirty="0" smtClean="0"/>
          </a:p>
          <a:p>
            <a:pPr eaLnBrk="1" hangingPunct="1"/>
            <a:r>
              <a:rPr lang="en-US" altLang="zh-CN" sz="2400" dirty="0" smtClean="0"/>
              <a:t>end()</a:t>
            </a:r>
            <a:r>
              <a:rPr lang="zh-CN" altLang="en-US" sz="2400" dirty="0" smtClean="0"/>
              <a:t>获取容器尾元素的下一位置（尾后，</a:t>
            </a:r>
            <a:r>
              <a:rPr lang="en-US" altLang="zh-CN" sz="2400" dirty="0" smtClean="0"/>
              <a:t>off the end</a:t>
            </a:r>
            <a:r>
              <a:rPr lang="zh-CN" altLang="en-US" sz="2400" dirty="0" smtClean="0"/>
              <a:t>），表示容器尾；</a:t>
            </a:r>
            <a:endParaRPr lang="en-US" altLang="zh-CN" sz="2400" dirty="0" smtClean="0"/>
          </a:p>
          <a:p>
            <a:pPr eaLnBrk="1" hangingPunct="1"/>
            <a:endParaRPr lang="en-US" altLang="zh-CN" sz="2400" dirty="0" smtClean="0"/>
          </a:p>
        </p:txBody>
      </p:sp>
    </p:spTree>
    <p:extLst>
      <p:ext uri="{BB962C8B-B14F-4D97-AF65-F5344CB8AC3E}">
        <p14:creationId xmlns:p14="http://schemas.microsoft.com/office/powerpoint/2010/main" val="3352353676"/>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2" end="2"/>
                                            </p:txEl>
                                          </p:spTgt>
                                        </p:tgtEl>
                                        <p:attrNameLst>
                                          <p:attrName>style.visibility</p:attrName>
                                        </p:attrNameLst>
                                      </p:cBhvr>
                                      <p:to>
                                        <p:strVal val="visible"/>
                                      </p:to>
                                    </p:set>
                                    <p:anim calcmode="lin" valueType="num">
                                      <p:cBhvr additive="base">
                                        <p:cTn id="25"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3" end="3"/>
                                            </p:txEl>
                                          </p:spTgt>
                                        </p:tgtEl>
                                        <p:attrNameLst>
                                          <p:attrName>style.visibility</p:attrName>
                                        </p:attrNameLst>
                                      </p:cBhvr>
                                      <p:to>
                                        <p:strVal val="visible"/>
                                      </p:to>
                                    </p:set>
                                    <p:anim calcmode="lin" valueType="num">
                                      <p:cBhvr additive="base">
                                        <p:cTn id="31"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57</a:t>
            </a:fld>
            <a:endParaRPr kumimoji="0" lang="en-US" altLang="zh-CN" sz="1400"/>
          </a:p>
        </p:txBody>
      </p:sp>
      <p:sp>
        <p:nvSpPr>
          <p:cNvPr id="1118210" name="Rectangle 2"/>
          <p:cNvSpPr>
            <a:spLocks noGrp="1" noChangeArrowheads="1"/>
          </p:cNvSpPr>
          <p:nvPr>
            <p:ph type="title"/>
          </p:nvPr>
        </p:nvSpPr>
        <p:spPr>
          <a:xfrm>
            <a:off x="684018" y="138223"/>
            <a:ext cx="7772400" cy="1143000"/>
          </a:xfrm>
        </p:spPr>
        <p:txBody>
          <a:bodyPr>
            <a:normAutofit/>
          </a:bodyPr>
          <a:lstStyle/>
          <a:p>
            <a:pPr>
              <a:defRPr/>
            </a:pPr>
            <a:r>
              <a:rPr lang="zh-CN" altLang="en-US" b="1" dirty="0" smtClean="0">
                <a:latin typeface="宋体" pitchFamily="2" charset="-122"/>
              </a:rPr>
              <a:t>迭代器运算</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normAutofit/>
          </a:bodyPr>
          <a:lstStyle/>
          <a:p>
            <a:pPr eaLnBrk="1" hangingPunct="1"/>
            <a:r>
              <a:rPr lang="en-US" altLang="zh-CN" sz="2400" dirty="0" smtClean="0"/>
              <a:t>*</a:t>
            </a:r>
            <a:r>
              <a:rPr lang="en-US" altLang="zh-CN" sz="2400" dirty="0" err="1" smtClean="0"/>
              <a:t>iter</a:t>
            </a:r>
            <a:r>
              <a:rPr lang="zh-CN" altLang="en-US" sz="2400" dirty="0" smtClean="0"/>
              <a:t>，迭代器</a:t>
            </a:r>
            <a:r>
              <a:rPr lang="en-US" altLang="zh-CN" sz="2400" dirty="0" err="1" smtClean="0"/>
              <a:t>iter</a:t>
            </a:r>
            <a:r>
              <a:rPr lang="zh-CN" altLang="en-US" sz="2400" dirty="0" smtClean="0"/>
              <a:t>所指元素的值；</a:t>
            </a:r>
            <a:endParaRPr lang="en-US" altLang="zh-CN" sz="2400" dirty="0" smtClean="0"/>
          </a:p>
          <a:p>
            <a:pPr eaLnBrk="1" hangingPunct="1"/>
            <a:r>
              <a:rPr lang="en-US" altLang="zh-CN" sz="2400" dirty="0" smtClean="0"/>
              <a:t>++</a:t>
            </a:r>
            <a:r>
              <a:rPr lang="en-US" altLang="zh-CN" sz="2400" dirty="0" err="1" smtClean="0"/>
              <a:t>iter</a:t>
            </a:r>
            <a:r>
              <a:rPr lang="zh-CN" altLang="en-US" sz="2400" dirty="0" smtClean="0"/>
              <a:t>，移动到下一个位置；</a:t>
            </a:r>
            <a:endParaRPr lang="en-US" altLang="zh-CN" sz="2400" dirty="0" smtClean="0"/>
          </a:p>
          <a:p>
            <a:pPr eaLnBrk="1" hangingPunct="1"/>
            <a:r>
              <a:rPr lang="en-US" altLang="zh-CN" sz="2400" dirty="0" err="1" smtClean="0"/>
              <a:t>iter</a:t>
            </a:r>
            <a:r>
              <a:rPr lang="en-US" altLang="zh-CN" sz="2400" dirty="0" smtClean="0"/>
              <a:t> + n,</a:t>
            </a:r>
            <a:r>
              <a:rPr lang="zh-CN" altLang="en-US" sz="2400" dirty="0" smtClean="0"/>
              <a:t>下</a:t>
            </a:r>
            <a:r>
              <a:rPr lang="en-US" altLang="zh-CN" sz="2400" dirty="0" smtClean="0"/>
              <a:t>n</a:t>
            </a:r>
            <a:r>
              <a:rPr lang="zh-CN" altLang="en-US" sz="2400" dirty="0" smtClean="0"/>
              <a:t>个位置；</a:t>
            </a:r>
            <a:endParaRPr lang="en-US" altLang="zh-CN" sz="2400" dirty="0" smtClean="0"/>
          </a:p>
          <a:p>
            <a:pPr eaLnBrk="1" hangingPunct="1"/>
            <a:r>
              <a:rPr lang="en-US" altLang="zh-CN" sz="2400" dirty="0" err="1" smtClean="0"/>
              <a:t>Iter</a:t>
            </a:r>
            <a:r>
              <a:rPr lang="en-US" altLang="zh-CN" sz="2400" dirty="0" smtClean="0"/>
              <a:t> += n</a:t>
            </a:r>
            <a:r>
              <a:rPr lang="zh-CN" altLang="en-US" sz="2400" dirty="0" smtClean="0"/>
              <a:t>，</a:t>
            </a:r>
            <a:r>
              <a:rPr lang="en-US" altLang="zh-CN" sz="2400" dirty="0" err="1" smtClean="0"/>
              <a:t>iter</a:t>
            </a:r>
            <a:r>
              <a:rPr lang="en-US" altLang="zh-CN" sz="2400" dirty="0" smtClean="0"/>
              <a:t> – </a:t>
            </a:r>
            <a:r>
              <a:rPr lang="en-US" altLang="zh-CN" sz="2400" dirty="0" err="1" smtClean="0"/>
              <a:t>n,iter</a:t>
            </a:r>
            <a:r>
              <a:rPr lang="en-US" altLang="zh-CN" sz="2400" dirty="0" smtClean="0"/>
              <a:t> -= n;</a:t>
            </a:r>
          </a:p>
          <a:p>
            <a:pPr eaLnBrk="1" hangingPunct="1"/>
            <a:r>
              <a:rPr lang="en-US" altLang="zh-CN" sz="2400" dirty="0" smtClean="0"/>
              <a:t>--</a:t>
            </a:r>
            <a:r>
              <a:rPr lang="en-US" altLang="zh-CN" sz="2400" dirty="0" err="1" smtClean="0"/>
              <a:t>iter</a:t>
            </a:r>
            <a:r>
              <a:rPr lang="zh-CN" altLang="en-US" sz="2400" dirty="0" smtClean="0"/>
              <a:t>，移动到前一个位置；</a:t>
            </a:r>
            <a:endParaRPr lang="en-US" altLang="zh-CN" sz="2400" dirty="0" smtClean="0"/>
          </a:p>
          <a:p>
            <a:r>
              <a:rPr lang="en-US" altLang="zh-CN" sz="2400" dirty="0" smtClean="0"/>
              <a:t>iter1 == iter2</a:t>
            </a:r>
            <a:r>
              <a:rPr lang="zh-CN" altLang="en-US" sz="2400" dirty="0" smtClean="0"/>
              <a:t>，迭代器位置相同</a:t>
            </a:r>
            <a:r>
              <a:rPr lang="zh-CN" altLang="en-US" sz="2400" dirty="0"/>
              <a:t>，可用来判断是否为尾后</a:t>
            </a:r>
            <a:r>
              <a:rPr lang="zh-CN" altLang="en-US" sz="2400" dirty="0" smtClean="0"/>
              <a:t>；</a:t>
            </a:r>
            <a:endParaRPr lang="en-US" altLang="zh-CN" sz="2400" dirty="0" smtClean="0"/>
          </a:p>
          <a:p>
            <a:pPr eaLnBrk="1" hangingPunct="1"/>
            <a:r>
              <a:rPr lang="en-US" altLang="zh-CN" sz="2400" dirty="0" smtClean="0"/>
              <a:t>iter1 !- iter2</a:t>
            </a:r>
            <a:r>
              <a:rPr lang="zh-CN" altLang="en-US" sz="2400" dirty="0" smtClean="0"/>
              <a:t>，迭代器位置不同，可用来判断是否为尾后；</a:t>
            </a:r>
            <a:endParaRPr lang="en-US" altLang="zh-CN" sz="2400" dirty="0" smtClean="0"/>
          </a:p>
          <a:p>
            <a:pPr eaLnBrk="1" hangingPunct="1"/>
            <a:endParaRPr lang="en-US" altLang="zh-CN" sz="2400" dirty="0" smtClean="0"/>
          </a:p>
        </p:txBody>
      </p:sp>
    </p:spTree>
    <p:extLst>
      <p:ext uri="{BB962C8B-B14F-4D97-AF65-F5344CB8AC3E}">
        <p14:creationId xmlns:p14="http://schemas.microsoft.com/office/powerpoint/2010/main" val="3647666542"/>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2" end="2"/>
                                            </p:txEl>
                                          </p:spTgt>
                                        </p:tgtEl>
                                        <p:attrNameLst>
                                          <p:attrName>style.visibility</p:attrName>
                                        </p:attrNameLst>
                                      </p:cBhvr>
                                      <p:to>
                                        <p:strVal val="visible"/>
                                      </p:to>
                                    </p:set>
                                    <p:anim calcmode="lin" valueType="num">
                                      <p:cBhvr additive="base">
                                        <p:cTn id="25" dur="500" fill="hold"/>
                                        <p:tgtEl>
                                          <p:spTgt spid="111821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3" end="3"/>
                                            </p:txEl>
                                          </p:spTgt>
                                        </p:tgtEl>
                                        <p:attrNameLst>
                                          <p:attrName>style.visibility</p:attrName>
                                        </p:attrNameLst>
                                      </p:cBhvr>
                                      <p:to>
                                        <p:strVal val="visible"/>
                                      </p:to>
                                    </p:set>
                                    <p:anim calcmode="lin" valueType="num">
                                      <p:cBhvr additive="base">
                                        <p:cTn id="31"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4" end="4"/>
                                            </p:txEl>
                                          </p:spTgt>
                                        </p:tgtEl>
                                        <p:attrNameLst>
                                          <p:attrName>style.visibility</p:attrName>
                                        </p:attrNameLst>
                                      </p:cBhvr>
                                      <p:to>
                                        <p:strVal val="visible"/>
                                      </p:to>
                                    </p:set>
                                    <p:anim calcmode="lin" valueType="num">
                                      <p:cBhvr additive="base">
                                        <p:cTn id="37" dur="500" fill="hold"/>
                                        <p:tgtEl>
                                          <p:spTgt spid="111821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18211">
                                            <p:txEl>
                                              <p:pRg st="5" end="5"/>
                                            </p:txEl>
                                          </p:spTgt>
                                        </p:tgtEl>
                                        <p:attrNameLst>
                                          <p:attrName>style.visibility</p:attrName>
                                        </p:attrNameLst>
                                      </p:cBhvr>
                                      <p:to>
                                        <p:strVal val="visible"/>
                                      </p:to>
                                    </p:set>
                                    <p:anim calcmode="lin" valueType="num">
                                      <p:cBhvr additive="base">
                                        <p:cTn id="43"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18211">
                                            <p:txEl>
                                              <p:pRg st="6" end="6"/>
                                            </p:txEl>
                                          </p:spTgt>
                                        </p:tgtEl>
                                        <p:attrNameLst>
                                          <p:attrName>style.visibility</p:attrName>
                                        </p:attrNameLst>
                                      </p:cBhvr>
                                      <p:to>
                                        <p:strVal val="visible"/>
                                      </p:to>
                                    </p:set>
                                    <p:anim calcmode="lin" valueType="num">
                                      <p:cBhvr additive="base">
                                        <p:cTn id="49" dur="500" fill="hold"/>
                                        <p:tgtEl>
                                          <p:spTgt spid="1118211">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18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6"/>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BB6E2E-53EB-449F-89E1-F9FAA8EDCAEF}" type="slidenum">
              <a:rPr kumimoji="0" lang="zh-CN" altLang="en-US" sz="1400"/>
              <a:pPr eaLnBrk="1" hangingPunct="1"/>
              <a:t>58</a:t>
            </a:fld>
            <a:endParaRPr kumimoji="0" lang="en-US" altLang="zh-CN" sz="1400"/>
          </a:p>
        </p:txBody>
      </p:sp>
      <p:sp>
        <p:nvSpPr>
          <p:cNvPr id="1118210" name="Rectangle 2"/>
          <p:cNvSpPr>
            <a:spLocks noGrp="1" noChangeArrowheads="1"/>
          </p:cNvSpPr>
          <p:nvPr>
            <p:ph type="title"/>
          </p:nvPr>
        </p:nvSpPr>
        <p:spPr>
          <a:xfrm>
            <a:off x="611560" y="260648"/>
            <a:ext cx="7772400" cy="587152"/>
          </a:xfrm>
        </p:spPr>
        <p:txBody>
          <a:bodyPr>
            <a:normAutofit fontScale="90000"/>
          </a:bodyPr>
          <a:lstStyle/>
          <a:p>
            <a:pPr eaLnBrk="1" hangingPunct="1">
              <a:defRPr/>
            </a:pPr>
            <a:r>
              <a:rPr lang="zh-CN" altLang="en-US" b="1" dirty="0" smtClean="0">
                <a:solidFill>
                  <a:schemeClr val="tx1"/>
                </a:solidFill>
                <a:latin typeface="宋体" pitchFamily="2" charset="-122"/>
              </a:rPr>
              <a:t>向量操作</a:t>
            </a:r>
            <a:r>
              <a:rPr lang="en-US" altLang="zh-CN" b="1" dirty="0" smtClean="0">
                <a:solidFill>
                  <a:schemeClr val="tx1"/>
                </a:solidFill>
                <a:latin typeface="宋体" pitchFamily="2" charset="-122"/>
              </a:rPr>
              <a:t>-</a:t>
            </a:r>
            <a:r>
              <a:rPr lang="zh-CN" altLang="en-US" b="1" dirty="0" smtClean="0">
                <a:solidFill>
                  <a:schemeClr val="tx1"/>
                </a:solidFill>
                <a:latin typeface="宋体" pitchFamily="2" charset="-122"/>
              </a:rPr>
              <a:t>迭代器实例</a:t>
            </a:r>
            <a:endParaRPr lang="zh-CN" altLang="zh-CN" b="1" dirty="0" smtClean="0">
              <a:solidFill>
                <a:schemeClr val="tx1"/>
              </a:solidFill>
              <a:latin typeface="宋体" pitchFamily="2" charset="-122"/>
            </a:endParaRPr>
          </a:p>
        </p:txBody>
      </p:sp>
      <p:sp>
        <p:nvSpPr>
          <p:cNvPr id="1118211" name="Rectangle 3"/>
          <p:cNvSpPr>
            <a:spLocks noGrp="1" noChangeArrowheads="1"/>
          </p:cNvSpPr>
          <p:nvPr>
            <p:ph type="body" sz="half" idx="1"/>
          </p:nvPr>
        </p:nvSpPr>
        <p:spPr>
          <a:xfrm>
            <a:off x="685800" y="1600200"/>
            <a:ext cx="8153400" cy="4419600"/>
          </a:xfrm>
        </p:spPr>
        <p:txBody>
          <a:bodyPr>
            <a:normAutofit fontScale="62500" lnSpcReduction="20000"/>
          </a:bodyPr>
          <a:lstStyle/>
          <a:p>
            <a:pPr marL="0" indent="0">
              <a:buNone/>
            </a:pPr>
            <a:r>
              <a:rPr lang="en-US" altLang="zh-CN" sz="2400" dirty="0"/>
              <a:t>#include &lt;</a:t>
            </a:r>
            <a:r>
              <a:rPr lang="en-US" altLang="zh-CN" sz="2400" dirty="0" err="1"/>
              <a:t>iostream</a:t>
            </a:r>
            <a:r>
              <a:rPr lang="en-US" altLang="zh-CN" sz="2400" dirty="0"/>
              <a:t>&gt;</a:t>
            </a:r>
          </a:p>
          <a:p>
            <a:pPr marL="0" indent="0">
              <a:buNone/>
            </a:pPr>
            <a:r>
              <a:rPr lang="en-US" altLang="zh-CN" sz="2400" dirty="0"/>
              <a:t>#include &lt;vector&gt;</a:t>
            </a:r>
          </a:p>
          <a:p>
            <a:pPr marL="0" indent="0">
              <a:buNone/>
            </a:pPr>
            <a:endParaRPr lang="en-US" altLang="zh-CN" sz="2400" dirty="0"/>
          </a:p>
          <a:p>
            <a:pPr marL="0" indent="0">
              <a:buNone/>
            </a:pPr>
            <a:r>
              <a:rPr lang="en-US" altLang="zh-CN" sz="2400" dirty="0"/>
              <a:t>using namespace </a:t>
            </a:r>
            <a:r>
              <a:rPr lang="en-US" altLang="zh-CN" sz="2400" dirty="0" err="1"/>
              <a:t>std</a:t>
            </a:r>
            <a:r>
              <a:rPr lang="en-US" altLang="zh-CN" sz="2400" dirty="0"/>
              <a:t>;</a:t>
            </a:r>
          </a:p>
          <a:p>
            <a:pPr marL="0" indent="0">
              <a:buNone/>
            </a:pPr>
            <a:endParaRPr lang="en-US" altLang="zh-CN" sz="2400" dirty="0"/>
          </a:p>
          <a:p>
            <a:pPr marL="0" indent="0">
              <a:buNone/>
            </a:pPr>
            <a:r>
              <a:rPr lang="en-US" altLang="zh-CN" sz="2400" dirty="0" err="1"/>
              <a:t>int</a:t>
            </a:r>
            <a:r>
              <a:rPr lang="en-US" altLang="zh-CN" sz="2400" dirty="0"/>
              <a:t> main()</a:t>
            </a:r>
          </a:p>
          <a:p>
            <a:pPr marL="0" indent="0">
              <a:buNone/>
            </a:pPr>
            <a:r>
              <a:rPr lang="en-US" altLang="zh-CN" sz="2400" dirty="0"/>
              <a:t>{</a:t>
            </a:r>
          </a:p>
          <a:p>
            <a:pPr marL="0" indent="0">
              <a:buNone/>
            </a:pPr>
            <a:r>
              <a:rPr lang="en-US" altLang="zh-CN" sz="2400" dirty="0"/>
              <a:t>    vector&lt;string&gt; v{"</a:t>
            </a:r>
            <a:r>
              <a:rPr lang="en-US" altLang="zh-CN" sz="2400" dirty="0" err="1"/>
              <a:t>a","b","c","d","e</a:t>
            </a:r>
            <a:r>
              <a:rPr lang="en-US" altLang="zh-CN" sz="2400" dirty="0"/>
              <a:t>"};</a:t>
            </a:r>
          </a:p>
          <a:p>
            <a:pPr marL="0" indent="0">
              <a:buNone/>
            </a:pPr>
            <a:r>
              <a:rPr lang="en-US" altLang="zh-CN" sz="2400" dirty="0"/>
              <a:t>    vector&lt;string&gt;::iterator it1=</a:t>
            </a:r>
            <a:r>
              <a:rPr lang="en-US" altLang="zh-CN" sz="2400" dirty="0" err="1"/>
              <a:t>v.begin</a:t>
            </a:r>
            <a:r>
              <a:rPr lang="en-US" altLang="zh-CN" sz="2400" dirty="0"/>
              <a:t>();</a:t>
            </a:r>
          </a:p>
          <a:p>
            <a:pPr marL="0" indent="0">
              <a:buNone/>
            </a:pPr>
            <a:r>
              <a:rPr lang="en-US" altLang="zh-CN" sz="2400" dirty="0"/>
              <a:t>    vector&lt;string&gt;::iterator it2=</a:t>
            </a:r>
            <a:r>
              <a:rPr lang="en-US" altLang="zh-CN" sz="2400" dirty="0" err="1"/>
              <a:t>v.end</a:t>
            </a:r>
            <a:r>
              <a:rPr lang="en-US" altLang="zh-CN" sz="2400" dirty="0"/>
              <a:t>();</a:t>
            </a:r>
          </a:p>
          <a:p>
            <a:pPr marL="0" indent="0">
              <a:buNone/>
            </a:pPr>
            <a:r>
              <a:rPr lang="en-US" altLang="zh-CN" sz="2400" dirty="0"/>
              <a:t>    vector&lt;string&gt;::iterator it;</a:t>
            </a:r>
          </a:p>
          <a:p>
            <a:pPr marL="0" indent="0">
              <a:buNone/>
            </a:pPr>
            <a:r>
              <a:rPr lang="en-US" altLang="zh-CN" sz="2400" dirty="0"/>
              <a:t>    for(it=it1;it!=it2;it++)</a:t>
            </a:r>
          </a:p>
          <a:p>
            <a:pPr marL="0" indent="0">
              <a:buNone/>
            </a:pPr>
            <a:r>
              <a:rPr lang="en-US" altLang="zh-CN" sz="2400" dirty="0"/>
              <a:t>    {</a:t>
            </a:r>
          </a:p>
          <a:p>
            <a:pPr marL="0" indent="0">
              <a:buNone/>
            </a:pPr>
            <a:r>
              <a:rPr lang="en-US" altLang="zh-CN" sz="2400" dirty="0"/>
              <a:t>        </a:t>
            </a:r>
            <a:r>
              <a:rPr lang="en-US" altLang="zh-CN" sz="2400" dirty="0" err="1"/>
              <a:t>cout</a:t>
            </a:r>
            <a:r>
              <a:rPr lang="en-US" altLang="zh-CN" sz="2400" dirty="0"/>
              <a:t>&lt;&lt;*it&lt;&lt;</a:t>
            </a:r>
            <a:r>
              <a:rPr lang="en-US" altLang="zh-CN" sz="2400" dirty="0" err="1"/>
              <a:t>endl</a:t>
            </a:r>
            <a:r>
              <a:rPr lang="en-US" altLang="zh-CN" sz="2400" dirty="0"/>
              <a:t>;</a:t>
            </a:r>
          </a:p>
          <a:p>
            <a:pPr marL="0" indent="0">
              <a:buNone/>
            </a:pPr>
            <a:r>
              <a:rPr lang="en-US" altLang="zh-CN" sz="2400" dirty="0"/>
              <a:t>    }</a:t>
            </a:r>
          </a:p>
          <a:p>
            <a:pPr marL="0" indent="0">
              <a:buNone/>
            </a:pPr>
            <a:r>
              <a:rPr lang="en-US" altLang="zh-CN" sz="2400" dirty="0"/>
              <a:t>    return 0;</a:t>
            </a:r>
          </a:p>
          <a:p>
            <a:pPr marL="0" indent="0">
              <a:buNone/>
            </a:pPr>
            <a:r>
              <a:rPr lang="en-US" altLang="zh-CN" sz="2400" dirty="0"/>
              <a:t>}</a:t>
            </a:r>
          </a:p>
          <a:p>
            <a:pPr eaLnBrk="1" hangingPunct="1"/>
            <a:endParaRPr lang="en-US" altLang="zh-CN" sz="2400" dirty="0" smtClean="0"/>
          </a:p>
        </p:txBody>
      </p:sp>
    </p:spTree>
    <p:extLst>
      <p:ext uri="{BB962C8B-B14F-4D97-AF65-F5344CB8AC3E}">
        <p14:creationId xmlns:p14="http://schemas.microsoft.com/office/powerpoint/2010/main" val="59688519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8210"/>
                                        </p:tgtEl>
                                        <p:attrNameLst>
                                          <p:attrName>style.visibility</p:attrName>
                                        </p:attrNameLst>
                                      </p:cBhvr>
                                      <p:to>
                                        <p:strVal val="visible"/>
                                      </p:to>
                                    </p:set>
                                    <p:anim calcmode="lin" valueType="num">
                                      <p:cBhvr additive="base">
                                        <p:cTn id="7" dur="500" fill="hold"/>
                                        <p:tgtEl>
                                          <p:spTgt spid="1118210"/>
                                        </p:tgtEl>
                                        <p:attrNameLst>
                                          <p:attrName>ppt_x</p:attrName>
                                        </p:attrNameLst>
                                      </p:cBhvr>
                                      <p:tavLst>
                                        <p:tav tm="0">
                                          <p:val>
                                            <p:strVal val="1+#ppt_w/2"/>
                                          </p:val>
                                        </p:tav>
                                        <p:tav tm="100000">
                                          <p:val>
                                            <p:strVal val="#ppt_x"/>
                                          </p:val>
                                        </p:tav>
                                      </p:tavLst>
                                    </p:anim>
                                    <p:anim calcmode="lin" valueType="num">
                                      <p:cBhvr additive="base">
                                        <p:cTn id="8" dur="500" fill="hold"/>
                                        <p:tgtEl>
                                          <p:spTgt spid="11182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8211">
                                            <p:txEl>
                                              <p:pRg st="0" end="0"/>
                                            </p:txEl>
                                          </p:spTgt>
                                        </p:tgtEl>
                                        <p:attrNameLst>
                                          <p:attrName>style.visibility</p:attrName>
                                        </p:attrNameLst>
                                      </p:cBhvr>
                                      <p:to>
                                        <p:strVal val="visible"/>
                                      </p:to>
                                    </p:set>
                                    <p:anim calcmode="lin" valueType="num">
                                      <p:cBhvr additive="base">
                                        <p:cTn id="13" dur="500" fill="hold"/>
                                        <p:tgtEl>
                                          <p:spTgt spid="111821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8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18211">
                                            <p:txEl>
                                              <p:pRg st="1" end="1"/>
                                            </p:txEl>
                                          </p:spTgt>
                                        </p:tgtEl>
                                        <p:attrNameLst>
                                          <p:attrName>style.visibility</p:attrName>
                                        </p:attrNameLst>
                                      </p:cBhvr>
                                      <p:to>
                                        <p:strVal val="visible"/>
                                      </p:to>
                                    </p:set>
                                    <p:anim calcmode="lin" valueType="num">
                                      <p:cBhvr additive="base">
                                        <p:cTn id="19" dur="500" fill="hold"/>
                                        <p:tgtEl>
                                          <p:spTgt spid="111821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18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18211">
                                            <p:txEl>
                                              <p:pRg st="3" end="3"/>
                                            </p:txEl>
                                          </p:spTgt>
                                        </p:tgtEl>
                                        <p:attrNameLst>
                                          <p:attrName>style.visibility</p:attrName>
                                        </p:attrNameLst>
                                      </p:cBhvr>
                                      <p:to>
                                        <p:strVal val="visible"/>
                                      </p:to>
                                    </p:set>
                                    <p:anim calcmode="lin" valueType="num">
                                      <p:cBhvr additive="base">
                                        <p:cTn id="25" dur="500" fill="hold"/>
                                        <p:tgtEl>
                                          <p:spTgt spid="11182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182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18211">
                                            <p:txEl>
                                              <p:pRg st="5" end="5"/>
                                            </p:txEl>
                                          </p:spTgt>
                                        </p:tgtEl>
                                        <p:attrNameLst>
                                          <p:attrName>style.visibility</p:attrName>
                                        </p:attrNameLst>
                                      </p:cBhvr>
                                      <p:to>
                                        <p:strVal val="visible"/>
                                      </p:to>
                                    </p:set>
                                    <p:anim calcmode="lin" valueType="num">
                                      <p:cBhvr additive="base">
                                        <p:cTn id="31" dur="500" fill="hold"/>
                                        <p:tgtEl>
                                          <p:spTgt spid="111821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1821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18211">
                                            <p:txEl>
                                              <p:pRg st="6" end="6"/>
                                            </p:txEl>
                                          </p:spTgt>
                                        </p:tgtEl>
                                        <p:attrNameLst>
                                          <p:attrName>style.visibility</p:attrName>
                                        </p:attrNameLst>
                                      </p:cBhvr>
                                      <p:to>
                                        <p:strVal val="visible"/>
                                      </p:to>
                                    </p:set>
                                    <p:anim calcmode="lin" valueType="num">
                                      <p:cBhvr additive="base">
                                        <p:cTn id="37" dur="500" fill="hold"/>
                                        <p:tgtEl>
                                          <p:spTgt spid="111821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1821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18211">
                                            <p:txEl>
                                              <p:pRg st="7" end="7"/>
                                            </p:txEl>
                                          </p:spTgt>
                                        </p:tgtEl>
                                        <p:attrNameLst>
                                          <p:attrName>style.visibility</p:attrName>
                                        </p:attrNameLst>
                                      </p:cBhvr>
                                      <p:to>
                                        <p:strVal val="visible"/>
                                      </p:to>
                                    </p:set>
                                    <p:anim calcmode="lin" valueType="num">
                                      <p:cBhvr additive="base">
                                        <p:cTn id="43" dur="500" fill="hold"/>
                                        <p:tgtEl>
                                          <p:spTgt spid="1118211">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1821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18211">
                                            <p:txEl>
                                              <p:pRg st="8" end="8"/>
                                            </p:txEl>
                                          </p:spTgt>
                                        </p:tgtEl>
                                        <p:attrNameLst>
                                          <p:attrName>style.visibility</p:attrName>
                                        </p:attrNameLst>
                                      </p:cBhvr>
                                      <p:to>
                                        <p:strVal val="visible"/>
                                      </p:to>
                                    </p:set>
                                    <p:anim calcmode="lin" valueType="num">
                                      <p:cBhvr additive="base">
                                        <p:cTn id="49" dur="500" fill="hold"/>
                                        <p:tgtEl>
                                          <p:spTgt spid="1118211">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1821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18211">
                                            <p:txEl>
                                              <p:pRg st="9" end="9"/>
                                            </p:txEl>
                                          </p:spTgt>
                                        </p:tgtEl>
                                        <p:attrNameLst>
                                          <p:attrName>style.visibility</p:attrName>
                                        </p:attrNameLst>
                                      </p:cBhvr>
                                      <p:to>
                                        <p:strVal val="visible"/>
                                      </p:to>
                                    </p:set>
                                    <p:anim calcmode="lin" valueType="num">
                                      <p:cBhvr additive="base">
                                        <p:cTn id="55" dur="500" fill="hold"/>
                                        <p:tgtEl>
                                          <p:spTgt spid="1118211">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1821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18211">
                                            <p:txEl>
                                              <p:pRg st="10" end="10"/>
                                            </p:txEl>
                                          </p:spTgt>
                                        </p:tgtEl>
                                        <p:attrNameLst>
                                          <p:attrName>style.visibility</p:attrName>
                                        </p:attrNameLst>
                                      </p:cBhvr>
                                      <p:to>
                                        <p:strVal val="visible"/>
                                      </p:to>
                                    </p:set>
                                    <p:anim calcmode="lin" valueType="num">
                                      <p:cBhvr additive="base">
                                        <p:cTn id="61" dur="500" fill="hold"/>
                                        <p:tgtEl>
                                          <p:spTgt spid="1118211">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18211">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18211">
                                            <p:txEl>
                                              <p:pRg st="11" end="11"/>
                                            </p:txEl>
                                          </p:spTgt>
                                        </p:tgtEl>
                                        <p:attrNameLst>
                                          <p:attrName>style.visibility</p:attrName>
                                        </p:attrNameLst>
                                      </p:cBhvr>
                                      <p:to>
                                        <p:strVal val="visible"/>
                                      </p:to>
                                    </p:set>
                                    <p:anim calcmode="lin" valueType="num">
                                      <p:cBhvr additive="base">
                                        <p:cTn id="67" dur="500" fill="hold"/>
                                        <p:tgtEl>
                                          <p:spTgt spid="1118211">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18211">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18211">
                                            <p:txEl>
                                              <p:pRg st="12" end="12"/>
                                            </p:txEl>
                                          </p:spTgt>
                                        </p:tgtEl>
                                        <p:attrNameLst>
                                          <p:attrName>style.visibility</p:attrName>
                                        </p:attrNameLst>
                                      </p:cBhvr>
                                      <p:to>
                                        <p:strVal val="visible"/>
                                      </p:to>
                                    </p:set>
                                    <p:anim calcmode="lin" valueType="num">
                                      <p:cBhvr additive="base">
                                        <p:cTn id="73" dur="500" fill="hold"/>
                                        <p:tgtEl>
                                          <p:spTgt spid="1118211">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18211">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18211">
                                            <p:txEl>
                                              <p:pRg st="13" end="13"/>
                                            </p:txEl>
                                          </p:spTgt>
                                        </p:tgtEl>
                                        <p:attrNameLst>
                                          <p:attrName>style.visibility</p:attrName>
                                        </p:attrNameLst>
                                      </p:cBhvr>
                                      <p:to>
                                        <p:strVal val="visible"/>
                                      </p:to>
                                    </p:set>
                                    <p:anim calcmode="lin" valueType="num">
                                      <p:cBhvr additive="base">
                                        <p:cTn id="79" dur="500" fill="hold"/>
                                        <p:tgtEl>
                                          <p:spTgt spid="1118211">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18211">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CAMERA.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18211">
                                            <p:txEl>
                                              <p:pRg st="14" end="14"/>
                                            </p:txEl>
                                          </p:spTgt>
                                        </p:tgtEl>
                                        <p:attrNameLst>
                                          <p:attrName>style.visibility</p:attrName>
                                        </p:attrNameLst>
                                      </p:cBhvr>
                                      <p:to>
                                        <p:strVal val="visible"/>
                                      </p:to>
                                    </p:set>
                                    <p:anim calcmode="lin" valueType="num">
                                      <p:cBhvr additive="base">
                                        <p:cTn id="85" dur="500" fill="hold"/>
                                        <p:tgtEl>
                                          <p:spTgt spid="1118211">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18211">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18211">
                                            <p:txEl>
                                              <p:pRg st="15" end="15"/>
                                            </p:txEl>
                                          </p:spTgt>
                                        </p:tgtEl>
                                        <p:attrNameLst>
                                          <p:attrName>style.visibility</p:attrName>
                                        </p:attrNameLst>
                                      </p:cBhvr>
                                      <p:to>
                                        <p:strVal val="visible"/>
                                      </p:to>
                                    </p:set>
                                    <p:anim calcmode="lin" valueType="num">
                                      <p:cBhvr additive="base">
                                        <p:cTn id="91" dur="500" fill="hold"/>
                                        <p:tgtEl>
                                          <p:spTgt spid="1118211">
                                            <p:txEl>
                                              <p:pRg st="15" end="1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118211">
                                            <p:txEl>
                                              <p:pRg st="15"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18211">
                                            <p:txEl>
                                              <p:pRg st="16" end="16"/>
                                            </p:txEl>
                                          </p:spTgt>
                                        </p:tgtEl>
                                        <p:attrNameLst>
                                          <p:attrName>style.visibility</p:attrName>
                                        </p:attrNameLst>
                                      </p:cBhvr>
                                      <p:to>
                                        <p:strVal val="visible"/>
                                      </p:to>
                                    </p:set>
                                    <p:anim calcmode="lin" valueType="num">
                                      <p:cBhvr additive="base">
                                        <p:cTn id="97" dur="500" fill="hold"/>
                                        <p:tgtEl>
                                          <p:spTgt spid="1118211">
                                            <p:txEl>
                                              <p:pRg st="16" end="1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18211">
                                            <p:txEl>
                                              <p:pRg st="16" end="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0" grpId="0" autoUpdateAnimBg="0"/>
      <p:bldP spid="111821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F64B485-464E-4F84-BE25-0A1B0D70D70A}" type="slidenum">
              <a:rPr kumimoji="0" lang="zh-CN" altLang="en-US" sz="1400"/>
              <a:pPr eaLnBrk="1" hangingPunct="1"/>
              <a:t>59</a:t>
            </a:fld>
            <a:endParaRPr kumimoji="0" lang="en-US" altLang="zh-CN" sz="1400"/>
          </a:p>
        </p:txBody>
      </p:sp>
      <p:sp>
        <p:nvSpPr>
          <p:cNvPr id="1119234" name="Rectangle 2"/>
          <p:cNvSpPr>
            <a:spLocks noGrp="1" noChangeArrowheads="1"/>
          </p:cNvSpPr>
          <p:nvPr>
            <p:ph type="title"/>
          </p:nvPr>
        </p:nvSpPr>
        <p:spPr/>
        <p:txBody>
          <a:bodyPr/>
          <a:lstStyle/>
          <a:p>
            <a:pPr eaLnBrk="1" hangingPunct="1">
              <a:defRPr/>
            </a:pPr>
            <a:r>
              <a:rPr lang="zh-CN" altLang="en-US" b="1" smtClean="0">
                <a:solidFill>
                  <a:schemeClr val="tx1"/>
                </a:solidFill>
                <a:latin typeface="宋体" pitchFamily="2" charset="-122"/>
              </a:rPr>
              <a:t>1</a:t>
            </a:r>
            <a:r>
              <a:rPr lang="zh-CN" altLang="zh-CN" b="1" smtClean="0">
                <a:solidFill>
                  <a:schemeClr val="tx1"/>
                </a:solidFill>
                <a:latin typeface="宋体" pitchFamily="2" charset="-122"/>
              </a:rPr>
              <a:t>.</a:t>
            </a:r>
            <a:r>
              <a:rPr lang="zh-CN" altLang="en-US" b="1" smtClean="0">
                <a:solidFill>
                  <a:schemeClr val="tx1"/>
                </a:solidFill>
                <a:latin typeface="宋体" pitchFamily="2" charset="-122"/>
              </a:rPr>
              <a:t>8</a:t>
            </a:r>
            <a:r>
              <a:rPr lang="zh-CN" altLang="zh-CN" b="1" smtClean="0">
                <a:solidFill>
                  <a:schemeClr val="tx1"/>
                </a:solidFill>
                <a:latin typeface="宋体" pitchFamily="2" charset="-122"/>
              </a:rPr>
              <a:t>枚举类型</a:t>
            </a:r>
          </a:p>
        </p:txBody>
      </p:sp>
      <p:sp>
        <p:nvSpPr>
          <p:cNvPr id="1119235" name="Rectangle 3"/>
          <p:cNvSpPr>
            <a:spLocks noGrp="1" noChangeArrowheads="1"/>
          </p:cNvSpPr>
          <p:nvPr>
            <p:ph type="body" idx="1"/>
          </p:nvPr>
        </p:nvSpPr>
        <p:spPr/>
        <p:txBody>
          <a:bodyPr/>
          <a:lstStyle/>
          <a:p>
            <a:pPr eaLnBrk="1" hangingPunct="1"/>
            <a:r>
              <a:rPr lang="zh-CN" altLang="zh-CN" b="1" smtClean="0">
                <a:latin typeface="宋体" pitchFamily="2" charset="-122"/>
              </a:rPr>
              <a:t>定义：</a:t>
            </a:r>
          </a:p>
          <a:p>
            <a:pPr lvl="1" eaLnBrk="1" hangingPunct="1"/>
            <a:r>
              <a:rPr lang="zh-CN" altLang="zh-CN" b="1" smtClean="0">
                <a:latin typeface="宋体" pitchFamily="2" charset="-122"/>
              </a:rPr>
              <a:t>通过枚举一个类型的值域来定义一个数据类型，值域是通过在枚举声明时所指定的一组文字量（又称枚举常量）指定的。</a:t>
            </a:r>
          </a:p>
          <a:p>
            <a:pPr eaLnBrk="1" hangingPunct="1"/>
            <a:r>
              <a:rPr lang="zh-CN" altLang="zh-CN" b="1" smtClean="0">
                <a:latin typeface="宋体" pitchFamily="2" charset="-122"/>
              </a:rPr>
              <a:t>语法形式：</a:t>
            </a:r>
          </a:p>
          <a:p>
            <a:pPr lvl="1" eaLnBrk="1" hangingPunct="1"/>
            <a:r>
              <a:rPr lang="en-US" altLang="zh-CN" b="1" smtClean="0">
                <a:latin typeface="宋体" pitchFamily="2" charset="-122"/>
              </a:rPr>
              <a:t>enum </a:t>
            </a:r>
            <a:r>
              <a:rPr lang="zh-CN" altLang="zh-CN" b="1" smtClean="0">
                <a:latin typeface="宋体" pitchFamily="2" charset="-122"/>
              </a:rPr>
              <a:t>标识符 {标识符1，标识符2，标识符3，。。。标识符</a:t>
            </a:r>
            <a:r>
              <a:rPr lang="en-US" altLang="zh-CN" b="1" smtClean="0">
                <a:latin typeface="宋体" pitchFamily="2" charset="-122"/>
              </a:rPr>
              <a:t>n};</a:t>
            </a:r>
            <a:endParaRPr lang="zh-CN" altLang="en-US" sz="2400" smtClean="0"/>
          </a:p>
        </p:txBody>
      </p:sp>
    </p:spTree>
    <p:extLst>
      <p:ext uri="{BB962C8B-B14F-4D97-AF65-F5344CB8AC3E}">
        <p14:creationId xmlns:p14="http://schemas.microsoft.com/office/powerpoint/2010/main" val="2197454558"/>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9234"/>
                                        </p:tgtEl>
                                        <p:attrNameLst>
                                          <p:attrName>style.visibility</p:attrName>
                                        </p:attrNameLst>
                                      </p:cBhvr>
                                      <p:to>
                                        <p:strVal val="visible"/>
                                      </p:to>
                                    </p:set>
                                    <p:anim calcmode="lin" valueType="num">
                                      <p:cBhvr additive="base">
                                        <p:cTn id="7" dur="500" fill="hold"/>
                                        <p:tgtEl>
                                          <p:spTgt spid="1119234"/>
                                        </p:tgtEl>
                                        <p:attrNameLst>
                                          <p:attrName>ppt_x</p:attrName>
                                        </p:attrNameLst>
                                      </p:cBhvr>
                                      <p:tavLst>
                                        <p:tav tm="0">
                                          <p:val>
                                            <p:strVal val="1+#ppt_w/2"/>
                                          </p:val>
                                        </p:tav>
                                        <p:tav tm="100000">
                                          <p:val>
                                            <p:strVal val="#ppt_x"/>
                                          </p:val>
                                        </p:tav>
                                      </p:tavLst>
                                    </p:anim>
                                    <p:anim calcmode="lin" valueType="num">
                                      <p:cBhvr additive="base">
                                        <p:cTn id="8" dur="500" fill="hold"/>
                                        <p:tgtEl>
                                          <p:spTgt spid="11192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19235">
                                            <p:txEl>
                                              <p:pRg st="0" end="0"/>
                                            </p:txEl>
                                          </p:spTgt>
                                        </p:tgtEl>
                                        <p:attrNameLst>
                                          <p:attrName>style.visibility</p:attrName>
                                        </p:attrNameLst>
                                      </p:cBhvr>
                                      <p:to>
                                        <p:strVal val="visible"/>
                                      </p:to>
                                    </p:set>
                                    <p:anim calcmode="lin" valueType="num">
                                      <p:cBhvr additive="base">
                                        <p:cTn id="13" dur="500" fill="hold"/>
                                        <p:tgtEl>
                                          <p:spTgt spid="111923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192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5" presetID="2" presetClass="entr" presetSubtype="2" fill="hold" grpId="0" nodeType="withEffect">
                                  <p:stCondLst>
                                    <p:cond delay="0"/>
                                  </p:stCondLst>
                                  <p:childTnLst>
                                    <p:set>
                                      <p:cBhvr>
                                        <p:cTn id="16" dur="1" fill="hold">
                                          <p:stCondLst>
                                            <p:cond delay="0"/>
                                          </p:stCondLst>
                                        </p:cTn>
                                        <p:tgtEl>
                                          <p:spTgt spid="1119235">
                                            <p:txEl>
                                              <p:pRg st="1" end="1"/>
                                            </p:txEl>
                                          </p:spTgt>
                                        </p:tgtEl>
                                        <p:attrNameLst>
                                          <p:attrName>style.visibility</p:attrName>
                                        </p:attrNameLst>
                                      </p:cBhvr>
                                      <p:to>
                                        <p:strVal val="visible"/>
                                      </p:to>
                                    </p:set>
                                    <p:anim calcmode="lin" valueType="num">
                                      <p:cBhvr additive="base">
                                        <p:cTn id="17" dur="500" fill="hold"/>
                                        <p:tgtEl>
                                          <p:spTgt spid="1119235">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192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19235">
                                            <p:txEl>
                                              <p:pRg st="2" end="2"/>
                                            </p:txEl>
                                          </p:spTgt>
                                        </p:tgtEl>
                                        <p:attrNameLst>
                                          <p:attrName>style.visibility</p:attrName>
                                        </p:attrNameLst>
                                      </p:cBhvr>
                                      <p:to>
                                        <p:strVal val="visible"/>
                                      </p:to>
                                    </p:set>
                                    <p:anim calcmode="lin" valueType="num">
                                      <p:cBhvr additive="base">
                                        <p:cTn id="23" dur="500" fill="hold"/>
                                        <p:tgtEl>
                                          <p:spTgt spid="1119235">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192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2" fill="hold" grpId="0" nodeType="withEffect">
                                  <p:stCondLst>
                                    <p:cond delay="0"/>
                                  </p:stCondLst>
                                  <p:childTnLst>
                                    <p:set>
                                      <p:cBhvr>
                                        <p:cTn id="26" dur="1" fill="hold">
                                          <p:stCondLst>
                                            <p:cond delay="0"/>
                                          </p:stCondLst>
                                        </p:cTn>
                                        <p:tgtEl>
                                          <p:spTgt spid="1119235">
                                            <p:txEl>
                                              <p:pRg st="3" end="3"/>
                                            </p:txEl>
                                          </p:spTgt>
                                        </p:tgtEl>
                                        <p:attrNameLst>
                                          <p:attrName>style.visibility</p:attrName>
                                        </p:attrNameLst>
                                      </p:cBhvr>
                                      <p:to>
                                        <p:strVal val="visible"/>
                                      </p:to>
                                    </p:set>
                                    <p:anim calcmode="lin" valueType="num">
                                      <p:cBhvr additive="base">
                                        <p:cTn id="27" dur="500" fill="hold"/>
                                        <p:tgtEl>
                                          <p:spTgt spid="1119235">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192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234" grpId="0" autoUpdateAnimBg="0"/>
      <p:bldP spid="111923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97D24B2-F592-4C86-96F7-F51E264ACDF8}" type="slidenum">
              <a:rPr kumimoji="0" lang="zh-CN" altLang="en-US" sz="1400"/>
              <a:pPr eaLnBrk="1" hangingPunct="1"/>
              <a:t>6</a:t>
            </a:fld>
            <a:endParaRPr kumimoji="0" lang="en-US" altLang="zh-CN" sz="1400"/>
          </a:p>
        </p:txBody>
      </p:sp>
      <p:sp>
        <p:nvSpPr>
          <p:cNvPr id="30722"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FFFFFF"/>
                  </a:outerShdw>
                </a:effectLst>
              </a:rPr>
              <a:t>MFC</a:t>
            </a:r>
            <a:r>
              <a:rPr lang="zh-CN" altLang="en-US" dirty="0" smtClean="0">
                <a:effectLst>
                  <a:outerShdw blurRad="38100" dist="38100" dir="2700000" algn="tl">
                    <a:srgbClr val="FFFFFF"/>
                  </a:outerShdw>
                </a:effectLst>
              </a:rPr>
              <a:t>框架</a:t>
            </a:r>
          </a:p>
        </p:txBody>
      </p:sp>
      <p:sp>
        <p:nvSpPr>
          <p:cNvPr id="30723" name="Rectangle 3"/>
          <p:cNvSpPr>
            <a:spLocks noGrp="1" noChangeArrowheads="1"/>
          </p:cNvSpPr>
          <p:nvPr>
            <p:ph type="body" idx="1"/>
          </p:nvPr>
        </p:nvSpPr>
        <p:spPr>
          <a:xfrm>
            <a:off x="1371600" y="1905000"/>
            <a:ext cx="7772400" cy="4114800"/>
          </a:xfrm>
        </p:spPr>
        <p:txBody>
          <a:bodyPr/>
          <a:lstStyle/>
          <a:p>
            <a:pPr marL="533400" indent="-533400" eaLnBrk="1" hangingPunct="1">
              <a:buFont typeface="Wingdings" pitchFamily="2" charset="2"/>
              <a:buNone/>
            </a:pPr>
            <a:r>
              <a:rPr lang="en-US" altLang="zh-CN" sz="2800" smtClean="0"/>
              <a:t>Visual C++</a:t>
            </a:r>
            <a:r>
              <a:rPr lang="zh-CN" altLang="en-US" sz="2800" smtClean="0"/>
              <a:t>集成开发环境简介</a:t>
            </a:r>
          </a:p>
          <a:p>
            <a:pPr marL="533400" indent="-533400" eaLnBrk="1" hangingPunct="1">
              <a:buFont typeface="Wingdings" pitchFamily="2" charset="2"/>
              <a:buNone/>
            </a:pPr>
            <a:r>
              <a:rPr lang="en-US" altLang="zh-CN" sz="2800" smtClean="0"/>
              <a:t>Windows</a:t>
            </a:r>
            <a:r>
              <a:rPr lang="zh-CN" altLang="en-US" sz="2800" smtClean="0"/>
              <a:t>操作系统下的应用程序（</a:t>
            </a:r>
            <a:r>
              <a:rPr lang="en-US" altLang="zh-CN" sz="2800" smtClean="0"/>
              <a:t>SDK</a:t>
            </a:r>
            <a:r>
              <a:rPr lang="zh-CN" altLang="en-US" sz="2800" smtClean="0"/>
              <a:t>、</a:t>
            </a:r>
            <a:r>
              <a:rPr lang="en-US" altLang="zh-CN" sz="2800" smtClean="0"/>
              <a:t>MFC</a:t>
            </a:r>
            <a:r>
              <a:rPr lang="zh-CN" altLang="en-US" sz="2800" smtClean="0"/>
              <a:t>）</a:t>
            </a:r>
          </a:p>
          <a:p>
            <a:pPr marL="533400" indent="-533400" eaLnBrk="1" hangingPunct="1">
              <a:buFont typeface="Wingdings" pitchFamily="2" charset="2"/>
              <a:buNone/>
            </a:pPr>
            <a:r>
              <a:rPr lang="zh-CN" altLang="en-US" sz="2800" smtClean="0"/>
              <a:t>用</a:t>
            </a:r>
            <a:r>
              <a:rPr lang="en-US" altLang="zh-CN" sz="2800" smtClean="0"/>
              <a:t>Appwizard</a:t>
            </a:r>
            <a:r>
              <a:rPr lang="zh-CN" altLang="en-US" sz="2800" smtClean="0"/>
              <a:t>开发一个</a:t>
            </a:r>
            <a:r>
              <a:rPr lang="en-US" altLang="zh-CN" sz="2800" smtClean="0"/>
              <a:t>MFC</a:t>
            </a:r>
            <a:r>
              <a:rPr lang="zh-CN" altLang="en-US" sz="2800" smtClean="0"/>
              <a:t>程序</a:t>
            </a:r>
          </a:p>
          <a:p>
            <a:pPr marL="533400" indent="-533400" eaLnBrk="1" hangingPunct="1">
              <a:buFont typeface="Wingdings" pitchFamily="2" charset="2"/>
              <a:buNone/>
            </a:pPr>
            <a:r>
              <a:rPr lang="zh-CN" altLang="en-US" sz="2800" smtClean="0"/>
              <a:t>事件处理、映射模式及滚动视图</a:t>
            </a:r>
          </a:p>
          <a:p>
            <a:pPr marL="533400" indent="-533400" eaLnBrk="1" hangingPunct="1">
              <a:buFont typeface="Wingdings" pitchFamily="2" charset="2"/>
              <a:buNone/>
            </a:pPr>
            <a:r>
              <a:rPr lang="en-US" altLang="zh-CN" sz="2800" smtClean="0"/>
              <a:t>GDI、</a:t>
            </a:r>
            <a:r>
              <a:rPr lang="zh-CN" altLang="en-US" sz="2800" smtClean="0"/>
              <a:t>颜色及字体</a:t>
            </a:r>
          </a:p>
          <a:p>
            <a:pPr marL="533400" indent="-533400" eaLnBrk="1" hangingPunct="1">
              <a:buFont typeface="Wingdings" pitchFamily="2" charset="2"/>
              <a:buNone/>
            </a:pPr>
            <a:r>
              <a:rPr lang="zh-CN" altLang="en-US" sz="2800" smtClean="0"/>
              <a:t>对话框及控件</a:t>
            </a:r>
          </a:p>
          <a:p>
            <a:pPr marL="533400" indent="-533400" eaLnBrk="1" hangingPunct="1">
              <a:buFont typeface="Wingdings" pitchFamily="2" charset="2"/>
              <a:buNone/>
            </a:pPr>
            <a:r>
              <a:rPr lang="en-US" altLang="zh-CN" sz="2800" smtClean="0"/>
              <a:t>ActiveX</a:t>
            </a:r>
            <a:r>
              <a:rPr lang="zh-CN" altLang="en-US" sz="2800" smtClean="0"/>
              <a:t>及</a:t>
            </a:r>
            <a:r>
              <a:rPr lang="en-US" altLang="zh-CN" sz="2800" smtClean="0"/>
              <a:t>IE</a:t>
            </a:r>
            <a:r>
              <a:rPr lang="zh-CN" altLang="en-US" sz="2800" smtClean="0"/>
              <a:t>公用控件</a:t>
            </a:r>
          </a:p>
          <a:p>
            <a:pPr marL="533400" indent="-533400" eaLnBrk="1" hangingPunct="1">
              <a:buFont typeface="Wingdings" pitchFamily="2" charset="2"/>
              <a:buNone/>
            </a:pPr>
            <a:r>
              <a:rPr lang="zh-CN" altLang="en-US" sz="2800" smtClean="0"/>
              <a:t>位图</a:t>
            </a:r>
          </a:p>
        </p:txBody>
      </p:sp>
      <p:sp>
        <p:nvSpPr>
          <p:cNvPr id="9221" name="AutoShape 4">
            <a:hlinkClick r:id="rId3" action="ppaction://hlinksldjump" highlightClick="1"/>
          </p:cNvPr>
          <p:cNvSpPr>
            <a:spLocks noChangeArrowheads="1"/>
          </p:cNvSpPr>
          <p:nvPr/>
        </p:nvSpPr>
        <p:spPr bwMode="auto">
          <a:xfrm>
            <a:off x="768350" y="19812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2" name="AutoShape 5">
            <a:hlinkClick r:id="rId4" action="ppaction://hlinksldjump" highlightClick="1"/>
          </p:cNvPr>
          <p:cNvSpPr>
            <a:spLocks noChangeArrowheads="1"/>
          </p:cNvSpPr>
          <p:nvPr/>
        </p:nvSpPr>
        <p:spPr bwMode="auto">
          <a:xfrm>
            <a:off x="768350" y="249237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3" name="AutoShape 6">
            <a:hlinkClick r:id="rId5" action="ppaction://hlinksldjump" highlightClick="1"/>
          </p:cNvPr>
          <p:cNvSpPr>
            <a:spLocks noChangeArrowheads="1"/>
          </p:cNvSpPr>
          <p:nvPr/>
        </p:nvSpPr>
        <p:spPr bwMode="auto">
          <a:xfrm>
            <a:off x="768350" y="300355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4" name="AutoShape 7">
            <a:hlinkClick r:id="rId6" action="ppaction://hlinksldjump" highlightClick="1"/>
          </p:cNvPr>
          <p:cNvSpPr>
            <a:spLocks noChangeArrowheads="1"/>
          </p:cNvSpPr>
          <p:nvPr/>
        </p:nvSpPr>
        <p:spPr bwMode="auto">
          <a:xfrm>
            <a:off x="768350" y="351472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5" name="AutoShape 8">
            <a:hlinkClick r:id="rId4" action="ppaction://hlinksldjump" highlightClick="1"/>
          </p:cNvPr>
          <p:cNvSpPr>
            <a:spLocks noChangeArrowheads="1"/>
          </p:cNvSpPr>
          <p:nvPr/>
        </p:nvSpPr>
        <p:spPr bwMode="auto">
          <a:xfrm>
            <a:off x="768350" y="4027488"/>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6" name="AutoShape 9">
            <a:hlinkClick r:id="" action="ppaction://noaction" highlightClick="1"/>
          </p:cNvPr>
          <p:cNvSpPr>
            <a:spLocks noChangeArrowheads="1"/>
          </p:cNvSpPr>
          <p:nvPr/>
        </p:nvSpPr>
        <p:spPr bwMode="auto">
          <a:xfrm>
            <a:off x="768350" y="5049838"/>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7" name="AutoShape 10">
            <a:hlinkClick r:id="" action="ppaction://noaction" highlightClick="1"/>
          </p:cNvPr>
          <p:cNvSpPr>
            <a:spLocks noChangeArrowheads="1"/>
          </p:cNvSpPr>
          <p:nvPr/>
        </p:nvSpPr>
        <p:spPr bwMode="auto">
          <a:xfrm>
            <a:off x="768350" y="55626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9228" name="AutoShape 11">
            <a:hlinkClick r:id="rId7" action="ppaction://hlinksldjump" highlightClick="1"/>
          </p:cNvPr>
          <p:cNvSpPr>
            <a:spLocks noChangeArrowheads="1"/>
          </p:cNvSpPr>
          <p:nvPr/>
        </p:nvSpPr>
        <p:spPr bwMode="auto">
          <a:xfrm>
            <a:off x="768350" y="4538663"/>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289598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 calcmode="lin" valueType="num">
                                      <p:cBhvr additive="base">
                                        <p:cTn id="25" dur="5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pRg st="3"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30723">
                                            <p:txEl>
                                              <p:pRg st="4" end="4"/>
                                            </p:txEl>
                                          </p:spTgt>
                                        </p:tgtEl>
                                        <p:attrNameLst>
                                          <p:attrName>style.visibility</p:attrName>
                                        </p:attrNameLst>
                                      </p:cBhvr>
                                      <p:to>
                                        <p:strVal val="visible"/>
                                      </p:to>
                                    </p:set>
                                    <p:anim calcmode="lin" valueType="num">
                                      <p:cBhvr additive="base">
                                        <p:cTn id="31" dur="500" fill="hold"/>
                                        <p:tgtEl>
                                          <p:spTgt spid="307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3">
                                            <p:txEl>
                                              <p:pRg st="4" end="4"/>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30723">
                                            <p:txEl>
                                              <p:pRg st="5" end="5"/>
                                            </p:txEl>
                                          </p:spTgt>
                                        </p:tgtEl>
                                        <p:attrNameLst>
                                          <p:attrName>style.visibility</p:attrName>
                                        </p:attrNameLst>
                                      </p:cBhvr>
                                      <p:to>
                                        <p:strVal val="visible"/>
                                      </p:to>
                                    </p:set>
                                    <p:anim calcmode="lin" valueType="num">
                                      <p:cBhvr additive="base">
                                        <p:cTn id="37" dur="500" fill="hold"/>
                                        <p:tgtEl>
                                          <p:spTgt spid="307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723">
                                            <p:txEl>
                                              <p:pRg st="5" end="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projctor.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30723">
                                            <p:txEl>
                                              <p:pRg st="6" end="6"/>
                                            </p:txEl>
                                          </p:spTgt>
                                        </p:tgtEl>
                                        <p:attrNameLst>
                                          <p:attrName>style.visibility</p:attrName>
                                        </p:attrNameLst>
                                      </p:cBhvr>
                                      <p:to>
                                        <p:strVal val="visible"/>
                                      </p:to>
                                    </p:set>
                                    <p:anim calcmode="lin" valueType="num">
                                      <p:cBhvr additive="base">
                                        <p:cTn id="43" dur="500" fill="hold"/>
                                        <p:tgtEl>
                                          <p:spTgt spid="307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723">
                                            <p:txEl>
                                              <p:pRg st="6" end="6"/>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projctor.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30723">
                                            <p:txEl>
                                              <p:pRg st="7" end="7"/>
                                            </p:txEl>
                                          </p:spTgt>
                                        </p:tgtEl>
                                        <p:attrNameLst>
                                          <p:attrName>style.visibility</p:attrName>
                                        </p:attrNameLst>
                                      </p:cBhvr>
                                      <p:to>
                                        <p:strVal val="visible"/>
                                      </p:to>
                                    </p:set>
                                    <p:anim calcmode="lin" valueType="num">
                                      <p:cBhvr additive="base">
                                        <p:cTn id="49" dur="500" fill="hold"/>
                                        <p:tgtEl>
                                          <p:spTgt spid="307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0723">
                                            <p:txEl>
                                              <p:pRg st="7" end="7"/>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60</a:t>
            </a:fld>
            <a:endParaRPr kumimoji="0" lang="en-US" altLang="zh-CN" sz="1400"/>
          </a:p>
        </p:txBody>
      </p:sp>
      <p:sp>
        <p:nvSpPr>
          <p:cNvPr id="1121282" name="Rectangle 2"/>
          <p:cNvSpPr>
            <a:spLocks noGrp="1" noChangeArrowheads="1"/>
          </p:cNvSpPr>
          <p:nvPr>
            <p:ph type="title"/>
          </p:nvPr>
        </p:nvSpPr>
        <p:spPr>
          <a:xfrm>
            <a:off x="457200" y="274638"/>
            <a:ext cx="8229600" cy="706090"/>
          </a:xfrm>
        </p:spPr>
        <p:txBody>
          <a:bodyPr>
            <a:normAutofit fontScale="90000"/>
          </a:bodyPr>
          <a:lstStyle/>
          <a:p>
            <a:pPr>
              <a:defRPr/>
            </a:pPr>
            <a:r>
              <a:rPr lang="en-US" altLang="zh-CN" b="1" dirty="0" smtClean="0">
                <a:solidFill>
                  <a:schemeClr val="tx1"/>
                </a:solidFill>
                <a:latin typeface="宋体" pitchFamily="2" charset="-122"/>
              </a:rPr>
              <a:t>2 </a:t>
            </a:r>
            <a:r>
              <a:rPr lang="zh-CN" altLang="zh-CN" b="1" dirty="0" smtClean="0">
                <a:solidFill>
                  <a:schemeClr val="tx1"/>
                </a:solidFill>
                <a:latin typeface="宋体" pitchFamily="2" charset="-122"/>
              </a:rPr>
              <a:t>表达式</a:t>
            </a:r>
            <a:r>
              <a:rPr lang="en-US" altLang="zh-CN" b="1" dirty="0" smtClean="0">
                <a:solidFill>
                  <a:schemeClr val="tx1"/>
                </a:solidFill>
                <a:latin typeface="宋体" pitchFamily="2" charset="-122"/>
              </a:rPr>
              <a:t>-</a:t>
            </a:r>
            <a:r>
              <a:rPr lang="zh-CN" altLang="en-US" dirty="0"/>
              <a:t>基本</a:t>
            </a:r>
            <a:r>
              <a:rPr lang="zh-CN" altLang="en-US" dirty="0" smtClean="0"/>
              <a:t>概念</a:t>
            </a:r>
            <a:endParaRPr lang="zh-CN" altLang="zh-CN" b="1" dirty="0" smtClean="0">
              <a:solidFill>
                <a:schemeClr val="tx1"/>
              </a:solidFill>
              <a:latin typeface="宋体" pitchFamily="2" charset="-122"/>
            </a:endParaRPr>
          </a:p>
        </p:txBody>
      </p:sp>
      <p:sp>
        <p:nvSpPr>
          <p:cNvPr id="2" name="内容占位符 1"/>
          <p:cNvSpPr>
            <a:spLocks noGrp="1"/>
          </p:cNvSpPr>
          <p:nvPr>
            <p:ph idx="1"/>
          </p:nvPr>
        </p:nvSpPr>
        <p:spPr>
          <a:xfrm>
            <a:off x="449810" y="1052736"/>
            <a:ext cx="8229600" cy="4525963"/>
          </a:xfrm>
        </p:spPr>
        <p:txBody>
          <a:bodyPr/>
          <a:lstStyle/>
          <a:p>
            <a:r>
              <a:rPr lang="zh-CN" altLang="en-US" dirty="0" smtClean="0"/>
              <a:t>一元运算符和二元运算符；</a:t>
            </a:r>
            <a:endParaRPr lang="en-US" altLang="zh-CN" dirty="0" smtClean="0"/>
          </a:p>
          <a:p>
            <a:r>
              <a:rPr lang="zh-CN" altLang="en-US" dirty="0" smtClean="0"/>
              <a:t>左值和右值；</a:t>
            </a:r>
            <a:endParaRPr lang="en-US" altLang="zh-CN" dirty="0" smtClean="0"/>
          </a:p>
          <a:p>
            <a:r>
              <a:rPr lang="zh-CN" altLang="en-US" dirty="0" smtClean="0"/>
              <a:t>优先级和结合律</a:t>
            </a:r>
            <a:endParaRPr lang="en-US" altLang="zh-CN" dirty="0" smtClean="0"/>
          </a:p>
          <a:p>
            <a:pPr lvl="1"/>
            <a:r>
              <a:rPr lang="en-US" altLang="zh-CN" dirty="0" smtClean="0"/>
              <a:t>3+4</a:t>
            </a:r>
            <a:r>
              <a:rPr lang="zh-CN" altLang="en-US" dirty="0" smtClean="0"/>
              <a:t>*</a:t>
            </a:r>
            <a:r>
              <a:rPr lang="en-US" altLang="zh-CN" dirty="0" smtClean="0"/>
              <a:t>5</a:t>
            </a:r>
            <a:r>
              <a:rPr lang="zh-CN" altLang="en-US" dirty="0" smtClean="0"/>
              <a:t>，值为</a:t>
            </a:r>
            <a:r>
              <a:rPr lang="en-US" altLang="zh-CN" dirty="0" smtClean="0"/>
              <a:t>23</a:t>
            </a:r>
            <a:r>
              <a:rPr lang="zh-CN" altLang="en-US" dirty="0" smtClean="0"/>
              <a:t>，不是</a:t>
            </a:r>
            <a:r>
              <a:rPr lang="en-US" altLang="zh-CN" dirty="0" smtClean="0"/>
              <a:t>35</a:t>
            </a:r>
            <a:r>
              <a:rPr lang="zh-CN" altLang="en-US" dirty="0" smtClean="0"/>
              <a:t>（优先级）</a:t>
            </a:r>
            <a:endParaRPr lang="en-US" altLang="zh-CN" dirty="0" smtClean="0"/>
          </a:p>
          <a:p>
            <a:pPr lvl="1"/>
            <a:r>
              <a:rPr lang="en-US" altLang="zh-CN" dirty="0" smtClean="0"/>
              <a:t>20-15-3</a:t>
            </a:r>
            <a:r>
              <a:rPr lang="zh-CN" altLang="en-US" dirty="0" smtClean="0"/>
              <a:t>，值为</a:t>
            </a:r>
            <a:r>
              <a:rPr lang="en-US" altLang="zh-CN" dirty="0" smtClean="0"/>
              <a:t>2</a:t>
            </a:r>
            <a:r>
              <a:rPr lang="zh-CN" altLang="en-US" dirty="0" smtClean="0"/>
              <a:t>，不是</a:t>
            </a:r>
            <a:r>
              <a:rPr lang="en-US" altLang="zh-CN" dirty="0" smtClean="0"/>
              <a:t>8</a:t>
            </a:r>
            <a:r>
              <a:rPr lang="zh-CN" altLang="en-US" dirty="0" smtClean="0"/>
              <a:t>（结合律）</a:t>
            </a:r>
            <a:endParaRPr lang="en-US" altLang="zh-CN" dirty="0" smtClean="0"/>
          </a:p>
          <a:p>
            <a:pPr lvl="1"/>
            <a:r>
              <a:rPr lang="zh-CN" altLang="en-US" dirty="0" smtClean="0"/>
              <a:t>使用圆括号可以避免复杂规则</a:t>
            </a:r>
            <a:endParaRPr lang="en-US" altLang="zh-CN" dirty="0" smtClean="0"/>
          </a:p>
          <a:p>
            <a:r>
              <a:rPr lang="zh-CN" altLang="en-US" dirty="0" smtClean="0"/>
              <a:t>求值顺序</a:t>
            </a:r>
            <a:endParaRPr lang="en-US" altLang="zh-CN" dirty="0" smtClean="0"/>
          </a:p>
          <a:p>
            <a:pPr lvl="1"/>
            <a:r>
              <a:rPr lang="en-US" altLang="zh-CN" dirty="0" err="1" smtClean="0"/>
              <a:t>int</a:t>
            </a:r>
            <a:r>
              <a:rPr lang="en-US" altLang="zh-CN" dirty="0" smtClean="0"/>
              <a:t> </a:t>
            </a:r>
            <a:r>
              <a:rPr lang="en-US" altLang="zh-CN" dirty="0" err="1" smtClean="0"/>
              <a:t>i</a:t>
            </a:r>
            <a:r>
              <a:rPr lang="en-US" altLang="zh-CN" dirty="0" smtClean="0"/>
              <a:t>=0;cout&lt;&lt;</a:t>
            </a:r>
            <a:r>
              <a:rPr lang="en-US" altLang="zh-CN" dirty="0" err="1" smtClean="0"/>
              <a:t>i</a:t>
            </a:r>
            <a:r>
              <a:rPr lang="en-US" altLang="zh-CN" dirty="0" smtClean="0"/>
              <a:t>&lt;&lt;“  “&lt;&lt;++</a:t>
            </a:r>
            <a:r>
              <a:rPr lang="en-US" altLang="zh-CN" dirty="0" err="1" smtClean="0"/>
              <a:t>i</a:t>
            </a:r>
            <a:r>
              <a:rPr lang="en-US" altLang="zh-CN" dirty="0" smtClean="0"/>
              <a:t>&lt;&lt;</a:t>
            </a:r>
            <a:r>
              <a:rPr lang="en-US" altLang="zh-CN" dirty="0" err="1" smtClean="0"/>
              <a:t>endl</a:t>
            </a:r>
            <a:r>
              <a:rPr lang="en-US" altLang="zh-CN" dirty="0" smtClean="0"/>
              <a:t>;//</a:t>
            </a:r>
            <a:r>
              <a:rPr lang="zh-CN" altLang="en-US" dirty="0" smtClean="0"/>
              <a:t>错误，未知</a:t>
            </a:r>
            <a:endParaRPr lang="zh-CN" altLang="en-US" dirty="0"/>
          </a:p>
        </p:txBody>
      </p:sp>
    </p:spTree>
    <p:extLst>
      <p:ext uri="{BB962C8B-B14F-4D97-AF65-F5344CB8AC3E}">
        <p14:creationId xmlns:p14="http://schemas.microsoft.com/office/powerpoint/2010/main" val="1892350559"/>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61</a:t>
            </a:fld>
            <a:endParaRPr kumimoji="0" lang="en-US" altLang="zh-CN" sz="1400"/>
          </a:p>
        </p:txBody>
      </p:sp>
      <p:sp>
        <p:nvSpPr>
          <p:cNvPr id="1121282" name="Rectangle 2"/>
          <p:cNvSpPr>
            <a:spLocks noGrp="1" noChangeArrowheads="1"/>
          </p:cNvSpPr>
          <p:nvPr>
            <p:ph type="title"/>
          </p:nvPr>
        </p:nvSpPr>
        <p:spPr>
          <a:xfrm>
            <a:off x="457200" y="274638"/>
            <a:ext cx="8229600" cy="706090"/>
          </a:xfrm>
        </p:spPr>
        <p:txBody>
          <a:bodyPr>
            <a:normAutofit fontScale="90000"/>
          </a:bodyPr>
          <a:lstStyle/>
          <a:p>
            <a:pPr>
              <a:defRPr/>
            </a:pPr>
            <a:r>
              <a:rPr lang="en-US" altLang="zh-CN" b="1" dirty="0" smtClean="0">
                <a:solidFill>
                  <a:schemeClr val="tx1"/>
                </a:solidFill>
                <a:latin typeface="宋体" pitchFamily="2" charset="-122"/>
              </a:rPr>
              <a:t>2.1 </a:t>
            </a:r>
            <a:r>
              <a:rPr lang="zh-CN" altLang="en-US" b="1" dirty="0" smtClean="0">
                <a:solidFill>
                  <a:schemeClr val="tx1"/>
                </a:solidFill>
                <a:latin typeface="宋体" pitchFamily="2" charset="-122"/>
              </a:rPr>
              <a:t>算数运算符（按优先级）</a:t>
            </a:r>
            <a:endParaRPr lang="zh-CN" altLang="zh-CN" b="1" dirty="0" smtClean="0">
              <a:solidFill>
                <a:schemeClr val="tx1"/>
              </a:solidFill>
              <a:latin typeface="宋体" pitchFamily="2" charset="-122"/>
            </a:endParaRPr>
          </a:p>
        </p:txBody>
      </p:sp>
      <p:sp>
        <p:nvSpPr>
          <p:cNvPr id="2" name="内容占位符 1"/>
          <p:cNvSpPr>
            <a:spLocks noGrp="1"/>
          </p:cNvSpPr>
          <p:nvPr>
            <p:ph idx="1"/>
          </p:nvPr>
        </p:nvSpPr>
        <p:spPr>
          <a:xfrm>
            <a:off x="449810" y="1052736"/>
            <a:ext cx="8229600" cy="4525963"/>
          </a:xfrm>
        </p:spPr>
        <p:txBody>
          <a:bodyPr>
            <a:normAutofit/>
          </a:bodyPr>
          <a:lstStyle/>
          <a:p>
            <a:r>
              <a:rPr lang="en-US" altLang="zh-CN" dirty="0" smtClean="0"/>
              <a:t>+</a:t>
            </a:r>
            <a:r>
              <a:rPr lang="zh-CN" altLang="en-US" dirty="0" smtClean="0"/>
              <a:t>，一元正号，使用方法：</a:t>
            </a:r>
            <a:r>
              <a:rPr lang="en-US" altLang="zh-CN" dirty="0" smtClean="0"/>
              <a:t>+expr1</a:t>
            </a:r>
            <a:r>
              <a:rPr lang="zh-CN" altLang="en-US" dirty="0" smtClean="0"/>
              <a:t>；</a:t>
            </a:r>
            <a:endParaRPr lang="en-US" altLang="zh-CN" dirty="0" smtClean="0"/>
          </a:p>
          <a:p>
            <a:r>
              <a:rPr lang="en-US" altLang="zh-CN" dirty="0" smtClean="0"/>
              <a:t>-</a:t>
            </a:r>
            <a:r>
              <a:rPr lang="zh-CN" altLang="en-US" dirty="0" smtClean="0"/>
              <a:t>，</a:t>
            </a:r>
            <a:r>
              <a:rPr lang="zh-CN" altLang="en-US" dirty="0"/>
              <a:t>一</a:t>
            </a:r>
            <a:r>
              <a:rPr lang="zh-CN" altLang="en-US" dirty="0" smtClean="0"/>
              <a:t>元负号</a:t>
            </a:r>
            <a:r>
              <a:rPr lang="zh-CN" altLang="en-US" dirty="0"/>
              <a:t>，使用方法</a:t>
            </a:r>
            <a:r>
              <a:rPr lang="zh-CN" altLang="en-US" dirty="0" smtClean="0"/>
              <a:t>：</a:t>
            </a:r>
            <a:r>
              <a:rPr lang="en-US" altLang="zh-CN" dirty="0" smtClean="0"/>
              <a:t>-expr1</a:t>
            </a:r>
            <a:r>
              <a:rPr lang="zh-CN" altLang="en-US" dirty="0" smtClean="0"/>
              <a:t>；</a:t>
            </a:r>
            <a:endParaRPr lang="en-US" altLang="zh-CN" dirty="0" smtClean="0"/>
          </a:p>
          <a:p>
            <a:r>
              <a:rPr lang="zh-CN" altLang="en-US" dirty="0"/>
              <a:t>*，乘法，使用方法：</a:t>
            </a:r>
            <a:r>
              <a:rPr lang="en-US" altLang="zh-CN" dirty="0"/>
              <a:t>expr1</a:t>
            </a:r>
            <a:r>
              <a:rPr lang="zh-CN" altLang="en-US" dirty="0"/>
              <a:t>*</a:t>
            </a:r>
            <a:r>
              <a:rPr lang="en-US" altLang="zh-CN" dirty="0"/>
              <a:t>expr2</a:t>
            </a:r>
            <a:r>
              <a:rPr lang="zh-CN" altLang="en-US" dirty="0"/>
              <a:t>；</a:t>
            </a:r>
            <a:endParaRPr lang="en-US" altLang="zh-CN" dirty="0"/>
          </a:p>
          <a:p>
            <a:r>
              <a:rPr lang="en-US" altLang="zh-CN" dirty="0"/>
              <a:t>/</a:t>
            </a:r>
            <a:r>
              <a:rPr lang="zh-CN" altLang="en-US" dirty="0"/>
              <a:t>，除法，使用方法：</a:t>
            </a:r>
            <a:r>
              <a:rPr lang="en-US" altLang="zh-CN" dirty="0"/>
              <a:t>expr1/expr2</a:t>
            </a:r>
            <a:r>
              <a:rPr lang="zh-CN" altLang="en-US" dirty="0"/>
              <a:t>；</a:t>
            </a:r>
            <a:endParaRPr lang="en-US" altLang="zh-CN" dirty="0"/>
          </a:p>
          <a:p>
            <a:r>
              <a:rPr lang="en-US" altLang="zh-CN" dirty="0"/>
              <a:t>%</a:t>
            </a:r>
            <a:r>
              <a:rPr lang="zh-CN" altLang="en-US" dirty="0"/>
              <a:t>，求余，使用方法：</a:t>
            </a:r>
            <a:r>
              <a:rPr lang="en-US" altLang="zh-CN" dirty="0"/>
              <a:t>expr1%expr2</a:t>
            </a:r>
            <a:r>
              <a:rPr lang="zh-CN" altLang="en-US" dirty="0" smtClean="0"/>
              <a:t>；</a:t>
            </a:r>
            <a:endParaRPr lang="en-US" altLang="zh-CN" dirty="0" smtClean="0"/>
          </a:p>
          <a:p>
            <a:r>
              <a:rPr lang="en-US" altLang="zh-CN" dirty="0" smtClean="0"/>
              <a:t>+</a:t>
            </a:r>
            <a:r>
              <a:rPr lang="zh-CN" altLang="en-US" dirty="0" smtClean="0"/>
              <a:t>，加法，</a:t>
            </a:r>
            <a:r>
              <a:rPr lang="zh-CN" altLang="en-US" dirty="0"/>
              <a:t>使用方法</a:t>
            </a:r>
            <a:r>
              <a:rPr lang="zh-CN" altLang="en-US" dirty="0" smtClean="0"/>
              <a:t>：</a:t>
            </a:r>
            <a:r>
              <a:rPr lang="en-US" altLang="zh-CN" dirty="0" smtClean="0"/>
              <a:t>expr1+expr2</a:t>
            </a:r>
            <a:r>
              <a:rPr lang="zh-CN" altLang="en-US" dirty="0" smtClean="0"/>
              <a:t>；</a:t>
            </a:r>
            <a:endParaRPr lang="en-US" altLang="zh-CN" dirty="0" smtClean="0"/>
          </a:p>
          <a:p>
            <a:r>
              <a:rPr lang="en-US" altLang="zh-CN" dirty="0" smtClean="0"/>
              <a:t>-</a:t>
            </a:r>
            <a:r>
              <a:rPr lang="zh-CN" altLang="en-US" dirty="0" smtClean="0"/>
              <a:t>，减法，</a:t>
            </a:r>
            <a:r>
              <a:rPr lang="zh-CN" altLang="en-US" dirty="0"/>
              <a:t>使用方法：</a:t>
            </a:r>
            <a:r>
              <a:rPr lang="en-US" altLang="zh-CN" dirty="0" smtClean="0"/>
              <a:t>expr1-expr2</a:t>
            </a:r>
            <a:r>
              <a:rPr lang="zh-CN" altLang="en-US" dirty="0" smtClean="0"/>
              <a:t>；</a:t>
            </a:r>
            <a:endParaRPr lang="en-US" altLang="zh-CN" dirty="0" smtClean="0"/>
          </a:p>
        </p:txBody>
      </p:sp>
    </p:spTree>
    <p:extLst>
      <p:ext uri="{BB962C8B-B14F-4D97-AF65-F5344CB8AC3E}">
        <p14:creationId xmlns:p14="http://schemas.microsoft.com/office/powerpoint/2010/main" val="903223307"/>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P spid="2"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62</a:t>
            </a:fld>
            <a:endParaRPr kumimoji="0" lang="en-US" altLang="zh-CN" sz="1400"/>
          </a:p>
        </p:txBody>
      </p:sp>
      <p:sp>
        <p:nvSpPr>
          <p:cNvPr id="2" name="内容占位符 1"/>
          <p:cNvSpPr>
            <a:spLocks noGrp="1"/>
          </p:cNvSpPr>
          <p:nvPr>
            <p:ph idx="1"/>
          </p:nvPr>
        </p:nvSpPr>
        <p:spPr>
          <a:xfrm>
            <a:off x="449810" y="548680"/>
            <a:ext cx="8229600" cy="5030019"/>
          </a:xfrm>
        </p:spPr>
        <p:txBody>
          <a:bodyPr>
            <a:normAutofit/>
          </a:bodyPr>
          <a:lstStyle/>
          <a:p>
            <a:r>
              <a:rPr lang="en-US" altLang="zh-CN" dirty="0" smtClean="0"/>
              <a:t>/</a:t>
            </a:r>
            <a:r>
              <a:rPr lang="zh-CN" altLang="en-US" dirty="0"/>
              <a:t>，</a:t>
            </a:r>
            <a:r>
              <a:rPr lang="zh-CN" altLang="en-US" dirty="0" smtClean="0"/>
              <a:t>除法，当参与运算的均为整型量，则按整除运算；</a:t>
            </a:r>
            <a:endParaRPr lang="en-US" altLang="zh-CN" dirty="0" smtClean="0"/>
          </a:p>
          <a:p>
            <a:r>
              <a:rPr lang="en-US" altLang="zh-CN" dirty="0" smtClean="0"/>
              <a:t>%</a:t>
            </a:r>
            <a:r>
              <a:rPr lang="zh-CN" altLang="en-US" dirty="0"/>
              <a:t>，求余</a:t>
            </a:r>
            <a:r>
              <a:rPr lang="zh-CN" altLang="en-US" dirty="0" smtClean="0"/>
              <a:t>，只能对整型量进行；</a:t>
            </a:r>
            <a:endParaRPr lang="en-US" altLang="zh-CN" dirty="0" smtClean="0"/>
          </a:p>
        </p:txBody>
      </p:sp>
    </p:spTree>
    <p:extLst>
      <p:ext uri="{BB962C8B-B14F-4D97-AF65-F5344CB8AC3E}">
        <p14:creationId xmlns:p14="http://schemas.microsoft.com/office/powerpoint/2010/main" val="36124719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63</a:t>
            </a:fld>
            <a:endParaRPr kumimoji="0" lang="en-US" altLang="zh-CN" sz="1400"/>
          </a:p>
        </p:txBody>
      </p:sp>
      <p:sp>
        <p:nvSpPr>
          <p:cNvPr id="1121282" name="Rectangle 2"/>
          <p:cNvSpPr>
            <a:spLocks noGrp="1" noChangeArrowheads="1"/>
          </p:cNvSpPr>
          <p:nvPr>
            <p:ph type="title"/>
          </p:nvPr>
        </p:nvSpPr>
        <p:spPr>
          <a:xfrm>
            <a:off x="457200" y="274638"/>
            <a:ext cx="8229600" cy="706090"/>
          </a:xfrm>
        </p:spPr>
        <p:txBody>
          <a:bodyPr>
            <a:normAutofit fontScale="90000"/>
          </a:bodyPr>
          <a:lstStyle/>
          <a:p>
            <a:pPr>
              <a:defRPr/>
            </a:pPr>
            <a:r>
              <a:rPr lang="en-US" altLang="zh-CN" b="1" dirty="0" smtClean="0">
                <a:solidFill>
                  <a:schemeClr val="tx1"/>
                </a:solidFill>
                <a:latin typeface="宋体" pitchFamily="2" charset="-122"/>
              </a:rPr>
              <a:t>2.2 </a:t>
            </a:r>
            <a:r>
              <a:rPr lang="zh-CN" altLang="en-US" b="1" dirty="0" smtClean="0">
                <a:solidFill>
                  <a:schemeClr val="tx1"/>
                </a:solidFill>
                <a:latin typeface="宋体" pitchFamily="2" charset="-122"/>
              </a:rPr>
              <a:t>逻辑运算符</a:t>
            </a:r>
            <a:endParaRPr lang="zh-CN" altLang="zh-CN" b="1" dirty="0" smtClean="0">
              <a:solidFill>
                <a:schemeClr val="tx1"/>
              </a:solidFill>
              <a:latin typeface="宋体" pitchFamily="2" charset="-122"/>
            </a:endParaRPr>
          </a:p>
        </p:txBody>
      </p:sp>
      <p:pic>
        <p:nvPicPr>
          <p:cNvPr id="5" name="图片 4"/>
          <p:cNvPicPr>
            <a:picLocks noChangeAspect="1"/>
          </p:cNvPicPr>
          <p:nvPr/>
        </p:nvPicPr>
        <p:blipFill>
          <a:blip r:embed="rId3"/>
          <a:stretch>
            <a:fillRect/>
          </a:stretch>
        </p:blipFill>
        <p:spPr>
          <a:xfrm>
            <a:off x="0" y="1196752"/>
            <a:ext cx="9062503" cy="3636760"/>
          </a:xfrm>
          <a:prstGeom prst="rect">
            <a:avLst/>
          </a:prstGeom>
        </p:spPr>
      </p:pic>
    </p:spTree>
    <p:extLst>
      <p:ext uri="{BB962C8B-B14F-4D97-AF65-F5344CB8AC3E}">
        <p14:creationId xmlns:p14="http://schemas.microsoft.com/office/powerpoint/2010/main" val="3066473515"/>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64</a:t>
            </a:fld>
            <a:endParaRPr kumimoji="0" lang="en-US" altLang="zh-CN" sz="1400"/>
          </a:p>
        </p:txBody>
      </p:sp>
      <p:sp>
        <p:nvSpPr>
          <p:cNvPr id="2" name="内容占位符 1"/>
          <p:cNvSpPr>
            <a:spLocks noGrp="1"/>
          </p:cNvSpPr>
          <p:nvPr>
            <p:ph idx="1"/>
          </p:nvPr>
        </p:nvSpPr>
        <p:spPr>
          <a:xfrm>
            <a:off x="449810" y="548680"/>
            <a:ext cx="8229600" cy="5030019"/>
          </a:xfrm>
        </p:spPr>
        <p:txBody>
          <a:bodyPr>
            <a:normAutofit/>
          </a:bodyPr>
          <a:lstStyle/>
          <a:p>
            <a:r>
              <a:rPr lang="zh-CN" altLang="en-US" dirty="0" smtClean="0"/>
              <a:t>短路求值策略：</a:t>
            </a:r>
            <a:endParaRPr lang="en-US" altLang="zh-CN" dirty="0" smtClean="0"/>
          </a:p>
          <a:p>
            <a:pPr lvl="1"/>
            <a:r>
              <a:rPr lang="zh-CN" altLang="en-US" dirty="0"/>
              <a:t>逻辑</a:t>
            </a:r>
            <a:r>
              <a:rPr lang="zh-CN" altLang="en-US" dirty="0" smtClean="0"/>
              <a:t>与只有左侧的表达式为真，才继续对后续的运算对象求值；</a:t>
            </a:r>
            <a:endParaRPr lang="en-US" altLang="zh-CN" dirty="0" smtClean="0"/>
          </a:p>
          <a:p>
            <a:pPr lvl="2"/>
            <a:r>
              <a:rPr lang="zh-CN" altLang="en-US" dirty="0" smtClean="0"/>
              <a:t>例如： </a:t>
            </a:r>
            <a:r>
              <a:rPr lang="en-US" altLang="zh-CN" dirty="0" smtClean="0"/>
              <a:t>expr1 &amp;&amp; expr2 &amp;&amp; expr3;</a:t>
            </a:r>
          </a:p>
          <a:p>
            <a:pPr lvl="1"/>
            <a:r>
              <a:rPr lang="zh-CN" altLang="en-US" dirty="0" smtClean="0"/>
              <a:t>逻辑或只有</a:t>
            </a:r>
            <a:r>
              <a:rPr lang="zh-CN" altLang="en-US" dirty="0"/>
              <a:t>左侧的表达式</a:t>
            </a:r>
            <a:r>
              <a:rPr lang="zh-CN" altLang="en-US" dirty="0" smtClean="0"/>
              <a:t>为假，</a:t>
            </a:r>
            <a:r>
              <a:rPr lang="zh-CN" altLang="en-US" dirty="0"/>
              <a:t>才继续对后续的运算对象求值；</a:t>
            </a:r>
            <a:endParaRPr lang="en-US" altLang="zh-CN" dirty="0"/>
          </a:p>
          <a:p>
            <a:pPr lvl="2"/>
            <a:r>
              <a:rPr lang="zh-CN" altLang="en-US" dirty="0"/>
              <a:t>例如： </a:t>
            </a:r>
            <a:r>
              <a:rPr lang="en-US" altLang="zh-CN" dirty="0"/>
              <a:t>expr1 </a:t>
            </a:r>
            <a:r>
              <a:rPr lang="en-US" altLang="zh-CN" dirty="0" smtClean="0"/>
              <a:t>|| </a:t>
            </a:r>
            <a:r>
              <a:rPr lang="en-US" altLang="zh-CN" dirty="0"/>
              <a:t>expr2 </a:t>
            </a:r>
            <a:r>
              <a:rPr lang="en-US" altLang="zh-CN" dirty="0" smtClean="0"/>
              <a:t>|| </a:t>
            </a:r>
            <a:r>
              <a:rPr lang="en-US" altLang="zh-CN" dirty="0"/>
              <a:t>expr3;</a:t>
            </a:r>
          </a:p>
          <a:p>
            <a:pPr lvl="1"/>
            <a:r>
              <a:rPr lang="zh-CN" altLang="en-US" dirty="0" smtClean="0"/>
              <a:t>这种策略可以利用提高安全性，如：</a:t>
            </a:r>
            <a:endParaRPr lang="en-US" altLang="zh-CN" dirty="0" smtClean="0"/>
          </a:p>
          <a:p>
            <a:pPr lvl="2"/>
            <a:r>
              <a:rPr lang="en-US" altLang="zh-CN" dirty="0" smtClean="0"/>
              <a:t>index &lt; size()  &amp;&amp; !</a:t>
            </a:r>
            <a:r>
              <a:rPr lang="en-US" altLang="zh-CN" dirty="0" err="1" smtClean="0"/>
              <a:t>isspace</a:t>
            </a:r>
            <a:r>
              <a:rPr lang="en-US" altLang="zh-CN" dirty="0" smtClean="0"/>
              <a:t>(</a:t>
            </a:r>
            <a:r>
              <a:rPr lang="en-US" altLang="zh-CN" dirty="0" err="1" smtClean="0"/>
              <a:t>str</a:t>
            </a:r>
            <a:r>
              <a:rPr lang="en-US" altLang="zh-CN" dirty="0" smtClean="0"/>
              <a:t>[index]);</a:t>
            </a:r>
          </a:p>
        </p:txBody>
      </p:sp>
    </p:spTree>
    <p:extLst>
      <p:ext uri="{BB962C8B-B14F-4D97-AF65-F5344CB8AC3E}">
        <p14:creationId xmlns:p14="http://schemas.microsoft.com/office/powerpoint/2010/main" val="3392463801"/>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65</a:t>
            </a:fld>
            <a:endParaRPr kumimoji="0" lang="en-US" altLang="zh-CN" sz="1400"/>
          </a:p>
        </p:txBody>
      </p:sp>
      <p:sp>
        <p:nvSpPr>
          <p:cNvPr id="1121282" name="Rectangle 2"/>
          <p:cNvSpPr>
            <a:spLocks noGrp="1" noChangeArrowheads="1"/>
          </p:cNvSpPr>
          <p:nvPr>
            <p:ph type="title"/>
          </p:nvPr>
        </p:nvSpPr>
        <p:spPr>
          <a:xfrm>
            <a:off x="457200" y="274638"/>
            <a:ext cx="8229600" cy="706090"/>
          </a:xfrm>
        </p:spPr>
        <p:txBody>
          <a:bodyPr>
            <a:normAutofit fontScale="90000"/>
          </a:bodyPr>
          <a:lstStyle/>
          <a:p>
            <a:pPr>
              <a:defRPr/>
            </a:pPr>
            <a:r>
              <a:rPr lang="en-US" altLang="zh-CN" b="1" dirty="0" smtClean="0">
                <a:solidFill>
                  <a:schemeClr val="tx1"/>
                </a:solidFill>
                <a:latin typeface="宋体" pitchFamily="2" charset="-122"/>
              </a:rPr>
              <a:t>2.3 </a:t>
            </a:r>
            <a:r>
              <a:rPr lang="zh-CN" altLang="en-US" b="1" dirty="0" smtClean="0">
                <a:solidFill>
                  <a:schemeClr val="tx1"/>
                </a:solidFill>
                <a:latin typeface="宋体" pitchFamily="2" charset="-122"/>
              </a:rPr>
              <a:t>赋值运算符</a:t>
            </a:r>
            <a:endParaRPr lang="zh-CN" altLang="zh-CN" b="1" dirty="0" smtClean="0">
              <a:solidFill>
                <a:schemeClr val="tx1"/>
              </a:solidFill>
              <a:latin typeface="宋体" pitchFamily="2" charset="-122"/>
            </a:endParaRPr>
          </a:p>
        </p:txBody>
      </p:sp>
      <p:sp>
        <p:nvSpPr>
          <p:cNvPr id="6" name="内容占位符 1"/>
          <p:cNvSpPr>
            <a:spLocks noGrp="1"/>
          </p:cNvSpPr>
          <p:nvPr>
            <p:ph idx="1"/>
          </p:nvPr>
        </p:nvSpPr>
        <p:spPr>
          <a:xfrm>
            <a:off x="395536" y="1138965"/>
            <a:ext cx="8229600" cy="5030019"/>
          </a:xfrm>
        </p:spPr>
        <p:txBody>
          <a:bodyPr>
            <a:normAutofit/>
          </a:bodyPr>
          <a:lstStyle/>
          <a:p>
            <a:r>
              <a:rPr lang="zh-CN" altLang="en-US" dirty="0" smtClean="0"/>
              <a:t>左侧的必须是可以作为左值的对象；</a:t>
            </a:r>
            <a:endParaRPr lang="en-US" altLang="zh-CN" dirty="0" smtClean="0"/>
          </a:p>
          <a:p>
            <a:r>
              <a:rPr lang="zh-CN" altLang="en-US" dirty="0" smtClean="0"/>
              <a:t>满足右结合律；</a:t>
            </a:r>
            <a:endParaRPr lang="en-US" altLang="zh-CN" dirty="0" smtClean="0"/>
          </a:p>
          <a:p>
            <a:r>
              <a:rPr lang="zh-CN" altLang="en-US" dirty="0" smtClean="0"/>
              <a:t>优先级较低；</a:t>
            </a:r>
            <a:endParaRPr lang="en-US" altLang="zh-CN" dirty="0" smtClean="0"/>
          </a:p>
          <a:p>
            <a:r>
              <a:rPr lang="zh-CN" altLang="en-US" dirty="0" smtClean="0"/>
              <a:t>注意赋值运算 </a:t>
            </a:r>
            <a:r>
              <a:rPr lang="en-US" altLang="zh-CN" dirty="0" smtClean="0"/>
              <a:t>=  </a:t>
            </a:r>
            <a:r>
              <a:rPr lang="zh-CN" altLang="en-US" dirty="0" smtClean="0"/>
              <a:t>和 关系运算 </a:t>
            </a:r>
            <a:r>
              <a:rPr lang="en-US" altLang="zh-CN" dirty="0" smtClean="0"/>
              <a:t>==</a:t>
            </a:r>
            <a:r>
              <a:rPr lang="zh-CN" altLang="en-US" dirty="0" smtClean="0"/>
              <a:t>；</a:t>
            </a:r>
            <a:endParaRPr lang="en-US" altLang="zh-CN" dirty="0" smtClean="0"/>
          </a:p>
          <a:p>
            <a:r>
              <a:rPr lang="zh-CN" altLang="en-US" dirty="0" smtClean="0"/>
              <a:t>复合赋值运算：</a:t>
            </a:r>
            <a:endParaRPr lang="en-US" altLang="zh-CN" dirty="0" smtClean="0"/>
          </a:p>
          <a:p>
            <a:pPr lvl="1"/>
            <a:r>
              <a:rPr lang="en-US" altLang="zh-CN" dirty="0" smtClean="0"/>
              <a:t>+=   -=   </a:t>
            </a:r>
            <a:r>
              <a:rPr lang="zh-CN" altLang="en-US" dirty="0" smtClean="0"/>
              <a:t>*</a:t>
            </a:r>
            <a:r>
              <a:rPr lang="en-US" altLang="zh-CN" dirty="0" smtClean="0"/>
              <a:t>=   /=   %=   </a:t>
            </a:r>
            <a:r>
              <a:rPr lang="zh-CN" altLang="en-US" dirty="0" smtClean="0"/>
              <a:t>；</a:t>
            </a:r>
            <a:r>
              <a:rPr lang="en-US" altLang="zh-CN" dirty="0" smtClean="0"/>
              <a:t>///</a:t>
            </a:r>
            <a:r>
              <a:rPr lang="zh-CN" altLang="en-US" dirty="0" smtClean="0"/>
              <a:t>算数复合运算；</a:t>
            </a:r>
            <a:endParaRPr lang="en-US" altLang="zh-CN" dirty="0" smtClean="0"/>
          </a:p>
          <a:p>
            <a:pPr lvl="1"/>
            <a:r>
              <a:rPr lang="en-US" altLang="zh-CN" dirty="0" smtClean="0"/>
              <a:t>&lt;&lt;=   &gt;&gt;=  &amp;=  ^= |= </a:t>
            </a:r>
            <a:r>
              <a:rPr lang="zh-CN" altLang="en-US" dirty="0" smtClean="0"/>
              <a:t>；</a:t>
            </a:r>
            <a:r>
              <a:rPr lang="en-US" altLang="zh-CN" dirty="0" smtClean="0"/>
              <a:t>///</a:t>
            </a:r>
            <a:r>
              <a:rPr lang="zh-CN" altLang="en-US" dirty="0" smtClean="0"/>
              <a:t>位复合运算</a:t>
            </a:r>
            <a:r>
              <a:rPr lang="en-US" altLang="zh-CN" dirty="0" smtClean="0"/>
              <a:t> </a:t>
            </a:r>
          </a:p>
        </p:txBody>
      </p:sp>
    </p:spTree>
    <p:extLst>
      <p:ext uri="{BB962C8B-B14F-4D97-AF65-F5344CB8AC3E}">
        <p14:creationId xmlns:p14="http://schemas.microsoft.com/office/powerpoint/2010/main" val="4108414685"/>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P spid="6"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66</a:t>
            </a:fld>
            <a:endParaRPr kumimoji="0" lang="en-US" altLang="zh-CN" sz="1400"/>
          </a:p>
        </p:txBody>
      </p:sp>
      <p:sp>
        <p:nvSpPr>
          <p:cNvPr id="1121282" name="Rectangle 2"/>
          <p:cNvSpPr>
            <a:spLocks noGrp="1" noChangeArrowheads="1"/>
          </p:cNvSpPr>
          <p:nvPr>
            <p:ph type="title"/>
          </p:nvPr>
        </p:nvSpPr>
        <p:spPr>
          <a:xfrm>
            <a:off x="457200" y="274638"/>
            <a:ext cx="8229600" cy="706090"/>
          </a:xfrm>
        </p:spPr>
        <p:txBody>
          <a:bodyPr>
            <a:normAutofit fontScale="90000"/>
          </a:bodyPr>
          <a:lstStyle/>
          <a:p>
            <a:pPr>
              <a:defRPr/>
            </a:pPr>
            <a:r>
              <a:rPr lang="en-US" altLang="zh-CN" b="1" dirty="0" smtClean="0">
                <a:solidFill>
                  <a:schemeClr val="tx1"/>
                </a:solidFill>
                <a:latin typeface="宋体" pitchFamily="2" charset="-122"/>
              </a:rPr>
              <a:t>2.4 </a:t>
            </a:r>
            <a:r>
              <a:rPr lang="zh-CN" altLang="en-US" b="1" dirty="0" smtClean="0">
                <a:solidFill>
                  <a:schemeClr val="tx1"/>
                </a:solidFill>
                <a:latin typeface="宋体" pitchFamily="2" charset="-122"/>
              </a:rPr>
              <a:t>自增减运算</a:t>
            </a:r>
            <a:endParaRPr lang="zh-CN" altLang="zh-CN" b="1" dirty="0" smtClean="0">
              <a:solidFill>
                <a:schemeClr val="tx1"/>
              </a:solidFill>
              <a:latin typeface="宋体" pitchFamily="2" charset="-122"/>
            </a:endParaRPr>
          </a:p>
        </p:txBody>
      </p:sp>
      <p:sp>
        <p:nvSpPr>
          <p:cNvPr id="6" name="内容占位符 1"/>
          <p:cNvSpPr>
            <a:spLocks noGrp="1"/>
          </p:cNvSpPr>
          <p:nvPr>
            <p:ph idx="1"/>
          </p:nvPr>
        </p:nvSpPr>
        <p:spPr>
          <a:xfrm>
            <a:off x="395536" y="1138965"/>
            <a:ext cx="8229600" cy="5030019"/>
          </a:xfrm>
        </p:spPr>
        <p:txBody>
          <a:bodyPr>
            <a:normAutofit/>
          </a:bodyPr>
          <a:lstStyle/>
          <a:p>
            <a:r>
              <a:rPr lang="zh-CN" altLang="en-US" dirty="0" smtClean="0"/>
              <a:t>前置</a:t>
            </a:r>
            <a:r>
              <a:rPr lang="zh-CN" altLang="en-US" b="1" dirty="0">
                <a:latin typeface="宋体" pitchFamily="2" charset="-122"/>
              </a:rPr>
              <a:t>自增减</a:t>
            </a:r>
            <a:r>
              <a:rPr lang="zh-CN" altLang="en-US" b="1" dirty="0" smtClean="0">
                <a:latin typeface="宋体" pitchFamily="2" charset="-122"/>
              </a:rPr>
              <a:t>运算</a:t>
            </a:r>
            <a:endParaRPr lang="en-US" altLang="zh-CN" dirty="0" smtClean="0"/>
          </a:p>
          <a:p>
            <a:pPr lvl="1"/>
            <a:r>
              <a:rPr lang="zh-CN" altLang="en-US" dirty="0" smtClean="0"/>
              <a:t>如：</a:t>
            </a:r>
            <a:r>
              <a:rPr lang="en-US" altLang="zh-CN" dirty="0" smtClean="0"/>
              <a:t>++expr1</a:t>
            </a:r>
            <a:r>
              <a:rPr lang="zh-CN" altLang="en-US" dirty="0" smtClean="0"/>
              <a:t>，</a:t>
            </a:r>
            <a:r>
              <a:rPr lang="en-US" altLang="zh-CN" dirty="0" smtClean="0"/>
              <a:t>--expr1</a:t>
            </a:r>
            <a:r>
              <a:rPr lang="zh-CN" altLang="en-US" dirty="0" smtClean="0"/>
              <a:t>；</a:t>
            </a:r>
            <a:endParaRPr lang="en-US" altLang="zh-CN" dirty="0" smtClean="0"/>
          </a:p>
          <a:p>
            <a:r>
              <a:rPr lang="zh-CN" altLang="en-US" dirty="0" smtClean="0"/>
              <a:t>后置</a:t>
            </a:r>
            <a:r>
              <a:rPr lang="zh-CN" altLang="en-US" b="1" dirty="0">
                <a:latin typeface="宋体" pitchFamily="2" charset="-122"/>
              </a:rPr>
              <a:t>自增减运算</a:t>
            </a:r>
            <a:endParaRPr lang="en-US" altLang="zh-CN" dirty="0"/>
          </a:p>
          <a:p>
            <a:pPr lvl="1"/>
            <a:r>
              <a:rPr lang="zh-CN" altLang="en-US" dirty="0"/>
              <a:t>如</a:t>
            </a:r>
            <a:r>
              <a:rPr lang="zh-CN" altLang="en-US" dirty="0" smtClean="0"/>
              <a:t>：</a:t>
            </a:r>
            <a:r>
              <a:rPr lang="en-US" altLang="zh-CN" dirty="0" smtClean="0"/>
              <a:t>expr1</a:t>
            </a:r>
            <a:r>
              <a:rPr lang="en-US" altLang="zh-CN" dirty="0"/>
              <a:t> ++ </a:t>
            </a:r>
            <a:r>
              <a:rPr lang="zh-CN" altLang="en-US" dirty="0" smtClean="0"/>
              <a:t>，</a:t>
            </a:r>
            <a:r>
              <a:rPr lang="en-US" altLang="zh-CN" dirty="0" smtClean="0"/>
              <a:t>expr1</a:t>
            </a:r>
            <a:r>
              <a:rPr lang="en-US" altLang="zh-CN" dirty="0"/>
              <a:t> -- </a:t>
            </a:r>
            <a:r>
              <a:rPr lang="zh-CN" altLang="en-US" dirty="0" smtClean="0"/>
              <a:t>；</a:t>
            </a:r>
            <a:endParaRPr lang="en-US" altLang="zh-CN" dirty="0" smtClean="0"/>
          </a:p>
          <a:p>
            <a:r>
              <a:rPr lang="zh-CN" altLang="en-US" dirty="0" smtClean="0"/>
              <a:t>尽量避免使用后置运算符；</a:t>
            </a:r>
            <a:endParaRPr lang="en-US" altLang="zh-CN" dirty="0" smtClean="0"/>
          </a:p>
          <a:p>
            <a:r>
              <a:rPr lang="zh-CN" altLang="en-US" dirty="0" smtClean="0"/>
              <a:t>求目标运算与自增减运算：</a:t>
            </a:r>
            <a:endParaRPr lang="en-US" altLang="zh-CN" dirty="0" smtClean="0"/>
          </a:p>
          <a:p>
            <a:pPr lvl="1"/>
            <a:r>
              <a:rPr lang="en-US" altLang="zh-CN" dirty="0" smtClean="0"/>
              <a:t>*</a:t>
            </a:r>
            <a:r>
              <a:rPr lang="en-US" altLang="zh-CN" dirty="0" err="1" smtClean="0"/>
              <a:t>ptr</a:t>
            </a:r>
            <a:r>
              <a:rPr lang="en-US" altLang="zh-CN" dirty="0" smtClean="0"/>
              <a:t>++;//</a:t>
            </a:r>
            <a:r>
              <a:rPr lang="zh-CN" altLang="en-US" dirty="0" smtClean="0"/>
              <a:t>首先获取</a:t>
            </a:r>
            <a:r>
              <a:rPr lang="en-US" altLang="zh-CN" dirty="0" err="1" smtClean="0"/>
              <a:t>ptr</a:t>
            </a:r>
            <a:r>
              <a:rPr lang="zh-CN" altLang="en-US" dirty="0" smtClean="0"/>
              <a:t>当前位置的目标，然后</a:t>
            </a:r>
            <a:r>
              <a:rPr lang="en-US" altLang="zh-CN" dirty="0" err="1" smtClean="0"/>
              <a:t>ptr</a:t>
            </a:r>
            <a:r>
              <a:rPr lang="zh-CN" altLang="en-US" dirty="0" smtClean="0"/>
              <a:t>指向下一个位置；</a:t>
            </a:r>
            <a:endParaRPr lang="en-US" altLang="zh-CN" dirty="0" smtClean="0"/>
          </a:p>
          <a:p>
            <a:pPr lvl="1"/>
            <a:endParaRPr lang="en-US" altLang="zh-CN" dirty="0" smtClean="0"/>
          </a:p>
        </p:txBody>
      </p:sp>
    </p:spTree>
    <p:extLst>
      <p:ext uri="{BB962C8B-B14F-4D97-AF65-F5344CB8AC3E}">
        <p14:creationId xmlns:p14="http://schemas.microsoft.com/office/powerpoint/2010/main" val="887908827"/>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P spid="6"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67</a:t>
            </a:fld>
            <a:endParaRPr kumimoji="0" lang="en-US" altLang="zh-CN" sz="1400" dirty="0"/>
          </a:p>
        </p:txBody>
      </p:sp>
      <p:sp>
        <p:nvSpPr>
          <p:cNvPr id="1121282" name="Rectangle 2"/>
          <p:cNvSpPr>
            <a:spLocks noGrp="1" noChangeArrowheads="1"/>
          </p:cNvSpPr>
          <p:nvPr>
            <p:ph type="title"/>
          </p:nvPr>
        </p:nvSpPr>
        <p:spPr>
          <a:xfrm>
            <a:off x="457200" y="274638"/>
            <a:ext cx="8229600" cy="706090"/>
          </a:xfrm>
        </p:spPr>
        <p:txBody>
          <a:bodyPr>
            <a:normAutofit fontScale="90000"/>
          </a:bodyPr>
          <a:lstStyle/>
          <a:p>
            <a:pPr>
              <a:defRPr/>
            </a:pPr>
            <a:r>
              <a:rPr lang="en-US" altLang="zh-CN" b="1" dirty="0" smtClean="0">
                <a:solidFill>
                  <a:schemeClr val="tx1"/>
                </a:solidFill>
                <a:latin typeface="宋体" pitchFamily="2" charset="-122"/>
              </a:rPr>
              <a:t>2.5 </a:t>
            </a:r>
            <a:r>
              <a:rPr lang="zh-CN" altLang="en-US" b="1" dirty="0" smtClean="0">
                <a:solidFill>
                  <a:schemeClr val="tx1"/>
                </a:solidFill>
                <a:latin typeface="宋体" pitchFamily="2" charset="-122"/>
              </a:rPr>
              <a:t>成员访问运算符</a:t>
            </a:r>
            <a:endParaRPr lang="zh-CN" altLang="zh-CN" b="1" dirty="0" smtClean="0">
              <a:solidFill>
                <a:schemeClr val="tx1"/>
              </a:solidFill>
              <a:latin typeface="宋体" pitchFamily="2" charset="-122"/>
            </a:endParaRPr>
          </a:p>
        </p:txBody>
      </p:sp>
      <p:sp>
        <p:nvSpPr>
          <p:cNvPr id="6" name="内容占位符 1"/>
          <p:cNvSpPr>
            <a:spLocks noGrp="1"/>
          </p:cNvSpPr>
          <p:nvPr>
            <p:ph idx="1"/>
          </p:nvPr>
        </p:nvSpPr>
        <p:spPr>
          <a:xfrm>
            <a:off x="395536" y="1138965"/>
            <a:ext cx="8229600" cy="5030019"/>
          </a:xfrm>
        </p:spPr>
        <p:txBody>
          <a:bodyPr>
            <a:normAutofit/>
          </a:bodyPr>
          <a:lstStyle/>
          <a:p>
            <a:r>
              <a:rPr lang="zh-CN" altLang="en-US" dirty="0" smtClean="0"/>
              <a:t>点</a:t>
            </a:r>
            <a:r>
              <a:rPr lang="en-US" altLang="zh-CN" dirty="0" smtClean="0"/>
              <a:t>.  </a:t>
            </a:r>
            <a:r>
              <a:rPr lang="zh-CN" altLang="en-US" dirty="0" smtClean="0"/>
              <a:t>运算符访问对象的成员；</a:t>
            </a:r>
            <a:endParaRPr lang="en-US" altLang="zh-CN" dirty="0" smtClean="0"/>
          </a:p>
          <a:p>
            <a:pPr lvl="1"/>
            <a:r>
              <a:rPr lang="en-US" altLang="zh-CN" dirty="0" err="1"/>
              <a:t>obj.print</a:t>
            </a:r>
            <a:r>
              <a:rPr lang="en-US" altLang="zh-CN" dirty="0" smtClean="0"/>
              <a:t>();</a:t>
            </a:r>
          </a:p>
          <a:p>
            <a:r>
              <a:rPr lang="zh-CN" altLang="en-US" dirty="0" smtClean="0"/>
              <a:t>箭头  </a:t>
            </a:r>
            <a:r>
              <a:rPr lang="en-US" altLang="zh-CN" dirty="0"/>
              <a:t>-&gt; </a:t>
            </a:r>
            <a:r>
              <a:rPr lang="zh-CN" altLang="en-US" dirty="0" smtClean="0"/>
              <a:t>运算符访问指针所指向对象的</a:t>
            </a:r>
            <a:r>
              <a:rPr lang="zh-CN" altLang="en-US" dirty="0"/>
              <a:t>成员；</a:t>
            </a:r>
            <a:endParaRPr lang="en-US" altLang="zh-CN" dirty="0"/>
          </a:p>
          <a:p>
            <a:pPr lvl="1"/>
            <a:r>
              <a:rPr lang="en-US" altLang="zh-CN" dirty="0" err="1" smtClean="0"/>
              <a:t>pobj</a:t>
            </a:r>
            <a:r>
              <a:rPr lang="en-US" altLang="zh-CN" dirty="0" smtClean="0"/>
              <a:t>-&gt;print();</a:t>
            </a:r>
          </a:p>
          <a:p>
            <a:pPr lvl="1"/>
            <a:endParaRPr lang="en-US" altLang="zh-CN" dirty="0" smtClean="0"/>
          </a:p>
        </p:txBody>
      </p:sp>
    </p:spTree>
    <p:extLst>
      <p:ext uri="{BB962C8B-B14F-4D97-AF65-F5344CB8AC3E}">
        <p14:creationId xmlns:p14="http://schemas.microsoft.com/office/powerpoint/2010/main" val="423092056"/>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P spid="6"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68</a:t>
            </a:fld>
            <a:endParaRPr kumimoji="0" lang="en-US" altLang="zh-CN" sz="1400" dirty="0"/>
          </a:p>
        </p:txBody>
      </p:sp>
      <p:sp>
        <p:nvSpPr>
          <p:cNvPr id="1121282" name="Rectangle 2"/>
          <p:cNvSpPr>
            <a:spLocks noGrp="1" noChangeArrowheads="1"/>
          </p:cNvSpPr>
          <p:nvPr>
            <p:ph type="title"/>
          </p:nvPr>
        </p:nvSpPr>
        <p:spPr>
          <a:xfrm>
            <a:off x="457200" y="274638"/>
            <a:ext cx="8229600" cy="706090"/>
          </a:xfrm>
        </p:spPr>
        <p:txBody>
          <a:bodyPr>
            <a:normAutofit fontScale="90000"/>
          </a:bodyPr>
          <a:lstStyle/>
          <a:p>
            <a:pPr>
              <a:defRPr/>
            </a:pPr>
            <a:r>
              <a:rPr lang="en-US" altLang="zh-CN" b="1" dirty="0" smtClean="0">
                <a:solidFill>
                  <a:schemeClr val="tx1"/>
                </a:solidFill>
                <a:latin typeface="宋体" pitchFamily="2" charset="-122"/>
              </a:rPr>
              <a:t>2.6 </a:t>
            </a:r>
            <a:r>
              <a:rPr lang="zh-CN" altLang="en-US" b="1" dirty="0" smtClean="0">
                <a:solidFill>
                  <a:schemeClr val="tx1"/>
                </a:solidFill>
                <a:latin typeface="宋体" pitchFamily="2" charset="-122"/>
              </a:rPr>
              <a:t>位运算符</a:t>
            </a:r>
            <a:endParaRPr lang="zh-CN" altLang="zh-CN" b="1" dirty="0" smtClean="0">
              <a:solidFill>
                <a:schemeClr val="tx1"/>
              </a:solidFill>
              <a:latin typeface="宋体" pitchFamily="2" charset="-122"/>
            </a:endParaRPr>
          </a:p>
        </p:txBody>
      </p:sp>
      <p:pic>
        <p:nvPicPr>
          <p:cNvPr id="3" name="图片 2"/>
          <p:cNvPicPr>
            <a:picLocks noChangeAspect="1"/>
          </p:cNvPicPr>
          <p:nvPr/>
        </p:nvPicPr>
        <p:blipFill>
          <a:blip r:embed="rId3"/>
          <a:stretch>
            <a:fillRect/>
          </a:stretch>
        </p:blipFill>
        <p:spPr>
          <a:xfrm>
            <a:off x="407924" y="1196752"/>
            <a:ext cx="8328151" cy="2385600"/>
          </a:xfrm>
          <a:prstGeom prst="rect">
            <a:avLst/>
          </a:prstGeom>
        </p:spPr>
      </p:pic>
    </p:spTree>
    <p:extLst>
      <p:ext uri="{BB962C8B-B14F-4D97-AF65-F5344CB8AC3E}">
        <p14:creationId xmlns:p14="http://schemas.microsoft.com/office/powerpoint/2010/main" val="2572755642"/>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69</a:t>
            </a:fld>
            <a:endParaRPr kumimoji="0" lang="en-US" altLang="zh-CN" sz="1400" dirty="0"/>
          </a:p>
        </p:txBody>
      </p:sp>
      <p:sp>
        <p:nvSpPr>
          <p:cNvPr id="1121282" name="Rectangle 2"/>
          <p:cNvSpPr>
            <a:spLocks noGrp="1" noChangeArrowheads="1"/>
          </p:cNvSpPr>
          <p:nvPr>
            <p:ph type="title"/>
          </p:nvPr>
        </p:nvSpPr>
        <p:spPr>
          <a:xfrm>
            <a:off x="449371" y="106363"/>
            <a:ext cx="8229600" cy="706090"/>
          </a:xfrm>
        </p:spPr>
        <p:txBody>
          <a:bodyPr>
            <a:normAutofit fontScale="90000"/>
          </a:bodyPr>
          <a:lstStyle/>
          <a:p>
            <a:pPr>
              <a:defRPr/>
            </a:pPr>
            <a:r>
              <a:rPr lang="zh-CN" altLang="en-US" b="1" dirty="0" smtClean="0">
                <a:solidFill>
                  <a:schemeClr val="tx1"/>
                </a:solidFill>
                <a:latin typeface="宋体" pitchFamily="2" charset="-122"/>
              </a:rPr>
              <a:t>位运算符使用</a:t>
            </a:r>
            <a:endParaRPr lang="zh-CN" altLang="zh-CN" b="1" dirty="0" smtClean="0">
              <a:solidFill>
                <a:schemeClr val="tx1"/>
              </a:solidFill>
              <a:latin typeface="宋体" pitchFamily="2" charset="-122"/>
            </a:endParaRPr>
          </a:p>
        </p:txBody>
      </p:sp>
      <p:sp>
        <p:nvSpPr>
          <p:cNvPr id="5" name="Rectangle 3"/>
          <p:cNvSpPr txBox="1">
            <a:spLocks noChangeArrowheads="1"/>
          </p:cNvSpPr>
          <p:nvPr/>
        </p:nvSpPr>
        <p:spPr>
          <a:xfrm>
            <a:off x="685800" y="980728"/>
            <a:ext cx="8153400" cy="50390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400" dirty="0"/>
              <a:t>#include &lt;</a:t>
            </a:r>
            <a:r>
              <a:rPr lang="en-US" altLang="zh-CN" sz="1400" dirty="0" err="1"/>
              <a:t>iostream</a:t>
            </a:r>
            <a:r>
              <a:rPr lang="en-US" altLang="zh-CN" sz="1400" dirty="0"/>
              <a:t>&gt;</a:t>
            </a:r>
          </a:p>
          <a:p>
            <a:pPr marL="0" indent="0">
              <a:buNone/>
            </a:pPr>
            <a:endParaRPr lang="en-US" altLang="zh-CN" sz="1400" dirty="0"/>
          </a:p>
          <a:p>
            <a:pPr marL="0" indent="0">
              <a:buNone/>
            </a:pPr>
            <a:r>
              <a:rPr lang="en-US" altLang="zh-CN" sz="1400" dirty="0"/>
              <a:t>using namespace </a:t>
            </a:r>
            <a:r>
              <a:rPr lang="en-US" altLang="zh-CN" sz="1400" dirty="0" err="1"/>
              <a:t>std</a:t>
            </a:r>
            <a:r>
              <a:rPr lang="en-US" altLang="zh-CN" sz="1400" dirty="0"/>
              <a:t>;</a:t>
            </a:r>
          </a:p>
          <a:p>
            <a:pPr marL="0" indent="0">
              <a:buNone/>
            </a:pPr>
            <a:endParaRPr lang="en-US" altLang="zh-CN" sz="1400" dirty="0"/>
          </a:p>
          <a:p>
            <a:pPr marL="0" indent="0">
              <a:buNone/>
            </a:pPr>
            <a:r>
              <a:rPr lang="en-US" altLang="zh-CN" sz="1400" dirty="0" err="1"/>
              <a:t>int</a:t>
            </a:r>
            <a:r>
              <a:rPr lang="en-US" altLang="zh-CN" sz="1400" dirty="0"/>
              <a:t> main()</a:t>
            </a:r>
          </a:p>
          <a:p>
            <a:pPr marL="0" indent="0">
              <a:buNone/>
            </a:pPr>
            <a:r>
              <a:rPr lang="en-US" altLang="zh-CN" sz="1400" dirty="0"/>
              <a:t>{</a:t>
            </a:r>
          </a:p>
          <a:p>
            <a:pPr marL="0" indent="0">
              <a:buNone/>
            </a:pPr>
            <a:r>
              <a:rPr lang="en-US" altLang="zh-CN" sz="1400" dirty="0"/>
              <a:t>    unsigned </a:t>
            </a:r>
            <a:r>
              <a:rPr lang="en-US" altLang="zh-CN" sz="1400" dirty="0" err="1"/>
              <a:t>int</a:t>
            </a:r>
            <a:r>
              <a:rPr lang="en-US" altLang="zh-CN" sz="1400" dirty="0"/>
              <a:t>  bits=0233;</a:t>
            </a:r>
          </a:p>
          <a:p>
            <a:pPr marL="0" indent="0">
              <a:buNone/>
            </a:pPr>
            <a:r>
              <a:rPr lang="en-US" altLang="zh-CN" sz="1400" dirty="0"/>
              <a:t>    bits &lt;&lt;= 8;</a:t>
            </a:r>
          </a:p>
          <a:p>
            <a:pPr marL="0" indent="0">
              <a:buNone/>
            </a:pPr>
            <a:r>
              <a:rPr lang="en-US" altLang="zh-CN" sz="1400" dirty="0"/>
              <a:t>    </a:t>
            </a:r>
            <a:r>
              <a:rPr lang="en-US" altLang="zh-CN" sz="1400" dirty="0" err="1"/>
              <a:t>cout</a:t>
            </a:r>
            <a:r>
              <a:rPr lang="en-US" altLang="zh-CN" sz="1400" dirty="0"/>
              <a:t>&lt;&lt;hex&lt;&lt;(</a:t>
            </a:r>
            <a:r>
              <a:rPr lang="en-US" altLang="zh-CN" sz="1400" dirty="0" err="1"/>
              <a:t>int</a:t>
            </a:r>
            <a:r>
              <a:rPr lang="en-US" altLang="zh-CN" sz="1400" dirty="0"/>
              <a:t>)bits&lt;&lt;</a:t>
            </a:r>
            <a:r>
              <a:rPr lang="en-US" altLang="zh-CN" sz="1400" dirty="0" err="1"/>
              <a:t>endl</a:t>
            </a:r>
            <a:r>
              <a:rPr lang="en-US" altLang="zh-CN" sz="1400" dirty="0"/>
              <a:t>;//</a:t>
            </a:r>
            <a:r>
              <a:rPr lang="zh-CN" altLang="en-US" sz="1400" dirty="0"/>
              <a:t>左移操作的变量其长度要足够；</a:t>
            </a:r>
          </a:p>
          <a:p>
            <a:pPr marL="0" indent="0">
              <a:buNone/>
            </a:pPr>
            <a:endParaRPr lang="zh-CN" altLang="en-US" sz="1400" dirty="0"/>
          </a:p>
          <a:p>
            <a:pPr marL="0" indent="0">
              <a:buNone/>
            </a:pPr>
            <a:r>
              <a:rPr lang="zh-CN" altLang="en-US" sz="1400" dirty="0"/>
              <a:t>    </a:t>
            </a:r>
            <a:r>
              <a:rPr lang="en-US" altLang="zh-CN" sz="1400" dirty="0"/>
              <a:t>unsigned char bits2=0x41;///01000001</a:t>
            </a:r>
          </a:p>
          <a:p>
            <a:pPr marL="0" indent="0">
              <a:buNone/>
            </a:pPr>
            <a:r>
              <a:rPr lang="en-US" altLang="zh-CN" sz="1400" dirty="0"/>
              <a:t>    bits2 = ~bits2;//10111110-&gt;BE</a:t>
            </a:r>
          </a:p>
          <a:p>
            <a:pPr marL="0" indent="0">
              <a:buNone/>
            </a:pPr>
            <a:r>
              <a:rPr lang="en-US" altLang="zh-CN" sz="1400" dirty="0"/>
              <a:t>    </a:t>
            </a:r>
            <a:r>
              <a:rPr lang="en-US" altLang="zh-CN" sz="1400" dirty="0" err="1"/>
              <a:t>cout</a:t>
            </a:r>
            <a:r>
              <a:rPr lang="en-US" altLang="zh-CN" sz="1400" dirty="0"/>
              <a:t>&lt;&lt;hex&lt;&lt;(</a:t>
            </a:r>
            <a:r>
              <a:rPr lang="en-US" altLang="zh-CN" sz="1400" dirty="0" err="1"/>
              <a:t>int</a:t>
            </a:r>
            <a:r>
              <a:rPr lang="en-US" altLang="zh-CN" sz="1400" dirty="0"/>
              <a:t>)bits2&lt;&lt;</a:t>
            </a:r>
            <a:r>
              <a:rPr lang="en-US" altLang="zh-CN" sz="1400" dirty="0" err="1"/>
              <a:t>endl</a:t>
            </a:r>
            <a:r>
              <a:rPr lang="en-US" altLang="zh-CN" sz="1400" dirty="0"/>
              <a:t>;</a:t>
            </a:r>
          </a:p>
          <a:p>
            <a:pPr marL="0" indent="0">
              <a:buNone/>
            </a:pPr>
            <a:endParaRPr lang="en-US" altLang="zh-CN" sz="1400" dirty="0"/>
          </a:p>
          <a:p>
            <a:pPr marL="0" indent="0">
              <a:buNone/>
            </a:pPr>
            <a:r>
              <a:rPr lang="en-US" altLang="zh-CN" sz="1400" dirty="0"/>
              <a:t>    unsigned char bits3=0x41;</a:t>
            </a:r>
          </a:p>
          <a:p>
            <a:pPr marL="0" indent="0">
              <a:buNone/>
            </a:pPr>
            <a:r>
              <a:rPr lang="en-US" altLang="zh-CN" sz="1400" dirty="0"/>
              <a:t>    </a:t>
            </a:r>
            <a:r>
              <a:rPr lang="en-US" altLang="zh-CN" sz="1400" dirty="0" err="1"/>
              <a:t>cout</a:t>
            </a:r>
            <a:r>
              <a:rPr lang="en-US" altLang="zh-CN" sz="1400" dirty="0"/>
              <a:t>&lt;&lt;hex&lt;&lt;(</a:t>
            </a:r>
            <a:r>
              <a:rPr lang="en-US" altLang="zh-CN" sz="1400" dirty="0" err="1"/>
              <a:t>int</a:t>
            </a:r>
            <a:r>
              <a:rPr lang="en-US" altLang="zh-CN" sz="1400" dirty="0"/>
              <a:t>)(bits3 &amp; 0xF0)&lt;&lt;</a:t>
            </a:r>
            <a:r>
              <a:rPr lang="en-US" altLang="zh-CN" sz="1400" dirty="0" err="1"/>
              <a:t>endl</a:t>
            </a:r>
            <a:r>
              <a:rPr lang="en-US" altLang="zh-CN" sz="1400" dirty="0"/>
              <a:t>;//</a:t>
            </a:r>
            <a:r>
              <a:rPr lang="zh-CN" altLang="en-US" sz="1400" dirty="0"/>
              <a:t>保留高</a:t>
            </a:r>
            <a:r>
              <a:rPr lang="en-US" altLang="zh-CN" sz="1400" dirty="0"/>
              <a:t>4</a:t>
            </a:r>
            <a:r>
              <a:rPr lang="zh-CN" altLang="en-US" sz="1400" dirty="0"/>
              <a:t>位</a:t>
            </a:r>
          </a:p>
          <a:p>
            <a:pPr marL="0" indent="0">
              <a:buNone/>
            </a:pPr>
            <a:r>
              <a:rPr lang="zh-CN" altLang="en-US" sz="1400" dirty="0"/>
              <a:t>    </a:t>
            </a:r>
            <a:r>
              <a:rPr lang="en-US" altLang="zh-CN" sz="1400" dirty="0" err="1"/>
              <a:t>cout</a:t>
            </a:r>
            <a:r>
              <a:rPr lang="en-US" altLang="zh-CN" sz="1400" dirty="0"/>
              <a:t>&lt;&lt;hex&lt;&lt;(</a:t>
            </a:r>
            <a:r>
              <a:rPr lang="en-US" altLang="zh-CN" sz="1400" dirty="0" err="1"/>
              <a:t>int</a:t>
            </a:r>
            <a:r>
              <a:rPr lang="en-US" altLang="zh-CN" sz="1400" dirty="0"/>
              <a:t>)(bits3 &amp; 0x0F)&lt;&lt;</a:t>
            </a:r>
            <a:r>
              <a:rPr lang="en-US" altLang="zh-CN" sz="1400" dirty="0" err="1"/>
              <a:t>endl</a:t>
            </a:r>
            <a:r>
              <a:rPr lang="en-US" altLang="zh-CN" sz="1400" dirty="0"/>
              <a:t>;//</a:t>
            </a:r>
            <a:r>
              <a:rPr lang="zh-CN" altLang="en-US" sz="1400" dirty="0"/>
              <a:t>保留低</a:t>
            </a:r>
            <a:r>
              <a:rPr lang="en-US" altLang="zh-CN" sz="1400" dirty="0"/>
              <a:t>4</a:t>
            </a:r>
            <a:r>
              <a:rPr lang="zh-CN" altLang="en-US" sz="1400" dirty="0"/>
              <a:t>位</a:t>
            </a:r>
          </a:p>
          <a:p>
            <a:pPr marL="0" indent="0">
              <a:buNone/>
            </a:pPr>
            <a:endParaRPr lang="zh-CN" altLang="en-US" sz="1400" dirty="0"/>
          </a:p>
          <a:p>
            <a:pPr marL="0" indent="0">
              <a:buNone/>
            </a:pPr>
            <a:r>
              <a:rPr lang="zh-CN" altLang="en-US" sz="1400" dirty="0"/>
              <a:t>    </a:t>
            </a:r>
            <a:r>
              <a:rPr lang="en-US" altLang="zh-CN" sz="1400" dirty="0"/>
              <a:t>unsigned char bits4=8;</a:t>
            </a:r>
          </a:p>
          <a:p>
            <a:pPr marL="0" indent="0">
              <a:buNone/>
            </a:pPr>
            <a:r>
              <a:rPr lang="en-US" altLang="zh-CN" sz="1400" dirty="0"/>
              <a:t>    </a:t>
            </a:r>
            <a:r>
              <a:rPr lang="en-US" altLang="zh-CN" sz="1400" dirty="0" err="1"/>
              <a:t>cout</a:t>
            </a:r>
            <a:r>
              <a:rPr lang="en-US" altLang="zh-CN" sz="1400" dirty="0"/>
              <a:t>&lt;&lt;(char)(bits4 | 0x30)&lt;&lt;</a:t>
            </a:r>
            <a:r>
              <a:rPr lang="en-US" altLang="zh-CN" sz="1400" dirty="0" err="1"/>
              <a:t>endl</a:t>
            </a:r>
            <a:r>
              <a:rPr lang="en-US" altLang="zh-CN" sz="1400" dirty="0"/>
              <a:t>;</a:t>
            </a:r>
          </a:p>
          <a:p>
            <a:pPr marL="0" indent="0">
              <a:buNone/>
            </a:pPr>
            <a:r>
              <a:rPr lang="en-US" altLang="zh-CN" sz="1400" dirty="0"/>
              <a:t>    return 0;</a:t>
            </a:r>
          </a:p>
          <a:p>
            <a:pPr marL="0" indent="0">
              <a:buNone/>
            </a:pPr>
            <a:r>
              <a:rPr lang="en-US" altLang="zh-CN" sz="1400" dirty="0"/>
              <a:t>}</a:t>
            </a:r>
            <a:endParaRPr lang="en-US" altLang="zh-CN" sz="1400" dirty="0" smtClean="0"/>
          </a:p>
        </p:txBody>
      </p:sp>
    </p:spTree>
    <p:extLst>
      <p:ext uri="{BB962C8B-B14F-4D97-AF65-F5344CB8AC3E}">
        <p14:creationId xmlns:p14="http://schemas.microsoft.com/office/powerpoint/2010/main" val="1850995437"/>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
                                            <p:txEl>
                                              <p:pRg st="14" end="14"/>
                                            </p:txEl>
                                          </p:spTgt>
                                        </p:tgtEl>
                                        <p:attrNameLst>
                                          <p:attrName>style.visibility</p:attrName>
                                        </p:attrNameLst>
                                      </p:cBhvr>
                                      <p:to>
                                        <p:strVal val="visible"/>
                                      </p:to>
                                    </p:set>
                                    <p:anim calcmode="lin" valueType="num">
                                      <p:cBhvr additive="base">
                                        <p:cTn id="73" dur="500" fill="hold"/>
                                        <p:tgtEl>
                                          <p:spTgt spid="5">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5">
                                            <p:txEl>
                                              <p:pRg st="15" end="15"/>
                                            </p:txEl>
                                          </p:spTgt>
                                        </p:tgtEl>
                                        <p:attrNameLst>
                                          <p:attrName>style.visibility</p:attrName>
                                        </p:attrNameLst>
                                      </p:cBhvr>
                                      <p:to>
                                        <p:strVal val="visible"/>
                                      </p:to>
                                    </p:set>
                                    <p:anim calcmode="lin" valueType="num">
                                      <p:cBhvr additive="base">
                                        <p:cTn id="79" dur="500" fill="hold"/>
                                        <p:tgtEl>
                                          <p:spTgt spid="5">
                                            <p:txEl>
                                              <p:pRg st="15" end="1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5">
                                            <p:txEl>
                                              <p:pRg st="15"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CAMERA.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5">
                                            <p:txEl>
                                              <p:pRg st="16" end="16"/>
                                            </p:txEl>
                                          </p:spTgt>
                                        </p:tgtEl>
                                        <p:attrNameLst>
                                          <p:attrName>style.visibility</p:attrName>
                                        </p:attrNameLst>
                                      </p:cBhvr>
                                      <p:to>
                                        <p:strVal val="visible"/>
                                      </p:to>
                                    </p:set>
                                    <p:anim calcmode="lin" valueType="num">
                                      <p:cBhvr additive="base">
                                        <p:cTn id="85" dur="500" fill="hold"/>
                                        <p:tgtEl>
                                          <p:spTgt spid="5">
                                            <p:txEl>
                                              <p:pRg st="16" end="16"/>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
                                            <p:txEl>
                                              <p:pRg st="16" end="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5">
                                            <p:txEl>
                                              <p:pRg st="18" end="18"/>
                                            </p:txEl>
                                          </p:spTgt>
                                        </p:tgtEl>
                                        <p:attrNameLst>
                                          <p:attrName>style.visibility</p:attrName>
                                        </p:attrNameLst>
                                      </p:cBhvr>
                                      <p:to>
                                        <p:strVal val="visible"/>
                                      </p:to>
                                    </p:set>
                                    <p:anim calcmode="lin" valueType="num">
                                      <p:cBhvr additive="base">
                                        <p:cTn id="91" dur="500" fill="hold"/>
                                        <p:tgtEl>
                                          <p:spTgt spid="5">
                                            <p:txEl>
                                              <p:pRg st="18" end="18"/>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5">
                                            <p:txEl>
                                              <p:pRg st="18"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5">
                                            <p:txEl>
                                              <p:pRg st="19" end="19"/>
                                            </p:txEl>
                                          </p:spTgt>
                                        </p:tgtEl>
                                        <p:attrNameLst>
                                          <p:attrName>style.visibility</p:attrName>
                                        </p:attrNameLst>
                                      </p:cBhvr>
                                      <p:to>
                                        <p:strVal val="visible"/>
                                      </p:to>
                                    </p:set>
                                    <p:anim calcmode="lin" valueType="num">
                                      <p:cBhvr additive="base">
                                        <p:cTn id="97" dur="500" fill="hold"/>
                                        <p:tgtEl>
                                          <p:spTgt spid="5">
                                            <p:txEl>
                                              <p:pRg st="19" end="19"/>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5">
                                            <p:txEl>
                                              <p:pRg st="19" end="1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5">
                                            <p:txEl>
                                              <p:pRg st="20" end="20"/>
                                            </p:txEl>
                                          </p:spTgt>
                                        </p:tgtEl>
                                        <p:attrNameLst>
                                          <p:attrName>style.visibility</p:attrName>
                                        </p:attrNameLst>
                                      </p:cBhvr>
                                      <p:to>
                                        <p:strVal val="visible"/>
                                      </p:to>
                                    </p:set>
                                    <p:anim calcmode="lin" valueType="num">
                                      <p:cBhvr additive="base">
                                        <p:cTn id="103" dur="500" fill="hold"/>
                                        <p:tgtEl>
                                          <p:spTgt spid="5">
                                            <p:txEl>
                                              <p:pRg st="20" end="2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5">
                                            <p:txEl>
                                              <p:pRg st="20" end="2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5">
                                            <p:txEl>
                                              <p:pRg st="21" end="21"/>
                                            </p:txEl>
                                          </p:spTgt>
                                        </p:tgtEl>
                                        <p:attrNameLst>
                                          <p:attrName>style.visibility</p:attrName>
                                        </p:attrNameLst>
                                      </p:cBhvr>
                                      <p:to>
                                        <p:strVal val="visible"/>
                                      </p:to>
                                    </p:set>
                                    <p:anim calcmode="lin" valueType="num">
                                      <p:cBhvr additive="base">
                                        <p:cTn id="109" dur="500" fill="hold"/>
                                        <p:tgtEl>
                                          <p:spTgt spid="5">
                                            <p:txEl>
                                              <p:pRg st="21" end="21"/>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5">
                                            <p:txEl>
                                              <p:pRg st="21" end="2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P spid="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DBA6AF9-D6E7-4F80-AB08-1DEBE6B11D6C}" type="slidenum">
              <a:rPr kumimoji="0" lang="zh-CN" altLang="en-US" sz="1400"/>
              <a:pPr eaLnBrk="1" hangingPunct="1"/>
              <a:t>7</a:t>
            </a:fld>
            <a:endParaRPr kumimoji="0" lang="en-US" altLang="zh-CN" sz="1400"/>
          </a:p>
        </p:txBody>
      </p:sp>
      <p:sp>
        <p:nvSpPr>
          <p:cNvPr id="31746"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FFFFFF"/>
                  </a:outerShdw>
                </a:effectLst>
              </a:rPr>
              <a:t>MFC</a:t>
            </a:r>
            <a:r>
              <a:rPr lang="zh-CN" altLang="en-US" dirty="0" smtClean="0">
                <a:effectLst>
                  <a:outerShdw blurRad="38100" dist="38100" dir="2700000" algn="tl">
                    <a:srgbClr val="FFFFFF"/>
                  </a:outerShdw>
                </a:effectLst>
              </a:rPr>
              <a:t>框架</a:t>
            </a:r>
          </a:p>
        </p:txBody>
      </p:sp>
      <p:sp>
        <p:nvSpPr>
          <p:cNvPr id="31747" name="Rectangle 3"/>
          <p:cNvSpPr>
            <a:spLocks noGrp="1" noChangeArrowheads="1"/>
          </p:cNvSpPr>
          <p:nvPr>
            <p:ph type="body" idx="1"/>
          </p:nvPr>
        </p:nvSpPr>
        <p:spPr>
          <a:xfrm>
            <a:off x="1371600" y="1981200"/>
            <a:ext cx="7772400" cy="4114800"/>
          </a:xfrm>
        </p:spPr>
        <p:txBody>
          <a:bodyPr/>
          <a:lstStyle/>
          <a:p>
            <a:pPr eaLnBrk="1" hangingPunct="1">
              <a:buFont typeface="Wingdings" pitchFamily="2" charset="2"/>
              <a:buNone/>
            </a:pPr>
            <a:r>
              <a:rPr lang="zh-CN" altLang="en-US" sz="2800" smtClean="0"/>
              <a:t>菜单、键盘及命令处理</a:t>
            </a:r>
          </a:p>
          <a:p>
            <a:pPr eaLnBrk="1" hangingPunct="1">
              <a:buFont typeface="Wingdings" pitchFamily="2" charset="2"/>
              <a:buNone/>
            </a:pPr>
            <a:r>
              <a:rPr lang="zh-CN" altLang="en-US" sz="2800" smtClean="0"/>
              <a:t>工具栏及状态栏</a:t>
            </a:r>
          </a:p>
          <a:p>
            <a:pPr eaLnBrk="1" hangingPunct="1">
              <a:buFont typeface="Wingdings" pitchFamily="2" charset="2"/>
              <a:buNone/>
            </a:pPr>
            <a:r>
              <a:rPr lang="zh-CN" altLang="en-US" sz="2800" smtClean="0"/>
              <a:t>文档和视图分离</a:t>
            </a:r>
          </a:p>
          <a:p>
            <a:pPr eaLnBrk="1" hangingPunct="1">
              <a:buFont typeface="Wingdings" pitchFamily="2" charset="2"/>
              <a:buNone/>
            </a:pPr>
            <a:r>
              <a:rPr lang="en-US" altLang="zh-CN" sz="2800" smtClean="0"/>
              <a:t>SDI</a:t>
            </a:r>
            <a:r>
              <a:rPr lang="zh-CN" altLang="en-US" sz="2800" smtClean="0"/>
              <a:t>及</a:t>
            </a:r>
            <a:r>
              <a:rPr lang="en-US" altLang="zh-CN" sz="2800" smtClean="0"/>
              <a:t>MDI</a:t>
            </a:r>
            <a:r>
              <a:rPr lang="zh-CN" altLang="en-US" sz="2800" smtClean="0"/>
              <a:t>文档的读写</a:t>
            </a:r>
          </a:p>
          <a:p>
            <a:pPr eaLnBrk="1" hangingPunct="1">
              <a:buFont typeface="Wingdings" pitchFamily="2" charset="2"/>
              <a:buNone/>
            </a:pPr>
            <a:r>
              <a:rPr lang="zh-CN" altLang="en-US" sz="2800" smtClean="0"/>
              <a:t>打印及打印予览</a:t>
            </a:r>
          </a:p>
          <a:p>
            <a:pPr eaLnBrk="1" hangingPunct="1">
              <a:buFont typeface="Wingdings" pitchFamily="2" charset="2"/>
              <a:buNone/>
            </a:pPr>
            <a:r>
              <a:rPr lang="zh-CN" altLang="en-US" sz="2800" smtClean="0"/>
              <a:t>拆分窗口及多视图</a:t>
            </a:r>
          </a:p>
        </p:txBody>
      </p:sp>
      <p:sp>
        <p:nvSpPr>
          <p:cNvPr id="10245" name="AutoShape 4">
            <a:hlinkClick r:id="" action="ppaction://noaction" highlightClick="1"/>
          </p:cNvPr>
          <p:cNvSpPr>
            <a:spLocks noChangeArrowheads="1"/>
          </p:cNvSpPr>
          <p:nvPr/>
        </p:nvSpPr>
        <p:spPr bwMode="auto">
          <a:xfrm>
            <a:off x="768350" y="19812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46" name="AutoShape 5">
            <a:hlinkClick r:id="" action="ppaction://noaction" highlightClick="1"/>
          </p:cNvPr>
          <p:cNvSpPr>
            <a:spLocks noChangeArrowheads="1"/>
          </p:cNvSpPr>
          <p:nvPr/>
        </p:nvSpPr>
        <p:spPr bwMode="auto">
          <a:xfrm>
            <a:off x="768350" y="249237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47" name="AutoShape 6">
            <a:hlinkClick r:id="" action="ppaction://noaction" highlightClick="1"/>
          </p:cNvPr>
          <p:cNvSpPr>
            <a:spLocks noChangeArrowheads="1"/>
          </p:cNvSpPr>
          <p:nvPr/>
        </p:nvSpPr>
        <p:spPr bwMode="auto">
          <a:xfrm>
            <a:off x="768350" y="300355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48" name="AutoShape 7">
            <a:hlinkClick r:id="" action="ppaction://noaction" highlightClick="1"/>
          </p:cNvPr>
          <p:cNvSpPr>
            <a:spLocks noChangeArrowheads="1"/>
          </p:cNvSpPr>
          <p:nvPr/>
        </p:nvSpPr>
        <p:spPr bwMode="auto">
          <a:xfrm>
            <a:off x="768350" y="3514725"/>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49" name="AutoShape 8">
            <a:hlinkClick r:id="" action="ppaction://noaction" highlightClick="1"/>
          </p:cNvPr>
          <p:cNvSpPr>
            <a:spLocks noChangeArrowheads="1"/>
          </p:cNvSpPr>
          <p:nvPr/>
        </p:nvSpPr>
        <p:spPr bwMode="auto">
          <a:xfrm>
            <a:off x="768350" y="4027488"/>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0250" name="AutoShape 11">
            <a:hlinkClick r:id="" action="ppaction://noaction" highlightClick="1"/>
          </p:cNvPr>
          <p:cNvSpPr>
            <a:spLocks noChangeArrowheads="1"/>
          </p:cNvSpPr>
          <p:nvPr/>
        </p:nvSpPr>
        <p:spPr bwMode="auto">
          <a:xfrm>
            <a:off x="768350" y="4538663"/>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427735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additive="base">
                                        <p:cTn id="31" dur="500" fill="hold"/>
                                        <p:tgtEl>
                                          <p:spTgt spid="317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747">
                                            <p:txEl>
                                              <p:pRg st="4" end="4"/>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31747">
                                            <p:txEl>
                                              <p:pRg st="5" end="5"/>
                                            </p:txEl>
                                          </p:spTgt>
                                        </p:tgtEl>
                                        <p:attrNameLst>
                                          <p:attrName>style.visibility</p:attrName>
                                        </p:attrNameLst>
                                      </p:cBhvr>
                                      <p:to>
                                        <p:strVal val="visible"/>
                                      </p:to>
                                    </p:set>
                                    <p:anim calcmode="lin" valueType="num">
                                      <p:cBhvr additive="base">
                                        <p:cTn id="37" dur="500" fill="hold"/>
                                        <p:tgtEl>
                                          <p:spTgt spid="3174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1747">
                                            <p:txEl>
                                              <p:pRg st="5" end="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D41ABAA-CBF0-4482-A3DF-00FE58FC8D9E}" type="slidenum">
              <a:rPr kumimoji="0" lang="zh-CN" altLang="en-US" sz="1400"/>
              <a:pPr eaLnBrk="1" hangingPunct="1"/>
              <a:t>70</a:t>
            </a:fld>
            <a:endParaRPr kumimoji="0" lang="en-US" altLang="zh-CN" sz="1400" dirty="0"/>
          </a:p>
        </p:txBody>
      </p:sp>
      <p:sp>
        <p:nvSpPr>
          <p:cNvPr id="1121282" name="Rectangle 2"/>
          <p:cNvSpPr>
            <a:spLocks noGrp="1" noChangeArrowheads="1"/>
          </p:cNvSpPr>
          <p:nvPr>
            <p:ph type="title"/>
          </p:nvPr>
        </p:nvSpPr>
        <p:spPr>
          <a:xfrm>
            <a:off x="457200" y="274638"/>
            <a:ext cx="8229600" cy="706090"/>
          </a:xfrm>
        </p:spPr>
        <p:txBody>
          <a:bodyPr>
            <a:normAutofit fontScale="90000"/>
          </a:bodyPr>
          <a:lstStyle/>
          <a:p>
            <a:pPr>
              <a:defRPr/>
            </a:pPr>
            <a:r>
              <a:rPr lang="en-US" altLang="zh-CN" b="1" dirty="0" smtClean="0">
                <a:solidFill>
                  <a:schemeClr val="tx1"/>
                </a:solidFill>
                <a:latin typeface="宋体" pitchFamily="2" charset="-122"/>
              </a:rPr>
              <a:t>2.7 </a:t>
            </a:r>
            <a:r>
              <a:rPr lang="en-US" altLang="zh-CN" b="1" dirty="0" err="1" smtClean="0">
                <a:solidFill>
                  <a:schemeClr val="tx1"/>
                </a:solidFill>
                <a:latin typeface="宋体" pitchFamily="2" charset="-122"/>
              </a:rPr>
              <a:t>sizeof</a:t>
            </a:r>
            <a:r>
              <a:rPr lang="zh-CN" altLang="en-US" b="1" dirty="0" smtClean="0">
                <a:solidFill>
                  <a:schemeClr val="tx1"/>
                </a:solidFill>
                <a:latin typeface="宋体" pitchFamily="2" charset="-122"/>
              </a:rPr>
              <a:t>运算符</a:t>
            </a:r>
            <a:endParaRPr lang="zh-CN" altLang="zh-CN" b="1" dirty="0" smtClean="0">
              <a:solidFill>
                <a:schemeClr val="tx1"/>
              </a:solidFill>
              <a:latin typeface="宋体" pitchFamily="2" charset="-122"/>
            </a:endParaRPr>
          </a:p>
        </p:txBody>
      </p:sp>
      <p:sp>
        <p:nvSpPr>
          <p:cNvPr id="6" name="内容占位符 1"/>
          <p:cNvSpPr>
            <a:spLocks noGrp="1"/>
          </p:cNvSpPr>
          <p:nvPr>
            <p:ph idx="1"/>
          </p:nvPr>
        </p:nvSpPr>
        <p:spPr>
          <a:xfrm>
            <a:off x="395536" y="1138965"/>
            <a:ext cx="8229600" cy="5217385"/>
          </a:xfrm>
        </p:spPr>
        <p:txBody>
          <a:bodyPr>
            <a:normAutofit fontScale="47500" lnSpcReduction="20000"/>
          </a:bodyPr>
          <a:lstStyle/>
          <a:p>
            <a:r>
              <a:rPr lang="zh-CN" altLang="en-US" dirty="0" smtClean="0"/>
              <a:t>获取对象的内存字节数；</a:t>
            </a:r>
            <a:endParaRPr lang="en-US" altLang="zh-CN" dirty="0" smtClean="0"/>
          </a:p>
          <a:p>
            <a:pPr marL="457200" lvl="1" indent="0">
              <a:buNone/>
            </a:pPr>
            <a:r>
              <a:rPr lang="en-US" altLang="zh-CN" dirty="0"/>
              <a:t>#include &lt;</a:t>
            </a:r>
            <a:r>
              <a:rPr lang="en-US" altLang="zh-CN" dirty="0" err="1"/>
              <a:t>iostream</a:t>
            </a:r>
            <a:r>
              <a:rPr lang="en-US" altLang="zh-CN" dirty="0"/>
              <a:t>&gt;</a:t>
            </a:r>
          </a:p>
          <a:p>
            <a:pPr marL="457200" lvl="1" indent="0">
              <a:buNone/>
            </a:pPr>
            <a:endParaRPr lang="en-US" altLang="zh-CN" dirty="0"/>
          </a:p>
          <a:p>
            <a:pPr marL="457200" lvl="1" indent="0">
              <a:buNone/>
            </a:pPr>
            <a:r>
              <a:rPr lang="en-US" altLang="zh-CN" dirty="0"/>
              <a:t>using namespace </a:t>
            </a:r>
            <a:r>
              <a:rPr lang="en-US" altLang="zh-CN" dirty="0" err="1"/>
              <a:t>std</a:t>
            </a:r>
            <a:r>
              <a:rPr lang="en-US" altLang="zh-CN" dirty="0"/>
              <a:t>;</a:t>
            </a:r>
          </a:p>
          <a:p>
            <a:pPr marL="457200" lvl="1" indent="0">
              <a:buNone/>
            </a:pPr>
            <a:endParaRPr lang="en-US" altLang="zh-CN" dirty="0"/>
          </a:p>
          <a:p>
            <a:pPr marL="457200" lvl="1" indent="0">
              <a:buNone/>
            </a:pPr>
            <a:r>
              <a:rPr lang="en-US" altLang="zh-CN" dirty="0" err="1"/>
              <a:t>int</a:t>
            </a:r>
            <a:r>
              <a:rPr lang="en-US" altLang="zh-CN" dirty="0"/>
              <a:t> main()</a:t>
            </a:r>
          </a:p>
          <a:p>
            <a:pPr marL="457200" lvl="1" indent="0">
              <a:buNone/>
            </a:pPr>
            <a:r>
              <a:rPr lang="en-US" altLang="zh-CN" dirty="0"/>
              <a:t>{</a:t>
            </a:r>
          </a:p>
          <a:p>
            <a:pPr marL="457200" lvl="1" indent="0">
              <a:buNone/>
            </a:pPr>
            <a:r>
              <a:rPr lang="en-US" altLang="zh-CN" dirty="0"/>
              <a:t>    char </a:t>
            </a:r>
            <a:r>
              <a:rPr lang="en-US" altLang="zh-CN" dirty="0" err="1"/>
              <a:t>ch;bool</a:t>
            </a:r>
            <a:r>
              <a:rPr lang="en-US" altLang="zh-CN" dirty="0"/>
              <a:t> </a:t>
            </a:r>
            <a:r>
              <a:rPr lang="en-US" altLang="zh-CN" dirty="0" err="1"/>
              <a:t>bFlag</a:t>
            </a:r>
            <a:r>
              <a:rPr lang="en-US" altLang="zh-CN" dirty="0"/>
              <a:t>;</a:t>
            </a:r>
          </a:p>
          <a:p>
            <a:pPr marL="457200" lvl="1" indent="0">
              <a:buNone/>
            </a:pPr>
            <a:r>
              <a:rPr lang="en-US" altLang="zh-CN" dirty="0"/>
              <a:t>    short </a:t>
            </a:r>
            <a:r>
              <a:rPr lang="en-US" altLang="zh-CN" dirty="0" err="1"/>
              <a:t>s;int</a:t>
            </a:r>
            <a:r>
              <a:rPr lang="en-US" altLang="zh-CN" dirty="0"/>
              <a:t> </a:t>
            </a:r>
            <a:r>
              <a:rPr lang="en-US" altLang="zh-CN" dirty="0" err="1"/>
              <a:t>ia;long</a:t>
            </a:r>
            <a:r>
              <a:rPr lang="en-US" altLang="zh-CN" dirty="0"/>
              <a:t> </a:t>
            </a:r>
            <a:r>
              <a:rPr lang="en-US" altLang="zh-CN" dirty="0" err="1"/>
              <a:t>l;long</a:t>
            </a:r>
            <a:r>
              <a:rPr lang="en-US" altLang="zh-CN" dirty="0"/>
              <a:t> long </a:t>
            </a:r>
            <a:r>
              <a:rPr lang="en-US" altLang="zh-CN" dirty="0" err="1"/>
              <a:t>ll</a:t>
            </a:r>
            <a:r>
              <a:rPr lang="en-US" altLang="zh-CN" dirty="0"/>
              <a:t>;</a:t>
            </a:r>
          </a:p>
          <a:p>
            <a:pPr marL="457200" lvl="1" indent="0">
              <a:buNone/>
            </a:pPr>
            <a:r>
              <a:rPr lang="en-US" altLang="zh-CN" dirty="0"/>
              <a:t>    float </a:t>
            </a:r>
            <a:r>
              <a:rPr lang="en-US" altLang="zh-CN" dirty="0" err="1"/>
              <a:t>f;double</a:t>
            </a:r>
            <a:r>
              <a:rPr lang="en-US" altLang="zh-CN" dirty="0"/>
              <a:t> </a:t>
            </a:r>
            <a:r>
              <a:rPr lang="en-US" altLang="zh-CN" dirty="0" err="1"/>
              <a:t>d;long</a:t>
            </a:r>
            <a:r>
              <a:rPr lang="en-US" altLang="zh-CN" dirty="0"/>
              <a:t> double </a:t>
            </a:r>
            <a:r>
              <a:rPr lang="en-US" altLang="zh-CN" dirty="0" err="1"/>
              <a:t>ld</a:t>
            </a:r>
            <a:r>
              <a:rPr lang="en-US" altLang="zh-CN" dirty="0"/>
              <a:t>;</a:t>
            </a:r>
          </a:p>
          <a:p>
            <a:pPr marL="457200" lvl="1" indent="0">
              <a:buNone/>
            </a:pPr>
            <a:endParaRPr lang="en-US" altLang="zh-CN" dirty="0"/>
          </a:p>
          <a:p>
            <a:pPr marL="457200" lvl="1" indent="0">
              <a:buNone/>
            </a:pPr>
            <a:r>
              <a:rPr lang="en-US" altLang="zh-CN" dirty="0"/>
              <a:t>    </a:t>
            </a:r>
            <a:r>
              <a:rPr lang="en-US" altLang="zh-CN" dirty="0" err="1"/>
              <a:t>int</a:t>
            </a:r>
            <a:r>
              <a:rPr lang="en-US" altLang="zh-CN" dirty="0"/>
              <a:t> </a:t>
            </a:r>
            <a:r>
              <a:rPr lang="en-US" altLang="zh-CN" dirty="0" err="1"/>
              <a:t>arr</a:t>
            </a:r>
            <a:r>
              <a:rPr lang="en-US" altLang="zh-CN" dirty="0"/>
              <a:t>[4];</a:t>
            </a:r>
          </a:p>
          <a:p>
            <a:pPr marL="457200" lvl="1" indent="0">
              <a:buNone/>
            </a:pPr>
            <a:endParaRPr lang="en-US" altLang="zh-CN" dirty="0"/>
          </a:p>
          <a:p>
            <a:pPr marL="457200" lvl="1" indent="0">
              <a:buNone/>
            </a:pPr>
            <a:r>
              <a:rPr lang="en-US" altLang="zh-CN" dirty="0"/>
              <a:t>    </a:t>
            </a:r>
            <a:r>
              <a:rPr lang="en-US" altLang="zh-CN" dirty="0" err="1"/>
              <a:t>cout</a:t>
            </a:r>
            <a:r>
              <a:rPr lang="en-US" altLang="zh-CN" dirty="0"/>
              <a:t> &lt;&lt; "bool unit:"&lt;&lt;</a:t>
            </a:r>
            <a:r>
              <a:rPr lang="en-US" altLang="zh-CN" dirty="0" err="1"/>
              <a:t>sizeof</a:t>
            </a:r>
            <a:r>
              <a:rPr lang="en-US" altLang="zh-CN" dirty="0"/>
              <a:t>(</a:t>
            </a:r>
            <a:r>
              <a:rPr lang="en-US" altLang="zh-CN" dirty="0" err="1"/>
              <a:t>bFlag</a:t>
            </a:r>
            <a:r>
              <a:rPr lang="en-US" altLang="zh-CN" dirty="0"/>
              <a:t>) &lt;&lt; </a:t>
            </a:r>
            <a:r>
              <a:rPr lang="en-US" altLang="zh-CN" dirty="0" err="1"/>
              <a:t>endl</a:t>
            </a:r>
            <a:r>
              <a:rPr lang="en-US" altLang="zh-CN" dirty="0"/>
              <a:t>;</a:t>
            </a:r>
          </a:p>
          <a:p>
            <a:pPr marL="457200" lvl="1" indent="0">
              <a:buNone/>
            </a:pPr>
            <a:r>
              <a:rPr lang="en-US" altLang="zh-CN" dirty="0"/>
              <a:t>    </a:t>
            </a:r>
            <a:r>
              <a:rPr lang="en-US" altLang="zh-CN" dirty="0" err="1"/>
              <a:t>cout</a:t>
            </a:r>
            <a:r>
              <a:rPr lang="en-US" altLang="zh-CN" dirty="0"/>
              <a:t> &lt;&lt; "char unit:"&lt;&lt;</a:t>
            </a:r>
            <a:r>
              <a:rPr lang="en-US" altLang="zh-CN" dirty="0" err="1"/>
              <a:t>sizeof</a:t>
            </a:r>
            <a:r>
              <a:rPr lang="en-US" altLang="zh-CN" dirty="0"/>
              <a:t>(</a:t>
            </a:r>
            <a:r>
              <a:rPr lang="en-US" altLang="zh-CN" dirty="0" err="1"/>
              <a:t>ch</a:t>
            </a:r>
            <a:r>
              <a:rPr lang="en-US" altLang="zh-CN" dirty="0"/>
              <a:t>)&lt;&lt;</a:t>
            </a:r>
            <a:r>
              <a:rPr lang="en-US" altLang="zh-CN" dirty="0" err="1"/>
              <a:t>endl</a:t>
            </a:r>
            <a:r>
              <a:rPr lang="en-US" altLang="zh-CN" dirty="0"/>
              <a:t>;</a:t>
            </a:r>
          </a:p>
          <a:p>
            <a:pPr marL="457200" lvl="1" indent="0">
              <a:buNone/>
            </a:pPr>
            <a:r>
              <a:rPr lang="en-US" altLang="zh-CN" dirty="0"/>
              <a:t>    </a:t>
            </a:r>
            <a:r>
              <a:rPr lang="en-US" altLang="zh-CN" dirty="0" err="1"/>
              <a:t>cout</a:t>
            </a:r>
            <a:r>
              <a:rPr lang="en-US" altLang="zh-CN" dirty="0"/>
              <a:t> &lt;&lt; "short unit:"&lt;&lt;</a:t>
            </a:r>
            <a:r>
              <a:rPr lang="en-US" altLang="zh-CN" dirty="0" err="1"/>
              <a:t>sizeof</a:t>
            </a:r>
            <a:r>
              <a:rPr lang="en-US" altLang="zh-CN" dirty="0"/>
              <a:t>(s)&lt;&lt;</a:t>
            </a:r>
            <a:r>
              <a:rPr lang="en-US" altLang="zh-CN" dirty="0" err="1"/>
              <a:t>endl</a:t>
            </a:r>
            <a:r>
              <a:rPr lang="en-US" altLang="zh-CN" dirty="0"/>
              <a:t>;</a:t>
            </a:r>
          </a:p>
          <a:p>
            <a:pPr marL="457200" lvl="1" indent="0">
              <a:buNone/>
            </a:pPr>
            <a:r>
              <a:rPr lang="en-US" altLang="zh-CN" dirty="0"/>
              <a:t>    </a:t>
            </a:r>
            <a:r>
              <a:rPr lang="en-US" altLang="zh-CN" dirty="0" err="1"/>
              <a:t>cout</a:t>
            </a:r>
            <a:r>
              <a:rPr lang="en-US" altLang="zh-CN" dirty="0"/>
              <a:t> &lt;&lt; "</a:t>
            </a:r>
            <a:r>
              <a:rPr lang="en-US" altLang="zh-CN" dirty="0" err="1"/>
              <a:t>int</a:t>
            </a:r>
            <a:r>
              <a:rPr lang="en-US" altLang="zh-CN" dirty="0"/>
              <a:t> unit:"&lt;&lt;</a:t>
            </a:r>
            <a:r>
              <a:rPr lang="en-US" altLang="zh-CN" dirty="0" err="1"/>
              <a:t>sizeof</a:t>
            </a:r>
            <a:r>
              <a:rPr lang="en-US" altLang="zh-CN" dirty="0"/>
              <a:t>(</a:t>
            </a:r>
            <a:r>
              <a:rPr lang="en-US" altLang="zh-CN" dirty="0" err="1"/>
              <a:t>ia</a:t>
            </a:r>
            <a:r>
              <a:rPr lang="en-US" altLang="zh-CN" dirty="0"/>
              <a:t>)&lt;&lt;</a:t>
            </a:r>
            <a:r>
              <a:rPr lang="en-US" altLang="zh-CN" dirty="0" err="1"/>
              <a:t>endl</a:t>
            </a:r>
            <a:r>
              <a:rPr lang="en-US" altLang="zh-CN" dirty="0"/>
              <a:t>;</a:t>
            </a:r>
          </a:p>
          <a:p>
            <a:pPr marL="457200" lvl="1" indent="0">
              <a:buNone/>
            </a:pPr>
            <a:r>
              <a:rPr lang="en-US" altLang="zh-CN" dirty="0"/>
              <a:t>    </a:t>
            </a:r>
            <a:r>
              <a:rPr lang="en-US" altLang="zh-CN" dirty="0" err="1"/>
              <a:t>cout</a:t>
            </a:r>
            <a:r>
              <a:rPr lang="en-US" altLang="zh-CN" dirty="0"/>
              <a:t> &lt;&lt; "long unit:"&lt;&lt;</a:t>
            </a:r>
            <a:r>
              <a:rPr lang="en-US" altLang="zh-CN" dirty="0" err="1"/>
              <a:t>sizeof</a:t>
            </a:r>
            <a:r>
              <a:rPr lang="en-US" altLang="zh-CN" dirty="0"/>
              <a:t>(l)&lt;&lt;</a:t>
            </a:r>
            <a:r>
              <a:rPr lang="en-US" altLang="zh-CN" dirty="0" err="1"/>
              <a:t>endl</a:t>
            </a:r>
            <a:r>
              <a:rPr lang="en-US" altLang="zh-CN" dirty="0"/>
              <a:t>;</a:t>
            </a:r>
          </a:p>
          <a:p>
            <a:pPr marL="457200" lvl="1" indent="0">
              <a:buNone/>
            </a:pPr>
            <a:r>
              <a:rPr lang="en-US" altLang="zh-CN" dirty="0"/>
              <a:t>    </a:t>
            </a:r>
            <a:r>
              <a:rPr lang="en-US" altLang="zh-CN" dirty="0" err="1"/>
              <a:t>cout</a:t>
            </a:r>
            <a:r>
              <a:rPr lang="en-US" altLang="zh-CN" dirty="0"/>
              <a:t> &lt;&lt; "long </a:t>
            </a:r>
            <a:r>
              <a:rPr lang="en-US" altLang="zh-CN" dirty="0" err="1"/>
              <a:t>long</a:t>
            </a:r>
            <a:r>
              <a:rPr lang="en-US" altLang="zh-CN" dirty="0"/>
              <a:t> unit:"&lt;&lt;</a:t>
            </a:r>
            <a:r>
              <a:rPr lang="en-US" altLang="zh-CN" dirty="0" err="1"/>
              <a:t>sizeof</a:t>
            </a:r>
            <a:r>
              <a:rPr lang="en-US" altLang="zh-CN" dirty="0"/>
              <a:t>(</a:t>
            </a:r>
            <a:r>
              <a:rPr lang="en-US" altLang="zh-CN" dirty="0" err="1"/>
              <a:t>ll</a:t>
            </a:r>
            <a:r>
              <a:rPr lang="en-US" altLang="zh-CN" dirty="0"/>
              <a:t>)&lt;&lt;</a:t>
            </a:r>
            <a:r>
              <a:rPr lang="en-US" altLang="zh-CN" dirty="0" err="1"/>
              <a:t>endl</a:t>
            </a:r>
            <a:r>
              <a:rPr lang="en-US" altLang="zh-CN" dirty="0"/>
              <a:t>;</a:t>
            </a:r>
          </a:p>
          <a:p>
            <a:pPr marL="457200" lvl="1" indent="0">
              <a:buNone/>
            </a:pPr>
            <a:r>
              <a:rPr lang="en-US" altLang="zh-CN" dirty="0"/>
              <a:t>    </a:t>
            </a:r>
            <a:r>
              <a:rPr lang="en-US" altLang="zh-CN" dirty="0" err="1"/>
              <a:t>cout</a:t>
            </a:r>
            <a:r>
              <a:rPr lang="en-US" altLang="zh-CN" dirty="0"/>
              <a:t> &lt;&lt; "float unit:"&lt;&lt;</a:t>
            </a:r>
            <a:r>
              <a:rPr lang="en-US" altLang="zh-CN" dirty="0" err="1"/>
              <a:t>sizeof</a:t>
            </a:r>
            <a:r>
              <a:rPr lang="en-US" altLang="zh-CN" dirty="0"/>
              <a:t>(f)&lt;&lt;</a:t>
            </a:r>
            <a:r>
              <a:rPr lang="en-US" altLang="zh-CN" dirty="0" err="1"/>
              <a:t>endl</a:t>
            </a:r>
            <a:r>
              <a:rPr lang="en-US" altLang="zh-CN" dirty="0"/>
              <a:t>;</a:t>
            </a:r>
          </a:p>
          <a:p>
            <a:pPr marL="457200" lvl="1" indent="0">
              <a:buNone/>
            </a:pPr>
            <a:r>
              <a:rPr lang="en-US" altLang="zh-CN" dirty="0"/>
              <a:t>    </a:t>
            </a:r>
            <a:r>
              <a:rPr lang="en-US" altLang="zh-CN" dirty="0" err="1"/>
              <a:t>cout</a:t>
            </a:r>
            <a:r>
              <a:rPr lang="en-US" altLang="zh-CN" dirty="0"/>
              <a:t> &lt;&lt; "double unit:"&lt;&lt;</a:t>
            </a:r>
            <a:r>
              <a:rPr lang="en-US" altLang="zh-CN" dirty="0" err="1"/>
              <a:t>sizeof</a:t>
            </a:r>
            <a:r>
              <a:rPr lang="en-US" altLang="zh-CN" dirty="0"/>
              <a:t>(d)&lt;&lt;</a:t>
            </a:r>
            <a:r>
              <a:rPr lang="en-US" altLang="zh-CN" dirty="0" err="1"/>
              <a:t>endl</a:t>
            </a:r>
            <a:r>
              <a:rPr lang="en-US" altLang="zh-CN" dirty="0"/>
              <a:t>;</a:t>
            </a:r>
          </a:p>
          <a:p>
            <a:pPr marL="457200" lvl="1" indent="0">
              <a:buNone/>
            </a:pPr>
            <a:r>
              <a:rPr lang="en-US" altLang="zh-CN" dirty="0"/>
              <a:t>    </a:t>
            </a:r>
            <a:r>
              <a:rPr lang="en-US" altLang="zh-CN" dirty="0" err="1"/>
              <a:t>cout</a:t>
            </a:r>
            <a:r>
              <a:rPr lang="en-US" altLang="zh-CN" dirty="0"/>
              <a:t> &lt;&lt; "long double unit:"&lt;&lt;</a:t>
            </a:r>
            <a:r>
              <a:rPr lang="en-US" altLang="zh-CN" dirty="0" err="1"/>
              <a:t>sizeof</a:t>
            </a:r>
            <a:r>
              <a:rPr lang="en-US" altLang="zh-CN" dirty="0"/>
              <a:t>(</a:t>
            </a:r>
            <a:r>
              <a:rPr lang="en-US" altLang="zh-CN" dirty="0" err="1"/>
              <a:t>ld</a:t>
            </a:r>
            <a:r>
              <a:rPr lang="en-US" altLang="zh-CN" dirty="0"/>
              <a:t>)&lt;&lt;</a:t>
            </a:r>
            <a:r>
              <a:rPr lang="en-US" altLang="zh-CN" dirty="0" err="1"/>
              <a:t>endl</a:t>
            </a:r>
            <a:r>
              <a:rPr lang="en-US" altLang="zh-CN" dirty="0"/>
              <a:t>;</a:t>
            </a:r>
          </a:p>
          <a:p>
            <a:pPr marL="457200" lvl="1" indent="0">
              <a:buNone/>
            </a:pPr>
            <a:r>
              <a:rPr lang="en-US" altLang="zh-CN" dirty="0"/>
              <a:t>    </a:t>
            </a:r>
            <a:r>
              <a:rPr lang="en-US" altLang="zh-CN" dirty="0" err="1"/>
              <a:t>cout</a:t>
            </a:r>
            <a:r>
              <a:rPr lang="en-US" altLang="zh-CN" dirty="0"/>
              <a:t> &lt;&lt; "</a:t>
            </a:r>
            <a:r>
              <a:rPr lang="en-US" altLang="zh-CN" dirty="0" err="1"/>
              <a:t>arr</a:t>
            </a:r>
            <a:r>
              <a:rPr lang="en-US" altLang="zh-CN" dirty="0"/>
              <a:t> unit:"&lt;&lt;</a:t>
            </a:r>
            <a:r>
              <a:rPr lang="en-US" altLang="zh-CN" dirty="0" err="1"/>
              <a:t>sizeof</a:t>
            </a:r>
            <a:r>
              <a:rPr lang="en-US" altLang="zh-CN" dirty="0"/>
              <a:t>(</a:t>
            </a:r>
            <a:r>
              <a:rPr lang="en-US" altLang="zh-CN" dirty="0" err="1"/>
              <a:t>arr</a:t>
            </a:r>
            <a:r>
              <a:rPr lang="en-US" altLang="zh-CN" dirty="0"/>
              <a:t>)&lt;&lt;</a:t>
            </a:r>
            <a:r>
              <a:rPr lang="en-US" altLang="zh-CN" dirty="0" err="1"/>
              <a:t>endl</a:t>
            </a:r>
            <a:r>
              <a:rPr lang="en-US" altLang="zh-CN" dirty="0"/>
              <a:t>;</a:t>
            </a:r>
          </a:p>
          <a:p>
            <a:pPr marL="457200" lvl="1" indent="0">
              <a:buNone/>
            </a:pPr>
            <a:r>
              <a:rPr lang="en-US" altLang="zh-CN" dirty="0"/>
              <a:t>    return 0;</a:t>
            </a:r>
          </a:p>
          <a:p>
            <a:pPr marL="457200" lvl="1" indent="0">
              <a:buNone/>
            </a:pPr>
            <a:r>
              <a:rPr lang="en-US" altLang="zh-CN" dirty="0"/>
              <a:t>}</a:t>
            </a:r>
          </a:p>
          <a:p>
            <a:pPr marL="457200" lvl="1" indent="0">
              <a:buNone/>
            </a:pPr>
            <a:endParaRPr lang="en-US" altLang="zh-CN" dirty="0" smtClean="0"/>
          </a:p>
        </p:txBody>
      </p:sp>
    </p:spTree>
    <p:extLst>
      <p:ext uri="{BB962C8B-B14F-4D97-AF65-F5344CB8AC3E}">
        <p14:creationId xmlns:p14="http://schemas.microsoft.com/office/powerpoint/2010/main" val="1628040456"/>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1282"/>
                                        </p:tgtEl>
                                        <p:attrNameLst>
                                          <p:attrName>style.visibility</p:attrName>
                                        </p:attrNameLst>
                                      </p:cBhvr>
                                      <p:to>
                                        <p:strVal val="visible"/>
                                      </p:to>
                                    </p:set>
                                    <p:anim calcmode="lin" valueType="num">
                                      <p:cBhvr additive="base">
                                        <p:cTn id="7" dur="500" fill="hold"/>
                                        <p:tgtEl>
                                          <p:spTgt spid="1121282"/>
                                        </p:tgtEl>
                                        <p:attrNameLst>
                                          <p:attrName>ppt_x</p:attrName>
                                        </p:attrNameLst>
                                      </p:cBhvr>
                                      <p:tavLst>
                                        <p:tav tm="0">
                                          <p:val>
                                            <p:strVal val="1+#ppt_w/2"/>
                                          </p:val>
                                        </p:tav>
                                        <p:tav tm="100000">
                                          <p:val>
                                            <p:strVal val="#ppt_x"/>
                                          </p:val>
                                        </p:tav>
                                      </p:tavLst>
                                    </p:anim>
                                    <p:anim calcmode="lin" valueType="num">
                                      <p:cBhvr additive="base">
                                        <p:cTn id="8" dur="500" fill="hold"/>
                                        <p:tgtEl>
                                          <p:spTgt spid="1121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6" end="1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7" end="1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8" end="1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9" end="1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20" end="2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21" end="2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22" end="2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23" end="2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2" grpId="0" autoUpdateAnimBg="0"/>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2E8A326-AD51-4374-BBDE-B6933E8FA3CF}" type="slidenum">
              <a:rPr kumimoji="0" lang="zh-CN" altLang="en-US" sz="1400"/>
              <a:pPr eaLnBrk="1" hangingPunct="1"/>
              <a:t>71</a:t>
            </a:fld>
            <a:endParaRPr kumimoji="0" lang="en-US" altLang="zh-CN" sz="1400"/>
          </a:p>
        </p:txBody>
      </p:sp>
      <p:sp>
        <p:nvSpPr>
          <p:cNvPr id="1123330" name="Rectangle 2"/>
          <p:cNvSpPr>
            <a:spLocks noGrp="1" noChangeArrowheads="1"/>
          </p:cNvSpPr>
          <p:nvPr>
            <p:ph type="title"/>
          </p:nvPr>
        </p:nvSpPr>
        <p:spPr/>
        <p:txBody>
          <a:bodyPr/>
          <a:lstStyle/>
          <a:p>
            <a:pPr eaLnBrk="1" hangingPunct="1">
              <a:defRPr/>
            </a:pPr>
            <a:r>
              <a:rPr lang="en-US" altLang="zh-CN" b="1" dirty="0" smtClean="0">
                <a:solidFill>
                  <a:schemeClr val="tx1"/>
                </a:solidFill>
                <a:latin typeface="宋体" pitchFamily="2" charset="-122"/>
              </a:rPr>
              <a:t>2</a:t>
            </a:r>
            <a:r>
              <a:rPr lang="zh-CN" altLang="zh-CN" b="1" dirty="0" smtClean="0">
                <a:solidFill>
                  <a:schemeClr val="tx1"/>
                </a:solidFill>
                <a:latin typeface="宋体" pitchFamily="2" charset="-122"/>
              </a:rPr>
              <a:t>.</a:t>
            </a:r>
            <a:r>
              <a:rPr lang="en-US" altLang="zh-CN" b="1" dirty="0" smtClean="0">
                <a:solidFill>
                  <a:schemeClr val="tx1"/>
                </a:solidFill>
                <a:latin typeface="宋体" pitchFamily="2" charset="-122"/>
              </a:rPr>
              <a:t>8</a:t>
            </a:r>
            <a:r>
              <a:rPr lang="zh-CN" altLang="zh-CN" b="1" dirty="0" smtClean="0">
                <a:solidFill>
                  <a:schemeClr val="tx1"/>
                </a:solidFill>
                <a:latin typeface="宋体" pitchFamily="2" charset="-122"/>
              </a:rPr>
              <a:t>表达式中的类型强制</a:t>
            </a:r>
          </a:p>
        </p:txBody>
      </p:sp>
      <p:sp>
        <p:nvSpPr>
          <p:cNvPr id="1123331" name="Rectangle 3"/>
          <p:cNvSpPr>
            <a:spLocks noGrp="1" noChangeArrowheads="1"/>
          </p:cNvSpPr>
          <p:nvPr>
            <p:ph type="body" idx="1"/>
          </p:nvPr>
        </p:nvSpPr>
        <p:spPr/>
        <p:txBody>
          <a:bodyPr/>
          <a:lstStyle/>
          <a:p>
            <a:pPr eaLnBrk="1" hangingPunct="1"/>
            <a:r>
              <a:rPr lang="zh-CN" altLang="zh-CN" b="1" dirty="0" smtClean="0">
                <a:latin typeface="宋体" pitchFamily="2" charset="-122"/>
              </a:rPr>
              <a:t>隐含地从一种类型向另一种类型的值的映射。</a:t>
            </a:r>
          </a:p>
          <a:p>
            <a:pPr eaLnBrk="1" hangingPunct="1"/>
            <a:r>
              <a:rPr lang="zh-CN" altLang="zh-CN" b="1" dirty="0" smtClean="0">
                <a:latin typeface="宋体" pitchFamily="2" charset="-122"/>
              </a:rPr>
              <a:t>赋值类型强制</a:t>
            </a:r>
          </a:p>
          <a:p>
            <a:pPr lvl="1" eaLnBrk="1" hangingPunct="1"/>
            <a:r>
              <a:rPr lang="zh-CN" altLang="zh-CN" b="1" dirty="0" smtClean="0">
                <a:latin typeface="宋体" pitchFamily="2" charset="-122"/>
              </a:rPr>
              <a:t>右边的表达式类型映射成左值的类型。</a:t>
            </a:r>
          </a:p>
          <a:p>
            <a:pPr eaLnBrk="1" hangingPunct="1"/>
            <a:r>
              <a:rPr lang="zh-CN" altLang="zh-CN" b="1" dirty="0" smtClean="0">
                <a:latin typeface="宋体" pitchFamily="2" charset="-122"/>
              </a:rPr>
              <a:t>强制类型转换</a:t>
            </a:r>
          </a:p>
          <a:p>
            <a:pPr lvl="1" eaLnBrk="1" hangingPunct="1"/>
            <a:r>
              <a:rPr lang="en-US" altLang="zh-CN" b="1" dirty="0" err="1" smtClean="0">
                <a:latin typeface="宋体" pitchFamily="2" charset="-122"/>
              </a:rPr>
              <a:t>static_cast</a:t>
            </a:r>
            <a:r>
              <a:rPr lang="en-US" altLang="zh-CN" b="1" dirty="0" smtClean="0">
                <a:latin typeface="宋体" pitchFamily="2" charset="-122"/>
              </a:rPr>
              <a:t>&lt;T&gt;(E)</a:t>
            </a:r>
          </a:p>
          <a:p>
            <a:pPr lvl="1" eaLnBrk="1" hangingPunct="1"/>
            <a:r>
              <a:rPr lang="en-US" altLang="zh-CN" b="1" dirty="0" smtClean="0">
                <a:latin typeface="宋体" pitchFamily="2" charset="-122"/>
              </a:rPr>
              <a:t>T(E)</a:t>
            </a:r>
          </a:p>
          <a:p>
            <a:pPr lvl="1" eaLnBrk="1" hangingPunct="1"/>
            <a:r>
              <a:rPr lang="en-US" altLang="zh-CN" b="1" dirty="0" smtClean="0">
                <a:latin typeface="宋体" pitchFamily="2" charset="-122"/>
              </a:rPr>
              <a:t>(T)E</a:t>
            </a:r>
          </a:p>
        </p:txBody>
      </p:sp>
    </p:spTree>
    <p:extLst>
      <p:ext uri="{BB962C8B-B14F-4D97-AF65-F5344CB8AC3E}">
        <p14:creationId xmlns:p14="http://schemas.microsoft.com/office/powerpoint/2010/main" val="2371536252"/>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3330"/>
                                        </p:tgtEl>
                                        <p:attrNameLst>
                                          <p:attrName>style.visibility</p:attrName>
                                        </p:attrNameLst>
                                      </p:cBhvr>
                                      <p:to>
                                        <p:strVal val="visible"/>
                                      </p:to>
                                    </p:set>
                                    <p:anim calcmode="lin" valueType="num">
                                      <p:cBhvr additive="base">
                                        <p:cTn id="7" dur="500" fill="hold"/>
                                        <p:tgtEl>
                                          <p:spTgt spid="1123330"/>
                                        </p:tgtEl>
                                        <p:attrNameLst>
                                          <p:attrName>ppt_x</p:attrName>
                                        </p:attrNameLst>
                                      </p:cBhvr>
                                      <p:tavLst>
                                        <p:tav tm="0">
                                          <p:val>
                                            <p:strVal val="1+#ppt_w/2"/>
                                          </p:val>
                                        </p:tav>
                                        <p:tav tm="100000">
                                          <p:val>
                                            <p:strVal val="#ppt_x"/>
                                          </p:val>
                                        </p:tav>
                                      </p:tavLst>
                                    </p:anim>
                                    <p:anim calcmode="lin" valueType="num">
                                      <p:cBhvr additive="base">
                                        <p:cTn id="8" dur="500" fill="hold"/>
                                        <p:tgtEl>
                                          <p:spTgt spid="1123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3331">
                                            <p:txEl>
                                              <p:pRg st="0" end="0"/>
                                            </p:txEl>
                                          </p:spTgt>
                                        </p:tgtEl>
                                        <p:attrNameLst>
                                          <p:attrName>style.visibility</p:attrName>
                                        </p:attrNameLst>
                                      </p:cBhvr>
                                      <p:to>
                                        <p:strVal val="visible"/>
                                      </p:to>
                                    </p:set>
                                    <p:anim calcmode="lin" valueType="num">
                                      <p:cBhvr additive="base">
                                        <p:cTn id="13" dur="500" fill="hold"/>
                                        <p:tgtEl>
                                          <p:spTgt spid="112333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3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3331">
                                            <p:txEl>
                                              <p:pRg st="1" end="1"/>
                                            </p:txEl>
                                          </p:spTgt>
                                        </p:tgtEl>
                                        <p:attrNameLst>
                                          <p:attrName>style.visibility</p:attrName>
                                        </p:attrNameLst>
                                      </p:cBhvr>
                                      <p:to>
                                        <p:strVal val="visible"/>
                                      </p:to>
                                    </p:set>
                                    <p:anim calcmode="lin" valueType="num">
                                      <p:cBhvr additive="base">
                                        <p:cTn id="19" dur="500" fill="hold"/>
                                        <p:tgtEl>
                                          <p:spTgt spid="112333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3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3331">
                                            <p:txEl>
                                              <p:pRg st="2" end="2"/>
                                            </p:txEl>
                                          </p:spTgt>
                                        </p:tgtEl>
                                        <p:attrNameLst>
                                          <p:attrName>style.visibility</p:attrName>
                                        </p:attrNameLst>
                                      </p:cBhvr>
                                      <p:to>
                                        <p:strVal val="visible"/>
                                      </p:to>
                                    </p:set>
                                    <p:anim calcmode="lin" valueType="num">
                                      <p:cBhvr additive="base">
                                        <p:cTn id="25" dur="500" fill="hold"/>
                                        <p:tgtEl>
                                          <p:spTgt spid="112333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3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3331">
                                            <p:txEl>
                                              <p:pRg st="3" end="3"/>
                                            </p:txEl>
                                          </p:spTgt>
                                        </p:tgtEl>
                                        <p:attrNameLst>
                                          <p:attrName>style.visibility</p:attrName>
                                        </p:attrNameLst>
                                      </p:cBhvr>
                                      <p:to>
                                        <p:strVal val="visible"/>
                                      </p:to>
                                    </p:set>
                                    <p:anim calcmode="lin" valueType="num">
                                      <p:cBhvr additive="base">
                                        <p:cTn id="31" dur="500" fill="hold"/>
                                        <p:tgtEl>
                                          <p:spTgt spid="1123331">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3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3331">
                                            <p:txEl>
                                              <p:pRg st="4" end="4"/>
                                            </p:txEl>
                                          </p:spTgt>
                                        </p:tgtEl>
                                        <p:attrNameLst>
                                          <p:attrName>style.visibility</p:attrName>
                                        </p:attrNameLst>
                                      </p:cBhvr>
                                      <p:to>
                                        <p:strVal val="visible"/>
                                      </p:to>
                                    </p:set>
                                    <p:anim calcmode="lin" valueType="num">
                                      <p:cBhvr additive="base">
                                        <p:cTn id="37" dur="500" fill="hold"/>
                                        <p:tgtEl>
                                          <p:spTgt spid="1123331">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33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23331">
                                            <p:txEl>
                                              <p:pRg st="5" end="5"/>
                                            </p:txEl>
                                          </p:spTgt>
                                        </p:tgtEl>
                                        <p:attrNameLst>
                                          <p:attrName>style.visibility</p:attrName>
                                        </p:attrNameLst>
                                      </p:cBhvr>
                                      <p:to>
                                        <p:strVal val="visible"/>
                                      </p:to>
                                    </p:set>
                                    <p:anim calcmode="lin" valueType="num">
                                      <p:cBhvr additive="base">
                                        <p:cTn id="43" dur="500" fill="hold"/>
                                        <p:tgtEl>
                                          <p:spTgt spid="1123331">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33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23331">
                                            <p:txEl>
                                              <p:pRg st="6" end="6"/>
                                            </p:txEl>
                                          </p:spTgt>
                                        </p:tgtEl>
                                        <p:attrNameLst>
                                          <p:attrName>style.visibility</p:attrName>
                                        </p:attrNameLst>
                                      </p:cBhvr>
                                      <p:to>
                                        <p:strVal val="visible"/>
                                      </p:to>
                                    </p:set>
                                    <p:anim calcmode="lin" valueType="num">
                                      <p:cBhvr additive="base">
                                        <p:cTn id="49" dur="500" fill="hold"/>
                                        <p:tgtEl>
                                          <p:spTgt spid="1123331">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33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30" grpId="0" autoUpdateAnimBg="0"/>
      <p:bldP spid="1123331" grpId="0" build="p" bldLvl="2"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E0FEA91-4805-41CE-A2F3-8F9CAA0CBE9B}" type="slidenum">
              <a:rPr kumimoji="0" lang="zh-CN" altLang="en-US" sz="1400"/>
              <a:pPr eaLnBrk="1" hangingPunct="1"/>
              <a:t>72</a:t>
            </a:fld>
            <a:endParaRPr kumimoji="0" lang="en-US" altLang="zh-CN" sz="1400"/>
          </a:p>
        </p:txBody>
      </p:sp>
      <p:sp>
        <p:nvSpPr>
          <p:cNvPr id="1127426" name="Rectangle 2"/>
          <p:cNvSpPr>
            <a:spLocks noGrp="1" noChangeArrowheads="1"/>
          </p:cNvSpPr>
          <p:nvPr>
            <p:ph type="title"/>
          </p:nvPr>
        </p:nvSpPr>
        <p:spPr/>
        <p:txBody>
          <a:bodyPr>
            <a:normAutofit/>
          </a:bodyPr>
          <a:lstStyle/>
          <a:p>
            <a:pPr eaLnBrk="1" hangingPunct="1">
              <a:defRPr/>
            </a:pPr>
            <a:r>
              <a:rPr lang="zh-CN" altLang="zh-CN" b="1" dirty="0" smtClean="0">
                <a:solidFill>
                  <a:schemeClr val="tx1"/>
                </a:solidFill>
                <a:latin typeface="宋体" pitchFamily="2" charset="-122"/>
              </a:rPr>
              <a:t>第</a:t>
            </a:r>
            <a:r>
              <a:rPr lang="zh-CN" altLang="en-US" b="1" dirty="0" smtClean="0">
                <a:solidFill>
                  <a:schemeClr val="tx1"/>
                </a:solidFill>
                <a:latin typeface="宋体" pitchFamily="2" charset="-122"/>
              </a:rPr>
              <a:t>三</a:t>
            </a:r>
            <a:r>
              <a:rPr lang="zh-CN" altLang="zh-CN" b="1" dirty="0" smtClean="0">
                <a:solidFill>
                  <a:schemeClr val="tx1"/>
                </a:solidFill>
                <a:latin typeface="宋体" pitchFamily="2" charset="-122"/>
              </a:rPr>
              <a:t>章 </a:t>
            </a:r>
            <a:r>
              <a:rPr lang="zh-CN" altLang="en-US" b="1" dirty="0" smtClean="0">
                <a:solidFill>
                  <a:schemeClr val="tx1"/>
                </a:solidFill>
                <a:latin typeface="宋体" pitchFamily="2" charset="-122"/>
              </a:rPr>
              <a:t>C</a:t>
            </a:r>
            <a:r>
              <a:rPr lang="en-US" altLang="zh-CN" b="1" dirty="0" smtClean="0">
                <a:solidFill>
                  <a:schemeClr val="tx1"/>
                </a:solidFill>
                <a:latin typeface="宋体" pitchFamily="2" charset="-122"/>
              </a:rPr>
              <a:t>++</a:t>
            </a:r>
            <a:r>
              <a:rPr lang="zh-CN" altLang="en-US" b="1" dirty="0" smtClean="0">
                <a:solidFill>
                  <a:schemeClr val="tx1"/>
                </a:solidFill>
                <a:latin typeface="宋体" pitchFamily="2" charset="-122"/>
              </a:rPr>
              <a:t>程序的基本</a:t>
            </a:r>
            <a:r>
              <a:rPr lang="zh-CN" altLang="zh-CN" b="1" dirty="0" smtClean="0">
                <a:solidFill>
                  <a:schemeClr val="tx1"/>
                </a:solidFill>
                <a:latin typeface="宋体" pitchFamily="2" charset="-122"/>
              </a:rPr>
              <a:t>控制结构</a:t>
            </a:r>
          </a:p>
        </p:txBody>
      </p:sp>
      <p:sp>
        <p:nvSpPr>
          <p:cNvPr id="1127427" name="Rectangle 3"/>
          <p:cNvSpPr>
            <a:spLocks noGrp="1" noChangeArrowheads="1"/>
          </p:cNvSpPr>
          <p:nvPr>
            <p:ph type="body" idx="1"/>
          </p:nvPr>
        </p:nvSpPr>
        <p:spPr/>
        <p:txBody>
          <a:bodyPr/>
          <a:lstStyle/>
          <a:p>
            <a:pPr eaLnBrk="1" hangingPunct="1"/>
            <a:r>
              <a:rPr lang="zh-CN" altLang="en-US" b="1" dirty="0" smtClean="0">
                <a:latin typeface="宋体" pitchFamily="2" charset="-122"/>
              </a:rPr>
              <a:t>简单语句</a:t>
            </a:r>
            <a:endParaRPr lang="en-US" altLang="zh-CN" b="1" dirty="0" smtClean="0">
              <a:latin typeface="宋体" pitchFamily="2" charset="-122"/>
            </a:endParaRPr>
          </a:p>
          <a:p>
            <a:pPr lvl="1"/>
            <a:r>
              <a:rPr lang="zh-CN" altLang="en-US" b="1" dirty="0" smtClean="0">
                <a:latin typeface="宋体" pitchFamily="2" charset="-122"/>
              </a:rPr>
              <a:t>表达式语句（表达式</a:t>
            </a:r>
            <a:r>
              <a:rPr lang="en-US" altLang="zh-CN" b="1" dirty="0" smtClean="0">
                <a:latin typeface="宋体" pitchFamily="2" charset="-122"/>
              </a:rPr>
              <a:t>+</a:t>
            </a:r>
            <a:r>
              <a:rPr lang="zh-CN" altLang="en-US" b="1" dirty="0" smtClean="0">
                <a:latin typeface="宋体" pitchFamily="2" charset="-122"/>
              </a:rPr>
              <a:t>分号）；</a:t>
            </a:r>
            <a:endParaRPr lang="en-US" altLang="zh-CN" b="1" dirty="0" smtClean="0">
              <a:latin typeface="宋体" pitchFamily="2" charset="-122"/>
            </a:endParaRPr>
          </a:p>
          <a:p>
            <a:pPr lvl="1"/>
            <a:r>
              <a:rPr lang="zh-CN" altLang="en-US" b="1" dirty="0" smtClean="0">
                <a:latin typeface="宋体" pitchFamily="2" charset="-122"/>
              </a:rPr>
              <a:t>空语句（一个分号表示一个空语句）</a:t>
            </a:r>
            <a:endParaRPr lang="en-US" altLang="zh-CN" b="1" dirty="0" smtClean="0">
              <a:latin typeface="宋体" pitchFamily="2" charset="-122"/>
            </a:endParaRPr>
          </a:p>
          <a:p>
            <a:r>
              <a:rPr lang="zh-CN" altLang="en-US" b="1" dirty="0" smtClean="0">
                <a:latin typeface="宋体" pitchFamily="2" charset="-122"/>
              </a:rPr>
              <a:t>块语句（复合语句）</a:t>
            </a:r>
            <a:endParaRPr lang="en-US" altLang="zh-CN" b="1" dirty="0" smtClean="0">
              <a:latin typeface="宋体" pitchFamily="2" charset="-122"/>
            </a:endParaRPr>
          </a:p>
          <a:p>
            <a:pPr lvl="1"/>
            <a:r>
              <a:rPr lang="zh-CN" altLang="en-US" b="1" dirty="0" smtClean="0">
                <a:latin typeface="宋体" pitchFamily="2" charset="-122"/>
              </a:rPr>
              <a:t>花括号括起来的语句和声明序列</a:t>
            </a:r>
            <a:endParaRPr lang="en-US" altLang="zh-CN" b="1" dirty="0" smtClean="0">
              <a:latin typeface="宋体" pitchFamily="2" charset="-122"/>
            </a:endParaRPr>
          </a:p>
          <a:p>
            <a:pPr lvl="1"/>
            <a:r>
              <a:rPr lang="zh-CN" altLang="en-US" b="1" dirty="0">
                <a:latin typeface="宋体" pitchFamily="2" charset="-122"/>
              </a:rPr>
              <a:t>不</a:t>
            </a:r>
            <a:r>
              <a:rPr lang="zh-CN" altLang="en-US" b="1" dirty="0" smtClean="0">
                <a:latin typeface="宋体" pitchFamily="2" charset="-122"/>
              </a:rPr>
              <a:t>以分号结束（右花括号即表示结束）</a:t>
            </a:r>
            <a:endParaRPr lang="en-US" altLang="zh-CN" b="1" dirty="0" smtClean="0">
              <a:latin typeface="宋体" pitchFamily="2" charset="-122"/>
            </a:endParaRPr>
          </a:p>
          <a:p>
            <a:pPr lvl="1"/>
            <a:r>
              <a:rPr lang="zh-CN" altLang="en-US" b="1" dirty="0" smtClean="0">
                <a:latin typeface="宋体" pitchFamily="2" charset="-122"/>
              </a:rPr>
              <a:t>块语句为一个独立作用域，其中定义的标识符其作用域到右花括号结束；</a:t>
            </a:r>
            <a:endParaRPr lang="zh-CN" altLang="zh-CN" b="1" dirty="0" smtClean="0">
              <a:latin typeface="宋体" pitchFamily="2" charset="-122"/>
            </a:endParaRPr>
          </a:p>
        </p:txBody>
      </p:sp>
    </p:spTree>
    <p:extLst>
      <p:ext uri="{BB962C8B-B14F-4D97-AF65-F5344CB8AC3E}">
        <p14:creationId xmlns:p14="http://schemas.microsoft.com/office/powerpoint/2010/main" val="318454266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7427">
                                            <p:txEl>
                                              <p:pRg st="0" end="0"/>
                                            </p:txEl>
                                          </p:spTgt>
                                        </p:tgtEl>
                                        <p:attrNameLst>
                                          <p:attrName>style.visibility</p:attrName>
                                        </p:attrNameLst>
                                      </p:cBhvr>
                                      <p:to>
                                        <p:strVal val="visible"/>
                                      </p:to>
                                    </p:set>
                                    <p:anim calcmode="lin" valueType="num">
                                      <p:cBhvr additive="base">
                                        <p:cTn id="7" dur="500" fill="hold"/>
                                        <p:tgtEl>
                                          <p:spTgt spid="1127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74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27427">
                                            <p:txEl>
                                              <p:pRg st="1" end="1"/>
                                            </p:txEl>
                                          </p:spTgt>
                                        </p:tgtEl>
                                        <p:attrNameLst>
                                          <p:attrName>style.visibility</p:attrName>
                                        </p:attrNameLst>
                                      </p:cBhvr>
                                      <p:to>
                                        <p:strVal val="visible"/>
                                      </p:to>
                                    </p:set>
                                    <p:anim calcmode="lin" valueType="num">
                                      <p:cBhvr additive="base">
                                        <p:cTn id="11" dur="500" fill="hold"/>
                                        <p:tgtEl>
                                          <p:spTgt spid="11274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74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7427">
                                            <p:txEl>
                                              <p:pRg st="2" end="2"/>
                                            </p:txEl>
                                          </p:spTgt>
                                        </p:tgtEl>
                                        <p:attrNameLst>
                                          <p:attrName>style.visibility</p:attrName>
                                        </p:attrNameLst>
                                      </p:cBhvr>
                                      <p:to>
                                        <p:strVal val="visible"/>
                                      </p:to>
                                    </p:set>
                                    <p:anim calcmode="lin" valueType="num">
                                      <p:cBhvr additive="base">
                                        <p:cTn id="15" dur="500" fill="hold"/>
                                        <p:tgtEl>
                                          <p:spTgt spid="112742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274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27427">
                                            <p:txEl>
                                              <p:pRg st="3" end="3"/>
                                            </p:txEl>
                                          </p:spTgt>
                                        </p:tgtEl>
                                        <p:attrNameLst>
                                          <p:attrName>style.visibility</p:attrName>
                                        </p:attrNameLst>
                                      </p:cBhvr>
                                      <p:to>
                                        <p:strVal val="visible"/>
                                      </p:to>
                                    </p:set>
                                    <p:anim calcmode="lin" valueType="num">
                                      <p:cBhvr additive="base">
                                        <p:cTn id="21" dur="500" fill="hold"/>
                                        <p:tgtEl>
                                          <p:spTgt spid="112742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2742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27427">
                                            <p:txEl>
                                              <p:pRg st="4" end="4"/>
                                            </p:txEl>
                                          </p:spTgt>
                                        </p:tgtEl>
                                        <p:attrNameLst>
                                          <p:attrName>style.visibility</p:attrName>
                                        </p:attrNameLst>
                                      </p:cBhvr>
                                      <p:to>
                                        <p:strVal val="visible"/>
                                      </p:to>
                                    </p:set>
                                    <p:anim calcmode="lin" valueType="num">
                                      <p:cBhvr additive="base">
                                        <p:cTn id="25" dur="500" fill="hold"/>
                                        <p:tgtEl>
                                          <p:spTgt spid="112742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742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27427">
                                            <p:txEl>
                                              <p:pRg st="5" end="5"/>
                                            </p:txEl>
                                          </p:spTgt>
                                        </p:tgtEl>
                                        <p:attrNameLst>
                                          <p:attrName>style.visibility</p:attrName>
                                        </p:attrNameLst>
                                      </p:cBhvr>
                                      <p:to>
                                        <p:strVal val="visible"/>
                                      </p:to>
                                    </p:set>
                                    <p:anim calcmode="lin" valueType="num">
                                      <p:cBhvr additive="base">
                                        <p:cTn id="29" dur="500" fill="hold"/>
                                        <p:tgtEl>
                                          <p:spTgt spid="112742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2742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127427">
                                            <p:txEl>
                                              <p:pRg st="6" end="6"/>
                                            </p:txEl>
                                          </p:spTgt>
                                        </p:tgtEl>
                                        <p:attrNameLst>
                                          <p:attrName>style.visibility</p:attrName>
                                        </p:attrNameLst>
                                      </p:cBhvr>
                                      <p:to>
                                        <p:strVal val="visible"/>
                                      </p:to>
                                    </p:set>
                                    <p:anim calcmode="lin" valueType="num">
                                      <p:cBhvr additive="base">
                                        <p:cTn id="33" dur="500" fill="hold"/>
                                        <p:tgtEl>
                                          <p:spTgt spid="112742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274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27"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D4F4F29-7622-49B1-9B38-D57835C51F6D}" type="slidenum">
              <a:rPr kumimoji="0" lang="zh-CN" altLang="en-US" sz="1400"/>
              <a:pPr eaLnBrk="1" hangingPunct="1"/>
              <a:t>73</a:t>
            </a:fld>
            <a:endParaRPr kumimoji="0" lang="en-US" altLang="zh-CN" sz="1400"/>
          </a:p>
        </p:txBody>
      </p:sp>
      <p:sp>
        <p:nvSpPr>
          <p:cNvPr id="1129474" name="Rectangle 2"/>
          <p:cNvSpPr>
            <a:spLocks noGrp="1" noChangeArrowheads="1"/>
          </p:cNvSpPr>
          <p:nvPr>
            <p:ph type="title"/>
          </p:nvPr>
        </p:nvSpPr>
        <p:spPr/>
        <p:txBody>
          <a:bodyPr/>
          <a:lstStyle/>
          <a:p>
            <a:pPr eaLnBrk="1" hangingPunct="1">
              <a:defRPr/>
            </a:pPr>
            <a:r>
              <a:rPr lang="en-US" altLang="zh-CN" b="1" dirty="0" smtClean="0">
                <a:solidFill>
                  <a:schemeClr val="tx1"/>
                </a:solidFill>
                <a:latin typeface="宋体" pitchFamily="2" charset="-122"/>
              </a:rPr>
              <a:t>3</a:t>
            </a:r>
            <a:r>
              <a:rPr lang="zh-CN" altLang="zh-CN" b="1" dirty="0" smtClean="0">
                <a:solidFill>
                  <a:schemeClr val="tx1"/>
                </a:solidFill>
                <a:latin typeface="宋体" pitchFamily="2" charset="-122"/>
              </a:rPr>
              <a:t>.</a:t>
            </a:r>
            <a:r>
              <a:rPr lang="zh-CN" altLang="en-US" b="1" dirty="0" smtClean="0">
                <a:solidFill>
                  <a:schemeClr val="tx1"/>
                </a:solidFill>
                <a:latin typeface="宋体" pitchFamily="2" charset="-122"/>
              </a:rPr>
              <a:t>1</a:t>
            </a:r>
            <a:r>
              <a:rPr lang="zh-CN" altLang="zh-CN" b="1" dirty="0" smtClean="0">
                <a:solidFill>
                  <a:schemeClr val="tx1"/>
                </a:solidFill>
                <a:latin typeface="宋体" pitchFamily="2" charset="-122"/>
              </a:rPr>
              <a:t> 选择结构</a:t>
            </a:r>
          </a:p>
        </p:txBody>
      </p:sp>
      <p:sp>
        <p:nvSpPr>
          <p:cNvPr id="1129475" name="Rectangle 3"/>
          <p:cNvSpPr>
            <a:spLocks noGrp="1" noChangeArrowheads="1"/>
          </p:cNvSpPr>
          <p:nvPr>
            <p:ph type="body" idx="1"/>
          </p:nvPr>
        </p:nvSpPr>
        <p:spPr/>
        <p:txBody>
          <a:bodyPr/>
          <a:lstStyle/>
          <a:p>
            <a:pPr eaLnBrk="1" hangingPunct="1"/>
            <a:r>
              <a:rPr lang="en-US" altLang="zh-CN" b="1" dirty="0" smtClean="0">
                <a:latin typeface="宋体" pitchFamily="2" charset="-122"/>
              </a:rPr>
              <a:t>if</a:t>
            </a:r>
          </a:p>
          <a:p>
            <a:pPr eaLnBrk="1" hangingPunct="1"/>
            <a:r>
              <a:rPr lang="en-US" altLang="zh-CN" b="1" dirty="0" smtClean="0">
                <a:latin typeface="宋体" pitchFamily="2" charset="-122"/>
              </a:rPr>
              <a:t>if-----else</a:t>
            </a:r>
            <a:r>
              <a:rPr lang="zh-CN" altLang="en-US" b="1" dirty="0" smtClean="0">
                <a:latin typeface="宋体" pitchFamily="2" charset="-122"/>
              </a:rPr>
              <a:t>及其嵌套</a:t>
            </a:r>
          </a:p>
          <a:p>
            <a:pPr eaLnBrk="1" hangingPunct="1"/>
            <a:r>
              <a:rPr lang="en-US" altLang="zh-CN" b="1" dirty="0" err="1" smtClean="0">
                <a:latin typeface="宋体" pitchFamily="2" charset="-122"/>
              </a:rPr>
              <a:t>switch~case</a:t>
            </a:r>
            <a:endParaRPr lang="zh-CN" altLang="en-US" dirty="0" smtClean="0"/>
          </a:p>
        </p:txBody>
      </p:sp>
    </p:spTree>
    <p:extLst>
      <p:ext uri="{BB962C8B-B14F-4D97-AF65-F5344CB8AC3E}">
        <p14:creationId xmlns:p14="http://schemas.microsoft.com/office/powerpoint/2010/main" val="168693442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9474"/>
                                        </p:tgtEl>
                                        <p:attrNameLst>
                                          <p:attrName>style.visibility</p:attrName>
                                        </p:attrNameLst>
                                      </p:cBhvr>
                                      <p:to>
                                        <p:strVal val="visible"/>
                                      </p:to>
                                    </p:set>
                                    <p:anim calcmode="lin" valueType="num">
                                      <p:cBhvr additive="base">
                                        <p:cTn id="7" dur="500" fill="hold"/>
                                        <p:tgtEl>
                                          <p:spTgt spid="1129474"/>
                                        </p:tgtEl>
                                        <p:attrNameLst>
                                          <p:attrName>ppt_x</p:attrName>
                                        </p:attrNameLst>
                                      </p:cBhvr>
                                      <p:tavLst>
                                        <p:tav tm="0">
                                          <p:val>
                                            <p:strVal val="1+#ppt_w/2"/>
                                          </p:val>
                                        </p:tav>
                                        <p:tav tm="100000">
                                          <p:val>
                                            <p:strVal val="#ppt_x"/>
                                          </p:val>
                                        </p:tav>
                                      </p:tavLst>
                                    </p:anim>
                                    <p:anim calcmode="lin" valueType="num">
                                      <p:cBhvr additive="base">
                                        <p:cTn id="8" dur="500" fill="hold"/>
                                        <p:tgtEl>
                                          <p:spTgt spid="1129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9475">
                                            <p:txEl>
                                              <p:pRg st="0" end="0"/>
                                            </p:txEl>
                                          </p:spTgt>
                                        </p:tgtEl>
                                        <p:attrNameLst>
                                          <p:attrName>style.visibility</p:attrName>
                                        </p:attrNameLst>
                                      </p:cBhvr>
                                      <p:to>
                                        <p:strVal val="visible"/>
                                      </p:to>
                                    </p:set>
                                    <p:anim calcmode="lin" valueType="num">
                                      <p:cBhvr additive="base">
                                        <p:cTn id="13" dur="500" fill="hold"/>
                                        <p:tgtEl>
                                          <p:spTgt spid="112947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9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9475">
                                            <p:txEl>
                                              <p:pRg st="1" end="1"/>
                                            </p:txEl>
                                          </p:spTgt>
                                        </p:tgtEl>
                                        <p:attrNameLst>
                                          <p:attrName>style.visibility</p:attrName>
                                        </p:attrNameLst>
                                      </p:cBhvr>
                                      <p:to>
                                        <p:strVal val="visible"/>
                                      </p:to>
                                    </p:set>
                                    <p:anim calcmode="lin" valueType="num">
                                      <p:cBhvr additive="base">
                                        <p:cTn id="19" dur="500" fill="hold"/>
                                        <p:tgtEl>
                                          <p:spTgt spid="112947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9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9475">
                                            <p:txEl>
                                              <p:pRg st="2" end="2"/>
                                            </p:txEl>
                                          </p:spTgt>
                                        </p:tgtEl>
                                        <p:attrNameLst>
                                          <p:attrName>style.visibility</p:attrName>
                                        </p:attrNameLst>
                                      </p:cBhvr>
                                      <p:to>
                                        <p:strVal val="visible"/>
                                      </p:to>
                                    </p:set>
                                    <p:anim calcmode="lin" valueType="num">
                                      <p:cBhvr additive="base">
                                        <p:cTn id="25" dur="500" fill="hold"/>
                                        <p:tgtEl>
                                          <p:spTgt spid="112947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94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4" grpId="0" autoUpdateAnimBg="0"/>
      <p:bldP spid="1129475"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D4F4F29-7622-49B1-9B38-D57835C51F6D}" type="slidenum">
              <a:rPr kumimoji="0" lang="zh-CN" altLang="en-US" sz="1400"/>
              <a:pPr eaLnBrk="1" hangingPunct="1"/>
              <a:t>74</a:t>
            </a:fld>
            <a:endParaRPr kumimoji="0" lang="en-US" altLang="zh-CN" sz="1400"/>
          </a:p>
        </p:txBody>
      </p:sp>
      <p:sp>
        <p:nvSpPr>
          <p:cNvPr id="1129474" name="Rectangle 2"/>
          <p:cNvSpPr>
            <a:spLocks noGrp="1" noChangeArrowheads="1"/>
          </p:cNvSpPr>
          <p:nvPr>
            <p:ph type="title"/>
          </p:nvPr>
        </p:nvSpPr>
        <p:spPr>
          <a:xfrm>
            <a:off x="395536" y="-99392"/>
            <a:ext cx="8229600" cy="634082"/>
          </a:xfrm>
        </p:spPr>
        <p:txBody>
          <a:bodyPr>
            <a:normAutofit fontScale="90000"/>
          </a:bodyPr>
          <a:lstStyle/>
          <a:p>
            <a:pPr eaLnBrk="1" hangingPunct="1">
              <a:defRPr/>
            </a:pPr>
            <a:r>
              <a:rPr lang="zh-CN" altLang="zh-CN" b="1" dirty="0" smtClean="0">
                <a:solidFill>
                  <a:schemeClr val="tx1"/>
                </a:solidFill>
                <a:latin typeface="宋体" pitchFamily="2" charset="-122"/>
              </a:rPr>
              <a:t>选择结构</a:t>
            </a:r>
            <a:r>
              <a:rPr lang="en-US" altLang="zh-CN" b="1" dirty="0" smtClean="0">
                <a:solidFill>
                  <a:schemeClr val="tx1"/>
                </a:solidFill>
                <a:latin typeface="宋体" pitchFamily="2" charset="-122"/>
              </a:rPr>
              <a:t>-</a:t>
            </a:r>
            <a:r>
              <a:rPr lang="zh-CN" altLang="en-US" b="1" dirty="0" smtClean="0">
                <a:solidFill>
                  <a:schemeClr val="tx1"/>
                </a:solidFill>
                <a:latin typeface="宋体" pitchFamily="2" charset="-122"/>
              </a:rPr>
              <a:t>举例</a:t>
            </a:r>
            <a:endParaRPr lang="zh-CN" altLang="zh-CN" b="1" dirty="0" smtClean="0">
              <a:solidFill>
                <a:schemeClr val="tx1"/>
              </a:solidFill>
              <a:latin typeface="宋体" pitchFamily="2" charset="-122"/>
            </a:endParaRPr>
          </a:p>
        </p:txBody>
      </p:sp>
      <p:sp>
        <p:nvSpPr>
          <p:cNvPr id="1129475" name="Rectangle 3"/>
          <p:cNvSpPr>
            <a:spLocks noGrp="1" noChangeArrowheads="1"/>
          </p:cNvSpPr>
          <p:nvPr>
            <p:ph type="body" idx="1"/>
          </p:nvPr>
        </p:nvSpPr>
        <p:spPr>
          <a:xfrm>
            <a:off x="611560" y="534690"/>
            <a:ext cx="8229600" cy="6062662"/>
          </a:xfrm>
        </p:spPr>
        <p:txBody>
          <a:bodyPr>
            <a:noAutofit/>
          </a:bodyPr>
          <a:lstStyle/>
          <a:p>
            <a:pPr marL="0" indent="0">
              <a:buNone/>
            </a:pPr>
            <a:r>
              <a:rPr lang="en-US" altLang="zh-CN" sz="1200" dirty="0"/>
              <a:t>#include &lt;</a:t>
            </a:r>
            <a:r>
              <a:rPr lang="en-US" altLang="zh-CN" sz="1200" dirty="0" err="1"/>
              <a:t>iostream</a:t>
            </a:r>
            <a:r>
              <a:rPr lang="en-US" altLang="zh-CN" sz="1200" dirty="0"/>
              <a:t>&gt;</a:t>
            </a:r>
          </a:p>
          <a:p>
            <a:pPr marL="0" indent="0">
              <a:buNone/>
            </a:pPr>
            <a:r>
              <a:rPr lang="en-US" altLang="zh-CN" sz="1200" dirty="0"/>
              <a:t>using namespace </a:t>
            </a:r>
            <a:r>
              <a:rPr lang="en-US" altLang="zh-CN" sz="1200" dirty="0" err="1"/>
              <a:t>std</a:t>
            </a:r>
            <a:r>
              <a:rPr lang="en-US" altLang="zh-CN" sz="1200" dirty="0"/>
              <a:t>;</a:t>
            </a:r>
          </a:p>
          <a:p>
            <a:pPr marL="0" indent="0">
              <a:buNone/>
            </a:pPr>
            <a:r>
              <a:rPr lang="en-US" altLang="zh-CN" sz="1200" dirty="0" err="1"/>
              <a:t>int</a:t>
            </a:r>
            <a:r>
              <a:rPr lang="en-US" altLang="zh-CN" sz="1200" dirty="0"/>
              <a:t> main()</a:t>
            </a:r>
          </a:p>
          <a:p>
            <a:pPr marL="0" indent="0">
              <a:buNone/>
            </a:pPr>
            <a:r>
              <a:rPr lang="en-US" altLang="zh-CN" sz="1200" dirty="0"/>
              <a:t>{</a:t>
            </a:r>
          </a:p>
          <a:p>
            <a:pPr marL="0" indent="0">
              <a:buNone/>
            </a:pPr>
            <a:r>
              <a:rPr lang="en-US" altLang="zh-CN" sz="1200" dirty="0"/>
              <a:t>    </a:t>
            </a:r>
            <a:r>
              <a:rPr lang="en-US" altLang="zh-CN" sz="1200" dirty="0" err="1"/>
              <a:t>int</a:t>
            </a:r>
            <a:r>
              <a:rPr lang="en-US" altLang="zh-CN" sz="1200" dirty="0"/>
              <a:t> grade;</a:t>
            </a:r>
          </a:p>
          <a:p>
            <a:pPr marL="0" indent="0">
              <a:buNone/>
            </a:pPr>
            <a:r>
              <a:rPr lang="en-US" altLang="zh-CN" sz="1200" dirty="0"/>
              <a:t>    </a:t>
            </a:r>
            <a:r>
              <a:rPr lang="en-US" altLang="zh-CN" sz="1200" dirty="0" err="1"/>
              <a:t>cin</a:t>
            </a:r>
            <a:r>
              <a:rPr lang="en-US" altLang="zh-CN" sz="1200" dirty="0"/>
              <a:t>&gt;&gt;grade;</a:t>
            </a:r>
          </a:p>
          <a:p>
            <a:pPr marL="0" indent="0">
              <a:buNone/>
            </a:pPr>
            <a:r>
              <a:rPr lang="en-US" altLang="zh-CN" sz="1200" dirty="0"/>
              <a:t>    if(grade&lt;0 || grade&gt;100)</a:t>
            </a:r>
          </a:p>
          <a:p>
            <a:pPr marL="0" indent="0">
              <a:buNone/>
            </a:pPr>
            <a:r>
              <a:rPr lang="en-US" altLang="zh-CN" sz="1200" dirty="0"/>
              <a:t>    {</a:t>
            </a:r>
          </a:p>
          <a:p>
            <a:pPr marL="0" indent="0">
              <a:buNone/>
            </a:pPr>
            <a:r>
              <a:rPr lang="en-US" altLang="zh-CN" sz="1200" dirty="0"/>
              <a:t>        </a:t>
            </a:r>
            <a:r>
              <a:rPr lang="en-US" altLang="zh-CN" sz="1200" dirty="0" err="1"/>
              <a:t>cout</a:t>
            </a:r>
            <a:r>
              <a:rPr lang="en-US" altLang="zh-CN" sz="1200" dirty="0"/>
              <a:t>&lt;&lt;"Overflow"&lt;&lt;</a:t>
            </a:r>
            <a:r>
              <a:rPr lang="en-US" altLang="zh-CN" sz="1200" dirty="0" err="1"/>
              <a:t>endl</a:t>
            </a:r>
            <a:r>
              <a:rPr lang="en-US" altLang="zh-CN" sz="1200" dirty="0"/>
              <a:t>;</a:t>
            </a:r>
          </a:p>
          <a:p>
            <a:pPr marL="0" indent="0">
              <a:buNone/>
            </a:pPr>
            <a:r>
              <a:rPr lang="en-US" altLang="zh-CN" sz="1200" dirty="0"/>
              <a:t>        exit(-1);</a:t>
            </a:r>
          </a:p>
          <a:p>
            <a:pPr marL="0" indent="0">
              <a:buNone/>
            </a:pPr>
            <a:r>
              <a:rPr lang="en-US" altLang="zh-CN" sz="1200" dirty="0"/>
              <a:t>    }</a:t>
            </a:r>
          </a:p>
          <a:p>
            <a:pPr marL="0" indent="0">
              <a:buNone/>
            </a:pPr>
            <a:r>
              <a:rPr lang="en-US" altLang="zh-CN" sz="1200" dirty="0"/>
              <a:t>    if(grade&gt;=90)</a:t>
            </a:r>
          </a:p>
          <a:p>
            <a:pPr marL="0" indent="0">
              <a:buNone/>
            </a:pPr>
            <a:r>
              <a:rPr lang="en-US" altLang="zh-CN" sz="1200" dirty="0"/>
              <a:t>        </a:t>
            </a:r>
            <a:r>
              <a:rPr lang="en-US" altLang="zh-CN" sz="1200" dirty="0" err="1"/>
              <a:t>cout</a:t>
            </a:r>
            <a:r>
              <a:rPr lang="en-US" altLang="zh-CN" sz="1200" dirty="0"/>
              <a:t>&lt;&lt;"excellent"&lt;&lt;</a:t>
            </a:r>
            <a:r>
              <a:rPr lang="en-US" altLang="zh-CN" sz="1200" dirty="0" err="1"/>
              <a:t>endl</a:t>
            </a:r>
            <a:r>
              <a:rPr lang="en-US" altLang="zh-CN" sz="1200" dirty="0"/>
              <a:t>;</a:t>
            </a:r>
          </a:p>
          <a:p>
            <a:pPr marL="0" indent="0">
              <a:buNone/>
            </a:pPr>
            <a:r>
              <a:rPr lang="en-US" altLang="zh-CN" sz="1200" dirty="0"/>
              <a:t>    else</a:t>
            </a:r>
          </a:p>
          <a:p>
            <a:pPr marL="0" indent="0">
              <a:buNone/>
            </a:pPr>
            <a:r>
              <a:rPr lang="en-US" altLang="zh-CN" sz="1200" dirty="0"/>
              <a:t>        if(grade&gt;=80)</a:t>
            </a:r>
          </a:p>
          <a:p>
            <a:pPr marL="0" indent="0">
              <a:buNone/>
            </a:pPr>
            <a:r>
              <a:rPr lang="en-US" altLang="zh-CN" sz="1200" dirty="0"/>
              <a:t>            </a:t>
            </a:r>
            <a:r>
              <a:rPr lang="en-US" altLang="zh-CN" sz="1200" dirty="0" err="1"/>
              <a:t>cout</a:t>
            </a:r>
            <a:r>
              <a:rPr lang="en-US" altLang="zh-CN" sz="1200" dirty="0"/>
              <a:t>&lt;&lt;"good"&lt;&lt;</a:t>
            </a:r>
            <a:r>
              <a:rPr lang="en-US" altLang="zh-CN" sz="1200" dirty="0" err="1"/>
              <a:t>endl</a:t>
            </a:r>
            <a:r>
              <a:rPr lang="en-US" altLang="zh-CN" sz="1200" dirty="0"/>
              <a:t>;</a:t>
            </a:r>
          </a:p>
          <a:p>
            <a:pPr marL="0" indent="0">
              <a:buNone/>
            </a:pPr>
            <a:r>
              <a:rPr lang="en-US" altLang="zh-CN" sz="1200" dirty="0"/>
              <a:t>        else</a:t>
            </a:r>
          </a:p>
          <a:p>
            <a:pPr marL="0" indent="0">
              <a:buNone/>
            </a:pPr>
            <a:r>
              <a:rPr lang="en-US" altLang="zh-CN" sz="1200" dirty="0"/>
              <a:t>            if(grade&gt;=70)</a:t>
            </a:r>
          </a:p>
          <a:p>
            <a:pPr marL="0" indent="0">
              <a:buNone/>
            </a:pPr>
            <a:r>
              <a:rPr lang="en-US" altLang="zh-CN" sz="1200" dirty="0"/>
              <a:t>                </a:t>
            </a:r>
            <a:r>
              <a:rPr lang="en-US" altLang="zh-CN" sz="1200" dirty="0" err="1"/>
              <a:t>cout</a:t>
            </a:r>
            <a:r>
              <a:rPr lang="en-US" altLang="zh-CN" sz="1200" dirty="0"/>
              <a:t>&lt;&lt;"Middle"&lt;&lt;</a:t>
            </a:r>
            <a:r>
              <a:rPr lang="en-US" altLang="zh-CN" sz="1200" dirty="0" err="1"/>
              <a:t>endl</a:t>
            </a:r>
            <a:r>
              <a:rPr lang="en-US" altLang="zh-CN" sz="1200" dirty="0"/>
              <a:t>;</a:t>
            </a:r>
          </a:p>
          <a:p>
            <a:pPr marL="0" indent="0">
              <a:buNone/>
            </a:pPr>
            <a:r>
              <a:rPr lang="en-US" altLang="zh-CN" sz="1200" dirty="0"/>
              <a:t>            else</a:t>
            </a:r>
          </a:p>
          <a:p>
            <a:pPr marL="0" indent="0">
              <a:buNone/>
            </a:pPr>
            <a:r>
              <a:rPr lang="en-US" altLang="zh-CN" sz="1200" dirty="0"/>
              <a:t>                if(grade&gt;=60)</a:t>
            </a:r>
          </a:p>
          <a:p>
            <a:pPr marL="0" indent="0">
              <a:buNone/>
            </a:pPr>
            <a:r>
              <a:rPr lang="en-US" altLang="zh-CN" sz="1200" dirty="0"/>
              <a:t>                    </a:t>
            </a:r>
            <a:r>
              <a:rPr lang="en-US" altLang="zh-CN" sz="1200" dirty="0" err="1"/>
              <a:t>cout</a:t>
            </a:r>
            <a:r>
              <a:rPr lang="en-US" altLang="zh-CN" sz="1200" dirty="0"/>
              <a:t>&lt;&lt;"Pass"&lt;&lt;</a:t>
            </a:r>
            <a:r>
              <a:rPr lang="en-US" altLang="zh-CN" sz="1200" dirty="0" err="1"/>
              <a:t>endl</a:t>
            </a:r>
            <a:r>
              <a:rPr lang="en-US" altLang="zh-CN" sz="1200" dirty="0"/>
              <a:t>;</a:t>
            </a:r>
          </a:p>
          <a:p>
            <a:pPr marL="0" indent="0">
              <a:buNone/>
            </a:pPr>
            <a:r>
              <a:rPr lang="en-US" altLang="zh-CN" sz="1200" dirty="0"/>
              <a:t>                else</a:t>
            </a:r>
          </a:p>
          <a:p>
            <a:pPr marL="0" indent="0">
              <a:buNone/>
            </a:pPr>
            <a:r>
              <a:rPr lang="en-US" altLang="zh-CN" sz="1200" dirty="0"/>
              <a:t>                    </a:t>
            </a:r>
            <a:r>
              <a:rPr lang="en-US" altLang="zh-CN" sz="1200" dirty="0" err="1"/>
              <a:t>cout</a:t>
            </a:r>
            <a:r>
              <a:rPr lang="en-US" altLang="zh-CN" sz="1200" dirty="0"/>
              <a:t>&lt;&lt;"Failed"&lt;&lt;</a:t>
            </a:r>
            <a:r>
              <a:rPr lang="en-US" altLang="zh-CN" sz="1200" dirty="0" err="1"/>
              <a:t>endl</a:t>
            </a:r>
            <a:r>
              <a:rPr lang="en-US" altLang="zh-CN" sz="1200" dirty="0"/>
              <a:t>;</a:t>
            </a:r>
          </a:p>
          <a:p>
            <a:pPr marL="0" indent="0">
              <a:buNone/>
            </a:pPr>
            <a:r>
              <a:rPr lang="en-US" altLang="zh-CN" sz="1200" dirty="0"/>
              <a:t>    return 0;</a:t>
            </a:r>
          </a:p>
          <a:p>
            <a:pPr marL="0" indent="0">
              <a:buNone/>
            </a:pPr>
            <a:r>
              <a:rPr lang="en-US" altLang="zh-CN" sz="1200" dirty="0" smtClean="0"/>
              <a:t>}</a:t>
            </a:r>
            <a:endParaRPr lang="en-US" altLang="zh-CN" sz="1200" dirty="0"/>
          </a:p>
        </p:txBody>
      </p:sp>
    </p:spTree>
    <p:extLst>
      <p:ext uri="{BB962C8B-B14F-4D97-AF65-F5344CB8AC3E}">
        <p14:creationId xmlns:p14="http://schemas.microsoft.com/office/powerpoint/2010/main" val="2649213358"/>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9474"/>
                                        </p:tgtEl>
                                        <p:attrNameLst>
                                          <p:attrName>style.visibility</p:attrName>
                                        </p:attrNameLst>
                                      </p:cBhvr>
                                      <p:to>
                                        <p:strVal val="visible"/>
                                      </p:to>
                                    </p:set>
                                    <p:anim calcmode="lin" valueType="num">
                                      <p:cBhvr additive="base">
                                        <p:cTn id="7" dur="500" fill="hold"/>
                                        <p:tgtEl>
                                          <p:spTgt spid="1129474"/>
                                        </p:tgtEl>
                                        <p:attrNameLst>
                                          <p:attrName>ppt_x</p:attrName>
                                        </p:attrNameLst>
                                      </p:cBhvr>
                                      <p:tavLst>
                                        <p:tav tm="0">
                                          <p:val>
                                            <p:strVal val="1+#ppt_w/2"/>
                                          </p:val>
                                        </p:tav>
                                        <p:tav tm="100000">
                                          <p:val>
                                            <p:strVal val="#ppt_x"/>
                                          </p:val>
                                        </p:tav>
                                      </p:tavLst>
                                    </p:anim>
                                    <p:anim calcmode="lin" valueType="num">
                                      <p:cBhvr additive="base">
                                        <p:cTn id="8" dur="500" fill="hold"/>
                                        <p:tgtEl>
                                          <p:spTgt spid="1129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9475">
                                            <p:txEl>
                                              <p:pRg st="0" end="0"/>
                                            </p:txEl>
                                          </p:spTgt>
                                        </p:tgtEl>
                                        <p:attrNameLst>
                                          <p:attrName>style.visibility</p:attrName>
                                        </p:attrNameLst>
                                      </p:cBhvr>
                                      <p:to>
                                        <p:strVal val="visible"/>
                                      </p:to>
                                    </p:set>
                                    <p:anim calcmode="lin" valueType="num">
                                      <p:cBhvr additive="base">
                                        <p:cTn id="13" dur="500" fill="hold"/>
                                        <p:tgtEl>
                                          <p:spTgt spid="112947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9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9475">
                                            <p:txEl>
                                              <p:pRg st="1" end="1"/>
                                            </p:txEl>
                                          </p:spTgt>
                                        </p:tgtEl>
                                        <p:attrNameLst>
                                          <p:attrName>style.visibility</p:attrName>
                                        </p:attrNameLst>
                                      </p:cBhvr>
                                      <p:to>
                                        <p:strVal val="visible"/>
                                      </p:to>
                                    </p:set>
                                    <p:anim calcmode="lin" valueType="num">
                                      <p:cBhvr additive="base">
                                        <p:cTn id="19" dur="500" fill="hold"/>
                                        <p:tgtEl>
                                          <p:spTgt spid="112947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9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9475">
                                            <p:txEl>
                                              <p:pRg st="2" end="2"/>
                                            </p:txEl>
                                          </p:spTgt>
                                        </p:tgtEl>
                                        <p:attrNameLst>
                                          <p:attrName>style.visibility</p:attrName>
                                        </p:attrNameLst>
                                      </p:cBhvr>
                                      <p:to>
                                        <p:strVal val="visible"/>
                                      </p:to>
                                    </p:set>
                                    <p:anim calcmode="lin" valueType="num">
                                      <p:cBhvr additive="base">
                                        <p:cTn id="25" dur="500" fill="hold"/>
                                        <p:tgtEl>
                                          <p:spTgt spid="112947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9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9475">
                                            <p:txEl>
                                              <p:pRg st="3" end="3"/>
                                            </p:txEl>
                                          </p:spTgt>
                                        </p:tgtEl>
                                        <p:attrNameLst>
                                          <p:attrName>style.visibility</p:attrName>
                                        </p:attrNameLst>
                                      </p:cBhvr>
                                      <p:to>
                                        <p:strVal val="visible"/>
                                      </p:to>
                                    </p:set>
                                    <p:anim calcmode="lin" valueType="num">
                                      <p:cBhvr additive="base">
                                        <p:cTn id="31" dur="500" fill="hold"/>
                                        <p:tgtEl>
                                          <p:spTgt spid="112947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9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9475">
                                            <p:txEl>
                                              <p:pRg st="4" end="4"/>
                                            </p:txEl>
                                          </p:spTgt>
                                        </p:tgtEl>
                                        <p:attrNameLst>
                                          <p:attrName>style.visibility</p:attrName>
                                        </p:attrNameLst>
                                      </p:cBhvr>
                                      <p:to>
                                        <p:strVal val="visible"/>
                                      </p:to>
                                    </p:set>
                                    <p:anim calcmode="lin" valueType="num">
                                      <p:cBhvr additive="base">
                                        <p:cTn id="37" dur="500" fill="hold"/>
                                        <p:tgtEl>
                                          <p:spTgt spid="1129475">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9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29475">
                                            <p:txEl>
                                              <p:pRg st="5" end="5"/>
                                            </p:txEl>
                                          </p:spTgt>
                                        </p:tgtEl>
                                        <p:attrNameLst>
                                          <p:attrName>style.visibility</p:attrName>
                                        </p:attrNameLst>
                                      </p:cBhvr>
                                      <p:to>
                                        <p:strVal val="visible"/>
                                      </p:to>
                                    </p:set>
                                    <p:anim calcmode="lin" valueType="num">
                                      <p:cBhvr additive="base">
                                        <p:cTn id="43" dur="500" fill="hold"/>
                                        <p:tgtEl>
                                          <p:spTgt spid="1129475">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9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29475">
                                            <p:txEl>
                                              <p:pRg st="6" end="6"/>
                                            </p:txEl>
                                          </p:spTgt>
                                        </p:tgtEl>
                                        <p:attrNameLst>
                                          <p:attrName>style.visibility</p:attrName>
                                        </p:attrNameLst>
                                      </p:cBhvr>
                                      <p:to>
                                        <p:strVal val="visible"/>
                                      </p:to>
                                    </p:set>
                                    <p:anim calcmode="lin" valueType="num">
                                      <p:cBhvr additive="base">
                                        <p:cTn id="49" dur="500" fill="hold"/>
                                        <p:tgtEl>
                                          <p:spTgt spid="1129475">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9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29475">
                                            <p:txEl>
                                              <p:pRg st="7" end="7"/>
                                            </p:txEl>
                                          </p:spTgt>
                                        </p:tgtEl>
                                        <p:attrNameLst>
                                          <p:attrName>style.visibility</p:attrName>
                                        </p:attrNameLst>
                                      </p:cBhvr>
                                      <p:to>
                                        <p:strVal val="visible"/>
                                      </p:to>
                                    </p:set>
                                    <p:anim calcmode="lin" valueType="num">
                                      <p:cBhvr additive="base">
                                        <p:cTn id="55" dur="500" fill="hold"/>
                                        <p:tgtEl>
                                          <p:spTgt spid="1129475">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29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29475">
                                            <p:txEl>
                                              <p:pRg st="8" end="8"/>
                                            </p:txEl>
                                          </p:spTgt>
                                        </p:tgtEl>
                                        <p:attrNameLst>
                                          <p:attrName>style.visibility</p:attrName>
                                        </p:attrNameLst>
                                      </p:cBhvr>
                                      <p:to>
                                        <p:strVal val="visible"/>
                                      </p:to>
                                    </p:set>
                                    <p:anim calcmode="lin" valueType="num">
                                      <p:cBhvr additive="base">
                                        <p:cTn id="61" dur="500" fill="hold"/>
                                        <p:tgtEl>
                                          <p:spTgt spid="1129475">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294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29475">
                                            <p:txEl>
                                              <p:pRg st="9" end="9"/>
                                            </p:txEl>
                                          </p:spTgt>
                                        </p:tgtEl>
                                        <p:attrNameLst>
                                          <p:attrName>style.visibility</p:attrName>
                                        </p:attrNameLst>
                                      </p:cBhvr>
                                      <p:to>
                                        <p:strVal val="visible"/>
                                      </p:to>
                                    </p:set>
                                    <p:anim calcmode="lin" valueType="num">
                                      <p:cBhvr additive="base">
                                        <p:cTn id="67" dur="500" fill="hold"/>
                                        <p:tgtEl>
                                          <p:spTgt spid="1129475">
                                            <p:txEl>
                                              <p:pRg st="9" end="9"/>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294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29475">
                                            <p:txEl>
                                              <p:pRg st="10" end="10"/>
                                            </p:txEl>
                                          </p:spTgt>
                                        </p:tgtEl>
                                        <p:attrNameLst>
                                          <p:attrName>style.visibility</p:attrName>
                                        </p:attrNameLst>
                                      </p:cBhvr>
                                      <p:to>
                                        <p:strVal val="visible"/>
                                      </p:to>
                                    </p:set>
                                    <p:anim calcmode="lin" valueType="num">
                                      <p:cBhvr additive="base">
                                        <p:cTn id="73" dur="500" fill="hold"/>
                                        <p:tgtEl>
                                          <p:spTgt spid="1129475">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2947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29475">
                                            <p:txEl>
                                              <p:pRg st="11" end="11"/>
                                            </p:txEl>
                                          </p:spTgt>
                                        </p:tgtEl>
                                        <p:attrNameLst>
                                          <p:attrName>style.visibility</p:attrName>
                                        </p:attrNameLst>
                                      </p:cBhvr>
                                      <p:to>
                                        <p:strVal val="visible"/>
                                      </p:to>
                                    </p:set>
                                    <p:anim calcmode="lin" valueType="num">
                                      <p:cBhvr additive="base">
                                        <p:cTn id="79" dur="500" fill="hold"/>
                                        <p:tgtEl>
                                          <p:spTgt spid="1129475">
                                            <p:txEl>
                                              <p:pRg st="11" end="1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2947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29475">
                                            <p:txEl>
                                              <p:pRg st="12" end="12"/>
                                            </p:txEl>
                                          </p:spTgt>
                                        </p:tgtEl>
                                        <p:attrNameLst>
                                          <p:attrName>style.visibility</p:attrName>
                                        </p:attrNameLst>
                                      </p:cBhvr>
                                      <p:to>
                                        <p:strVal val="visible"/>
                                      </p:to>
                                    </p:set>
                                    <p:anim calcmode="lin" valueType="num">
                                      <p:cBhvr additive="base">
                                        <p:cTn id="85" dur="500" fill="hold"/>
                                        <p:tgtEl>
                                          <p:spTgt spid="1129475">
                                            <p:txEl>
                                              <p:pRg st="12" end="12"/>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2947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29475">
                                            <p:txEl>
                                              <p:pRg st="13" end="13"/>
                                            </p:txEl>
                                          </p:spTgt>
                                        </p:tgtEl>
                                        <p:attrNameLst>
                                          <p:attrName>style.visibility</p:attrName>
                                        </p:attrNameLst>
                                      </p:cBhvr>
                                      <p:to>
                                        <p:strVal val="visible"/>
                                      </p:to>
                                    </p:set>
                                    <p:anim calcmode="lin" valueType="num">
                                      <p:cBhvr additive="base">
                                        <p:cTn id="91" dur="500" fill="hold"/>
                                        <p:tgtEl>
                                          <p:spTgt spid="1129475">
                                            <p:txEl>
                                              <p:pRg st="13" end="13"/>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12947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29475">
                                            <p:txEl>
                                              <p:pRg st="14" end="14"/>
                                            </p:txEl>
                                          </p:spTgt>
                                        </p:tgtEl>
                                        <p:attrNameLst>
                                          <p:attrName>style.visibility</p:attrName>
                                        </p:attrNameLst>
                                      </p:cBhvr>
                                      <p:to>
                                        <p:strVal val="visible"/>
                                      </p:to>
                                    </p:set>
                                    <p:anim calcmode="lin" valueType="num">
                                      <p:cBhvr additive="base">
                                        <p:cTn id="97" dur="500" fill="hold"/>
                                        <p:tgtEl>
                                          <p:spTgt spid="1129475">
                                            <p:txEl>
                                              <p:pRg st="14" end="14"/>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2947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29475">
                                            <p:txEl>
                                              <p:pRg st="15" end="15"/>
                                            </p:txEl>
                                          </p:spTgt>
                                        </p:tgtEl>
                                        <p:attrNameLst>
                                          <p:attrName>style.visibility</p:attrName>
                                        </p:attrNameLst>
                                      </p:cBhvr>
                                      <p:to>
                                        <p:strVal val="visible"/>
                                      </p:to>
                                    </p:set>
                                    <p:anim calcmode="lin" valueType="num">
                                      <p:cBhvr additive="base">
                                        <p:cTn id="103" dur="500" fill="hold"/>
                                        <p:tgtEl>
                                          <p:spTgt spid="1129475">
                                            <p:txEl>
                                              <p:pRg st="15" end="15"/>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12947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129475">
                                            <p:txEl>
                                              <p:pRg st="16" end="16"/>
                                            </p:txEl>
                                          </p:spTgt>
                                        </p:tgtEl>
                                        <p:attrNameLst>
                                          <p:attrName>style.visibility</p:attrName>
                                        </p:attrNameLst>
                                      </p:cBhvr>
                                      <p:to>
                                        <p:strVal val="visible"/>
                                      </p:to>
                                    </p:set>
                                    <p:anim calcmode="lin" valueType="num">
                                      <p:cBhvr additive="base">
                                        <p:cTn id="109" dur="500" fill="hold"/>
                                        <p:tgtEl>
                                          <p:spTgt spid="1129475">
                                            <p:txEl>
                                              <p:pRg st="16" end="16"/>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112947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129475">
                                            <p:txEl>
                                              <p:pRg st="17" end="17"/>
                                            </p:txEl>
                                          </p:spTgt>
                                        </p:tgtEl>
                                        <p:attrNameLst>
                                          <p:attrName>style.visibility</p:attrName>
                                        </p:attrNameLst>
                                      </p:cBhvr>
                                      <p:to>
                                        <p:strVal val="visible"/>
                                      </p:to>
                                    </p:set>
                                    <p:anim calcmode="lin" valueType="num">
                                      <p:cBhvr additive="base">
                                        <p:cTn id="115" dur="500" fill="hold"/>
                                        <p:tgtEl>
                                          <p:spTgt spid="1129475">
                                            <p:txEl>
                                              <p:pRg st="17" end="17"/>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112947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129475">
                                            <p:txEl>
                                              <p:pRg st="18" end="18"/>
                                            </p:txEl>
                                          </p:spTgt>
                                        </p:tgtEl>
                                        <p:attrNameLst>
                                          <p:attrName>style.visibility</p:attrName>
                                        </p:attrNameLst>
                                      </p:cBhvr>
                                      <p:to>
                                        <p:strVal val="visible"/>
                                      </p:to>
                                    </p:set>
                                    <p:anim calcmode="lin" valueType="num">
                                      <p:cBhvr additive="base">
                                        <p:cTn id="121" dur="500" fill="hold"/>
                                        <p:tgtEl>
                                          <p:spTgt spid="1129475">
                                            <p:txEl>
                                              <p:pRg st="18" end="18"/>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1129475">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129475">
                                            <p:txEl>
                                              <p:pRg st="19" end="19"/>
                                            </p:txEl>
                                          </p:spTgt>
                                        </p:tgtEl>
                                        <p:attrNameLst>
                                          <p:attrName>style.visibility</p:attrName>
                                        </p:attrNameLst>
                                      </p:cBhvr>
                                      <p:to>
                                        <p:strVal val="visible"/>
                                      </p:to>
                                    </p:set>
                                    <p:anim calcmode="lin" valueType="num">
                                      <p:cBhvr additive="base">
                                        <p:cTn id="127" dur="500" fill="hold"/>
                                        <p:tgtEl>
                                          <p:spTgt spid="1129475">
                                            <p:txEl>
                                              <p:pRg st="19" end="19"/>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1129475">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1129475">
                                            <p:txEl>
                                              <p:pRg st="20" end="20"/>
                                            </p:txEl>
                                          </p:spTgt>
                                        </p:tgtEl>
                                        <p:attrNameLst>
                                          <p:attrName>style.visibility</p:attrName>
                                        </p:attrNameLst>
                                      </p:cBhvr>
                                      <p:to>
                                        <p:strVal val="visible"/>
                                      </p:to>
                                    </p:set>
                                    <p:anim calcmode="lin" valueType="num">
                                      <p:cBhvr additive="base">
                                        <p:cTn id="133" dur="500" fill="hold"/>
                                        <p:tgtEl>
                                          <p:spTgt spid="1129475">
                                            <p:txEl>
                                              <p:pRg st="20" end="2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1129475">
                                            <p:txEl>
                                              <p:pRg st="20" end="20"/>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1129475">
                                            <p:txEl>
                                              <p:pRg st="21" end="21"/>
                                            </p:txEl>
                                          </p:spTgt>
                                        </p:tgtEl>
                                        <p:attrNameLst>
                                          <p:attrName>style.visibility</p:attrName>
                                        </p:attrNameLst>
                                      </p:cBhvr>
                                      <p:to>
                                        <p:strVal val="visible"/>
                                      </p:to>
                                    </p:set>
                                    <p:anim calcmode="lin" valueType="num">
                                      <p:cBhvr additive="base">
                                        <p:cTn id="139" dur="500" fill="hold"/>
                                        <p:tgtEl>
                                          <p:spTgt spid="1129475">
                                            <p:txEl>
                                              <p:pRg st="21" end="21"/>
                                            </p:txEl>
                                          </p:spTgt>
                                        </p:tgtEl>
                                        <p:attrNameLst>
                                          <p:attrName>ppt_x</p:attrName>
                                        </p:attrNameLst>
                                      </p:cBhvr>
                                      <p:tavLst>
                                        <p:tav tm="0">
                                          <p:val>
                                            <p:strVal val="1+#ppt_w/2"/>
                                          </p:val>
                                        </p:tav>
                                        <p:tav tm="100000">
                                          <p:val>
                                            <p:strVal val="#ppt_x"/>
                                          </p:val>
                                        </p:tav>
                                      </p:tavLst>
                                    </p:anim>
                                    <p:anim calcmode="lin" valueType="num">
                                      <p:cBhvr additive="base">
                                        <p:cTn id="140" dur="500" fill="hold"/>
                                        <p:tgtEl>
                                          <p:spTgt spid="1129475">
                                            <p:txEl>
                                              <p:pRg st="21" end="21"/>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1129475">
                                            <p:txEl>
                                              <p:pRg st="22" end="22"/>
                                            </p:txEl>
                                          </p:spTgt>
                                        </p:tgtEl>
                                        <p:attrNameLst>
                                          <p:attrName>style.visibility</p:attrName>
                                        </p:attrNameLst>
                                      </p:cBhvr>
                                      <p:to>
                                        <p:strVal val="visible"/>
                                      </p:to>
                                    </p:set>
                                    <p:anim calcmode="lin" valueType="num">
                                      <p:cBhvr additive="base">
                                        <p:cTn id="145" dur="500" fill="hold"/>
                                        <p:tgtEl>
                                          <p:spTgt spid="1129475">
                                            <p:txEl>
                                              <p:pRg st="22" end="22"/>
                                            </p:txEl>
                                          </p:spTgt>
                                        </p:tgtEl>
                                        <p:attrNameLst>
                                          <p:attrName>ppt_x</p:attrName>
                                        </p:attrNameLst>
                                      </p:cBhvr>
                                      <p:tavLst>
                                        <p:tav tm="0">
                                          <p:val>
                                            <p:strVal val="1+#ppt_w/2"/>
                                          </p:val>
                                        </p:tav>
                                        <p:tav tm="100000">
                                          <p:val>
                                            <p:strVal val="#ppt_x"/>
                                          </p:val>
                                        </p:tav>
                                      </p:tavLst>
                                    </p:anim>
                                    <p:anim calcmode="lin" valueType="num">
                                      <p:cBhvr additive="base">
                                        <p:cTn id="146" dur="500" fill="hold"/>
                                        <p:tgtEl>
                                          <p:spTgt spid="1129475">
                                            <p:txEl>
                                              <p:pRg st="22" end="22"/>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2" fill="hold" grpId="0" nodeType="clickEffect">
                                  <p:stCondLst>
                                    <p:cond delay="0"/>
                                  </p:stCondLst>
                                  <p:childTnLst>
                                    <p:set>
                                      <p:cBhvr>
                                        <p:cTn id="150" dur="1" fill="hold">
                                          <p:stCondLst>
                                            <p:cond delay="0"/>
                                          </p:stCondLst>
                                        </p:cTn>
                                        <p:tgtEl>
                                          <p:spTgt spid="1129475">
                                            <p:txEl>
                                              <p:pRg st="23" end="23"/>
                                            </p:txEl>
                                          </p:spTgt>
                                        </p:tgtEl>
                                        <p:attrNameLst>
                                          <p:attrName>style.visibility</p:attrName>
                                        </p:attrNameLst>
                                      </p:cBhvr>
                                      <p:to>
                                        <p:strVal val="visible"/>
                                      </p:to>
                                    </p:set>
                                    <p:anim calcmode="lin" valueType="num">
                                      <p:cBhvr additive="base">
                                        <p:cTn id="151" dur="500" fill="hold"/>
                                        <p:tgtEl>
                                          <p:spTgt spid="1129475">
                                            <p:txEl>
                                              <p:pRg st="23" end="23"/>
                                            </p:txEl>
                                          </p:spTgt>
                                        </p:tgtEl>
                                        <p:attrNameLst>
                                          <p:attrName>ppt_x</p:attrName>
                                        </p:attrNameLst>
                                      </p:cBhvr>
                                      <p:tavLst>
                                        <p:tav tm="0">
                                          <p:val>
                                            <p:strVal val="1+#ppt_w/2"/>
                                          </p:val>
                                        </p:tav>
                                        <p:tav tm="100000">
                                          <p:val>
                                            <p:strVal val="#ppt_x"/>
                                          </p:val>
                                        </p:tav>
                                      </p:tavLst>
                                    </p:anim>
                                    <p:anim calcmode="lin" valueType="num">
                                      <p:cBhvr additive="base">
                                        <p:cTn id="152" dur="500" fill="hold"/>
                                        <p:tgtEl>
                                          <p:spTgt spid="1129475">
                                            <p:txEl>
                                              <p:pRg st="23" end="23"/>
                                            </p:txEl>
                                          </p:spTgt>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grpId="0" nodeType="clickEffect">
                                  <p:stCondLst>
                                    <p:cond delay="0"/>
                                  </p:stCondLst>
                                  <p:childTnLst>
                                    <p:set>
                                      <p:cBhvr>
                                        <p:cTn id="156" dur="1" fill="hold">
                                          <p:stCondLst>
                                            <p:cond delay="0"/>
                                          </p:stCondLst>
                                        </p:cTn>
                                        <p:tgtEl>
                                          <p:spTgt spid="1129475">
                                            <p:txEl>
                                              <p:pRg st="24" end="24"/>
                                            </p:txEl>
                                          </p:spTgt>
                                        </p:tgtEl>
                                        <p:attrNameLst>
                                          <p:attrName>style.visibility</p:attrName>
                                        </p:attrNameLst>
                                      </p:cBhvr>
                                      <p:to>
                                        <p:strVal val="visible"/>
                                      </p:to>
                                    </p:set>
                                    <p:anim calcmode="lin" valueType="num">
                                      <p:cBhvr additive="base">
                                        <p:cTn id="157" dur="500" fill="hold"/>
                                        <p:tgtEl>
                                          <p:spTgt spid="1129475">
                                            <p:txEl>
                                              <p:pRg st="24" end="24"/>
                                            </p:txEl>
                                          </p:spTgt>
                                        </p:tgtEl>
                                        <p:attrNameLst>
                                          <p:attrName>ppt_x</p:attrName>
                                        </p:attrNameLst>
                                      </p:cBhvr>
                                      <p:tavLst>
                                        <p:tav tm="0">
                                          <p:val>
                                            <p:strVal val="1+#ppt_w/2"/>
                                          </p:val>
                                        </p:tav>
                                        <p:tav tm="100000">
                                          <p:val>
                                            <p:strVal val="#ppt_x"/>
                                          </p:val>
                                        </p:tav>
                                      </p:tavLst>
                                    </p:anim>
                                    <p:anim calcmode="lin" valueType="num">
                                      <p:cBhvr additive="base">
                                        <p:cTn id="158" dur="500" fill="hold"/>
                                        <p:tgtEl>
                                          <p:spTgt spid="1129475">
                                            <p:txEl>
                                              <p:pRg st="24" end="24"/>
                                            </p:txEl>
                                          </p:spTgt>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grpId="0" nodeType="clickEffect">
                                  <p:stCondLst>
                                    <p:cond delay="0"/>
                                  </p:stCondLst>
                                  <p:childTnLst>
                                    <p:set>
                                      <p:cBhvr>
                                        <p:cTn id="162" dur="1" fill="hold">
                                          <p:stCondLst>
                                            <p:cond delay="0"/>
                                          </p:stCondLst>
                                        </p:cTn>
                                        <p:tgtEl>
                                          <p:spTgt spid="1129475">
                                            <p:txEl>
                                              <p:pRg st="25" end="25"/>
                                            </p:txEl>
                                          </p:spTgt>
                                        </p:tgtEl>
                                        <p:attrNameLst>
                                          <p:attrName>style.visibility</p:attrName>
                                        </p:attrNameLst>
                                      </p:cBhvr>
                                      <p:to>
                                        <p:strVal val="visible"/>
                                      </p:to>
                                    </p:set>
                                    <p:anim calcmode="lin" valueType="num">
                                      <p:cBhvr additive="base">
                                        <p:cTn id="163" dur="500" fill="hold"/>
                                        <p:tgtEl>
                                          <p:spTgt spid="1129475">
                                            <p:txEl>
                                              <p:pRg st="25" end="25"/>
                                            </p:txEl>
                                          </p:spTgt>
                                        </p:tgtEl>
                                        <p:attrNameLst>
                                          <p:attrName>ppt_x</p:attrName>
                                        </p:attrNameLst>
                                      </p:cBhvr>
                                      <p:tavLst>
                                        <p:tav tm="0">
                                          <p:val>
                                            <p:strVal val="1+#ppt_w/2"/>
                                          </p:val>
                                        </p:tav>
                                        <p:tav tm="100000">
                                          <p:val>
                                            <p:strVal val="#ppt_x"/>
                                          </p:val>
                                        </p:tav>
                                      </p:tavLst>
                                    </p:anim>
                                    <p:anim calcmode="lin" valueType="num">
                                      <p:cBhvr additive="base">
                                        <p:cTn id="164" dur="500" fill="hold"/>
                                        <p:tgtEl>
                                          <p:spTgt spid="1129475">
                                            <p:txEl>
                                              <p:pRg st="25" end="2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4" grpId="0" autoUpdateAnimBg="0"/>
      <p:bldP spid="112947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D4F4F29-7622-49B1-9B38-D57835C51F6D}" type="slidenum">
              <a:rPr kumimoji="0" lang="zh-CN" altLang="en-US" sz="1400"/>
              <a:pPr eaLnBrk="1" hangingPunct="1"/>
              <a:t>75</a:t>
            </a:fld>
            <a:endParaRPr kumimoji="0" lang="en-US" altLang="zh-CN" sz="1400"/>
          </a:p>
        </p:txBody>
      </p:sp>
      <p:sp>
        <p:nvSpPr>
          <p:cNvPr id="1129474" name="Rectangle 2"/>
          <p:cNvSpPr>
            <a:spLocks noGrp="1" noChangeArrowheads="1"/>
          </p:cNvSpPr>
          <p:nvPr>
            <p:ph type="title"/>
          </p:nvPr>
        </p:nvSpPr>
        <p:spPr>
          <a:xfrm>
            <a:off x="395536" y="-99392"/>
            <a:ext cx="8229600" cy="634082"/>
          </a:xfrm>
        </p:spPr>
        <p:txBody>
          <a:bodyPr>
            <a:normAutofit fontScale="90000"/>
          </a:bodyPr>
          <a:lstStyle/>
          <a:p>
            <a:pPr eaLnBrk="1" hangingPunct="1">
              <a:defRPr/>
            </a:pPr>
            <a:r>
              <a:rPr lang="zh-CN" altLang="zh-CN" b="1" dirty="0" smtClean="0">
                <a:solidFill>
                  <a:schemeClr val="tx1"/>
                </a:solidFill>
                <a:latin typeface="宋体" pitchFamily="2" charset="-122"/>
              </a:rPr>
              <a:t>选择结构</a:t>
            </a:r>
            <a:r>
              <a:rPr lang="en-US" altLang="zh-CN" b="1" dirty="0" smtClean="0">
                <a:solidFill>
                  <a:schemeClr val="tx1"/>
                </a:solidFill>
                <a:latin typeface="宋体" pitchFamily="2" charset="-122"/>
              </a:rPr>
              <a:t>-</a:t>
            </a:r>
            <a:r>
              <a:rPr lang="zh-CN" altLang="en-US" b="1" dirty="0" smtClean="0">
                <a:solidFill>
                  <a:schemeClr val="tx1"/>
                </a:solidFill>
                <a:latin typeface="宋体" pitchFamily="2" charset="-122"/>
              </a:rPr>
              <a:t>举例</a:t>
            </a:r>
            <a:endParaRPr lang="zh-CN" altLang="zh-CN" b="1" dirty="0" smtClean="0">
              <a:solidFill>
                <a:schemeClr val="tx1"/>
              </a:solidFill>
              <a:latin typeface="宋体" pitchFamily="2" charset="-122"/>
            </a:endParaRPr>
          </a:p>
        </p:txBody>
      </p:sp>
      <p:sp>
        <p:nvSpPr>
          <p:cNvPr id="1129475" name="Rectangle 3"/>
          <p:cNvSpPr>
            <a:spLocks noGrp="1" noChangeArrowheads="1"/>
          </p:cNvSpPr>
          <p:nvPr>
            <p:ph type="body" idx="1"/>
          </p:nvPr>
        </p:nvSpPr>
        <p:spPr>
          <a:xfrm>
            <a:off x="611560" y="534690"/>
            <a:ext cx="8229600" cy="6062662"/>
          </a:xfrm>
        </p:spPr>
        <p:txBody>
          <a:bodyPr>
            <a:noAutofit/>
          </a:bodyPr>
          <a:lstStyle/>
          <a:p>
            <a:pPr marL="0" indent="0">
              <a:buNone/>
            </a:pPr>
            <a:r>
              <a:rPr lang="en-US" altLang="zh-CN" sz="1400" dirty="0"/>
              <a:t>#include &lt;</a:t>
            </a:r>
            <a:r>
              <a:rPr lang="en-US" altLang="zh-CN" sz="1400" dirty="0" err="1"/>
              <a:t>iostream</a:t>
            </a:r>
            <a:r>
              <a:rPr lang="en-US" altLang="zh-CN" sz="1400" dirty="0"/>
              <a:t>&gt;</a:t>
            </a:r>
          </a:p>
          <a:p>
            <a:pPr marL="0" indent="0">
              <a:buNone/>
            </a:pPr>
            <a:r>
              <a:rPr lang="en-US" altLang="zh-CN" sz="1400" dirty="0"/>
              <a:t>using namespace </a:t>
            </a:r>
            <a:r>
              <a:rPr lang="en-US" altLang="zh-CN" sz="1400" dirty="0" err="1"/>
              <a:t>std</a:t>
            </a:r>
            <a:r>
              <a:rPr lang="en-US" altLang="zh-CN" sz="1400" dirty="0"/>
              <a:t>;</a:t>
            </a:r>
          </a:p>
          <a:p>
            <a:pPr marL="0" indent="0">
              <a:buNone/>
            </a:pPr>
            <a:r>
              <a:rPr lang="en-US" altLang="zh-CN" sz="1400" dirty="0" err="1"/>
              <a:t>int</a:t>
            </a:r>
            <a:r>
              <a:rPr lang="en-US" altLang="zh-CN" sz="1400" dirty="0"/>
              <a:t> main()</a:t>
            </a:r>
          </a:p>
          <a:p>
            <a:pPr marL="0" indent="0">
              <a:buNone/>
            </a:pPr>
            <a:r>
              <a:rPr lang="en-US" altLang="zh-CN" sz="1400" dirty="0"/>
              <a:t>{</a:t>
            </a:r>
          </a:p>
          <a:p>
            <a:pPr marL="0" indent="0">
              <a:buNone/>
            </a:pPr>
            <a:r>
              <a:rPr lang="en-US" altLang="zh-CN" sz="1400" dirty="0"/>
              <a:t>    </a:t>
            </a:r>
            <a:r>
              <a:rPr lang="en-US" altLang="zh-CN" sz="1400" dirty="0" err="1"/>
              <a:t>int</a:t>
            </a:r>
            <a:r>
              <a:rPr lang="en-US" altLang="zh-CN" sz="1400" dirty="0"/>
              <a:t> grade;</a:t>
            </a:r>
          </a:p>
          <a:p>
            <a:pPr marL="0" indent="0">
              <a:buNone/>
            </a:pPr>
            <a:r>
              <a:rPr lang="en-US" altLang="zh-CN" sz="1400" dirty="0"/>
              <a:t>    </a:t>
            </a:r>
            <a:r>
              <a:rPr lang="en-US" altLang="zh-CN" sz="1400" dirty="0" err="1"/>
              <a:t>cin</a:t>
            </a:r>
            <a:r>
              <a:rPr lang="en-US" altLang="zh-CN" sz="1400" dirty="0"/>
              <a:t>&gt;&gt;grade;</a:t>
            </a:r>
          </a:p>
          <a:p>
            <a:pPr marL="0" indent="0">
              <a:buNone/>
            </a:pPr>
            <a:r>
              <a:rPr lang="en-US" altLang="zh-CN" sz="1400" dirty="0"/>
              <a:t>    if(grade&lt;0 || grade&gt;100)</a:t>
            </a:r>
          </a:p>
          <a:p>
            <a:pPr marL="0" indent="0">
              <a:buNone/>
            </a:pPr>
            <a:r>
              <a:rPr lang="en-US" altLang="zh-CN" sz="1400" dirty="0"/>
              <a:t>    {</a:t>
            </a:r>
          </a:p>
          <a:p>
            <a:pPr marL="0" indent="0">
              <a:buNone/>
            </a:pPr>
            <a:r>
              <a:rPr lang="en-US" altLang="zh-CN" sz="1400" dirty="0"/>
              <a:t>        </a:t>
            </a:r>
            <a:r>
              <a:rPr lang="en-US" altLang="zh-CN" sz="1400" dirty="0" err="1"/>
              <a:t>cout</a:t>
            </a:r>
            <a:r>
              <a:rPr lang="en-US" altLang="zh-CN" sz="1400" dirty="0"/>
              <a:t>&lt;&lt;"Overflow"&lt;&lt;</a:t>
            </a:r>
            <a:r>
              <a:rPr lang="en-US" altLang="zh-CN" sz="1400" dirty="0" err="1"/>
              <a:t>endl</a:t>
            </a:r>
            <a:r>
              <a:rPr lang="en-US" altLang="zh-CN" sz="1400" dirty="0"/>
              <a:t>;</a:t>
            </a:r>
          </a:p>
          <a:p>
            <a:pPr marL="0" indent="0">
              <a:buNone/>
            </a:pPr>
            <a:r>
              <a:rPr lang="en-US" altLang="zh-CN" sz="1400" dirty="0"/>
              <a:t>        exit(-1);</a:t>
            </a:r>
          </a:p>
          <a:p>
            <a:pPr marL="0" indent="0">
              <a:buNone/>
            </a:pPr>
            <a:r>
              <a:rPr lang="en-US" altLang="zh-CN" sz="1400" dirty="0"/>
              <a:t>    }</a:t>
            </a:r>
          </a:p>
          <a:p>
            <a:pPr marL="0" indent="0">
              <a:buNone/>
            </a:pPr>
            <a:r>
              <a:rPr lang="en-US" altLang="zh-CN" sz="1400" dirty="0"/>
              <a:t>    if(grade&gt;=90)</a:t>
            </a:r>
          </a:p>
          <a:p>
            <a:pPr marL="0" indent="0">
              <a:buNone/>
            </a:pPr>
            <a:r>
              <a:rPr lang="en-US" altLang="zh-CN" sz="1400" dirty="0"/>
              <a:t>        </a:t>
            </a:r>
            <a:r>
              <a:rPr lang="en-US" altLang="zh-CN" sz="1400" dirty="0" err="1"/>
              <a:t>cout</a:t>
            </a:r>
            <a:r>
              <a:rPr lang="en-US" altLang="zh-CN" sz="1400" dirty="0"/>
              <a:t>&lt;&lt;"excellent"&lt;&lt;</a:t>
            </a:r>
            <a:r>
              <a:rPr lang="en-US" altLang="zh-CN" sz="1400" dirty="0" err="1"/>
              <a:t>endl</a:t>
            </a:r>
            <a:r>
              <a:rPr lang="en-US" altLang="zh-CN" sz="1400" dirty="0"/>
              <a:t>;</a:t>
            </a:r>
          </a:p>
          <a:p>
            <a:pPr marL="0" indent="0">
              <a:buNone/>
            </a:pPr>
            <a:r>
              <a:rPr lang="en-US" altLang="zh-CN" sz="1400" dirty="0"/>
              <a:t>    else if(grade&gt;=80)</a:t>
            </a:r>
          </a:p>
          <a:p>
            <a:pPr marL="0" indent="0">
              <a:buNone/>
            </a:pPr>
            <a:r>
              <a:rPr lang="en-US" altLang="zh-CN" sz="1400" dirty="0"/>
              <a:t>        </a:t>
            </a:r>
            <a:r>
              <a:rPr lang="en-US" altLang="zh-CN" sz="1400" dirty="0" err="1"/>
              <a:t>cout</a:t>
            </a:r>
            <a:r>
              <a:rPr lang="en-US" altLang="zh-CN" sz="1400" dirty="0"/>
              <a:t>&lt;&lt;"good"&lt;&lt;</a:t>
            </a:r>
            <a:r>
              <a:rPr lang="en-US" altLang="zh-CN" sz="1400" dirty="0" err="1"/>
              <a:t>endl</a:t>
            </a:r>
            <a:r>
              <a:rPr lang="en-US" altLang="zh-CN" sz="1400" dirty="0"/>
              <a:t>;</a:t>
            </a:r>
          </a:p>
          <a:p>
            <a:pPr marL="0" indent="0">
              <a:buNone/>
            </a:pPr>
            <a:r>
              <a:rPr lang="en-US" altLang="zh-CN" sz="1400" dirty="0"/>
              <a:t>    else if(grade&gt;=70)</a:t>
            </a:r>
          </a:p>
          <a:p>
            <a:pPr marL="0" indent="0">
              <a:buNone/>
            </a:pPr>
            <a:r>
              <a:rPr lang="en-US" altLang="zh-CN" sz="1400" dirty="0"/>
              <a:t>        </a:t>
            </a:r>
            <a:r>
              <a:rPr lang="en-US" altLang="zh-CN" sz="1400" dirty="0" err="1"/>
              <a:t>cout</a:t>
            </a:r>
            <a:r>
              <a:rPr lang="en-US" altLang="zh-CN" sz="1400" dirty="0"/>
              <a:t>&lt;&lt;"Middle"&lt;&lt;</a:t>
            </a:r>
            <a:r>
              <a:rPr lang="en-US" altLang="zh-CN" sz="1400" dirty="0" err="1"/>
              <a:t>endl</a:t>
            </a:r>
            <a:r>
              <a:rPr lang="en-US" altLang="zh-CN" sz="1400" dirty="0"/>
              <a:t>;</a:t>
            </a:r>
          </a:p>
          <a:p>
            <a:pPr marL="0" indent="0">
              <a:buNone/>
            </a:pPr>
            <a:r>
              <a:rPr lang="en-US" altLang="zh-CN" sz="1400" dirty="0"/>
              <a:t>    else if(grade&gt;=60)</a:t>
            </a:r>
          </a:p>
          <a:p>
            <a:pPr marL="0" indent="0">
              <a:buNone/>
            </a:pPr>
            <a:r>
              <a:rPr lang="en-US" altLang="zh-CN" sz="1400" dirty="0"/>
              <a:t>        </a:t>
            </a:r>
            <a:r>
              <a:rPr lang="en-US" altLang="zh-CN" sz="1400" dirty="0" err="1"/>
              <a:t>cout</a:t>
            </a:r>
            <a:r>
              <a:rPr lang="en-US" altLang="zh-CN" sz="1400" dirty="0"/>
              <a:t>&lt;&lt;"Pass"&lt;&lt;</a:t>
            </a:r>
            <a:r>
              <a:rPr lang="en-US" altLang="zh-CN" sz="1400" dirty="0" err="1"/>
              <a:t>endl</a:t>
            </a:r>
            <a:r>
              <a:rPr lang="en-US" altLang="zh-CN" sz="1400" dirty="0"/>
              <a:t>;</a:t>
            </a:r>
          </a:p>
          <a:p>
            <a:pPr marL="0" indent="0">
              <a:buNone/>
            </a:pPr>
            <a:r>
              <a:rPr lang="en-US" altLang="zh-CN" sz="1400" dirty="0"/>
              <a:t>    else</a:t>
            </a:r>
          </a:p>
          <a:p>
            <a:pPr marL="0" indent="0">
              <a:buNone/>
            </a:pPr>
            <a:r>
              <a:rPr lang="en-US" altLang="zh-CN" sz="1400" dirty="0"/>
              <a:t>        </a:t>
            </a:r>
            <a:r>
              <a:rPr lang="en-US" altLang="zh-CN" sz="1400" dirty="0" err="1"/>
              <a:t>cout</a:t>
            </a:r>
            <a:r>
              <a:rPr lang="en-US" altLang="zh-CN" sz="1400" dirty="0"/>
              <a:t>&lt;&lt;"Failed"&lt;&lt;</a:t>
            </a:r>
            <a:r>
              <a:rPr lang="en-US" altLang="zh-CN" sz="1400" dirty="0" err="1"/>
              <a:t>endl</a:t>
            </a:r>
            <a:r>
              <a:rPr lang="en-US" altLang="zh-CN" sz="1400" dirty="0"/>
              <a:t>;</a:t>
            </a:r>
          </a:p>
          <a:p>
            <a:pPr marL="0" indent="0">
              <a:buNone/>
            </a:pPr>
            <a:r>
              <a:rPr lang="en-US" altLang="zh-CN" sz="1400" dirty="0"/>
              <a:t>    return 0;</a:t>
            </a:r>
          </a:p>
          <a:p>
            <a:pPr marL="0" indent="0">
              <a:buNone/>
            </a:pPr>
            <a:r>
              <a:rPr lang="en-US" altLang="zh-CN" sz="1400" dirty="0"/>
              <a:t>}</a:t>
            </a:r>
          </a:p>
        </p:txBody>
      </p:sp>
    </p:spTree>
    <p:extLst>
      <p:ext uri="{BB962C8B-B14F-4D97-AF65-F5344CB8AC3E}">
        <p14:creationId xmlns:p14="http://schemas.microsoft.com/office/powerpoint/2010/main" val="754692028"/>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9474"/>
                                        </p:tgtEl>
                                        <p:attrNameLst>
                                          <p:attrName>style.visibility</p:attrName>
                                        </p:attrNameLst>
                                      </p:cBhvr>
                                      <p:to>
                                        <p:strVal val="visible"/>
                                      </p:to>
                                    </p:set>
                                    <p:anim calcmode="lin" valueType="num">
                                      <p:cBhvr additive="base">
                                        <p:cTn id="7" dur="500" fill="hold"/>
                                        <p:tgtEl>
                                          <p:spTgt spid="1129474"/>
                                        </p:tgtEl>
                                        <p:attrNameLst>
                                          <p:attrName>ppt_x</p:attrName>
                                        </p:attrNameLst>
                                      </p:cBhvr>
                                      <p:tavLst>
                                        <p:tav tm="0">
                                          <p:val>
                                            <p:strVal val="1+#ppt_w/2"/>
                                          </p:val>
                                        </p:tav>
                                        <p:tav tm="100000">
                                          <p:val>
                                            <p:strVal val="#ppt_x"/>
                                          </p:val>
                                        </p:tav>
                                      </p:tavLst>
                                    </p:anim>
                                    <p:anim calcmode="lin" valueType="num">
                                      <p:cBhvr additive="base">
                                        <p:cTn id="8" dur="500" fill="hold"/>
                                        <p:tgtEl>
                                          <p:spTgt spid="1129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9475">
                                            <p:txEl>
                                              <p:pRg st="0" end="0"/>
                                            </p:txEl>
                                          </p:spTgt>
                                        </p:tgtEl>
                                        <p:attrNameLst>
                                          <p:attrName>style.visibility</p:attrName>
                                        </p:attrNameLst>
                                      </p:cBhvr>
                                      <p:to>
                                        <p:strVal val="visible"/>
                                      </p:to>
                                    </p:set>
                                    <p:anim calcmode="lin" valueType="num">
                                      <p:cBhvr additive="base">
                                        <p:cTn id="13" dur="500" fill="hold"/>
                                        <p:tgtEl>
                                          <p:spTgt spid="112947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9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9475">
                                            <p:txEl>
                                              <p:pRg st="1" end="1"/>
                                            </p:txEl>
                                          </p:spTgt>
                                        </p:tgtEl>
                                        <p:attrNameLst>
                                          <p:attrName>style.visibility</p:attrName>
                                        </p:attrNameLst>
                                      </p:cBhvr>
                                      <p:to>
                                        <p:strVal val="visible"/>
                                      </p:to>
                                    </p:set>
                                    <p:anim calcmode="lin" valueType="num">
                                      <p:cBhvr additive="base">
                                        <p:cTn id="19" dur="500" fill="hold"/>
                                        <p:tgtEl>
                                          <p:spTgt spid="112947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9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9475">
                                            <p:txEl>
                                              <p:pRg st="2" end="2"/>
                                            </p:txEl>
                                          </p:spTgt>
                                        </p:tgtEl>
                                        <p:attrNameLst>
                                          <p:attrName>style.visibility</p:attrName>
                                        </p:attrNameLst>
                                      </p:cBhvr>
                                      <p:to>
                                        <p:strVal val="visible"/>
                                      </p:to>
                                    </p:set>
                                    <p:anim calcmode="lin" valueType="num">
                                      <p:cBhvr additive="base">
                                        <p:cTn id="25" dur="500" fill="hold"/>
                                        <p:tgtEl>
                                          <p:spTgt spid="112947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9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9475">
                                            <p:txEl>
                                              <p:pRg st="3" end="3"/>
                                            </p:txEl>
                                          </p:spTgt>
                                        </p:tgtEl>
                                        <p:attrNameLst>
                                          <p:attrName>style.visibility</p:attrName>
                                        </p:attrNameLst>
                                      </p:cBhvr>
                                      <p:to>
                                        <p:strVal val="visible"/>
                                      </p:to>
                                    </p:set>
                                    <p:anim calcmode="lin" valueType="num">
                                      <p:cBhvr additive="base">
                                        <p:cTn id="31" dur="500" fill="hold"/>
                                        <p:tgtEl>
                                          <p:spTgt spid="112947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9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9475">
                                            <p:txEl>
                                              <p:pRg st="4" end="4"/>
                                            </p:txEl>
                                          </p:spTgt>
                                        </p:tgtEl>
                                        <p:attrNameLst>
                                          <p:attrName>style.visibility</p:attrName>
                                        </p:attrNameLst>
                                      </p:cBhvr>
                                      <p:to>
                                        <p:strVal val="visible"/>
                                      </p:to>
                                    </p:set>
                                    <p:anim calcmode="lin" valueType="num">
                                      <p:cBhvr additive="base">
                                        <p:cTn id="37" dur="500" fill="hold"/>
                                        <p:tgtEl>
                                          <p:spTgt spid="1129475">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9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29475">
                                            <p:txEl>
                                              <p:pRg st="5" end="5"/>
                                            </p:txEl>
                                          </p:spTgt>
                                        </p:tgtEl>
                                        <p:attrNameLst>
                                          <p:attrName>style.visibility</p:attrName>
                                        </p:attrNameLst>
                                      </p:cBhvr>
                                      <p:to>
                                        <p:strVal val="visible"/>
                                      </p:to>
                                    </p:set>
                                    <p:anim calcmode="lin" valueType="num">
                                      <p:cBhvr additive="base">
                                        <p:cTn id="43" dur="500" fill="hold"/>
                                        <p:tgtEl>
                                          <p:spTgt spid="1129475">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9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29475">
                                            <p:txEl>
                                              <p:pRg st="6" end="6"/>
                                            </p:txEl>
                                          </p:spTgt>
                                        </p:tgtEl>
                                        <p:attrNameLst>
                                          <p:attrName>style.visibility</p:attrName>
                                        </p:attrNameLst>
                                      </p:cBhvr>
                                      <p:to>
                                        <p:strVal val="visible"/>
                                      </p:to>
                                    </p:set>
                                    <p:anim calcmode="lin" valueType="num">
                                      <p:cBhvr additive="base">
                                        <p:cTn id="49" dur="500" fill="hold"/>
                                        <p:tgtEl>
                                          <p:spTgt spid="1129475">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9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29475">
                                            <p:txEl>
                                              <p:pRg st="7" end="7"/>
                                            </p:txEl>
                                          </p:spTgt>
                                        </p:tgtEl>
                                        <p:attrNameLst>
                                          <p:attrName>style.visibility</p:attrName>
                                        </p:attrNameLst>
                                      </p:cBhvr>
                                      <p:to>
                                        <p:strVal val="visible"/>
                                      </p:to>
                                    </p:set>
                                    <p:anim calcmode="lin" valueType="num">
                                      <p:cBhvr additive="base">
                                        <p:cTn id="55" dur="500" fill="hold"/>
                                        <p:tgtEl>
                                          <p:spTgt spid="1129475">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29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29475">
                                            <p:txEl>
                                              <p:pRg st="8" end="8"/>
                                            </p:txEl>
                                          </p:spTgt>
                                        </p:tgtEl>
                                        <p:attrNameLst>
                                          <p:attrName>style.visibility</p:attrName>
                                        </p:attrNameLst>
                                      </p:cBhvr>
                                      <p:to>
                                        <p:strVal val="visible"/>
                                      </p:to>
                                    </p:set>
                                    <p:anim calcmode="lin" valueType="num">
                                      <p:cBhvr additive="base">
                                        <p:cTn id="61" dur="500" fill="hold"/>
                                        <p:tgtEl>
                                          <p:spTgt spid="1129475">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294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29475">
                                            <p:txEl>
                                              <p:pRg st="9" end="9"/>
                                            </p:txEl>
                                          </p:spTgt>
                                        </p:tgtEl>
                                        <p:attrNameLst>
                                          <p:attrName>style.visibility</p:attrName>
                                        </p:attrNameLst>
                                      </p:cBhvr>
                                      <p:to>
                                        <p:strVal val="visible"/>
                                      </p:to>
                                    </p:set>
                                    <p:anim calcmode="lin" valueType="num">
                                      <p:cBhvr additive="base">
                                        <p:cTn id="67" dur="500" fill="hold"/>
                                        <p:tgtEl>
                                          <p:spTgt spid="1129475">
                                            <p:txEl>
                                              <p:pRg st="9" end="9"/>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294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29475">
                                            <p:txEl>
                                              <p:pRg st="10" end="10"/>
                                            </p:txEl>
                                          </p:spTgt>
                                        </p:tgtEl>
                                        <p:attrNameLst>
                                          <p:attrName>style.visibility</p:attrName>
                                        </p:attrNameLst>
                                      </p:cBhvr>
                                      <p:to>
                                        <p:strVal val="visible"/>
                                      </p:to>
                                    </p:set>
                                    <p:anim calcmode="lin" valueType="num">
                                      <p:cBhvr additive="base">
                                        <p:cTn id="73" dur="500" fill="hold"/>
                                        <p:tgtEl>
                                          <p:spTgt spid="1129475">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2947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29475">
                                            <p:txEl>
                                              <p:pRg st="11" end="11"/>
                                            </p:txEl>
                                          </p:spTgt>
                                        </p:tgtEl>
                                        <p:attrNameLst>
                                          <p:attrName>style.visibility</p:attrName>
                                        </p:attrNameLst>
                                      </p:cBhvr>
                                      <p:to>
                                        <p:strVal val="visible"/>
                                      </p:to>
                                    </p:set>
                                    <p:anim calcmode="lin" valueType="num">
                                      <p:cBhvr additive="base">
                                        <p:cTn id="79" dur="500" fill="hold"/>
                                        <p:tgtEl>
                                          <p:spTgt spid="1129475">
                                            <p:txEl>
                                              <p:pRg st="11" end="1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2947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29475">
                                            <p:txEl>
                                              <p:pRg st="12" end="12"/>
                                            </p:txEl>
                                          </p:spTgt>
                                        </p:tgtEl>
                                        <p:attrNameLst>
                                          <p:attrName>style.visibility</p:attrName>
                                        </p:attrNameLst>
                                      </p:cBhvr>
                                      <p:to>
                                        <p:strVal val="visible"/>
                                      </p:to>
                                    </p:set>
                                    <p:anim calcmode="lin" valueType="num">
                                      <p:cBhvr additive="base">
                                        <p:cTn id="85" dur="500" fill="hold"/>
                                        <p:tgtEl>
                                          <p:spTgt spid="1129475">
                                            <p:txEl>
                                              <p:pRg st="12" end="12"/>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2947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29475">
                                            <p:txEl>
                                              <p:pRg st="13" end="13"/>
                                            </p:txEl>
                                          </p:spTgt>
                                        </p:tgtEl>
                                        <p:attrNameLst>
                                          <p:attrName>style.visibility</p:attrName>
                                        </p:attrNameLst>
                                      </p:cBhvr>
                                      <p:to>
                                        <p:strVal val="visible"/>
                                      </p:to>
                                    </p:set>
                                    <p:anim calcmode="lin" valueType="num">
                                      <p:cBhvr additive="base">
                                        <p:cTn id="91" dur="500" fill="hold"/>
                                        <p:tgtEl>
                                          <p:spTgt spid="1129475">
                                            <p:txEl>
                                              <p:pRg st="13" end="13"/>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12947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29475">
                                            <p:txEl>
                                              <p:pRg st="14" end="14"/>
                                            </p:txEl>
                                          </p:spTgt>
                                        </p:tgtEl>
                                        <p:attrNameLst>
                                          <p:attrName>style.visibility</p:attrName>
                                        </p:attrNameLst>
                                      </p:cBhvr>
                                      <p:to>
                                        <p:strVal val="visible"/>
                                      </p:to>
                                    </p:set>
                                    <p:anim calcmode="lin" valueType="num">
                                      <p:cBhvr additive="base">
                                        <p:cTn id="97" dur="500" fill="hold"/>
                                        <p:tgtEl>
                                          <p:spTgt spid="1129475">
                                            <p:txEl>
                                              <p:pRg st="14" end="14"/>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2947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29475">
                                            <p:txEl>
                                              <p:pRg st="15" end="15"/>
                                            </p:txEl>
                                          </p:spTgt>
                                        </p:tgtEl>
                                        <p:attrNameLst>
                                          <p:attrName>style.visibility</p:attrName>
                                        </p:attrNameLst>
                                      </p:cBhvr>
                                      <p:to>
                                        <p:strVal val="visible"/>
                                      </p:to>
                                    </p:set>
                                    <p:anim calcmode="lin" valueType="num">
                                      <p:cBhvr additive="base">
                                        <p:cTn id="103" dur="500" fill="hold"/>
                                        <p:tgtEl>
                                          <p:spTgt spid="1129475">
                                            <p:txEl>
                                              <p:pRg st="15" end="15"/>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12947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129475">
                                            <p:txEl>
                                              <p:pRg st="16" end="16"/>
                                            </p:txEl>
                                          </p:spTgt>
                                        </p:tgtEl>
                                        <p:attrNameLst>
                                          <p:attrName>style.visibility</p:attrName>
                                        </p:attrNameLst>
                                      </p:cBhvr>
                                      <p:to>
                                        <p:strVal val="visible"/>
                                      </p:to>
                                    </p:set>
                                    <p:anim calcmode="lin" valueType="num">
                                      <p:cBhvr additive="base">
                                        <p:cTn id="109" dur="500" fill="hold"/>
                                        <p:tgtEl>
                                          <p:spTgt spid="1129475">
                                            <p:txEl>
                                              <p:pRg st="16" end="16"/>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112947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129475">
                                            <p:txEl>
                                              <p:pRg st="17" end="17"/>
                                            </p:txEl>
                                          </p:spTgt>
                                        </p:tgtEl>
                                        <p:attrNameLst>
                                          <p:attrName>style.visibility</p:attrName>
                                        </p:attrNameLst>
                                      </p:cBhvr>
                                      <p:to>
                                        <p:strVal val="visible"/>
                                      </p:to>
                                    </p:set>
                                    <p:anim calcmode="lin" valueType="num">
                                      <p:cBhvr additive="base">
                                        <p:cTn id="115" dur="500" fill="hold"/>
                                        <p:tgtEl>
                                          <p:spTgt spid="1129475">
                                            <p:txEl>
                                              <p:pRg st="17" end="17"/>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112947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129475">
                                            <p:txEl>
                                              <p:pRg st="18" end="18"/>
                                            </p:txEl>
                                          </p:spTgt>
                                        </p:tgtEl>
                                        <p:attrNameLst>
                                          <p:attrName>style.visibility</p:attrName>
                                        </p:attrNameLst>
                                      </p:cBhvr>
                                      <p:to>
                                        <p:strVal val="visible"/>
                                      </p:to>
                                    </p:set>
                                    <p:anim calcmode="lin" valueType="num">
                                      <p:cBhvr additive="base">
                                        <p:cTn id="121" dur="500" fill="hold"/>
                                        <p:tgtEl>
                                          <p:spTgt spid="1129475">
                                            <p:txEl>
                                              <p:pRg st="18" end="18"/>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1129475">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129475">
                                            <p:txEl>
                                              <p:pRg st="19" end="19"/>
                                            </p:txEl>
                                          </p:spTgt>
                                        </p:tgtEl>
                                        <p:attrNameLst>
                                          <p:attrName>style.visibility</p:attrName>
                                        </p:attrNameLst>
                                      </p:cBhvr>
                                      <p:to>
                                        <p:strVal val="visible"/>
                                      </p:to>
                                    </p:set>
                                    <p:anim calcmode="lin" valueType="num">
                                      <p:cBhvr additive="base">
                                        <p:cTn id="127" dur="500" fill="hold"/>
                                        <p:tgtEl>
                                          <p:spTgt spid="1129475">
                                            <p:txEl>
                                              <p:pRg st="19" end="19"/>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1129475">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1129475">
                                            <p:txEl>
                                              <p:pRg st="20" end="20"/>
                                            </p:txEl>
                                          </p:spTgt>
                                        </p:tgtEl>
                                        <p:attrNameLst>
                                          <p:attrName>style.visibility</p:attrName>
                                        </p:attrNameLst>
                                      </p:cBhvr>
                                      <p:to>
                                        <p:strVal val="visible"/>
                                      </p:to>
                                    </p:set>
                                    <p:anim calcmode="lin" valueType="num">
                                      <p:cBhvr additive="base">
                                        <p:cTn id="133" dur="500" fill="hold"/>
                                        <p:tgtEl>
                                          <p:spTgt spid="1129475">
                                            <p:txEl>
                                              <p:pRg st="20" end="2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1129475">
                                            <p:txEl>
                                              <p:pRg st="20" end="20"/>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1129475">
                                            <p:txEl>
                                              <p:pRg st="21" end="21"/>
                                            </p:txEl>
                                          </p:spTgt>
                                        </p:tgtEl>
                                        <p:attrNameLst>
                                          <p:attrName>style.visibility</p:attrName>
                                        </p:attrNameLst>
                                      </p:cBhvr>
                                      <p:to>
                                        <p:strVal val="visible"/>
                                      </p:to>
                                    </p:set>
                                    <p:anim calcmode="lin" valueType="num">
                                      <p:cBhvr additive="base">
                                        <p:cTn id="139" dur="500" fill="hold"/>
                                        <p:tgtEl>
                                          <p:spTgt spid="1129475">
                                            <p:txEl>
                                              <p:pRg st="21" end="21"/>
                                            </p:txEl>
                                          </p:spTgt>
                                        </p:tgtEl>
                                        <p:attrNameLst>
                                          <p:attrName>ppt_x</p:attrName>
                                        </p:attrNameLst>
                                      </p:cBhvr>
                                      <p:tavLst>
                                        <p:tav tm="0">
                                          <p:val>
                                            <p:strVal val="1+#ppt_w/2"/>
                                          </p:val>
                                        </p:tav>
                                        <p:tav tm="100000">
                                          <p:val>
                                            <p:strVal val="#ppt_x"/>
                                          </p:val>
                                        </p:tav>
                                      </p:tavLst>
                                    </p:anim>
                                    <p:anim calcmode="lin" valueType="num">
                                      <p:cBhvr additive="base">
                                        <p:cTn id="140" dur="500" fill="hold"/>
                                        <p:tgtEl>
                                          <p:spTgt spid="1129475">
                                            <p:txEl>
                                              <p:pRg st="21" end="21"/>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1129475">
                                            <p:txEl>
                                              <p:pRg st="22" end="22"/>
                                            </p:txEl>
                                          </p:spTgt>
                                        </p:tgtEl>
                                        <p:attrNameLst>
                                          <p:attrName>style.visibility</p:attrName>
                                        </p:attrNameLst>
                                      </p:cBhvr>
                                      <p:to>
                                        <p:strVal val="visible"/>
                                      </p:to>
                                    </p:set>
                                    <p:anim calcmode="lin" valueType="num">
                                      <p:cBhvr additive="base">
                                        <p:cTn id="145" dur="500" fill="hold"/>
                                        <p:tgtEl>
                                          <p:spTgt spid="1129475">
                                            <p:txEl>
                                              <p:pRg st="22" end="22"/>
                                            </p:txEl>
                                          </p:spTgt>
                                        </p:tgtEl>
                                        <p:attrNameLst>
                                          <p:attrName>ppt_x</p:attrName>
                                        </p:attrNameLst>
                                      </p:cBhvr>
                                      <p:tavLst>
                                        <p:tav tm="0">
                                          <p:val>
                                            <p:strVal val="1+#ppt_w/2"/>
                                          </p:val>
                                        </p:tav>
                                        <p:tav tm="100000">
                                          <p:val>
                                            <p:strVal val="#ppt_x"/>
                                          </p:val>
                                        </p:tav>
                                      </p:tavLst>
                                    </p:anim>
                                    <p:anim calcmode="lin" valueType="num">
                                      <p:cBhvr additive="base">
                                        <p:cTn id="146" dur="500" fill="hold"/>
                                        <p:tgtEl>
                                          <p:spTgt spid="1129475">
                                            <p:txEl>
                                              <p:pRg st="22" end="2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4" grpId="0" autoUpdateAnimBg="0"/>
      <p:bldP spid="1129475"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D4F4F29-7622-49B1-9B38-D57835C51F6D}" type="slidenum">
              <a:rPr kumimoji="0" lang="zh-CN" altLang="en-US" sz="1400"/>
              <a:pPr eaLnBrk="1" hangingPunct="1"/>
              <a:t>76</a:t>
            </a:fld>
            <a:endParaRPr kumimoji="0" lang="en-US" altLang="zh-CN" sz="1400"/>
          </a:p>
        </p:txBody>
      </p:sp>
      <p:sp>
        <p:nvSpPr>
          <p:cNvPr id="1129474" name="Rectangle 2"/>
          <p:cNvSpPr>
            <a:spLocks noGrp="1" noChangeArrowheads="1"/>
          </p:cNvSpPr>
          <p:nvPr>
            <p:ph type="title"/>
          </p:nvPr>
        </p:nvSpPr>
        <p:spPr>
          <a:xfrm>
            <a:off x="1763688" y="116632"/>
            <a:ext cx="4978896" cy="490066"/>
          </a:xfrm>
        </p:spPr>
        <p:txBody>
          <a:bodyPr>
            <a:noAutofit/>
          </a:bodyPr>
          <a:lstStyle/>
          <a:p>
            <a:r>
              <a:rPr lang="en-US" altLang="zh-CN" sz="2800" b="1" dirty="0" err="1">
                <a:latin typeface="宋体" pitchFamily="2" charset="-122"/>
              </a:rPr>
              <a:t>switch~case</a:t>
            </a:r>
            <a:endParaRPr lang="zh-CN" altLang="en-US" sz="2800" dirty="0"/>
          </a:p>
        </p:txBody>
      </p:sp>
      <p:sp>
        <p:nvSpPr>
          <p:cNvPr id="1129475" name="Rectangle 3"/>
          <p:cNvSpPr>
            <a:spLocks noGrp="1" noChangeArrowheads="1"/>
          </p:cNvSpPr>
          <p:nvPr>
            <p:ph type="body" idx="1"/>
          </p:nvPr>
        </p:nvSpPr>
        <p:spPr>
          <a:xfrm>
            <a:off x="487610" y="836712"/>
            <a:ext cx="8229600" cy="4525963"/>
          </a:xfrm>
        </p:spPr>
        <p:txBody>
          <a:bodyPr/>
          <a:lstStyle/>
          <a:p>
            <a:pPr eaLnBrk="1" hangingPunct="1"/>
            <a:r>
              <a:rPr lang="zh-CN" altLang="en-US" b="1" dirty="0" smtClean="0">
                <a:latin typeface="宋体" pitchFamily="2" charset="-122"/>
              </a:rPr>
              <a:t>各分支条件必须是整型常量</a:t>
            </a:r>
            <a:endParaRPr lang="en-US" altLang="zh-CN" b="1" dirty="0" smtClean="0">
              <a:latin typeface="宋体" pitchFamily="2" charset="-122"/>
            </a:endParaRPr>
          </a:p>
          <a:p>
            <a:pPr eaLnBrk="1" hangingPunct="1"/>
            <a:r>
              <a:rPr lang="zh-CN" altLang="en-US" b="1" dirty="0" smtClean="0">
                <a:latin typeface="宋体" pitchFamily="2" charset="-122"/>
              </a:rPr>
              <a:t>各分支的判断值不能重复；</a:t>
            </a:r>
          </a:p>
          <a:p>
            <a:pPr eaLnBrk="1" hangingPunct="1"/>
            <a:r>
              <a:rPr lang="zh-CN" altLang="en-US" b="1" dirty="0" smtClean="0">
                <a:latin typeface="宋体" pitchFamily="2" charset="-122"/>
              </a:rPr>
              <a:t>需要定义变量（对象）时，必须局限于某个</a:t>
            </a:r>
            <a:r>
              <a:rPr lang="en-US" altLang="zh-CN" b="1" dirty="0" smtClean="0">
                <a:latin typeface="宋体" pitchFamily="2" charset="-122"/>
              </a:rPr>
              <a:t>case</a:t>
            </a:r>
            <a:r>
              <a:rPr lang="zh-CN" altLang="en-US" b="1" dirty="0" smtClean="0">
                <a:latin typeface="宋体" pitchFamily="2" charset="-122"/>
              </a:rPr>
              <a:t>，且用花括号包含，即局部于某个</a:t>
            </a:r>
            <a:r>
              <a:rPr lang="en-US" altLang="zh-CN" b="1" dirty="0" smtClean="0">
                <a:latin typeface="宋体" pitchFamily="2" charset="-122"/>
              </a:rPr>
              <a:t>case</a:t>
            </a:r>
            <a:r>
              <a:rPr lang="zh-CN" altLang="en-US" b="1" dirty="0" smtClean="0">
                <a:latin typeface="宋体" pitchFamily="2" charset="-122"/>
              </a:rPr>
              <a:t>分支；</a:t>
            </a:r>
            <a:endParaRPr lang="en-US" altLang="zh-CN" b="1" dirty="0" smtClean="0">
              <a:latin typeface="宋体" pitchFamily="2" charset="-122"/>
            </a:endParaRPr>
          </a:p>
          <a:p>
            <a:pPr eaLnBrk="1" hangingPunct="1"/>
            <a:r>
              <a:rPr lang="zh-CN" altLang="en-US" dirty="0" smtClean="0"/>
              <a:t>建议使用</a:t>
            </a:r>
            <a:r>
              <a:rPr lang="en-US" altLang="zh-CN" dirty="0" smtClean="0"/>
              <a:t>default</a:t>
            </a:r>
            <a:r>
              <a:rPr lang="zh-CN" altLang="en-US" dirty="0" smtClean="0"/>
              <a:t>分支，确保结构完整；</a:t>
            </a:r>
            <a:endParaRPr lang="en-US" altLang="zh-CN" dirty="0" smtClean="0"/>
          </a:p>
          <a:p>
            <a:pPr eaLnBrk="1" hangingPunct="1"/>
            <a:r>
              <a:rPr lang="zh-CN" altLang="en-US" dirty="0" smtClean="0"/>
              <a:t>每个</a:t>
            </a:r>
            <a:r>
              <a:rPr lang="en-US" altLang="zh-CN" dirty="0" smtClean="0"/>
              <a:t>case</a:t>
            </a:r>
            <a:r>
              <a:rPr lang="zh-CN" altLang="en-US" dirty="0" smtClean="0"/>
              <a:t>分支的最后一条语句为</a:t>
            </a:r>
            <a:r>
              <a:rPr lang="en-US" altLang="zh-CN" dirty="0" smtClean="0"/>
              <a:t>break</a:t>
            </a:r>
            <a:r>
              <a:rPr lang="zh-CN" altLang="en-US" dirty="0" smtClean="0"/>
              <a:t>，否则可能出现匹配错误；</a:t>
            </a:r>
          </a:p>
        </p:txBody>
      </p:sp>
    </p:spTree>
    <p:extLst>
      <p:ext uri="{BB962C8B-B14F-4D97-AF65-F5344CB8AC3E}">
        <p14:creationId xmlns:p14="http://schemas.microsoft.com/office/powerpoint/2010/main" val="166319854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9474"/>
                                        </p:tgtEl>
                                        <p:attrNameLst>
                                          <p:attrName>style.visibility</p:attrName>
                                        </p:attrNameLst>
                                      </p:cBhvr>
                                      <p:to>
                                        <p:strVal val="visible"/>
                                      </p:to>
                                    </p:set>
                                    <p:anim calcmode="lin" valueType="num">
                                      <p:cBhvr additive="base">
                                        <p:cTn id="7" dur="500" fill="hold"/>
                                        <p:tgtEl>
                                          <p:spTgt spid="1129474"/>
                                        </p:tgtEl>
                                        <p:attrNameLst>
                                          <p:attrName>ppt_x</p:attrName>
                                        </p:attrNameLst>
                                      </p:cBhvr>
                                      <p:tavLst>
                                        <p:tav tm="0">
                                          <p:val>
                                            <p:strVal val="1+#ppt_w/2"/>
                                          </p:val>
                                        </p:tav>
                                        <p:tav tm="100000">
                                          <p:val>
                                            <p:strVal val="#ppt_x"/>
                                          </p:val>
                                        </p:tav>
                                      </p:tavLst>
                                    </p:anim>
                                    <p:anim calcmode="lin" valueType="num">
                                      <p:cBhvr additive="base">
                                        <p:cTn id="8" dur="500" fill="hold"/>
                                        <p:tgtEl>
                                          <p:spTgt spid="11294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9475">
                                            <p:txEl>
                                              <p:pRg st="0" end="0"/>
                                            </p:txEl>
                                          </p:spTgt>
                                        </p:tgtEl>
                                        <p:attrNameLst>
                                          <p:attrName>style.visibility</p:attrName>
                                        </p:attrNameLst>
                                      </p:cBhvr>
                                      <p:to>
                                        <p:strVal val="visible"/>
                                      </p:to>
                                    </p:set>
                                    <p:anim calcmode="lin" valueType="num">
                                      <p:cBhvr additive="base">
                                        <p:cTn id="13" dur="500" fill="hold"/>
                                        <p:tgtEl>
                                          <p:spTgt spid="112947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9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9475">
                                            <p:txEl>
                                              <p:pRg st="1" end="1"/>
                                            </p:txEl>
                                          </p:spTgt>
                                        </p:tgtEl>
                                        <p:attrNameLst>
                                          <p:attrName>style.visibility</p:attrName>
                                        </p:attrNameLst>
                                      </p:cBhvr>
                                      <p:to>
                                        <p:strVal val="visible"/>
                                      </p:to>
                                    </p:set>
                                    <p:anim calcmode="lin" valueType="num">
                                      <p:cBhvr additive="base">
                                        <p:cTn id="19" dur="500" fill="hold"/>
                                        <p:tgtEl>
                                          <p:spTgt spid="112947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9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9475">
                                            <p:txEl>
                                              <p:pRg st="2" end="2"/>
                                            </p:txEl>
                                          </p:spTgt>
                                        </p:tgtEl>
                                        <p:attrNameLst>
                                          <p:attrName>style.visibility</p:attrName>
                                        </p:attrNameLst>
                                      </p:cBhvr>
                                      <p:to>
                                        <p:strVal val="visible"/>
                                      </p:to>
                                    </p:set>
                                    <p:anim calcmode="lin" valueType="num">
                                      <p:cBhvr additive="base">
                                        <p:cTn id="25" dur="500" fill="hold"/>
                                        <p:tgtEl>
                                          <p:spTgt spid="112947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9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9475">
                                            <p:txEl>
                                              <p:pRg st="3" end="3"/>
                                            </p:txEl>
                                          </p:spTgt>
                                        </p:tgtEl>
                                        <p:attrNameLst>
                                          <p:attrName>style.visibility</p:attrName>
                                        </p:attrNameLst>
                                      </p:cBhvr>
                                      <p:to>
                                        <p:strVal val="visible"/>
                                      </p:to>
                                    </p:set>
                                    <p:anim calcmode="lin" valueType="num">
                                      <p:cBhvr additive="base">
                                        <p:cTn id="31" dur="500" fill="hold"/>
                                        <p:tgtEl>
                                          <p:spTgt spid="112947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9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9475">
                                            <p:txEl>
                                              <p:pRg st="4" end="4"/>
                                            </p:txEl>
                                          </p:spTgt>
                                        </p:tgtEl>
                                        <p:attrNameLst>
                                          <p:attrName>style.visibility</p:attrName>
                                        </p:attrNameLst>
                                      </p:cBhvr>
                                      <p:to>
                                        <p:strVal val="visible"/>
                                      </p:to>
                                    </p:set>
                                    <p:anim calcmode="lin" valueType="num">
                                      <p:cBhvr additive="base">
                                        <p:cTn id="37" dur="500" fill="hold"/>
                                        <p:tgtEl>
                                          <p:spTgt spid="1129475">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94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4" grpId="0" autoUpdateAnimBg="0"/>
      <p:bldP spid="112947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D4F4F29-7622-49B1-9B38-D57835C51F6D}" type="slidenum">
              <a:rPr kumimoji="0" lang="zh-CN" altLang="en-US" sz="1400"/>
              <a:pPr eaLnBrk="1" hangingPunct="1"/>
              <a:t>77</a:t>
            </a:fld>
            <a:endParaRPr kumimoji="0" lang="en-US" altLang="zh-CN" sz="1400"/>
          </a:p>
        </p:txBody>
      </p:sp>
      <p:sp>
        <p:nvSpPr>
          <p:cNvPr id="1129474" name="Rectangle 2"/>
          <p:cNvSpPr>
            <a:spLocks noGrp="1" noChangeArrowheads="1"/>
          </p:cNvSpPr>
          <p:nvPr>
            <p:ph type="title"/>
          </p:nvPr>
        </p:nvSpPr>
        <p:spPr>
          <a:xfrm>
            <a:off x="395536" y="-99392"/>
            <a:ext cx="8229600" cy="634082"/>
          </a:xfrm>
        </p:spPr>
        <p:txBody>
          <a:bodyPr>
            <a:normAutofit fontScale="90000"/>
          </a:bodyPr>
          <a:lstStyle/>
          <a:p>
            <a:pPr eaLnBrk="1" hangingPunct="1">
              <a:defRPr/>
            </a:pPr>
            <a:r>
              <a:rPr lang="en-US" altLang="zh-CN" b="1" dirty="0" err="1" smtClean="0">
                <a:solidFill>
                  <a:schemeClr val="tx1"/>
                </a:solidFill>
                <a:latin typeface="宋体" pitchFamily="2" charset="-122"/>
              </a:rPr>
              <a:t>Switch~case</a:t>
            </a:r>
            <a:r>
              <a:rPr lang="en-US" altLang="zh-CN" b="1" dirty="0" smtClean="0">
                <a:solidFill>
                  <a:schemeClr val="tx1"/>
                </a:solidFill>
                <a:latin typeface="宋体" pitchFamily="2" charset="-122"/>
              </a:rPr>
              <a:t> -</a:t>
            </a:r>
            <a:r>
              <a:rPr lang="zh-CN" altLang="en-US" b="1" dirty="0" smtClean="0">
                <a:solidFill>
                  <a:schemeClr val="tx1"/>
                </a:solidFill>
                <a:latin typeface="宋体" pitchFamily="2" charset="-122"/>
              </a:rPr>
              <a:t>举例</a:t>
            </a:r>
            <a:endParaRPr lang="zh-CN" altLang="zh-CN" b="1" dirty="0" smtClean="0">
              <a:solidFill>
                <a:schemeClr val="tx1"/>
              </a:solidFill>
              <a:latin typeface="宋体" pitchFamily="2" charset="-122"/>
            </a:endParaRPr>
          </a:p>
        </p:txBody>
      </p:sp>
      <p:sp>
        <p:nvSpPr>
          <p:cNvPr id="1129475" name="Rectangle 3"/>
          <p:cNvSpPr>
            <a:spLocks noGrp="1" noChangeArrowheads="1"/>
          </p:cNvSpPr>
          <p:nvPr>
            <p:ph type="body" idx="1"/>
          </p:nvPr>
        </p:nvSpPr>
        <p:spPr>
          <a:xfrm>
            <a:off x="611560" y="534690"/>
            <a:ext cx="8229600" cy="6062662"/>
          </a:xfrm>
        </p:spPr>
        <p:txBody>
          <a:bodyPr>
            <a:noAutofit/>
          </a:bodyPr>
          <a:lstStyle/>
          <a:p>
            <a:pPr marL="0" indent="0">
              <a:buNone/>
            </a:pPr>
            <a:r>
              <a:rPr lang="en-US" altLang="zh-CN" sz="1200" dirty="0"/>
              <a:t>#include &lt;</a:t>
            </a:r>
            <a:r>
              <a:rPr lang="en-US" altLang="zh-CN" sz="1200" dirty="0" err="1"/>
              <a:t>iostream</a:t>
            </a:r>
            <a:r>
              <a:rPr lang="en-US" altLang="zh-CN" sz="1200" dirty="0"/>
              <a:t>&gt;</a:t>
            </a:r>
          </a:p>
          <a:p>
            <a:pPr marL="0" indent="0">
              <a:buNone/>
            </a:pPr>
            <a:r>
              <a:rPr lang="en-US" altLang="zh-CN" sz="1200" dirty="0"/>
              <a:t>using namespace </a:t>
            </a:r>
            <a:r>
              <a:rPr lang="en-US" altLang="zh-CN" sz="1200" dirty="0" err="1"/>
              <a:t>std</a:t>
            </a:r>
            <a:r>
              <a:rPr lang="en-US" altLang="zh-CN" sz="1200" dirty="0"/>
              <a:t>;</a:t>
            </a:r>
          </a:p>
          <a:p>
            <a:pPr marL="0" indent="0">
              <a:buNone/>
            </a:pPr>
            <a:r>
              <a:rPr lang="en-US" altLang="zh-CN" sz="1200" dirty="0" err="1"/>
              <a:t>int</a:t>
            </a:r>
            <a:r>
              <a:rPr lang="en-US" altLang="zh-CN" sz="1200" dirty="0"/>
              <a:t> main()</a:t>
            </a:r>
          </a:p>
          <a:p>
            <a:pPr marL="0" indent="0">
              <a:buNone/>
            </a:pPr>
            <a:r>
              <a:rPr lang="en-US" altLang="zh-CN" sz="1200" dirty="0"/>
              <a:t>{</a:t>
            </a:r>
          </a:p>
          <a:p>
            <a:pPr marL="0" indent="0">
              <a:buNone/>
            </a:pPr>
            <a:r>
              <a:rPr lang="en-US" altLang="zh-CN" sz="1200" dirty="0"/>
              <a:t>    </a:t>
            </a:r>
            <a:r>
              <a:rPr lang="en-US" altLang="zh-CN" sz="1200" dirty="0" err="1"/>
              <a:t>int</a:t>
            </a:r>
            <a:r>
              <a:rPr lang="en-US" altLang="zh-CN" sz="1200" dirty="0"/>
              <a:t> </a:t>
            </a:r>
            <a:r>
              <a:rPr lang="en-US" altLang="zh-CN" sz="1200" dirty="0" err="1"/>
              <a:t>grade,score</a:t>
            </a:r>
            <a:r>
              <a:rPr lang="en-US" altLang="zh-CN" sz="1200" dirty="0"/>
              <a:t>;</a:t>
            </a:r>
          </a:p>
          <a:p>
            <a:pPr marL="0" indent="0">
              <a:buNone/>
            </a:pPr>
            <a:r>
              <a:rPr lang="en-US" altLang="zh-CN" sz="1200" dirty="0"/>
              <a:t>    </a:t>
            </a:r>
            <a:r>
              <a:rPr lang="en-US" altLang="zh-CN" sz="1200" dirty="0" err="1"/>
              <a:t>cin</a:t>
            </a:r>
            <a:r>
              <a:rPr lang="en-US" altLang="zh-CN" sz="1200" dirty="0"/>
              <a:t>&gt;&gt;score;</a:t>
            </a:r>
          </a:p>
          <a:p>
            <a:pPr marL="0" indent="0">
              <a:buNone/>
            </a:pPr>
            <a:r>
              <a:rPr lang="en-US" altLang="zh-CN" sz="1200" dirty="0"/>
              <a:t>    if(score&lt;0 || score&gt;100)</a:t>
            </a:r>
          </a:p>
          <a:p>
            <a:pPr marL="0" indent="0">
              <a:buNone/>
            </a:pPr>
            <a:r>
              <a:rPr lang="en-US" altLang="zh-CN" sz="1200" dirty="0"/>
              <a:t>    </a:t>
            </a:r>
            <a:r>
              <a:rPr lang="en-US" altLang="zh-CN" sz="1200" dirty="0" smtClean="0"/>
              <a:t>{ </a:t>
            </a:r>
            <a:r>
              <a:rPr lang="en-US" altLang="zh-CN" sz="1200" dirty="0" err="1"/>
              <a:t>cout</a:t>
            </a:r>
            <a:r>
              <a:rPr lang="en-US" altLang="zh-CN" sz="1200" dirty="0"/>
              <a:t>&lt;&lt;"Overflow"&lt;&lt;</a:t>
            </a:r>
            <a:r>
              <a:rPr lang="en-US" altLang="zh-CN" sz="1200" dirty="0" err="1" smtClean="0"/>
              <a:t>endl</a:t>
            </a:r>
            <a:r>
              <a:rPr lang="en-US" altLang="zh-CN" sz="1200" dirty="0"/>
              <a:t>;</a:t>
            </a:r>
            <a:r>
              <a:rPr lang="en-US" altLang="zh-CN" sz="1200" dirty="0" smtClean="0"/>
              <a:t> </a:t>
            </a:r>
            <a:r>
              <a:rPr lang="en-US" altLang="zh-CN" sz="1200" dirty="0"/>
              <a:t>exit(-1</a:t>
            </a:r>
            <a:r>
              <a:rPr lang="en-US" altLang="zh-CN" sz="1200" dirty="0" smtClean="0"/>
              <a:t>);}</a:t>
            </a:r>
            <a:endParaRPr lang="en-US" altLang="zh-CN" sz="1200" dirty="0"/>
          </a:p>
          <a:p>
            <a:pPr marL="0" indent="0">
              <a:buNone/>
            </a:pPr>
            <a:r>
              <a:rPr lang="en-US" altLang="zh-CN" sz="1200" dirty="0"/>
              <a:t>    grade=score/10;</a:t>
            </a:r>
          </a:p>
          <a:p>
            <a:pPr marL="0" indent="0">
              <a:buNone/>
            </a:pPr>
            <a:r>
              <a:rPr lang="en-US" altLang="zh-CN" sz="1200" dirty="0"/>
              <a:t>    switch(grade){</a:t>
            </a:r>
          </a:p>
          <a:p>
            <a:pPr marL="0" indent="0">
              <a:buNone/>
            </a:pPr>
            <a:r>
              <a:rPr lang="en-US" altLang="zh-CN" sz="1200" dirty="0"/>
              <a:t>    case 9:</a:t>
            </a:r>
          </a:p>
          <a:p>
            <a:pPr marL="0" indent="0">
              <a:buNone/>
            </a:pPr>
            <a:r>
              <a:rPr lang="en-US" altLang="zh-CN" sz="1200" dirty="0"/>
              <a:t>    case 10:</a:t>
            </a:r>
          </a:p>
          <a:p>
            <a:pPr marL="0" indent="0">
              <a:buNone/>
            </a:pPr>
            <a:r>
              <a:rPr lang="en-US" altLang="zh-CN" sz="1200" dirty="0"/>
              <a:t>        </a:t>
            </a:r>
            <a:r>
              <a:rPr lang="en-US" altLang="zh-CN" sz="1200" dirty="0" err="1"/>
              <a:t>cout</a:t>
            </a:r>
            <a:r>
              <a:rPr lang="en-US" altLang="zh-CN" sz="1200" dirty="0"/>
              <a:t>&lt;&lt;"Excellent"&lt;&lt;</a:t>
            </a:r>
            <a:r>
              <a:rPr lang="en-US" altLang="zh-CN" sz="1200" dirty="0" err="1" smtClean="0"/>
              <a:t>endl;break</a:t>
            </a:r>
            <a:r>
              <a:rPr lang="en-US" altLang="zh-CN" sz="1200" dirty="0"/>
              <a:t>;</a:t>
            </a:r>
          </a:p>
          <a:p>
            <a:pPr marL="0" indent="0">
              <a:buNone/>
            </a:pPr>
            <a:r>
              <a:rPr lang="en-US" altLang="zh-CN" sz="1200" dirty="0"/>
              <a:t>    case 8:</a:t>
            </a:r>
          </a:p>
          <a:p>
            <a:pPr marL="0" indent="0">
              <a:buNone/>
            </a:pPr>
            <a:r>
              <a:rPr lang="en-US" altLang="zh-CN" sz="1200" dirty="0"/>
              <a:t>        </a:t>
            </a:r>
            <a:r>
              <a:rPr lang="en-US" altLang="zh-CN" sz="1200" dirty="0" err="1"/>
              <a:t>cout</a:t>
            </a:r>
            <a:r>
              <a:rPr lang="en-US" altLang="zh-CN" sz="1200" dirty="0"/>
              <a:t>&lt;&lt;"good"&lt;&lt;</a:t>
            </a:r>
            <a:r>
              <a:rPr lang="en-US" altLang="zh-CN" sz="1200" dirty="0" err="1"/>
              <a:t>endl</a:t>
            </a:r>
            <a:r>
              <a:rPr lang="en-US" altLang="zh-CN" sz="1200" dirty="0" smtClean="0"/>
              <a:t>; </a:t>
            </a:r>
            <a:r>
              <a:rPr lang="en-US" altLang="zh-CN" sz="1200" dirty="0"/>
              <a:t>break;</a:t>
            </a:r>
          </a:p>
          <a:p>
            <a:pPr marL="0" indent="0">
              <a:buNone/>
            </a:pPr>
            <a:r>
              <a:rPr lang="en-US" altLang="zh-CN" sz="1200" dirty="0"/>
              <a:t>    case 7:</a:t>
            </a:r>
          </a:p>
          <a:p>
            <a:pPr marL="0" indent="0">
              <a:buNone/>
            </a:pPr>
            <a:r>
              <a:rPr lang="en-US" altLang="zh-CN" sz="1200" dirty="0"/>
              <a:t>        </a:t>
            </a:r>
            <a:r>
              <a:rPr lang="en-US" altLang="zh-CN" sz="1200" dirty="0" err="1"/>
              <a:t>cout</a:t>
            </a:r>
            <a:r>
              <a:rPr lang="en-US" altLang="zh-CN" sz="1200" dirty="0"/>
              <a:t>&lt;&lt;"Middle"&lt;&lt;</a:t>
            </a:r>
            <a:r>
              <a:rPr lang="en-US" altLang="zh-CN" sz="1200" dirty="0" err="1" smtClean="0"/>
              <a:t>endl;break</a:t>
            </a:r>
            <a:r>
              <a:rPr lang="en-US" altLang="zh-CN" sz="1200" dirty="0"/>
              <a:t>;</a:t>
            </a:r>
          </a:p>
          <a:p>
            <a:pPr marL="0" indent="0">
              <a:buNone/>
            </a:pPr>
            <a:r>
              <a:rPr lang="en-US" altLang="zh-CN" sz="1200" dirty="0"/>
              <a:t>    case 6:</a:t>
            </a:r>
          </a:p>
          <a:p>
            <a:pPr marL="0" indent="0">
              <a:buNone/>
            </a:pPr>
            <a:r>
              <a:rPr lang="en-US" altLang="zh-CN" sz="1200" dirty="0"/>
              <a:t>        </a:t>
            </a:r>
            <a:r>
              <a:rPr lang="en-US" altLang="zh-CN" sz="1200" dirty="0" err="1"/>
              <a:t>cout</a:t>
            </a:r>
            <a:r>
              <a:rPr lang="en-US" altLang="zh-CN" sz="1200" dirty="0"/>
              <a:t>&lt;&lt;"Pass"&lt;&lt;</a:t>
            </a:r>
            <a:r>
              <a:rPr lang="en-US" altLang="zh-CN" sz="1200" dirty="0" err="1" smtClean="0"/>
              <a:t>endl;break</a:t>
            </a:r>
            <a:r>
              <a:rPr lang="en-US" altLang="zh-CN" sz="1200" dirty="0"/>
              <a:t>;</a:t>
            </a:r>
          </a:p>
          <a:p>
            <a:pPr marL="0" indent="0">
              <a:buNone/>
            </a:pPr>
            <a:r>
              <a:rPr lang="en-US" altLang="zh-CN" sz="1200" dirty="0"/>
              <a:t> case 5:case 4:case 3:case 2:case 1:case 0:</a:t>
            </a:r>
          </a:p>
          <a:p>
            <a:pPr marL="0" indent="0">
              <a:buNone/>
            </a:pPr>
            <a:r>
              <a:rPr lang="en-US" altLang="zh-CN" sz="1200" dirty="0"/>
              <a:t>        </a:t>
            </a:r>
            <a:r>
              <a:rPr lang="en-US" altLang="zh-CN" sz="1200" dirty="0" err="1"/>
              <a:t>cout</a:t>
            </a:r>
            <a:r>
              <a:rPr lang="en-US" altLang="zh-CN" sz="1200" dirty="0"/>
              <a:t>&lt;&lt;"Failed"&lt;&lt;</a:t>
            </a:r>
            <a:r>
              <a:rPr lang="en-US" altLang="zh-CN" sz="1200" dirty="0" err="1"/>
              <a:t>endl</a:t>
            </a:r>
            <a:r>
              <a:rPr lang="en-US" altLang="zh-CN" sz="1200" dirty="0"/>
              <a:t>;</a:t>
            </a:r>
          </a:p>
          <a:p>
            <a:pPr marL="0" indent="0">
              <a:buNone/>
            </a:pPr>
            <a:r>
              <a:rPr lang="en-US" altLang="zh-CN" sz="1200" dirty="0"/>
              <a:t>        break</a:t>
            </a:r>
            <a:r>
              <a:rPr lang="en-US" altLang="zh-CN" sz="1200" dirty="0" smtClean="0"/>
              <a:t>;</a:t>
            </a:r>
          </a:p>
          <a:p>
            <a:pPr marL="0" indent="0">
              <a:buNone/>
            </a:pPr>
            <a:r>
              <a:rPr lang="en-US" altLang="zh-CN" sz="1200" dirty="0" smtClean="0"/>
              <a:t> default</a:t>
            </a:r>
            <a:r>
              <a:rPr lang="en-US" altLang="zh-CN" sz="1200" dirty="0"/>
              <a:t>:</a:t>
            </a:r>
          </a:p>
          <a:p>
            <a:pPr marL="0" indent="0">
              <a:buNone/>
            </a:pPr>
            <a:r>
              <a:rPr lang="en-US" altLang="zh-CN" sz="1200" dirty="0"/>
              <a:t>        </a:t>
            </a:r>
            <a:r>
              <a:rPr lang="en-US" altLang="zh-CN" sz="1200" dirty="0" err="1"/>
              <a:t>cout</a:t>
            </a:r>
            <a:r>
              <a:rPr lang="en-US" altLang="zh-CN" sz="1200" dirty="0"/>
              <a:t>&lt;&lt;"Wrong score input"&lt;&lt;</a:t>
            </a:r>
            <a:r>
              <a:rPr lang="en-US" altLang="zh-CN" sz="1200" dirty="0" err="1"/>
              <a:t>endl</a:t>
            </a:r>
            <a:r>
              <a:rPr lang="en-US" altLang="zh-CN" sz="1200" dirty="0"/>
              <a:t>;</a:t>
            </a:r>
          </a:p>
          <a:p>
            <a:pPr marL="0" indent="0">
              <a:buNone/>
            </a:pPr>
            <a:r>
              <a:rPr lang="en-US" altLang="zh-CN" sz="1200" dirty="0"/>
              <a:t>    }</a:t>
            </a:r>
          </a:p>
          <a:p>
            <a:pPr marL="0" indent="0">
              <a:buNone/>
            </a:pPr>
            <a:r>
              <a:rPr lang="en-US" altLang="zh-CN" sz="1200" dirty="0"/>
              <a:t>    return 0;</a:t>
            </a:r>
          </a:p>
          <a:p>
            <a:pPr marL="0" indent="0">
              <a:buNone/>
            </a:pPr>
            <a:r>
              <a:rPr lang="en-US" altLang="zh-CN" sz="1200" dirty="0"/>
              <a:t>}</a:t>
            </a:r>
          </a:p>
        </p:txBody>
      </p:sp>
    </p:spTree>
    <p:extLst>
      <p:ext uri="{BB962C8B-B14F-4D97-AF65-F5344CB8AC3E}">
        <p14:creationId xmlns:p14="http://schemas.microsoft.com/office/powerpoint/2010/main" val="3631626065"/>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9474"/>
                                        </p:tgtEl>
                                        <p:attrNameLst>
                                          <p:attrName>style.visibility</p:attrName>
                                        </p:attrNameLst>
                                      </p:cBhvr>
                                      <p:to>
                                        <p:strVal val="visible"/>
                                      </p:to>
                                    </p:set>
                                    <p:anim calcmode="lin" valueType="num">
                                      <p:cBhvr additive="base">
                                        <p:cTn id="7" dur="500" fill="hold"/>
                                        <p:tgtEl>
                                          <p:spTgt spid="1129474"/>
                                        </p:tgtEl>
                                        <p:attrNameLst>
                                          <p:attrName>ppt_x</p:attrName>
                                        </p:attrNameLst>
                                      </p:cBhvr>
                                      <p:tavLst>
                                        <p:tav tm="0">
                                          <p:val>
                                            <p:strVal val="1+#ppt_w/2"/>
                                          </p:val>
                                        </p:tav>
                                        <p:tav tm="100000">
                                          <p:val>
                                            <p:strVal val="#ppt_x"/>
                                          </p:val>
                                        </p:tav>
                                      </p:tavLst>
                                    </p:anim>
                                    <p:anim calcmode="lin" valueType="num">
                                      <p:cBhvr additive="base">
                                        <p:cTn id="8" dur="500" fill="hold"/>
                                        <p:tgtEl>
                                          <p:spTgt spid="1129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9475">
                                            <p:txEl>
                                              <p:pRg st="0" end="0"/>
                                            </p:txEl>
                                          </p:spTgt>
                                        </p:tgtEl>
                                        <p:attrNameLst>
                                          <p:attrName>style.visibility</p:attrName>
                                        </p:attrNameLst>
                                      </p:cBhvr>
                                      <p:to>
                                        <p:strVal val="visible"/>
                                      </p:to>
                                    </p:set>
                                    <p:anim calcmode="lin" valueType="num">
                                      <p:cBhvr additive="base">
                                        <p:cTn id="13" dur="500" fill="hold"/>
                                        <p:tgtEl>
                                          <p:spTgt spid="112947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9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9475">
                                            <p:txEl>
                                              <p:pRg st="1" end="1"/>
                                            </p:txEl>
                                          </p:spTgt>
                                        </p:tgtEl>
                                        <p:attrNameLst>
                                          <p:attrName>style.visibility</p:attrName>
                                        </p:attrNameLst>
                                      </p:cBhvr>
                                      <p:to>
                                        <p:strVal val="visible"/>
                                      </p:to>
                                    </p:set>
                                    <p:anim calcmode="lin" valueType="num">
                                      <p:cBhvr additive="base">
                                        <p:cTn id="19" dur="500" fill="hold"/>
                                        <p:tgtEl>
                                          <p:spTgt spid="112947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9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9475">
                                            <p:txEl>
                                              <p:pRg st="2" end="2"/>
                                            </p:txEl>
                                          </p:spTgt>
                                        </p:tgtEl>
                                        <p:attrNameLst>
                                          <p:attrName>style.visibility</p:attrName>
                                        </p:attrNameLst>
                                      </p:cBhvr>
                                      <p:to>
                                        <p:strVal val="visible"/>
                                      </p:to>
                                    </p:set>
                                    <p:anim calcmode="lin" valueType="num">
                                      <p:cBhvr additive="base">
                                        <p:cTn id="25" dur="500" fill="hold"/>
                                        <p:tgtEl>
                                          <p:spTgt spid="112947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9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29475">
                                            <p:txEl>
                                              <p:pRg st="3" end="3"/>
                                            </p:txEl>
                                          </p:spTgt>
                                        </p:tgtEl>
                                        <p:attrNameLst>
                                          <p:attrName>style.visibility</p:attrName>
                                        </p:attrNameLst>
                                      </p:cBhvr>
                                      <p:to>
                                        <p:strVal val="visible"/>
                                      </p:to>
                                    </p:set>
                                    <p:anim calcmode="lin" valueType="num">
                                      <p:cBhvr additive="base">
                                        <p:cTn id="31" dur="500" fill="hold"/>
                                        <p:tgtEl>
                                          <p:spTgt spid="112947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29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9475">
                                            <p:txEl>
                                              <p:pRg st="4" end="4"/>
                                            </p:txEl>
                                          </p:spTgt>
                                        </p:tgtEl>
                                        <p:attrNameLst>
                                          <p:attrName>style.visibility</p:attrName>
                                        </p:attrNameLst>
                                      </p:cBhvr>
                                      <p:to>
                                        <p:strVal val="visible"/>
                                      </p:to>
                                    </p:set>
                                    <p:anim calcmode="lin" valueType="num">
                                      <p:cBhvr additive="base">
                                        <p:cTn id="37" dur="500" fill="hold"/>
                                        <p:tgtEl>
                                          <p:spTgt spid="1129475">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29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29475">
                                            <p:txEl>
                                              <p:pRg st="5" end="5"/>
                                            </p:txEl>
                                          </p:spTgt>
                                        </p:tgtEl>
                                        <p:attrNameLst>
                                          <p:attrName>style.visibility</p:attrName>
                                        </p:attrNameLst>
                                      </p:cBhvr>
                                      <p:to>
                                        <p:strVal val="visible"/>
                                      </p:to>
                                    </p:set>
                                    <p:anim calcmode="lin" valueType="num">
                                      <p:cBhvr additive="base">
                                        <p:cTn id="43" dur="500" fill="hold"/>
                                        <p:tgtEl>
                                          <p:spTgt spid="1129475">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29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29475">
                                            <p:txEl>
                                              <p:pRg st="6" end="6"/>
                                            </p:txEl>
                                          </p:spTgt>
                                        </p:tgtEl>
                                        <p:attrNameLst>
                                          <p:attrName>style.visibility</p:attrName>
                                        </p:attrNameLst>
                                      </p:cBhvr>
                                      <p:to>
                                        <p:strVal val="visible"/>
                                      </p:to>
                                    </p:set>
                                    <p:anim calcmode="lin" valueType="num">
                                      <p:cBhvr additive="base">
                                        <p:cTn id="49" dur="500" fill="hold"/>
                                        <p:tgtEl>
                                          <p:spTgt spid="1129475">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9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29475">
                                            <p:txEl>
                                              <p:pRg st="7" end="7"/>
                                            </p:txEl>
                                          </p:spTgt>
                                        </p:tgtEl>
                                        <p:attrNameLst>
                                          <p:attrName>style.visibility</p:attrName>
                                        </p:attrNameLst>
                                      </p:cBhvr>
                                      <p:to>
                                        <p:strVal val="visible"/>
                                      </p:to>
                                    </p:set>
                                    <p:anim calcmode="lin" valueType="num">
                                      <p:cBhvr additive="base">
                                        <p:cTn id="55" dur="500" fill="hold"/>
                                        <p:tgtEl>
                                          <p:spTgt spid="1129475">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29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29475">
                                            <p:txEl>
                                              <p:pRg st="8" end="8"/>
                                            </p:txEl>
                                          </p:spTgt>
                                        </p:tgtEl>
                                        <p:attrNameLst>
                                          <p:attrName>style.visibility</p:attrName>
                                        </p:attrNameLst>
                                      </p:cBhvr>
                                      <p:to>
                                        <p:strVal val="visible"/>
                                      </p:to>
                                    </p:set>
                                    <p:anim calcmode="lin" valueType="num">
                                      <p:cBhvr additive="base">
                                        <p:cTn id="61" dur="500" fill="hold"/>
                                        <p:tgtEl>
                                          <p:spTgt spid="1129475">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294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29475">
                                            <p:txEl>
                                              <p:pRg st="9" end="9"/>
                                            </p:txEl>
                                          </p:spTgt>
                                        </p:tgtEl>
                                        <p:attrNameLst>
                                          <p:attrName>style.visibility</p:attrName>
                                        </p:attrNameLst>
                                      </p:cBhvr>
                                      <p:to>
                                        <p:strVal val="visible"/>
                                      </p:to>
                                    </p:set>
                                    <p:anim calcmode="lin" valueType="num">
                                      <p:cBhvr additive="base">
                                        <p:cTn id="67" dur="500" fill="hold"/>
                                        <p:tgtEl>
                                          <p:spTgt spid="1129475">
                                            <p:txEl>
                                              <p:pRg st="9" end="9"/>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294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29475">
                                            <p:txEl>
                                              <p:pRg st="10" end="10"/>
                                            </p:txEl>
                                          </p:spTgt>
                                        </p:tgtEl>
                                        <p:attrNameLst>
                                          <p:attrName>style.visibility</p:attrName>
                                        </p:attrNameLst>
                                      </p:cBhvr>
                                      <p:to>
                                        <p:strVal val="visible"/>
                                      </p:to>
                                    </p:set>
                                    <p:anim calcmode="lin" valueType="num">
                                      <p:cBhvr additive="base">
                                        <p:cTn id="73" dur="500" fill="hold"/>
                                        <p:tgtEl>
                                          <p:spTgt spid="1129475">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2947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29475">
                                            <p:txEl>
                                              <p:pRg st="11" end="11"/>
                                            </p:txEl>
                                          </p:spTgt>
                                        </p:tgtEl>
                                        <p:attrNameLst>
                                          <p:attrName>style.visibility</p:attrName>
                                        </p:attrNameLst>
                                      </p:cBhvr>
                                      <p:to>
                                        <p:strVal val="visible"/>
                                      </p:to>
                                    </p:set>
                                    <p:anim calcmode="lin" valueType="num">
                                      <p:cBhvr additive="base">
                                        <p:cTn id="79" dur="500" fill="hold"/>
                                        <p:tgtEl>
                                          <p:spTgt spid="1129475">
                                            <p:txEl>
                                              <p:pRg st="11" end="1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2947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29475">
                                            <p:txEl>
                                              <p:pRg st="12" end="12"/>
                                            </p:txEl>
                                          </p:spTgt>
                                        </p:tgtEl>
                                        <p:attrNameLst>
                                          <p:attrName>style.visibility</p:attrName>
                                        </p:attrNameLst>
                                      </p:cBhvr>
                                      <p:to>
                                        <p:strVal val="visible"/>
                                      </p:to>
                                    </p:set>
                                    <p:anim calcmode="lin" valueType="num">
                                      <p:cBhvr additive="base">
                                        <p:cTn id="85" dur="500" fill="hold"/>
                                        <p:tgtEl>
                                          <p:spTgt spid="1129475">
                                            <p:txEl>
                                              <p:pRg st="12" end="12"/>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2947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29475">
                                            <p:txEl>
                                              <p:pRg st="13" end="13"/>
                                            </p:txEl>
                                          </p:spTgt>
                                        </p:tgtEl>
                                        <p:attrNameLst>
                                          <p:attrName>style.visibility</p:attrName>
                                        </p:attrNameLst>
                                      </p:cBhvr>
                                      <p:to>
                                        <p:strVal val="visible"/>
                                      </p:to>
                                    </p:set>
                                    <p:anim calcmode="lin" valueType="num">
                                      <p:cBhvr additive="base">
                                        <p:cTn id="91" dur="500" fill="hold"/>
                                        <p:tgtEl>
                                          <p:spTgt spid="1129475">
                                            <p:txEl>
                                              <p:pRg st="13" end="13"/>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12947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29475">
                                            <p:txEl>
                                              <p:pRg st="14" end="14"/>
                                            </p:txEl>
                                          </p:spTgt>
                                        </p:tgtEl>
                                        <p:attrNameLst>
                                          <p:attrName>style.visibility</p:attrName>
                                        </p:attrNameLst>
                                      </p:cBhvr>
                                      <p:to>
                                        <p:strVal val="visible"/>
                                      </p:to>
                                    </p:set>
                                    <p:anim calcmode="lin" valueType="num">
                                      <p:cBhvr additive="base">
                                        <p:cTn id="97" dur="500" fill="hold"/>
                                        <p:tgtEl>
                                          <p:spTgt spid="1129475">
                                            <p:txEl>
                                              <p:pRg st="14" end="14"/>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2947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29475">
                                            <p:txEl>
                                              <p:pRg st="15" end="15"/>
                                            </p:txEl>
                                          </p:spTgt>
                                        </p:tgtEl>
                                        <p:attrNameLst>
                                          <p:attrName>style.visibility</p:attrName>
                                        </p:attrNameLst>
                                      </p:cBhvr>
                                      <p:to>
                                        <p:strVal val="visible"/>
                                      </p:to>
                                    </p:set>
                                    <p:anim calcmode="lin" valueType="num">
                                      <p:cBhvr additive="base">
                                        <p:cTn id="103" dur="500" fill="hold"/>
                                        <p:tgtEl>
                                          <p:spTgt spid="1129475">
                                            <p:txEl>
                                              <p:pRg st="15" end="15"/>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12947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129475">
                                            <p:txEl>
                                              <p:pRg st="16" end="16"/>
                                            </p:txEl>
                                          </p:spTgt>
                                        </p:tgtEl>
                                        <p:attrNameLst>
                                          <p:attrName>style.visibility</p:attrName>
                                        </p:attrNameLst>
                                      </p:cBhvr>
                                      <p:to>
                                        <p:strVal val="visible"/>
                                      </p:to>
                                    </p:set>
                                    <p:anim calcmode="lin" valueType="num">
                                      <p:cBhvr additive="base">
                                        <p:cTn id="109" dur="500" fill="hold"/>
                                        <p:tgtEl>
                                          <p:spTgt spid="1129475">
                                            <p:txEl>
                                              <p:pRg st="16" end="16"/>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112947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129475">
                                            <p:txEl>
                                              <p:pRg st="17" end="17"/>
                                            </p:txEl>
                                          </p:spTgt>
                                        </p:tgtEl>
                                        <p:attrNameLst>
                                          <p:attrName>style.visibility</p:attrName>
                                        </p:attrNameLst>
                                      </p:cBhvr>
                                      <p:to>
                                        <p:strVal val="visible"/>
                                      </p:to>
                                    </p:set>
                                    <p:anim calcmode="lin" valueType="num">
                                      <p:cBhvr additive="base">
                                        <p:cTn id="115" dur="500" fill="hold"/>
                                        <p:tgtEl>
                                          <p:spTgt spid="1129475">
                                            <p:txEl>
                                              <p:pRg st="17" end="17"/>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112947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129475">
                                            <p:txEl>
                                              <p:pRg st="18" end="18"/>
                                            </p:txEl>
                                          </p:spTgt>
                                        </p:tgtEl>
                                        <p:attrNameLst>
                                          <p:attrName>style.visibility</p:attrName>
                                        </p:attrNameLst>
                                      </p:cBhvr>
                                      <p:to>
                                        <p:strVal val="visible"/>
                                      </p:to>
                                    </p:set>
                                    <p:anim calcmode="lin" valueType="num">
                                      <p:cBhvr additive="base">
                                        <p:cTn id="121" dur="500" fill="hold"/>
                                        <p:tgtEl>
                                          <p:spTgt spid="1129475">
                                            <p:txEl>
                                              <p:pRg st="18" end="18"/>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1129475">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129475">
                                            <p:txEl>
                                              <p:pRg st="19" end="19"/>
                                            </p:txEl>
                                          </p:spTgt>
                                        </p:tgtEl>
                                        <p:attrNameLst>
                                          <p:attrName>style.visibility</p:attrName>
                                        </p:attrNameLst>
                                      </p:cBhvr>
                                      <p:to>
                                        <p:strVal val="visible"/>
                                      </p:to>
                                    </p:set>
                                    <p:anim calcmode="lin" valueType="num">
                                      <p:cBhvr additive="base">
                                        <p:cTn id="127" dur="500" fill="hold"/>
                                        <p:tgtEl>
                                          <p:spTgt spid="1129475">
                                            <p:txEl>
                                              <p:pRg st="19" end="19"/>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1129475">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1129475">
                                            <p:txEl>
                                              <p:pRg st="20" end="20"/>
                                            </p:txEl>
                                          </p:spTgt>
                                        </p:tgtEl>
                                        <p:attrNameLst>
                                          <p:attrName>style.visibility</p:attrName>
                                        </p:attrNameLst>
                                      </p:cBhvr>
                                      <p:to>
                                        <p:strVal val="visible"/>
                                      </p:to>
                                    </p:set>
                                    <p:anim calcmode="lin" valueType="num">
                                      <p:cBhvr additive="base">
                                        <p:cTn id="133" dur="500" fill="hold"/>
                                        <p:tgtEl>
                                          <p:spTgt spid="1129475">
                                            <p:txEl>
                                              <p:pRg st="20" end="2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1129475">
                                            <p:txEl>
                                              <p:pRg st="20" end="20"/>
                                            </p:txEl>
                                          </p:spTgt>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1129475">
                                            <p:txEl>
                                              <p:pRg st="21" end="21"/>
                                            </p:txEl>
                                          </p:spTgt>
                                        </p:tgtEl>
                                        <p:attrNameLst>
                                          <p:attrName>style.visibility</p:attrName>
                                        </p:attrNameLst>
                                      </p:cBhvr>
                                      <p:to>
                                        <p:strVal val="visible"/>
                                      </p:to>
                                    </p:set>
                                    <p:anim calcmode="lin" valueType="num">
                                      <p:cBhvr additive="base">
                                        <p:cTn id="139" dur="500" fill="hold"/>
                                        <p:tgtEl>
                                          <p:spTgt spid="1129475">
                                            <p:txEl>
                                              <p:pRg st="21" end="21"/>
                                            </p:txEl>
                                          </p:spTgt>
                                        </p:tgtEl>
                                        <p:attrNameLst>
                                          <p:attrName>ppt_x</p:attrName>
                                        </p:attrNameLst>
                                      </p:cBhvr>
                                      <p:tavLst>
                                        <p:tav tm="0">
                                          <p:val>
                                            <p:strVal val="1+#ppt_w/2"/>
                                          </p:val>
                                        </p:tav>
                                        <p:tav tm="100000">
                                          <p:val>
                                            <p:strVal val="#ppt_x"/>
                                          </p:val>
                                        </p:tav>
                                      </p:tavLst>
                                    </p:anim>
                                    <p:anim calcmode="lin" valueType="num">
                                      <p:cBhvr additive="base">
                                        <p:cTn id="140" dur="500" fill="hold"/>
                                        <p:tgtEl>
                                          <p:spTgt spid="1129475">
                                            <p:txEl>
                                              <p:pRg st="21" end="21"/>
                                            </p:txEl>
                                          </p:spTgt>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1129475">
                                            <p:txEl>
                                              <p:pRg st="22" end="22"/>
                                            </p:txEl>
                                          </p:spTgt>
                                        </p:tgtEl>
                                        <p:attrNameLst>
                                          <p:attrName>style.visibility</p:attrName>
                                        </p:attrNameLst>
                                      </p:cBhvr>
                                      <p:to>
                                        <p:strVal val="visible"/>
                                      </p:to>
                                    </p:set>
                                    <p:anim calcmode="lin" valueType="num">
                                      <p:cBhvr additive="base">
                                        <p:cTn id="145" dur="500" fill="hold"/>
                                        <p:tgtEl>
                                          <p:spTgt spid="1129475">
                                            <p:txEl>
                                              <p:pRg st="22" end="22"/>
                                            </p:txEl>
                                          </p:spTgt>
                                        </p:tgtEl>
                                        <p:attrNameLst>
                                          <p:attrName>ppt_x</p:attrName>
                                        </p:attrNameLst>
                                      </p:cBhvr>
                                      <p:tavLst>
                                        <p:tav tm="0">
                                          <p:val>
                                            <p:strVal val="1+#ppt_w/2"/>
                                          </p:val>
                                        </p:tav>
                                        <p:tav tm="100000">
                                          <p:val>
                                            <p:strVal val="#ppt_x"/>
                                          </p:val>
                                        </p:tav>
                                      </p:tavLst>
                                    </p:anim>
                                    <p:anim calcmode="lin" valueType="num">
                                      <p:cBhvr additive="base">
                                        <p:cTn id="146" dur="500" fill="hold"/>
                                        <p:tgtEl>
                                          <p:spTgt spid="1129475">
                                            <p:txEl>
                                              <p:pRg st="22" end="22"/>
                                            </p:txEl>
                                          </p:spTgt>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2" fill="hold" grpId="0" nodeType="clickEffect">
                                  <p:stCondLst>
                                    <p:cond delay="0"/>
                                  </p:stCondLst>
                                  <p:childTnLst>
                                    <p:set>
                                      <p:cBhvr>
                                        <p:cTn id="150" dur="1" fill="hold">
                                          <p:stCondLst>
                                            <p:cond delay="0"/>
                                          </p:stCondLst>
                                        </p:cTn>
                                        <p:tgtEl>
                                          <p:spTgt spid="1129475">
                                            <p:txEl>
                                              <p:pRg st="23" end="23"/>
                                            </p:txEl>
                                          </p:spTgt>
                                        </p:tgtEl>
                                        <p:attrNameLst>
                                          <p:attrName>style.visibility</p:attrName>
                                        </p:attrNameLst>
                                      </p:cBhvr>
                                      <p:to>
                                        <p:strVal val="visible"/>
                                      </p:to>
                                    </p:set>
                                    <p:anim calcmode="lin" valueType="num">
                                      <p:cBhvr additive="base">
                                        <p:cTn id="151" dur="500" fill="hold"/>
                                        <p:tgtEl>
                                          <p:spTgt spid="1129475">
                                            <p:txEl>
                                              <p:pRg st="23" end="23"/>
                                            </p:txEl>
                                          </p:spTgt>
                                        </p:tgtEl>
                                        <p:attrNameLst>
                                          <p:attrName>ppt_x</p:attrName>
                                        </p:attrNameLst>
                                      </p:cBhvr>
                                      <p:tavLst>
                                        <p:tav tm="0">
                                          <p:val>
                                            <p:strVal val="1+#ppt_w/2"/>
                                          </p:val>
                                        </p:tav>
                                        <p:tav tm="100000">
                                          <p:val>
                                            <p:strVal val="#ppt_x"/>
                                          </p:val>
                                        </p:tav>
                                      </p:tavLst>
                                    </p:anim>
                                    <p:anim calcmode="lin" valueType="num">
                                      <p:cBhvr additive="base">
                                        <p:cTn id="152" dur="500" fill="hold"/>
                                        <p:tgtEl>
                                          <p:spTgt spid="1129475">
                                            <p:txEl>
                                              <p:pRg st="23" end="23"/>
                                            </p:txEl>
                                          </p:spTgt>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grpId="0" nodeType="clickEffect">
                                  <p:stCondLst>
                                    <p:cond delay="0"/>
                                  </p:stCondLst>
                                  <p:childTnLst>
                                    <p:set>
                                      <p:cBhvr>
                                        <p:cTn id="156" dur="1" fill="hold">
                                          <p:stCondLst>
                                            <p:cond delay="0"/>
                                          </p:stCondLst>
                                        </p:cTn>
                                        <p:tgtEl>
                                          <p:spTgt spid="1129475">
                                            <p:txEl>
                                              <p:pRg st="24" end="24"/>
                                            </p:txEl>
                                          </p:spTgt>
                                        </p:tgtEl>
                                        <p:attrNameLst>
                                          <p:attrName>style.visibility</p:attrName>
                                        </p:attrNameLst>
                                      </p:cBhvr>
                                      <p:to>
                                        <p:strVal val="visible"/>
                                      </p:to>
                                    </p:set>
                                    <p:anim calcmode="lin" valueType="num">
                                      <p:cBhvr additive="base">
                                        <p:cTn id="157" dur="500" fill="hold"/>
                                        <p:tgtEl>
                                          <p:spTgt spid="1129475">
                                            <p:txEl>
                                              <p:pRg st="24" end="24"/>
                                            </p:txEl>
                                          </p:spTgt>
                                        </p:tgtEl>
                                        <p:attrNameLst>
                                          <p:attrName>ppt_x</p:attrName>
                                        </p:attrNameLst>
                                      </p:cBhvr>
                                      <p:tavLst>
                                        <p:tav tm="0">
                                          <p:val>
                                            <p:strVal val="1+#ppt_w/2"/>
                                          </p:val>
                                        </p:tav>
                                        <p:tav tm="100000">
                                          <p:val>
                                            <p:strVal val="#ppt_x"/>
                                          </p:val>
                                        </p:tav>
                                      </p:tavLst>
                                    </p:anim>
                                    <p:anim calcmode="lin" valueType="num">
                                      <p:cBhvr additive="base">
                                        <p:cTn id="158" dur="500" fill="hold"/>
                                        <p:tgtEl>
                                          <p:spTgt spid="1129475">
                                            <p:txEl>
                                              <p:pRg st="24" end="24"/>
                                            </p:txEl>
                                          </p:spTgt>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grpId="0" nodeType="clickEffect">
                                  <p:stCondLst>
                                    <p:cond delay="0"/>
                                  </p:stCondLst>
                                  <p:childTnLst>
                                    <p:set>
                                      <p:cBhvr>
                                        <p:cTn id="162" dur="1" fill="hold">
                                          <p:stCondLst>
                                            <p:cond delay="0"/>
                                          </p:stCondLst>
                                        </p:cTn>
                                        <p:tgtEl>
                                          <p:spTgt spid="1129475">
                                            <p:txEl>
                                              <p:pRg st="25" end="25"/>
                                            </p:txEl>
                                          </p:spTgt>
                                        </p:tgtEl>
                                        <p:attrNameLst>
                                          <p:attrName>style.visibility</p:attrName>
                                        </p:attrNameLst>
                                      </p:cBhvr>
                                      <p:to>
                                        <p:strVal val="visible"/>
                                      </p:to>
                                    </p:set>
                                    <p:anim calcmode="lin" valueType="num">
                                      <p:cBhvr additive="base">
                                        <p:cTn id="163" dur="500" fill="hold"/>
                                        <p:tgtEl>
                                          <p:spTgt spid="1129475">
                                            <p:txEl>
                                              <p:pRg st="25" end="25"/>
                                            </p:txEl>
                                          </p:spTgt>
                                        </p:tgtEl>
                                        <p:attrNameLst>
                                          <p:attrName>ppt_x</p:attrName>
                                        </p:attrNameLst>
                                      </p:cBhvr>
                                      <p:tavLst>
                                        <p:tav tm="0">
                                          <p:val>
                                            <p:strVal val="1+#ppt_w/2"/>
                                          </p:val>
                                        </p:tav>
                                        <p:tav tm="100000">
                                          <p:val>
                                            <p:strVal val="#ppt_x"/>
                                          </p:val>
                                        </p:tav>
                                      </p:tavLst>
                                    </p:anim>
                                    <p:anim calcmode="lin" valueType="num">
                                      <p:cBhvr additive="base">
                                        <p:cTn id="164" dur="500" fill="hold"/>
                                        <p:tgtEl>
                                          <p:spTgt spid="1129475">
                                            <p:txEl>
                                              <p:pRg st="25" end="25"/>
                                            </p:txEl>
                                          </p:spTgt>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grpId="0" nodeType="clickEffect">
                                  <p:stCondLst>
                                    <p:cond delay="0"/>
                                  </p:stCondLst>
                                  <p:childTnLst>
                                    <p:set>
                                      <p:cBhvr>
                                        <p:cTn id="168" dur="1" fill="hold">
                                          <p:stCondLst>
                                            <p:cond delay="0"/>
                                          </p:stCondLst>
                                        </p:cTn>
                                        <p:tgtEl>
                                          <p:spTgt spid="1129475">
                                            <p:txEl>
                                              <p:pRg st="26" end="26"/>
                                            </p:txEl>
                                          </p:spTgt>
                                        </p:tgtEl>
                                        <p:attrNameLst>
                                          <p:attrName>style.visibility</p:attrName>
                                        </p:attrNameLst>
                                      </p:cBhvr>
                                      <p:to>
                                        <p:strVal val="visible"/>
                                      </p:to>
                                    </p:set>
                                    <p:anim calcmode="lin" valueType="num">
                                      <p:cBhvr additive="base">
                                        <p:cTn id="169" dur="500" fill="hold"/>
                                        <p:tgtEl>
                                          <p:spTgt spid="1129475">
                                            <p:txEl>
                                              <p:pRg st="26" end="26"/>
                                            </p:txEl>
                                          </p:spTgt>
                                        </p:tgtEl>
                                        <p:attrNameLst>
                                          <p:attrName>ppt_x</p:attrName>
                                        </p:attrNameLst>
                                      </p:cBhvr>
                                      <p:tavLst>
                                        <p:tav tm="0">
                                          <p:val>
                                            <p:strVal val="1+#ppt_w/2"/>
                                          </p:val>
                                        </p:tav>
                                        <p:tav tm="100000">
                                          <p:val>
                                            <p:strVal val="#ppt_x"/>
                                          </p:val>
                                        </p:tav>
                                      </p:tavLst>
                                    </p:anim>
                                    <p:anim calcmode="lin" valueType="num">
                                      <p:cBhvr additive="base">
                                        <p:cTn id="170" dur="500" fill="hold"/>
                                        <p:tgtEl>
                                          <p:spTgt spid="1129475">
                                            <p:txEl>
                                              <p:pRg st="26" end="2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4" grpId="0" autoUpdateAnimBg="0"/>
      <p:bldP spid="112947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9F9D0C-F1BF-4F6F-8E41-8C41FDE80438}" type="slidenum">
              <a:rPr kumimoji="0" lang="zh-CN" altLang="en-US" sz="1400"/>
              <a:pPr eaLnBrk="1" hangingPunct="1"/>
              <a:t>78</a:t>
            </a:fld>
            <a:endParaRPr kumimoji="0" lang="en-US" altLang="zh-CN" sz="1400"/>
          </a:p>
        </p:txBody>
      </p:sp>
      <p:sp>
        <p:nvSpPr>
          <p:cNvPr id="1135618" name="Rectangle 2"/>
          <p:cNvSpPr>
            <a:spLocks noGrp="1" noChangeArrowheads="1"/>
          </p:cNvSpPr>
          <p:nvPr>
            <p:ph type="title"/>
          </p:nvPr>
        </p:nvSpPr>
        <p:spPr/>
        <p:txBody>
          <a:bodyPr/>
          <a:lstStyle/>
          <a:p>
            <a:pPr eaLnBrk="1" hangingPunct="1">
              <a:defRPr/>
            </a:pPr>
            <a:r>
              <a:rPr lang="en-US" altLang="zh-CN" b="1" dirty="0" smtClean="0">
                <a:solidFill>
                  <a:schemeClr val="tx1"/>
                </a:solidFill>
                <a:latin typeface="宋体" pitchFamily="2" charset="-122"/>
              </a:rPr>
              <a:t>3</a:t>
            </a:r>
            <a:r>
              <a:rPr lang="zh-CN" altLang="zh-CN" b="1" dirty="0" smtClean="0">
                <a:solidFill>
                  <a:schemeClr val="tx1"/>
                </a:solidFill>
                <a:latin typeface="宋体" pitchFamily="2" charset="-122"/>
              </a:rPr>
              <a:t>.</a:t>
            </a:r>
            <a:r>
              <a:rPr lang="zh-CN" altLang="en-US" b="1" dirty="0" smtClean="0">
                <a:solidFill>
                  <a:schemeClr val="tx1"/>
                </a:solidFill>
                <a:latin typeface="宋体" pitchFamily="2" charset="-122"/>
              </a:rPr>
              <a:t>2</a:t>
            </a:r>
            <a:r>
              <a:rPr lang="zh-CN" altLang="zh-CN" b="1" dirty="0" smtClean="0">
                <a:solidFill>
                  <a:schemeClr val="tx1"/>
                </a:solidFill>
                <a:latin typeface="宋体" pitchFamily="2" charset="-122"/>
              </a:rPr>
              <a:t>循环结构</a:t>
            </a:r>
            <a:endParaRPr lang="zh-CN" altLang="en-US" b="1" dirty="0" smtClean="0">
              <a:solidFill>
                <a:schemeClr val="tx1"/>
              </a:solidFill>
              <a:latin typeface="宋体" pitchFamily="2" charset="-122"/>
            </a:endParaRPr>
          </a:p>
        </p:txBody>
      </p:sp>
      <p:sp>
        <p:nvSpPr>
          <p:cNvPr id="1135619" name="Rectangle 3"/>
          <p:cNvSpPr>
            <a:spLocks noGrp="1" noChangeArrowheads="1"/>
          </p:cNvSpPr>
          <p:nvPr>
            <p:ph type="body" idx="1"/>
          </p:nvPr>
        </p:nvSpPr>
        <p:spPr/>
        <p:txBody>
          <a:bodyPr/>
          <a:lstStyle/>
          <a:p>
            <a:pPr eaLnBrk="1" hangingPunct="1"/>
            <a:r>
              <a:rPr lang="en-US" altLang="zh-CN" b="1" smtClean="0">
                <a:latin typeface="宋体" pitchFamily="2" charset="-122"/>
              </a:rPr>
              <a:t>while</a:t>
            </a:r>
          </a:p>
          <a:p>
            <a:pPr eaLnBrk="1" hangingPunct="1"/>
            <a:r>
              <a:rPr lang="en-US" altLang="zh-CN" b="1" smtClean="0">
                <a:latin typeface="宋体" pitchFamily="2" charset="-122"/>
              </a:rPr>
              <a:t>do~while</a:t>
            </a:r>
          </a:p>
          <a:p>
            <a:pPr eaLnBrk="1" hangingPunct="1"/>
            <a:r>
              <a:rPr lang="zh-CN" altLang="en-US" b="1" smtClean="0">
                <a:latin typeface="宋体" pitchFamily="2" charset="-122"/>
              </a:rPr>
              <a:t>f</a:t>
            </a:r>
            <a:r>
              <a:rPr lang="en-US" altLang="zh-CN" b="1" smtClean="0">
                <a:latin typeface="宋体" pitchFamily="2" charset="-122"/>
              </a:rPr>
              <a:t>or</a:t>
            </a:r>
            <a:endParaRPr lang="zh-CN" altLang="zh-CN" b="1" smtClean="0">
              <a:latin typeface="宋体" pitchFamily="2" charset="-122"/>
            </a:endParaRPr>
          </a:p>
        </p:txBody>
      </p:sp>
    </p:spTree>
    <p:extLst>
      <p:ext uri="{BB962C8B-B14F-4D97-AF65-F5344CB8AC3E}">
        <p14:creationId xmlns:p14="http://schemas.microsoft.com/office/powerpoint/2010/main" val="4116912245"/>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5618"/>
                                        </p:tgtEl>
                                        <p:attrNameLst>
                                          <p:attrName>style.visibility</p:attrName>
                                        </p:attrNameLst>
                                      </p:cBhvr>
                                      <p:to>
                                        <p:strVal val="visible"/>
                                      </p:to>
                                    </p:set>
                                    <p:anim calcmode="lin" valueType="num">
                                      <p:cBhvr additive="base">
                                        <p:cTn id="7" dur="500" fill="hold"/>
                                        <p:tgtEl>
                                          <p:spTgt spid="1135618"/>
                                        </p:tgtEl>
                                        <p:attrNameLst>
                                          <p:attrName>ppt_x</p:attrName>
                                        </p:attrNameLst>
                                      </p:cBhvr>
                                      <p:tavLst>
                                        <p:tav tm="0">
                                          <p:val>
                                            <p:strVal val="1+#ppt_w/2"/>
                                          </p:val>
                                        </p:tav>
                                        <p:tav tm="100000">
                                          <p:val>
                                            <p:strVal val="#ppt_x"/>
                                          </p:val>
                                        </p:tav>
                                      </p:tavLst>
                                    </p:anim>
                                    <p:anim calcmode="lin" valueType="num">
                                      <p:cBhvr additive="base">
                                        <p:cTn id="8" dur="500" fill="hold"/>
                                        <p:tgtEl>
                                          <p:spTgt spid="11356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35619">
                                            <p:txEl>
                                              <p:pRg st="0" end="0"/>
                                            </p:txEl>
                                          </p:spTgt>
                                        </p:tgtEl>
                                        <p:attrNameLst>
                                          <p:attrName>style.visibility</p:attrName>
                                        </p:attrNameLst>
                                      </p:cBhvr>
                                      <p:to>
                                        <p:strVal val="visible"/>
                                      </p:to>
                                    </p:set>
                                    <p:anim calcmode="lin" valueType="num">
                                      <p:cBhvr additive="base">
                                        <p:cTn id="13" dur="500" fill="hold"/>
                                        <p:tgtEl>
                                          <p:spTgt spid="113561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35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35619">
                                            <p:txEl>
                                              <p:pRg st="1" end="1"/>
                                            </p:txEl>
                                          </p:spTgt>
                                        </p:tgtEl>
                                        <p:attrNameLst>
                                          <p:attrName>style.visibility</p:attrName>
                                        </p:attrNameLst>
                                      </p:cBhvr>
                                      <p:to>
                                        <p:strVal val="visible"/>
                                      </p:to>
                                    </p:set>
                                    <p:anim calcmode="lin" valueType="num">
                                      <p:cBhvr additive="base">
                                        <p:cTn id="19" dur="500" fill="hold"/>
                                        <p:tgtEl>
                                          <p:spTgt spid="113561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35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35619">
                                            <p:txEl>
                                              <p:pRg st="2" end="2"/>
                                            </p:txEl>
                                          </p:spTgt>
                                        </p:tgtEl>
                                        <p:attrNameLst>
                                          <p:attrName>style.visibility</p:attrName>
                                        </p:attrNameLst>
                                      </p:cBhvr>
                                      <p:to>
                                        <p:strVal val="visible"/>
                                      </p:to>
                                    </p:set>
                                    <p:anim calcmode="lin" valueType="num">
                                      <p:cBhvr additive="base">
                                        <p:cTn id="25" dur="500" fill="hold"/>
                                        <p:tgtEl>
                                          <p:spTgt spid="1135619">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356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18" grpId="0" autoUpdateAnimBg="0"/>
      <p:bldP spid="1135619"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9F9D0C-F1BF-4F6F-8E41-8C41FDE80438}" type="slidenum">
              <a:rPr kumimoji="0" lang="zh-CN" altLang="en-US" sz="1400"/>
              <a:pPr eaLnBrk="1" hangingPunct="1"/>
              <a:t>79</a:t>
            </a:fld>
            <a:endParaRPr kumimoji="0" lang="en-US" altLang="zh-CN" sz="1400"/>
          </a:p>
        </p:txBody>
      </p:sp>
      <p:sp>
        <p:nvSpPr>
          <p:cNvPr id="1135618" name="Rectangle 2"/>
          <p:cNvSpPr>
            <a:spLocks noGrp="1" noChangeArrowheads="1"/>
          </p:cNvSpPr>
          <p:nvPr>
            <p:ph type="title"/>
          </p:nvPr>
        </p:nvSpPr>
        <p:spPr>
          <a:xfrm>
            <a:off x="458544" y="44624"/>
            <a:ext cx="8229600" cy="490066"/>
          </a:xfrm>
        </p:spPr>
        <p:txBody>
          <a:bodyPr>
            <a:normAutofit fontScale="90000"/>
          </a:bodyPr>
          <a:lstStyle/>
          <a:p>
            <a:pPr eaLnBrk="1" hangingPunct="1">
              <a:defRPr/>
            </a:pPr>
            <a:r>
              <a:rPr lang="en-US" altLang="zh-CN" b="1" dirty="0" smtClean="0">
                <a:solidFill>
                  <a:schemeClr val="tx1"/>
                </a:solidFill>
                <a:latin typeface="宋体" pitchFamily="2" charset="-122"/>
              </a:rPr>
              <a:t>while</a:t>
            </a:r>
            <a:endParaRPr lang="zh-CN" altLang="en-US" b="1" dirty="0" smtClean="0">
              <a:solidFill>
                <a:schemeClr val="tx1"/>
              </a:solidFill>
              <a:latin typeface="宋体" pitchFamily="2" charset="-122"/>
            </a:endParaRPr>
          </a:p>
        </p:txBody>
      </p:sp>
      <p:sp>
        <p:nvSpPr>
          <p:cNvPr id="1135619" name="Rectangle 3"/>
          <p:cNvSpPr>
            <a:spLocks noGrp="1" noChangeArrowheads="1"/>
          </p:cNvSpPr>
          <p:nvPr>
            <p:ph type="body" idx="1"/>
          </p:nvPr>
        </p:nvSpPr>
        <p:spPr>
          <a:xfrm>
            <a:off x="457200" y="836712"/>
            <a:ext cx="8229600" cy="4525963"/>
          </a:xfrm>
        </p:spPr>
        <p:txBody>
          <a:bodyPr>
            <a:normAutofit fontScale="55000" lnSpcReduction="20000"/>
          </a:bodyPr>
          <a:lstStyle/>
          <a:p>
            <a:pPr marL="0" indent="0">
              <a:buNone/>
            </a:pPr>
            <a:r>
              <a:rPr lang="en-US" altLang="zh-CN" b="1" dirty="0">
                <a:latin typeface="宋体" pitchFamily="2" charset="-122"/>
              </a:rPr>
              <a:t>#include &lt;</a:t>
            </a:r>
            <a:r>
              <a:rPr lang="en-US" altLang="zh-CN" b="1" dirty="0" err="1">
                <a:latin typeface="宋体" pitchFamily="2" charset="-122"/>
              </a:rPr>
              <a:t>iostream</a:t>
            </a:r>
            <a:r>
              <a:rPr lang="en-US" altLang="zh-CN" b="1" dirty="0">
                <a:latin typeface="宋体" pitchFamily="2" charset="-122"/>
              </a:rPr>
              <a:t>&gt;</a:t>
            </a:r>
          </a:p>
          <a:p>
            <a:pPr marL="0" indent="0">
              <a:buNone/>
            </a:pPr>
            <a:r>
              <a:rPr lang="en-US" altLang="zh-CN" b="1" dirty="0">
                <a:latin typeface="宋体" pitchFamily="2" charset="-122"/>
              </a:rPr>
              <a:t>#include &lt;vector&gt;</a:t>
            </a:r>
          </a:p>
          <a:p>
            <a:pPr marL="0" indent="0">
              <a:buNone/>
            </a:pPr>
            <a:endParaRPr lang="en-US" altLang="zh-CN" b="1" dirty="0">
              <a:latin typeface="宋体" pitchFamily="2" charset="-122"/>
            </a:endParaRPr>
          </a:p>
          <a:p>
            <a:pPr marL="0" indent="0">
              <a:buNone/>
            </a:pPr>
            <a:r>
              <a:rPr lang="en-US" altLang="zh-CN" b="1" dirty="0">
                <a:latin typeface="宋体" pitchFamily="2" charset="-122"/>
              </a:rPr>
              <a:t>using namespace </a:t>
            </a:r>
            <a:r>
              <a:rPr lang="en-US" altLang="zh-CN" b="1" dirty="0" err="1">
                <a:latin typeface="宋体" pitchFamily="2" charset="-122"/>
              </a:rPr>
              <a:t>std</a:t>
            </a:r>
            <a:r>
              <a:rPr lang="en-US" altLang="zh-CN" b="1" dirty="0">
                <a:latin typeface="宋体" pitchFamily="2" charset="-122"/>
              </a:rPr>
              <a:t>;</a:t>
            </a:r>
          </a:p>
          <a:p>
            <a:pPr marL="0" indent="0">
              <a:buNone/>
            </a:pPr>
            <a:endParaRPr lang="en-US" altLang="zh-CN" b="1" dirty="0">
              <a:latin typeface="宋体" pitchFamily="2" charset="-122"/>
            </a:endParaRPr>
          </a:p>
          <a:p>
            <a:pPr marL="0" indent="0">
              <a:buNone/>
            </a:pPr>
            <a:r>
              <a:rPr lang="en-US" altLang="zh-CN" b="1" dirty="0" err="1">
                <a:latin typeface="宋体" pitchFamily="2" charset="-122"/>
              </a:rPr>
              <a:t>int</a:t>
            </a:r>
            <a:r>
              <a:rPr lang="en-US" altLang="zh-CN" b="1" dirty="0">
                <a:latin typeface="宋体" pitchFamily="2" charset="-122"/>
              </a:rPr>
              <a:t> main()</a:t>
            </a:r>
          </a:p>
          <a:p>
            <a:pPr marL="0" indent="0">
              <a:buNone/>
            </a:pPr>
            <a:r>
              <a:rPr lang="en-US" altLang="zh-CN" b="1" dirty="0">
                <a:latin typeface="宋体" pitchFamily="2" charset="-122"/>
              </a:rPr>
              <a:t>{</a:t>
            </a:r>
          </a:p>
          <a:p>
            <a:pPr marL="0" indent="0">
              <a:buNone/>
            </a:pPr>
            <a:r>
              <a:rPr lang="en-US" altLang="zh-CN" b="1" dirty="0">
                <a:latin typeface="宋体" pitchFamily="2" charset="-122"/>
              </a:rPr>
              <a:t>    vector&lt;</a:t>
            </a:r>
            <a:r>
              <a:rPr lang="en-US" altLang="zh-CN" b="1" dirty="0" err="1">
                <a:latin typeface="宋体" pitchFamily="2" charset="-122"/>
              </a:rPr>
              <a:t>int</a:t>
            </a:r>
            <a:r>
              <a:rPr lang="en-US" altLang="zh-CN" b="1" dirty="0">
                <a:latin typeface="宋体" pitchFamily="2" charset="-122"/>
              </a:rPr>
              <a:t>&gt; </a:t>
            </a:r>
            <a:r>
              <a:rPr lang="en-US" altLang="zh-CN" b="1" dirty="0" err="1">
                <a:latin typeface="宋体" pitchFamily="2" charset="-122"/>
              </a:rPr>
              <a:t>vinc</a:t>
            </a: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a:t>
            </a:r>
            <a:r>
              <a:rPr lang="en-US" altLang="zh-CN" b="1" dirty="0" err="1">
                <a:latin typeface="宋体" pitchFamily="2" charset="-122"/>
              </a:rPr>
              <a:t>i</a:t>
            </a:r>
            <a:r>
              <a:rPr lang="en-US" altLang="zh-CN" b="1" dirty="0">
                <a:latin typeface="宋体" pitchFamily="2" charset="-122"/>
              </a:rPr>
              <a:t>;</a:t>
            </a:r>
          </a:p>
          <a:p>
            <a:pPr marL="0" indent="0">
              <a:buNone/>
            </a:pPr>
            <a:r>
              <a:rPr lang="en-US" altLang="zh-CN" b="1" dirty="0">
                <a:latin typeface="宋体" pitchFamily="2" charset="-122"/>
              </a:rPr>
              <a:t>    while(</a:t>
            </a:r>
            <a:r>
              <a:rPr lang="en-US" altLang="zh-CN" b="1" dirty="0" err="1">
                <a:latin typeface="宋体" pitchFamily="2" charset="-122"/>
              </a:rPr>
              <a:t>cin</a:t>
            </a:r>
            <a:r>
              <a:rPr lang="en-US" altLang="zh-CN" b="1" dirty="0">
                <a:latin typeface="宋体" pitchFamily="2" charset="-122"/>
              </a:rPr>
              <a:t>&gt;&gt;</a:t>
            </a:r>
            <a:r>
              <a:rPr lang="en-US" altLang="zh-CN" b="1" dirty="0" err="1">
                <a:latin typeface="宋体" pitchFamily="2" charset="-122"/>
              </a:rPr>
              <a:t>i</a:t>
            </a: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vinc.push_back</a:t>
            </a:r>
            <a:r>
              <a:rPr lang="en-US" altLang="zh-CN" b="1" dirty="0">
                <a:latin typeface="宋体" pitchFamily="2" charset="-122"/>
              </a:rPr>
              <a:t>(</a:t>
            </a:r>
            <a:r>
              <a:rPr lang="en-US" altLang="zh-CN" b="1" dirty="0" err="1">
                <a:latin typeface="宋体" pitchFamily="2" charset="-122"/>
              </a:rPr>
              <a:t>i</a:t>
            </a:r>
            <a:r>
              <a:rPr lang="en-US" altLang="zh-CN" b="1" dirty="0">
                <a:latin typeface="宋体" pitchFamily="2" charset="-122"/>
              </a:rPr>
              <a:t>);</a:t>
            </a:r>
          </a:p>
          <a:p>
            <a:pPr marL="0" indent="0">
              <a:buNone/>
            </a:pPr>
            <a:r>
              <a:rPr lang="en-US" altLang="zh-CN" b="1" dirty="0">
                <a:latin typeface="宋体" pitchFamily="2" charset="-122"/>
              </a:rPr>
              <a:t>    for(auto </a:t>
            </a:r>
            <a:r>
              <a:rPr lang="en-US" altLang="zh-CN" b="1" dirty="0" err="1">
                <a:latin typeface="宋体" pitchFamily="2" charset="-122"/>
              </a:rPr>
              <a:t>obj:vinc</a:t>
            </a: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cout</a:t>
            </a:r>
            <a:r>
              <a:rPr lang="en-US" altLang="zh-CN" b="1" dirty="0">
                <a:latin typeface="宋体" pitchFamily="2" charset="-122"/>
              </a:rPr>
              <a:t>&lt;&lt;</a:t>
            </a:r>
            <a:r>
              <a:rPr lang="en-US" altLang="zh-CN" b="1" dirty="0" err="1">
                <a:latin typeface="宋体" pitchFamily="2" charset="-122"/>
              </a:rPr>
              <a:t>obj</a:t>
            </a:r>
            <a:r>
              <a:rPr lang="en-US" altLang="zh-CN" b="1" dirty="0">
                <a:latin typeface="宋体" pitchFamily="2" charset="-122"/>
              </a:rPr>
              <a:t>&lt;&lt;</a:t>
            </a:r>
            <a:r>
              <a:rPr lang="en-US" altLang="zh-CN" b="1" dirty="0" err="1">
                <a:latin typeface="宋体" pitchFamily="2" charset="-122"/>
              </a:rPr>
              <a:t>endl</a:t>
            </a:r>
            <a:r>
              <a:rPr lang="en-US" altLang="zh-CN" b="1" dirty="0">
                <a:latin typeface="宋体" pitchFamily="2" charset="-122"/>
              </a:rPr>
              <a:t>;</a:t>
            </a:r>
          </a:p>
          <a:p>
            <a:pPr marL="0" indent="0">
              <a:buNone/>
            </a:pPr>
            <a:r>
              <a:rPr lang="en-US" altLang="zh-CN" b="1" dirty="0">
                <a:latin typeface="宋体" pitchFamily="2" charset="-122"/>
              </a:rPr>
              <a:t>    return 0;</a:t>
            </a:r>
          </a:p>
          <a:p>
            <a:pPr marL="0" indent="0">
              <a:buNone/>
            </a:pPr>
            <a:r>
              <a:rPr lang="en-US" altLang="zh-CN" b="1" dirty="0">
                <a:latin typeface="宋体" pitchFamily="2" charset="-122"/>
              </a:rPr>
              <a:t>}</a:t>
            </a:r>
          </a:p>
          <a:p>
            <a:pPr marL="0" indent="0" eaLnBrk="1" hangingPunct="1">
              <a:buNone/>
            </a:pPr>
            <a:endParaRPr lang="zh-CN" altLang="zh-CN" b="1" dirty="0" smtClean="0">
              <a:latin typeface="宋体" pitchFamily="2" charset="-122"/>
            </a:endParaRPr>
          </a:p>
        </p:txBody>
      </p:sp>
    </p:spTree>
    <p:extLst>
      <p:ext uri="{BB962C8B-B14F-4D97-AF65-F5344CB8AC3E}">
        <p14:creationId xmlns:p14="http://schemas.microsoft.com/office/powerpoint/2010/main" val="397262456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5618"/>
                                        </p:tgtEl>
                                        <p:attrNameLst>
                                          <p:attrName>style.visibility</p:attrName>
                                        </p:attrNameLst>
                                      </p:cBhvr>
                                      <p:to>
                                        <p:strVal val="visible"/>
                                      </p:to>
                                    </p:set>
                                    <p:anim calcmode="lin" valueType="num">
                                      <p:cBhvr additive="base">
                                        <p:cTn id="7" dur="500" fill="hold"/>
                                        <p:tgtEl>
                                          <p:spTgt spid="1135618"/>
                                        </p:tgtEl>
                                        <p:attrNameLst>
                                          <p:attrName>ppt_x</p:attrName>
                                        </p:attrNameLst>
                                      </p:cBhvr>
                                      <p:tavLst>
                                        <p:tav tm="0">
                                          <p:val>
                                            <p:strVal val="1+#ppt_w/2"/>
                                          </p:val>
                                        </p:tav>
                                        <p:tav tm="100000">
                                          <p:val>
                                            <p:strVal val="#ppt_x"/>
                                          </p:val>
                                        </p:tav>
                                      </p:tavLst>
                                    </p:anim>
                                    <p:anim calcmode="lin" valueType="num">
                                      <p:cBhvr additive="base">
                                        <p:cTn id="8" dur="500" fill="hold"/>
                                        <p:tgtEl>
                                          <p:spTgt spid="11356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35619">
                                            <p:txEl>
                                              <p:pRg st="0" end="0"/>
                                            </p:txEl>
                                          </p:spTgt>
                                        </p:tgtEl>
                                        <p:attrNameLst>
                                          <p:attrName>style.visibility</p:attrName>
                                        </p:attrNameLst>
                                      </p:cBhvr>
                                      <p:to>
                                        <p:strVal val="visible"/>
                                      </p:to>
                                    </p:set>
                                    <p:anim calcmode="lin" valueType="num">
                                      <p:cBhvr additive="base">
                                        <p:cTn id="13" dur="500" fill="hold"/>
                                        <p:tgtEl>
                                          <p:spTgt spid="113561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35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35619">
                                            <p:txEl>
                                              <p:pRg st="1" end="1"/>
                                            </p:txEl>
                                          </p:spTgt>
                                        </p:tgtEl>
                                        <p:attrNameLst>
                                          <p:attrName>style.visibility</p:attrName>
                                        </p:attrNameLst>
                                      </p:cBhvr>
                                      <p:to>
                                        <p:strVal val="visible"/>
                                      </p:to>
                                    </p:set>
                                    <p:anim calcmode="lin" valueType="num">
                                      <p:cBhvr additive="base">
                                        <p:cTn id="19" dur="500" fill="hold"/>
                                        <p:tgtEl>
                                          <p:spTgt spid="113561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35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35619">
                                            <p:txEl>
                                              <p:pRg st="3" end="3"/>
                                            </p:txEl>
                                          </p:spTgt>
                                        </p:tgtEl>
                                        <p:attrNameLst>
                                          <p:attrName>style.visibility</p:attrName>
                                        </p:attrNameLst>
                                      </p:cBhvr>
                                      <p:to>
                                        <p:strVal val="visible"/>
                                      </p:to>
                                    </p:set>
                                    <p:anim calcmode="lin" valueType="num">
                                      <p:cBhvr additive="base">
                                        <p:cTn id="25" dur="500" fill="hold"/>
                                        <p:tgtEl>
                                          <p:spTgt spid="11356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35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35619">
                                            <p:txEl>
                                              <p:pRg st="5" end="5"/>
                                            </p:txEl>
                                          </p:spTgt>
                                        </p:tgtEl>
                                        <p:attrNameLst>
                                          <p:attrName>style.visibility</p:attrName>
                                        </p:attrNameLst>
                                      </p:cBhvr>
                                      <p:to>
                                        <p:strVal val="visible"/>
                                      </p:to>
                                    </p:set>
                                    <p:anim calcmode="lin" valueType="num">
                                      <p:cBhvr additive="base">
                                        <p:cTn id="31" dur="500" fill="hold"/>
                                        <p:tgtEl>
                                          <p:spTgt spid="113561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35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35619">
                                            <p:txEl>
                                              <p:pRg st="6" end="6"/>
                                            </p:txEl>
                                          </p:spTgt>
                                        </p:tgtEl>
                                        <p:attrNameLst>
                                          <p:attrName>style.visibility</p:attrName>
                                        </p:attrNameLst>
                                      </p:cBhvr>
                                      <p:to>
                                        <p:strVal val="visible"/>
                                      </p:to>
                                    </p:set>
                                    <p:anim calcmode="lin" valueType="num">
                                      <p:cBhvr additive="base">
                                        <p:cTn id="37" dur="500" fill="hold"/>
                                        <p:tgtEl>
                                          <p:spTgt spid="113561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356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35619">
                                            <p:txEl>
                                              <p:pRg st="7" end="7"/>
                                            </p:txEl>
                                          </p:spTgt>
                                        </p:tgtEl>
                                        <p:attrNameLst>
                                          <p:attrName>style.visibility</p:attrName>
                                        </p:attrNameLst>
                                      </p:cBhvr>
                                      <p:to>
                                        <p:strVal val="visible"/>
                                      </p:to>
                                    </p:set>
                                    <p:anim calcmode="lin" valueType="num">
                                      <p:cBhvr additive="base">
                                        <p:cTn id="43" dur="500" fill="hold"/>
                                        <p:tgtEl>
                                          <p:spTgt spid="113561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356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35619">
                                            <p:txEl>
                                              <p:pRg st="8" end="8"/>
                                            </p:txEl>
                                          </p:spTgt>
                                        </p:tgtEl>
                                        <p:attrNameLst>
                                          <p:attrName>style.visibility</p:attrName>
                                        </p:attrNameLst>
                                      </p:cBhvr>
                                      <p:to>
                                        <p:strVal val="visible"/>
                                      </p:to>
                                    </p:set>
                                    <p:anim calcmode="lin" valueType="num">
                                      <p:cBhvr additive="base">
                                        <p:cTn id="49" dur="500" fill="hold"/>
                                        <p:tgtEl>
                                          <p:spTgt spid="113561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356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35619">
                                            <p:txEl>
                                              <p:pRg st="9" end="9"/>
                                            </p:txEl>
                                          </p:spTgt>
                                        </p:tgtEl>
                                        <p:attrNameLst>
                                          <p:attrName>style.visibility</p:attrName>
                                        </p:attrNameLst>
                                      </p:cBhvr>
                                      <p:to>
                                        <p:strVal val="visible"/>
                                      </p:to>
                                    </p:set>
                                    <p:anim calcmode="lin" valueType="num">
                                      <p:cBhvr additive="base">
                                        <p:cTn id="55" dur="500" fill="hold"/>
                                        <p:tgtEl>
                                          <p:spTgt spid="113561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3561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35619">
                                            <p:txEl>
                                              <p:pRg st="10" end="10"/>
                                            </p:txEl>
                                          </p:spTgt>
                                        </p:tgtEl>
                                        <p:attrNameLst>
                                          <p:attrName>style.visibility</p:attrName>
                                        </p:attrNameLst>
                                      </p:cBhvr>
                                      <p:to>
                                        <p:strVal val="visible"/>
                                      </p:to>
                                    </p:set>
                                    <p:anim calcmode="lin" valueType="num">
                                      <p:cBhvr additive="base">
                                        <p:cTn id="61" dur="500" fill="hold"/>
                                        <p:tgtEl>
                                          <p:spTgt spid="113561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3561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35619">
                                            <p:txEl>
                                              <p:pRg st="11" end="11"/>
                                            </p:txEl>
                                          </p:spTgt>
                                        </p:tgtEl>
                                        <p:attrNameLst>
                                          <p:attrName>style.visibility</p:attrName>
                                        </p:attrNameLst>
                                      </p:cBhvr>
                                      <p:to>
                                        <p:strVal val="visible"/>
                                      </p:to>
                                    </p:set>
                                    <p:anim calcmode="lin" valueType="num">
                                      <p:cBhvr additive="base">
                                        <p:cTn id="67" dur="500" fill="hold"/>
                                        <p:tgtEl>
                                          <p:spTgt spid="113561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3561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35619">
                                            <p:txEl>
                                              <p:pRg st="12" end="12"/>
                                            </p:txEl>
                                          </p:spTgt>
                                        </p:tgtEl>
                                        <p:attrNameLst>
                                          <p:attrName>style.visibility</p:attrName>
                                        </p:attrNameLst>
                                      </p:cBhvr>
                                      <p:to>
                                        <p:strVal val="visible"/>
                                      </p:to>
                                    </p:set>
                                    <p:anim calcmode="lin" valueType="num">
                                      <p:cBhvr additive="base">
                                        <p:cTn id="73" dur="500" fill="hold"/>
                                        <p:tgtEl>
                                          <p:spTgt spid="1135619">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3561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35619">
                                            <p:txEl>
                                              <p:pRg st="13" end="13"/>
                                            </p:txEl>
                                          </p:spTgt>
                                        </p:tgtEl>
                                        <p:attrNameLst>
                                          <p:attrName>style.visibility</p:attrName>
                                        </p:attrNameLst>
                                      </p:cBhvr>
                                      <p:to>
                                        <p:strVal val="visible"/>
                                      </p:to>
                                    </p:set>
                                    <p:anim calcmode="lin" valueType="num">
                                      <p:cBhvr additive="base">
                                        <p:cTn id="79" dur="500" fill="hold"/>
                                        <p:tgtEl>
                                          <p:spTgt spid="1135619">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3561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35619">
                                            <p:txEl>
                                              <p:pRg st="14" end="14"/>
                                            </p:txEl>
                                          </p:spTgt>
                                        </p:tgtEl>
                                        <p:attrNameLst>
                                          <p:attrName>style.visibility</p:attrName>
                                        </p:attrNameLst>
                                      </p:cBhvr>
                                      <p:to>
                                        <p:strVal val="visible"/>
                                      </p:to>
                                    </p:set>
                                    <p:anim calcmode="lin" valueType="num">
                                      <p:cBhvr additive="base">
                                        <p:cTn id="85" dur="500" fill="hold"/>
                                        <p:tgtEl>
                                          <p:spTgt spid="1135619">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35619">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18" grpId="0" autoUpdateAnimBg="0"/>
      <p:bldP spid="113561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220E69B-043D-4798-B2FA-3ECFBB8D4FE6}" type="slidenum">
              <a:rPr kumimoji="0" lang="zh-CN" altLang="en-US" sz="1400"/>
              <a:pPr eaLnBrk="1" hangingPunct="1"/>
              <a:t>8</a:t>
            </a:fld>
            <a:endParaRPr kumimoji="0" lang="en-US" altLang="zh-CN" sz="1400"/>
          </a:p>
        </p:txBody>
      </p:sp>
      <p:sp>
        <p:nvSpPr>
          <p:cNvPr id="32770" name="Rectangle 2"/>
          <p:cNvSpPr>
            <a:spLocks noGrp="1" noChangeArrowheads="1"/>
          </p:cNvSpPr>
          <p:nvPr>
            <p:ph type="title"/>
          </p:nvPr>
        </p:nvSpPr>
        <p:spPr/>
        <p:txBody>
          <a:bodyPr/>
          <a:lstStyle/>
          <a:p>
            <a:pPr eaLnBrk="1" hangingPunct="1">
              <a:defRPr/>
            </a:pPr>
            <a:r>
              <a:rPr lang="zh-CN" altLang="en-US" sz="3600" dirty="0" smtClean="0">
                <a:effectLst>
                  <a:outerShdw blurRad="38100" dist="38100" dir="2700000" algn="tl">
                    <a:srgbClr val="FFFFFF"/>
                  </a:outerShdw>
                </a:effectLst>
              </a:rPr>
              <a:t>应用程序设计</a:t>
            </a:r>
          </a:p>
        </p:txBody>
      </p:sp>
      <p:sp>
        <p:nvSpPr>
          <p:cNvPr id="32771" name="Rectangle 3"/>
          <p:cNvSpPr>
            <a:spLocks noGrp="1" noChangeArrowheads="1"/>
          </p:cNvSpPr>
          <p:nvPr>
            <p:ph type="body" idx="1"/>
          </p:nvPr>
        </p:nvSpPr>
        <p:spPr>
          <a:xfrm>
            <a:off x="1371600" y="1905000"/>
            <a:ext cx="7772400" cy="3886200"/>
          </a:xfrm>
        </p:spPr>
        <p:txBody>
          <a:bodyPr/>
          <a:lstStyle/>
          <a:p>
            <a:pPr eaLnBrk="1" hangingPunct="1">
              <a:buFont typeface="Wingdings" pitchFamily="2" charset="2"/>
              <a:buNone/>
            </a:pPr>
            <a:r>
              <a:rPr lang="zh-CN" altLang="en-US" dirty="0" smtClean="0"/>
              <a:t>多线程程序设计</a:t>
            </a:r>
          </a:p>
          <a:p>
            <a:pPr eaLnBrk="1" hangingPunct="1">
              <a:buFont typeface="Wingdings" pitchFamily="2" charset="2"/>
              <a:buNone/>
            </a:pPr>
            <a:r>
              <a:rPr lang="zh-CN" altLang="en-US" dirty="0" smtClean="0"/>
              <a:t>数据库程序设计</a:t>
            </a:r>
          </a:p>
          <a:p>
            <a:pPr eaLnBrk="1" hangingPunct="1">
              <a:buFont typeface="Wingdings" pitchFamily="2" charset="2"/>
              <a:buNone/>
            </a:pPr>
            <a:r>
              <a:rPr lang="zh-CN" altLang="en-US" dirty="0" smtClean="0"/>
              <a:t>动态连接库程序设计</a:t>
            </a:r>
          </a:p>
          <a:p>
            <a:pPr eaLnBrk="1" hangingPunct="1">
              <a:buFont typeface="Wingdings" pitchFamily="2" charset="2"/>
              <a:buNone/>
            </a:pPr>
            <a:r>
              <a:rPr lang="en-US" altLang="zh-CN" dirty="0" smtClean="0"/>
              <a:t>TCP/IP</a:t>
            </a:r>
            <a:r>
              <a:rPr lang="zh-CN" altLang="en-US" dirty="0" smtClean="0"/>
              <a:t>网络程序设计</a:t>
            </a:r>
          </a:p>
        </p:txBody>
      </p:sp>
      <p:sp>
        <p:nvSpPr>
          <p:cNvPr id="11269" name="AutoShape 4">
            <a:hlinkClick r:id="" action="ppaction://noaction" highlightClick="1"/>
          </p:cNvPr>
          <p:cNvSpPr>
            <a:spLocks noChangeArrowheads="1"/>
          </p:cNvSpPr>
          <p:nvPr/>
        </p:nvSpPr>
        <p:spPr bwMode="auto">
          <a:xfrm>
            <a:off x="768350" y="19812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1270" name="AutoShape 5">
            <a:hlinkClick r:id="" action="ppaction://noaction" highlightClick="1"/>
          </p:cNvPr>
          <p:cNvSpPr>
            <a:spLocks noChangeArrowheads="1"/>
          </p:cNvSpPr>
          <p:nvPr/>
        </p:nvSpPr>
        <p:spPr bwMode="auto">
          <a:xfrm>
            <a:off x="768350" y="25527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1271" name="AutoShape 6">
            <a:hlinkClick r:id="" action="ppaction://noaction" highlightClick="1"/>
          </p:cNvPr>
          <p:cNvSpPr>
            <a:spLocks noChangeArrowheads="1"/>
          </p:cNvSpPr>
          <p:nvPr/>
        </p:nvSpPr>
        <p:spPr bwMode="auto">
          <a:xfrm>
            <a:off x="768350" y="31242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
        <p:nvSpPr>
          <p:cNvPr id="11272" name="AutoShape 7">
            <a:hlinkClick r:id="" action="ppaction://noaction" highlightClick="1"/>
          </p:cNvPr>
          <p:cNvSpPr>
            <a:spLocks noChangeArrowheads="1"/>
          </p:cNvSpPr>
          <p:nvPr/>
        </p:nvSpPr>
        <p:spPr bwMode="auto">
          <a:xfrm>
            <a:off x="768350" y="3695700"/>
            <a:ext cx="457200" cy="457200"/>
          </a:xfrm>
          <a:prstGeom prst="diamond">
            <a:avLst/>
          </a:prstGeom>
          <a:gradFill rotWithShape="0">
            <a:gsLst>
              <a:gs pos="0">
                <a:srgbClr val="00FFCC"/>
              </a:gs>
              <a:gs pos="100000">
                <a:srgbClr val="00765E"/>
              </a:gs>
            </a:gsLst>
            <a:path path="shape">
              <a:fillToRect l="50000" t="50000" r="50000" b="50000"/>
            </a:path>
          </a:gradFill>
          <a:ln>
            <a:noFill/>
          </a:ln>
          <a:effectLst>
            <a:prstShdw prst="shdw17" dist="17961" dir="2700000">
              <a:srgbClr val="00997A"/>
            </a:prstShdw>
          </a:effectLst>
          <a:extLst>
            <a:ext uri="{91240B29-F687-4F45-9708-019B960494DF}">
              <a14:hiddenLine xmlns:a14="http://schemas.microsoft.com/office/drawing/2010/main" w="9525">
                <a:solidFill>
                  <a:srgbClr val="5F5F5F"/>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2988528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dissolve">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dissolve">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dissolve">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dissolve">
                                      <p:cBhvr>
                                        <p:cTn id="2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9F9D0C-F1BF-4F6F-8E41-8C41FDE80438}" type="slidenum">
              <a:rPr kumimoji="0" lang="zh-CN" altLang="en-US" sz="1400"/>
              <a:pPr eaLnBrk="1" hangingPunct="1"/>
              <a:t>80</a:t>
            </a:fld>
            <a:endParaRPr kumimoji="0" lang="en-US" altLang="zh-CN" sz="1400"/>
          </a:p>
        </p:txBody>
      </p:sp>
      <p:sp>
        <p:nvSpPr>
          <p:cNvPr id="1135618" name="Rectangle 2"/>
          <p:cNvSpPr>
            <a:spLocks noGrp="1" noChangeArrowheads="1"/>
          </p:cNvSpPr>
          <p:nvPr>
            <p:ph type="title"/>
          </p:nvPr>
        </p:nvSpPr>
        <p:spPr>
          <a:xfrm>
            <a:off x="458544" y="44624"/>
            <a:ext cx="8229600" cy="490066"/>
          </a:xfrm>
        </p:spPr>
        <p:txBody>
          <a:bodyPr>
            <a:normAutofit fontScale="90000"/>
          </a:bodyPr>
          <a:lstStyle/>
          <a:p>
            <a:pPr eaLnBrk="1" hangingPunct="1">
              <a:defRPr/>
            </a:pPr>
            <a:r>
              <a:rPr lang="en-US" altLang="zh-CN" b="1" dirty="0" smtClean="0">
                <a:solidFill>
                  <a:schemeClr val="tx1"/>
                </a:solidFill>
                <a:latin typeface="宋体" pitchFamily="2" charset="-122"/>
              </a:rPr>
              <a:t>for</a:t>
            </a:r>
            <a:endParaRPr lang="zh-CN" altLang="en-US" b="1" dirty="0" smtClean="0">
              <a:solidFill>
                <a:schemeClr val="tx1"/>
              </a:solidFill>
              <a:latin typeface="宋体" pitchFamily="2" charset="-122"/>
            </a:endParaRPr>
          </a:p>
        </p:txBody>
      </p:sp>
      <p:sp>
        <p:nvSpPr>
          <p:cNvPr id="1135619" name="Rectangle 3"/>
          <p:cNvSpPr>
            <a:spLocks noGrp="1" noChangeArrowheads="1"/>
          </p:cNvSpPr>
          <p:nvPr>
            <p:ph type="body" idx="1"/>
          </p:nvPr>
        </p:nvSpPr>
        <p:spPr>
          <a:xfrm>
            <a:off x="457200" y="836712"/>
            <a:ext cx="8229600" cy="4525963"/>
          </a:xfrm>
        </p:spPr>
        <p:txBody>
          <a:bodyPr>
            <a:normAutofit/>
          </a:bodyPr>
          <a:lstStyle/>
          <a:p>
            <a:r>
              <a:rPr lang="zh-CN" altLang="en-US" b="1" dirty="0" smtClean="0">
                <a:latin typeface="宋体" pitchFamily="2" charset="-122"/>
              </a:rPr>
              <a:t>一般语法形式</a:t>
            </a:r>
            <a:endParaRPr lang="en-US" altLang="zh-CN" b="1" dirty="0" smtClean="0">
              <a:latin typeface="宋体" pitchFamily="2" charset="-122"/>
            </a:endParaRPr>
          </a:p>
          <a:p>
            <a:pPr marL="457200" lvl="1" indent="0">
              <a:buNone/>
            </a:pPr>
            <a:r>
              <a:rPr lang="en-US" altLang="zh-CN" sz="2400" b="1" dirty="0" smtClean="0">
                <a:latin typeface="宋体" pitchFamily="2" charset="-122"/>
              </a:rPr>
              <a:t>for(</a:t>
            </a:r>
            <a:r>
              <a:rPr lang="zh-CN" altLang="en-US" sz="2400" b="1" dirty="0" smtClean="0">
                <a:latin typeface="宋体" pitchFamily="2" charset="-122"/>
              </a:rPr>
              <a:t>初始化表达式；条件表达式；增量表达式）</a:t>
            </a:r>
            <a:endParaRPr lang="en-US" altLang="zh-CN" sz="2400" b="1" dirty="0" smtClean="0">
              <a:latin typeface="宋体" pitchFamily="2" charset="-122"/>
            </a:endParaRPr>
          </a:p>
          <a:p>
            <a:pPr marL="457200" lvl="1" indent="0">
              <a:buNone/>
            </a:pPr>
            <a:r>
              <a:rPr lang="en-US" altLang="zh-CN" sz="2400" b="1" dirty="0" smtClean="0">
                <a:latin typeface="宋体" pitchFamily="2" charset="-122"/>
              </a:rPr>
              <a:t>{</a:t>
            </a:r>
            <a:r>
              <a:rPr lang="zh-CN" altLang="en-US" sz="2400" b="1" dirty="0" smtClean="0">
                <a:latin typeface="宋体" pitchFamily="2" charset="-122"/>
              </a:rPr>
              <a:t>循环体；</a:t>
            </a:r>
            <a:r>
              <a:rPr lang="en-US" altLang="zh-CN" sz="2400" b="1" dirty="0" smtClean="0">
                <a:latin typeface="宋体" pitchFamily="2" charset="-122"/>
              </a:rPr>
              <a:t>}</a:t>
            </a:r>
          </a:p>
          <a:p>
            <a:r>
              <a:rPr lang="zh-CN" altLang="en-US" b="1" dirty="0" smtClean="0">
                <a:latin typeface="宋体" pitchFamily="2" charset="-122"/>
              </a:rPr>
              <a:t>执行流程：</a:t>
            </a:r>
            <a:endParaRPr lang="en-US" altLang="zh-CN" b="1" dirty="0" smtClean="0">
              <a:latin typeface="宋体" pitchFamily="2" charset="-122"/>
            </a:endParaRPr>
          </a:p>
          <a:p>
            <a:pPr marL="0" indent="0">
              <a:buNone/>
            </a:pPr>
            <a:r>
              <a:rPr lang="en-US" altLang="zh-CN" sz="2400" b="1" dirty="0">
                <a:latin typeface="宋体" pitchFamily="2" charset="-122"/>
              </a:rPr>
              <a:t>	</a:t>
            </a:r>
            <a:r>
              <a:rPr lang="en-US" altLang="zh-CN" sz="2400" b="1" dirty="0" smtClean="0">
                <a:latin typeface="宋体" pitchFamily="2" charset="-122"/>
              </a:rPr>
              <a:t>1</a:t>
            </a:r>
            <a:r>
              <a:rPr lang="zh-CN" altLang="en-US" sz="2400" b="1" dirty="0" smtClean="0">
                <a:latin typeface="宋体" pitchFamily="2" charset="-122"/>
              </a:rPr>
              <a:t>、执行初始化表达式；</a:t>
            </a:r>
            <a:endParaRPr lang="en-US" altLang="zh-CN" sz="2400" b="1" dirty="0" smtClean="0">
              <a:latin typeface="宋体" pitchFamily="2" charset="-122"/>
            </a:endParaRPr>
          </a:p>
          <a:p>
            <a:pPr marL="0" indent="0">
              <a:buNone/>
            </a:pPr>
            <a:r>
              <a:rPr lang="en-US" altLang="zh-CN" sz="2400" b="1" dirty="0">
                <a:latin typeface="宋体" pitchFamily="2" charset="-122"/>
              </a:rPr>
              <a:t>	</a:t>
            </a:r>
            <a:r>
              <a:rPr lang="en-US" altLang="zh-CN" sz="2400" b="1" dirty="0" smtClean="0">
                <a:latin typeface="宋体" pitchFamily="2" charset="-122"/>
              </a:rPr>
              <a:t>2</a:t>
            </a:r>
            <a:r>
              <a:rPr lang="zh-CN" altLang="en-US" sz="2400" b="1" dirty="0" smtClean="0">
                <a:latin typeface="宋体" pitchFamily="2" charset="-122"/>
              </a:rPr>
              <a:t>、判断条件表达式为</a:t>
            </a:r>
            <a:r>
              <a:rPr lang="en-US" altLang="zh-CN" sz="2400" b="1" dirty="0" smtClean="0">
                <a:latin typeface="宋体" pitchFamily="2" charset="-122"/>
              </a:rPr>
              <a:t>true</a:t>
            </a:r>
            <a:r>
              <a:rPr lang="zh-CN" altLang="en-US" sz="2400" b="1" dirty="0" smtClean="0">
                <a:latin typeface="宋体" pitchFamily="2" charset="-122"/>
              </a:rPr>
              <a:t>则</a:t>
            </a:r>
            <a:r>
              <a:rPr lang="en-US" altLang="zh-CN" sz="2400" b="1" dirty="0" smtClean="0">
                <a:latin typeface="宋体" pitchFamily="2" charset="-122"/>
              </a:rPr>
              <a:t>3</a:t>
            </a:r>
            <a:r>
              <a:rPr lang="zh-CN" altLang="en-US" sz="2400" b="1" dirty="0" smtClean="0">
                <a:latin typeface="宋体" pitchFamily="2" charset="-122"/>
              </a:rPr>
              <a:t>，为</a:t>
            </a:r>
            <a:r>
              <a:rPr lang="en-US" altLang="zh-CN" sz="2400" b="1" dirty="0" smtClean="0">
                <a:latin typeface="宋体" pitchFamily="2" charset="-122"/>
              </a:rPr>
              <a:t>false</a:t>
            </a:r>
            <a:r>
              <a:rPr lang="zh-CN" altLang="en-US" sz="2400" b="1" dirty="0" smtClean="0">
                <a:latin typeface="宋体" pitchFamily="2" charset="-122"/>
              </a:rPr>
              <a:t>循环结束</a:t>
            </a:r>
            <a:r>
              <a:rPr lang="en-US" altLang="zh-CN" sz="2400" b="1" dirty="0" smtClean="0">
                <a:latin typeface="宋体" pitchFamily="2" charset="-122"/>
              </a:rPr>
              <a:t>;</a:t>
            </a:r>
          </a:p>
          <a:p>
            <a:pPr marL="0" indent="0">
              <a:buNone/>
            </a:pPr>
            <a:r>
              <a:rPr lang="en-US" altLang="zh-CN" b="1" dirty="0">
                <a:latin typeface="宋体" pitchFamily="2" charset="-122"/>
              </a:rPr>
              <a:t>	</a:t>
            </a:r>
            <a:r>
              <a:rPr lang="en-US" altLang="zh-CN" sz="2400" b="1" dirty="0">
                <a:latin typeface="宋体" pitchFamily="2" charset="-122"/>
              </a:rPr>
              <a:t>3</a:t>
            </a:r>
            <a:r>
              <a:rPr lang="zh-CN" altLang="en-US" sz="2400" b="1" dirty="0" smtClean="0">
                <a:latin typeface="宋体" pitchFamily="2" charset="-122"/>
              </a:rPr>
              <a:t>、执行“循环体”</a:t>
            </a:r>
            <a:r>
              <a:rPr lang="en-US" altLang="zh-CN" sz="2400" b="1" dirty="0" smtClean="0">
                <a:latin typeface="宋体" pitchFamily="2" charset="-122"/>
              </a:rPr>
              <a:t>;</a:t>
            </a:r>
          </a:p>
          <a:p>
            <a:pPr marL="0" indent="0">
              <a:buNone/>
            </a:pPr>
            <a:r>
              <a:rPr lang="en-US" altLang="zh-CN" sz="2400" b="1" dirty="0">
                <a:latin typeface="宋体" pitchFamily="2" charset="-122"/>
              </a:rPr>
              <a:t>	</a:t>
            </a:r>
            <a:r>
              <a:rPr lang="en-US" altLang="zh-CN" sz="2400" b="1" dirty="0" smtClean="0">
                <a:latin typeface="宋体" pitchFamily="2" charset="-122"/>
              </a:rPr>
              <a:t>4</a:t>
            </a:r>
            <a:r>
              <a:rPr lang="zh-CN" altLang="en-US" sz="2400" b="1" dirty="0" smtClean="0">
                <a:latin typeface="宋体" pitchFamily="2" charset="-122"/>
              </a:rPr>
              <a:t>、执行增量表达式，并转</a:t>
            </a:r>
            <a:r>
              <a:rPr lang="en-US" altLang="zh-CN" sz="2400" b="1" dirty="0" smtClean="0">
                <a:latin typeface="宋体" pitchFamily="2" charset="-122"/>
              </a:rPr>
              <a:t>2</a:t>
            </a:r>
            <a:r>
              <a:rPr lang="zh-CN" altLang="en-US" sz="2400" b="1" dirty="0" smtClean="0">
                <a:latin typeface="宋体" pitchFamily="2" charset="-122"/>
              </a:rPr>
              <a:t>；</a:t>
            </a:r>
            <a:endParaRPr lang="zh-CN" altLang="zh-CN" sz="2400" b="1" dirty="0">
              <a:latin typeface="宋体" pitchFamily="2" charset="-122"/>
            </a:endParaRPr>
          </a:p>
        </p:txBody>
      </p:sp>
    </p:spTree>
    <p:extLst>
      <p:ext uri="{BB962C8B-B14F-4D97-AF65-F5344CB8AC3E}">
        <p14:creationId xmlns:p14="http://schemas.microsoft.com/office/powerpoint/2010/main" val="1424974843"/>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5618"/>
                                        </p:tgtEl>
                                        <p:attrNameLst>
                                          <p:attrName>style.visibility</p:attrName>
                                        </p:attrNameLst>
                                      </p:cBhvr>
                                      <p:to>
                                        <p:strVal val="visible"/>
                                      </p:to>
                                    </p:set>
                                    <p:anim calcmode="lin" valueType="num">
                                      <p:cBhvr additive="base">
                                        <p:cTn id="7" dur="500" fill="hold"/>
                                        <p:tgtEl>
                                          <p:spTgt spid="1135618"/>
                                        </p:tgtEl>
                                        <p:attrNameLst>
                                          <p:attrName>ppt_x</p:attrName>
                                        </p:attrNameLst>
                                      </p:cBhvr>
                                      <p:tavLst>
                                        <p:tav tm="0">
                                          <p:val>
                                            <p:strVal val="1+#ppt_w/2"/>
                                          </p:val>
                                        </p:tav>
                                        <p:tav tm="100000">
                                          <p:val>
                                            <p:strVal val="#ppt_x"/>
                                          </p:val>
                                        </p:tav>
                                      </p:tavLst>
                                    </p:anim>
                                    <p:anim calcmode="lin" valueType="num">
                                      <p:cBhvr additive="base">
                                        <p:cTn id="8" dur="500" fill="hold"/>
                                        <p:tgtEl>
                                          <p:spTgt spid="11356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35619">
                                            <p:txEl>
                                              <p:pRg st="0" end="0"/>
                                            </p:txEl>
                                          </p:spTgt>
                                        </p:tgtEl>
                                        <p:attrNameLst>
                                          <p:attrName>style.visibility</p:attrName>
                                        </p:attrNameLst>
                                      </p:cBhvr>
                                      <p:to>
                                        <p:strVal val="visible"/>
                                      </p:to>
                                    </p:set>
                                    <p:anim calcmode="lin" valueType="num">
                                      <p:cBhvr additive="base">
                                        <p:cTn id="13" dur="500" fill="hold"/>
                                        <p:tgtEl>
                                          <p:spTgt spid="113561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35619">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135619">
                                            <p:txEl>
                                              <p:pRg st="1" end="1"/>
                                            </p:txEl>
                                          </p:spTgt>
                                        </p:tgtEl>
                                        <p:attrNameLst>
                                          <p:attrName>style.visibility</p:attrName>
                                        </p:attrNameLst>
                                      </p:cBhvr>
                                      <p:to>
                                        <p:strVal val="visible"/>
                                      </p:to>
                                    </p:set>
                                    <p:anim calcmode="lin" valueType="num">
                                      <p:cBhvr additive="base">
                                        <p:cTn id="17" dur="500" fill="hold"/>
                                        <p:tgtEl>
                                          <p:spTgt spid="1135619">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35619">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35619">
                                            <p:txEl>
                                              <p:pRg st="2" end="2"/>
                                            </p:txEl>
                                          </p:spTgt>
                                        </p:tgtEl>
                                        <p:attrNameLst>
                                          <p:attrName>style.visibility</p:attrName>
                                        </p:attrNameLst>
                                      </p:cBhvr>
                                      <p:to>
                                        <p:strVal val="visible"/>
                                      </p:to>
                                    </p:set>
                                    <p:anim calcmode="lin" valueType="num">
                                      <p:cBhvr additive="base">
                                        <p:cTn id="21" dur="500" fill="hold"/>
                                        <p:tgtEl>
                                          <p:spTgt spid="1135619">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135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135619">
                                            <p:txEl>
                                              <p:pRg st="3" end="3"/>
                                            </p:txEl>
                                          </p:spTgt>
                                        </p:tgtEl>
                                        <p:attrNameLst>
                                          <p:attrName>style.visibility</p:attrName>
                                        </p:attrNameLst>
                                      </p:cBhvr>
                                      <p:to>
                                        <p:strVal val="visible"/>
                                      </p:to>
                                    </p:set>
                                    <p:anim calcmode="lin" valueType="num">
                                      <p:cBhvr additive="base">
                                        <p:cTn id="27" dur="500" fill="hold"/>
                                        <p:tgtEl>
                                          <p:spTgt spid="113561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35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35619">
                                            <p:txEl>
                                              <p:pRg st="4" end="4"/>
                                            </p:txEl>
                                          </p:spTgt>
                                        </p:tgtEl>
                                        <p:attrNameLst>
                                          <p:attrName>style.visibility</p:attrName>
                                        </p:attrNameLst>
                                      </p:cBhvr>
                                      <p:to>
                                        <p:strVal val="visible"/>
                                      </p:to>
                                    </p:set>
                                    <p:anim calcmode="lin" valueType="num">
                                      <p:cBhvr additive="base">
                                        <p:cTn id="33" dur="500" fill="hold"/>
                                        <p:tgtEl>
                                          <p:spTgt spid="1135619">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35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135619">
                                            <p:txEl>
                                              <p:pRg st="5" end="5"/>
                                            </p:txEl>
                                          </p:spTgt>
                                        </p:tgtEl>
                                        <p:attrNameLst>
                                          <p:attrName>style.visibility</p:attrName>
                                        </p:attrNameLst>
                                      </p:cBhvr>
                                      <p:to>
                                        <p:strVal val="visible"/>
                                      </p:to>
                                    </p:set>
                                    <p:anim calcmode="lin" valueType="num">
                                      <p:cBhvr additive="base">
                                        <p:cTn id="39" dur="500" fill="hold"/>
                                        <p:tgtEl>
                                          <p:spTgt spid="1135619">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135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135619">
                                            <p:txEl>
                                              <p:pRg st="6" end="6"/>
                                            </p:txEl>
                                          </p:spTgt>
                                        </p:tgtEl>
                                        <p:attrNameLst>
                                          <p:attrName>style.visibility</p:attrName>
                                        </p:attrNameLst>
                                      </p:cBhvr>
                                      <p:to>
                                        <p:strVal val="visible"/>
                                      </p:to>
                                    </p:set>
                                    <p:anim calcmode="lin" valueType="num">
                                      <p:cBhvr additive="base">
                                        <p:cTn id="45" dur="500" fill="hold"/>
                                        <p:tgtEl>
                                          <p:spTgt spid="113561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1356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135619">
                                            <p:txEl>
                                              <p:pRg st="7" end="7"/>
                                            </p:txEl>
                                          </p:spTgt>
                                        </p:tgtEl>
                                        <p:attrNameLst>
                                          <p:attrName>style.visibility</p:attrName>
                                        </p:attrNameLst>
                                      </p:cBhvr>
                                      <p:to>
                                        <p:strVal val="visible"/>
                                      </p:to>
                                    </p:set>
                                    <p:anim calcmode="lin" valueType="num">
                                      <p:cBhvr additive="base">
                                        <p:cTn id="51" dur="500" fill="hold"/>
                                        <p:tgtEl>
                                          <p:spTgt spid="113561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13561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18" grpId="0" autoUpdateAnimBg="0"/>
      <p:bldP spid="1135619"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9F9D0C-F1BF-4F6F-8E41-8C41FDE80438}" type="slidenum">
              <a:rPr kumimoji="0" lang="zh-CN" altLang="en-US" sz="1400"/>
              <a:pPr eaLnBrk="1" hangingPunct="1"/>
              <a:t>81</a:t>
            </a:fld>
            <a:endParaRPr kumimoji="0" lang="en-US" altLang="zh-CN" sz="1400"/>
          </a:p>
        </p:txBody>
      </p:sp>
      <p:sp>
        <p:nvSpPr>
          <p:cNvPr id="1135618" name="Rectangle 2"/>
          <p:cNvSpPr>
            <a:spLocks noGrp="1" noChangeArrowheads="1"/>
          </p:cNvSpPr>
          <p:nvPr>
            <p:ph type="title"/>
          </p:nvPr>
        </p:nvSpPr>
        <p:spPr>
          <a:xfrm>
            <a:off x="458544" y="44624"/>
            <a:ext cx="8229600" cy="490066"/>
          </a:xfrm>
        </p:spPr>
        <p:txBody>
          <a:bodyPr>
            <a:normAutofit fontScale="90000"/>
          </a:bodyPr>
          <a:lstStyle/>
          <a:p>
            <a:pPr eaLnBrk="1" hangingPunct="1">
              <a:defRPr/>
            </a:pPr>
            <a:r>
              <a:rPr lang="zh-CN" altLang="en-US" b="1" dirty="0" smtClean="0">
                <a:solidFill>
                  <a:schemeClr val="tx1"/>
                </a:solidFill>
                <a:latin typeface="宋体" pitchFamily="2" charset="-122"/>
              </a:rPr>
              <a:t>范围</a:t>
            </a:r>
            <a:r>
              <a:rPr lang="en-US" altLang="zh-CN" b="1" dirty="0" smtClean="0">
                <a:solidFill>
                  <a:schemeClr val="tx1"/>
                </a:solidFill>
                <a:latin typeface="宋体" pitchFamily="2" charset="-122"/>
              </a:rPr>
              <a:t>for</a:t>
            </a:r>
            <a:endParaRPr lang="zh-CN" altLang="en-US" b="1" dirty="0" smtClean="0">
              <a:solidFill>
                <a:schemeClr val="tx1"/>
              </a:solidFill>
              <a:latin typeface="宋体" pitchFamily="2" charset="-122"/>
            </a:endParaRPr>
          </a:p>
        </p:txBody>
      </p:sp>
      <p:sp>
        <p:nvSpPr>
          <p:cNvPr id="1135619" name="Rectangle 3"/>
          <p:cNvSpPr>
            <a:spLocks noGrp="1" noChangeArrowheads="1"/>
          </p:cNvSpPr>
          <p:nvPr>
            <p:ph type="body" idx="1"/>
          </p:nvPr>
        </p:nvSpPr>
        <p:spPr>
          <a:xfrm>
            <a:off x="457200" y="836712"/>
            <a:ext cx="8229600" cy="4525963"/>
          </a:xfrm>
        </p:spPr>
        <p:txBody>
          <a:bodyPr>
            <a:normAutofit lnSpcReduction="10000"/>
          </a:bodyPr>
          <a:lstStyle/>
          <a:p>
            <a:r>
              <a:rPr lang="zh-CN" altLang="en-US" b="1" dirty="0" smtClean="0">
                <a:latin typeface="宋体" pitchFamily="2" charset="-122"/>
              </a:rPr>
              <a:t>一般语法形式</a:t>
            </a:r>
            <a:endParaRPr lang="en-US" altLang="zh-CN" b="1" dirty="0" smtClean="0">
              <a:latin typeface="宋体" pitchFamily="2" charset="-122"/>
            </a:endParaRPr>
          </a:p>
          <a:p>
            <a:pPr marL="457200" lvl="1" indent="0">
              <a:buNone/>
            </a:pPr>
            <a:r>
              <a:rPr lang="en-US" altLang="zh-CN" sz="2400" dirty="0" smtClean="0">
                <a:latin typeface="宋体" pitchFamily="2" charset="-122"/>
              </a:rPr>
              <a:t>for(</a:t>
            </a:r>
            <a:r>
              <a:rPr lang="zh-CN" altLang="en-US" sz="2400" dirty="0" smtClean="0">
                <a:latin typeface="宋体" pitchFamily="2" charset="-122"/>
              </a:rPr>
              <a:t>声明</a:t>
            </a:r>
            <a:r>
              <a:rPr lang="en-US" altLang="zh-CN" sz="2400" dirty="0" smtClean="0">
                <a:latin typeface="宋体" pitchFamily="2" charset="-122"/>
              </a:rPr>
              <a:t>:</a:t>
            </a:r>
            <a:r>
              <a:rPr lang="zh-CN" altLang="en-US" sz="2400" dirty="0" smtClean="0">
                <a:latin typeface="宋体" pitchFamily="2" charset="-122"/>
              </a:rPr>
              <a:t>表达式）</a:t>
            </a:r>
            <a:endParaRPr lang="en-US" altLang="zh-CN" sz="2400" dirty="0" smtClean="0">
              <a:latin typeface="宋体" pitchFamily="2" charset="-122"/>
            </a:endParaRPr>
          </a:p>
          <a:p>
            <a:pPr marL="457200" lvl="1" indent="0">
              <a:buNone/>
            </a:pPr>
            <a:r>
              <a:rPr lang="en-US" altLang="zh-CN" sz="2400" dirty="0" smtClean="0">
                <a:latin typeface="宋体" pitchFamily="2" charset="-122"/>
              </a:rPr>
              <a:t>{</a:t>
            </a:r>
            <a:r>
              <a:rPr lang="zh-CN" altLang="en-US" sz="2400" dirty="0" smtClean="0">
                <a:latin typeface="宋体" pitchFamily="2" charset="-122"/>
              </a:rPr>
              <a:t>循环体；</a:t>
            </a:r>
            <a:r>
              <a:rPr lang="en-US" altLang="zh-CN" sz="2400" dirty="0" smtClean="0">
                <a:latin typeface="宋体" pitchFamily="2" charset="-122"/>
              </a:rPr>
              <a:t>}</a:t>
            </a:r>
          </a:p>
          <a:p>
            <a:pPr lvl="1"/>
            <a:r>
              <a:rPr lang="zh-CN" altLang="en-US" sz="2400" dirty="0" smtClean="0">
                <a:latin typeface="宋体" pitchFamily="2" charset="-122"/>
              </a:rPr>
              <a:t>声明：变量声明；</a:t>
            </a:r>
            <a:endParaRPr lang="en-US" altLang="zh-CN" sz="2400" dirty="0" smtClean="0">
              <a:latin typeface="宋体" pitchFamily="2" charset="-122"/>
            </a:endParaRPr>
          </a:p>
          <a:p>
            <a:pPr lvl="1"/>
            <a:r>
              <a:rPr lang="zh-CN" altLang="en-US" sz="2400" dirty="0" smtClean="0">
                <a:latin typeface="宋体" pitchFamily="2" charset="-122"/>
              </a:rPr>
              <a:t>表达式：容器</a:t>
            </a:r>
            <a:endParaRPr lang="en-US" altLang="zh-CN" sz="2400" dirty="0" smtClean="0">
              <a:latin typeface="宋体" pitchFamily="2" charset="-122"/>
            </a:endParaRPr>
          </a:p>
          <a:p>
            <a:r>
              <a:rPr lang="zh-CN" altLang="en-US" b="1" dirty="0" smtClean="0">
                <a:latin typeface="宋体" pitchFamily="2" charset="-122"/>
              </a:rPr>
              <a:t>用来遍历容器或其他序列的所有元素</a:t>
            </a:r>
            <a:endParaRPr lang="en-US" altLang="zh-CN" b="1" dirty="0" smtClean="0">
              <a:latin typeface="宋体" pitchFamily="2" charset="-122"/>
            </a:endParaRPr>
          </a:p>
          <a:p>
            <a:r>
              <a:rPr lang="zh-CN" altLang="en-US" b="1" dirty="0">
                <a:latin typeface="宋体" pitchFamily="2" charset="-122"/>
              </a:rPr>
              <a:t>执行</a:t>
            </a:r>
            <a:r>
              <a:rPr lang="zh-CN" altLang="en-US" b="1" dirty="0" smtClean="0">
                <a:latin typeface="宋体" pitchFamily="2" charset="-122"/>
              </a:rPr>
              <a:t>流程</a:t>
            </a:r>
            <a:endParaRPr lang="en-US" altLang="zh-CN" b="1" dirty="0" smtClean="0">
              <a:latin typeface="宋体" pitchFamily="2" charset="-122"/>
            </a:endParaRPr>
          </a:p>
          <a:p>
            <a:pPr marL="971550" lvl="1" indent="-514350">
              <a:buFont typeface="+mj-lt"/>
              <a:buAutoNum type="arabicPeriod"/>
            </a:pPr>
            <a:r>
              <a:rPr lang="zh-CN" altLang="en-US" sz="2600" dirty="0" smtClean="0">
                <a:latin typeface="宋体" pitchFamily="2" charset="-122"/>
              </a:rPr>
              <a:t>取出表达式（容器对象）中的下一个对象，赋予声明（变量）</a:t>
            </a:r>
            <a:endParaRPr lang="en-US" altLang="zh-CN" sz="2600" dirty="0" smtClean="0">
              <a:latin typeface="宋体" pitchFamily="2" charset="-122"/>
            </a:endParaRPr>
          </a:p>
          <a:p>
            <a:pPr marL="971550" lvl="1" indent="-514350">
              <a:buFont typeface="+mj-lt"/>
              <a:buAutoNum type="arabicPeriod"/>
            </a:pPr>
            <a:r>
              <a:rPr lang="zh-CN" altLang="en-US" sz="2600" dirty="0" smtClean="0">
                <a:latin typeface="宋体" pitchFamily="2" charset="-122"/>
              </a:rPr>
              <a:t>执行循环体，转</a:t>
            </a:r>
            <a:r>
              <a:rPr lang="en-US" altLang="zh-CN" sz="2600" dirty="0" smtClean="0">
                <a:latin typeface="宋体" pitchFamily="2" charset="-122"/>
              </a:rPr>
              <a:t>1</a:t>
            </a:r>
            <a:r>
              <a:rPr lang="zh-CN" altLang="en-US" sz="2600" dirty="0" smtClean="0">
                <a:latin typeface="宋体" pitchFamily="2" charset="-122"/>
              </a:rPr>
              <a:t>；</a:t>
            </a:r>
            <a:endParaRPr lang="zh-CN" altLang="zh-CN" sz="2600" dirty="0">
              <a:latin typeface="宋体" pitchFamily="2" charset="-122"/>
            </a:endParaRPr>
          </a:p>
        </p:txBody>
      </p:sp>
    </p:spTree>
    <p:extLst>
      <p:ext uri="{BB962C8B-B14F-4D97-AF65-F5344CB8AC3E}">
        <p14:creationId xmlns:p14="http://schemas.microsoft.com/office/powerpoint/2010/main" val="77949941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5618"/>
                                        </p:tgtEl>
                                        <p:attrNameLst>
                                          <p:attrName>style.visibility</p:attrName>
                                        </p:attrNameLst>
                                      </p:cBhvr>
                                      <p:to>
                                        <p:strVal val="visible"/>
                                      </p:to>
                                    </p:set>
                                    <p:anim calcmode="lin" valueType="num">
                                      <p:cBhvr additive="base">
                                        <p:cTn id="7" dur="500" fill="hold"/>
                                        <p:tgtEl>
                                          <p:spTgt spid="1135618"/>
                                        </p:tgtEl>
                                        <p:attrNameLst>
                                          <p:attrName>ppt_x</p:attrName>
                                        </p:attrNameLst>
                                      </p:cBhvr>
                                      <p:tavLst>
                                        <p:tav tm="0">
                                          <p:val>
                                            <p:strVal val="1+#ppt_w/2"/>
                                          </p:val>
                                        </p:tav>
                                        <p:tav tm="100000">
                                          <p:val>
                                            <p:strVal val="#ppt_x"/>
                                          </p:val>
                                        </p:tav>
                                      </p:tavLst>
                                    </p:anim>
                                    <p:anim calcmode="lin" valueType="num">
                                      <p:cBhvr additive="base">
                                        <p:cTn id="8" dur="500" fill="hold"/>
                                        <p:tgtEl>
                                          <p:spTgt spid="11356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35619">
                                            <p:txEl>
                                              <p:pRg st="0" end="0"/>
                                            </p:txEl>
                                          </p:spTgt>
                                        </p:tgtEl>
                                        <p:attrNameLst>
                                          <p:attrName>style.visibility</p:attrName>
                                        </p:attrNameLst>
                                      </p:cBhvr>
                                      <p:to>
                                        <p:strVal val="visible"/>
                                      </p:to>
                                    </p:set>
                                    <p:anim calcmode="lin" valueType="num">
                                      <p:cBhvr additive="base">
                                        <p:cTn id="13" dur="500" fill="hold"/>
                                        <p:tgtEl>
                                          <p:spTgt spid="113561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35619">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135619">
                                            <p:txEl>
                                              <p:pRg st="1" end="1"/>
                                            </p:txEl>
                                          </p:spTgt>
                                        </p:tgtEl>
                                        <p:attrNameLst>
                                          <p:attrName>style.visibility</p:attrName>
                                        </p:attrNameLst>
                                      </p:cBhvr>
                                      <p:to>
                                        <p:strVal val="visible"/>
                                      </p:to>
                                    </p:set>
                                    <p:anim calcmode="lin" valueType="num">
                                      <p:cBhvr additive="base">
                                        <p:cTn id="17" dur="500" fill="hold"/>
                                        <p:tgtEl>
                                          <p:spTgt spid="1135619">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35619">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35619">
                                            <p:txEl>
                                              <p:pRg st="2" end="2"/>
                                            </p:txEl>
                                          </p:spTgt>
                                        </p:tgtEl>
                                        <p:attrNameLst>
                                          <p:attrName>style.visibility</p:attrName>
                                        </p:attrNameLst>
                                      </p:cBhvr>
                                      <p:to>
                                        <p:strVal val="visible"/>
                                      </p:to>
                                    </p:set>
                                    <p:anim calcmode="lin" valueType="num">
                                      <p:cBhvr additive="base">
                                        <p:cTn id="21" dur="500" fill="hold"/>
                                        <p:tgtEl>
                                          <p:spTgt spid="1135619">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135619">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135619">
                                            <p:txEl>
                                              <p:pRg st="3" end="3"/>
                                            </p:txEl>
                                          </p:spTgt>
                                        </p:tgtEl>
                                        <p:attrNameLst>
                                          <p:attrName>style.visibility</p:attrName>
                                        </p:attrNameLst>
                                      </p:cBhvr>
                                      <p:to>
                                        <p:strVal val="visible"/>
                                      </p:to>
                                    </p:set>
                                    <p:anim calcmode="lin" valueType="num">
                                      <p:cBhvr additive="base">
                                        <p:cTn id="25" dur="500" fill="hold"/>
                                        <p:tgtEl>
                                          <p:spTgt spid="11356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3561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135619">
                                            <p:txEl>
                                              <p:pRg st="4" end="4"/>
                                            </p:txEl>
                                          </p:spTgt>
                                        </p:tgtEl>
                                        <p:attrNameLst>
                                          <p:attrName>style.visibility</p:attrName>
                                        </p:attrNameLst>
                                      </p:cBhvr>
                                      <p:to>
                                        <p:strVal val="visible"/>
                                      </p:to>
                                    </p:set>
                                    <p:anim calcmode="lin" valueType="num">
                                      <p:cBhvr additive="base">
                                        <p:cTn id="29" dur="500" fill="hold"/>
                                        <p:tgtEl>
                                          <p:spTgt spid="1135619">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135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135619">
                                            <p:txEl>
                                              <p:pRg st="5" end="5"/>
                                            </p:txEl>
                                          </p:spTgt>
                                        </p:tgtEl>
                                        <p:attrNameLst>
                                          <p:attrName>style.visibility</p:attrName>
                                        </p:attrNameLst>
                                      </p:cBhvr>
                                      <p:to>
                                        <p:strVal val="visible"/>
                                      </p:to>
                                    </p:set>
                                    <p:anim calcmode="lin" valueType="num">
                                      <p:cBhvr additive="base">
                                        <p:cTn id="35" dur="500" fill="hold"/>
                                        <p:tgtEl>
                                          <p:spTgt spid="1135619">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135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135619">
                                            <p:txEl>
                                              <p:pRg st="6" end="6"/>
                                            </p:txEl>
                                          </p:spTgt>
                                        </p:tgtEl>
                                        <p:attrNameLst>
                                          <p:attrName>style.visibility</p:attrName>
                                        </p:attrNameLst>
                                      </p:cBhvr>
                                      <p:to>
                                        <p:strVal val="visible"/>
                                      </p:to>
                                    </p:set>
                                    <p:anim calcmode="lin" valueType="num">
                                      <p:cBhvr additive="base">
                                        <p:cTn id="41" dur="500" fill="hold"/>
                                        <p:tgtEl>
                                          <p:spTgt spid="1135619">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35619">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135619">
                                            <p:txEl>
                                              <p:pRg st="7" end="7"/>
                                            </p:txEl>
                                          </p:spTgt>
                                        </p:tgtEl>
                                        <p:attrNameLst>
                                          <p:attrName>style.visibility</p:attrName>
                                        </p:attrNameLst>
                                      </p:cBhvr>
                                      <p:to>
                                        <p:strVal val="visible"/>
                                      </p:to>
                                    </p:set>
                                    <p:anim calcmode="lin" valueType="num">
                                      <p:cBhvr additive="base">
                                        <p:cTn id="45" dur="500" fill="hold"/>
                                        <p:tgtEl>
                                          <p:spTgt spid="1135619">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135619">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135619">
                                            <p:txEl>
                                              <p:pRg st="8" end="8"/>
                                            </p:txEl>
                                          </p:spTgt>
                                        </p:tgtEl>
                                        <p:attrNameLst>
                                          <p:attrName>style.visibility</p:attrName>
                                        </p:attrNameLst>
                                      </p:cBhvr>
                                      <p:to>
                                        <p:strVal val="visible"/>
                                      </p:to>
                                    </p:set>
                                    <p:anim calcmode="lin" valueType="num">
                                      <p:cBhvr additive="base">
                                        <p:cTn id="49" dur="500" fill="hold"/>
                                        <p:tgtEl>
                                          <p:spTgt spid="113561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3561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18" grpId="0" autoUpdateAnimBg="0"/>
      <p:bldP spid="113561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9F9D0C-F1BF-4F6F-8E41-8C41FDE80438}" type="slidenum">
              <a:rPr kumimoji="0" lang="zh-CN" altLang="en-US" sz="1400"/>
              <a:pPr eaLnBrk="1" hangingPunct="1"/>
              <a:t>82</a:t>
            </a:fld>
            <a:endParaRPr kumimoji="0" lang="en-US" altLang="zh-CN" sz="1400"/>
          </a:p>
        </p:txBody>
      </p:sp>
      <p:sp>
        <p:nvSpPr>
          <p:cNvPr id="1135618" name="Rectangle 2"/>
          <p:cNvSpPr>
            <a:spLocks noGrp="1" noChangeArrowheads="1"/>
          </p:cNvSpPr>
          <p:nvPr>
            <p:ph type="title"/>
          </p:nvPr>
        </p:nvSpPr>
        <p:spPr>
          <a:xfrm>
            <a:off x="458544" y="44624"/>
            <a:ext cx="8229600" cy="490066"/>
          </a:xfrm>
        </p:spPr>
        <p:txBody>
          <a:bodyPr>
            <a:normAutofit fontScale="90000"/>
          </a:bodyPr>
          <a:lstStyle/>
          <a:p>
            <a:pPr eaLnBrk="1" hangingPunct="1">
              <a:defRPr/>
            </a:pPr>
            <a:r>
              <a:rPr lang="zh-CN" altLang="en-US" b="1" dirty="0" smtClean="0">
                <a:solidFill>
                  <a:schemeClr val="tx1"/>
                </a:solidFill>
                <a:latin typeface="宋体" pitchFamily="2" charset="-122"/>
              </a:rPr>
              <a:t>实例</a:t>
            </a:r>
          </a:p>
        </p:txBody>
      </p:sp>
      <p:sp>
        <p:nvSpPr>
          <p:cNvPr id="1135619" name="Rectangle 3"/>
          <p:cNvSpPr>
            <a:spLocks noGrp="1" noChangeArrowheads="1"/>
          </p:cNvSpPr>
          <p:nvPr>
            <p:ph type="body" idx="1"/>
          </p:nvPr>
        </p:nvSpPr>
        <p:spPr>
          <a:xfrm>
            <a:off x="457200" y="836712"/>
            <a:ext cx="8229600" cy="4525963"/>
          </a:xfrm>
        </p:spPr>
        <p:txBody>
          <a:bodyPr>
            <a:normAutofit fontScale="47500" lnSpcReduction="20000"/>
          </a:bodyPr>
          <a:lstStyle/>
          <a:p>
            <a:pPr marL="0" indent="0">
              <a:buNone/>
            </a:pPr>
            <a:r>
              <a:rPr lang="en-US" altLang="zh-CN" b="1" dirty="0">
                <a:latin typeface="宋体" pitchFamily="2" charset="-122"/>
              </a:rPr>
              <a:t>#include &lt;</a:t>
            </a:r>
            <a:r>
              <a:rPr lang="en-US" altLang="zh-CN" b="1" dirty="0" err="1">
                <a:latin typeface="宋体" pitchFamily="2" charset="-122"/>
              </a:rPr>
              <a:t>iostream</a:t>
            </a:r>
            <a:r>
              <a:rPr lang="en-US" altLang="zh-CN" b="1" dirty="0">
                <a:latin typeface="宋体" pitchFamily="2" charset="-122"/>
              </a:rPr>
              <a:t>&gt;</a:t>
            </a:r>
          </a:p>
          <a:p>
            <a:pPr marL="0" indent="0">
              <a:buNone/>
            </a:pPr>
            <a:r>
              <a:rPr lang="en-US" altLang="zh-CN" b="1" dirty="0">
                <a:latin typeface="宋体" pitchFamily="2" charset="-122"/>
              </a:rPr>
              <a:t>#include &lt;vector&gt;</a:t>
            </a:r>
          </a:p>
          <a:p>
            <a:pPr marL="0" indent="0">
              <a:buNone/>
            </a:pPr>
            <a:endParaRPr lang="en-US" altLang="zh-CN" b="1" dirty="0">
              <a:latin typeface="宋体" pitchFamily="2" charset="-122"/>
            </a:endParaRPr>
          </a:p>
          <a:p>
            <a:pPr marL="0" indent="0">
              <a:buNone/>
            </a:pPr>
            <a:r>
              <a:rPr lang="en-US" altLang="zh-CN" b="1" dirty="0">
                <a:latin typeface="宋体" pitchFamily="2" charset="-122"/>
              </a:rPr>
              <a:t>using namespace </a:t>
            </a:r>
            <a:r>
              <a:rPr lang="en-US" altLang="zh-CN" b="1" dirty="0" err="1">
                <a:latin typeface="宋体" pitchFamily="2" charset="-122"/>
              </a:rPr>
              <a:t>std</a:t>
            </a:r>
            <a:r>
              <a:rPr lang="en-US" altLang="zh-CN" b="1" dirty="0">
                <a:latin typeface="宋体" pitchFamily="2" charset="-122"/>
              </a:rPr>
              <a:t>;</a:t>
            </a:r>
          </a:p>
          <a:p>
            <a:pPr marL="0" indent="0">
              <a:buNone/>
            </a:pPr>
            <a:endParaRPr lang="en-US" altLang="zh-CN" b="1" dirty="0">
              <a:latin typeface="宋体" pitchFamily="2" charset="-122"/>
            </a:endParaRPr>
          </a:p>
          <a:p>
            <a:pPr marL="0" indent="0">
              <a:buNone/>
            </a:pPr>
            <a:r>
              <a:rPr lang="en-US" altLang="zh-CN" b="1" dirty="0" err="1">
                <a:latin typeface="宋体" pitchFamily="2" charset="-122"/>
              </a:rPr>
              <a:t>int</a:t>
            </a:r>
            <a:r>
              <a:rPr lang="en-US" altLang="zh-CN" b="1" dirty="0">
                <a:latin typeface="宋体" pitchFamily="2" charset="-122"/>
              </a:rPr>
              <a:t> main()</a:t>
            </a:r>
          </a:p>
          <a:p>
            <a:pPr marL="0" indent="0">
              <a:buNone/>
            </a:pPr>
            <a:r>
              <a:rPr lang="en-US" altLang="zh-CN" b="1" dirty="0">
                <a:latin typeface="宋体" pitchFamily="2" charset="-122"/>
              </a:rPr>
              <a:t>{</a:t>
            </a:r>
          </a:p>
          <a:p>
            <a:pPr marL="0" indent="0">
              <a:buNone/>
            </a:pPr>
            <a:r>
              <a:rPr lang="en-US" altLang="zh-CN" b="1" dirty="0">
                <a:latin typeface="宋体" pitchFamily="2" charset="-122"/>
              </a:rPr>
              <a:t>    vector&lt;</a:t>
            </a:r>
            <a:r>
              <a:rPr lang="en-US" altLang="zh-CN" b="1" dirty="0" err="1">
                <a:latin typeface="宋体" pitchFamily="2" charset="-122"/>
              </a:rPr>
              <a:t>int</a:t>
            </a:r>
            <a:r>
              <a:rPr lang="en-US" altLang="zh-CN" b="1" dirty="0">
                <a:latin typeface="宋体" pitchFamily="2" charset="-122"/>
              </a:rPr>
              <a:t>&gt; </a:t>
            </a:r>
            <a:r>
              <a:rPr lang="en-US" altLang="zh-CN" b="1" dirty="0" err="1">
                <a:latin typeface="宋体" pitchFamily="2" charset="-122"/>
              </a:rPr>
              <a:t>vinc</a:t>
            </a: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a:t>
            </a:r>
            <a:r>
              <a:rPr lang="en-US" altLang="zh-CN" b="1" dirty="0" err="1">
                <a:latin typeface="宋体" pitchFamily="2" charset="-122"/>
              </a:rPr>
              <a:t>i</a:t>
            </a:r>
            <a:r>
              <a:rPr lang="en-US" altLang="zh-CN" b="1" dirty="0">
                <a:latin typeface="宋体" pitchFamily="2" charset="-122"/>
              </a:rPr>
              <a:t>;</a:t>
            </a:r>
          </a:p>
          <a:p>
            <a:pPr marL="0" indent="0">
              <a:buNone/>
            </a:pPr>
            <a:r>
              <a:rPr lang="en-US" altLang="zh-CN" b="1" dirty="0">
                <a:latin typeface="宋体" pitchFamily="2" charset="-122"/>
              </a:rPr>
              <a:t>    while(</a:t>
            </a:r>
            <a:r>
              <a:rPr lang="en-US" altLang="zh-CN" b="1" dirty="0" err="1">
                <a:latin typeface="宋体" pitchFamily="2" charset="-122"/>
              </a:rPr>
              <a:t>cin</a:t>
            </a:r>
            <a:r>
              <a:rPr lang="en-US" altLang="zh-CN" b="1" dirty="0">
                <a:latin typeface="宋体" pitchFamily="2" charset="-122"/>
              </a:rPr>
              <a:t>&gt;&gt;</a:t>
            </a:r>
            <a:r>
              <a:rPr lang="en-US" altLang="zh-CN" b="1" dirty="0" err="1">
                <a:latin typeface="宋体" pitchFamily="2" charset="-122"/>
              </a:rPr>
              <a:t>i</a:t>
            </a: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vinc.push_back</a:t>
            </a:r>
            <a:r>
              <a:rPr lang="en-US" altLang="zh-CN" b="1" dirty="0">
                <a:latin typeface="宋体" pitchFamily="2" charset="-122"/>
              </a:rPr>
              <a:t>(</a:t>
            </a:r>
            <a:r>
              <a:rPr lang="en-US" altLang="zh-CN" b="1" dirty="0" err="1">
                <a:latin typeface="宋体" pitchFamily="2" charset="-122"/>
              </a:rPr>
              <a:t>i</a:t>
            </a:r>
            <a:r>
              <a:rPr lang="en-US" altLang="zh-CN" b="1" dirty="0">
                <a:latin typeface="宋体" pitchFamily="2" charset="-122"/>
              </a:rPr>
              <a:t>);</a:t>
            </a:r>
          </a:p>
          <a:p>
            <a:pPr marL="0" indent="0">
              <a:buNone/>
            </a:pPr>
            <a:r>
              <a:rPr lang="en-US" altLang="zh-CN" sz="6500" b="1" dirty="0">
                <a:solidFill>
                  <a:srgbClr val="FF0000"/>
                </a:solidFill>
                <a:latin typeface="宋体" pitchFamily="2" charset="-122"/>
              </a:rPr>
              <a:t>    for(auto </a:t>
            </a:r>
            <a:r>
              <a:rPr lang="en-US" altLang="zh-CN" sz="6500" b="1" dirty="0" err="1">
                <a:solidFill>
                  <a:srgbClr val="FF0000"/>
                </a:solidFill>
                <a:latin typeface="宋体" pitchFamily="2" charset="-122"/>
              </a:rPr>
              <a:t>obj:vinc</a:t>
            </a:r>
            <a:r>
              <a:rPr lang="en-US" altLang="zh-CN" sz="6500" b="1" dirty="0">
                <a:solidFill>
                  <a:srgbClr val="FF0000"/>
                </a:solidFill>
                <a:latin typeface="宋体" pitchFamily="2" charset="-122"/>
              </a:rPr>
              <a:t>)</a:t>
            </a:r>
          </a:p>
          <a:p>
            <a:pPr marL="0" indent="0">
              <a:buNone/>
            </a:pPr>
            <a:r>
              <a:rPr lang="en-US" altLang="zh-CN" sz="6500" b="1" dirty="0">
                <a:solidFill>
                  <a:srgbClr val="FF0000"/>
                </a:solidFill>
                <a:latin typeface="宋体" pitchFamily="2" charset="-122"/>
              </a:rPr>
              <a:t>        </a:t>
            </a:r>
            <a:r>
              <a:rPr lang="en-US" altLang="zh-CN" sz="6500" b="1" dirty="0" err="1">
                <a:solidFill>
                  <a:srgbClr val="FF0000"/>
                </a:solidFill>
                <a:latin typeface="宋体" pitchFamily="2" charset="-122"/>
              </a:rPr>
              <a:t>cout</a:t>
            </a:r>
            <a:r>
              <a:rPr lang="en-US" altLang="zh-CN" sz="6500" b="1" dirty="0">
                <a:solidFill>
                  <a:srgbClr val="FF0000"/>
                </a:solidFill>
                <a:latin typeface="宋体" pitchFamily="2" charset="-122"/>
              </a:rPr>
              <a:t>&lt;&lt;</a:t>
            </a:r>
            <a:r>
              <a:rPr lang="en-US" altLang="zh-CN" sz="6500" b="1" dirty="0" err="1">
                <a:solidFill>
                  <a:srgbClr val="FF0000"/>
                </a:solidFill>
                <a:latin typeface="宋体" pitchFamily="2" charset="-122"/>
              </a:rPr>
              <a:t>obj</a:t>
            </a:r>
            <a:r>
              <a:rPr lang="en-US" altLang="zh-CN" sz="6500" b="1" dirty="0">
                <a:solidFill>
                  <a:srgbClr val="FF0000"/>
                </a:solidFill>
                <a:latin typeface="宋体" pitchFamily="2" charset="-122"/>
              </a:rPr>
              <a:t>&lt;&lt;</a:t>
            </a:r>
            <a:r>
              <a:rPr lang="en-US" altLang="zh-CN" sz="6500" b="1" dirty="0" err="1">
                <a:solidFill>
                  <a:srgbClr val="FF0000"/>
                </a:solidFill>
                <a:latin typeface="宋体" pitchFamily="2" charset="-122"/>
              </a:rPr>
              <a:t>endl</a:t>
            </a:r>
            <a:r>
              <a:rPr lang="en-US" altLang="zh-CN" sz="6500" b="1" dirty="0">
                <a:solidFill>
                  <a:srgbClr val="FF0000"/>
                </a:solidFill>
                <a:latin typeface="宋体" pitchFamily="2" charset="-122"/>
              </a:rPr>
              <a:t>;</a:t>
            </a:r>
          </a:p>
          <a:p>
            <a:pPr marL="0" indent="0">
              <a:buNone/>
            </a:pPr>
            <a:r>
              <a:rPr lang="en-US" altLang="zh-CN" b="1" dirty="0">
                <a:latin typeface="宋体" pitchFamily="2" charset="-122"/>
              </a:rPr>
              <a:t>    return 0;</a:t>
            </a:r>
          </a:p>
          <a:p>
            <a:pPr marL="0" indent="0">
              <a:buNone/>
            </a:pPr>
            <a:r>
              <a:rPr lang="en-US" altLang="zh-CN" b="1" dirty="0">
                <a:latin typeface="宋体" pitchFamily="2" charset="-122"/>
              </a:rPr>
              <a:t>}</a:t>
            </a:r>
          </a:p>
        </p:txBody>
      </p:sp>
    </p:spTree>
    <p:extLst>
      <p:ext uri="{BB962C8B-B14F-4D97-AF65-F5344CB8AC3E}">
        <p14:creationId xmlns:p14="http://schemas.microsoft.com/office/powerpoint/2010/main" val="1152475188"/>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5618"/>
                                        </p:tgtEl>
                                        <p:attrNameLst>
                                          <p:attrName>style.visibility</p:attrName>
                                        </p:attrNameLst>
                                      </p:cBhvr>
                                      <p:to>
                                        <p:strVal val="visible"/>
                                      </p:to>
                                    </p:set>
                                    <p:anim calcmode="lin" valueType="num">
                                      <p:cBhvr additive="base">
                                        <p:cTn id="7" dur="500" fill="hold"/>
                                        <p:tgtEl>
                                          <p:spTgt spid="1135618"/>
                                        </p:tgtEl>
                                        <p:attrNameLst>
                                          <p:attrName>ppt_x</p:attrName>
                                        </p:attrNameLst>
                                      </p:cBhvr>
                                      <p:tavLst>
                                        <p:tav tm="0">
                                          <p:val>
                                            <p:strVal val="1+#ppt_w/2"/>
                                          </p:val>
                                        </p:tav>
                                        <p:tav tm="100000">
                                          <p:val>
                                            <p:strVal val="#ppt_x"/>
                                          </p:val>
                                        </p:tav>
                                      </p:tavLst>
                                    </p:anim>
                                    <p:anim calcmode="lin" valueType="num">
                                      <p:cBhvr additive="base">
                                        <p:cTn id="8" dur="500" fill="hold"/>
                                        <p:tgtEl>
                                          <p:spTgt spid="11356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35619">
                                            <p:txEl>
                                              <p:pRg st="0" end="0"/>
                                            </p:txEl>
                                          </p:spTgt>
                                        </p:tgtEl>
                                        <p:attrNameLst>
                                          <p:attrName>style.visibility</p:attrName>
                                        </p:attrNameLst>
                                      </p:cBhvr>
                                      <p:to>
                                        <p:strVal val="visible"/>
                                      </p:to>
                                    </p:set>
                                    <p:anim calcmode="lin" valueType="num">
                                      <p:cBhvr additive="base">
                                        <p:cTn id="13" dur="500" fill="hold"/>
                                        <p:tgtEl>
                                          <p:spTgt spid="113561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35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35619">
                                            <p:txEl>
                                              <p:pRg st="1" end="1"/>
                                            </p:txEl>
                                          </p:spTgt>
                                        </p:tgtEl>
                                        <p:attrNameLst>
                                          <p:attrName>style.visibility</p:attrName>
                                        </p:attrNameLst>
                                      </p:cBhvr>
                                      <p:to>
                                        <p:strVal val="visible"/>
                                      </p:to>
                                    </p:set>
                                    <p:anim calcmode="lin" valueType="num">
                                      <p:cBhvr additive="base">
                                        <p:cTn id="19" dur="500" fill="hold"/>
                                        <p:tgtEl>
                                          <p:spTgt spid="113561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35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35619">
                                            <p:txEl>
                                              <p:pRg st="3" end="3"/>
                                            </p:txEl>
                                          </p:spTgt>
                                        </p:tgtEl>
                                        <p:attrNameLst>
                                          <p:attrName>style.visibility</p:attrName>
                                        </p:attrNameLst>
                                      </p:cBhvr>
                                      <p:to>
                                        <p:strVal val="visible"/>
                                      </p:to>
                                    </p:set>
                                    <p:anim calcmode="lin" valueType="num">
                                      <p:cBhvr additive="base">
                                        <p:cTn id="25" dur="500" fill="hold"/>
                                        <p:tgtEl>
                                          <p:spTgt spid="11356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35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35619">
                                            <p:txEl>
                                              <p:pRg st="5" end="5"/>
                                            </p:txEl>
                                          </p:spTgt>
                                        </p:tgtEl>
                                        <p:attrNameLst>
                                          <p:attrName>style.visibility</p:attrName>
                                        </p:attrNameLst>
                                      </p:cBhvr>
                                      <p:to>
                                        <p:strVal val="visible"/>
                                      </p:to>
                                    </p:set>
                                    <p:anim calcmode="lin" valueType="num">
                                      <p:cBhvr additive="base">
                                        <p:cTn id="31" dur="500" fill="hold"/>
                                        <p:tgtEl>
                                          <p:spTgt spid="113561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35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35619">
                                            <p:txEl>
                                              <p:pRg st="6" end="6"/>
                                            </p:txEl>
                                          </p:spTgt>
                                        </p:tgtEl>
                                        <p:attrNameLst>
                                          <p:attrName>style.visibility</p:attrName>
                                        </p:attrNameLst>
                                      </p:cBhvr>
                                      <p:to>
                                        <p:strVal val="visible"/>
                                      </p:to>
                                    </p:set>
                                    <p:anim calcmode="lin" valueType="num">
                                      <p:cBhvr additive="base">
                                        <p:cTn id="37" dur="500" fill="hold"/>
                                        <p:tgtEl>
                                          <p:spTgt spid="113561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356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35619">
                                            <p:txEl>
                                              <p:pRg st="7" end="7"/>
                                            </p:txEl>
                                          </p:spTgt>
                                        </p:tgtEl>
                                        <p:attrNameLst>
                                          <p:attrName>style.visibility</p:attrName>
                                        </p:attrNameLst>
                                      </p:cBhvr>
                                      <p:to>
                                        <p:strVal val="visible"/>
                                      </p:to>
                                    </p:set>
                                    <p:anim calcmode="lin" valueType="num">
                                      <p:cBhvr additive="base">
                                        <p:cTn id="43" dur="500" fill="hold"/>
                                        <p:tgtEl>
                                          <p:spTgt spid="113561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356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35619">
                                            <p:txEl>
                                              <p:pRg st="8" end="8"/>
                                            </p:txEl>
                                          </p:spTgt>
                                        </p:tgtEl>
                                        <p:attrNameLst>
                                          <p:attrName>style.visibility</p:attrName>
                                        </p:attrNameLst>
                                      </p:cBhvr>
                                      <p:to>
                                        <p:strVal val="visible"/>
                                      </p:to>
                                    </p:set>
                                    <p:anim calcmode="lin" valueType="num">
                                      <p:cBhvr additive="base">
                                        <p:cTn id="49" dur="500" fill="hold"/>
                                        <p:tgtEl>
                                          <p:spTgt spid="113561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356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35619">
                                            <p:txEl>
                                              <p:pRg st="9" end="9"/>
                                            </p:txEl>
                                          </p:spTgt>
                                        </p:tgtEl>
                                        <p:attrNameLst>
                                          <p:attrName>style.visibility</p:attrName>
                                        </p:attrNameLst>
                                      </p:cBhvr>
                                      <p:to>
                                        <p:strVal val="visible"/>
                                      </p:to>
                                    </p:set>
                                    <p:anim calcmode="lin" valueType="num">
                                      <p:cBhvr additive="base">
                                        <p:cTn id="55" dur="500" fill="hold"/>
                                        <p:tgtEl>
                                          <p:spTgt spid="113561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3561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35619">
                                            <p:txEl>
                                              <p:pRg st="10" end="10"/>
                                            </p:txEl>
                                          </p:spTgt>
                                        </p:tgtEl>
                                        <p:attrNameLst>
                                          <p:attrName>style.visibility</p:attrName>
                                        </p:attrNameLst>
                                      </p:cBhvr>
                                      <p:to>
                                        <p:strVal val="visible"/>
                                      </p:to>
                                    </p:set>
                                    <p:anim calcmode="lin" valueType="num">
                                      <p:cBhvr additive="base">
                                        <p:cTn id="61" dur="500" fill="hold"/>
                                        <p:tgtEl>
                                          <p:spTgt spid="113561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3561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35619">
                                            <p:txEl>
                                              <p:pRg st="11" end="11"/>
                                            </p:txEl>
                                          </p:spTgt>
                                        </p:tgtEl>
                                        <p:attrNameLst>
                                          <p:attrName>style.visibility</p:attrName>
                                        </p:attrNameLst>
                                      </p:cBhvr>
                                      <p:to>
                                        <p:strVal val="visible"/>
                                      </p:to>
                                    </p:set>
                                    <p:anim calcmode="lin" valueType="num">
                                      <p:cBhvr additive="base">
                                        <p:cTn id="67" dur="500" fill="hold"/>
                                        <p:tgtEl>
                                          <p:spTgt spid="113561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3561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35619">
                                            <p:txEl>
                                              <p:pRg st="12" end="12"/>
                                            </p:txEl>
                                          </p:spTgt>
                                        </p:tgtEl>
                                        <p:attrNameLst>
                                          <p:attrName>style.visibility</p:attrName>
                                        </p:attrNameLst>
                                      </p:cBhvr>
                                      <p:to>
                                        <p:strVal val="visible"/>
                                      </p:to>
                                    </p:set>
                                    <p:anim calcmode="lin" valueType="num">
                                      <p:cBhvr additive="base">
                                        <p:cTn id="73" dur="500" fill="hold"/>
                                        <p:tgtEl>
                                          <p:spTgt spid="1135619">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3561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35619">
                                            <p:txEl>
                                              <p:pRg st="13" end="13"/>
                                            </p:txEl>
                                          </p:spTgt>
                                        </p:tgtEl>
                                        <p:attrNameLst>
                                          <p:attrName>style.visibility</p:attrName>
                                        </p:attrNameLst>
                                      </p:cBhvr>
                                      <p:to>
                                        <p:strVal val="visible"/>
                                      </p:to>
                                    </p:set>
                                    <p:anim calcmode="lin" valueType="num">
                                      <p:cBhvr additive="base">
                                        <p:cTn id="79" dur="500" fill="hold"/>
                                        <p:tgtEl>
                                          <p:spTgt spid="1135619">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3561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35619">
                                            <p:txEl>
                                              <p:pRg st="14" end="14"/>
                                            </p:txEl>
                                          </p:spTgt>
                                        </p:tgtEl>
                                        <p:attrNameLst>
                                          <p:attrName>style.visibility</p:attrName>
                                        </p:attrNameLst>
                                      </p:cBhvr>
                                      <p:to>
                                        <p:strVal val="visible"/>
                                      </p:to>
                                    </p:set>
                                    <p:anim calcmode="lin" valueType="num">
                                      <p:cBhvr additive="base">
                                        <p:cTn id="85" dur="500" fill="hold"/>
                                        <p:tgtEl>
                                          <p:spTgt spid="1135619">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35619">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18" grpId="0" autoUpdateAnimBg="0"/>
      <p:bldP spid="1135619"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9F9D0C-F1BF-4F6F-8E41-8C41FDE80438}" type="slidenum">
              <a:rPr kumimoji="0" lang="zh-CN" altLang="en-US" sz="1400"/>
              <a:pPr eaLnBrk="1" hangingPunct="1"/>
              <a:t>83</a:t>
            </a:fld>
            <a:endParaRPr kumimoji="0" lang="en-US" altLang="zh-CN" sz="1400"/>
          </a:p>
        </p:txBody>
      </p:sp>
      <p:sp>
        <p:nvSpPr>
          <p:cNvPr id="1135618" name="Rectangle 2"/>
          <p:cNvSpPr>
            <a:spLocks noGrp="1" noChangeArrowheads="1"/>
          </p:cNvSpPr>
          <p:nvPr>
            <p:ph type="title"/>
          </p:nvPr>
        </p:nvSpPr>
        <p:spPr>
          <a:xfrm>
            <a:off x="458544" y="44624"/>
            <a:ext cx="8229600" cy="490066"/>
          </a:xfrm>
        </p:spPr>
        <p:txBody>
          <a:bodyPr>
            <a:normAutofit fontScale="90000"/>
          </a:bodyPr>
          <a:lstStyle/>
          <a:p>
            <a:pPr eaLnBrk="1" hangingPunct="1">
              <a:defRPr/>
            </a:pPr>
            <a:r>
              <a:rPr lang="en-US" altLang="zh-CN" b="1" dirty="0" err="1" smtClean="0">
                <a:solidFill>
                  <a:schemeClr val="tx1"/>
                </a:solidFill>
                <a:latin typeface="宋体" pitchFamily="2" charset="-122"/>
              </a:rPr>
              <a:t>do~while</a:t>
            </a:r>
            <a:endParaRPr lang="zh-CN" altLang="en-US" b="1" dirty="0" smtClean="0">
              <a:solidFill>
                <a:schemeClr val="tx1"/>
              </a:solidFill>
              <a:latin typeface="宋体" pitchFamily="2" charset="-122"/>
            </a:endParaRPr>
          </a:p>
        </p:txBody>
      </p:sp>
      <p:sp>
        <p:nvSpPr>
          <p:cNvPr id="1135619" name="Rectangle 3"/>
          <p:cNvSpPr>
            <a:spLocks noGrp="1" noChangeArrowheads="1"/>
          </p:cNvSpPr>
          <p:nvPr>
            <p:ph type="body" idx="1"/>
          </p:nvPr>
        </p:nvSpPr>
        <p:spPr>
          <a:xfrm>
            <a:off x="457200" y="836712"/>
            <a:ext cx="8229600" cy="4525963"/>
          </a:xfrm>
        </p:spPr>
        <p:txBody>
          <a:bodyPr>
            <a:normAutofit fontScale="70000" lnSpcReduction="20000"/>
          </a:bodyPr>
          <a:lstStyle/>
          <a:p>
            <a:pPr marL="0" indent="0">
              <a:buNone/>
            </a:pPr>
            <a:r>
              <a:rPr lang="en-US" altLang="zh-CN" b="1" dirty="0">
                <a:latin typeface="宋体" pitchFamily="2" charset="-122"/>
              </a:rPr>
              <a:t>#include &lt;</a:t>
            </a:r>
            <a:r>
              <a:rPr lang="en-US" altLang="zh-CN" b="1" dirty="0" err="1">
                <a:latin typeface="宋体" pitchFamily="2" charset="-122"/>
              </a:rPr>
              <a:t>iostream</a:t>
            </a:r>
            <a:r>
              <a:rPr lang="en-US" altLang="zh-CN" b="1" dirty="0">
                <a:latin typeface="宋体" pitchFamily="2" charset="-122"/>
              </a:rPr>
              <a:t>&gt;</a:t>
            </a:r>
          </a:p>
          <a:p>
            <a:pPr marL="0" indent="0">
              <a:buNone/>
            </a:pPr>
            <a:r>
              <a:rPr lang="en-US" altLang="zh-CN" b="1" dirty="0">
                <a:latin typeface="宋体" pitchFamily="2" charset="-122"/>
              </a:rPr>
              <a:t>using namespace </a:t>
            </a:r>
            <a:r>
              <a:rPr lang="en-US" altLang="zh-CN" b="1" dirty="0" err="1">
                <a:latin typeface="宋体" pitchFamily="2" charset="-122"/>
              </a:rPr>
              <a:t>std</a:t>
            </a:r>
            <a:r>
              <a:rPr lang="en-US" altLang="zh-CN" b="1" dirty="0">
                <a:latin typeface="宋体" pitchFamily="2" charset="-122"/>
              </a:rPr>
              <a:t>;</a:t>
            </a:r>
          </a:p>
          <a:p>
            <a:pPr marL="0" indent="0">
              <a:buNone/>
            </a:pPr>
            <a:endParaRPr lang="en-US" altLang="zh-CN" b="1" dirty="0">
              <a:latin typeface="宋体" pitchFamily="2" charset="-122"/>
            </a:endParaRPr>
          </a:p>
          <a:p>
            <a:pPr marL="0" indent="0">
              <a:buNone/>
            </a:pPr>
            <a:r>
              <a:rPr lang="en-US" altLang="zh-CN" b="1" dirty="0" err="1">
                <a:latin typeface="宋体" pitchFamily="2" charset="-122"/>
              </a:rPr>
              <a:t>int</a:t>
            </a:r>
            <a:r>
              <a:rPr lang="en-US" altLang="zh-CN" b="1" dirty="0">
                <a:latin typeface="宋体" pitchFamily="2" charset="-122"/>
              </a:rPr>
              <a:t> main()</a:t>
            </a:r>
          </a:p>
          <a:p>
            <a:pPr marL="0" indent="0">
              <a:buNone/>
            </a:pP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a:t>
            </a:r>
            <a:r>
              <a:rPr lang="en-US" altLang="zh-CN" b="1" dirty="0" err="1">
                <a:latin typeface="宋体" pitchFamily="2" charset="-122"/>
              </a:rPr>
              <a:t>i</a:t>
            </a:r>
            <a:r>
              <a:rPr lang="en-US" altLang="zh-CN" b="1" dirty="0">
                <a:latin typeface="宋体" pitchFamily="2" charset="-122"/>
              </a:rPr>
              <a:t>=10;</a:t>
            </a:r>
          </a:p>
          <a:p>
            <a:pPr marL="0" indent="0">
              <a:buNone/>
            </a:pPr>
            <a:r>
              <a:rPr lang="en-US" altLang="zh-CN" b="1" dirty="0">
                <a:latin typeface="宋体" pitchFamily="2" charset="-122"/>
              </a:rPr>
              <a:t>    do{</a:t>
            </a:r>
          </a:p>
          <a:p>
            <a:pPr marL="0" indent="0">
              <a:buNone/>
            </a:pPr>
            <a:r>
              <a:rPr lang="en-US" altLang="zh-CN" b="1" dirty="0">
                <a:latin typeface="宋体" pitchFamily="2" charset="-122"/>
              </a:rPr>
              <a:t>	</a:t>
            </a:r>
            <a:r>
              <a:rPr lang="en-US" altLang="zh-CN" b="1" dirty="0" err="1">
                <a:latin typeface="宋体" pitchFamily="2" charset="-122"/>
              </a:rPr>
              <a:t>cout</a:t>
            </a:r>
            <a:r>
              <a:rPr lang="en-US" altLang="zh-CN" b="1" dirty="0">
                <a:latin typeface="宋体" pitchFamily="2" charset="-122"/>
              </a:rPr>
              <a:t>&lt;&lt;</a:t>
            </a:r>
            <a:r>
              <a:rPr lang="en-US" altLang="zh-CN" b="1" dirty="0" err="1">
                <a:latin typeface="宋体" pitchFamily="2" charset="-122"/>
              </a:rPr>
              <a:t>i</a:t>
            </a:r>
            <a:r>
              <a:rPr lang="en-US" altLang="zh-CN" b="1" dirty="0">
                <a:latin typeface="宋体" pitchFamily="2" charset="-122"/>
              </a:rPr>
              <a:t>&lt;&lt;</a:t>
            </a:r>
            <a:r>
              <a:rPr lang="en-US" altLang="zh-CN" b="1" dirty="0" err="1">
                <a:latin typeface="宋体" pitchFamily="2" charset="-122"/>
              </a:rPr>
              <a:t>endl</a:t>
            </a:r>
            <a:r>
              <a:rPr lang="en-US" altLang="zh-CN" b="1" dirty="0">
                <a:latin typeface="宋体" pitchFamily="2" charset="-122"/>
              </a:rPr>
              <a:t>;</a:t>
            </a:r>
          </a:p>
          <a:p>
            <a:pPr marL="0" indent="0">
              <a:buNone/>
            </a:pPr>
            <a:r>
              <a:rPr lang="en-US" altLang="zh-CN" b="1" dirty="0">
                <a:latin typeface="宋体" pitchFamily="2" charset="-122"/>
              </a:rPr>
              <a:t>    }while(</a:t>
            </a:r>
            <a:r>
              <a:rPr lang="en-US" altLang="zh-CN" b="1" dirty="0" err="1">
                <a:latin typeface="宋体" pitchFamily="2" charset="-122"/>
              </a:rPr>
              <a:t>i</a:t>
            </a:r>
            <a:r>
              <a:rPr lang="en-US" altLang="zh-CN" b="1" dirty="0">
                <a:latin typeface="宋体" pitchFamily="2" charset="-122"/>
              </a:rPr>
              <a:t>--&gt;0);</a:t>
            </a:r>
          </a:p>
          <a:p>
            <a:pPr marL="0" indent="0">
              <a:buNone/>
            </a:pPr>
            <a:endParaRPr lang="en-US" altLang="zh-CN" b="1" dirty="0">
              <a:latin typeface="宋体" pitchFamily="2" charset="-122"/>
            </a:endParaRPr>
          </a:p>
          <a:p>
            <a:pPr marL="0" indent="0">
              <a:buNone/>
            </a:pPr>
            <a:r>
              <a:rPr lang="en-US" altLang="zh-CN" b="1" dirty="0">
                <a:latin typeface="宋体" pitchFamily="2" charset="-122"/>
              </a:rPr>
              <a:t>    return 0;</a:t>
            </a:r>
          </a:p>
          <a:p>
            <a:pPr marL="0" indent="0">
              <a:buNone/>
            </a:pPr>
            <a:r>
              <a:rPr lang="en-US" altLang="zh-CN" b="1" dirty="0">
                <a:latin typeface="宋体" pitchFamily="2" charset="-122"/>
              </a:rPr>
              <a:t>}</a:t>
            </a:r>
          </a:p>
          <a:p>
            <a:pPr marL="0" indent="0" eaLnBrk="1" hangingPunct="1">
              <a:buNone/>
            </a:pPr>
            <a:endParaRPr lang="zh-CN" altLang="zh-CN" b="1" dirty="0" smtClean="0">
              <a:latin typeface="宋体" pitchFamily="2" charset="-122"/>
            </a:endParaRPr>
          </a:p>
        </p:txBody>
      </p:sp>
    </p:spTree>
    <p:extLst>
      <p:ext uri="{BB962C8B-B14F-4D97-AF65-F5344CB8AC3E}">
        <p14:creationId xmlns:p14="http://schemas.microsoft.com/office/powerpoint/2010/main" val="389369911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5618"/>
                                        </p:tgtEl>
                                        <p:attrNameLst>
                                          <p:attrName>style.visibility</p:attrName>
                                        </p:attrNameLst>
                                      </p:cBhvr>
                                      <p:to>
                                        <p:strVal val="visible"/>
                                      </p:to>
                                    </p:set>
                                    <p:anim calcmode="lin" valueType="num">
                                      <p:cBhvr additive="base">
                                        <p:cTn id="7" dur="500" fill="hold"/>
                                        <p:tgtEl>
                                          <p:spTgt spid="1135618"/>
                                        </p:tgtEl>
                                        <p:attrNameLst>
                                          <p:attrName>ppt_x</p:attrName>
                                        </p:attrNameLst>
                                      </p:cBhvr>
                                      <p:tavLst>
                                        <p:tav tm="0">
                                          <p:val>
                                            <p:strVal val="1+#ppt_w/2"/>
                                          </p:val>
                                        </p:tav>
                                        <p:tav tm="100000">
                                          <p:val>
                                            <p:strVal val="#ppt_x"/>
                                          </p:val>
                                        </p:tav>
                                      </p:tavLst>
                                    </p:anim>
                                    <p:anim calcmode="lin" valueType="num">
                                      <p:cBhvr additive="base">
                                        <p:cTn id="8" dur="500" fill="hold"/>
                                        <p:tgtEl>
                                          <p:spTgt spid="11356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35619">
                                            <p:txEl>
                                              <p:pRg st="0" end="0"/>
                                            </p:txEl>
                                          </p:spTgt>
                                        </p:tgtEl>
                                        <p:attrNameLst>
                                          <p:attrName>style.visibility</p:attrName>
                                        </p:attrNameLst>
                                      </p:cBhvr>
                                      <p:to>
                                        <p:strVal val="visible"/>
                                      </p:to>
                                    </p:set>
                                    <p:anim calcmode="lin" valueType="num">
                                      <p:cBhvr additive="base">
                                        <p:cTn id="13" dur="500" fill="hold"/>
                                        <p:tgtEl>
                                          <p:spTgt spid="113561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35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35619">
                                            <p:txEl>
                                              <p:pRg st="1" end="1"/>
                                            </p:txEl>
                                          </p:spTgt>
                                        </p:tgtEl>
                                        <p:attrNameLst>
                                          <p:attrName>style.visibility</p:attrName>
                                        </p:attrNameLst>
                                      </p:cBhvr>
                                      <p:to>
                                        <p:strVal val="visible"/>
                                      </p:to>
                                    </p:set>
                                    <p:anim calcmode="lin" valueType="num">
                                      <p:cBhvr additive="base">
                                        <p:cTn id="19" dur="500" fill="hold"/>
                                        <p:tgtEl>
                                          <p:spTgt spid="113561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35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35619">
                                            <p:txEl>
                                              <p:pRg st="3" end="3"/>
                                            </p:txEl>
                                          </p:spTgt>
                                        </p:tgtEl>
                                        <p:attrNameLst>
                                          <p:attrName>style.visibility</p:attrName>
                                        </p:attrNameLst>
                                      </p:cBhvr>
                                      <p:to>
                                        <p:strVal val="visible"/>
                                      </p:to>
                                    </p:set>
                                    <p:anim calcmode="lin" valueType="num">
                                      <p:cBhvr additive="base">
                                        <p:cTn id="25" dur="500" fill="hold"/>
                                        <p:tgtEl>
                                          <p:spTgt spid="11356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35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35619">
                                            <p:txEl>
                                              <p:pRg st="4" end="4"/>
                                            </p:txEl>
                                          </p:spTgt>
                                        </p:tgtEl>
                                        <p:attrNameLst>
                                          <p:attrName>style.visibility</p:attrName>
                                        </p:attrNameLst>
                                      </p:cBhvr>
                                      <p:to>
                                        <p:strVal val="visible"/>
                                      </p:to>
                                    </p:set>
                                    <p:anim calcmode="lin" valueType="num">
                                      <p:cBhvr additive="base">
                                        <p:cTn id="31" dur="500" fill="hold"/>
                                        <p:tgtEl>
                                          <p:spTgt spid="11356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35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35619">
                                            <p:txEl>
                                              <p:pRg st="5" end="5"/>
                                            </p:txEl>
                                          </p:spTgt>
                                        </p:tgtEl>
                                        <p:attrNameLst>
                                          <p:attrName>style.visibility</p:attrName>
                                        </p:attrNameLst>
                                      </p:cBhvr>
                                      <p:to>
                                        <p:strVal val="visible"/>
                                      </p:to>
                                    </p:set>
                                    <p:anim calcmode="lin" valueType="num">
                                      <p:cBhvr additive="base">
                                        <p:cTn id="37" dur="500" fill="hold"/>
                                        <p:tgtEl>
                                          <p:spTgt spid="113561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35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35619">
                                            <p:txEl>
                                              <p:pRg st="6" end="6"/>
                                            </p:txEl>
                                          </p:spTgt>
                                        </p:tgtEl>
                                        <p:attrNameLst>
                                          <p:attrName>style.visibility</p:attrName>
                                        </p:attrNameLst>
                                      </p:cBhvr>
                                      <p:to>
                                        <p:strVal val="visible"/>
                                      </p:to>
                                    </p:set>
                                    <p:anim calcmode="lin" valueType="num">
                                      <p:cBhvr additive="base">
                                        <p:cTn id="43" dur="500" fill="hold"/>
                                        <p:tgtEl>
                                          <p:spTgt spid="113561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356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35619">
                                            <p:txEl>
                                              <p:pRg st="7" end="7"/>
                                            </p:txEl>
                                          </p:spTgt>
                                        </p:tgtEl>
                                        <p:attrNameLst>
                                          <p:attrName>style.visibility</p:attrName>
                                        </p:attrNameLst>
                                      </p:cBhvr>
                                      <p:to>
                                        <p:strVal val="visible"/>
                                      </p:to>
                                    </p:set>
                                    <p:anim calcmode="lin" valueType="num">
                                      <p:cBhvr additive="base">
                                        <p:cTn id="49" dur="500" fill="hold"/>
                                        <p:tgtEl>
                                          <p:spTgt spid="1135619">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356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35619">
                                            <p:txEl>
                                              <p:pRg st="8" end="8"/>
                                            </p:txEl>
                                          </p:spTgt>
                                        </p:tgtEl>
                                        <p:attrNameLst>
                                          <p:attrName>style.visibility</p:attrName>
                                        </p:attrNameLst>
                                      </p:cBhvr>
                                      <p:to>
                                        <p:strVal val="visible"/>
                                      </p:to>
                                    </p:set>
                                    <p:anim calcmode="lin" valueType="num">
                                      <p:cBhvr additive="base">
                                        <p:cTn id="55" dur="500" fill="hold"/>
                                        <p:tgtEl>
                                          <p:spTgt spid="1135619">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356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35619">
                                            <p:txEl>
                                              <p:pRg st="10" end="10"/>
                                            </p:txEl>
                                          </p:spTgt>
                                        </p:tgtEl>
                                        <p:attrNameLst>
                                          <p:attrName>style.visibility</p:attrName>
                                        </p:attrNameLst>
                                      </p:cBhvr>
                                      <p:to>
                                        <p:strVal val="visible"/>
                                      </p:to>
                                    </p:set>
                                    <p:anim calcmode="lin" valueType="num">
                                      <p:cBhvr additive="base">
                                        <p:cTn id="61" dur="500" fill="hold"/>
                                        <p:tgtEl>
                                          <p:spTgt spid="113561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3561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35619">
                                            <p:txEl>
                                              <p:pRg st="11" end="11"/>
                                            </p:txEl>
                                          </p:spTgt>
                                        </p:tgtEl>
                                        <p:attrNameLst>
                                          <p:attrName>style.visibility</p:attrName>
                                        </p:attrNameLst>
                                      </p:cBhvr>
                                      <p:to>
                                        <p:strVal val="visible"/>
                                      </p:to>
                                    </p:set>
                                    <p:anim calcmode="lin" valueType="num">
                                      <p:cBhvr additive="base">
                                        <p:cTn id="67" dur="500" fill="hold"/>
                                        <p:tgtEl>
                                          <p:spTgt spid="113561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3561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18" grpId="0" autoUpdateAnimBg="0"/>
      <p:bldP spid="1135619"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E795555-0272-439C-8FE8-1EF856724121}" type="slidenum">
              <a:rPr kumimoji="0" lang="zh-CN" altLang="en-US" sz="1400"/>
              <a:pPr eaLnBrk="1" hangingPunct="1"/>
              <a:t>84</a:t>
            </a:fld>
            <a:endParaRPr kumimoji="0" lang="en-US" altLang="zh-CN" sz="1400"/>
          </a:p>
        </p:txBody>
      </p:sp>
      <p:sp>
        <p:nvSpPr>
          <p:cNvPr id="1144834" name="Rectangle 2"/>
          <p:cNvSpPr>
            <a:spLocks noGrp="1" noChangeArrowheads="1"/>
          </p:cNvSpPr>
          <p:nvPr>
            <p:ph type="title"/>
          </p:nvPr>
        </p:nvSpPr>
        <p:spPr/>
        <p:txBody>
          <a:bodyPr/>
          <a:lstStyle/>
          <a:p>
            <a:pPr eaLnBrk="1" hangingPunct="1">
              <a:defRPr/>
            </a:pPr>
            <a:r>
              <a:rPr lang="zh-CN" altLang="en-US" smtClean="0">
                <a:solidFill>
                  <a:schemeClr val="tx1"/>
                </a:solidFill>
              </a:rPr>
              <a:t>嵌套循环</a:t>
            </a:r>
          </a:p>
        </p:txBody>
      </p:sp>
      <p:sp>
        <p:nvSpPr>
          <p:cNvPr id="47108" name="Text Box 3"/>
          <p:cNvSpPr txBox="1">
            <a:spLocks noChangeArrowheads="1"/>
          </p:cNvSpPr>
          <p:nvPr/>
        </p:nvSpPr>
        <p:spPr bwMode="auto">
          <a:xfrm>
            <a:off x="669925" y="2001838"/>
            <a:ext cx="26225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循环是可以嵌套的</a:t>
            </a:r>
          </a:p>
        </p:txBody>
      </p:sp>
    </p:spTree>
    <p:extLst>
      <p:ext uri="{BB962C8B-B14F-4D97-AF65-F5344CB8AC3E}">
        <p14:creationId xmlns:p14="http://schemas.microsoft.com/office/powerpoint/2010/main" val="3724501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8F7E4DD-6AE0-480A-8949-22A54B72B232}" type="slidenum">
              <a:rPr kumimoji="0" lang="zh-CN" altLang="en-US" sz="1400"/>
              <a:pPr eaLnBrk="1" hangingPunct="1"/>
              <a:t>85</a:t>
            </a:fld>
            <a:endParaRPr kumimoji="0" lang="en-US" altLang="zh-CN" sz="1400"/>
          </a:p>
        </p:txBody>
      </p:sp>
      <p:sp>
        <p:nvSpPr>
          <p:cNvPr id="1145858" name="Rectangle 2"/>
          <p:cNvSpPr>
            <a:spLocks noGrp="1" noChangeArrowheads="1"/>
          </p:cNvSpPr>
          <p:nvPr>
            <p:ph type="title"/>
          </p:nvPr>
        </p:nvSpPr>
        <p:spPr/>
        <p:txBody>
          <a:bodyPr/>
          <a:lstStyle/>
          <a:p>
            <a:pPr eaLnBrk="1" hangingPunct="1">
              <a:defRPr/>
            </a:pPr>
            <a:r>
              <a:rPr lang="en-US" altLang="zh-CN" b="1" dirty="0" smtClean="0">
                <a:solidFill>
                  <a:schemeClr val="tx1"/>
                </a:solidFill>
                <a:latin typeface="宋体" pitchFamily="2" charset="-122"/>
              </a:rPr>
              <a:t>3</a:t>
            </a:r>
            <a:r>
              <a:rPr lang="zh-CN" altLang="zh-CN" b="1" dirty="0" smtClean="0">
                <a:solidFill>
                  <a:schemeClr val="tx1"/>
                </a:solidFill>
                <a:latin typeface="宋体" pitchFamily="2" charset="-122"/>
              </a:rPr>
              <a:t>.</a:t>
            </a:r>
            <a:r>
              <a:rPr lang="zh-CN" altLang="en-US" b="1" dirty="0" smtClean="0">
                <a:solidFill>
                  <a:schemeClr val="tx1"/>
                </a:solidFill>
                <a:latin typeface="宋体" pitchFamily="2" charset="-122"/>
              </a:rPr>
              <a:t>3</a:t>
            </a:r>
            <a:r>
              <a:rPr lang="zh-CN" altLang="zh-CN" b="1" dirty="0" smtClean="0">
                <a:solidFill>
                  <a:schemeClr val="tx1"/>
                </a:solidFill>
                <a:latin typeface="宋体" pitchFamily="2" charset="-122"/>
              </a:rPr>
              <a:t>辅助控制语句</a:t>
            </a:r>
          </a:p>
        </p:txBody>
      </p:sp>
      <p:sp>
        <p:nvSpPr>
          <p:cNvPr id="1145859" name="Rectangle 3"/>
          <p:cNvSpPr>
            <a:spLocks noGrp="1" noChangeArrowheads="1"/>
          </p:cNvSpPr>
          <p:nvPr>
            <p:ph type="body" idx="1"/>
          </p:nvPr>
        </p:nvSpPr>
        <p:spPr/>
        <p:txBody>
          <a:bodyPr/>
          <a:lstStyle/>
          <a:p>
            <a:pPr eaLnBrk="1" hangingPunct="1"/>
            <a:r>
              <a:rPr lang="en-US" altLang="zh-CN" b="1" dirty="0" smtClean="0">
                <a:latin typeface="宋体" pitchFamily="2" charset="-122"/>
              </a:rPr>
              <a:t>break</a:t>
            </a:r>
          </a:p>
          <a:p>
            <a:pPr eaLnBrk="1" hangingPunct="1"/>
            <a:r>
              <a:rPr lang="en-US" altLang="zh-CN" b="1" dirty="0" smtClean="0">
                <a:latin typeface="宋体" pitchFamily="2" charset="-122"/>
              </a:rPr>
              <a:t>continue</a:t>
            </a:r>
          </a:p>
          <a:p>
            <a:r>
              <a:rPr lang="en-US" altLang="zh-CN" b="1" dirty="0" err="1">
                <a:latin typeface="宋体" pitchFamily="2" charset="-122"/>
              </a:rPr>
              <a:t>goto</a:t>
            </a:r>
            <a:endParaRPr lang="en-US" altLang="zh-CN" b="1" dirty="0">
              <a:latin typeface="宋体" pitchFamily="2" charset="-122"/>
            </a:endParaRPr>
          </a:p>
          <a:p>
            <a:pPr eaLnBrk="1" hangingPunct="1"/>
            <a:r>
              <a:rPr lang="en-US" altLang="zh-CN" b="1" dirty="0" smtClean="0">
                <a:latin typeface="宋体" pitchFamily="2" charset="-122"/>
              </a:rPr>
              <a:t>return</a:t>
            </a:r>
          </a:p>
        </p:txBody>
      </p:sp>
    </p:spTree>
    <p:extLst>
      <p:ext uri="{BB962C8B-B14F-4D97-AF65-F5344CB8AC3E}">
        <p14:creationId xmlns:p14="http://schemas.microsoft.com/office/powerpoint/2010/main" val="369929950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5858"/>
                                        </p:tgtEl>
                                        <p:attrNameLst>
                                          <p:attrName>style.visibility</p:attrName>
                                        </p:attrNameLst>
                                      </p:cBhvr>
                                      <p:to>
                                        <p:strVal val="visible"/>
                                      </p:to>
                                    </p:set>
                                    <p:anim calcmode="lin" valueType="num">
                                      <p:cBhvr additive="base">
                                        <p:cTn id="7" dur="500" fill="hold"/>
                                        <p:tgtEl>
                                          <p:spTgt spid="1145858"/>
                                        </p:tgtEl>
                                        <p:attrNameLst>
                                          <p:attrName>ppt_x</p:attrName>
                                        </p:attrNameLst>
                                      </p:cBhvr>
                                      <p:tavLst>
                                        <p:tav tm="0">
                                          <p:val>
                                            <p:strVal val="1+#ppt_w/2"/>
                                          </p:val>
                                        </p:tav>
                                        <p:tav tm="100000">
                                          <p:val>
                                            <p:strVal val="#ppt_x"/>
                                          </p:val>
                                        </p:tav>
                                      </p:tavLst>
                                    </p:anim>
                                    <p:anim calcmode="lin" valueType="num">
                                      <p:cBhvr additive="base">
                                        <p:cTn id="8" dur="500" fill="hold"/>
                                        <p:tgtEl>
                                          <p:spTgt spid="11458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5859">
                                            <p:txEl>
                                              <p:pRg st="0" end="0"/>
                                            </p:txEl>
                                          </p:spTgt>
                                        </p:tgtEl>
                                        <p:attrNameLst>
                                          <p:attrName>style.visibility</p:attrName>
                                        </p:attrNameLst>
                                      </p:cBhvr>
                                      <p:to>
                                        <p:strVal val="visible"/>
                                      </p:to>
                                    </p:set>
                                    <p:anim calcmode="lin" valueType="num">
                                      <p:cBhvr additive="base">
                                        <p:cTn id="13" dur="500" fill="hold"/>
                                        <p:tgtEl>
                                          <p:spTgt spid="114585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45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45859">
                                            <p:txEl>
                                              <p:pRg st="1" end="1"/>
                                            </p:txEl>
                                          </p:spTgt>
                                        </p:tgtEl>
                                        <p:attrNameLst>
                                          <p:attrName>style.visibility</p:attrName>
                                        </p:attrNameLst>
                                      </p:cBhvr>
                                      <p:to>
                                        <p:strVal val="visible"/>
                                      </p:to>
                                    </p:set>
                                    <p:anim calcmode="lin" valueType="num">
                                      <p:cBhvr additive="base">
                                        <p:cTn id="19" dur="500" fill="hold"/>
                                        <p:tgtEl>
                                          <p:spTgt spid="114585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45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45859">
                                            <p:txEl>
                                              <p:pRg st="2" end="2"/>
                                            </p:txEl>
                                          </p:spTgt>
                                        </p:tgtEl>
                                        <p:attrNameLst>
                                          <p:attrName>style.visibility</p:attrName>
                                        </p:attrNameLst>
                                      </p:cBhvr>
                                      <p:to>
                                        <p:strVal val="visible"/>
                                      </p:to>
                                    </p:set>
                                    <p:anim calcmode="lin" valueType="num">
                                      <p:cBhvr additive="base">
                                        <p:cTn id="25" dur="500" fill="hold"/>
                                        <p:tgtEl>
                                          <p:spTgt spid="1145859">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45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45859">
                                            <p:txEl>
                                              <p:pRg st="3" end="3"/>
                                            </p:txEl>
                                          </p:spTgt>
                                        </p:tgtEl>
                                        <p:attrNameLst>
                                          <p:attrName>style.visibility</p:attrName>
                                        </p:attrNameLst>
                                      </p:cBhvr>
                                      <p:to>
                                        <p:strVal val="visible"/>
                                      </p:to>
                                    </p:set>
                                    <p:anim calcmode="lin" valueType="num">
                                      <p:cBhvr additive="base">
                                        <p:cTn id="31" dur="500" fill="hold"/>
                                        <p:tgtEl>
                                          <p:spTgt spid="1145859">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458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58" grpId="0" autoUpdateAnimBg="0"/>
      <p:bldP spid="1145859"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8F7E4DD-6AE0-480A-8949-22A54B72B232}" type="slidenum">
              <a:rPr kumimoji="0" lang="zh-CN" altLang="en-US" sz="1400"/>
              <a:pPr eaLnBrk="1" hangingPunct="1"/>
              <a:t>86</a:t>
            </a:fld>
            <a:endParaRPr kumimoji="0" lang="en-US" altLang="zh-CN" sz="1400"/>
          </a:p>
        </p:txBody>
      </p:sp>
      <p:sp>
        <p:nvSpPr>
          <p:cNvPr id="1145859" name="Rectangle 3"/>
          <p:cNvSpPr>
            <a:spLocks noGrp="1" noChangeArrowheads="1"/>
          </p:cNvSpPr>
          <p:nvPr>
            <p:ph type="body" idx="1"/>
          </p:nvPr>
        </p:nvSpPr>
        <p:spPr>
          <a:xfrm>
            <a:off x="457200" y="260648"/>
            <a:ext cx="8229600" cy="5865515"/>
          </a:xfrm>
        </p:spPr>
        <p:txBody>
          <a:bodyPr>
            <a:normAutofit fontScale="55000" lnSpcReduction="20000"/>
          </a:bodyPr>
          <a:lstStyle/>
          <a:p>
            <a:pPr marL="0" indent="0">
              <a:buNone/>
            </a:pPr>
            <a:r>
              <a:rPr lang="en-US" altLang="zh-CN" b="1" dirty="0">
                <a:latin typeface="宋体" pitchFamily="2" charset="-122"/>
              </a:rPr>
              <a:t>#include &lt;</a:t>
            </a:r>
            <a:r>
              <a:rPr lang="en-US" altLang="zh-CN" b="1" dirty="0" err="1">
                <a:latin typeface="宋体" pitchFamily="2" charset="-122"/>
              </a:rPr>
              <a:t>iostream</a:t>
            </a:r>
            <a:r>
              <a:rPr lang="en-US" altLang="zh-CN" b="1" dirty="0">
                <a:latin typeface="宋体" pitchFamily="2" charset="-122"/>
              </a:rPr>
              <a:t>&gt;</a:t>
            </a:r>
          </a:p>
          <a:p>
            <a:pPr marL="0" indent="0">
              <a:buNone/>
            </a:pPr>
            <a:r>
              <a:rPr lang="en-US" altLang="zh-CN" b="1" dirty="0">
                <a:latin typeface="宋体" pitchFamily="2" charset="-122"/>
              </a:rPr>
              <a:t>using namespace </a:t>
            </a:r>
            <a:r>
              <a:rPr lang="en-US" altLang="zh-CN" b="1" dirty="0" err="1">
                <a:latin typeface="宋体" pitchFamily="2" charset="-122"/>
              </a:rPr>
              <a:t>std</a:t>
            </a:r>
            <a:r>
              <a:rPr lang="en-US" altLang="zh-CN" b="1" dirty="0">
                <a:latin typeface="宋体" pitchFamily="2" charset="-122"/>
              </a:rPr>
              <a:t>;</a:t>
            </a:r>
          </a:p>
          <a:p>
            <a:pPr marL="0" indent="0">
              <a:buNone/>
            </a:pPr>
            <a:endParaRPr lang="en-US" altLang="zh-CN" b="1" dirty="0">
              <a:latin typeface="宋体" pitchFamily="2" charset="-122"/>
            </a:endParaRPr>
          </a:p>
          <a:p>
            <a:pPr marL="0" indent="0">
              <a:buNone/>
            </a:pPr>
            <a:r>
              <a:rPr lang="en-US" altLang="zh-CN" b="1" dirty="0" err="1">
                <a:latin typeface="宋体" pitchFamily="2" charset="-122"/>
              </a:rPr>
              <a:t>int</a:t>
            </a:r>
            <a:r>
              <a:rPr lang="en-US" altLang="zh-CN" b="1" dirty="0">
                <a:latin typeface="宋体" pitchFamily="2" charset="-122"/>
              </a:rPr>
              <a:t> main()</a:t>
            </a:r>
          </a:p>
          <a:p>
            <a:pPr marL="0" indent="0">
              <a:buNone/>
            </a:pPr>
            <a:r>
              <a:rPr lang="en-US" altLang="zh-CN" b="1" dirty="0">
                <a:latin typeface="宋体" pitchFamily="2" charset="-122"/>
              </a:rPr>
              <a:t>{</a:t>
            </a:r>
          </a:p>
          <a:p>
            <a:pPr marL="0" indent="0">
              <a:buNone/>
            </a:pPr>
            <a:r>
              <a:rPr lang="en-US" altLang="zh-CN" b="1" dirty="0">
                <a:latin typeface="宋体" pitchFamily="2" charset="-122"/>
              </a:rPr>
              <a:t>    </a:t>
            </a:r>
            <a:r>
              <a:rPr lang="en-US" altLang="zh-CN" b="1" dirty="0" err="1">
                <a:latin typeface="宋体" pitchFamily="2" charset="-122"/>
              </a:rPr>
              <a:t>int</a:t>
            </a:r>
            <a:r>
              <a:rPr lang="en-US" altLang="zh-CN" b="1" dirty="0">
                <a:latin typeface="宋体" pitchFamily="2" charset="-122"/>
              </a:rPr>
              <a:t> </a:t>
            </a:r>
            <a:r>
              <a:rPr lang="en-US" altLang="zh-CN" b="1" dirty="0" err="1">
                <a:latin typeface="宋体" pitchFamily="2" charset="-122"/>
              </a:rPr>
              <a:t>arr</a:t>
            </a:r>
            <a:r>
              <a:rPr lang="en-US" altLang="zh-CN" b="1" dirty="0">
                <a:latin typeface="宋体" pitchFamily="2" charset="-122"/>
              </a:rPr>
              <a:t>[3][3]={{1,2,3},{4,5,6},{7,8,9}};</a:t>
            </a:r>
          </a:p>
          <a:p>
            <a:pPr marL="0" indent="0">
              <a:buNone/>
            </a:pPr>
            <a:r>
              <a:rPr lang="en-US" altLang="zh-CN" b="1" dirty="0">
                <a:latin typeface="宋体" pitchFamily="2" charset="-122"/>
              </a:rPr>
              <a:t>    for(</a:t>
            </a:r>
            <a:r>
              <a:rPr lang="en-US" altLang="zh-CN" b="1" dirty="0" err="1">
                <a:latin typeface="宋体" pitchFamily="2" charset="-122"/>
              </a:rPr>
              <a:t>int</a:t>
            </a:r>
            <a:r>
              <a:rPr lang="en-US" altLang="zh-CN" b="1" dirty="0">
                <a:latin typeface="宋体" pitchFamily="2" charset="-122"/>
              </a:rPr>
              <a:t> </a:t>
            </a:r>
            <a:r>
              <a:rPr lang="en-US" altLang="zh-CN" b="1" dirty="0" err="1">
                <a:latin typeface="宋体" pitchFamily="2" charset="-122"/>
              </a:rPr>
              <a:t>i</a:t>
            </a:r>
            <a:r>
              <a:rPr lang="en-US" altLang="zh-CN" b="1" dirty="0">
                <a:latin typeface="宋体" pitchFamily="2" charset="-122"/>
              </a:rPr>
              <a:t>=0;i&lt;3;i++)</a:t>
            </a:r>
          </a:p>
          <a:p>
            <a:pPr marL="0" indent="0">
              <a:buNone/>
            </a:pPr>
            <a:r>
              <a:rPr lang="en-US" altLang="zh-CN" b="1" dirty="0">
                <a:latin typeface="宋体" pitchFamily="2" charset="-122"/>
              </a:rPr>
              <a:t>    {</a:t>
            </a:r>
          </a:p>
          <a:p>
            <a:pPr marL="0" indent="0">
              <a:buNone/>
            </a:pPr>
            <a:r>
              <a:rPr lang="en-US" altLang="zh-CN" b="1" dirty="0">
                <a:latin typeface="宋体" pitchFamily="2" charset="-122"/>
              </a:rPr>
              <a:t>        for(</a:t>
            </a:r>
            <a:r>
              <a:rPr lang="en-US" altLang="zh-CN" b="1" dirty="0" err="1">
                <a:latin typeface="宋体" pitchFamily="2" charset="-122"/>
              </a:rPr>
              <a:t>int</a:t>
            </a:r>
            <a:r>
              <a:rPr lang="en-US" altLang="zh-CN" b="1" dirty="0">
                <a:latin typeface="宋体" pitchFamily="2" charset="-122"/>
              </a:rPr>
              <a:t> j=0;j&lt;3;j++)</a:t>
            </a:r>
          </a:p>
          <a:p>
            <a:pPr marL="0" indent="0">
              <a:buNone/>
            </a:pPr>
            <a:r>
              <a:rPr lang="en-US" altLang="zh-CN" b="1" dirty="0">
                <a:latin typeface="宋体" pitchFamily="2" charset="-122"/>
              </a:rPr>
              <a:t>        {</a:t>
            </a:r>
          </a:p>
          <a:p>
            <a:pPr marL="0" indent="0">
              <a:buNone/>
            </a:pPr>
            <a:r>
              <a:rPr lang="en-US" altLang="zh-CN" b="1" dirty="0">
                <a:latin typeface="宋体" pitchFamily="2" charset="-122"/>
              </a:rPr>
              <a:t>            </a:t>
            </a:r>
            <a:r>
              <a:rPr lang="en-US" altLang="zh-CN" b="1" dirty="0" err="1">
                <a:latin typeface="宋体" pitchFamily="2" charset="-122"/>
              </a:rPr>
              <a:t>cout</a:t>
            </a:r>
            <a:r>
              <a:rPr lang="en-US" altLang="zh-CN" b="1" dirty="0">
                <a:latin typeface="宋体" pitchFamily="2" charset="-122"/>
              </a:rPr>
              <a:t>&lt;&lt;'\t';</a:t>
            </a:r>
          </a:p>
          <a:p>
            <a:pPr marL="0" indent="0">
              <a:buNone/>
            </a:pPr>
            <a:r>
              <a:rPr lang="en-US" altLang="zh-CN" b="1" dirty="0">
                <a:latin typeface="宋体" pitchFamily="2" charset="-122"/>
              </a:rPr>
              <a:t>            //if(</a:t>
            </a:r>
            <a:r>
              <a:rPr lang="en-US" altLang="zh-CN" b="1" dirty="0" err="1">
                <a:latin typeface="宋体" pitchFamily="2" charset="-122"/>
              </a:rPr>
              <a:t>i</a:t>
            </a:r>
            <a:r>
              <a:rPr lang="en-US" altLang="zh-CN" b="1" dirty="0">
                <a:latin typeface="宋体" pitchFamily="2" charset="-122"/>
              </a:rPr>
              <a:t>==j)</a:t>
            </a:r>
          </a:p>
          <a:p>
            <a:pPr marL="0" indent="0">
              <a:buNone/>
            </a:pPr>
            <a:r>
              <a:rPr lang="en-US" altLang="zh-CN" b="1" dirty="0">
                <a:latin typeface="宋体" pitchFamily="2" charset="-122"/>
              </a:rPr>
              <a:t>             //   continue;</a:t>
            </a:r>
          </a:p>
          <a:p>
            <a:pPr marL="0" indent="0">
              <a:buNone/>
            </a:pPr>
            <a:r>
              <a:rPr lang="en-US" altLang="zh-CN" b="1" dirty="0">
                <a:latin typeface="宋体" pitchFamily="2" charset="-122"/>
              </a:rPr>
              <a:t>            if(</a:t>
            </a:r>
            <a:r>
              <a:rPr lang="en-US" altLang="zh-CN" b="1" dirty="0" err="1">
                <a:latin typeface="宋体" pitchFamily="2" charset="-122"/>
              </a:rPr>
              <a:t>i</a:t>
            </a:r>
            <a:r>
              <a:rPr lang="en-US" altLang="zh-CN" b="1" dirty="0">
                <a:latin typeface="宋体" pitchFamily="2" charset="-122"/>
              </a:rPr>
              <a:t>&lt;j)</a:t>
            </a:r>
          </a:p>
          <a:p>
            <a:pPr marL="0" indent="0">
              <a:buNone/>
            </a:pPr>
            <a:r>
              <a:rPr lang="en-US" altLang="zh-CN" b="1" dirty="0">
                <a:latin typeface="宋体" pitchFamily="2" charset="-122"/>
              </a:rPr>
              <a:t>                break;</a:t>
            </a:r>
          </a:p>
          <a:p>
            <a:pPr marL="0" indent="0">
              <a:buNone/>
            </a:pPr>
            <a:r>
              <a:rPr lang="en-US" altLang="zh-CN" b="1" dirty="0">
                <a:latin typeface="宋体" pitchFamily="2" charset="-122"/>
              </a:rPr>
              <a:t>            </a:t>
            </a:r>
            <a:r>
              <a:rPr lang="en-US" altLang="zh-CN" b="1" dirty="0" err="1">
                <a:latin typeface="宋体" pitchFamily="2" charset="-122"/>
              </a:rPr>
              <a:t>cout</a:t>
            </a:r>
            <a:r>
              <a:rPr lang="en-US" altLang="zh-CN" b="1" dirty="0">
                <a:latin typeface="宋体" pitchFamily="2" charset="-122"/>
              </a:rPr>
              <a:t>&lt;&lt;</a:t>
            </a:r>
            <a:r>
              <a:rPr lang="en-US" altLang="zh-CN" b="1" dirty="0" err="1">
                <a:latin typeface="宋体" pitchFamily="2" charset="-122"/>
              </a:rPr>
              <a:t>arr</a:t>
            </a:r>
            <a:r>
              <a:rPr lang="en-US" altLang="zh-CN" b="1" dirty="0">
                <a:latin typeface="宋体" pitchFamily="2" charset="-122"/>
              </a:rPr>
              <a:t>[</a:t>
            </a:r>
            <a:r>
              <a:rPr lang="en-US" altLang="zh-CN" b="1" dirty="0" err="1">
                <a:latin typeface="宋体" pitchFamily="2" charset="-122"/>
              </a:rPr>
              <a:t>i</a:t>
            </a:r>
            <a:r>
              <a:rPr lang="en-US" altLang="zh-CN" b="1" dirty="0">
                <a:latin typeface="宋体" pitchFamily="2" charset="-122"/>
              </a:rPr>
              <a:t>][j];</a:t>
            </a:r>
          </a:p>
          <a:p>
            <a:pPr marL="0" indent="0">
              <a:buNone/>
            </a:pPr>
            <a:r>
              <a:rPr lang="en-US" altLang="zh-CN" b="1" dirty="0">
                <a:latin typeface="宋体" pitchFamily="2" charset="-122"/>
              </a:rPr>
              <a:t>        }</a:t>
            </a:r>
          </a:p>
          <a:p>
            <a:pPr marL="0" indent="0">
              <a:buNone/>
            </a:pPr>
            <a:r>
              <a:rPr lang="en-US" altLang="zh-CN" b="1" dirty="0">
                <a:latin typeface="宋体" pitchFamily="2" charset="-122"/>
              </a:rPr>
              <a:t>        </a:t>
            </a:r>
            <a:r>
              <a:rPr lang="en-US" altLang="zh-CN" b="1" dirty="0" err="1">
                <a:latin typeface="宋体" pitchFamily="2" charset="-122"/>
              </a:rPr>
              <a:t>cout</a:t>
            </a:r>
            <a:r>
              <a:rPr lang="en-US" altLang="zh-CN" b="1" dirty="0">
                <a:latin typeface="宋体" pitchFamily="2" charset="-122"/>
              </a:rPr>
              <a:t>&lt;&lt;</a:t>
            </a:r>
            <a:r>
              <a:rPr lang="en-US" altLang="zh-CN" b="1" dirty="0" err="1">
                <a:latin typeface="宋体" pitchFamily="2" charset="-122"/>
              </a:rPr>
              <a:t>endl</a:t>
            </a:r>
            <a:r>
              <a:rPr lang="en-US" altLang="zh-CN" b="1" dirty="0">
                <a:latin typeface="宋体" pitchFamily="2" charset="-122"/>
              </a:rPr>
              <a:t>;</a:t>
            </a:r>
          </a:p>
          <a:p>
            <a:pPr marL="0" indent="0">
              <a:buNone/>
            </a:pPr>
            <a:r>
              <a:rPr lang="en-US" altLang="zh-CN" b="1" dirty="0">
                <a:latin typeface="宋体" pitchFamily="2" charset="-122"/>
              </a:rPr>
              <a:t>    }</a:t>
            </a:r>
          </a:p>
          <a:p>
            <a:pPr marL="0" indent="0">
              <a:buNone/>
            </a:pPr>
            <a:r>
              <a:rPr lang="en-US" altLang="zh-CN" b="1" dirty="0">
                <a:latin typeface="宋体" pitchFamily="2" charset="-122"/>
              </a:rPr>
              <a:t>    return 0;</a:t>
            </a:r>
          </a:p>
          <a:p>
            <a:pPr marL="0" indent="0">
              <a:buNone/>
            </a:pPr>
            <a:r>
              <a:rPr lang="en-US" altLang="zh-CN" b="1" dirty="0">
                <a:latin typeface="宋体" pitchFamily="2" charset="-122"/>
              </a:rPr>
              <a:t>}</a:t>
            </a:r>
          </a:p>
          <a:p>
            <a:pPr marL="0" indent="0" eaLnBrk="1" hangingPunct="1">
              <a:buNone/>
            </a:pPr>
            <a:endParaRPr lang="en-US" altLang="zh-CN" b="1" dirty="0" smtClean="0">
              <a:latin typeface="宋体" pitchFamily="2" charset="-122"/>
            </a:endParaRPr>
          </a:p>
        </p:txBody>
      </p:sp>
    </p:spTree>
    <p:extLst>
      <p:ext uri="{BB962C8B-B14F-4D97-AF65-F5344CB8AC3E}">
        <p14:creationId xmlns:p14="http://schemas.microsoft.com/office/powerpoint/2010/main" val="1644994866"/>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5859">
                                            <p:txEl>
                                              <p:pRg st="0" end="0"/>
                                            </p:txEl>
                                          </p:spTgt>
                                        </p:tgtEl>
                                        <p:attrNameLst>
                                          <p:attrName>style.visibility</p:attrName>
                                        </p:attrNameLst>
                                      </p:cBhvr>
                                      <p:to>
                                        <p:strVal val="visible"/>
                                      </p:to>
                                    </p:set>
                                    <p:anim calcmode="lin" valueType="num">
                                      <p:cBhvr additive="base">
                                        <p:cTn id="7" dur="500" fill="hold"/>
                                        <p:tgtEl>
                                          <p:spTgt spid="11458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45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5859">
                                            <p:txEl>
                                              <p:pRg st="1" end="1"/>
                                            </p:txEl>
                                          </p:spTgt>
                                        </p:tgtEl>
                                        <p:attrNameLst>
                                          <p:attrName>style.visibility</p:attrName>
                                        </p:attrNameLst>
                                      </p:cBhvr>
                                      <p:to>
                                        <p:strVal val="visible"/>
                                      </p:to>
                                    </p:set>
                                    <p:anim calcmode="lin" valueType="num">
                                      <p:cBhvr additive="base">
                                        <p:cTn id="13" dur="500" fill="hold"/>
                                        <p:tgtEl>
                                          <p:spTgt spid="11458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45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45859">
                                            <p:txEl>
                                              <p:pRg st="3" end="3"/>
                                            </p:txEl>
                                          </p:spTgt>
                                        </p:tgtEl>
                                        <p:attrNameLst>
                                          <p:attrName>style.visibility</p:attrName>
                                        </p:attrNameLst>
                                      </p:cBhvr>
                                      <p:to>
                                        <p:strVal val="visible"/>
                                      </p:to>
                                    </p:set>
                                    <p:anim calcmode="lin" valueType="num">
                                      <p:cBhvr additive="base">
                                        <p:cTn id="19" dur="500" fill="hold"/>
                                        <p:tgtEl>
                                          <p:spTgt spid="114585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45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45859">
                                            <p:txEl>
                                              <p:pRg st="4" end="4"/>
                                            </p:txEl>
                                          </p:spTgt>
                                        </p:tgtEl>
                                        <p:attrNameLst>
                                          <p:attrName>style.visibility</p:attrName>
                                        </p:attrNameLst>
                                      </p:cBhvr>
                                      <p:to>
                                        <p:strVal val="visible"/>
                                      </p:to>
                                    </p:set>
                                    <p:anim calcmode="lin" valueType="num">
                                      <p:cBhvr additive="base">
                                        <p:cTn id="25" dur="500" fill="hold"/>
                                        <p:tgtEl>
                                          <p:spTgt spid="114585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45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45859">
                                            <p:txEl>
                                              <p:pRg st="5" end="5"/>
                                            </p:txEl>
                                          </p:spTgt>
                                        </p:tgtEl>
                                        <p:attrNameLst>
                                          <p:attrName>style.visibility</p:attrName>
                                        </p:attrNameLst>
                                      </p:cBhvr>
                                      <p:to>
                                        <p:strVal val="visible"/>
                                      </p:to>
                                    </p:set>
                                    <p:anim calcmode="lin" valueType="num">
                                      <p:cBhvr additive="base">
                                        <p:cTn id="31" dur="500" fill="hold"/>
                                        <p:tgtEl>
                                          <p:spTgt spid="114585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458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45859">
                                            <p:txEl>
                                              <p:pRg st="6" end="6"/>
                                            </p:txEl>
                                          </p:spTgt>
                                        </p:tgtEl>
                                        <p:attrNameLst>
                                          <p:attrName>style.visibility</p:attrName>
                                        </p:attrNameLst>
                                      </p:cBhvr>
                                      <p:to>
                                        <p:strVal val="visible"/>
                                      </p:to>
                                    </p:set>
                                    <p:anim calcmode="lin" valueType="num">
                                      <p:cBhvr additive="base">
                                        <p:cTn id="37" dur="500" fill="hold"/>
                                        <p:tgtEl>
                                          <p:spTgt spid="114585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458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45859">
                                            <p:txEl>
                                              <p:pRg st="7" end="7"/>
                                            </p:txEl>
                                          </p:spTgt>
                                        </p:tgtEl>
                                        <p:attrNameLst>
                                          <p:attrName>style.visibility</p:attrName>
                                        </p:attrNameLst>
                                      </p:cBhvr>
                                      <p:to>
                                        <p:strVal val="visible"/>
                                      </p:to>
                                    </p:set>
                                    <p:anim calcmode="lin" valueType="num">
                                      <p:cBhvr additive="base">
                                        <p:cTn id="43" dur="500" fill="hold"/>
                                        <p:tgtEl>
                                          <p:spTgt spid="114585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458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45859">
                                            <p:txEl>
                                              <p:pRg st="8" end="8"/>
                                            </p:txEl>
                                          </p:spTgt>
                                        </p:tgtEl>
                                        <p:attrNameLst>
                                          <p:attrName>style.visibility</p:attrName>
                                        </p:attrNameLst>
                                      </p:cBhvr>
                                      <p:to>
                                        <p:strVal val="visible"/>
                                      </p:to>
                                    </p:set>
                                    <p:anim calcmode="lin" valueType="num">
                                      <p:cBhvr additive="base">
                                        <p:cTn id="49" dur="500" fill="hold"/>
                                        <p:tgtEl>
                                          <p:spTgt spid="114585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458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45859">
                                            <p:txEl>
                                              <p:pRg st="9" end="9"/>
                                            </p:txEl>
                                          </p:spTgt>
                                        </p:tgtEl>
                                        <p:attrNameLst>
                                          <p:attrName>style.visibility</p:attrName>
                                        </p:attrNameLst>
                                      </p:cBhvr>
                                      <p:to>
                                        <p:strVal val="visible"/>
                                      </p:to>
                                    </p:set>
                                    <p:anim calcmode="lin" valueType="num">
                                      <p:cBhvr additive="base">
                                        <p:cTn id="55" dur="500" fill="hold"/>
                                        <p:tgtEl>
                                          <p:spTgt spid="114585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458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45859">
                                            <p:txEl>
                                              <p:pRg st="10" end="10"/>
                                            </p:txEl>
                                          </p:spTgt>
                                        </p:tgtEl>
                                        <p:attrNameLst>
                                          <p:attrName>style.visibility</p:attrName>
                                        </p:attrNameLst>
                                      </p:cBhvr>
                                      <p:to>
                                        <p:strVal val="visible"/>
                                      </p:to>
                                    </p:set>
                                    <p:anim calcmode="lin" valueType="num">
                                      <p:cBhvr additive="base">
                                        <p:cTn id="61" dur="500" fill="hold"/>
                                        <p:tgtEl>
                                          <p:spTgt spid="114585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458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45859">
                                            <p:txEl>
                                              <p:pRg st="11" end="11"/>
                                            </p:txEl>
                                          </p:spTgt>
                                        </p:tgtEl>
                                        <p:attrNameLst>
                                          <p:attrName>style.visibility</p:attrName>
                                        </p:attrNameLst>
                                      </p:cBhvr>
                                      <p:to>
                                        <p:strVal val="visible"/>
                                      </p:to>
                                    </p:set>
                                    <p:anim calcmode="lin" valueType="num">
                                      <p:cBhvr additive="base">
                                        <p:cTn id="67" dur="500" fill="hold"/>
                                        <p:tgtEl>
                                          <p:spTgt spid="114585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4585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45859">
                                            <p:txEl>
                                              <p:pRg st="12" end="12"/>
                                            </p:txEl>
                                          </p:spTgt>
                                        </p:tgtEl>
                                        <p:attrNameLst>
                                          <p:attrName>style.visibility</p:attrName>
                                        </p:attrNameLst>
                                      </p:cBhvr>
                                      <p:to>
                                        <p:strVal val="visible"/>
                                      </p:to>
                                    </p:set>
                                    <p:anim calcmode="lin" valueType="num">
                                      <p:cBhvr additive="base">
                                        <p:cTn id="73" dur="500" fill="hold"/>
                                        <p:tgtEl>
                                          <p:spTgt spid="1145859">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4585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45859">
                                            <p:txEl>
                                              <p:pRg st="13" end="13"/>
                                            </p:txEl>
                                          </p:spTgt>
                                        </p:tgtEl>
                                        <p:attrNameLst>
                                          <p:attrName>style.visibility</p:attrName>
                                        </p:attrNameLst>
                                      </p:cBhvr>
                                      <p:to>
                                        <p:strVal val="visible"/>
                                      </p:to>
                                    </p:set>
                                    <p:anim calcmode="lin" valueType="num">
                                      <p:cBhvr additive="base">
                                        <p:cTn id="79" dur="500" fill="hold"/>
                                        <p:tgtEl>
                                          <p:spTgt spid="1145859">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4585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45859">
                                            <p:txEl>
                                              <p:pRg st="14" end="14"/>
                                            </p:txEl>
                                          </p:spTgt>
                                        </p:tgtEl>
                                        <p:attrNameLst>
                                          <p:attrName>style.visibility</p:attrName>
                                        </p:attrNameLst>
                                      </p:cBhvr>
                                      <p:to>
                                        <p:strVal val="visible"/>
                                      </p:to>
                                    </p:set>
                                    <p:anim calcmode="lin" valueType="num">
                                      <p:cBhvr additive="base">
                                        <p:cTn id="85" dur="500" fill="hold"/>
                                        <p:tgtEl>
                                          <p:spTgt spid="1145859">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45859">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45859">
                                            <p:txEl>
                                              <p:pRg st="15" end="15"/>
                                            </p:txEl>
                                          </p:spTgt>
                                        </p:tgtEl>
                                        <p:attrNameLst>
                                          <p:attrName>style.visibility</p:attrName>
                                        </p:attrNameLst>
                                      </p:cBhvr>
                                      <p:to>
                                        <p:strVal val="visible"/>
                                      </p:to>
                                    </p:set>
                                    <p:anim calcmode="lin" valueType="num">
                                      <p:cBhvr additive="base">
                                        <p:cTn id="91" dur="500" fill="hold"/>
                                        <p:tgtEl>
                                          <p:spTgt spid="1145859">
                                            <p:txEl>
                                              <p:pRg st="15" end="1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145859">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45859">
                                            <p:txEl>
                                              <p:pRg st="16" end="16"/>
                                            </p:txEl>
                                          </p:spTgt>
                                        </p:tgtEl>
                                        <p:attrNameLst>
                                          <p:attrName>style.visibility</p:attrName>
                                        </p:attrNameLst>
                                      </p:cBhvr>
                                      <p:to>
                                        <p:strVal val="visible"/>
                                      </p:to>
                                    </p:set>
                                    <p:anim calcmode="lin" valueType="num">
                                      <p:cBhvr additive="base">
                                        <p:cTn id="97" dur="500" fill="hold"/>
                                        <p:tgtEl>
                                          <p:spTgt spid="1145859">
                                            <p:txEl>
                                              <p:pRg st="16" end="1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45859">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45859">
                                            <p:txEl>
                                              <p:pRg st="17" end="17"/>
                                            </p:txEl>
                                          </p:spTgt>
                                        </p:tgtEl>
                                        <p:attrNameLst>
                                          <p:attrName>style.visibility</p:attrName>
                                        </p:attrNameLst>
                                      </p:cBhvr>
                                      <p:to>
                                        <p:strVal val="visible"/>
                                      </p:to>
                                    </p:set>
                                    <p:anim calcmode="lin" valueType="num">
                                      <p:cBhvr additive="base">
                                        <p:cTn id="103" dur="500" fill="hold"/>
                                        <p:tgtEl>
                                          <p:spTgt spid="1145859">
                                            <p:txEl>
                                              <p:pRg st="17" end="17"/>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145859">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145859">
                                            <p:txEl>
                                              <p:pRg st="18" end="18"/>
                                            </p:txEl>
                                          </p:spTgt>
                                        </p:tgtEl>
                                        <p:attrNameLst>
                                          <p:attrName>style.visibility</p:attrName>
                                        </p:attrNameLst>
                                      </p:cBhvr>
                                      <p:to>
                                        <p:strVal val="visible"/>
                                      </p:to>
                                    </p:set>
                                    <p:anim calcmode="lin" valueType="num">
                                      <p:cBhvr additive="base">
                                        <p:cTn id="109" dur="500" fill="hold"/>
                                        <p:tgtEl>
                                          <p:spTgt spid="1145859">
                                            <p:txEl>
                                              <p:pRg st="18" end="18"/>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1145859">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145859">
                                            <p:txEl>
                                              <p:pRg st="19" end="19"/>
                                            </p:txEl>
                                          </p:spTgt>
                                        </p:tgtEl>
                                        <p:attrNameLst>
                                          <p:attrName>style.visibility</p:attrName>
                                        </p:attrNameLst>
                                      </p:cBhvr>
                                      <p:to>
                                        <p:strVal val="visible"/>
                                      </p:to>
                                    </p:set>
                                    <p:anim calcmode="lin" valueType="num">
                                      <p:cBhvr additive="base">
                                        <p:cTn id="115" dur="500" fill="hold"/>
                                        <p:tgtEl>
                                          <p:spTgt spid="1145859">
                                            <p:txEl>
                                              <p:pRg st="19" end="19"/>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1145859">
                                            <p:txEl>
                                              <p:pRg st="19" end="19"/>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145859">
                                            <p:txEl>
                                              <p:pRg st="20" end="20"/>
                                            </p:txEl>
                                          </p:spTgt>
                                        </p:tgtEl>
                                        <p:attrNameLst>
                                          <p:attrName>style.visibility</p:attrName>
                                        </p:attrNameLst>
                                      </p:cBhvr>
                                      <p:to>
                                        <p:strVal val="visible"/>
                                      </p:to>
                                    </p:set>
                                    <p:anim calcmode="lin" valueType="num">
                                      <p:cBhvr additive="base">
                                        <p:cTn id="121" dur="500" fill="hold"/>
                                        <p:tgtEl>
                                          <p:spTgt spid="1145859">
                                            <p:txEl>
                                              <p:pRg st="20" end="20"/>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1145859">
                                            <p:txEl>
                                              <p:pRg st="20" end="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59"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A04893D-9A1E-4A4D-BB06-FAC483E26E6F}" type="slidenum">
              <a:rPr kumimoji="0" lang="zh-CN" altLang="en-US" sz="1400"/>
              <a:pPr eaLnBrk="1" hangingPunct="1"/>
              <a:t>87</a:t>
            </a:fld>
            <a:endParaRPr kumimoji="0" lang="en-US" altLang="zh-CN" sz="1400"/>
          </a:p>
        </p:txBody>
      </p:sp>
      <p:sp>
        <p:nvSpPr>
          <p:cNvPr id="1150978" name="Rectangle 2"/>
          <p:cNvSpPr>
            <a:spLocks noGrp="1" noChangeArrowheads="1"/>
          </p:cNvSpPr>
          <p:nvPr>
            <p:ph type="title"/>
          </p:nvPr>
        </p:nvSpPr>
        <p:spPr/>
        <p:txBody>
          <a:bodyPr/>
          <a:lstStyle/>
          <a:p>
            <a:pPr eaLnBrk="1" hangingPunct="1">
              <a:defRPr/>
            </a:pPr>
            <a:r>
              <a:rPr lang="zh-CN" altLang="zh-CN" b="1" dirty="0" smtClean="0">
                <a:solidFill>
                  <a:schemeClr val="tx1"/>
                </a:solidFill>
                <a:latin typeface="宋体" pitchFamily="2" charset="-122"/>
              </a:rPr>
              <a:t>第</a:t>
            </a:r>
            <a:r>
              <a:rPr lang="zh-CN" altLang="en-US" b="1" dirty="0" smtClean="0">
                <a:solidFill>
                  <a:schemeClr val="tx1"/>
                </a:solidFill>
                <a:latin typeface="宋体" pitchFamily="2" charset="-122"/>
              </a:rPr>
              <a:t>四</a:t>
            </a:r>
            <a:r>
              <a:rPr lang="zh-CN" altLang="zh-CN" b="1" dirty="0" smtClean="0">
                <a:solidFill>
                  <a:schemeClr val="tx1"/>
                </a:solidFill>
                <a:latin typeface="宋体" pitchFamily="2" charset="-122"/>
              </a:rPr>
              <a:t>章 函数</a:t>
            </a:r>
          </a:p>
        </p:txBody>
      </p:sp>
      <p:sp>
        <p:nvSpPr>
          <p:cNvPr id="1150979" name="Rectangle 3"/>
          <p:cNvSpPr>
            <a:spLocks noGrp="1" noChangeArrowheads="1"/>
          </p:cNvSpPr>
          <p:nvPr>
            <p:ph type="body" idx="1"/>
          </p:nvPr>
        </p:nvSpPr>
        <p:spPr/>
        <p:txBody>
          <a:bodyPr/>
          <a:lstStyle/>
          <a:p>
            <a:pPr eaLnBrk="1" hangingPunct="1"/>
            <a:endParaRPr lang="zh-CN" altLang="en-US" smtClean="0"/>
          </a:p>
        </p:txBody>
      </p:sp>
    </p:spTree>
    <p:extLst>
      <p:ext uri="{BB962C8B-B14F-4D97-AF65-F5344CB8AC3E}">
        <p14:creationId xmlns:p14="http://schemas.microsoft.com/office/powerpoint/2010/main" val="349019854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150979">
                                            <p:txEl>
                                              <p:pRg st="0" end="0"/>
                                            </p:txEl>
                                          </p:spTgt>
                                        </p:tgtEl>
                                        <p:attrNameLst>
                                          <p:attrName>style.visibility</p:attrName>
                                        </p:attrNameLst>
                                      </p:cBhvr>
                                      <p:to>
                                        <p:strVal val="visible"/>
                                      </p:to>
                                    </p:set>
                                    <p:anim calcmode="lin" valueType="num">
                                      <p:cBhvr additive="base">
                                        <p:cTn id="7" dur="500" fill="hold"/>
                                        <p:tgtEl>
                                          <p:spTgt spid="1150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097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79"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00788D-2934-4715-8B01-A601730B7E39}" type="slidenum">
              <a:rPr kumimoji="0" lang="zh-CN" altLang="en-US" sz="1400"/>
              <a:pPr eaLnBrk="1" hangingPunct="1"/>
              <a:t>88</a:t>
            </a:fld>
            <a:endParaRPr kumimoji="0" lang="en-US" altLang="zh-CN" sz="1400"/>
          </a:p>
        </p:txBody>
      </p:sp>
      <p:sp>
        <p:nvSpPr>
          <p:cNvPr id="1152002" name="Rectangle 2"/>
          <p:cNvSpPr>
            <a:spLocks noGrp="1" noChangeArrowheads="1"/>
          </p:cNvSpPr>
          <p:nvPr>
            <p:ph type="title"/>
          </p:nvPr>
        </p:nvSpPr>
        <p:spPr/>
        <p:txBody>
          <a:bodyPr/>
          <a:lstStyle/>
          <a:p>
            <a:pPr eaLnBrk="1" hangingPunct="1">
              <a:defRPr/>
            </a:pPr>
            <a:r>
              <a:rPr lang="en-US" altLang="zh-CN" sz="3600" b="1" dirty="0" smtClean="0">
                <a:solidFill>
                  <a:schemeClr val="tx1"/>
                </a:solidFill>
                <a:latin typeface="宋体" pitchFamily="2" charset="-122"/>
              </a:rPr>
              <a:t>4</a:t>
            </a:r>
            <a:r>
              <a:rPr lang="zh-CN" altLang="zh-CN" sz="3600" b="1" dirty="0" smtClean="0">
                <a:solidFill>
                  <a:schemeClr val="tx1"/>
                </a:solidFill>
                <a:latin typeface="宋体" pitchFamily="2" charset="-122"/>
              </a:rPr>
              <a:t>.1 函数的基本概念</a:t>
            </a:r>
          </a:p>
        </p:txBody>
      </p:sp>
      <p:sp>
        <p:nvSpPr>
          <p:cNvPr id="1152003" name="Rectangle 3"/>
          <p:cNvSpPr>
            <a:spLocks noGrp="1" noChangeArrowheads="1"/>
          </p:cNvSpPr>
          <p:nvPr>
            <p:ph type="body" idx="1"/>
          </p:nvPr>
        </p:nvSpPr>
        <p:spPr/>
        <p:txBody>
          <a:bodyPr/>
          <a:lstStyle/>
          <a:p>
            <a:pPr eaLnBrk="1" hangingPunct="1"/>
            <a:r>
              <a:rPr lang="zh-CN" altLang="zh-CN" sz="3600" b="1" dirty="0" smtClean="0">
                <a:latin typeface="宋体" pitchFamily="2" charset="-122"/>
              </a:rPr>
              <a:t>完成特定功能的一段代码</a:t>
            </a:r>
          </a:p>
          <a:p>
            <a:pPr lvl="1" eaLnBrk="1" hangingPunct="1"/>
            <a:r>
              <a:rPr lang="zh-CN" altLang="zh-CN" sz="3600" b="1" dirty="0" smtClean="0">
                <a:latin typeface="宋体" pitchFamily="2" charset="-122"/>
              </a:rPr>
              <a:t>具有合法的名称</a:t>
            </a:r>
          </a:p>
          <a:p>
            <a:pPr lvl="1" eaLnBrk="1" hangingPunct="1"/>
            <a:r>
              <a:rPr lang="zh-CN" altLang="zh-CN" sz="3600" b="1" dirty="0" smtClean="0">
                <a:latin typeface="宋体" pitchFamily="2" charset="-122"/>
              </a:rPr>
              <a:t>具有一定返回类型</a:t>
            </a:r>
          </a:p>
          <a:p>
            <a:pPr lvl="1" eaLnBrk="1" hangingPunct="1"/>
            <a:r>
              <a:rPr lang="zh-CN" altLang="en-US" sz="3600" b="1" dirty="0" smtClean="0">
                <a:latin typeface="宋体" pitchFamily="2" charset="-122"/>
              </a:rPr>
              <a:t>一般具有形参列表</a:t>
            </a:r>
            <a:endParaRPr lang="zh-CN" altLang="zh-CN" sz="3600" b="1" dirty="0" smtClean="0">
              <a:latin typeface="宋体" pitchFamily="2" charset="-122"/>
            </a:endParaRPr>
          </a:p>
          <a:p>
            <a:pPr eaLnBrk="1" hangingPunct="1"/>
            <a:r>
              <a:rPr lang="zh-CN" altLang="zh-CN" sz="3600" b="1" dirty="0" smtClean="0">
                <a:latin typeface="宋体" pitchFamily="2" charset="-122"/>
              </a:rPr>
              <a:t>基本形式：</a:t>
            </a:r>
          </a:p>
          <a:p>
            <a:pPr lvl="2" eaLnBrk="1" hangingPunct="1"/>
            <a:endParaRPr lang="zh-CN" altLang="zh-CN" sz="3600" b="1" dirty="0" smtClean="0">
              <a:latin typeface="宋体" pitchFamily="2" charset="-122"/>
            </a:endParaRPr>
          </a:p>
        </p:txBody>
      </p:sp>
      <p:sp>
        <p:nvSpPr>
          <p:cNvPr id="1152004" name="Rectangle 4"/>
          <p:cNvSpPr>
            <a:spLocks noChangeArrowheads="1"/>
          </p:cNvSpPr>
          <p:nvPr/>
        </p:nvSpPr>
        <p:spPr bwMode="auto">
          <a:xfrm>
            <a:off x="3276600" y="4572000"/>
            <a:ext cx="6457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eaLnBrk="0" hangingPunct="0"/>
            <a:r>
              <a:rPr lang="zh-CN" altLang="zh-CN" b="1">
                <a:latin typeface="宋体" pitchFamily="2" charset="-122"/>
              </a:rPr>
              <a:t>返回类型  函数名（形式参数1，</a:t>
            </a:r>
          </a:p>
          <a:p>
            <a:pPr lvl="1" eaLnBrk="0" hangingPunct="0"/>
            <a:r>
              <a:rPr lang="zh-CN" altLang="zh-CN" b="1">
                <a:latin typeface="宋体" pitchFamily="2" charset="-122"/>
              </a:rPr>
              <a:t>		形式参数2，。。。，形式参数</a:t>
            </a:r>
            <a:r>
              <a:rPr lang="en-US" altLang="zh-CN" b="1">
                <a:latin typeface="宋体" pitchFamily="2" charset="-122"/>
              </a:rPr>
              <a:t>n)</a:t>
            </a:r>
          </a:p>
          <a:p>
            <a:pPr lvl="1" eaLnBrk="0" hangingPunct="0"/>
            <a:r>
              <a:rPr lang="en-US" altLang="zh-CN" b="1">
                <a:latin typeface="宋体" pitchFamily="2" charset="-122"/>
              </a:rPr>
              <a:t>{</a:t>
            </a:r>
          </a:p>
          <a:p>
            <a:pPr lvl="1" eaLnBrk="0" hangingPunct="0"/>
            <a:r>
              <a:rPr lang="en-US" altLang="zh-CN" b="1">
                <a:latin typeface="宋体" pitchFamily="2" charset="-122"/>
              </a:rPr>
              <a:t>	</a:t>
            </a:r>
            <a:r>
              <a:rPr lang="zh-CN" altLang="zh-CN" b="1">
                <a:latin typeface="宋体" pitchFamily="2" charset="-122"/>
              </a:rPr>
              <a:t>函数体；</a:t>
            </a:r>
          </a:p>
          <a:p>
            <a:pPr lvl="1" eaLnBrk="0" hangingPunct="0"/>
            <a:r>
              <a:rPr lang="zh-CN" altLang="zh-CN" b="1">
                <a:latin typeface="宋体" pitchFamily="2" charset="-122"/>
              </a:rPr>
              <a:t>}</a:t>
            </a:r>
          </a:p>
        </p:txBody>
      </p:sp>
    </p:spTree>
    <p:extLst>
      <p:ext uri="{BB962C8B-B14F-4D97-AF65-F5344CB8AC3E}">
        <p14:creationId xmlns:p14="http://schemas.microsoft.com/office/powerpoint/2010/main" val="3697613907"/>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2002"/>
                                        </p:tgtEl>
                                        <p:attrNameLst>
                                          <p:attrName>style.visibility</p:attrName>
                                        </p:attrNameLst>
                                      </p:cBhvr>
                                      <p:to>
                                        <p:strVal val="visible"/>
                                      </p:to>
                                    </p:set>
                                    <p:anim calcmode="lin" valueType="num">
                                      <p:cBhvr additive="base">
                                        <p:cTn id="7" dur="500" fill="hold"/>
                                        <p:tgtEl>
                                          <p:spTgt spid="1152002"/>
                                        </p:tgtEl>
                                        <p:attrNameLst>
                                          <p:attrName>ppt_x</p:attrName>
                                        </p:attrNameLst>
                                      </p:cBhvr>
                                      <p:tavLst>
                                        <p:tav tm="0">
                                          <p:val>
                                            <p:strVal val="1+#ppt_w/2"/>
                                          </p:val>
                                        </p:tav>
                                        <p:tav tm="100000">
                                          <p:val>
                                            <p:strVal val="#ppt_x"/>
                                          </p:val>
                                        </p:tav>
                                      </p:tavLst>
                                    </p:anim>
                                    <p:anim calcmode="lin" valueType="num">
                                      <p:cBhvr additive="base">
                                        <p:cTn id="8" dur="500" fill="hold"/>
                                        <p:tgtEl>
                                          <p:spTgt spid="11520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2003">
                                            <p:txEl>
                                              <p:pRg st="0" end="0"/>
                                            </p:txEl>
                                          </p:spTgt>
                                        </p:tgtEl>
                                        <p:attrNameLst>
                                          <p:attrName>style.visibility</p:attrName>
                                        </p:attrNameLst>
                                      </p:cBhvr>
                                      <p:to>
                                        <p:strVal val="visible"/>
                                      </p:to>
                                    </p:set>
                                    <p:anim calcmode="lin" valueType="num">
                                      <p:cBhvr additive="base">
                                        <p:cTn id="13" dur="500" fill="hold"/>
                                        <p:tgtEl>
                                          <p:spTgt spid="115200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2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2003">
                                            <p:txEl>
                                              <p:pRg st="1" end="1"/>
                                            </p:txEl>
                                          </p:spTgt>
                                        </p:tgtEl>
                                        <p:attrNameLst>
                                          <p:attrName>style.visibility</p:attrName>
                                        </p:attrNameLst>
                                      </p:cBhvr>
                                      <p:to>
                                        <p:strVal val="visible"/>
                                      </p:to>
                                    </p:set>
                                    <p:anim calcmode="lin" valueType="num">
                                      <p:cBhvr additive="base">
                                        <p:cTn id="19" dur="500" fill="hold"/>
                                        <p:tgtEl>
                                          <p:spTgt spid="115200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2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2003">
                                            <p:txEl>
                                              <p:pRg st="2" end="2"/>
                                            </p:txEl>
                                          </p:spTgt>
                                        </p:tgtEl>
                                        <p:attrNameLst>
                                          <p:attrName>style.visibility</p:attrName>
                                        </p:attrNameLst>
                                      </p:cBhvr>
                                      <p:to>
                                        <p:strVal val="visible"/>
                                      </p:to>
                                    </p:set>
                                    <p:anim calcmode="lin" valueType="num">
                                      <p:cBhvr additive="base">
                                        <p:cTn id="25" dur="500" fill="hold"/>
                                        <p:tgtEl>
                                          <p:spTgt spid="115200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2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52003">
                                            <p:txEl>
                                              <p:pRg st="3" end="3"/>
                                            </p:txEl>
                                          </p:spTgt>
                                        </p:tgtEl>
                                        <p:attrNameLst>
                                          <p:attrName>style.visibility</p:attrName>
                                        </p:attrNameLst>
                                      </p:cBhvr>
                                      <p:to>
                                        <p:strVal val="visible"/>
                                      </p:to>
                                    </p:set>
                                    <p:anim calcmode="lin" valueType="num">
                                      <p:cBhvr additive="base">
                                        <p:cTn id="31" dur="500" fill="hold"/>
                                        <p:tgtEl>
                                          <p:spTgt spid="115200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52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52003">
                                            <p:txEl>
                                              <p:pRg st="4" end="4"/>
                                            </p:txEl>
                                          </p:spTgt>
                                        </p:tgtEl>
                                        <p:attrNameLst>
                                          <p:attrName>style.visibility</p:attrName>
                                        </p:attrNameLst>
                                      </p:cBhvr>
                                      <p:to>
                                        <p:strVal val="visible"/>
                                      </p:to>
                                    </p:set>
                                    <p:anim calcmode="lin" valueType="num">
                                      <p:cBhvr additive="base">
                                        <p:cTn id="37" dur="500" fill="hold"/>
                                        <p:tgtEl>
                                          <p:spTgt spid="1152003">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520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52004"/>
                                        </p:tgtEl>
                                        <p:attrNameLst>
                                          <p:attrName>style.visibility</p:attrName>
                                        </p:attrNameLst>
                                      </p:cBhvr>
                                      <p:to>
                                        <p:strVal val="visible"/>
                                      </p:to>
                                    </p:set>
                                    <p:anim calcmode="lin" valueType="num">
                                      <p:cBhvr additive="base">
                                        <p:cTn id="43" dur="500" fill="hold"/>
                                        <p:tgtEl>
                                          <p:spTgt spid="1152004"/>
                                        </p:tgtEl>
                                        <p:attrNameLst>
                                          <p:attrName>ppt_x</p:attrName>
                                        </p:attrNameLst>
                                      </p:cBhvr>
                                      <p:tavLst>
                                        <p:tav tm="0">
                                          <p:val>
                                            <p:strVal val="1+#ppt_w/2"/>
                                          </p:val>
                                        </p:tav>
                                        <p:tav tm="100000">
                                          <p:val>
                                            <p:strVal val="#ppt_x"/>
                                          </p:val>
                                        </p:tav>
                                      </p:tavLst>
                                    </p:anim>
                                    <p:anim calcmode="lin" valueType="num">
                                      <p:cBhvr additive="base">
                                        <p:cTn id="44" dur="500" fill="hold"/>
                                        <p:tgtEl>
                                          <p:spTgt spid="11520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2" grpId="0" autoUpdateAnimBg="0"/>
      <p:bldP spid="1152003" grpId="0" build="p" bldLvl="2" autoUpdateAnimBg="0"/>
      <p:bldP spid="1152004"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00788D-2934-4715-8B01-A601730B7E39}" type="slidenum">
              <a:rPr kumimoji="0" lang="zh-CN" altLang="en-US" sz="1400"/>
              <a:pPr eaLnBrk="1" hangingPunct="1"/>
              <a:t>89</a:t>
            </a:fld>
            <a:endParaRPr kumimoji="0" lang="en-US" altLang="zh-CN" sz="1400"/>
          </a:p>
        </p:txBody>
      </p:sp>
      <p:sp>
        <p:nvSpPr>
          <p:cNvPr id="1152003" name="Rectangle 3"/>
          <p:cNvSpPr>
            <a:spLocks noGrp="1" noChangeArrowheads="1"/>
          </p:cNvSpPr>
          <p:nvPr>
            <p:ph type="body" idx="1"/>
          </p:nvPr>
        </p:nvSpPr>
        <p:spPr>
          <a:xfrm>
            <a:off x="457200" y="188640"/>
            <a:ext cx="8229600" cy="5937523"/>
          </a:xfrm>
        </p:spPr>
        <p:txBody>
          <a:bodyPr>
            <a:normAutofit fontScale="47500" lnSpcReduction="20000"/>
          </a:bodyPr>
          <a:lstStyle/>
          <a:p>
            <a:pPr marL="0" indent="0">
              <a:buNone/>
            </a:pPr>
            <a:r>
              <a:rPr lang="en-US" altLang="zh-CN" sz="3600" dirty="0" smtClean="0">
                <a:latin typeface="宋体" pitchFamily="2" charset="-122"/>
              </a:rPr>
              <a:t>#</a:t>
            </a:r>
            <a:r>
              <a:rPr lang="en-US" altLang="zh-CN" sz="3600" dirty="0">
                <a:latin typeface="宋体" pitchFamily="2" charset="-122"/>
              </a:rPr>
              <a:t>include &lt;</a:t>
            </a:r>
            <a:r>
              <a:rPr lang="en-US" altLang="zh-CN" sz="3600" dirty="0" err="1">
                <a:latin typeface="宋体" pitchFamily="2" charset="-122"/>
              </a:rPr>
              <a:t>iostream</a:t>
            </a:r>
            <a:r>
              <a:rPr lang="en-US" altLang="zh-CN" sz="3600" dirty="0">
                <a:latin typeface="宋体" pitchFamily="2" charset="-122"/>
              </a:rPr>
              <a:t>&gt;</a:t>
            </a:r>
          </a:p>
          <a:p>
            <a:pPr marL="0" indent="0">
              <a:buNone/>
            </a:pPr>
            <a:endParaRPr lang="en-US" altLang="zh-CN" sz="3600" dirty="0">
              <a:latin typeface="宋体" pitchFamily="2" charset="-122"/>
            </a:endParaRPr>
          </a:p>
          <a:p>
            <a:pPr marL="0" indent="0">
              <a:buNone/>
            </a:pPr>
            <a:r>
              <a:rPr lang="en-US" altLang="zh-CN" sz="3600" dirty="0">
                <a:latin typeface="宋体" pitchFamily="2" charset="-122"/>
              </a:rPr>
              <a:t>using namespace </a:t>
            </a:r>
            <a:r>
              <a:rPr lang="en-US" altLang="zh-CN" sz="3600" dirty="0" err="1">
                <a:latin typeface="宋体" pitchFamily="2" charset="-122"/>
              </a:rPr>
              <a:t>std</a:t>
            </a:r>
            <a:r>
              <a:rPr lang="en-US" altLang="zh-CN" sz="3600" dirty="0">
                <a:latin typeface="宋体" pitchFamily="2" charset="-122"/>
              </a:rPr>
              <a:t>;</a:t>
            </a:r>
          </a:p>
          <a:p>
            <a:pPr marL="0" indent="0">
              <a:buNone/>
            </a:pPr>
            <a:r>
              <a:rPr lang="en-US" altLang="zh-CN" sz="3600" dirty="0" err="1">
                <a:latin typeface="宋体" pitchFamily="2" charset="-122"/>
              </a:rPr>
              <a:t>int</a:t>
            </a:r>
            <a:r>
              <a:rPr lang="en-US" altLang="zh-CN" sz="3600" dirty="0">
                <a:latin typeface="宋体" pitchFamily="2" charset="-122"/>
              </a:rPr>
              <a:t> fact(</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val</a:t>
            </a:r>
            <a:r>
              <a:rPr lang="en-US" altLang="zh-CN" sz="3600" dirty="0" smtClean="0">
                <a:latin typeface="宋体" pitchFamily="2" charset="-122"/>
              </a:rPr>
              <a:t>)</a:t>
            </a:r>
            <a:r>
              <a:rPr lang="en-US" altLang="zh-CN" sz="3600" b="1" dirty="0">
                <a:latin typeface="宋体" pitchFamily="2" charset="-122"/>
              </a:rPr>
              <a:t> </a:t>
            </a:r>
            <a:r>
              <a:rPr lang="en-US" altLang="zh-CN" sz="3600" b="1" dirty="0" smtClean="0">
                <a:latin typeface="宋体" pitchFamily="2" charset="-122"/>
              </a:rPr>
              <a:t>;</a:t>
            </a:r>
            <a:r>
              <a:rPr lang="en-US" altLang="zh-CN" sz="3600" b="1" dirty="0" smtClean="0">
                <a:solidFill>
                  <a:srgbClr val="FF0000"/>
                </a:solidFill>
                <a:latin typeface="宋体" pitchFamily="2" charset="-122"/>
              </a:rPr>
              <a:t>//</a:t>
            </a:r>
            <a:r>
              <a:rPr lang="en-US" altLang="zh-CN" sz="5100" b="1" dirty="0">
                <a:solidFill>
                  <a:srgbClr val="FF0000"/>
                </a:solidFill>
                <a:latin typeface="宋体" pitchFamily="2" charset="-122"/>
              </a:rPr>
              <a:t>3</a:t>
            </a:r>
            <a:r>
              <a:rPr lang="zh-CN" altLang="en-US" sz="5100" b="1" dirty="0">
                <a:solidFill>
                  <a:srgbClr val="FF0000"/>
                </a:solidFill>
                <a:latin typeface="宋体" pitchFamily="2" charset="-122"/>
              </a:rPr>
              <a:t>、声明函数（函数原型）</a:t>
            </a:r>
            <a:endParaRPr lang="zh-CN" altLang="zh-CN" sz="5100" b="1" dirty="0">
              <a:solidFill>
                <a:srgbClr val="FF0000"/>
              </a:solidFill>
              <a:latin typeface="宋体" pitchFamily="2" charset="-122"/>
            </a:endParaRPr>
          </a:p>
          <a:p>
            <a:pPr marL="0" indent="0">
              <a:buNone/>
            </a:pPr>
            <a:endParaRPr lang="en-US" altLang="zh-CN" sz="3600" dirty="0">
              <a:latin typeface="宋体" pitchFamily="2" charset="-122"/>
            </a:endParaRPr>
          </a:p>
          <a:p>
            <a:pPr marL="0" indent="0">
              <a:buNone/>
            </a:pPr>
            <a:r>
              <a:rPr lang="en-US" altLang="zh-CN" sz="3600" dirty="0" err="1">
                <a:latin typeface="宋体" pitchFamily="2" charset="-122"/>
              </a:rPr>
              <a:t>int</a:t>
            </a:r>
            <a:r>
              <a:rPr lang="en-US" altLang="zh-CN" sz="3600" dirty="0">
                <a:latin typeface="宋体" pitchFamily="2" charset="-122"/>
              </a:rPr>
              <a:t> main()</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nval</a:t>
            </a:r>
            <a:r>
              <a:rPr lang="en-US" altLang="zh-CN" sz="3600" dirty="0">
                <a:latin typeface="宋体" pitchFamily="2" charset="-122"/>
              </a:rPr>
              <a:t>=10;</a:t>
            </a:r>
          </a:p>
          <a:p>
            <a:pPr marL="0" indent="0">
              <a:buNone/>
            </a:pPr>
            <a:r>
              <a:rPr lang="en-US" altLang="zh-CN" sz="3600" dirty="0">
                <a:latin typeface="宋体" pitchFamily="2" charset="-122"/>
              </a:rPr>
              <a:t>    </a:t>
            </a:r>
            <a:r>
              <a:rPr lang="en-US" altLang="zh-CN" sz="3600" dirty="0" err="1">
                <a:latin typeface="宋体" pitchFamily="2" charset="-122"/>
              </a:rPr>
              <a:t>cout</a:t>
            </a:r>
            <a:r>
              <a:rPr lang="en-US" altLang="zh-CN" sz="3600" dirty="0">
                <a:latin typeface="宋体" pitchFamily="2" charset="-122"/>
              </a:rPr>
              <a:t>&lt;&lt;fact(</a:t>
            </a:r>
            <a:r>
              <a:rPr lang="en-US" altLang="zh-CN" sz="3600" dirty="0" err="1">
                <a:latin typeface="宋体" pitchFamily="2" charset="-122"/>
              </a:rPr>
              <a:t>nval</a:t>
            </a:r>
            <a:r>
              <a:rPr lang="en-US" altLang="zh-CN" sz="3600" dirty="0">
                <a:latin typeface="宋体" pitchFamily="2" charset="-122"/>
              </a:rPr>
              <a:t>)&lt;&lt;</a:t>
            </a:r>
            <a:r>
              <a:rPr lang="en-US" altLang="zh-CN" sz="3600" dirty="0" err="1" smtClean="0">
                <a:latin typeface="宋体" pitchFamily="2" charset="-122"/>
              </a:rPr>
              <a:t>endl</a:t>
            </a:r>
            <a:r>
              <a:rPr lang="en-US" altLang="zh-CN" sz="5100" b="1" dirty="0" smtClean="0">
                <a:latin typeface="宋体" pitchFamily="2" charset="-122"/>
              </a:rPr>
              <a:t>;</a:t>
            </a:r>
            <a:r>
              <a:rPr lang="en-US" altLang="zh-CN" sz="5100" b="1" dirty="0" smtClean="0">
                <a:solidFill>
                  <a:srgbClr val="FF0000"/>
                </a:solidFill>
                <a:latin typeface="宋体" pitchFamily="2" charset="-122"/>
              </a:rPr>
              <a:t>//</a:t>
            </a:r>
            <a:r>
              <a:rPr lang="en-US" altLang="zh-CN" sz="5100" b="1" dirty="0">
                <a:solidFill>
                  <a:srgbClr val="FF0000"/>
                </a:solidFill>
                <a:latin typeface="宋体" pitchFamily="2" charset="-122"/>
              </a:rPr>
              <a:t>2</a:t>
            </a:r>
            <a:r>
              <a:rPr lang="zh-CN" altLang="en-US" sz="5100" b="1" dirty="0">
                <a:solidFill>
                  <a:srgbClr val="FF0000"/>
                </a:solidFill>
                <a:latin typeface="宋体" pitchFamily="2" charset="-122"/>
              </a:rPr>
              <a:t>、调用</a:t>
            </a:r>
            <a:r>
              <a:rPr lang="zh-CN" altLang="en-US" sz="5100" b="1" dirty="0" smtClean="0">
                <a:solidFill>
                  <a:srgbClr val="FF0000"/>
                </a:solidFill>
                <a:latin typeface="宋体" pitchFamily="2" charset="-122"/>
              </a:rPr>
              <a:t>函数（参数传递）</a:t>
            </a:r>
            <a:endParaRPr lang="zh-CN" altLang="zh-CN" sz="5100" b="1" dirty="0">
              <a:solidFill>
                <a:srgbClr val="FF0000"/>
              </a:solidFill>
              <a:latin typeface="宋体" pitchFamily="2" charset="-122"/>
            </a:endParaRPr>
          </a:p>
          <a:p>
            <a:pPr marL="0" indent="0">
              <a:buNone/>
            </a:pPr>
            <a:endParaRPr lang="en-US" altLang="zh-CN" sz="3600" dirty="0">
              <a:latin typeface="宋体" pitchFamily="2" charset="-122"/>
            </a:endParaRPr>
          </a:p>
          <a:p>
            <a:pPr marL="0" indent="0">
              <a:buNone/>
            </a:pPr>
            <a:r>
              <a:rPr lang="en-US" altLang="zh-CN" sz="3600" dirty="0">
                <a:latin typeface="宋体" pitchFamily="2" charset="-122"/>
              </a:rPr>
              <a:t>    return 0;</a:t>
            </a:r>
          </a:p>
          <a:p>
            <a:pPr marL="0" indent="0">
              <a:buNone/>
            </a:pPr>
            <a:r>
              <a:rPr lang="en-US" altLang="zh-CN" sz="3600" dirty="0" smtClean="0">
                <a:latin typeface="宋体" pitchFamily="2" charset="-122"/>
              </a:rPr>
              <a:t>}</a:t>
            </a:r>
          </a:p>
          <a:p>
            <a:pPr marL="0" indent="0">
              <a:buNone/>
            </a:pPr>
            <a:r>
              <a:rPr lang="en-US" altLang="zh-CN" sz="5100" b="1" dirty="0" smtClean="0">
                <a:solidFill>
                  <a:srgbClr val="FF0000"/>
                </a:solidFill>
                <a:latin typeface="宋体" pitchFamily="2" charset="-122"/>
              </a:rPr>
              <a:t>////1</a:t>
            </a:r>
            <a:r>
              <a:rPr lang="zh-CN" altLang="en-US" sz="5100" b="1" dirty="0">
                <a:solidFill>
                  <a:srgbClr val="FF0000"/>
                </a:solidFill>
                <a:latin typeface="宋体" pitchFamily="2" charset="-122"/>
              </a:rPr>
              <a:t>、编写</a:t>
            </a:r>
            <a:r>
              <a:rPr lang="zh-CN" altLang="en-US" sz="5100" b="1" dirty="0" smtClean="0">
                <a:solidFill>
                  <a:srgbClr val="FF0000"/>
                </a:solidFill>
                <a:latin typeface="宋体" pitchFamily="2" charset="-122"/>
              </a:rPr>
              <a:t>函数</a:t>
            </a:r>
            <a:endParaRPr lang="en-US" altLang="zh-CN" sz="5100" b="1" dirty="0">
              <a:solidFill>
                <a:srgbClr val="FF0000"/>
              </a:solidFill>
              <a:latin typeface="宋体" pitchFamily="2" charset="-122"/>
            </a:endParaRPr>
          </a:p>
          <a:p>
            <a:pPr marL="0" indent="0">
              <a:buNone/>
            </a:pPr>
            <a:r>
              <a:rPr lang="en-US" altLang="zh-CN" sz="3600" dirty="0" err="1">
                <a:latin typeface="宋体" pitchFamily="2" charset="-122"/>
              </a:rPr>
              <a:t>int</a:t>
            </a:r>
            <a:r>
              <a:rPr lang="en-US" altLang="zh-CN" sz="3600" dirty="0">
                <a:latin typeface="宋体" pitchFamily="2" charset="-122"/>
              </a:rPr>
              <a:t> fact(</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val</a:t>
            </a:r>
            <a:r>
              <a:rPr lang="en-US" altLang="zh-CN" sz="3600" dirty="0">
                <a:latin typeface="宋体" pitchFamily="2" charset="-122"/>
              </a:rPr>
              <a:t>)</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ret=1;</a:t>
            </a:r>
          </a:p>
          <a:p>
            <a:pPr marL="0" indent="0">
              <a:buNone/>
            </a:pPr>
            <a:r>
              <a:rPr lang="en-US" altLang="zh-CN" sz="3600" dirty="0">
                <a:latin typeface="宋体" pitchFamily="2" charset="-122"/>
              </a:rPr>
              <a:t>    while(</a:t>
            </a:r>
            <a:r>
              <a:rPr lang="en-US" altLang="zh-CN" sz="3600" dirty="0" err="1">
                <a:latin typeface="宋体" pitchFamily="2" charset="-122"/>
              </a:rPr>
              <a:t>val</a:t>
            </a:r>
            <a:r>
              <a:rPr lang="en-US" altLang="zh-CN" sz="3600" dirty="0">
                <a:latin typeface="宋体" pitchFamily="2" charset="-122"/>
              </a:rPr>
              <a:t>&gt;1)</a:t>
            </a:r>
          </a:p>
          <a:p>
            <a:pPr marL="0" indent="0">
              <a:buNone/>
            </a:pPr>
            <a:r>
              <a:rPr lang="en-US" altLang="zh-CN" sz="3600" dirty="0">
                <a:latin typeface="宋体" pitchFamily="2" charset="-122"/>
              </a:rPr>
              <a:t>        ret *= </a:t>
            </a:r>
            <a:r>
              <a:rPr lang="en-US" altLang="zh-CN" sz="3600" dirty="0" err="1">
                <a:latin typeface="宋体" pitchFamily="2" charset="-122"/>
              </a:rPr>
              <a:t>val</a:t>
            </a:r>
            <a:r>
              <a:rPr lang="en-US" altLang="zh-CN" sz="3600" dirty="0">
                <a:latin typeface="宋体" pitchFamily="2" charset="-122"/>
              </a:rPr>
              <a:t>--;</a:t>
            </a:r>
          </a:p>
          <a:p>
            <a:pPr marL="0" indent="0">
              <a:buNone/>
            </a:pPr>
            <a:r>
              <a:rPr lang="en-US" altLang="zh-CN" sz="3600" dirty="0">
                <a:latin typeface="宋体" pitchFamily="2" charset="-122"/>
              </a:rPr>
              <a:t>    return ret;</a:t>
            </a:r>
          </a:p>
          <a:p>
            <a:pPr marL="0" indent="0">
              <a:buNone/>
            </a:pPr>
            <a:r>
              <a:rPr lang="en-US" altLang="zh-CN" sz="3600" dirty="0">
                <a:latin typeface="宋体" pitchFamily="2" charset="-122"/>
              </a:rPr>
              <a:t>}</a:t>
            </a:r>
          </a:p>
          <a:p>
            <a:pPr marL="0" indent="0" eaLnBrk="1" hangingPunct="1">
              <a:buNone/>
            </a:pPr>
            <a:endParaRPr lang="en-US" altLang="zh-CN" sz="3600" dirty="0" smtClean="0">
              <a:latin typeface="宋体" pitchFamily="2" charset="-122"/>
            </a:endParaRPr>
          </a:p>
          <a:p>
            <a:pPr lvl="2" eaLnBrk="1" hangingPunct="1"/>
            <a:endParaRPr lang="zh-CN" altLang="zh-CN" sz="3600" dirty="0" smtClean="0">
              <a:latin typeface="宋体" pitchFamily="2" charset="-122"/>
            </a:endParaRPr>
          </a:p>
        </p:txBody>
      </p:sp>
    </p:spTree>
    <p:extLst>
      <p:ext uri="{BB962C8B-B14F-4D97-AF65-F5344CB8AC3E}">
        <p14:creationId xmlns:p14="http://schemas.microsoft.com/office/powerpoint/2010/main" val="1064506147"/>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2003">
                                            <p:txEl>
                                              <p:pRg st="0" end="0"/>
                                            </p:txEl>
                                          </p:spTgt>
                                        </p:tgtEl>
                                        <p:attrNameLst>
                                          <p:attrName>style.visibility</p:attrName>
                                        </p:attrNameLst>
                                      </p:cBhvr>
                                      <p:to>
                                        <p:strVal val="visible"/>
                                      </p:to>
                                    </p:set>
                                    <p:anim calcmode="lin" valueType="num">
                                      <p:cBhvr additive="base">
                                        <p:cTn id="7" dur="500" fill="hold"/>
                                        <p:tgtEl>
                                          <p:spTgt spid="1152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2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2003">
                                            <p:txEl>
                                              <p:pRg st="2" end="2"/>
                                            </p:txEl>
                                          </p:spTgt>
                                        </p:tgtEl>
                                        <p:attrNameLst>
                                          <p:attrName>style.visibility</p:attrName>
                                        </p:attrNameLst>
                                      </p:cBhvr>
                                      <p:to>
                                        <p:strVal val="visible"/>
                                      </p:to>
                                    </p:set>
                                    <p:anim calcmode="lin" valueType="num">
                                      <p:cBhvr additive="base">
                                        <p:cTn id="13" dur="500" fill="hold"/>
                                        <p:tgtEl>
                                          <p:spTgt spid="115200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2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2003">
                                            <p:txEl>
                                              <p:pRg st="3" end="3"/>
                                            </p:txEl>
                                          </p:spTgt>
                                        </p:tgtEl>
                                        <p:attrNameLst>
                                          <p:attrName>style.visibility</p:attrName>
                                        </p:attrNameLst>
                                      </p:cBhvr>
                                      <p:to>
                                        <p:strVal val="visible"/>
                                      </p:to>
                                    </p:set>
                                    <p:anim calcmode="lin" valueType="num">
                                      <p:cBhvr additive="base">
                                        <p:cTn id="19" dur="500" fill="hold"/>
                                        <p:tgtEl>
                                          <p:spTgt spid="115200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2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2003">
                                            <p:txEl>
                                              <p:pRg st="5" end="5"/>
                                            </p:txEl>
                                          </p:spTgt>
                                        </p:tgtEl>
                                        <p:attrNameLst>
                                          <p:attrName>style.visibility</p:attrName>
                                        </p:attrNameLst>
                                      </p:cBhvr>
                                      <p:to>
                                        <p:strVal val="visible"/>
                                      </p:to>
                                    </p:set>
                                    <p:anim calcmode="lin" valueType="num">
                                      <p:cBhvr additive="base">
                                        <p:cTn id="25" dur="500" fill="hold"/>
                                        <p:tgtEl>
                                          <p:spTgt spid="115200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2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52003">
                                            <p:txEl>
                                              <p:pRg st="6" end="6"/>
                                            </p:txEl>
                                          </p:spTgt>
                                        </p:tgtEl>
                                        <p:attrNameLst>
                                          <p:attrName>style.visibility</p:attrName>
                                        </p:attrNameLst>
                                      </p:cBhvr>
                                      <p:to>
                                        <p:strVal val="visible"/>
                                      </p:to>
                                    </p:set>
                                    <p:anim calcmode="lin" valueType="num">
                                      <p:cBhvr additive="base">
                                        <p:cTn id="31" dur="500" fill="hold"/>
                                        <p:tgtEl>
                                          <p:spTgt spid="1152003">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52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52003">
                                            <p:txEl>
                                              <p:pRg st="7" end="7"/>
                                            </p:txEl>
                                          </p:spTgt>
                                        </p:tgtEl>
                                        <p:attrNameLst>
                                          <p:attrName>style.visibility</p:attrName>
                                        </p:attrNameLst>
                                      </p:cBhvr>
                                      <p:to>
                                        <p:strVal val="visible"/>
                                      </p:to>
                                    </p:set>
                                    <p:anim calcmode="lin" valueType="num">
                                      <p:cBhvr additive="base">
                                        <p:cTn id="37" dur="500" fill="hold"/>
                                        <p:tgtEl>
                                          <p:spTgt spid="115200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520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52003">
                                            <p:txEl>
                                              <p:pRg st="8" end="8"/>
                                            </p:txEl>
                                          </p:spTgt>
                                        </p:tgtEl>
                                        <p:attrNameLst>
                                          <p:attrName>style.visibility</p:attrName>
                                        </p:attrNameLst>
                                      </p:cBhvr>
                                      <p:to>
                                        <p:strVal val="visible"/>
                                      </p:to>
                                    </p:set>
                                    <p:anim calcmode="lin" valueType="num">
                                      <p:cBhvr additive="base">
                                        <p:cTn id="43" dur="500" fill="hold"/>
                                        <p:tgtEl>
                                          <p:spTgt spid="115200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520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52003">
                                            <p:txEl>
                                              <p:pRg st="10" end="10"/>
                                            </p:txEl>
                                          </p:spTgt>
                                        </p:tgtEl>
                                        <p:attrNameLst>
                                          <p:attrName>style.visibility</p:attrName>
                                        </p:attrNameLst>
                                      </p:cBhvr>
                                      <p:to>
                                        <p:strVal val="visible"/>
                                      </p:to>
                                    </p:set>
                                    <p:anim calcmode="lin" valueType="num">
                                      <p:cBhvr additive="base">
                                        <p:cTn id="49" dur="500" fill="hold"/>
                                        <p:tgtEl>
                                          <p:spTgt spid="1152003">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520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52003">
                                            <p:txEl>
                                              <p:pRg st="11" end="11"/>
                                            </p:txEl>
                                          </p:spTgt>
                                        </p:tgtEl>
                                        <p:attrNameLst>
                                          <p:attrName>style.visibility</p:attrName>
                                        </p:attrNameLst>
                                      </p:cBhvr>
                                      <p:to>
                                        <p:strVal val="visible"/>
                                      </p:to>
                                    </p:set>
                                    <p:anim calcmode="lin" valueType="num">
                                      <p:cBhvr additive="base">
                                        <p:cTn id="55" dur="500" fill="hold"/>
                                        <p:tgtEl>
                                          <p:spTgt spid="1152003">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520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52003">
                                            <p:txEl>
                                              <p:pRg st="12" end="12"/>
                                            </p:txEl>
                                          </p:spTgt>
                                        </p:tgtEl>
                                        <p:attrNameLst>
                                          <p:attrName>style.visibility</p:attrName>
                                        </p:attrNameLst>
                                      </p:cBhvr>
                                      <p:to>
                                        <p:strVal val="visible"/>
                                      </p:to>
                                    </p:set>
                                    <p:anim calcmode="lin" valueType="num">
                                      <p:cBhvr additive="base">
                                        <p:cTn id="61" dur="500" fill="hold"/>
                                        <p:tgtEl>
                                          <p:spTgt spid="1152003">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5200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52003">
                                            <p:txEl>
                                              <p:pRg st="13" end="13"/>
                                            </p:txEl>
                                          </p:spTgt>
                                        </p:tgtEl>
                                        <p:attrNameLst>
                                          <p:attrName>style.visibility</p:attrName>
                                        </p:attrNameLst>
                                      </p:cBhvr>
                                      <p:to>
                                        <p:strVal val="visible"/>
                                      </p:to>
                                    </p:set>
                                    <p:anim calcmode="lin" valueType="num">
                                      <p:cBhvr additive="base">
                                        <p:cTn id="67" dur="500" fill="hold"/>
                                        <p:tgtEl>
                                          <p:spTgt spid="1152003">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5200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52003">
                                            <p:txEl>
                                              <p:pRg st="14" end="14"/>
                                            </p:txEl>
                                          </p:spTgt>
                                        </p:tgtEl>
                                        <p:attrNameLst>
                                          <p:attrName>style.visibility</p:attrName>
                                        </p:attrNameLst>
                                      </p:cBhvr>
                                      <p:to>
                                        <p:strVal val="visible"/>
                                      </p:to>
                                    </p:set>
                                    <p:anim calcmode="lin" valueType="num">
                                      <p:cBhvr additive="base">
                                        <p:cTn id="73" dur="500" fill="hold"/>
                                        <p:tgtEl>
                                          <p:spTgt spid="1152003">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5200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52003">
                                            <p:txEl>
                                              <p:pRg st="15" end="15"/>
                                            </p:txEl>
                                          </p:spTgt>
                                        </p:tgtEl>
                                        <p:attrNameLst>
                                          <p:attrName>style.visibility</p:attrName>
                                        </p:attrNameLst>
                                      </p:cBhvr>
                                      <p:to>
                                        <p:strVal val="visible"/>
                                      </p:to>
                                    </p:set>
                                    <p:anim calcmode="lin" valueType="num">
                                      <p:cBhvr additive="base">
                                        <p:cTn id="79" dur="500" fill="hold"/>
                                        <p:tgtEl>
                                          <p:spTgt spid="1152003">
                                            <p:txEl>
                                              <p:pRg st="15" end="1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5200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52003">
                                            <p:txEl>
                                              <p:pRg st="16" end="16"/>
                                            </p:txEl>
                                          </p:spTgt>
                                        </p:tgtEl>
                                        <p:attrNameLst>
                                          <p:attrName>style.visibility</p:attrName>
                                        </p:attrNameLst>
                                      </p:cBhvr>
                                      <p:to>
                                        <p:strVal val="visible"/>
                                      </p:to>
                                    </p:set>
                                    <p:anim calcmode="lin" valueType="num">
                                      <p:cBhvr additive="base">
                                        <p:cTn id="85" dur="500" fill="hold"/>
                                        <p:tgtEl>
                                          <p:spTgt spid="1152003">
                                            <p:txEl>
                                              <p:pRg st="16" end="16"/>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52003">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52003">
                                            <p:txEl>
                                              <p:pRg st="17" end="17"/>
                                            </p:txEl>
                                          </p:spTgt>
                                        </p:tgtEl>
                                        <p:attrNameLst>
                                          <p:attrName>style.visibility</p:attrName>
                                        </p:attrNameLst>
                                      </p:cBhvr>
                                      <p:to>
                                        <p:strVal val="visible"/>
                                      </p:to>
                                    </p:set>
                                    <p:anim calcmode="lin" valueType="num">
                                      <p:cBhvr additive="base">
                                        <p:cTn id="91" dur="500" fill="hold"/>
                                        <p:tgtEl>
                                          <p:spTgt spid="1152003">
                                            <p:txEl>
                                              <p:pRg st="17" end="17"/>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152003">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52003">
                                            <p:txEl>
                                              <p:pRg st="18" end="18"/>
                                            </p:txEl>
                                          </p:spTgt>
                                        </p:tgtEl>
                                        <p:attrNameLst>
                                          <p:attrName>style.visibility</p:attrName>
                                        </p:attrNameLst>
                                      </p:cBhvr>
                                      <p:to>
                                        <p:strVal val="visible"/>
                                      </p:to>
                                    </p:set>
                                    <p:anim calcmode="lin" valueType="num">
                                      <p:cBhvr additive="base">
                                        <p:cTn id="97" dur="500" fill="hold"/>
                                        <p:tgtEl>
                                          <p:spTgt spid="1152003">
                                            <p:txEl>
                                              <p:pRg st="18" end="18"/>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52003">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52003">
                                            <p:txEl>
                                              <p:pRg st="19" end="19"/>
                                            </p:txEl>
                                          </p:spTgt>
                                        </p:tgtEl>
                                        <p:attrNameLst>
                                          <p:attrName>style.visibility</p:attrName>
                                        </p:attrNameLst>
                                      </p:cBhvr>
                                      <p:to>
                                        <p:strVal val="visible"/>
                                      </p:to>
                                    </p:set>
                                    <p:anim calcmode="lin" valueType="num">
                                      <p:cBhvr additive="base">
                                        <p:cTn id="103" dur="500" fill="hold"/>
                                        <p:tgtEl>
                                          <p:spTgt spid="1152003">
                                            <p:txEl>
                                              <p:pRg st="19" end="19"/>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152003">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3"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5920859-3751-4365-BD43-6C440B40D690}" type="slidenum">
              <a:rPr kumimoji="0" lang="zh-CN" altLang="en-US" sz="1400"/>
              <a:pPr eaLnBrk="1" hangingPunct="1"/>
              <a:t>9</a:t>
            </a:fld>
            <a:endParaRPr kumimoji="0" lang="en-US" altLang="zh-CN" sz="1400"/>
          </a:p>
        </p:txBody>
      </p:sp>
      <p:sp>
        <p:nvSpPr>
          <p:cNvPr id="940034" name="Rectangle 2"/>
          <p:cNvSpPr>
            <a:spLocks noGrp="1" noChangeArrowheads="1"/>
          </p:cNvSpPr>
          <p:nvPr>
            <p:ph type="title"/>
          </p:nvPr>
        </p:nvSpPr>
        <p:spPr>
          <a:xfrm>
            <a:off x="684213" y="260350"/>
            <a:ext cx="7772400" cy="803275"/>
          </a:xfrm>
        </p:spPr>
        <p:txBody>
          <a:bodyPr/>
          <a:lstStyle/>
          <a:p>
            <a:pPr eaLnBrk="1" hangingPunct="1">
              <a:defRPr/>
            </a:pPr>
            <a:r>
              <a:rPr lang="zh-CN" altLang="en-US" smtClean="0">
                <a:effectLst>
                  <a:outerShdw blurRad="38100" dist="38100" dir="2700000" algn="tl">
                    <a:srgbClr val="FFFFFF"/>
                  </a:outerShdw>
                </a:effectLst>
              </a:rPr>
              <a:t>主要参考书</a:t>
            </a:r>
          </a:p>
        </p:txBody>
      </p:sp>
      <p:sp>
        <p:nvSpPr>
          <p:cNvPr id="12292" name="Rectangle 3"/>
          <p:cNvSpPr>
            <a:spLocks noGrp="1" noChangeArrowheads="1"/>
          </p:cNvSpPr>
          <p:nvPr>
            <p:ph type="body" idx="1"/>
          </p:nvPr>
        </p:nvSpPr>
        <p:spPr>
          <a:xfrm>
            <a:off x="685800" y="1268413"/>
            <a:ext cx="8458200" cy="5184775"/>
          </a:xfrm>
        </p:spPr>
        <p:txBody>
          <a:bodyPr/>
          <a:lstStyle/>
          <a:p>
            <a:pPr eaLnBrk="1" hangingPunct="1">
              <a:lnSpc>
                <a:spcPct val="90000"/>
              </a:lnSpc>
            </a:pPr>
            <a:r>
              <a:rPr lang="zh-CN" altLang="en-US" sz="2800" dirty="0" smtClean="0"/>
              <a:t>面向对象建模与设计，</a:t>
            </a:r>
            <a:r>
              <a:rPr lang="en-US" altLang="zh-CN" sz="2800" dirty="0" smtClean="0"/>
              <a:t>Rumbaugh</a:t>
            </a:r>
            <a:r>
              <a:rPr lang="zh-CN" altLang="en-US" sz="2800" dirty="0" smtClean="0"/>
              <a:t>，电力出版社</a:t>
            </a:r>
          </a:p>
          <a:p>
            <a:pPr>
              <a:lnSpc>
                <a:spcPct val="90000"/>
              </a:lnSpc>
            </a:pPr>
            <a:r>
              <a:rPr lang="en-US" altLang="zh-CN" sz="2800" dirty="0">
                <a:solidFill>
                  <a:srgbClr val="FF0000"/>
                </a:solidFill>
              </a:rPr>
              <a:t>Thinking in C++</a:t>
            </a:r>
            <a:r>
              <a:rPr lang="zh-CN" altLang="en-US" sz="2800" dirty="0">
                <a:solidFill>
                  <a:srgbClr val="FF0000"/>
                </a:solidFill>
              </a:rPr>
              <a:t>，</a:t>
            </a:r>
            <a:r>
              <a:rPr lang="en-US" altLang="zh-CN" sz="2800" dirty="0">
                <a:solidFill>
                  <a:srgbClr val="FF0000"/>
                </a:solidFill>
              </a:rPr>
              <a:t>Bruce </a:t>
            </a:r>
            <a:r>
              <a:rPr lang="en-US" altLang="zh-CN" sz="2800" dirty="0" err="1">
                <a:solidFill>
                  <a:srgbClr val="FF0000"/>
                </a:solidFill>
              </a:rPr>
              <a:t>Eckel</a:t>
            </a:r>
            <a:r>
              <a:rPr lang="zh-CN" altLang="en-US" sz="2800" dirty="0">
                <a:solidFill>
                  <a:srgbClr val="FF0000"/>
                </a:solidFill>
              </a:rPr>
              <a:t>，机械工业出版社</a:t>
            </a:r>
            <a:endParaRPr lang="en-US" altLang="zh-CN" sz="2800" dirty="0">
              <a:solidFill>
                <a:srgbClr val="FF0000"/>
              </a:solidFill>
            </a:endParaRPr>
          </a:p>
          <a:p>
            <a:pPr eaLnBrk="1" hangingPunct="1">
              <a:lnSpc>
                <a:spcPct val="90000"/>
              </a:lnSpc>
            </a:pPr>
            <a:r>
              <a:rPr lang="en-US" altLang="zh-CN" sz="2800" dirty="0" smtClean="0">
                <a:solidFill>
                  <a:srgbClr val="00B050"/>
                </a:solidFill>
              </a:rPr>
              <a:t>C++ Primer Plus</a:t>
            </a:r>
            <a:r>
              <a:rPr lang="zh-CN" altLang="en-US" sz="2800" dirty="0" smtClean="0">
                <a:solidFill>
                  <a:srgbClr val="00B050"/>
                </a:solidFill>
              </a:rPr>
              <a:t>，</a:t>
            </a:r>
            <a:r>
              <a:rPr lang="en-US" altLang="zh-CN" sz="2800" dirty="0" smtClean="0">
                <a:solidFill>
                  <a:srgbClr val="00B050"/>
                </a:solidFill>
              </a:rPr>
              <a:t>Stephen </a:t>
            </a:r>
            <a:r>
              <a:rPr lang="en-US" altLang="zh-CN" sz="2800" dirty="0" err="1" smtClean="0">
                <a:solidFill>
                  <a:srgbClr val="00B050"/>
                </a:solidFill>
              </a:rPr>
              <a:t>prata</a:t>
            </a:r>
            <a:r>
              <a:rPr lang="zh-CN" altLang="en-US" sz="2800" dirty="0" smtClean="0">
                <a:solidFill>
                  <a:srgbClr val="00B050"/>
                </a:solidFill>
              </a:rPr>
              <a:t>，人民邮电出版社</a:t>
            </a:r>
          </a:p>
          <a:p>
            <a:pPr>
              <a:lnSpc>
                <a:spcPct val="90000"/>
              </a:lnSpc>
            </a:pPr>
            <a:r>
              <a:rPr lang="en-US" altLang="zh-CN" sz="2800" dirty="0">
                <a:solidFill>
                  <a:srgbClr val="00B0F0"/>
                </a:solidFill>
              </a:rPr>
              <a:t>The C++ programming language special </a:t>
            </a:r>
            <a:r>
              <a:rPr lang="en-US" altLang="zh-CN" sz="2800" dirty="0" err="1">
                <a:solidFill>
                  <a:srgbClr val="00B0F0"/>
                </a:solidFill>
              </a:rPr>
              <a:t>edtion</a:t>
            </a:r>
            <a:r>
              <a:rPr lang="en-US" altLang="zh-CN" sz="2800" dirty="0">
                <a:solidFill>
                  <a:srgbClr val="00B0F0"/>
                </a:solidFill>
              </a:rPr>
              <a:t>, Bjarne </a:t>
            </a:r>
            <a:r>
              <a:rPr lang="en-US" altLang="zh-CN" sz="2800" dirty="0" err="1">
                <a:solidFill>
                  <a:srgbClr val="00B0F0"/>
                </a:solidFill>
              </a:rPr>
              <a:t>Stroustrup</a:t>
            </a:r>
            <a:r>
              <a:rPr lang="zh-CN" altLang="en-US" sz="2800" dirty="0">
                <a:solidFill>
                  <a:srgbClr val="00B0F0"/>
                </a:solidFill>
              </a:rPr>
              <a:t>，机械工业出版社</a:t>
            </a:r>
          </a:p>
          <a:p>
            <a:pPr eaLnBrk="1" hangingPunct="1">
              <a:lnSpc>
                <a:spcPct val="90000"/>
              </a:lnSpc>
            </a:pPr>
            <a:r>
              <a:rPr lang="en-US" altLang="zh-CN" sz="2800" dirty="0" smtClean="0"/>
              <a:t>C++</a:t>
            </a:r>
            <a:r>
              <a:rPr lang="zh-CN" altLang="en-US" sz="2800" dirty="0" smtClean="0"/>
              <a:t>语言及其程序设计教程，张国峰，电子工业出版社</a:t>
            </a:r>
          </a:p>
          <a:p>
            <a:pPr eaLnBrk="1" hangingPunct="1">
              <a:lnSpc>
                <a:spcPct val="90000"/>
              </a:lnSpc>
            </a:pPr>
            <a:r>
              <a:rPr lang="en-US" altLang="zh-CN" sz="2800" dirty="0" smtClean="0"/>
              <a:t>Visual C++ </a:t>
            </a:r>
            <a:r>
              <a:rPr lang="zh-CN" altLang="en-US" sz="2800" dirty="0" smtClean="0"/>
              <a:t>技术内幕，</a:t>
            </a:r>
            <a:r>
              <a:rPr lang="en-US" altLang="zh-CN" sz="2800" dirty="0" smtClean="0"/>
              <a:t>Microsoft</a:t>
            </a:r>
            <a:r>
              <a:rPr lang="zh-CN" altLang="en-US" sz="2800" dirty="0" smtClean="0"/>
              <a:t>，北京希望电子出版社</a:t>
            </a:r>
          </a:p>
        </p:txBody>
      </p:sp>
    </p:spTree>
    <p:extLst>
      <p:ext uri="{BB962C8B-B14F-4D97-AF65-F5344CB8AC3E}">
        <p14:creationId xmlns:p14="http://schemas.microsoft.com/office/powerpoint/2010/main" val="3723270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00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940034" grpId="0"/>
      <p:bldP spid="12292"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3725E20-7D70-440A-8D88-19DBA6E2F00E}" type="slidenum">
              <a:rPr kumimoji="0" lang="zh-CN" altLang="en-US" sz="1400"/>
              <a:pPr eaLnBrk="1" hangingPunct="1"/>
              <a:t>90</a:t>
            </a:fld>
            <a:endParaRPr kumimoji="0" lang="en-US" altLang="zh-CN" sz="1400"/>
          </a:p>
        </p:txBody>
      </p:sp>
      <p:sp>
        <p:nvSpPr>
          <p:cNvPr id="1153026" name="Rectangle 2"/>
          <p:cNvSpPr>
            <a:spLocks noGrp="1" noChangeArrowheads="1"/>
          </p:cNvSpPr>
          <p:nvPr>
            <p:ph type="title"/>
          </p:nvPr>
        </p:nvSpPr>
        <p:spPr/>
        <p:txBody>
          <a:bodyPr/>
          <a:lstStyle/>
          <a:p>
            <a:pPr eaLnBrk="1" hangingPunct="1">
              <a:defRPr/>
            </a:pPr>
            <a:r>
              <a:rPr lang="en-US" altLang="zh-CN" sz="3600" b="1" dirty="0" smtClean="0">
                <a:solidFill>
                  <a:schemeClr val="tx1"/>
                </a:solidFill>
                <a:latin typeface="宋体" pitchFamily="2" charset="-122"/>
              </a:rPr>
              <a:t>4</a:t>
            </a:r>
            <a:r>
              <a:rPr lang="zh-CN" altLang="zh-CN" sz="3600" b="1" dirty="0" smtClean="0">
                <a:solidFill>
                  <a:schemeClr val="tx1"/>
                </a:solidFill>
                <a:latin typeface="宋体" pitchFamily="2" charset="-122"/>
              </a:rPr>
              <a:t>.2 参数的传递</a:t>
            </a:r>
          </a:p>
        </p:txBody>
      </p:sp>
      <p:sp>
        <p:nvSpPr>
          <p:cNvPr id="1153027" name="Rectangle 3"/>
          <p:cNvSpPr>
            <a:spLocks noGrp="1" noChangeArrowheads="1"/>
          </p:cNvSpPr>
          <p:nvPr>
            <p:ph type="body" idx="1"/>
          </p:nvPr>
        </p:nvSpPr>
        <p:spPr>
          <a:xfrm>
            <a:off x="484690" y="2332037"/>
            <a:ext cx="8229600" cy="4525963"/>
          </a:xfrm>
        </p:spPr>
        <p:txBody>
          <a:bodyPr/>
          <a:lstStyle/>
          <a:p>
            <a:pPr eaLnBrk="1" hangingPunct="1"/>
            <a:r>
              <a:rPr lang="zh-CN" altLang="zh-CN" sz="3600" b="1" dirty="0" smtClean="0">
                <a:latin typeface="宋体" pitchFamily="2" charset="-122"/>
              </a:rPr>
              <a:t>值调用</a:t>
            </a:r>
            <a:endParaRPr lang="zh-CN" altLang="en-US" sz="3600" b="1" dirty="0" smtClean="0">
              <a:latin typeface="宋体" pitchFamily="2" charset="-122"/>
            </a:endParaRPr>
          </a:p>
          <a:p>
            <a:pPr eaLnBrk="1" hangingPunct="1"/>
            <a:r>
              <a:rPr lang="zh-CN" altLang="en-US" sz="3600" b="1" dirty="0" smtClean="0">
                <a:latin typeface="宋体" pitchFamily="2" charset="-122"/>
              </a:rPr>
              <a:t>地址调用</a:t>
            </a:r>
            <a:endParaRPr lang="zh-CN" altLang="zh-CN" sz="3600" b="1" dirty="0" smtClean="0">
              <a:latin typeface="宋体" pitchFamily="2" charset="-122"/>
            </a:endParaRPr>
          </a:p>
          <a:p>
            <a:pPr eaLnBrk="1" hangingPunct="1"/>
            <a:r>
              <a:rPr lang="zh-CN" altLang="zh-CN" sz="3600" b="1" dirty="0" smtClean="0">
                <a:latin typeface="宋体" pitchFamily="2" charset="-122"/>
              </a:rPr>
              <a:t>引用调用</a:t>
            </a:r>
          </a:p>
        </p:txBody>
      </p:sp>
    </p:spTree>
    <p:extLst>
      <p:ext uri="{BB962C8B-B14F-4D97-AF65-F5344CB8AC3E}">
        <p14:creationId xmlns:p14="http://schemas.microsoft.com/office/powerpoint/2010/main" val="2834047204"/>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3026"/>
                                        </p:tgtEl>
                                        <p:attrNameLst>
                                          <p:attrName>style.visibility</p:attrName>
                                        </p:attrNameLst>
                                      </p:cBhvr>
                                      <p:to>
                                        <p:strVal val="visible"/>
                                      </p:to>
                                    </p:set>
                                    <p:anim calcmode="lin" valueType="num">
                                      <p:cBhvr additive="base">
                                        <p:cTn id="7" dur="500" fill="hold"/>
                                        <p:tgtEl>
                                          <p:spTgt spid="1153026"/>
                                        </p:tgtEl>
                                        <p:attrNameLst>
                                          <p:attrName>ppt_x</p:attrName>
                                        </p:attrNameLst>
                                      </p:cBhvr>
                                      <p:tavLst>
                                        <p:tav tm="0">
                                          <p:val>
                                            <p:strVal val="1+#ppt_w/2"/>
                                          </p:val>
                                        </p:tav>
                                        <p:tav tm="100000">
                                          <p:val>
                                            <p:strVal val="#ppt_x"/>
                                          </p:val>
                                        </p:tav>
                                      </p:tavLst>
                                    </p:anim>
                                    <p:anim calcmode="lin" valueType="num">
                                      <p:cBhvr additive="base">
                                        <p:cTn id="8" dur="500" fill="hold"/>
                                        <p:tgtEl>
                                          <p:spTgt spid="11530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3027">
                                            <p:txEl>
                                              <p:pRg st="0" end="0"/>
                                            </p:txEl>
                                          </p:spTgt>
                                        </p:tgtEl>
                                        <p:attrNameLst>
                                          <p:attrName>style.visibility</p:attrName>
                                        </p:attrNameLst>
                                      </p:cBhvr>
                                      <p:to>
                                        <p:strVal val="visible"/>
                                      </p:to>
                                    </p:set>
                                    <p:anim calcmode="lin" valueType="num">
                                      <p:cBhvr additive="base">
                                        <p:cTn id="13" dur="500" fill="hold"/>
                                        <p:tgtEl>
                                          <p:spTgt spid="115302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3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3027">
                                            <p:txEl>
                                              <p:pRg st="1" end="1"/>
                                            </p:txEl>
                                          </p:spTgt>
                                        </p:tgtEl>
                                        <p:attrNameLst>
                                          <p:attrName>style.visibility</p:attrName>
                                        </p:attrNameLst>
                                      </p:cBhvr>
                                      <p:to>
                                        <p:strVal val="visible"/>
                                      </p:to>
                                    </p:set>
                                    <p:anim calcmode="lin" valueType="num">
                                      <p:cBhvr additive="base">
                                        <p:cTn id="19" dur="500" fill="hold"/>
                                        <p:tgtEl>
                                          <p:spTgt spid="115302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3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3027">
                                            <p:txEl>
                                              <p:pRg st="2" end="2"/>
                                            </p:txEl>
                                          </p:spTgt>
                                        </p:tgtEl>
                                        <p:attrNameLst>
                                          <p:attrName>style.visibility</p:attrName>
                                        </p:attrNameLst>
                                      </p:cBhvr>
                                      <p:to>
                                        <p:strVal val="visible"/>
                                      </p:to>
                                    </p:set>
                                    <p:anim calcmode="lin" valueType="num">
                                      <p:cBhvr additive="base">
                                        <p:cTn id="25" dur="500" fill="hold"/>
                                        <p:tgtEl>
                                          <p:spTgt spid="115302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3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26" grpId="0" autoUpdateAnimBg="0"/>
      <p:bldP spid="1153027"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00788D-2934-4715-8B01-A601730B7E39}" type="slidenum">
              <a:rPr kumimoji="0" lang="zh-CN" altLang="en-US" sz="1400"/>
              <a:pPr eaLnBrk="1" hangingPunct="1"/>
              <a:t>91</a:t>
            </a:fld>
            <a:endParaRPr kumimoji="0" lang="en-US" altLang="zh-CN" sz="1400"/>
          </a:p>
        </p:txBody>
      </p:sp>
      <p:sp>
        <p:nvSpPr>
          <p:cNvPr id="1152003" name="Rectangle 3"/>
          <p:cNvSpPr>
            <a:spLocks noGrp="1" noChangeArrowheads="1"/>
          </p:cNvSpPr>
          <p:nvPr>
            <p:ph type="body" idx="1"/>
          </p:nvPr>
        </p:nvSpPr>
        <p:spPr>
          <a:xfrm>
            <a:off x="457200" y="188640"/>
            <a:ext cx="8229600" cy="5937523"/>
          </a:xfrm>
        </p:spPr>
        <p:txBody>
          <a:bodyPr>
            <a:normAutofit fontScale="47500" lnSpcReduction="20000"/>
          </a:bodyPr>
          <a:lstStyle/>
          <a:p>
            <a:pPr marL="0" indent="0">
              <a:buNone/>
            </a:pPr>
            <a:r>
              <a:rPr lang="en-US" altLang="zh-CN" sz="5100" b="1" dirty="0" smtClean="0">
                <a:solidFill>
                  <a:srgbClr val="FF0000"/>
                </a:solidFill>
                <a:latin typeface="宋体" pitchFamily="2" charset="-122"/>
              </a:rPr>
              <a:t>//</a:t>
            </a:r>
            <a:r>
              <a:rPr lang="zh-CN" altLang="en-US" sz="5100" b="1" dirty="0" smtClean="0">
                <a:solidFill>
                  <a:srgbClr val="FF0000"/>
                </a:solidFill>
                <a:latin typeface="宋体" pitchFamily="2" charset="-122"/>
              </a:rPr>
              <a:t>值传递</a:t>
            </a:r>
            <a:endParaRPr lang="zh-CN" altLang="zh-CN" sz="5100" b="1" dirty="0">
              <a:solidFill>
                <a:srgbClr val="FF0000"/>
              </a:solidFill>
              <a:latin typeface="宋体" pitchFamily="2" charset="-122"/>
            </a:endParaRPr>
          </a:p>
          <a:p>
            <a:pPr marL="0" indent="0">
              <a:buNone/>
            </a:pPr>
            <a:r>
              <a:rPr lang="en-US" altLang="zh-CN" sz="3600" dirty="0" smtClean="0">
                <a:latin typeface="宋体" pitchFamily="2" charset="-122"/>
              </a:rPr>
              <a:t>#</a:t>
            </a:r>
            <a:r>
              <a:rPr lang="en-US" altLang="zh-CN" sz="3600" dirty="0">
                <a:latin typeface="宋体" pitchFamily="2" charset="-122"/>
              </a:rPr>
              <a:t>include &lt;</a:t>
            </a:r>
            <a:r>
              <a:rPr lang="en-US" altLang="zh-CN" sz="3600" dirty="0" err="1">
                <a:latin typeface="宋体" pitchFamily="2" charset="-122"/>
              </a:rPr>
              <a:t>iostream</a:t>
            </a:r>
            <a:r>
              <a:rPr lang="en-US" altLang="zh-CN" sz="3600" dirty="0">
                <a:latin typeface="宋体" pitchFamily="2" charset="-122"/>
              </a:rPr>
              <a:t>&gt;</a:t>
            </a:r>
          </a:p>
          <a:p>
            <a:pPr marL="0" indent="0">
              <a:buNone/>
            </a:pPr>
            <a:endParaRPr lang="en-US" altLang="zh-CN" sz="3600" dirty="0">
              <a:latin typeface="宋体" pitchFamily="2" charset="-122"/>
            </a:endParaRPr>
          </a:p>
          <a:p>
            <a:pPr marL="0" indent="0">
              <a:buNone/>
            </a:pPr>
            <a:r>
              <a:rPr lang="en-US" altLang="zh-CN" sz="3600" dirty="0">
                <a:latin typeface="宋体" pitchFamily="2" charset="-122"/>
              </a:rPr>
              <a:t>using namespace </a:t>
            </a:r>
            <a:r>
              <a:rPr lang="en-US" altLang="zh-CN" sz="3600" dirty="0" err="1">
                <a:latin typeface="宋体" pitchFamily="2" charset="-122"/>
              </a:rPr>
              <a:t>std</a:t>
            </a:r>
            <a:r>
              <a:rPr lang="en-US" altLang="zh-CN" sz="3600" dirty="0">
                <a:latin typeface="宋体" pitchFamily="2" charset="-122"/>
              </a:rPr>
              <a:t>;</a:t>
            </a:r>
          </a:p>
          <a:p>
            <a:pPr marL="0" indent="0">
              <a:buNone/>
            </a:pPr>
            <a:r>
              <a:rPr lang="en-US" altLang="zh-CN" sz="3600" dirty="0" err="1">
                <a:latin typeface="宋体" pitchFamily="2" charset="-122"/>
              </a:rPr>
              <a:t>int</a:t>
            </a:r>
            <a:r>
              <a:rPr lang="en-US" altLang="zh-CN" sz="3600" dirty="0">
                <a:latin typeface="宋体" pitchFamily="2" charset="-122"/>
              </a:rPr>
              <a:t> fact(</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val</a:t>
            </a:r>
            <a:r>
              <a:rPr lang="en-US" altLang="zh-CN" sz="3600" dirty="0" smtClean="0">
                <a:latin typeface="宋体" pitchFamily="2" charset="-122"/>
              </a:rPr>
              <a:t>)</a:t>
            </a:r>
            <a:endParaRPr lang="en-US" altLang="zh-CN" sz="3600" dirty="0">
              <a:latin typeface="宋体" pitchFamily="2" charset="-122"/>
            </a:endParaRPr>
          </a:p>
          <a:p>
            <a:pPr marL="0" indent="0">
              <a:buNone/>
            </a:pPr>
            <a:r>
              <a:rPr lang="en-US" altLang="zh-CN" sz="3600" dirty="0" err="1">
                <a:latin typeface="宋体" pitchFamily="2" charset="-122"/>
              </a:rPr>
              <a:t>int</a:t>
            </a:r>
            <a:r>
              <a:rPr lang="en-US" altLang="zh-CN" sz="3600" dirty="0">
                <a:latin typeface="宋体" pitchFamily="2" charset="-122"/>
              </a:rPr>
              <a:t> main()</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nval</a:t>
            </a:r>
            <a:r>
              <a:rPr lang="en-US" altLang="zh-CN" sz="3600" dirty="0">
                <a:latin typeface="宋体" pitchFamily="2" charset="-122"/>
              </a:rPr>
              <a:t>=10;</a:t>
            </a:r>
          </a:p>
          <a:p>
            <a:pPr marL="0" indent="0">
              <a:buNone/>
            </a:pPr>
            <a:r>
              <a:rPr lang="en-US" altLang="zh-CN" sz="3600" dirty="0">
                <a:latin typeface="宋体" pitchFamily="2" charset="-122"/>
              </a:rPr>
              <a:t>    </a:t>
            </a:r>
            <a:r>
              <a:rPr lang="en-US" altLang="zh-CN" sz="3600" dirty="0" err="1">
                <a:latin typeface="宋体" pitchFamily="2" charset="-122"/>
              </a:rPr>
              <a:t>cout</a:t>
            </a:r>
            <a:r>
              <a:rPr lang="en-US" altLang="zh-CN" sz="3600" dirty="0">
                <a:latin typeface="宋体" pitchFamily="2" charset="-122"/>
              </a:rPr>
              <a:t>&lt;&lt;fact(</a:t>
            </a:r>
            <a:r>
              <a:rPr lang="en-US" altLang="zh-CN" sz="3600" dirty="0" err="1">
                <a:latin typeface="宋体" pitchFamily="2" charset="-122"/>
              </a:rPr>
              <a:t>nval</a:t>
            </a:r>
            <a:r>
              <a:rPr lang="en-US" altLang="zh-CN" sz="3600" dirty="0">
                <a:latin typeface="宋体" pitchFamily="2" charset="-122"/>
              </a:rPr>
              <a:t>)&lt;&lt;</a:t>
            </a:r>
            <a:r>
              <a:rPr lang="en-US" altLang="zh-CN" sz="3600" dirty="0" err="1" smtClean="0">
                <a:latin typeface="宋体" pitchFamily="2" charset="-122"/>
              </a:rPr>
              <a:t>endl</a:t>
            </a:r>
            <a:r>
              <a:rPr lang="en-US" altLang="zh-CN" sz="5100" b="1" dirty="0" smtClean="0">
                <a:latin typeface="宋体" pitchFamily="2" charset="-122"/>
              </a:rPr>
              <a:t>;</a:t>
            </a:r>
          </a:p>
          <a:p>
            <a:pPr marL="0" indent="0">
              <a:buNone/>
            </a:pPr>
            <a:r>
              <a:rPr lang="en-US" altLang="zh-CN" sz="3600" dirty="0" smtClean="0">
                <a:latin typeface="宋体" pitchFamily="2" charset="-122"/>
              </a:rPr>
              <a:t>    </a:t>
            </a:r>
            <a:r>
              <a:rPr lang="en-US" altLang="zh-CN" sz="3600" dirty="0" err="1" smtClean="0">
                <a:latin typeface="宋体" pitchFamily="2" charset="-122"/>
              </a:rPr>
              <a:t>cout</a:t>
            </a:r>
            <a:r>
              <a:rPr lang="en-US" altLang="zh-CN" sz="3600" dirty="0" smtClean="0">
                <a:latin typeface="宋体" pitchFamily="2" charset="-122"/>
              </a:rPr>
              <a:t>&lt;&lt;</a:t>
            </a:r>
            <a:r>
              <a:rPr lang="en-US" altLang="zh-CN" sz="3600" dirty="0" err="1" smtClean="0">
                <a:latin typeface="宋体" pitchFamily="2" charset="-122"/>
              </a:rPr>
              <a:t>nval</a:t>
            </a:r>
            <a:r>
              <a:rPr lang="en-US" altLang="zh-CN" sz="3600" dirty="0" smtClean="0">
                <a:latin typeface="宋体" pitchFamily="2" charset="-122"/>
              </a:rPr>
              <a:t>&lt;&lt;</a:t>
            </a:r>
            <a:r>
              <a:rPr lang="en-US" altLang="zh-CN" sz="3600" dirty="0" err="1" smtClean="0">
                <a:latin typeface="宋体" pitchFamily="2" charset="-122"/>
              </a:rPr>
              <a:t>endl</a:t>
            </a:r>
            <a:r>
              <a:rPr lang="en-US" altLang="zh-CN" sz="3600" dirty="0" smtClean="0">
                <a:latin typeface="宋体" pitchFamily="2" charset="-122"/>
              </a:rPr>
              <a:t>;</a:t>
            </a:r>
            <a:r>
              <a:rPr lang="en-US" altLang="zh-CN" sz="2000" dirty="0">
                <a:latin typeface="宋体" pitchFamily="2" charset="-122"/>
              </a:rPr>
              <a:t> </a:t>
            </a:r>
            <a:r>
              <a:rPr lang="en-US" altLang="zh-CN" sz="5100" b="1" dirty="0" smtClean="0">
                <a:solidFill>
                  <a:srgbClr val="FF0000"/>
                </a:solidFill>
                <a:latin typeface="宋体" pitchFamily="2" charset="-122"/>
              </a:rPr>
              <a:t>//</a:t>
            </a:r>
            <a:r>
              <a:rPr lang="zh-CN" altLang="en-US" sz="5100" b="1" dirty="0" smtClean="0">
                <a:solidFill>
                  <a:srgbClr val="FF0000"/>
                </a:solidFill>
                <a:latin typeface="宋体" pitchFamily="2" charset="-122"/>
              </a:rPr>
              <a:t>调用函数后参数值不受影响</a:t>
            </a:r>
            <a:endParaRPr lang="en-US" altLang="zh-CN" sz="5100" dirty="0">
              <a:latin typeface="宋体" pitchFamily="2" charset="-122"/>
            </a:endParaRPr>
          </a:p>
          <a:p>
            <a:pPr marL="0" indent="0">
              <a:buNone/>
            </a:pPr>
            <a:r>
              <a:rPr lang="en-US" altLang="zh-CN" sz="3600" dirty="0">
                <a:latin typeface="宋体" pitchFamily="2" charset="-122"/>
              </a:rPr>
              <a:t>    return 0;</a:t>
            </a:r>
          </a:p>
          <a:p>
            <a:pPr marL="0" indent="0">
              <a:buNone/>
            </a:pPr>
            <a:r>
              <a:rPr lang="en-US" altLang="zh-CN" sz="3600" dirty="0" smtClean="0">
                <a:latin typeface="宋体" pitchFamily="2" charset="-122"/>
              </a:rPr>
              <a:t>}</a:t>
            </a:r>
          </a:p>
          <a:p>
            <a:pPr marL="0" indent="0">
              <a:buNone/>
            </a:pPr>
            <a:r>
              <a:rPr lang="en-US" altLang="zh-CN" sz="3600" dirty="0" err="1" smtClean="0">
                <a:latin typeface="宋体" pitchFamily="2" charset="-122"/>
              </a:rPr>
              <a:t>int</a:t>
            </a:r>
            <a:r>
              <a:rPr lang="en-US" altLang="zh-CN" sz="3600" dirty="0" smtClean="0">
                <a:latin typeface="宋体" pitchFamily="2" charset="-122"/>
              </a:rPr>
              <a:t> </a:t>
            </a:r>
            <a:r>
              <a:rPr lang="en-US" altLang="zh-CN" sz="3600" dirty="0">
                <a:latin typeface="宋体" pitchFamily="2" charset="-122"/>
              </a:rPr>
              <a:t>fact(</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val</a:t>
            </a:r>
            <a:r>
              <a:rPr lang="en-US" altLang="zh-CN" sz="3600" dirty="0">
                <a:latin typeface="宋体" pitchFamily="2" charset="-122"/>
              </a:rPr>
              <a:t>)</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ret=1;</a:t>
            </a:r>
          </a:p>
          <a:p>
            <a:pPr marL="0" indent="0">
              <a:buNone/>
            </a:pPr>
            <a:r>
              <a:rPr lang="en-US" altLang="zh-CN" sz="3600" dirty="0">
                <a:latin typeface="宋体" pitchFamily="2" charset="-122"/>
              </a:rPr>
              <a:t>    while(</a:t>
            </a:r>
            <a:r>
              <a:rPr lang="en-US" altLang="zh-CN" sz="3600" dirty="0" err="1">
                <a:latin typeface="宋体" pitchFamily="2" charset="-122"/>
              </a:rPr>
              <a:t>val</a:t>
            </a:r>
            <a:r>
              <a:rPr lang="en-US" altLang="zh-CN" sz="3600" dirty="0">
                <a:latin typeface="宋体" pitchFamily="2" charset="-122"/>
              </a:rPr>
              <a:t>&gt;1)</a:t>
            </a:r>
          </a:p>
          <a:p>
            <a:pPr marL="0" indent="0">
              <a:buNone/>
            </a:pPr>
            <a:r>
              <a:rPr lang="en-US" altLang="zh-CN" sz="3600" dirty="0">
                <a:latin typeface="宋体" pitchFamily="2" charset="-122"/>
              </a:rPr>
              <a:t>        ret *= </a:t>
            </a:r>
            <a:r>
              <a:rPr lang="en-US" altLang="zh-CN" sz="3600" dirty="0" err="1">
                <a:latin typeface="宋体" pitchFamily="2" charset="-122"/>
              </a:rPr>
              <a:t>val</a:t>
            </a:r>
            <a:r>
              <a:rPr lang="en-US" altLang="zh-CN" sz="3600" dirty="0">
                <a:latin typeface="宋体" pitchFamily="2" charset="-122"/>
              </a:rPr>
              <a:t>-</a:t>
            </a:r>
            <a:r>
              <a:rPr lang="en-US" altLang="zh-CN" sz="3600" dirty="0" smtClean="0">
                <a:latin typeface="宋体" pitchFamily="2" charset="-122"/>
              </a:rPr>
              <a:t>-;</a:t>
            </a:r>
            <a:r>
              <a:rPr lang="en-US" altLang="zh-CN" sz="5100" b="1" dirty="0" smtClean="0">
                <a:solidFill>
                  <a:srgbClr val="FF0000"/>
                </a:solidFill>
                <a:latin typeface="宋体" pitchFamily="2" charset="-122"/>
              </a:rPr>
              <a:t>//</a:t>
            </a:r>
            <a:r>
              <a:rPr lang="zh-CN" altLang="en-US" sz="5100" b="1" dirty="0" smtClean="0">
                <a:solidFill>
                  <a:srgbClr val="FF0000"/>
                </a:solidFill>
                <a:latin typeface="宋体" pitchFamily="2" charset="-122"/>
              </a:rPr>
              <a:t>修改了参数的值</a:t>
            </a:r>
            <a:endParaRPr lang="en-US" altLang="zh-CN" sz="5100" b="1" dirty="0">
              <a:solidFill>
                <a:srgbClr val="FF0000"/>
              </a:solidFill>
              <a:latin typeface="宋体" pitchFamily="2" charset="-122"/>
            </a:endParaRPr>
          </a:p>
          <a:p>
            <a:pPr marL="0" indent="0">
              <a:buNone/>
            </a:pPr>
            <a:r>
              <a:rPr lang="en-US" altLang="zh-CN" sz="3600" dirty="0">
                <a:latin typeface="宋体" pitchFamily="2" charset="-122"/>
              </a:rPr>
              <a:t>    return ret;</a:t>
            </a:r>
          </a:p>
          <a:p>
            <a:pPr marL="0" indent="0">
              <a:buNone/>
            </a:pPr>
            <a:r>
              <a:rPr lang="en-US" altLang="zh-CN" sz="3600" dirty="0">
                <a:latin typeface="宋体" pitchFamily="2" charset="-122"/>
              </a:rPr>
              <a:t>}</a:t>
            </a:r>
          </a:p>
          <a:p>
            <a:pPr marL="0" indent="0" eaLnBrk="1" hangingPunct="1">
              <a:buNone/>
            </a:pPr>
            <a:endParaRPr lang="en-US" altLang="zh-CN" sz="3600" dirty="0" smtClean="0">
              <a:latin typeface="宋体" pitchFamily="2" charset="-122"/>
            </a:endParaRPr>
          </a:p>
          <a:p>
            <a:pPr lvl="2" eaLnBrk="1" hangingPunct="1"/>
            <a:endParaRPr lang="zh-CN" altLang="zh-CN" sz="3600" dirty="0" smtClean="0">
              <a:latin typeface="宋体" pitchFamily="2" charset="-122"/>
            </a:endParaRPr>
          </a:p>
        </p:txBody>
      </p:sp>
    </p:spTree>
    <p:extLst>
      <p:ext uri="{BB962C8B-B14F-4D97-AF65-F5344CB8AC3E}">
        <p14:creationId xmlns:p14="http://schemas.microsoft.com/office/powerpoint/2010/main" val="2895972179"/>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2003">
                                            <p:txEl>
                                              <p:pRg st="0" end="0"/>
                                            </p:txEl>
                                          </p:spTgt>
                                        </p:tgtEl>
                                        <p:attrNameLst>
                                          <p:attrName>style.visibility</p:attrName>
                                        </p:attrNameLst>
                                      </p:cBhvr>
                                      <p:to>
                                        <p:strVal val="visible"/>
                                      </p:to>
                                    </p:set>
                                    <p:anim calcmode="lin" valueType="num">
                                      <p:cBhvr additive="base">
                                        <p:cTn id="7" dur="500" fill="hold"/>
                                        <p:tgtEl>
                                          <p:spTgt spid="1152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2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2003">
                                            <p:txEl>
                                              <p:pRg st="1" end="1"/>
                                            </p:txEl>
                                          </p:spTgt>
                                        </p:tgtEl>
                                        <p:attrNameLst>
                                          <p:attrName>style.visibility</p:attrName>
                                        </p:attrNameLst>
                                      </p:cBhvr>
                                      <p:to>
                                        <p:strVal val="visible"/>
                                      </p:to>
                                    </p:set>
                                    <p:anim calcmode="lin" valueType="num">
                                      <p:cBhvr additive="base">
                                        <p:cTn id="13" dur="500" fill="hold"/>
                                        <p:tgtEl>
                                          <p:spTgt spid="11520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2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2003">
                                            <p:txEl>
                                              <p:pRg st="3" end="3"/>
                                            </p:txEl>
                                          </p:spTgt>
                                        </p:tgtEl>
                                        <p:attrNameLst>
                                          <p:attrName>style.visibility</p:attrName>
                                        </p:attrNameLst>
                                      </p:cBhvr>
                                      <p:to>
                                        <p:strVal val="visible"/>
                                      </p:to>
                                    </p:set>
                                    <p:anim calcmode="lin" valueType="num">
                                      <p:cBhvr additive="base">
                                        <p:cTn id="19" dur="500" fill="hold"/>
                                        <p:tgtEl>
                                          <p:spTgt spid="115200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2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2003">
                                            <p:txEl>
                                              <p:pRg st="4" end="4"/>
                                            </p:txEl>
                                          </p:spTgt>
                                        </p:tgtEl>
                                        <p:attrNameLst>
                                          <p:attrName>style.visibility</p:attrName>
                                        </p:attrNameLst>
                                      </p:cBhvr>
                                      <p:to>
                                        <p:strVal val="visible"/>
                                      </p:to>
                                    </p:set>
                                    <p:anim calcmode="lin" valueType="num">
                                      <p:cBhvr additive="base">
                                        <p:cTn id="25" dur="500" fill="hold"/>
                                        <p:tgtEl>
                                          <p:spTgt spid="115200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20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52003">
                                            <p:txEl>
                                              <p:pRg st="5" end="5"/>
                                            </p:txEl>
                                          </p:spTgt>
                                        </p:tgtEl>
                                        <p:attrNameLst>
                                          <p:attrName>style.visibility</p:attrName>
                                        </p:attrNameLst>
                                      </p:cBhvr>
                                      <p:to>
                                        <p:strVal val="visible"/>
                                      </p:to>
                                    </p:set>
                                    <p:anim calcmode="lin" valueType="num">
                                      <p:cBhvr additive="base">
                                        <p:cTn id="31" dur="500" fill="hold"/>
                                        <p:tgtEl>
                                          <p:spTgt spid="115200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52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52003">
                                            <p:txEl>
                                              <p:pRg st="6" end="6"/>
                                            </p:txEl>
                                          </p:spTgt>
                                        </p:tgtEl>
                                        <p:attrNameLst>
                                          <p:attrName>style.visibility</p:attrName>
                                        </p:attrNameLst>
                                      </p:cBhvr>
                                      <p:to>
                                        <p:strVal val="visible"/>
                                      </p:to>
                                    </p:set>
                                    <p:anim calcmode="lin" valueType="num">
                                      <p:cBhvr additive="base">
                                        <p:cTn id="37" dur="500" fill="hold"/>
                                        <p:tgtEl>
                                          <p:spTgt spid="115200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52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52003">
                                            <p:txEl>
                                              <p:pRg st="7" end="7"/>
                                            </p:txEl>
                                          </p:spTgt>
                                        </p:tgtEl>
                                        <p:attrNameLst>
                                          <p:attrName>style.visibility</p:attrName>
                                        </p:attrNameLst>
                                      </p:cBhvr>
                                      <p:to>
                                        <p:strVal val="visible"/>
                                      </p:to>
                                    </p:set>
                                    <p:anim calcmode="lin" valueType="num">
                                      <p:cBhvr additive="base">
                                        <p:cTn id="43" dur="500" fill="hold"/>
                                        <p:tgtEl>
                                          <p:spTgt spid="115200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520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52003">
                                            <p:txEl>
                                              <p:pRg st="8" end="8"/>
                                            </p:txEl>
                                          </p:spTgt>
                                        </p:tgtEl>
                                        <p:attrNameLst>
                                          <p:attrName>style.visibility</p:attrName>
                                        </p:attrNameLst>
                                      </p:cBhvr>
                                      <p:to>
                                        <p:strVal val="visible"/>
                                      </p:to>
                                    </p:set>
                                    <p:anim calcmode="lin" valueType="num">
                                      <p:cBhvr additive="base">
                                        <p:cTn id="49" dur="500" fill="hold"/>
                                        <p:tgtEl>
                                          <p:spTgt spid="1152003">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520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52003">
                                            <p:txEl>
                                              <p:pRg st="9" end="9"/>
                                            </p:txEl>
                                          </p:spTgt>
                                        </p:tgtEl>
                                        <p:attrNameLst>
                                          <p:attrName>style.visibility</p:attrName>
                                        </p:attrNameLst>
                                      </p:cBhvr>
                                      <p:to>
                                        <p:strVal val="visible"/>
                                      </p:to>
                                    </p:set>
                                    <p:anim calcmode="lin" valueType="num">
                                      <p:cBhvr additive="base">
                                        <p:cTn id="55" dur="500" fill="hold"/>
                                        <p:tgtEl>
                                          <p:spTgt spid="1152003">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5200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52003">
                                            <p:txEl>
                                              <p:pRg st="10" end="10"/>
                                            </p:txEl>
                                          </p:spTgt>
                                        </p:tgtEl>
                                        <p:attrNameLst>
                                          <p:attrName>style.visibility</p:attrName>
                                        </p:attrNameLst>
                                      </p:cBhvr>
                                      <p:to>
                                        <p:strVal val="visible"/>
                                      </p:to>
                                    </p:set>
                                    <p:anim calcmode="lin" valueType="num">
                                      <p:cBhvr additive="base">
                                        <p:cTn id="61" dur="500" fill="hold"/>
                                        <p:tgtEl>
                                          <p:spTgt spid="1152003">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520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52003">
                                            <p:txEl>
                                              <p:pRg st="11" end="11"/>
                                            </p:txEl>
                                          </p:spTgt>
                                        </p:tgtEl>
                                        <p:attrNameLst>
                                          <p:attrName>style.visibility</p:attrName>
                                        </p:attrNameLst>
                                      </p:cBhvr>
                                      <p:to>
                                        <p:strVal val="visible"/>
                                      </p:to>
                                    </p:set>
                                    <p:anim calcmode="lin" valueType="num">
                                      <p:cBhvr additive="base">
                                        <p:cTn id="67" dur="500" fill="hold"/>
                                        <p:tgtEl>
                                          <p:spTgt spid="1152003">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520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152003">
                                            <p:txEl>
                                              <p:pRg st="12" end="12"/>
                                            </p:txEl>
                                          </p:spTgt>
                                        </p:tgtEl>
                                        <p:attrNameLst>
                                          <p:attrName>style.visibility</p:attrName>
                                        </p:attrNameLst>
                                      </p:cBhvr>
                                      <p:to>
                                        <p:strVal val="visible"/>
                                      </p:to>
                                    </p:set>
                                    <p:anim calcmode="lin" valueType="num">
                                      <p:cBhvr additive="base">
                                        <p:cTn id="73" dur="500" fill="hold"/>
                                        <p:tgtEl>
                                          <p:spTgt spid="1152003">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15200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152003">
                                            <p:txEl>
                                              <p:pRg st="13" end="13"/>
                                            </p:txEl>
                                          </p:spTgt>
                                        </p:tgtEl>
                                        <p:attrNameLst>
                                          <p:attrName>style.visibility</p:attrName>
                                        </p:attrNameLst>
                                      </p:cBhvr>
                                      <p:to>
                                        <p:strVal val="visible"/>
                                      </p:to>
                                    </p:set>
                                    <p:anim calcmode="lin" valueType="num">
                                      <p:cBhvr additive="base">
                                        <p:cTn id="79" dur="500" fill="hold"/>
                                        <p:tgtEl>
                                          <p:spTgt spid="1152003">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15200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152003">
                                            <p:txEl>
                                              <p:pRg st="14" end="14"/>
                                            </p:txEl>
                                          </p:spTgt>
                                        </p:tgtEl>
                                        <p:attrNameLst>
                                          <p:attrName>style.visibility</p:attrName>
                                        </p:attrNameLst>
                                      </p:cBhvr>
                                      <p:to>
                                        <p:strVal val="visible"/>
                                      </p:to>
                                    </p:set>
                                    <p:anim calcmode="lin" valueType="num">
                                      <p:cBhvr additive="base">
                                        <p:cTn id="85" dur="500" fill="hold"/>
                                        <p:tgtEl>
                                          <p:spTgt spid="1152003">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15200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152003">
                                            <p:txEl>
                                              <p:pRg st="15" end="15"/>
                                            </p:txEl>
                                          </p:spTgt>
                                        </p:tgtEl>
                                        <p:attrNameLst>
                                          <p:attrName>style.visibility</p:attrName>
                                        </p:attrNameLst>
                                      </p:cBhvr>
                                      <p:to>
                                        <p:strVal val="visible"/>
                                      </p:to>
                                    </p:set>
                                    <p:anim calcmode="lin" valueType="num">
                                      <p:cBhvr additive="base">
                                        <p:cTn id="91" dur="500" fill="hold"/>
                                        <p:tgtEl>
                                          <p:spTgt spid="1152003">
                                            <p:txEl>
                                              <p:pRg st="15" end="1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15200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152003">
                                            <p:txEl>
                                              <p:pRg st="16" end="16"/>
                                            </p:txEl>
                                          </p:spTgt>
                                        </p:tgtEl>
                                        <p:attrNameLst>
                                          <p:attrName>style.visibility</p:attrName>
                                        </p:attrNameLst>
                                      </p:cBhvr>
                                      <p:to>
                                        <p:strVal val="visible"/>
                                      </p:to>
                                    </p:set>
                                    <p:anim calcmode="lin" valueType="num">
                                      <p:cBhvr additive="base">
                                        <p:cTn id="97" dur="500" fill="hold"/>
                                        <p:tgtEl>
                                          <p:spTgt spid="1152003">
                                            <p:txEl>
                                              <p:pRg st="16" end="1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1152003">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52003">
                                            <p:txEl>
                                              <p:pRg st="17" end="17"/>
                                            </p:txEl>
                                          </p:spTgt>
                                        </p:tgtEl>
                                        <p:attrNameLst>
                                          <p:attrName>style.visibility</p:attrName>
                                        </p:attrNameLst>
                                      </p:cBhvr>
                                      <p:to>
                                        <p:strVal val="visible"/>
                                      </p:to>
                                    </p:set>
                                    <p:anim calcmode="lin" valueType="num">
                                      <p:cBhvr additive="base">
                                        <p:cTn id="103" dur="500" fill="hold"/>
                                        <p:tgtEl>
                                          <p:spTgt spid="1152003">
                                            <p:txEl>
                                              <p:pRg st="17" end="17"/>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1152003">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152003">
                                            <p:txEl>
                                              <p:pRg st="18" end="18"/>
                                            </p:txEl>
                                          </p:spTgt>
                                        </p:tgtEl>
                                        <p:attrNameLst>
                                          <p:attrName>style.visibility</p:attrName>
                                        </p:attrNameLst>
                                      </p:cBhvr>
                                      <p:to>
                                        <p:strVal val="visible"/>
                                      </p:to>
                                    </p:set>
                                    <p:anim calcmode="lin" valueType="num">
                                      <p:cBhvr additive="base">
                                        <p:cTn id="109" dur="500" fill="hold"/>
                                        <p:tgtEl>
                                          <p:spTgt spid="1152003">
                                            <p:txEl>
                                              <p:pRg st="18" end="18"/>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1152003">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3" grpId="0" build="p" bldLvl="2"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00788D-2934-4715-8B01-A601730B7E39}" type="slidenum">
              <a:rPr kumimoji="0" lang="zh-CN" altLang="en-US" sz="1400"/>
              <a:pPr eaLnBrk="1" hangingPunct="1"/>
              <a:t>92</a:t>
            </a:fld>
            <a:endParaRPr kumimoji="0" lang="en-US" altLang="zh-CN" sz="1400"/>
          </a:p>
        </p:txBody>
      </p:sp>
      <p:sp>
        <p:nvSpPr>
          <p:cNvPr id="1152003" name="Rectangle 3"/>
          <p:cNvSpPr>
            <a:spLocks noGrp="1" noChangeArrowheads="1"/>
          </p:cNvSpPr>
          <p:nvPr>
            <p:ph type="body" idx="1"/>
          </p:nvPr>
        </p:nvSpPr>
        <p:spPr>
          <a:xfrm>
            <a:off x="457200" y="188640"/>
            <a:ext cx="8229600" cy="5937523"/>
          </a:xfrm>
        </p:spPr>
        <p:txBody>
          <a:bodyPr>
            <a:normAutofit fontScale="47500" lnSpcReduction="20000"/>
          </a:bodyPr>
          <a:lstStyle/>
          <a:p>
            <a:pPr marL="0" indent="0">
              <a:buNone/>
            </a:pPr>
            <a:r>
              <a:rPr lang="en-US" altLang="zh-CN" sz="5100" b="1" dirty="0" smtClean="0">
                <a:solidFill>
                  <a:srgbClr val="FF0000"/>
                </a:solidFill>
                <a:latin typeface="宋体" pitchFamily="2" charset="-122"/>
              </a:rPr>
              <a:t>//</a:t>
            </a:r>
            <a:r>
              <a:rPr lang="zh-CN" altLang="en-US" sz="5100" b="1" dirty="0" smtClean="0">
                <a:solidFill>
                  <a:srgbClr val="FF0000"/>
                </a:solidFill>
                <a:latin typeface="宋体" pitchFamily="2" charset="-122"/>
              </a:rPr>
              <a:t>指针传递</a:t>
            </a:r>
            <a:endParaRPr lang="zh-CN" altLang="zh-CN" sz="5100" b="1" dirty="0" smtClean="0">
              <a:solidFill>
                <a:srgbClr val="FF0000"/>
              </a:solidFill>
              <a:latin typeface="宋体" pitchFamily="2" charset="-122"/>
            </a:endParaRPr>
          </a:p>
          <a:p>
            <a:pPr marL="0" indent="0">
              <a:buNone/>
            </a:pPr>
            <a:r>
              <a:rPr lang="en-US" altLang="zh-CN" sz="3600" dirty="0" smtClean="0">
                <a:latin typeface="宋体" pitchFamily="2" charset="-122"/>
              </a:rPr>
              <a:t>#</a:t>
            </a:r>
            <a:r>
              <a:rPr lang="en-US" altLang="zh-CN" sz="3600" dirty="0">
                <a:latin typeface="宋体" pitchFamily="2" charset="-122"/>
              </a:rPr>
              <a:t>include &lt;</a:t>
            </a:r>
            <a:r>
              <a:rPr lang="en-US" altLang="zh-CN" sz="3600" dirty="0" err="1">
                <a:latin typeface="宋体" pitchFamily="2" charset="-122"/>
              </a:rPr>
              <a:t>iostream</a:t>
            </a:r>
            <a:r>
              <a:rPr lang="en-US" altLang="zh-CN" sz="3600" dirty="0">
                <a:latin typeface="宋体" pitchFamily="2" charset="-122"/>
              </a:rPr>
              <a:t>&gt;</a:t>
            </a:r>
          </a:p>
          <a:p>
            <a:pPr marL="0" indent="0">
              <a:buNone/>
            </a:pPr>
            <a:endParaRPr lang="en-US" altLang="zh-CN" sz="3600" dirty="0">
              <a:latin typeface="宋体" pitchFamily="2" charset="-122"/>
            </a:endParaRPr>
          </a:p>
          <a:p>
            <a:pPr marL="0" indent="0">
              <a:buNone/>
            </a:pPr>
            <a:r>
              <a:rPr lang="en-US" altLang="zh-CN" sz="3600" dirty="0">
                <a:latin typeface="宋体" pitchFamily="2" charset="-122"/>
              </a:rPr>
              <a:t>using namespace </a:t>
            </a:r>
            <a:r>
              <a:rPr lang="en-US" altLang="zh-CN" sz="3600" dirty="0" err="1">
                <a:latin typeface="宋体" pitchFamily="2" charset="-122"/>
              </a:rPr>
              <a:t>std</a:t>
            </a:r>
            <a:r>
              <a:rPr lang="en-US" altLang="zh-CN" sz="3600" dirty="0">
                <a:latin typeface="宋体" pitchFamily="2" charset="-122"/>
              </a:rPr>
              <a:t>;</a:t>
            </a:r>
          </a:p>
          <a:p>
            <a:pPr marL="0" indent="0">
              <a:buNone/>
            </a:pPr>
            <a:r>
              <a:rPr lang="en-US" altLang="zh-CN" sz="3600" dirty="0">
                <a:latin typeface="宋体" pitchFamily="2" charset="-122"/>
              </a:rPr>
              <a:t>void swap(</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a:t>
            </a:r>
          </a:p>
          <a:p>
            <a:pPr marL="0" indent="0">
              <a:buNone/>
            </a:pPr>
            <a:r>
              <a:rPr lang="en-US" altLang="zh-CN" sz="3600" dirty="0" err="1">
                <a:latin typeface="宋体" pitchFamily="2" charset="-122"/>
              </a:rPr>
              <a:t>int</a:t>
            </a:r>
            <a:r>
              <a:rPr lang="en-US" altLang="zh-CN" sz="3600" dirty="0">
                <a:latin typeface="宋体" pitchFamily="2" charset="-122"/>
              </a:rPr>
              <a:t> main()</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nval1=10,nval2(20);</a:t>
            </a:r>
          </a:p>
          <a:p>
            <a:pPr marL="0" indent="0">
              <a:buNone/>
            </a:pPr>
            <a:r>
              <a:rPr lang="en-US" altLang="zh-CN" sz="3600" dirty="0">
                <a:latin typeface="宋体" pitchFamily="2" charset="-122"/>
              </a:rPr>
              <a:t>    swap(&amp;nval1,&amp;nval2);</a:t>
            </a:r>
          </a:p>
          <a:p>
            <a:pPr marL="0" indent="0">
              <a:buNone/>
            </a:pPr>
            <a:r>
              <a:rPr lang="en-US" altLang="zh-CN" sz="3600" dirty="0">
                <a:latin typeface="宋体" pitchFamily="2" charset="-122"/>
              </a:rPr>
              <a:t>    </a:t>
            </a:r>
            <a:r>
              <a:rPr lang="en-US" altLang="zh-CN" sz="3600" dirty="0" err="1">
                <a:latin typeface="宋体" pitchFamily="2" charset="-122"/>
              </a:rPr>
              <a:t>cout</a:t>
            </a:r>
            <a:r>
              <a:rPr lang="en-US" altLang="zh-CN" sz="3600" dirty="0">
                <a:latin typeface="宋体" pitchFamily="2" charset="-122"/>
              </a:rPr>
              <a:t>&lt;&lt;nval1&lt;&lt;","&lt;&lt;nval2&lt;&lt;</a:t>
            </a:r>
            <a:r>
              <a:rPr lang="en-US" altLang="zh-CN" sz="3600" dirty="0" err="1" smtClean="0">
                <a:latin typeface="宋体" pitchFamily="2" charset="-122"/>
              </a:rPr>
              <a:t>endl</a:t>
            </a:r>
            <a:r>
              <a:rPr lang="en-US" altLang="zh-CN" sz="5100" b="1" dirty="0">
                <a:solidFill>
                  <a:srgbClr val="FF0000"/>
                </a:solidFill>
                <a:latin typeface="宋体" pitchFamily="2" charset="-122"/>
              </a:rPr>
              <a:t>;</a:t>
            </a:r>
            <a:r>
              <a:rPr lang="en-US" altLang="zh-CN" sz="5100" b="1" dirty="0" smtClean="0">
                <a:solidFill>
                  <a:srgbClr val="FF0000"/>
                </a:solidFill>
                <a:latin typeface="宋体" pitchFamily="2" charset="-122"/>
              </a:rPr>
              <a:t>//</a:t>
            </a:r>
            <a:r>
              <a:rPr lang="zh-CN" altLang="en-US" sz="5100" b="1" dirty="0">
                <a:solidFill>
                  <a:srgbClr val="FF0000"/>
                </a:solidFill>
                <a:latin typeface="宋体" pitchFamily="2" charset="-122"/>
              </a:rPr>
              <a:t>调用函数后参数</a:t>
            </a:r>
            <a:r>
              <a:rPr lang="zh-CN" altLang="en-US" sz="5100" b="1" dirty="0" smtClean="0">
                <a:solidFill>
                  <a:srgbClr val="FF0000"/>
                </a:solidFill>
                <a:latin typeface="宋体" pitchFamily="2" charset="-122"/>
              </a:rPr>
              <a:t>值受</a:t>
            </a:r>
            <a:r>
              <a:rPr lang="zh-CN" altLang="en-US" sz="5100" b="1" dirty="0">
                <a:solidFill>
                  <a:srgbClr val="FF0000"/>
                </a:solidFill>
                <a:latin typeface="宋体" pitchFamily="2" charset="-122"/>
              </a:rPr>
              <a:t>影响</a:t>
            </a:r>
          </a:p>
          <a:p>
            <a:pPr marL="0" indent="0">
              <a:buNone/>
            </a:pPr>
            <a:r>
              <a:rPr lang="zh-CN" altLang="en-US" sz="3600" dirty="0">
                <a:latin typeface="宋体" pitchFamily="2" charset="-122"/>
              </a:rPr>
              <a:t>    </a:t>
            </a:r>
            <a:r>
              <a:rPr lang="en-US" altLang="zh-CN" sz="3600" dirty="0">
                <a:latin typeface="宋体" pitchFamily="2" charset="-122"/>
              </a:rPr>
              <a:t>return 0;</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void swap(</a:t>
            </a:r>
            <a:r>
              <a:rPr lang="en-US" altLang="zh-CN" sz="3600" dirty="0" err="1">
                <a:latin typeface="宋体" pitchFamily="2" charset="-122"/>
              </a:rPr>
              <a:t>int</a:t>
            </a:r>
            <a:r>
              <a:rPr lang="en-US" altLang="zh-CN" sz="3600" dirty="0">
                <a:latin typeface="宋体" pitchFamily="2" charset="-122"/>
              </a:rPr>
              <a:t>* ptr1,int* ptr2)</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tmp</a:t>
            </a:r>
            <a:r>
              <a:rPr lang="en-US" altLang="zh-CN" sz="3600" dirty="0">
                <a:latin typeface="宋体" pitchFamily="2" charset="-122"/>
              </a:rPr>
              <a:t>=*ptr1</a:t>
            </a:r>
            <a:r>
              <a:rPr lang="en-US" altLang="zh-CN" sz="3600" dirty="0" smtClean="0">
                <a:latin typeface="宋体" pitchFamily="2" charset="-122"/>
              </a:rPr>
              <a:t>;</a:t>
            </a:r>
            <a:r>
              <a:rPr lang="en-US" altLang="zh-CN" sz="3600" b="1" dirty="0">
                <a:solidFill>
                  <a:srgbClr val="FF0000"/>
                </a:solidFill>
                <a:latin typeface="宋体" pitchFamily="2" charset="-122"/>
              </a:rPr>
              <a:t> </a:t>
            </a:r>
            <a:r>
              <a:rPr lang="en-US" altLang="zh-CN" sz="3600" b="1" dirty="0" smtClean="0">
                <a:solidFill>
                  <a:srgbClr val="FF0000"/>
                </a:solidFill>
                <a:latin typeface="宋体" pitchFamily="2" charset="-122"/>
              </a:rPr>
              <a:t>//</a:t>
            </a:r>
            <a:r>
              <a:rPr lang="zh-CN" altLang="en-US" sz="5100" b="1" dirty="0">
                <a:solidFill>
                  <a:srgbClr val="FF0000"/>
                </a:solidFill>
                <a:latin typeface="宋体" pitchFamily="2" charset="-122"/>
              </a:rPr>
              <a:t>对参数进行修改</a:t>
            </a:r>
            <a:endParaRPr lang="en-US" altLang="zh-CN" sz="5100" b="1" dirty="0">
              <a:solidFill>
                <a:srgbClr val="FF0000"/>
              </a:solidFill>
              <a:latin typeface="宋体" pitchFamily="2" charset="-122"/>
            </a:endParaRPr>
          </a:p>
          <a:p>
            <a:pPr marL="0" indent="0">
              <a:buNone/>
            </a:pPr>
            <a:r>
              <a:rPr lang="en-US" altLang="zh-CN" sz="3600" dirty="0">
                <a:latin typeface="宋体" pitchFamily="2" charset="-122"/>
              </a:rPr>
              <a:t>    *ptr1=*ptr2;</a:t>
            </a:r>
          </a:p>
          <a:p>
            <a:pPr marL="0" indent="0">
              <a:buNone/>
            </a:pPr>
            <a:r>
              <a:rPr lang="en-US" altLang="zh-CN" sz="3600" dirty="0">
                <a:latin typeface="宋体" pitchFamily="2" charset="-122"/>
              </a:rPr>
              <a:t>    *ptr2=</a:t>
            </a:r>
            <a:r>
              <a:rPr lang="en-US" altLang="zh-CN" sz="3600" dirty="0" err="1">
                <a:latin typeface="宋体" pitchFamily="2" charset="-122"/>
              </a:rPr>
              <a:t>tmp</a:t>
            </a:r>
            <a:r>
              <a:rPr lang="en-US" altLang="zh-CN" sz="3600" dirty="0">
                <a:latin typeface="宋体" pitchFamily="2" charset="-122"/>
              </a:rPr>
              <a:t>;</a:t>
            </a:r>
          </a:p>
          <a:p>
            <a:pPr marL="0" indent="0">
              <a:buNone/>
            </a:pPr>
            <a:r>
              <a:rPr lang="en-US" altLang="zh-CN" sz="3600" dirty="0">
                <a:latin typeface="宋体" pitchFamily="2" charset="-122"/>
              </a:rPr>
              <a:t>}</a:t>
            </a:r>
          </a:p>
          <a:p>
            <a:pPr marL="0" indent="0" eaLnBrk="1" hangingPunct="1">
              <a:buNone/>
            </a:pPr>
            <a:endParaRPr lang="en-US" altLang="zh-CN" sz="3600" dirty="0" smtClean="0">
              <a:latin typeface="宋体" pitchFamily="2" charset="-122"/>
            </a:endParaRPr>
          </a:p>
          <a:p>
            <a:pPr lvl="2" eaLnBrk="1" hangingPunct="1"/>
            <a:endParaRPr lang="zh-CN" altLang="zh-CN" sz="3600" dirty="0" smtClean="0">
              <a:latin typeface="宋体" pitchFamily="2" charset="-122"/>
            </a:endParaRPr>
          </a:p>
        </p:txBody>
      </p:sp>
    </p:spTree>
    <p:extLst>
      <p:ext uri="{BB962C8B-B14F-4D97-AF65-F5344CB8AC3E}">
        <p14:creationId xmlns:p14="http://schemas.microsoft.com/office/powerpoint/2010/main" val="2439267933"/>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2003">
                                            <p:txEl>
                                              <p:pRg st="0" end="0"/>
                                            </p:txEl>
                                          </p:spTgt>
                                        </p:tgtEl>
                                        <p:attrNameLst>
                                          <p:attrName>style.visibility</p:attrName>
                                        </p:attrNameLst>
                                      </p:cBhvr>
                                      <p:to>
                                        <p:strVal val="visible"/>
                                      </p:to>
                                    </p:set>
                                    <p:anim calcmode="lin" valueType="num">
                                      <p:cBhvr additive="base">
                                        <p:cTn id="7" dur="500" fill="hold"/>
                                        <p:tgtEl>
                                          <p:spTgt spid="1152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200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3" grpId="0" build="p" bldLvl="2"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00788D-2934-4715-8B01-A601730B7E39}" type="slidenum">
              <a:rPr kumimoji="0" lang="zh-CN" altLang="en-US" sz="1400"/>
              <a:pPr eaLnBrk="1" hangingPunct="1"/>
              <a:t>93</a:t>
            </a:fld>
            <a:endParaRPr kumimoji="0" lang="en-US" altLang="zh-CN" sz="1400"/>
          </a:p>
        </p:txBody>
      </p:sp>
      <p:sp>
        <p:nvSpPr>
          <p:cNvPr id="1152003" name="Rectangle 3"/>
          <p:cNvSpPr>
            <a:spLocks noGrp="1" noChangeArrowheads="1"/>
          </p:cNvSpPr>
          <p:nvPr>
            <p:ph type="body" idx="1"/>
          </p:nvPr>
        </p:nvSpPr>
        <p:spPr>
          <a:xfrm>
            <a:off x="457200" y="188640"/>
            <a:ext cx="8229600" cy="5937523"/>
          </a:xfrm>
        </p:spPr>
        <p:txBody>
          <a:bodyPr>
            <a:normAutofit fontScale="47500" lnSpcReduction="20000"/>
          </a:bodyPr>
          <a:lstStyle/>
          <a:p>
            <a:pPr marL="0" indent="0">
              <a:buNone/>
            </a:pPr>
            <a:r>
              <a:rPr lang="en-US" altLang="zh-CN" sz="5100" b="1" dirty="0" smtClean="0">
                <a:solidFill>
                  <a:srgbClr val="FF0000"/>
                </a:solidFill>
                <a:latin typeface="宋体" pitchFamily="2" charset="-122"/>
              </a:rPr>
              <a:t>//</a:t>
            </a:r>
            <a:r>
              <a:rPr lang="zh-CN" altLang="en-US" sz="5100" b="1" dirty="0" smtClean="0">
                <a:solidFill>
                  <a:srgbClr val="FF0000"/>
                </a:solidFill>
                <a:latin typeface="宋体" pitchFamily="2" charset="-122"/>
              </a:rPr>
              <a:t>引用传递</a:t>
            </a:r>
            <a:endParaRPr lang="zh-CN" altLang="zh-CN" sz="5100" b="1" dirty="0" smtClean="0">
              <a:solidFill>
                <a:srgbClr val="FF0000"/>
              </a:solidFill>
              <a:latin typeface="宋体" pitchFamily="2" charset="-122"/>
            </a:endParaRPr>
          </a:p>
          <a:p>
            <a:pPr marL="0" indent="0">
              <a:buNone/>
            </a:pPr>
            <a:r>
              <a:rPr lang="en-US" altLang="zh-CN" sz="3600" dirty="0" smtClean="0">
                <a:latin typeface="宋体" pitchFamily="2" charset="-122"/>
              </a:rPr>
              <a:t>#</a:t>
            </a:r>
            <a:r>
              <a:rPr lang="en-US" altLang="zh-CN" sz="3600" dirty="0">
                <a:latin typeface="宋体" pitchFamily="2" charset="-122"/>
              </a:rPr>
              <a:t>include &lt;</a:t>
            </a:r>
            <a:r>
              <a:rPr lang="en-US" altLang="zh-CN" sz="3600" dirty="0" err="1">
                <a:latin typeface="宋体" pitchFamily="2" charset="-122"/>
              </a:rPr>
              <a:t>iostream</a:t>
            </a:r>
            <a:r>
              <a:rPr lang="en-US" altLang="zh-CN" sz="3600" dirty="0">
                <a:latin typeface="宋体" pitchFamily="2" charset="-122"/>
              </a:rPr>
              <a:t>&gt;</a:t>
            </a:r>
          </a:p>
          <a:p>
            <a:pPr marL="0" indent="0">
              <a:buNone/>
            </a:pPr>
            <a:endParaRPr lang="en-US" altLang="zh-CN" sz="3600" dirty="0">
              <a:latin typeface="宋体" pitchFamily="2" charset="-122"/>
            </a:endParaRPr>
          </a:p>
          <a:p>
            <a:pPr marL="0" indent="0">
              <a:buNone/>
            </a:pPr>
            <a:r>
              <a:rPr lang="en-US" altLang="zh-CN" sz="3600" dirty="0">
                <a:latin typeface="宋体" pitchFamily="2" charset="-122"/>
              </a:rPr>
              <a:t>using namespace </a:t>
            </a:r>
            <a:r>
              <a:rPr lang="en-US" altLang="zh-CN" sz="3600" dirty="0" err="1">
                <a:latin typeface="宋体" pitchFamily="2" charset="-122"/>
              </a:rPr>
              <a:t>std</a:t>
            </a:r>
            <a:r>
              <a:rPr lang="en-US" altLang="zh-CN" sz="3600" dirty="0">
                <a:latin typeface="宋体" pitchFamily="2" charset="-122"/>
              </a:rPr>
              <a:t>;</a:t>
            </a:r>
          </a:p>
          <a:p>
            <a:pPr marL="0" indent="0">
              <a:buNone/>
            </a:pPr>
            <a:r>
              <a:rPr lang="en-US" altLang="zh-CN" sz="3600" dirty="0">
                <a:latin typeface="宋体" pitchFamily="2" charset="-122"/>
              </a:rPr>
              <a:t>void swap(</a:t>
            </a:r>
            <a:r>
              <a:rPr lang="en-US" altLang="zh-CN" sz="3600" dirty="0" err="1">
                <a:latin typeface="宋体" pitchFamily="2" charset="-122"/>
              </a:rPr>
              <a:t>int</a:t>
            </a:r>
            <a:r>
              <a:rPr lang="en-US" altLang="zh-CN" sz="3600" dirty="0">
                <a:latin typeface="宋体" pitchFamily="2" charset="-122"/>
              </a:rPr>
              <a:t>&amp; ,</a:t>
            </a:r>
            <a:r>
              <a:rPr lang="en-US" altLang="zh-CN" sz="3600" dirty="0" err="1">
                <a:latin typeface="宋体" pitchFamily="2" charset="-122"/>
              </a:rPr>
              <a:t>int</a:t>
            </a:r>
            <a:r>
              <a:rPr lang="en-US" altLang="zh-CN" sz="3600" dirty="0" smtClean="0">
                <a:latin typeface="宋体" pitchFamily="2" charset="-122"/>
              </a:rPr>
              <a:t>&amp;);//</a:t>
            </a:r>
            <a:r>
              <a:rPr lang="zh-CN" altLang="en-US" sz="5100" b="1" dirty="0">
                <a:solidFill>
                  <a:srgbClr val="FF0000"/>
                </a:solidFill>
                <a:latin typeface="宋体" pitchFamily="2" charset="-122"/>
              </a:rPr>
              <a:t>注意引用参数格式</a:t>
            </a:r>
            <a:endParaRPr lang="en-US" altLang="zh-CN" sz="5100" b="1" dirty="0">
              <a:solidFill>
                <a:srgbClr val="FF0000"/>
              </a:solidFill>
              <a:latin typeface="宋体" pitchFamily="2" charset="-122"/>
            </a:endParaRPr>
          </a:p>
          <a:p>
            <a:pPr marL="0" indent="0">
              <a:buNone/>
            </a:pPr>
            <a:r>
              <a:rPr lang="en-US" altLang="zh-CN" sz="3600" dirty="0" err="1">
                <a:latin typeface="宋体" pitchFamily="2" charset="-122"/>
              </a:rPr>
              <a:t>int</a:t>
            </a:r>
            <a:r>
              <a:rPr lang="en-US" altLang="zh-CN" sz="3600" dirty="0">
                <a:latin typeface="宋体" pitchFamily="2" charset="-122"/>
              </a:rPr>
              <a:t> main()</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nval1=10,nval2(20);</a:t>
            </a:r>
          </a:p>
          <a:p>
            <a:pPr marL="0" indent="0">
              <a:buNone/>
            </a:pPr>
            <a:r>
              <a:rPr lang="en-US" altLang="zh-CN" sz="3600" dirty="0">
                <a:latin typeface="宋体" pitchFamily="2" charset="-122"/>
              </a:rPr>
              <a:t>    swap(nval1,nval2);</a:t>
            </a:r>
          </a:p>
          <a:p>
            <a:pPr marL="0" indent="0">
              <a:buNone/>
            </a:pPr>
            <a:r>
              <a:rPr lang="en-US" altLang="zh-CN" sz="3600" dirty="0">
                <a:latin typeface="宋体" pitchFamily="2" charset="-122"/>
              </a:rPr>
              <a:t>    </a:t>
            </a:r>
            <a:r>
              <a:rPr lang="en-US" altLang="zh-CN" sz="3600" dirty="0" err="1">
                <a:latin typeface="宋体" pitchFamily="2" charset="-122"/>
              </a:rPr>
              <a:t>cout</a:t>
            </a:r>
            <a:r>
              <a:rPr lang="en-US" altLang="zh-CN" sz="3600" dirty="0">
                <a:latin typeface="宋体" pitchFamily="2" charset="-122"/>
              </a:rPr>
              <a:t>&lt;&lt;nval1&lt;&lt;","&lt;&lt;nval2&lt;&lt;</a:t>
            </a:r>
            <a:r>
              <a:rPr lang="en-US" altLang="zh-CN" sz="3600" dirty="0" err="1">
                <a:latin typeface="宋体" pitchFamily="2" charset="-122"/>
              </a:rPr>
              <a:t>endl</a:t>
            </a:r>
            <a:r>
              <a:rPr lang="en-US" altLang="zh-CN" sz="3600" dirty="0">
                <a:latin typeface="宋体" pitchFamily="2" charset="-122"/>
              </a:rPr>
              <a:t>;//</a:t>
            </a:r>
            <a:r>
              <a:rPr lang="zh-CN" altLang="en-US" sz="5100" b="1" dirty="0">
                <a:solidFill>
                  <a:srgbClr val="FF0000"/>
                </a:solidFill>
                <a:latin typeface="宋体" pitchFamily="2" charset="-122"/>
              </a:rPr>
              <a:t>调用函数后参数值受影响</a:t>
            </a:r>
          </a:p>
          <a:p>
            <a:pPr marL="0" indent="0">
              <a:buNone/>
            </a:pPr>
            <a:r>
              <a:rPr lang="zh-CN" altLang="en-US" sz="3600" dirty="0">
                <a:latin typeface="宋体" pitchFamily="2" charset="-122"/>
              </a:rPr>
              <a:t>    </a:t>
            </a:r>
            <a:r>
              <a:rPr lang="en-US" altLang="zh-CN" sz="3600" dirty="0">
                <a:latin typeface="宋体" pitchFamily="2" charset="-122"/>
              </a:rPr>
              <a:t>return 0;</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void swap(</a:t>
            </a:r>
            <a:r>
              <a:rPr lang="en-US" altLang="zh-CN" sz="3600" dirty="0" err="1">
                <a:latin typeface="宋体" pitchFamily="2" charset="-122"/>
              </a:rPr>
              <a:t>int</a:t>
            </a:r>
            <a:r>
              <a:rPr lang="en-US" altLang="zh-CN" sz="3600" dirty="0">
                <a:latin typeface="宋体" pitchFamily="2" charset="-122"/>
              </a:rPr>
              <a:t>&amp; ptr1,int&amp; ptr2)</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tmp</a:t>
            </a:r>
            <a:r>
              <a:rPr lang="en-US" altLang="zh-CN" sz="3600" dirty="0">
                <a:latin typeface="宋体" pitchFamily="2" charset="-122"/>
              </a:rPr>
              <a:t>=ptr1; //</a:t>
            </a:r>
            <a:r>
              <a:rPr lang="zh-CN" altLang="en-US" sz="5100" b="1" dirty="0">
                <a:solidFill>
                  <a:srgbClr val="FF0000"/>
                </a:solidFill>
                <a:latin typeface="宋体" pitchFamily="2" charset="-122"/>
              </a:rPr>
              <a:t>对参数进行修改</a:t>
            </a:r>
          </a:p>
          <a:p>
            <a:pPr marL="0" indent="0">
              <a:buNone/>
            </a:pPr>
            <a:r>
              <a:rPr lang="zh-CN" altLang="en-US" sz="3600" dirty="0">
                <a:latin typeface="宋体" pitchFamily="2" charset="-122"/>
              </a:rPr>
              <a:t>    </a:t>
            </a:r>
            <a:r>
              <a:rPr lang="en-US" altLang="zh-CN" sz="3600" dirty="0">
                <a:latin typeface="宋体" pitchFamily="2" charset="-122"/>
              </a:rPr>
              <a:t>ptr1=ptr2;</a:t>
            </a:r>
          </a:p>
          <a:p>
            <a:pPr marL="0" indent="0">
              <a:buNone/>
            </a:pPr>
            <a:r>
              <a:rPr lang="en-US" altLang="zh-CN" sz="3600" dirty="0">
                <a:latin typeface="宋体" pitchFamily="2" charset="-122"/>
              </a:rPr>
              <a:t>    ptr2=</a:t>
            </a:r>
            <a:r>
              <a:rPr lang="en-US" altLang="zh-CN" sz="3600" dirty="0" err="1">
                <a:latin typeface="宋体" pitchFamily="2" charset="-122"/>
              </a:rPr>
              <a:t>tmp</a:t>
            </a:r>
            <a:r>
              <a:rPr lang="en-US" altLang="zh-CN" sz="3600" dirty="0">
                <a:latin typeface="宋体" pitchFamily="2" charset="-122"/>
              </a:rPr>
              <a:t>;</a:t>
            </a:r>
          </a:p>
          <a:p>
            <a:pPr marL="0" indent="0">
              <a:buNone/>
            </a:pPr>
            <a:r>
              <a:rPr lang="en-US" altLang="zh-CN" sz="3600" dirty="0">
                <a:latin typeface="宋体" pitchFamily="2" charset="-122"/>
              </a:rPr>
              <a:t>}</a:t>
            </a:r>
          </a:p>
          <a:p>
            <a:pPr lvl="2" eaLnBrk="1" hangingPunct="1"/>
            <a:endParaRPr lang="zh-CN" altLang="zh-CN" sz="3600" dirty="0" smtClean="0">
              <a:latin typeface="宋体" pitchFamily="2" charset="-122"/>
            </a:endParaRPr>
          </a:p>
        </p:txBody>
      </p:sp>
    </p:spTree>
    <p:extLst>
      <p:ext uri="{BB962C8B-B14F-4D97-AF65-F5344CB8AC3E}">
        <p14:creationId xmlns:p14="http://schemas.microsoft.com/office/powerpoint/2010/main" val="2242419068"/>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2003">
                                            <p:txEl>
                                              <p:pRg st="0" end="0"/>
                                            </p:txEl>
                                          </p:spTgt>
                                        </p:tgtEl>
                                        <p:attrNameLst>
                                          <p:attrName>style.visibility</p:attrName>
                                        </p:attrNameLst>
                                      </p:cBhvr>
                                      <p:to>
                                        <p:strVal val="visible"/>
                                      </p:to>
                                    </p:set>
                                    <p:anim calcmode="lin" valueType="num">
                                      <p:cBhvr additive="base">
                                        <p:cTn id="7" dur="500" fill="hold"/>
                                        <p:tgtEl>
                                          <p:spTgt spid="1152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200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3" grpId="0" build="p" bldLvl="2"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00788D-2934-4715-8B01-A601730B7E39}" type="slidenum">
              <a:rPr kumimoji="0" lang="zh-CN" altLang="en-US" sz="1400"/>
              <a:pPr eaLnBrk="1" hangingPunct="1"/>
              <a:t>94</a:t>
            </a:fld>
            <a:endParaRPr kumimoji="0" lang="en-US" altLang="zh-CN" sz="1400"/>
          </a:p>
        </p:txBody>
      </p:sp>
      <p:sp>
        <p:nvSpPr>
          <p:cNvPr id="1152003" name="Rectangle 3"/>
          <p:cNvSpPr>
            <a:spLocks noGrp="1" noChangeArrowheads="1"/>
          </p:cNvSpPr>
          <p:nvPr>
            <p:ph type="body" idx="1"/>
          </p:nvPr>
        </p:nvSpPr>
        <p:spPr>
          <a:xfrm>
            <a:off x="457200" y="188640"/>
            <a:ext cx="8229600" cy="5937523"/>
          </a:xfrm>
        </p:spPr>
        <p:txBody>
          <a:bodyPr>
            <a:normAutofit fontScale="40000" lnSpcReduction="20000"/>
          </a:bodyPr>
          <a:lstStyle/>
          <a:p>
            <a:pPr marL="0" indent="0">
              <a:buNone/>
            </a:pPr>
            <a:r>
              <a:rPr lang="en-US" altLang="zh-CN" sz="5100" b="1" dirty="0" smtClean="0">
                <a:solidFill>
                  <a:srgbClr val="FF0000"/>
                </a:solidFill>
                <a:latin typeface="宋体" pitchFamily="2" charset="-122"/>
              </a:rPr>
              <a:t>//</a:t>
            </a:r>
            <a:r>
              <a:rPr lang="zh-CN" altLang="en-US" sz="5100" b="1" dirty="0" smtClean="0">
                <a:solidFill>
                  <a:srgbClr val="FF0000"/>
                </a:solidFill>
                <a:latin typeface="宋体" pitchFamily="2" charset="-122"/>
              </a:rPr>
              <a:t>数组作为形参</a:t>
            </a:r>
            <a:endParaRPr lang="zh-CN" altLang="zh-CN" sz="5100" b="1" dirty="0" smtClean="0">
              <a:solidFill>
                <a:srgbClr val="FF0000"/>
              </a:solidFill>
              <a:latin typeface="宋体" pitchFamily="2" charset="-122"/>
            </a:endParaRPr>
          </a:p>
          <a:p>
            <a:pPr marL="0" indent="0">
              <a:buNone/>
            </a:pPr>
            <a:r>
              <a:rPr lang="en-US" altLang="zh-CN" sz="3600" dirty="0">
                <a:latin typeface="宋体" pitchFamily="2" charset="-122"/>
              </a:rPr>
              <a:t>#include &lt;</a:t>
            </a:r>
            <a:r>
              <a:rPr lang="en-US" altLang="zh-CN" sz="3600" dirty="0" err="1">
                <a:latin typeface="宋体" pitchFamily="2" charset="-122"/>
              </a:rPr>
              <a:t>iostream</a:t>
            </a:r>
            <a:r>
              <a:rPr lang="en-US" altLang="zh-CN" sz="3600" dirty="0">
                <a:latin typeface="宋体" pitchFamily="2" charset="-122"/>
              </a:rPr>
              <a:t>&gt;</a:t>
            </a:r>
          </a:p>
          <a:p>
            <a:pPr marL="0" indent="0">
              <a:buNone/>
            </a:pPr>
            <a:endParaRPr lang="en-US" altLang="zh-CN" sz="3600" dirty="0">
              <a:latin typeface="宋体" pitchFamily="2" charset="-122"/>
            </a:endParaRPr>
          </a:p>
          <a:p>
            <a:pPr marL="0" indent="0">
              <a:buNone/>
            </a:pPr>
            <a:r>
              <a:rPr lang="en-US" altLang="zh-CN" sz="3600" dirty="0">
                <a:latin typeface="宋体" pitchFamily="2" charset="-122"/>
              </a:rPr>
              <a:t>using namespace </a:t>
            </a:r>
            <a:r>
              <a:rPr lang="en-US" altLang="zh-CN" sz="3600" dirty="0" err="1">
                <a:latin typeface="宋体" pitchFamily="2" charset="-122"/>
              </a:rPr>
              <a:t>std</a:t>
            </a:r>
            <a:r>
              <a:rPr lang="en-US" altLang="zh-CN" sz="3600" dirty="0">
                <a:latin typeface="宋体" pitchFamily="2" charset="-122"/>
              </a:rPr>
              <a:t>;</a:t>
            </a:r>
          </a:p>
          <a:p>
            <a:pPr marL="0" indent="0">
              <a:buNone/>
            </a:pPr>
            <a:r>
              <a:rPr lang="en-US" altLang="zh-CN" sz="3600" dirty="0">
                <a:latin typeface="宋体" pitchFamily="2" charset="-122"/>
              </a:rPr>
              <a:t>void Sort( </a:t>
            </a:r>
            <a:r>
              <a:rPr lang="en-US" altLang="zh-CN" sz="3600" dirty="0" err="1" smtClean="0">
                <a:latin typeface="宋体" pitchFamily="2" charset="-122"/>
              </a:rPr>
              <a:t>int</a:t>
            </a:r>
            <a:r>
              <a:rPr lang="en-US" altLang="zh-CN" sz="3600" dirty="0" smtClean="0">
                <a:latin typeface="宋体" pitchFamily="2" charset="-122"/>
              </a:rPr>
              <a:t> </a:t>
            </a:r>
            <a:r>
              <a:rPr lang="en-US" altLang="zh-CN" sz="3600" dirty="0" err="1" smtClean="0">
                <a:latin typeface="宋体" pitchFamily="2" charset="-122"/>
              </a:rPr>
              <a:t>ptr</a:t>
            </a:r>
            <a:r>
              <a:rPr lang="en-US" altLang="zh-CN" sz="3600" dirty="0" smtClean="0">
                <a:latin typeface="宋体" pitchFamily="2" charset="-122"/>
              </a:rPr>
              <a:t>[4] </a:t>
            </a:r>
            <a:r>
              <a:rPr lang="en-US" altLang="zh-CN" sz="3600" dirty="0">
                <a:latin typeface="宋体" pitchFamily="2" charset="-122"/>
              </a:rPr>
              <a:t>,</a:t>
            </a:r>
            <a:r>
              <a:rPr lang="en-US" altLang="zh-CN" sz="3600" dirty="0" err="1">
                <a:latin typeface="宋体" pitchFamily="2" charset="-122"/>
              </a:rPr>
              <a:t>int</a:t>
            </a:r>
            <a:r>
              <a:rPr lang="en-US" altLang="zh-CN" sz="3600" dirty="0">
                <a:latin typeface="宋体" pitchFamily="2" charset="-122"/>
              </a:rPr>
              <a:t>);</a:t>
            </a:r>
          </a:p>
          <a:p>
            <a:pPr marL="0" indent="0">
              <a:buNone/>
            </a:pPr>
            <a:r>
              <a:rPr lang="en-US" altLang="zh-CN" sz="3600" dirty="0" err="1">
                <a:latin typeface="宋体" pitchFamily="2" charset="-122"/>
              </a:rPr>
              <a:t>int</a:t>
            </a:r>
            <a:r>
              <a:rPr lang="en-US" altLang="zh-CN" sz="3600" dirty="0">
                <a:latin typeface="宋体" pitchFamily="2" charset="-122"/>
              </a:rPr>
              <a:t> main()</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arr</a:t>
            </a:r>
            <a:r>
              <a:rPr lang="en-US" altLang="zh-CN" sz="3600" dirty="0">
                <a:latin typeface="宋体" pitchFamily="2" charset="-122"/>
              </a:rPr>
              <a:t>[4]={100,-34,2,4};</a:t>
            </a:r>
          </a:p>
          <a:p>
            <a:pPr marL="0" indent="0">
              <a:buNone/>
            </a:pPr>
            <a:r>
              <a:rPr lang="en-US" altLang="zh-CN" sz="3600" dirty="0">
                <a:latin typeface="宋体" pitchFamily="2" charset="-122"/>
              </a:rPr>
              <a:t>    Sort(arr,4);//</a:t>
            </a:r>
            <a:r>
              <a:rPr lang="zh-CN" altLang="en-US" sz="5000" b="1" dirty="0" smtClean="0">
                <a:solidFill>
                  <a:srgbClr val="FF0000"/>
                </a:solidFill>
                <a:latin typeface="宋体" pitchFamily="2" charset="-122"/>
              </a:rPr>
              <a:t>调用时，传递的数组名被变换为指针</a:t>
            </a:r>
            <a:endParaRPr lang="zh-CN" altLang="en-US" sz="5000" b="1" dirty="0">
              <a:solidFill>
                <a:srgbClr val="FF0000"/>
              </a:solidFill>
              <a:latin typeface="宋体" pitchFamily="2" charset="-122"/>
            </a:endParaRPr>
          </a:p>
          <a:p>
            <a:pPr marL="0" indent="0">
              <a:buNone/>
            </a:pPr>
            <a:r>
              <a:rPr lang="zh-CN" altLang="en-US" sz="3600" dirty="0">
                <a:latin typeface="宋体" pitchFamily="2" charset="-122"/>
              </a:rPr>
              <a:t>   </a:t>
            </a:r>
            <a:r>
              <a:rPr lang="en-US" altLang="zh-CN" sz="3600" dirty="0">
                <a:latin typeface="宋体" pitchFamily="2" charset="-122"/>
              </a:rPr>
              <a:t>for(</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i</a:t>
            </a:r>
            <a:r>
              <a:rPr lang="en-US" altLang="zh-CN" sz="3600" dirty="0">
                <a:latin typeface="宋体" pitchFamily="2" charset="-122"/>
              </a:rPr>
              <a:t>=0;i&lt;4;i++)</a:t>
            </a:r>
          </a:p>
          <a:p>
            <a:pPr marL="0" indent="0">
              <a:buNone/>
            </a:pPr>
            <a:r>
              <a:rPr lang="en-US" altLang="zh-CN" sz="3600" dirty="0">
                <a:latin typeface="宋体" pitchFamily="2" charset="-122"/>
              </a:rPr>
              <a:t>      </a:t>
            </a:r>
            <a:r>
              <a:rPr lang="en-US" altLang="zh-CN" sz="3600" dirty="0" err="1">
                <a:latin typeface="宋体" pitchFamily="2" charset="-122"/>
              </a:rPr>
              <a:t>cout</a:t>
            </a:r>
            <a:r>
              <a:rPr lang="en-US" altLang="zh-CN" sz="3600" dirty="0">
                <a:latin typeface="宋体" pitchFamily="2" charset="-122"/>
              </a:rPr>
              <a:t>&lt;&lt;</a:t>
            </a:r>
            <a:r>
              <a:rPr lang="en-US" altLang="zh-CN" sz="3600" dirty="0" err="1">
                <a:latin typeface="宋体" pitchFamily="2" charset="-122"/>
              </a:rPr>
              <a:t>arr</a:t>
            </a:r>
            <a:r>
              <a:rPr lang="en-US" altLang="zh-CN" sz="3600" dirty="0">
                <a:latin typeface="宋体" pitchFamily="2" charset="-122"/>
              </a:rPr>
              <a:t>[</a:t>
            </a:r>
            <a:r>
              <a:rPr lang="en-US" altLang="zh-CN" sz="3600" dirty="0" err="1">
                <a:latin typeface="宋体" pitchFamily="2" charset="-122"/>
              </a:rPr>
              <a:t>i</a:t>
            </a:r>
            <a:r>
              <a:rPr lang="en-US" altLang="zh-CN" sz="3600" dirty="0">
                <a:latin typeface="宋体" pitchFamily="2" charset="-122"/>
              </a:rPr>
              <a:t>]&lt;&lt;'\t';</a:t>
            </a:r>
          </a:p>
          <a:p>
            <a:pPr marL="0" indent="0">
              <a:buNone/>
            </a:pPr>
            <a:r>
              <a:rPr lang="en-US" altLang="zh-CN" sz="3600" dirty="0">
                <a:latin typeface="宋体" pitchFamily="2" charset="-122"/>
              </a:rPr>
              <a:t>   </a:t>
            </a:r>
            <a:r>
              <a:rPr lang="en-US" altLang="zh-CN" sz="3600" dirty="0" err="1">
                <a:latin typeface="宋体" pitchFamily="2" charset="-122"/>
              </a:rPr>
              <a:t>cout</a:t>
            </a:r>
            <a:r>
              <a:rPr lang="en-US" altLang="zh-CN" sz="3600" dirty="0">
                <a:latin typeface="宋体" pitchFamily="2" charset="-122"/>
              </a:rPr>
              <a:t>&lt;&lt;</a:t>
            </a:r>
            <a:r>
              <a:rPr lang="en-US" altLang="zh-CN" sz="3600" dirty="0" err="1">
                <a:latin typeface="宋体" pitchFamily="2" charset="-122"/>
              </a:rPr>
              <a:t>endl</a:t>
            </a:r>
            <a:r>
              <a:rPr lang="en-US" altLang="zh-CN" sz="3600" dirty="0">
                <a:latin typeface="宋体" pitchFamily="2" charset="-122"/>
              </a:rPr>
              <a:t>;</a:t>
            </a:r>
          </a:p>
          <a:p>
            <a:pPr marL="0" indent="0">
              <a:buNone/>
            </a:pPr>
            <a:r>
              <a:rPr lang="en-US" altLang="zh-CN" sz="3600" dirty="0">
                <a:latin typeface="宋体" pitchFamily="2" charset="-122"/>
              </a:rPr>
              <a:t>    return 0;</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void Sort( </a:t>
            </a:r>
            <a:r>
              <a:rPr lang="en-US" altLang="zh-CN" sz="3600" dirty="0" err="1" smtClean="0">
                <a:latin typeface="宋体" pitchFamily="2" charset="-122"/>
              </a:rPr>
              <a:t>int</a:t>
            </a:r>
            <a:r>
              <a:rPr lang="en-US" altLang="zh-CN" sz="3600" dirty="0" smtClean="0">
                <a:latin typeface="宋体" pitchFamily="2" charset="-122"/>
              </a:rPr>
              <a:t> </a:t>
            </a:r>
            <a:r>
              <a:rPr lang="en-US" altLang="zh-CN" sz="3600" dirty="0" err="1" smtClean="0">
                <a:latin typeface="宋体" pitchFamily="2" charset="-122"/>
              </a:rPr>
              <a:t>ptr</a:t>
            </a:r>
            <a:r>
              <a:rPr lang="en-US" altLang="zh-CN" sz="3600" dirty="0" smtClean="0">
                <a:latin typeface="宋体" pitchFamily="2" charset="-122"/>
              </a:rPr>
              <a:t>[4],</a:t>
            </a:r>
            <a:r>
              <a:rPr lang="en-US" altLang="zh-CN" sz="3600" dirty="0" err="1" smtClean="0">
                <a:latin typeface="宋体" pitchFamily="2" charset="-122"/>
              </a:rPr>
              <a:t>int</a:t>
            </a:r>
            <a:r>
              <a:rPr lang="en-US" altLang="zh-CN" sz="3600" dirty="0" smtClean="0">
                <a:latin typeface="宋体" pitchFamily="2" charset="-122"/>
              </a:rPr>
              <a:t> </a:t>
            </a:r>
            <a:r>
              <a:rPr lang="en-US" altLang="zh-CN" sz="3600" dirty="0">
                <a:latin typeface="宋体" pitchFamily="2" charset="-122"/>
              </a:rPr>
              <a:t>size)</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for(</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i</a:t>
            </a:r>
            <a:r>
              <a:rPr lang="en-US" altLang="zh-CN" sz="3600" dirty="0">
                <a:latin typeface="宋体" pitchFamily="2" charset="-122"/>
              </a:rPr>
              <a:t>=0;i&lt;</a:t>
            </a:r>
            <a:r>
              <a:rPr lang="en-US" altLang="zh-CN" sz="3600" dirty="0" err="1">
                <a:latin typeface="宋体" pitchFamily="2" charset="-122"/>
              </a:rPr>
              <a:t>size;i</a:t>
            </a:r>
            <a:r>
              <a:rPr lang="en-US" altLang="zh-CN" sz="3600" dirty="0">
                <a:latin typeface="宋体" pitchFamily="2" charset="-122"/>
              </a:rPr>
              <a:t>++)</a:t>
            </a:r>
          </a:p>
          <a:p>
            <a:pPr marL="0" indent="0">
              <a:buNone/>
            </a:pPr>
            <a:r>
              <a:rPr lang="en-US" altLang="zh-CN" sz="3600" dirty="0">
                <a:latin typeface="宋体" pitchFamily="2" charset="-122"/>
              </a:rPr>
              <a:t>	for(</a:t>
            </a:r>
            <a:r>
              <a:rPr lang="en-US" altLang="zh-CN" sz="3600" dirty="0" err="1">
                <a:latin typeface="宋体" pitchFamily="2" charset="-122"/>
              </a:rPr>
              <a:t>int</a:t>
            </a:r>
            <a:r>
              <a:rPr lang="en-US" altLang="zh-CN" sz="3600" dirty="0">
                <a:latin typeface="宋体" pitchFamily="2" charset="-122"/>
              </a:rPr>
              <a:t> j=</a:t>
            </a:r>
            <a:r>
              <a:rPr lang="en-US" altLang="zh-CN" sz="3600" dirty="0" err="1">
                <a:latin typeface="宋体" pitchFamily="2" charset="-122"/>
              </a:rPr>
              <a:t>i;j</a:t>
            </a:r>
            <a:r>
              <a:rPr lang="en-US" altLang="zh-CN" sz="3600" dirty="0">
                <a:latin typeface="宋体" pitchFamily="2" charset="-122"/>
              </a:rPr>
              <a:t>&lt;</a:t>
            </a:r>
            <a:r>
              <a:rPr lang="en-US" altLang="zh-CN" sz="3600" dirty="0" err="1">
                <a:latin typeface="宋体" pitchFamily="2" charset="-122"/>
              </a:rPr>
              <a:t>size;j</a:t>
            </a:r>
            <a:r>
              <a:rPr lang="en-US" altLang="zh-CN" sz="3600" dirty="0">
                <a:latin typeface="宋体" pitchFamily="2" charset="-122"/>
              </a:rPr>
              <a:t>++)</a:t>
            </a:r>
          </a:p>
          <a:p>
            <a:pPr marL="0" indent="0">
              <a:buNone/>
            </a:pPr>
            <a:r>
              <a:rPr lang="en-US" altLang="zh-CN" sz="3600" dirty="0">
                <a:latin typeface="宋体" pitchFamily="2" charset="-122"/>
              </a:rPr>
              <a:t>             if(</a:t>
            </a:r>
            <a:r>
              <a:rPr lang="en-US" altLang="zh-CN" sz="3600" dirty="0" err="1">
                <a:latin typeface="宋体" pitchFamily="2" charset="-122"/>
              </a:rPr>
              <a:t>ptr</a:t>
            </a:r>
            <a:r>
              <a:rPr lang="en-US" altLang="zh-CN" sz="3600" dirty="0">
                <a:latin typeface="宋体" pitchFamily="2" charset="-122"/>
              </a:rPr>
              <a:t>[</a:t>
            </a:r>
            <a:r>
              <a:rPr lang="en-US" altLang="zh-CN" sz="3600" dirty="0" err="1">
                <a:latin typeface="宋体" pitchFamily="2" charset="-122"/>
              </a:rPr>
              <a:t>i</a:t>
            </a:r>
            <a:r>
              <a:rPr lang="en-US" altLang="zh-CN" sz="3600" dirty="0">
                <a:latin typeface="宋体" pitchFamily="2" charset="-122"/>
              </a:rPr>
              <a:t>]&gt;</a:t>
            </a:r>
            <a:r>
              <a:rPr lang="en-US" altLang="zh-CN" sz="3600" dirty="0" err="1">
                <a:latin typeface="宋体" pitchFamily="2" charset="-122"/>
              </a:rPr>
              <a:t>ptr</a:t>
            </a:r>
            <a:r>
              <a:rPr lang="en-US" altLang="zh-CN" sz="3600" dirty="0">
                <a:latin typeface="宋体" pitchFamily="2" charset="-122"/>
              </a:rPr>
              <a:t>[j])</a:t>
            </a:r>
          </a:p>
          <a:p>
            <a:pPr marL="0" indent="0">
              <a:buNone/>
            </a:pPr>
            <a:r>
              <a:rPr lang="en-US" altLang="zh-CN" sz="3600" dirty="0">
                <a:latin typeface="宋体" pitchFamily="2" charset="-122"/>
              </a:rPr>
              <a:t>             {</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tmp</a:t>
            </a:r>
            <a:r>
              <a:rPr lang="en-US" altLang="zh-CN" sz="3600" dirty="0">
                <a:latin typeface="宋体" pitchFamily="2" charset="-122"/>
              </a:rPr>
              <a:t>=</a:t>
            </a:r>
            <a:r>
              <a:rPr lang="en-US" altLang="zh-CN" sz="3600" dirty="0" err="1">
                <a:latin typeface="宋体" pitchFamily="2" charset="-122"/>
              </a:rPr>
              <a:t>ptr</a:t>
            </a:r>
            <a:r>
              <a:rPr lang="en-US" altLang="zh-CN" sz="3600" dirty="0">
                <a:latin typeface="宋体" pitchFamily="2" charset="-122"/>
              </a:rPr>
              <a:t>[</a:t>
            </a:r>
            <a:r>
              <a:rPr lang="en-US" altLang="zh-CN" sz="3600" dirty="0" err="1">
                <a:latin typeface="宋体" pitchFamily="2" charset="-122"/>
              </a:rPr>
              <a:t>i</a:t>
            </a: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ptr</a:t>
            </a:r>
            <a:r>
              <a:rPr lang="en-US" altLang="zh-CN" sz="3600" dirty="0">
                <a:latin typeface="宋体" pitchFamily="2" charset="-122"/>
              </a:rPr>
              <a:t>[</a:t>
            </a:r>
            <a:r>
              <a:rPr lang="en-US" altLang="zh-CN" sz="3600" dirty="0" err="1">
                <a:latin typeface="宋体" pitchFamily="2" charset="-122"/>
              </a:rPr>
              <a:t>i</a:t>
            </a:r>
            <a:r>
              <a:rPr lang="en-US" altLang="zh-CN" sz="3600" dirty="0">
                <a:latin typeface="宋体" pitchFamily="2" charset="-122"/>
              </a:rPr>
              <a:t>]=</a:t>
            </a:r>
            <a:r>
              <a:rPr lang="en-US" altLang="zh-CN" sz="3600" dirty="0" err="1">
                <a:latin typeface="宋体" pitchFamily="2" charset="-122"/>
              </a:rPr>
              <a:t>ptr</a:t>
            </a:r>
            <a:r>
              <a:rPr lang="en-US" altLang="zh-CN" sz="3600" dirty="0">
                <a:latin typeface="宋体" pitchFamily="2" charset="-122"/>
              </a:rPr>
              <a:t>[j];</a:t>
            </a:r>
          </a:p>
          <a:p>
            <a:pPr marL="0" indent="0">
              <a:buNone/>
            </a:pPr>
            <a:r>
              <a:rPr lang="en-US" altLang="zh-CN" sz="3600" dirty="0">
                <a:latin typeface="宋体" pitchFamily="2" charset="-122"/>
              </a:rPr>
              <a:t>                 </a:t>
            </a:r>
            <a:r>
              <a:rPr lang="en-US" altLang="zh-CN" sz="3600" dirty="0" err="1">
                <a:latin typeface="宋体" pitchFamily="2" charset="-122"/>
              </a:rPr>
              <a:t>ptr</a:t>
            </a:r>
            <a:r>
              <a:rPr lang="en-US" altLang="zh-CN" sz="3600" dirty="0">
                <a:latin typeface="宋体" pitchFamily="2" charset="-122"/>
              </a:rPr>
              <a:t>[j]=</a:t>
            </a:r>
            <a:r>
              <a:rPr lang="en-US" altLang="zh-CN" sz="3600" dirty="0" err="1">
                <a:latin typeface="宋体" pitchFamily="2" charset="-122"/>
              </a:rPr>
              <a:t>tmp</a:t>
            </a:r>
            <a:r>
              <a:rPr lang="en-US" altLang="zh-CN" sz="3600" dirty="0">
                <a:latin typeface="宋体" pitchFamily="2" charset="-122"/>
              </a:rPr>
              <a:t>;</a:t>
            </a:r>
          </a:p>
          <a:p>
            <a:pPr marL="0" indent="0">
              <a:buNone/>
            </a:pPr>
            <a:r>
              <a:rPr lang="en-US" altLang="zh-CN" sz="3600" dirty="0">
                <a:latin typeface="宋体" pitchFamily="2" charset="-122"/>
              </a:rPr>
              <a:t>             }</a:t>
            </a:r>
          </a:p>
          <a:p>
            <a:pPr marL="0" indent="0">
              <a:buNone/>
            </a:pPr>
            <a:r>
              <a:rPr lang="en-US" altLang="zh-CN" sz="3600" dirty="0">
                <a:latin typeface="宋体" pitchFamily="2" charset="-122"/>
              </a:rPr>
              <a:t>}</a:t>
            </a:r>
          </a:p>
          <a:p>
            <a:pPr marL="0" indent="0">
              <a:buNone/>
            </a:pPr>
            <a:endParaRPr lang="en-US" altLang="zh-CN" sz="3600" dirty="0">
              <a:latin typeface="宋体" pitchFamily="2" charset="-122"/>
            </a:endParaRPr>
          </a:p>
          <a:p>
            <a:pPr lvl="2" eaLnBrk="1" hangingPunct="1"/>
            <a:endParaRPr lang="zh-CN" altLang="zh-CN" sz="3600" dirty="0" smtClean="0">
              <a:latin typeface="宋体" pitchFamily="2" charset="-122"/>
            </a:endParaRPr>
          </a:p>
        </p:txBody>
      </p:sp>
    </p:spTree>
    <p:extLst>
      <p:ext uri="{BB962C8B-B14F-4D97-AF65-F5344CB8AC3E}">
        <p14:creationId xmlns:p14="http://schemas.microsoft.com/office/powerpoint/2010/main" val="1318064776"/>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2003">
                                            <p:txEl>
                                              <p:pRg st="0" end="0"/>
                                            </p:txEl>
                                          </p:spTgt>
                                        </p:tgtEl>
                                        <p:attrNameLst>
                                          <p:attrName>style.visibility</p:attrName>
                                        </p:attrNameLst>
                                      </p:cBhvr>
                                      <p:to>
                                        <p:strVal val="visible"/>
                                      </p:to>
                                    </p:set>
                                    <p:anim calcmode="lin" valueType="num">
                                      <p:cBhvr additive="base">
                                        <p:cTn id="7" dur="500" fill="hold"/>
                                        <p:tgtEl>
                                          <p:spTgt spid="1152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200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3" grpId="0" build="p" bldLvl="2"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00788D-2934-4715-8B01-A601730B7E39}" type="slidenum">
              <a:rPr kumimoji="0" lang="zh-CN" altLang="en-US" sz="1400"/>
              <a:pPr eaLnBrk="1" hangingPunct="1"/>
              <a:t>95</a:t>
            </a:fld>
            <a:endParaRPr kumimoji="0" lang="en-US" altLang="zh-CN" sz="1400"/>
          </a:p>
        </p:txBody>
      </p:sp>
      <p:sp>
        <p:nvSpPr>
          <p:cNvPr id="1152003" name="Rectangle 3"/>
          <p:cNvSpPr>
            <a:spLocks noGrp="1" noChangeArrowheads="1"/>
          </p:cNvSpPr>
          <p:nvPr>
            <p:ph type="body" idx="1"/>
          </p:nvPr>
        </p:nvSpPr>
        <p:spPr>
          <a:xfrm>
            <a:off x="457200" y="188640"/>
            <a:ext cx="8229600" cy="5937523"/>
          </a:xfrm>
        </p:spPr>
        <p:txBody>
          <a:bodyPr>
            <a:normAutofit fontScale="40000" lnSpcReduction="20000"/>
          </a:bodyPr>
          <a:lstStyle/>
          <a:p>
            <a:pPr marL="0" indent="0">
              <a:buNone/>
            </a:pPr>
            <a:r>
              <a:rPr lang="en-US" altLang="zh-CN" sz="5100" b="1" dirty="0" smtClean="0">
                <a:solidFill>
                  <a:srgbClr val="FF0000"/>
                </a:solidFill>
                <a:latin typeface="宋体" pitchFamily="2" charset="-122"/>
              </a:rPr>
              <a:t>//</a:t>
            </a:r>
            <a:r>
              <a:rPr lang="zh-CN" altLang="en-US" sz="5100" b="1" dirty="0" smtClean="0">
                <a:solidFill>
                  <a:srgbClr val="FF0000"/>
                </a:solidFill>
                <a:latin typeface="宋体" pitchFamily="2" charset="-122"/>
              </a:rPr>
              <a:t>数组作为形参</a:t>
            </a:r>
            <a:endParaRPr lang="zh-CN" altLang="zh-CN" sz="5100" b="1" dirty="0" smtClean="0">
              <a:solidFill>
                <a:srgbClr val="FF0000"/>
              </a:solidFill>
              <a:latin typeface="宋体" pitchFamily="2" charset="-122"/>
            </a:endParaRPr>
          </a:p>
          <a:p>
            <a:pPr marL="0" indent="0">
              <a:buNone/>
            </a:pPr>
            <a:r>
              <a:rPr lang="en-US" altLang="zh-CN" sz="3600" dirty="0">
                <a:latin typeface="宋体" pitchFamily="2" charset="-122"/>
              </a:rPr>
              <a:t>#include &lt;</a:t>
            </a:r>
            <a:r>
              <a:rPr lang="en-US" altLang="zh-CN" sz="3600" dirty="0" err="1">
                <a:latin typeface="宋体" pitchFamily="2" charset="-122"/>
              </a:rPr>
              <a:t>iostream</a:t>
            </a:r>
            <a:r>
              <a:rPr lang="en-US" altLang="zh-CN" sz="3600" dirty="0">
                <a:latin typeface="宋体" pitchFamily="2" charset="-122"/>
              </a:rPr>
              <a:t>&gt;</a:t>
            </a:r>
          </a:p>
          <a:p>
            <a:pPr marL="0" indent="0">
              <a:buNone/>
            </a:pPr>
            <a:endParaRPr lang="en-US" altLang="zh-CN" sz="3600" dirty="0">
              <a:latin typeface="宋体" pitchFamily="2" charset="-122"/>
            </a:endParaRPr>
          </a:p>
          <a:p>
            <a:pPr marL="0" indent="0">
              <a:buNone/>
            </a:pPr>
            <a:r>
              <a:rPr lang="en-US" altLang="zh-CN" sz="3600" dirty="0">
                <a:latin typeface="宋体" pitchFamily="2" charset="-122"/>
              </a:rPr>
              <a:t>using namespace </a:t>
            </a:r>
            <a:r>
              <a:rPr lang="en-US" altLang="zh-CN" sz="3600" dirty="0" err="1">
                <a:latin typeface="宋体" pitchFamily="2" charset="-122"/>
              </a:rPr>
              <a:t>std</a:t>
            </a:r>
            <a:r>
              <a:rPr lang="en-US" altLang="zh-CN" sz="3600" dirty="0">
                <a:latin typeface="宋体" pitchFamily="2" charset="-122"/>
              </a:rPr>
              <a:t>;</a:t>
            </a:r>
          </a:p>
          <a:p>
            <a:pPr marL="0" indent="0">
              <a:buNone/>
            </a:pPr>
            <a:r>
              <a:rPr lang="en-US" altLang="zh-CN" sz="3600" dirty="0">
                <a:latin typeface="宋体" pitchFamily="2" charset="-122"/>
              </a:rPr>
              <a:t>void Sort(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ptr</a:t>
            </a:r>
            <a:r>
              <a:rPr lang="en-US" altLang="zh-CN" sz="3600" dirty="0">
                <a:latin typeface="宋体" pitchFamily="2" charset="-122"/>
              </a:rPr>
              <a:t>[4] ,</a:t>
            </a:r>
            <a:r>
              <a:rPr lang="en-US" altLang="zh-CN" sz="3600" dirty="0" err="1">
                <a:latin typeface="宋体" pitchFamily="2" charset="-122"/>
              </a:rPr>
              <a:t>int</a:t>
            </a:r>
            <a:r>
              <a:rPr lang="en-US" altLang="zh-CN" sz="3600" dirty="0" smtClean="0">
                <a:latin typeface="宋体" pitchFamily="2" charset="-122"/>
              </a:rPr>
              <a:t>);//</a:t>
            </a:r>
            <a:r>
              <a:rPr lang="zh-CN" altLang="en-US" sz="5000" b="1" dirty="0">
                <a:solidFill>
                  <a:srgbClr val="FF0000"/>
                </a:solidFill>
                <a:latin typeface="宋体" pitchFamily="2" charset="-122"/>
              </a:rPr>
              <a:t>形参数组中的元素个数并没有实际意义</a:t>
            </a:r>
            <a:endParaRPr lang="en-US" altLang="zh-CN" sz="5000" b="1" dirty="0">
              <a:solidFill>
                <a:srgbClr val="FF0000"/>
              </a:solidFill>
              <a:latin typeface="宋体" pitchFamily="2" charset="-122"/>
            </a:endParaRPr>
          </a:p>
          <a:p>
            <a:pPr marL="0" indent="0">
              <a:buNone/>
            </a:pPr>
            <a:r>
              <a:rPr lang="en-US" altLang="zh-CN" sz="3600" dirty="0" err="1">
                <a:latin typeface="宋体" pitchFamily="2" charset="-122"/>
              </a:rPr>
              <a:t>int</a:t>
            </a:r>
            <a:r>
              <a:rPr lang="en-US" altLang="zh-CN" sz="3600" dirty="0">
                <a:latin typeface="宋体" pitchFamily="2" charset="-122"/>
              </a:rPr>
              <a:t> main()</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arr</a:t>
            </a:r>
            <a:r>
              <a:rPr lang="en-US" altLang="zh-CN" sz="3600" dirty="0">
                <a:latin typeface="宋体" pitchFamily="2" charset="-122"/>
              </a:rPr>
              <a:t>[6]={100,-34,2,4};</a:t>
            </a:r>
          </a:p>
          <a:p>
            <a:pPr marL="0" indent="0">
              <a:buNone/>
            </a:pPr>
            <a:r>
              <a:rPr lang="en-US" altLang="zh-CN" sz="3600" dirty="0">
                <a:latin typeface="宋体" pitchFamily="2" charset="-122"/>
              </a:rPr>
              <a:t>    Sort(arr,6</a:t>
            </a:r>
            <a:r>
              <a:rPr lang="en-US" altLang="zh-CN" sz="3600" dirty="0" smtClean="0">
                <a:latin typeface="宋体" pitchFamily="2" charset="-122"/>
              </a:rPr>
              <a:t>);//</a:t>
            </a:r>
            <a:r>
              <a:rPr lang="zh-CN" altLang="en-US" sz="5000" b="1" dirty="0">
                <a:solidFill>
                  <a:srgbClr val="FF0000"/>
                </a:solidFill>
                <a:latin typeface="宋体" pitchFamily="2" charset="-122"/>
              </a:rPr>
              <a:t>实际参数是</a:t>
            </a:r>
            <a:r>
              <a:rPr lang="en-US" altLang="zh-CN" sz="5000" b="1" dirty="0">
                <a:solidFill>
                  <a:srgbClr val="FF0000"/>
                </a:solidFill>
                <a:latin typeface="宋体" pitchFamily="2" charset="-122"/>
              </a:rPr>
              <a:t>6</a:t>
            </a:r>
            <a:r>
              <a:rPr lang="zh-CN" altLang="en-US" sz="5000" b="1" dirty="0">
                <a:solidFill>
                  <a:srgbClr val="FF0000"/>
                </a:solidFill>
                <a:latin typeface="宋体" pitchFamily="2" charset="-122"/>
              </a:rPr>
              <a:t>个元素的数组</a:t>
            </a:r>
            <a:endParaRPr lang="en-US" altLang="zh-CN" sz="5000" b="1" dirty="0">
              <a:solidFill>
                <a:srgbClr val="FF0000"/>
              </a:solidFill>
              <a:latin typeface="宋体" pitchFamily="2" charset="-122"/>
            </a:endParaRPr>
          </a:p>
          <a:p>
            <a:pPr marL="0" indent="0">
              <a:buNone/>
            </a:pPr>
            <a:r>
              <a:rPr lang="en-US" altLang="zh-CN" sz="3600" dirty="0">
                <a:latin typeface="宋体" pitchFamily="2" charset="-122"/>
              </a:rPr>
              <a:t> </a:t>
            </a:r>
            <a:r>
              <a:rPr lang="zh-CN" altLang="en-US" sz="3600" dirty="0" smtClean="0">
                <a:latin typeface="宋体" pitchFamily="2" charset="-122"/>
              </a:rPr>
              <a:t>   </a:t>
            </a:r>
            <a:r>
              <a:rPr lang="en-US" altLang="zh-CN" sz="3600" dirty="0">
                <a:latin typeface="宋体" pitchFamily="2" charset="-122"/>
              </a:rPr>
              <a:t>for(</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i</a:t>
            </a:r>
            <a:r>
              <a:rPr lang="en-US" altLang="zh-CN" sz="3600" dirty="0">
                <a:latin typeface="宋体" pitchFamily="2" charset="-122"/>
              </a:rPr>
              <a:t>=0;i&lt;6;i++)</a:t>
            </a:r>
          </a:p>
          <a:p>
            <a:pPr marL="0" indent="0">
              <a:buNone/>
            </a:pPr>
            <a:r>
              <a:rPr lang="en-US" altLang="zh-CN" sz="3600" dirty="0">
                <a:latin typeface="宋体" pitchFamily="2" charset="-122"/>
              </a:rPr>
              <a:t>      </a:t>
            </a:r>
            <a:r>
              <a:rPr lang="en-US" altLang="zh-CN" sz="3600" dirty="0" err="1">
                <a:latin typeface="宋体" pitchFamily="2" charset="-122"/>
              </a:rPr>
              <a:t>cout</a:t>
            </a:r>
            <a:r>
              <a:rPr lang="en-US" altLang="zh-CN" sz="3600" dirty="0">
                <a:latin typeface="宋体" pitchFamily="2" charset="-122"/>
              </a:rPr>
              <a:t>&lt;&lt;</a:t>
            </a:r>
            <a:r>
              <a:rPr lang="en-US" altLang="zh-CN" sz="3600" dirty="0" err="1">
                <a:latin typeface="宋体" pitchFamily="2" charset="-122"/>
              </a:rPr>
              <a:t>arr</a:t>
            </a:r>
            <a:r>
              <a:rPr lang="en-US" altLang="zh-CN" sz="3600" dirty="0">
                <a:latin typeface="宋体" pitchFamily="2" charset="-122"/>
              </a:rPr>
              <a:t>[</a:t>
            </a:r>
            <a:r>
              <a:rPr lang="en-US" altLang="zh-CN" sz="3600" dirty="0" err="1">
                <a:latin typeface="宋体" pitchFamily="2" charset="-122"/>
              </a:rPr>
              <a:t>i</a:t>
            </a:r>
            <a:r>
              <a:rPr lang="en-US" altLang="zh-CN" sz="3600" dirty="0">
                <a:latin typeface="宋体" pitchFamily="2" charset="-122"/>
              </a:rPr>
              <a:t>]&lt;&lt;'\t';</a:t>
            </a:r>
          </a:p>
          <a:p>
            <a:pPr marL="0" indent="0">
              <a:buNone/>
            </a:pPr>
            <a:r>
              <a:rPr lang="en-US" altLang="zh-CN" sz="3600" dirty="0">
                <a:latin typeface="宋体" pitchFamily="2" charset="-122"/>
              </a:rPr>
              <a:t>   </a:t>
            </a:r>
            <a:r>
              <a:rPr lang="en-US" altLang="zh-CN" sz="3600" dirty="0" err="1">
                <a:latin typeface="宋体" pitchFamily="2" charset="-122"/>
              </a:rPr>
              <a:t>cout</a:t>
            </a:r>
            <a:r>
              <a:rPr lang="en-US" altLang="zh-CN" sz="3600" dirty="0">
                <a:latin typeface="宋体" pitchFamily="2" charset="-122"/>
              </a:rPr>
              <a:t>&lt;&lt;</a:t>
            </a:r>
            <a:r>
              <a:rPr lang="en-US" altLang="zh-CN" sz="3600" dirty="0" err="1">
                <a:latin typeface="宋体" pitchFamily="2" charset="-122"/>
              </a:rPr>
              <a:t>endl</a:t>
            </a:r>
            <a:r>
              <a:rPr lang="en-US" altLang="zh-CN" sz="3600" dirty="0">
                <a:latin typeface="宋体" pitchFamily="2" charset="-122"/>
              </a:rPr>
              <a:t>;</a:t>
            </a:r>
          </a:p>
          <a:p>
            <a:pPr marL="0" indent="0">
              <a:buNone/>
            </a:pPr>
            <a:r>
              <a:rPr lang="en-US" altLang="zh-CN" sz="3600" dirty="0">
                <a:latin typeface="宋体" pitchFamily="2" charset="-122"/>
              </a:rPr>
              <a:t>    return 0;</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void Sort(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ptr</a:t>
            </a:r>
            <a:r>
              <a:rPr lang="en-US" altLang="zh-CN" sz="3600" dirty="0">
                <a:latin typeface="宋体" pitchFamily="2" charset="-122"/>
              </a:rPr>
              <a:t>[4],</a:t>
            </a:r>
            <a:r>
              <a:rPr lang="en-US" altLang="zh-CN" sz="3600" dirty="0" err="1">
                <a:latin typeface="宋体" pitchFamily="2" charset="-122"/>
              </a:rPr>
              <a:t>int</a:t>
            </a:r>
            <a:r>
              <a:rPr lang="en-US" altLang="zh-CN" sz="3600" dirty="0">
                <a:latin typeface="宋体" pitchFamily="2" charset="-122"/>
              </a:rPr>
              <a:t> size)</a:t>
            </a:r>
          </a:p>
          <a:p>
            <a:pPr marL="0" indent="0">
              <a:buNone/>
            </a:pPr>
            <a:r>
              <a:rPr lang="en-US" altLang="zh-CN" sz="3600" dirty="0">
                <a:latin typeface="宋体" pitchFamily="2" charset="-122"/>
              </a:rPr>
              <a:t>{</a:t>
            </a:r>
          </a:p>
          <a:p>
            <a:pPr marL="0" indent="0">
              <a:buNone/>
            </a:pPr>
            <a:r>
              <a:rPr lang="en-US" altLang="zh-CN" sz="3600" dirty="0">
                <a:latin typeface="宋体" pitchFamily="2" charset="-122"/>
              </a:rPr>
              <a:t>    for(</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i</a:t>
            </a:r>
            <a:r>
              <a:rPr lang="en-US" altLang="zh-CN" sz="3600" dirty="0">
                <a:latin typeface="宋体" pitchFamily="2" charset="-122"/>
              </a:rPr>
              <a:t>=0;i&lt;</a:t>
            </a:r>
            <a:r>
              <a:rPr lang="en-US" altLang="zh-CN" sz="3600" dirty="0" err="1">
                <a:latin typeface="宋体" pitchFamily="2" charset="-122"/>
              </a:rPr>
              <a:t>size;i</a:t>
            </a:r>
            <a:r>
              <a:rPr lang="en-US" altLang="zh-CN" sz="3600" dirty="0">
                <a:latin typeface="宋体" pitchFamily="2" charset="-122"/>
              </a:rPr>
              <a:t>++)</a:t>
            </a:r>
          </a:p>
          <a:p>
            <a:pPr marL="0" indent="0">
              <a:buNone/>
            </a:pPr>
            <a:r>
              <a:rPr lang="en-US" altLang="zh-CN" sz="3600" dirty="0">
                <a:latin typeface="宋体" pitchFamily="2" charset="-122"/>
              </a:rPr>
              <a:t>	for(</a:t>
            </a:r>
            <a:r>
              <a:rPr lang="en-US" altLang="zh-CN" sz="3600" dirty="0" err="1">
                <a:latin typeface="宋体" pitchFamily="2" charset="-122"/>
              </a:rPr>
              <a:t>int</a:t>
            </a:r>
            <a:r>
              <a:rPr lang="en-US" altLang="zh-CN" sz="3600" dirty="0">
                <a:latin typeface="宋体" pitchFamily="2" charset="-122"/>
              </a:rPr>
              <a:t> j=</a:t>
            </a:r>
            <a:r>
              <a:rPr lang="en-US" altLang="zh-CN" sz="3600" dirty="0" err="1">
                <a:latin typeface="宋体" pitchFamily="2" charset="-122"/>
              </a:rPr>
              <a:t>i;j</a:t>
            </a:r>
            <a:r>
              <a:rPr lang="en-US" altLang="zh-CN" sz="3600" dirty="0">
                <a:latin typeface="宋体" pitchFamily="2" charset="-122"/>
              </a:rPr>
              <a:t>&lt;</a:t>
            </a:r>
            <a:r>
              <a:rPr lang="en-US" altLang="zh-CN" sz="3600" dirty="0" err="1">
                <a:latin typeface="宋体" pitchFamily="2" charset="-122"/>
              </a:rPr>
              <a:t>size;j</a:t>
            </a:r>
            <a:r>
              <a:rPr lang="en-US" altLang="zh-CN" sz="3600" dirty="0">
                <a:latin typeface="宋体" pitchFamily="2" charset="-122"/>
              </a:rPr>
              <a:t>++)</a:t>
            </a:r>
          </a:p>
          <a:p>
            <a:pPr marL="0" indent="0">
              <a:buNone/>
            </a:pPr>
            <a:r>
              <a:rPr lang="en-US" altLang="zh-CN" sz="3600" dirty="0">
                <a:latin typeface="宋体" pitchFamily="2" charset="-122"/>
              </a:rPr>
              <a:t>             if(</a:t>
            </a:r>
            <a:r>
              <a:rPr lang="en-US" altLang="zh-CN" sz="3600" dirty="0" err="1">
                <a:latin typeface="宋体" pitchFamily="2" charset="-122"/>
              </a:rPr>
              <a:t>ptr</a:t>
            </a:r>
            <a:r>
              <a:rPr lang="en-US" altLang="zh-CN" sz="3600" dirty="0">
                <a:latin typeface="宋体" pitchFamily="2" charset="-122"/>
              </a:rPr>
              <a:t>[</a:t>
            </a:r>
            <a:r>
              <a:rPr lang="en-US" altLang="zh-CN" sz="3600" dirty="0" err="1">
                <a:latin typeface="宋体" pitchFamily="2" charset="-122"/>
              </a:rPr>
              <a:t>i</a:t>
            </a:r>
            <a:r>
              <a:rPr lang="en-US" altLang="zh-CN" sz="3600" dirty="0">
                <a:latin typeface="宋体" pitchFamily="2" charset="-122"/>
              </a:rPr>
              <a:t>]&gt;</a:t>
            </a:r>
            <a:r>
              <a:rPr lang="en-US" altLang="zh-CN" sz="3600" dirty="0" err="1">
                <a:latin typeface="宋体" pitchFamily="2" charset="-122"/>
              </a:rPr>
              <a:t>ptr</a:t>
            </a:r>
            <a:r>
              <a:rPr lang="en-US" altLang="zh-CN" sz="3600" dirty="0">
                <a:latin typeface="宋体" pitchFamily="2" charset="-122"/>
              </a:rPr>
              <a:t>[j])</a:t>
            </a:r>
          </a:p>
          <a:p>
            <a:pPr marL="0" indent="0">
              <a:buNone/>
            </a:pPr>
            <a:r>
              <a:rPr lang="en-US" altLang="zh-CN" sz="3600" dirty="0">
                <a:latin typeface="宋体" pitchFamily="2" charset="-122"/>
              </a:rPr>
              <a:t>             {</a:t>
            </a:r>
          </a:p>
          <a:p>
            <a:pPr marL="0" indent="0">
              <a:buNone/>
            </a:pPr>
            <a:r>
              <a:rPr lang="en-US" altLang="zh-CN" sz="3600" dirty="0">
                <a:latin typeface="宋体" pitchFamily="2" charset="-122"/>
              </a:rPr>
              <a:t>                 </a:t>
            </a:r>
            <a:r>
              <a:rPr lang="en-US" altLang="zh-CN" sz="3600" dirty="0" err="1">
                <a:latin typeface="宋体" pitchFamily="2" charset="-122"/>
              </a:rPr>
              <a:t>int</a:t>
            </a:r>
            <a:r>
              <a:rPr lang="en-US" altLang="zh-CN" sz="3600" dirty="0">
                <a:latin typeface="宋体" pitchFamily="2" charset="-122"/>
              </a:rPr>
              <a:t> </a:t>
            </a:r>
            <a:r>
              <a:rPr lang="en-US" altLang="zh-CN" sz="3600" dirty="0" err="1">
                <a:latin typeface="宋体" pitchFamily="2" charset="-122"/>
              </a:rPr>
              <a:t>tmp</a:t>
            </a:r>
            <a:r>
              <a:rPr lang="en-US" altLang="zh-CN" sz="3600" dirty="0">
                <a:latin typeface="宋体" pitchFamily="2" charset="-122"/>
              </a:rPr>
              <a:t>=</a:t>
            </a:r>
            <a:r>
              <a:rPr lang="en-US" altLang="zh-CN" sz="3600" dirty="0" err="1">
                <a:latin typeface="宋体" pitchFamily="2" charset="-122"/>
              </a:rPr>
              <a:t>ptr</a:t>
            </a:r>
            <a:r>
              <a:rPr lang="en-US" altLang="zh-CN" sz="3600" dirty="0">
                <a:latin typeface="宋体" pitchFamily="2" charset="-122"/>
              </a:rPr>
              <a:t>[</a:t>
            </a:r>
            <a:r>
              <a:rPr lang="en-US" altLang="zh-CN" sz="3600" dirty="0" err="1">
                <a:latin typeface="宋体" pitchFamily="2" charset="-122"/>
              </a:rPr>
              <a:t>i</a:t>
            </a:r>
            <a:r>
              <a:rPr lang="en-US" altLang="zh-CN" sz="3600" dirty="0">
                <a:latin typeface="宋体" pitchFamily="2" charset="-122"/>
              </a:rPr>
              <a:t>];</a:t>
            </a:r>
          </a:p>
          <a:p>
            <a:pPr marL="0" indent="0">
              <a:buNone/>
            </a:pPr>
            <a:r>
              <a:rPr lang="en-US" altLang="zh-CN" sz="3600" dirty="0">
                <a:latin typeface="宋体" pitchFamily="2" charset="-122"/>
              </a:rPr>
              <a:t>                 </a:t>
            </a:r>
            <a:r>
              <a:rPr lang="en-US" altLang="zh-CN" sz="3600" dirty="0" err="1">
                <a:latin typeface="宋体" pitchFamily="2" charset="-122"/>
              </a:rPr>
              <a:t>ptr</a:t>
            </a:r>
            <a:r>
              <a:rPr lang="en-US" altLang="zh-CN" sz="3600" dirty="0">
                <a:latin typeface="宋体" pitchFamily="2" charset="-122"/>
              </a:rPr>
              <a:t>[</a:t>
            </a:r>
            <a:r>
              <a:rPr lang="en-US" altLang="zh-CN" sz="3600" dirty="0" err="1">
                <a:latin typeface="宋体" pitchFamily="2" charset="-122"/>
              </a:rPr>
              <a:t>i</a:t>
            </a:r>
            <a:r>
              <a:rPr lang="en-US" altLang="zh-CN" sz="3600" dirty="0">
                <a:latin typeface="宋体" pitchFamily="2" charset="-122"/>
              </a:rPr>
              <a:t>]=</a:t>
            </a:r>
            <a:r>
              <a:rPr lang="en-US" altLang="zh-CN" sz="3600" dirty="0" err="1">
                <a:latin typeface="宋体" pitchFamily="2" charset="-122"/>
              </a:rPr>
              <a:t>ptr</a:t>
            </a:r>
            <a:r>
              <a:rPr lang="en-US" altLang="zh-CN" sz="3600" dirty="0">
                <a:latin typeface="宋体" pitchFamily="2" charset="-122"/>
              </a:rPr>
              <a:t>[j];</a:t>
            </a:r>
          </a:p>
          <a:p>
            <a:pPr marL="0" indent="0">
              <a:buNone/>
            </a:pPr>
            <a:r>
              <a:rPr lang="en-US" altLang="zh-CN" sz="3600" dirty="0">
                <a:latin typeface="宋体" pitchFamily="2" charset="-122"/>
              </a:rPr>
              <a:t>                 </a:t>
            </a:r>
            <a:r>
              <a:rPr lang="en-US" altLang="zh-CN" sz="3600" dirty="0" err="1">
                <a:latin typeface="宋体" pitchFamily="2" charset="-122"/>
              </a:rPr>
              <a:t>ptr</a:t>
            </a:r>
            <a:r>
              <a:rPr lang="en-US" altLang="zh-CN" sz="3600" dirty="0">
                <a:latin typeface="宋体" pitchFamily="2" charset="-122"/>
              </a:rPr>
              <a:t>[j]=</a:t>
            </a:r>
            <a:r>
              <a:rPr lang="en-US" altLang="zh-CN" sz="3600" dirty="0" err="1">
                <a:latin typeface="宋体" pitchFamily="2" charset="-122"/>
              </a:rPr>
              <a:t>tmp</a:t>
            </a:r>
            <a:r>
              <a:rPr lang="en-US" altLang="zh-CN" sz="3600" dirty="0">
                <a:latin typeface="宋体" pitchFamily="2" charset="-122"/>
              </a:rPr>
              <a:t>;</a:t>
            </a:r>
          </a:p>
          <a:p>
            <a:pPr marL="0" indent="0">
              <a:buNone/>
            </a:pPr>
            <a:r>
              <a:rPr lang="en-US" altLang="zh-CN" sz="3600" dirty="0">
                <a:latin typeface="宋体" pitchFamily="2" charset="-122"/>
              </a:rPr>
              <a:t>             }</a:t>
            </a:r>
          </a:p>
          <a:p>
            <a:pPr marL="0" indent="0">
              <a:buNone/>
            </a:pPr>
            <a:r>
              <a:rPr lang="en-US" altLang="zh-CN" sz="3600" dirty="0">
                <a:latin typeface="宋体" pitchFamily="2" charset="-122"/>
              </a:rPr>
              <a:t>}</a:t>
            </a:r>
          </a:p>
          <a:p>
            <a:pPr marL="0" indent="0">
              <a:buNone/>
            </a:pPr>
            <a:endParaRPr lang="en-US" altLang="zh-CN" sz="3600" dirty="0">
              <a:latin typeface="宋体" pitchFamily="2" charset="-122"/>
            </a:endParaRPr>
          </a:p>
          <a:p>
            <a:pPr marL="0" indent="0">
              <a:buNone/>
            </a:pPr>
            <a:endParaRPr lang="en-US" altLang="zh-CN" sz="3600" dirty="0">
              <a:latin typeface="宋体" pitchFamily="2" charset="-122"/>
            </a:endParaRPr>
          </a:p>
          <a:p>
            <a:pPr lvl="2" eaLnBrk="1" hangingPunct="1"/>
            <a:endParaRPr lang="zh-CN" altLang="zh-CN" sz="3600" dirty="0" smtClean="0">
              <a:latin typeface="宋体" pitchFamily="2" charset="-122"/>
            </a:endParaRPr>
          </a:p>
        </p:txBody>
      </p:sp>
    </p:spTree>
    <p:extLst>
      <p:ext uri="{BB962C8B-B14F-4D97-AF65-F5344CB8AC3E}">
        <p14:creationId xmlns:p14="http://schemas.microsoft.com/office/powerpoint/2010/main" val="3844329257"/>
      </p:ext>
    </p:extLst>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2003">
                                            <p:txEl>
                                              <p:pRg st="0" end="0"/>
                                            </p:txEl>
                                          </p:spTgt>
                                        </p:tgtEl>
                                        <p:attrNameLst>
                                          <p:attrName>style.visibility</p:attrName>
                                        </p:attrNameLst>
                                      </p:cBhvr>
                                      <p:to>
                                        <p:strVal val="visible"/>
                                      </p:to>
                                    </p:set>
                                    <p:anim calcmode="lin" valueType="num">
                                      <p:cBhvr additive="base">
                                        <p:cTn id="7" dur="500" fill="hold"/>
                                        <p:tgtEl>
                                          <p:spTgt spid="1152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200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3" grpId="0" build="p" bldLvl="2"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01ECF91-6AE7-4A36-B72E-727E986C93D1}" type="slidenum">
              <a:rPr kumimoji="0" lang="zh-CN" altLang="en-US" sz="1400"/>
              <a:pPr eaLnBrk="1" hangingPunct="1"/>
              <a:t>96</a:t>
            </a:fld>
            <a:endParaRPr kumimoji="0" lang="en-US" altLang="zh-CN" sz="1400"/>
          </a:p>
        </p:txBody>
      </p:sp>
      <p:sp>
        <p:nvSpPr>
          <p:cNvPr id="1157122" name="Rectangle 2"/>
          <p:cNvSpPr>
            <a:spLocks noGrp="1" noChangeArrowheads="1"/>
          </p:cNvSpPr>
          <p:nvPr>
            <p:ph type="title"/>
          </p:nvPr>
        </p:nvSpPr>
        <p:spPr>
          <a:xfrm>
            <a:off x="467544" y="116632"/>
            <a:ext cx="8229600" cy="720080"/>
          </a:xfrm>
        </p:spPr>
        <p:txBody>
          <a:bodyPr/>
          <a:lstStyle/>
          <a:p>
            <a:pPr eaLnBrk="1" hangingPunct="1">
              <a:defRPr/>
            </a:pPr>
            <a:r>
              <a:rPr lang="en-US" altLang="zh-CN" sz="3600" b="1" dirty="0" smtClean="0">
                <a:solidFill>
                  <a:schemeClr val="tx1"/>
                </a:solidFill>
                <a:latin typeface="宋体" pitchFamily="2" charset="-122"/>
              </a:rPr>
              <a:t>4</a:t>
            </a:r>
            <a:r>
              <a:rPr lang="zh-CN" altLang="zh-CN" sz="3600" b="1" dirty="0" smtClean="0">
                <a:solidFill>
                  <a:schemeClr val="tx1"/>
                </a:solidFill>
                <a:latin typeface="宋体" pitchFamily="2" charset="-122"/>
              </a:rPr>
              <a:t>.</a:t>
            </a:r>
            <a:r>
              <a:rPr lang="zh-CN" altLang="en-US" sz="3600" b="1" dirty="0" smtClean="0">
                <a:solidFill>
                  <a:schemeClr val="tx1"/>
                </a:solidFill>
                <a:latin typeface="宋体" pitchFamily="2" charset="-122"/>
              </a:rPr>
              <a:t>3</a:t>
            </a:r>
            <a:r>
              <a:rPr lang="zh-CN" altLang="zh-CN" sz="3600" b="1" dirty="0" smtClean="0">
                <a:solidFill>
                  <a:schemeClr val="tx1"/>
                </a:solidFill>
                <a:latin typeface="宋体" pitchFamily="2" charset="-122"/>
              </a:rPr>
              <a:t> 重载</a:t>
            </a:r>
          </a:p>
        </p:txBody>
      </p:sp>
      <p:sp>
        <p:nvSpPr>
          <p:cNvPr id="1157123" name="Rectangle 3"/>
          <p:cNvSpPr>
            <a:spLocks noGrp="1" noChangeArrowheads="1"/>
          </p:cNvSpPr>
          <p:nvPr>
            <p:ph type="body" idx="1"/>
          </p:nvPr>
        </p:nvSpPr>
        <p:spPr>
          <a:xfrm>
            <a:off x="467544" y="908721"/>
            <a:ext cx="8229600" cy="1296144"/>
          </a:xfrm>
        </p:spPr>
        <p:txBody>
          <a:bodyPr/>
          <a:lstStyle/>
          <a:p>
            <a:pPr eaLnBrk="1" hangingPunct="1"/>
            <a:r>
              <a:rPr lang="zh-CN" altLang="en-US" sz="3600" dirty="0" smtClean="0"/>
              <a:t>具有相同函数名，但其参数个数不同或参数类型不同的一组函数称为重载。</a:t>
            </a:r>
          </a:p>
        </p:txBody>
      </p:sp>
      <p:graphicFrame>
        <p:nvGraphicFramePr>
          <p:cNvPr id="1157124" name="Object 4"/>
          <p:cNvGraphicFramePr>
            <a:graphicFrameLocks noChangeAspect="1"/>
          </p:cNvGraphicFramePr>
          <p:nvPr>
            <p:extLst>
              <p:ext uri="{D42A27DB-BD31-4B8C-83A1-F6EECF244321}">
                <p14:modId xmlns:p14="http://schemas.microsoft.com/office/powerpoint/2010/main" val="184514799"/>
              </p:ext>
            </p:extLst>
          </p:nvPr>
        </p:nvGraphicFramePr>
        <p:xfrm>
          <a:off x="755576" y="2276872"/>
          <a:ext cx="7124700" cy="5467350"/>
        </p:xfrm>
        <a:graphic>
          <a:graphicData uri="http://schemas.openxmlformats.org/presentationml/2006/ole">
            <mc:AlternateContent xmlns:mc="http://schemas.openxmlformats.org/markup-compatibility/2006">
              <mc:Choice xmlns:v="urn:schemas-microsoft-com:vml" Requires="v">
                <p:oleObj spid="_x0000_s5448" name="Document" r:id="rId4" imgW="5499860" imgH="4062390" progId="Word.Document.8">
                  <p:embed/>
                </p:oleObj>
              </mc:Choice>
              <mc:Fallback>
                <p:oleObj name="Document" r:id="rId4" imgW="5499860" imgH="4062390" progId="Word.Document.8">
                  <p:embed/>
                  <p:pic>
                    <p:nvPicPr>
                      <p:cNvPr id="0" name=""/>
                      <p:cNvPicPr>
                        <a:picLocks noChangeAspect="1" noChangeArrowheads="1"/>
                      </p:cNvPicPr>
                      <p:nvPr/>
                    </p:nvPicPr>
                    <p:blipFill>
                      <a:blip r:embed="rId5"/>
                      <a:srcRect/>
                      <a:stretch>
                        <a:fillRect/>
                      </a:stretch>
                    </p:blipFill>
                    <p:spPr bwMode="auto">
                      <a:xfrm>
                        <a:off x="755576" y="2276872"/>
                        <a:ext cx="7124700" cy="546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4907767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7122"/>
                                        </p:tgtEl>
                                        <p:attrNameLst>
                                          <p:attrName>style.visibility</p:attrName>
                                        </p:attrNameLst>
                                      </p:cBhvr>
                                      <p:to>
                                        <p:strVal val="visible"/>
                                      </p:to>
                                    </p:set>
                                    <p:anim calcmode="lin" valueType="num">
                                      <p:cBhvr additive="base">
                                        <p:cTn id="7" dur="500" fill="hold"/>
                                        <p:tgtEl>
                                          <p:spTgt spid="1157122"/>
                                        </p:tgtEl>
                                        <p:attrNameLst>
                                          <p:attrName>ppt_x</p:attrName>
                                        </p:attrNameLst>
                                      </p:cBhvr>
                                      <p:tavLst>
                                        <p:tav tm="0">
                                          <p:val>
                                            <p:strVal val="1+#ppt_w/2"/>
                                          </p:val>
                                        </p:tav>
                                        <p:tav tm="100000">
                                          <p:val>
                                            <p:strVal val="#ppt_x"/>
                                          </p:val>
                                        </p:tav>
                                      </p:tavLst>
                                    </p:anim>
                                    <p:anim calcmode="lin" valueType="num">
                                      <p:cBhvr additive="base">
                                        <p:cTn id="8" dur="500" fill="hold"/>
                                        <p:tgtEl>
                                          <p:spTgt spid="1157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7123">
                                            <p:txEl>
                                              <p:pRg st="0" end="0"/>
                                            </p:txEl>
                                          </p:spTgt>
                                        </p:tgtEl>
                                        <p:attrNameLst>
                                          <p:attrName>style.visibility</p:attrName>
                                        </p:attrNameLst>
                                      </p:cBhvr>
                                      <p:to>
                                        <p:strVal val="visible"/>
                                      </p:to>
                                    </p:set>
                                    <p:anim calcmode="lin" valueType="num">
                                      <p:cBhvr additive="base">
                                        <p:cTn id="13" dur="500" fill="hold"/>
                                        <p:tgtEl>
                                          <p:spTgt spid="115712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7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157124"/>
                                        </p:tgtEl>
                                        <p:attrNameLst>
                                          <p:attrName>style.visibility</p:attrName>
                                        </p:attrNameLst>
                                      </p:cBhvr>
                                      <p:to>
                                        <p:strVal val="visible"/>
                                      </p:to>
                                    </p:set>
                                    <p:anim calcmode="lin" valueType="num">
                                      <p:cBhvr additive="base">
                                        <p:cTn id="19" dur="500" fill="hold"/>
                                        <p:tgtEl>
                                          <p:spTgt spid="1157124"/>
                                        </p:tgtEl>
                                        <p:attrNameLst>
                                          <p:attrName>ppt_x</p:attrName>
                                        </p:attrNameLst>
                                      </p:cBhvr>
                                      <p:tavLst>
                                        <p:tav tm="0">
                                          <p:val>
                                            <p:strVal val="1+#ppt_w/2"/>
                                          </p:val>
                                        </p:tav>
                                        <p:tav tm="100000">
                                          <p:val>
                                            <p:strVal val="#ppt_x"/>
                                          </p:val>
                                        </p:tav>
                                      </p:tavLst>
                                    </p:anim>
                                    <p:anim calcmode="lin" valueType="num">
                                      <p:cBhvr additive="base">
                                        <p:cTn id="20" dur="500" fill="hold"/>
                                        <p:tgtEl>
                                          <p:spTgt spid="1157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2" grpId="0" autoUpdateAnimBg="0"/>
      <p:bldP spid="115712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322CB0A-317D-49D3-B269-CF69526B8C2C}" type="slidenum">
              <a:rPr kumimoji="0" lang="zh-CN" altLang="en-US" sz="1400"/>
              <a:pPr eaLnBrk="1" hangingPunct="1"/>
              <a:t>97</a:t>
            </a:fld>
            <a:endParaRPr kumimoji="0" lang="en-US" altLang="zh-CN" sz="1400"/>
          </a:p>
        </p:txBody>
      </p:sp>
      <p:sp>
        <p:nvSpPr>
          <p:cNvPr id="1158146" name="Rectangle 2"/>
          <p:cNvSpPr>
            <a:spLocks noGrp="1" noChangeArrowheads="1"/>
          </p:cNvSpPr>
          <p:nvPr>
            <p:ph type="title"/>
          </p:nvPr>
        </p:nvSpPr>
        <p:spPr/>
        <p:txBody>
          <a:bodyPr/>
          <a:lstStyle/>
          <a:p>
            <a:pPr eaLnBrk="1" hangingPunct="1">
              <a:defRPr/>
            </a:pPr>
            <a:r>
              <a:rPr lang="en-US" altLang="zh-CN" sz="3600" b="1" dirty="0" smtClean="0">
                <a:solidFill>
                  <a:schemeClr val="tx1"/>
                </a:solidFill>
                <a:latin typeface="宋体" pitchFamily="2" charset="-122"/>
              </a:rPr>
              <a:t>4</a:t>
            </a:r>
            <a:r>
              <a:rPr lang="zh-CN" altLang="zh-CN" sz="3600" b="1" dirty="0" smtClean="0">
                <a:solidFill>
                  <a:schemeClr val="tx1"/>
                </a:solidFill>
                <a:latin typeface="宋体" pitchFamily="2" charset="-122"/>
              </a:rPr>
              <a:t>.</a:t>
            </a:r>
            <a:r>
              <a:rPr lang="zh-CN" altLang="en-US" sz="3600" b="1" dirty="0" smtClean="0">
                <a:solidFill>
                  <a:schemeClr val="tx1"/>
                </a:solidFill>
                <a:latin typeface="宋体" pitchFamily="2" charset="-122"/>
              </a:rPr>
              <a:t>4</a:t>
            </a:r>
            <a:r>
              <a:rPr lang="zh-CN" altLang="zh-CN" sz="3600" b="1" dirty="0" smtClean="0">
                <a:solidFill>
                  <a:schemeClr val="tx1"/>
                </a:solidFill>
                <a:latin typeface="宋体" pitchFamily="2" charset="-122"/>
              </a:rPr>
              <a:t> 带缺省参数值的函数</a:t>
            </a:r>
          </a:p>
        </p:txBody>
      </p:sp>
      <p:sp>
        <p:nvSpPr>
          <p:cNvPr id="1158147" name="Rectangle 3"/>
          <p:cNvSpPr>
            <a:spLocks noGrp="1" noChangeArrowheads="1"/>
          </p:cNvSpPr>
          <p:nvPr>
            <p:ph type="body" idx="1"/>
          </p:nvPr>
        </p:nvSpPr>
        <p:spPr/>
        <p:txBody>
          <a:bodyPr/>
          <a:lstStyle/>
          <a:p>
            <a:pPr eaLnBrk="1" hangingPunct="1">
              <a:lnSpc>
                <a:spcPct val="90000"/>
              </a:lnSpc>
            </a:pPr>
            <a:r>
              <a:rPr lang="zh-CN" altLang="en-US" smtClean="0"/>
              <a:t>函数声明中可以为一个或多个参数指定缺省参数值。</a:t>
            </a:r>
          </a:p>
          <a:p>
            <a:pPr lvl="1" eaLnBrk="1" hangingPunct="1">
              <a:lnSpc>
                <a:spcPct val="90000"/>
              </a:lnSpc>
            </a:pPr>
            <a:r>
              <a:rPr lang="zh-CN" altLang="en-US" sz="3200" smtClean="0"/>
              <a:t>具有缺省值的参数右边不能出现没有缺省值的参数。</a:t>
            </a:r>
          </a:p>
          <a:p>
            <a:pPr lvl="1" eaLnBrk="1" hangingPunct="1">
              <a:lnSpc>
                <a:spcPct val="90000"/>
              </a:lnSpc>
            </a:pPr>
            <a:r>
              <a:rPr lang="zh-CN" altLang="en-US" sz="3200" smtClean="0"/>
              <a:t>重载函数的参数具有缺省值时要注意。</a:t>
            </a:r>
          </a:p>
          <a:p>
            <a:pPr lvl="1" eaLnBrk="1" hangingPunct="1">
              <a:lnSpc>
                <a:spcPct val="90000"/>
              </a:lnSpc>
            </a:pPr>
            <a:r>
              <a:rPr lang="zh-CN" altLang="en-US" sz="3200" smtClean="0"/>
              <a:t>例：</a:t>
            </a:r>
          </a:p>
          <a:p>
            <a:pPr lvl="2" eaLnBrk="1" hangingPunct="1">
              <a:lnSpc>
                <a:spcPct val="90000"/>
              </a:lnSpc>
            </a:pPr>
            <a:r>
              <a:rPr lang="en-US" altLang="zh-CN" sz="3200" smtClean="0"/>
              <a:t>void fun(int x,int y=0)</a:t>
            </a:r>
          </a:p>
          <a:p>
            <a:pPr lvl="2" eaLnBrk="1" hangingPunct="1">
              <a:lnSpc>
                <a:spcPct val="90000"/>
              </a:lnSpc>
            </a:pPr>
            <a:r>
              <a:rPr lang="en-US" altLang="zh-CN" sz="3200" smtClean="0"/>
              <a:t>void fun(int x)</a:t>
            </a:r>
          </a:p>
        </p:txBody>
      </p:sp>
    </p:spTree>
    <p:extLst>
      <p:ext uri="{BB962C8B-B14F-4D97-AF65-F5344CB8AC3E}">
        <p14:creationId xmlns:p14="http://schemas.microsoft.com/office/powerpoint/2010/main" val="339002708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8146"/>
                                        </p:tgtEl>
                                        <p:attrNameLst>
                                          <p:attrName>style.visibility</p:attrName>
                                        </p:attrNameLst>
                                      </p:cBhvr>
                                      <p:to>
                                        <p:strVal val="visible"/>
                                      </p:to>
                                    </p:set>
                                    <p:anim calcmode="lin" valueType="num">
                                      <p:cBhvr additive="base">
                                        <p:cTn id="7" dur="500" fill="hold"/>
                                        <p:tgtEl>
                                          <p:spTgt spid="1158146"/>
                                        </p:tgtEl>
                                        <p:attrNameLst>
                                          <p:attrName>ppt_x</p:attrName>
                                        </p:attrNameLst>
                                      </p:cBhvr>
                                      <p:tavLst>
                                        <p:tav tm="0">
                                          <p:val>
                                            <p:strVal val="1+#ppt_w/2"/>
                                          </p:val>
                                        </p:tav>
                                        <p:tav tm="100000">
                                          <p:val>
                                            <p:strVal val="#ppt_x"/>
                                          </p:val>
                                        </p:tav>
                                      </p:tavLst>
                                    </p:anim>
                                    <p:anim calcmode="lin" valueType="num">
                                      <p:cBhvr additive="base">
                                        <p:cTn id="8" dur="500" fill="hold"/>
                                        <p:tgtEl>
                                          <p:spTgt spid="11581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8147">
                                            <p:txEl>
                                              <p:pRg st="0" end="0"/>
                                            </p:txEl>
                                          </p:spTgt>
                                        </p:tgtEl>
                                        <p:attrNameLst>
                                          <p:attrName>style.visibility</p:attrName>
                                        </p:attrNameLst>
                                      </p:cBhvr>
                                      <p:to>
                                        <p:strVal val="visible"/>
                                      </p:to>
                                    </p:set>
                                    <p:anim calcmode="lin" valueType="num">
                                      <p:cBhvr additive="base">
                                        <p:cTn id="13" dur="500" fill="hold"/>
                                        <p:tgtEl>
                                          <p:spTgt spid="115814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8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8147">
                                            <p:txEl>
                                              <p:pRg st="1" end="1"/>
                                            </p:txEl>
                                          </p:spTgt>
                                        </p:tgtEl>
                                        <p:attrNameLst>
                                          <p:attrName>style.visibility</p:attrName>
                                        </p:attrNameLst>
                                      </p:cBhvr>
                                      <p:to>
                                        <p:strVal val="visible"/>
                                      </p:to>
                                    </p:set>
                                    <p:anim calcmode="lin" valueType="num">
                                      <p:cBhvr additive="base">
                                        <p:cTn id="19" dur="500" fill="hold"/>
                                        <p:tgtEl>
                                          <p:spTgt spid="115814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8147">
                                            <p:txEl>
                                              <p:pRg st="2" end="2"/>
                                            </p:txEl>
                                          </p:spTgt>
                                        </p:tgtEl>
                                        <p:attrNameLst>
                                          <p:attrName>style.visibility</p:attrName>
                                        </p:attrNameLst>
                                      </p:cBhvr>
                                      <p:to>
                                        <p:strVal val="visible"/>
                                      </p:to>
                                    </p:set>
                                    <p:anim calcmode="lin" valueType="num">
                                      <p:cBhvr additive="base">
                                        <p:cTn id="25" dur="500" fill="hold"/>
                                        <p:tgtEl>
                                          <p:spTgt spid="115814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58147">
                                            <p:txEl>
                                              <p:pRg st="3" end="3"/>
                                            </p:txEl>
                                          </p:spTgt>
                                        </p:tgtEl>
                                        <p:attrNameLst>
                                          <p:attrName>style.visibility</p:attrName>
                                        </p:attrNameLst>
                                      </p:cBhvr>
                                      <p:to>
                                        <p:strVal val="visible"/>
                                      </p:to>
                                    </p:set>
                                    <p:anim calcmode="lin" valueType="num">
                                      <p:cBhvr additive="base">
                                        <p:cTn id="31" dur="500" fill="hold"/>
                                        <p:tgtEl>
                                          <p:spTgt spid="1158147">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58147">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158147">
                                            <p:txEl>
                                              <p:pRg st="4" end="4"/>
                                            </p:txEl>
                                          </p:spTgt>
                                        </p:tgtEl>
                                        <p:attrNameLst>
                                          <p:attrName>style.visibility</p:attrName>
                                        </p:attrNameLst>
                                      </p:cBhvr>
                                      <p:to>
                                        <p:strVal val="visible"/>
                                      </p:to>
                                    </p:set>
                                    <p:anim calcmode="lin" valueType="num">
                                      <p:cBhvr additive="base">
                                        <p:cTn id="35" dur="500" fill="hold"/>
                                        <p:tgtEl>
                                          <p:spTgt spid="1158147">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158147">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158147">
                                            <p:txEl>
                                              <p:pRg st="5" end="5"/>
                                            </p:txEl>
                                          </p:spTgt>
                                        </p:tgtEl>
                                        <p:attrNameLst>
                                          <p:attrName>style.visibility</p:attrName>
                                        </p:attrNameLst>
                                      </p:cBhvr>
                                      <p:to>
                                        <p:strVal val="visible"/>
                                      </p:to>
                                    </p:set>
                                    <p:anim calcmode="lin" valueType="num">
                                      <p:cBhvr additive="base">
                                        <p:cTn id="39" dur="500" fill="hold"/>
                                        <p:tgtEl>
                                          <p:spTgt spid="1158147">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158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6" grpId="0" autoUpdateAnimBg="0"/>
      <p:bldP spid="1158147"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322CB0A-317D-49D3-B269-CF69526B8C2C}" type="slidenum">
              <a:rPr kumimoji="0" lang="zh-CN" altLang="en-US" sz="1400"/>
              <a:pPr eaLnBrk="1" hangingPunct="1"/>
              <a:t>98</a:t>
            </a:fld>
            <a:endParaRPr kumimoji="0" lang="en-US" altLang="zh-CN" sz="1400"/>
          </a:p>
        </p:txBody>
      </p:sp>
      <p:sp>
        <p:nvSpPr>
          <p:cNvPr id="1158146" name="Rectangle 2"/>
          <p:cNvSpPr>
            <a:spLocks noGrp="1" noChangeArrowheads="1"/>
          </p:cNvSpPr>
          <p:nvPr>
            <p:ph type="title"/>
          </p:nvPr>
        </p:nvSpPr>
        <p:spPr/>
        <p:txBody>
          <a:bodyPr/>
          <a:lstStyle/>
          <a:p>
            <a:pPr eaLnBrk="1" hangingPunct="1">
              <a:defRPr/>
            </a:pPr>
            <a:r>
              <a:rPr lang="en-US" altLang="zh-CN" sz="3600" b="1" dirty="0" smtClean="0">
                <a:solidFill>
                  <a:schemeClr val="tx1"/>
                </a:solidFill>
                <a:latin typeface="宋体" pitchFamily="2" charset="-122"/>
              </a:rPr>
              <a:t>4</a:t>
            </a:r>
            <a:r>
              <a:rPr lang="zh-CN" altLang="zh-CN" sz="3600" b="1" dirty="0" smtClean="0">
                <a:solidFill>
                  <a:schemeClr val="tx1"/>
                </a:solidFill>
                <a:latin typeface="宋体" pitchFamily="2" charset="-122"/>
              </a:rPr>
              <a:t>.</a:t>
            </a:r>
            <a:r>
              <a:rPr lang="en-US" altLang="zh-CN" sz="3600" b="1" dirty="0" smtClean="0">
                <a:solidFill>
                  <a:schemeClr val="tx1"/>
                </a:solidFill>
                <a:latin typeface="宋体" pitchFamily="2" charset="-122"/>
              </a:rPr>
              <a:t>5</a:t>
            </a:r>
            <a:r>
              <a:rPr lang="zh-CN" altLang="zh-CN" sz="3600" b="1" dirty="0" smtClean="0">
                <a:solidFill>
                  <a:schemeClr val="tx1"/>
                </a:solidFill>
                <a:latin typeface="宋体" pitchFamily="2" charset="-122"/>
              </a:rPr>
              <a:t> </a:t>
            </a:r>
            <a:r>
              <a:rPr lang="zh-CN" altLang="en-US" sz="3600" b="1" dirty="0" smtClean="0">
                <a:solidFill>
                  <a:schemeClr val="tx1"/>
                </a:solidFill>
                <a:latin typeface="宋体" pitchFamily="2" charset="-122"/>
              </a:rPr>
              <a:t>函数指针</a:t>
            </a:r>
            <a:endParaRPr lang="zh-CN" altLang="zh-CN" sz="3600" b="1" dirty="0" smtClean="0">
              <a:solidFill>
                <a:schemeClr val="tx1"/>
              </a:solidFill>
              <a:latin typeface="宋体" pitchFamily="2" charset="-122"/>
            </a:endParaRPr>
          </a:p>
        </p:txBody>
      </p:sp>
      <p:sp>
        <p:nvSpPr>
          <p:cNvPr id="1158147" name="Rectangle 3"/>
          <p:cNvSpPr>
            <a:spLocks noGrp="1" noChangeArrowheads="1"/>
          </p:cNvSpPr>
          <p:nvPr>
            <p:ph type="body" idx="1"/>
          </p:nvPr>
        </p:nvSpPr>
        <p:spPr/>
        <p:txBody>
          <a:bodyPr/>
          <a:lstStyle/>
          <a:p>
            <a:pPr eaLnBrk="1" hangingPunct="1">
              <a:lnSpc>
                <a:spcPct val="90000"/>
              </a:lnSpc>
            </a:pPr>
            <a:r>
              <a:rPr lang="zh-CN" altLang="en-US" dirty="0" smtClean="0"/>
              <a:t>指向函数的指针</a:t>
            </a:r>
            <a:endParaRPr lang="en-US" altLang="zh-CN" dirty="0" smtClean="0"/>
          </a:p>
          <a:p>
            <a:pPr eaLnBrk="1" hangingPunct="1">
              <a:lnSpc>
                <a:spcPct val="90000"/>
              </a:lnSpc>
            </a:pPr>
            <a:r>
              <a:rPr lang="zh-CN" altLang="en-US" dirty="0" smtClean="0"/>
              <a:t>语法形式</a:t>
            </a:r>
            <a:endParaRPr lang="en-US" altLang="zh-CN" dirty="0" smtClean="0"/>
          </a:p>
          <a:p>
            <a:pPr marL="0" indent="0" eaLnBrk="1" hangingPunct="1">
              <a:lnSpc>
                <a:spcPct val="90000"/>
              </a:lnSpc>
              <a:buNone/>
            </a:pPr>
            <a:r>
              <a:rPr lang="en-US" altLang="zh-CN" dirty="0"/>
              <a:t>	</a:t>
            </a:r>
            <a:r>
              <a:rPr lang="en-US" altLang="zh-CN" dirty="0" smtClean="0"/>
              <a:t>void (*pf)(</a:t>
            </a:r>
            <a:r>
              <a:rPr lang="en-US" altLang="zh-CN" dirty="0" err="1" smtClean="0"/>
              <a:t>int,int,int</a:t>
            </a:r>
            <a:r>
              <a:rPr lang="en-US" altLang="zh-CN" dirty="0" smtClean="0"/>
              <a:t>);</a:t>
            </a:r>
          </a:p>
          <a:p>
            <a:pPr marL="0" indent="0" eaLnBrk="1" hangingPunct="1">
              <a:lnSpc>
                <a:spcPct val="90000"/>
              </a:lnSpc>
              <a:buNone/>
            </a:pPr>
            <a:r>
              <a:rPr lang="en-US" altLang="zh-CN" dirty="0"/>
              <a:t>	</a:t>
            </a:r>
            <a:r>
              <a:rPr lang="en-US" altLang="zh-CN" dirty="0" smtClean="0"/>
              <a:t>void </a:t>
            </a:r>
            <a:r>
              <a:rPr lang="en-US" altLang="zh-CN" dirty="0" err="1" smtClean="0"/>
              <a:t>afunction</a:t>
            </a:r>
            <a:r>
              <a:rPr lang="en-US" altLang="zh-CN" dirty="0" smtClean="0"/>
              <a:t>(</a:t>
            </a:r>
            <a:r>
              <a:rPr lang="en-US" altLang="zh-CN" dirty="0" err="1" smtClean="0"/>
              <a:t>int,int,int</a:t>
            </a:r>
            <a:r>
              <a:rPr lang="en-US" altLang="zh-CN" dirty="0" smtClean="0"/>
              <a:t>);</a:t>
            </a:r>
          </a:p>
          <a:p>
            <a:pPr>
              <a:lnSpc>
                <a:spcPct val="90000"/>
              </a:lnSpc>
            </a:pPr>
            <a:r>
              <a:rPr lang="zh-CN" altLang="en-US" dirty="0" smtClean="0"/>
              <a:t>使用函数指针</a:t>
            </a:r>
            <a:endParaRPr lang="en-US" altLang="zh-CN" dirty="0" smtClean="0"/>
          </a:p>
          <a:p>
            <a:pPr marL="0" indent="0">
              <a:lnSpc>
                <a:spcPct val="90000"/>
              </a:lnSpc>
              <a:buNone/>
            </a:pPr>
            <a:r>
              <a:rPr lang="en-US" altLang="zh-CN" dirty="0"/>
              <a:t>	</a:t>
            </a:r>
            <a:r>
              <a:rPr lang="en-US" altLang="zh-CN" dirty="0" smtClean="0"/>
              <a:t>pf(10,20,30.0f);</a:t>
            </a:r>
          </a:p>
          <a:p>
            <a:pPr marL="0" indent="0">
              <a:lnSpc>
                <a:spcPct val="90000"/>
              </a:lnSpc>
              <a:buNone/>
            </a:pPr>
            <a:r>
              <a:rPr lang="en-US" altLang="zh-CN" dirty="0"/>
              <a:t> </a:t>
            </a:r>
            <a:r>
              <a:rPr lang="en-US" altLang="zh-CN" dirty="0" smtClean="0"/>
              <a:t>         (*pf)(10,20,30.0f);</a:t>
            </a:r>
            <a:endParaRPr lang="zh-CN" altLang="en-US" dirty="0" smtClean="0"/>
          </a:p>
        </p:txBody>
      </p:sp>
    </p:spTree>
    <p:extLst>
      <p:ext uri="{BB962C8B-B14F-4D97-AF65-F5344CB8AC3E}">
        <p14:creationId xmlns:p14="http://schemas.microsoft.com/office/powerpoint/2010/main" val="2696719781"/>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8146"/>
                                        </p:tgtEl>
                                        <p:attrNameLst>
                                          <p:attrName>style.visibility</p:attrName>
                                        </p:attrNameLst>
                                      </p:cBhvr>
                                      <p:to>
                                        <p:strVal val="visible"/>
                                      </p:to>
                                    </p:set>
                                    <p:anim calcmode="lin" valueType="num">
                                      <p:cBhvr additive="base">
                                        <p:cTn id="7" dur="500" fill="hold"/>
                                        <p:tgtEl>
                                          <p:spTgt spid="1158146"/>
                                        </p:tgtEl>
                                        <p:attrNameLst>
                                          <p:attrName>ppt_x</p:attrName>
                                        </p:attrNameLst>
                                      </p:cBhvr>
                                      <p:tavLst>
                                        <p:tav tm="0">
                                          <p:val>
                                            <p:strVal val="1+#ppt_w/2"/>
                                          </p:val>
                                        </p:tav>
                                        <p:tav tm="100000">
                                          <p:val>
                                            <p:strVal val="#ppt_x"/>
                                          </p:val>
                                        </p:tav>
                                      </p:tavLst>
                                    </p:anim>
                                    <p:anim calcmode="lin" valueType="num">
                                      <p:cBhvr additive="base">
                                        <p:cTn id="8" dur="500" fill="hold"/>
                                        <p:tgtEl>
                                          <p:spTgt spid="11581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58147">
                                            <p:txEl>
                                              <p:pRg st="0" end="0"/>
                                            </p:txEl>
                                          </p:spTgt>
                                        </p:tgtEl>
                                        <p:attrNameLst>
                                          <p:attrName>style.visibility</p:attrName>
                                        </p:attrNameLst>
                                      </p:cBhvr>
                                      <p:to>
                                        <p:strVal val="visible"/>
                                      </p:to>
                                    </p:set>
                                    <p:anim calcmode="lin" valueType="num">
                                      <p:cBhvr additive="base">
                                        <p:cTn id="13" dur="500" fill="hold"/>
                                        <p:tgtEl>
                                          <p:spTgt spid="115814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58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58147">
                                            <p:txEl>
                                              <p:pRg st="1" end="1"/>
                                            </p:txEl>
                                          </p:spTgt>
                                        </p:tgtEl>
                                        <p:attrNameLst>
                                          <p:attrName>style.visibility</p:attrName>
                                        </p:attrNameLst>
                                      </p:cBhvr>
                                      <p:to>
                                        <p:strVal val="visible"/>
                                      </p:to>
                                    </p:set>
                                    <p:anim calcmode="lin" valueType="num">
                                      <p:cBhvr additive="base">
                                        <p:cTn id="19" dur="500" fill="hold"/>
                                        <p:tgtEl>
                                          <p:spTgt spid="115814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58147">
                                            <p:txEl>
                                              <p:pRg st="2" end="2"/>
                                            </p:txEl>
                                          </p:spTgt>
                                        </p:tgtEl>
                                        <p:attrNameLst>
                                          <p:attrName>style.visibility</p:attrName>
                                        </p:attrNameLst>
                                      </p:cBhvr>
                                      <p:to>
                                        <p:strVal val="visible"/>
                                      </p:to>
                                    </p:set>
                                    <p:anim calcmode="lin" valueType="num">
                                      <p:cBhvr additive="base">
                                        <p:cTn id="25" dur="500" fill="hold"/>
                                        <p:tgtEl>
                                          <p:spTgt spid="115814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5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58147">
                                            <p:txEl>
                                              <p:pRg st="3" end="3"/>
                                            </p:txEl>
                                          </p:spTgt>
                                        </p:tgtEl>
                                        <p:attrNameLst>
                                          <p:attrName>style.visibility</p:attrName>
                                        </p:attrNameLst>
                                      </p:cBhvr>
                                      <p:to>
                                        <p:strVal val="visible"/>
                                      </p:to>
                                    </p:set>
                                    <p:anim calcmode="lin" valueType="num">
                                      <p:cBhvr additive="base">
                                        <p:cTn id="31" dur="500" fill="hold"/>
                                        <p:tgtEl>
                                          <p:spTgt spid="1158147">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58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58147">
                                            <p:txEl>
                                              <p:pRg st="4" end="4"/>
                                            </p:txEl>
                                          </p:spTgt>
                                        </p:tgtEl>
                                        <p:attrNameLst>
                                          <p:attrName>style.visibility</p:attrName>
                                        </p:attrNameLst>
                                      </p:cBhvr>
                                      <p:to>
                                        <p:strVal val="visible"/>
                                      </p:to>
                                    </p:set>
                                    <p:anim calcmode="lin" valueType="num">
                                      <p:cBhvr additive="base">
                                        <p:cTn id="37" dur="500" fill="hold"/>
                                        <p:tgtEl>
                                          <p:spTgt spid="1158147">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58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58147">
                                            <p:txEl>
                                              <p:pRg st="5" end="5"/>
                                            </p:txEl>
                                          </p:spTgt>
                                        </p:tgtEl>
                                        <p:attrNameLst>
                                          <p:attrName>style.visibility</p:attrName>
                                        </p:attrNameLst>
                                      </p:cBhvr>
                                      <p:to>
                                        <p:strVal val="visible"/>
                                      </p:to>
                                    </p:set>
                                    <p:anim calcmode="lin" valueType="num">
                                      <p:cBhvr additive="base">
                                        <p:cTn id="43" dur="500" fill="hold"/>
                                        <p:tgtEl>
                                          <p:spTgt spid="1158147">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581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58147">
                                            <p:txEl>
                                              <p:pRg st="6" end="6"/>
                                            </p:txEl>
                                          </p:spTgt>
                                        </p:tgtEl>
                                        <p:attrNameLst>
                                          <p:attrName>style.visibility</p:attrName>
                                        </p:attrNameLst>
                                      </p:cBhvr>
                                      <p:to>
                                        <p:strVal val="visible"/>
                                      </p:to>
                                    </p:set>
                                    <p:anim calcmode="lin" valueType="num">
                                      <p:cBhvr additive="base">
                                        <p:cTn id="49" dur="500" fill="hold"/>
                                        <p:tgtEl>
                                          <p:spTgt spid="1158147">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5814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46" grpId="0" autoUpdateAnimBg="0"/>
      <p:bldP spid="1158147" grpId="0" build="p" bldLvl="2"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79592E0-4ED3-43EB-9D0C-21BD9D0F4065}" type="slidenum">
              <a:rPr kumimoji="0" lang="zh-CN" altLang="en-US" sz="1400"/>
              <a:pPr eaLnBrk="1" hangingPunct="1"/>
              <a:t>99</a:t>
            </a:fld>
            <a:endParaRPr kumimoji="0" lang="en-US" altLang="zh-CN" sz="1400"/>
          </a:p>
        </p:txBody>
      </p:sp>
      <p:sp>
        <p:nvSpPr>
          <p:cNvPr id="33794" name="Rectangle 2"/>
          <p:cNvSpPr>
            <a:spLocks noGrp="1" noChangeArrowheads="1"/>
          </p:cNvSpPr>
          <p:nvPr>
            <p:ph type="title"/>
          </p:nvPr>
        </p:nvSpPr>
        <p:spPr>
          <a:xfrm>
            <a:off x="703240" y="260474"/>
            <a:ext cx="7772400" cy="654050"/>
          </a:xfrm>
        </p:spPr>
        <p:txBody>
          <a:bodyPr>
            <a:normAutofit fontScale="90000"/>
          </a:bodyPr>
          <a:lstStyle/>
          <a:p>
            <a:pPr eaLnBrk="1" hangingPunct="1">
              <a:defRPr/>
            </a:pPr>
            <a:r>
              <a:rPr lang="zh-CN" altLang="en-US" dirty="0" smtClean="0">
                <a:effectLst>
                  <a:outerShdw blurRad="38100" dist="38100" dir="2700000" algn="tl">
                    <a:srgbClr val="FFFFFF"/>
                  </a:outerShdw>
                </a:effectLst>
                <a:latin typeface="隶书" pitchFamily="49" charset="-122"/>
                <a:ea typeface="隶书" pitchFamily="49" charset="-122"/>
              </a:rPr>
              <a:t>第五章 类和对象</a:t>
            </a:r>
          </a:p>
        </p:txBody>
      </p:sp>
      <p:sp>
        <p:nvSpPr>
          <p:cNvPr id="33797" name="Rectangle 5"/>
          <p:cNvSpPr>
            <a:spLocks noChangeArrowheads="1"/>
          </p:cNvSpPr>
          <p:nvPr/>
        </p:nvSpPr>
        <p:spPr bwMode="auto">
          <a:xfrm>
            <a:off x="971600" y="845454"/>
            <a:ext cx="7772400" cy="59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defRPr/>
            </a:pPr>
            <a:r>
              <a:rPr lang="en-US" altLang="zh-CN" sz="3600" dirty="0" smtClean="0">
                <a:effectLst>
                  <a:outerShdw blurRad="38100" dist="38100" dir="2700000" algn="tl">
                    <a:srgbClr val="FFFFFF"/>
                  </a:outerShdw>
                </a:effectLst>
                <a:latin typeface="Arial" charset="0"/>
              </a:rPr>
              <a:t>5.1</a:t>
            </a:r>
            <a:r>
              <a:rPr lang="zh-CN" altLang="en-US" sz="3600" dirty="0">
                <a:effectLst>
                  <a:outerShdw blurRad="38100" dist="38100" dir="2700000" algn="tl">
                    <a:srgbClr val="FFFFFF"/>
                  </a:outerShdw>
                </a:effectLst>
                <a:latin typeface="Arial" charset="0"/>
              </a:rPr>
              <a:t>类的结构</a:t>
            </a:r>
          </a:p>
        </p:txBody>
      </p:sp>
      <p:sp>
        <p:nvSpPr>
          <p:cNvPr id="33798" name="Rectangle 6"/>
          <p:cNvSpPr>
            <a:spLocks noGrp="1" noChangeArrowheads="1"/>
          </p:cNvSpPr>
          <p:nvPr>
            <p:ph type="body" idx="1"/>
          </p:nvPr>
        </p:nvSpPr>
        <p:spPr>
          <a:xfrm>
            <a:off x="611560" y="1700663"/>
            <a:ext cx="8229600" cy="2438400"/>
          </a:xfrm>
          <a:noFill/>
        </p:spPr>
        <p:txBody>
          <a:bodyPr/>
          <a:lstStyle/>
          <a:p>
            <a:pPr eaLnBrk="1" hangingPunct="1"/>
            <a:r>
              <a:rPr lang="en-US" altLang="zh-CN" dirty="0" smtClean="0"/>
              <a:t>C++</a:t>
            </a:r>
            <a:r>
              <a:rPr lang="zh-CN" altLang="zh-CN" dirty="0" smtClean="0"/>
              <a:t>的</a:t>
            </a:r>
            <a:r>
              <a:rPr lang="zh-CN" altLang="en-US" dirty="0" smtClean="0"/>
              <a:t>类是对象的抽象</a:t>
            </a:r>
          </a:p>
          <a:p>
            <a:pPr lvl="1" eaLnBrk="1" hangingPunct="1"/>
            <a:r>
              <a:rPr lang="zh-CN" altLang="en-US" dirty="0" smtClean="0"/>
              <a:t>数据成员。</a:t>
            </a:r>
          </a:p>
          <a:p>
            <a:pPr lvl="1" eaLnBrk="1" hangingPunct="1"/>
            <a:r>
              <a:rPr lang="zh-CN" altLang="en-US" dirty="0" smtClean="0"/>
              <a:t>成员函数。</a:t>
            </a:r>
          </a:p>
        </p:txBody>
      </p:sp>
      <p:sp>
        <p:nvSpPr>
          <p:cNvPr id="33799" name="Rectangle 7"/>
          <p:cNvSpPr>
            <a:spLocks noChangeArrowheads="1"/>
          </p:cNvSpPr>
          <p:nvPr/>
        </p:nvSpPr>
        <p:spPr bwMode="auto">
          <a:xfrm>
            <a:off x="685800" y="44958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80000"/>
              <a:buFont typeface="Wingdings" pitchFamily="2" charset="2"/>
              <a:buChar char="l"/>
            </a:pPr>
            <a:r>
              <a:rPr lang="en-US" altLang="zh-CN" sz="3200" dirty="0"/>
              <a:t>C++</a:t>
            </a:r>
            <a:r>
              <a:rPr lang="zh-CN" altLang="zh-CN" sz="3200" dirty="0"/>
              <a:t>类的说明</a:t>
            </a:r>
          </a:p>
        </p:txBody>
      </p:sp>
      <p:graphicFrame>
        <p:nvGraphicFramePr>
          <p:cNvPr id="33800" name="Object 8"/>
          <p:cNvGraphicFramePr>
            <a:graphicFrameLocks noChangeAspect="1"/>
          </p:cNvGraphicFramePr>
          <p:nvPr>
            <p:extLst>
              <p:ext uri="{D42A27DB-BD31-4B8C-83A1-F6EECF244321}">
                <p14:modId xmlns:p14="http://schemas.microsoft.com/office/powerpoint/2010/main" val="4253991344"/>
              </p:ext>
            </p:extLst>
          </p:nvPr>
        </p:nvGraphicFramePr>
        <p:xfrm>
          <a:off x="3707904" y="2811334"/>
          <a:ext cx="6032500" cy="4025900"/>
        </p:xfrm>
        <a:graphic>
          <a:graphicData uri="http://schemas.openxmlformats.org/presentationml/2006/ole">
            <mc:AlternateContent xmlns:mc="http://schemas.openxmlformats.org/markup-compatibility/2006">
              <mc:Choice xmlns:v="urn:schemas-microsoft-com:vml" Requires="v">
                <p:oleObj spid="_x0000_s6472" name="Document" r:id="rId3" imgW="6124910" imgH="4063829" progId="Word.Document.8">
                  <p:embed/>
                </p:oleObj>
              </mc:Choice>
              <mc:Fallback>
                <p:oleObj name="Document" r:id="rId3" imgW="6124910" imgH="4063829" progId="Word.Document.8">
                  <p:embed/>
                  <p:pic>
                    <p:nvPicPr>
                      <p:cNvPr id="0" name=""/>
                      <p:cNvPicPr>
                        <a:picLocks noChangeAspect="1" noChangeArrowheads="1"/>
                      </p:cNvPicPr>
                      <p:nvPr/>
                    </p:nvPicPr>
                    <p:blipFill>
                      <a:blip r:embed="rId4"/>
                      <a:srcRect/>
                      <a:stretch>
                        <a:fillRect/>
                      </a:stretch>
                    </p:blipFill>
                    <p:spPr bwMode="auto">
                      <a:xfrm>
                        <a:off x="3707904" y="2811334"/>
                        <a:ext cx="6032500" cy="402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8590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1+#ppt_w/2"/>
                                          </p:val>
                                        </p:tav>
                                        <p:tav tm="100000">
                                          <p:val>
                                            <p:strVal val="#ppt_x"/>
                                          </p:val>
                                        </p:tav>
                                      </p:tavLst>
                                    </p:anim>
                                    <p:anim calcmode="lin" valueType="num">
                                      <p:cBhvr additive="base">
                                        <p:cTn id="8" dur="500" fill="hold"/>
                                        <p:tgtEl>
                                          <p:spTgt spid="33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798">
                                            <p:txEl>
                                              <p:pRg st="0" end="0"/>
                                            </p:txEl>
                                          </p:spTgt>
                                        </p:tgtEl>
                                        <p:attrNameLst>
                                          <p:attrName>style.visibility</p:attrName>
                                        </p:attrNameLst>
                                      </p:cBhvr>
                                      <p:to>
                                        <p:strVal val="visible"/>
                                      </p:to>
                                    </p:set>
                                    <p:anim calcmode="lin" valueType="num">
                                      <p:cBhvr additive="base">
                                        <p:cTn id="13" dur="500" fill="hold"/>
                                        <p:tgtEl>
                                          <p:spTgt spid="3379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7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3798">
                                            <p:txEl>
                                              <p:pRg st="1" end="1"/>
                                            </p:txEl>
                                          </p:spTgt>
                                        </p:tgtEl>
                                        <p:attrNameLst>
                                          <p:attrName>style.visibility</p:attrName>
                                        </p:attrNameLst>
                                      </p:cBhvr>
                                      <p:to>
                                        <p:strVal val="visible"/>
                                      </p:to>
                                    </p:set>
                                    <p:anim calcmode="lin" valueType="num">
                                      <p:cBhvr additive="base">
                                        <p:cTn id="19" dur="500" fill="hold"/>
                                        <p:tgtEl>
                                          <p:spTgt spid="3379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37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3798">
                                            <p:txEl>
                                              <p:pRg st="2" end="2"/>
                                            </p:txEl>
                                          </p:spTgt>
                                        </p:tgtEl>
                                        <p:attrNameLst>
                                          <p:attrName>style.visibility</p:attrName>
                                        </p:attrNameLst>
                                      </p:cBhvr>
                                      <p:to>
                                        <p:strVal val="visible"/>
                                      </p:to>
                                    </p:set>
                                    <p:anim calcmode="lin" valueType="num">
                                      <p:cBhvr additive="base">
                                        <p:cTn id="25" dur="500" fill="hold"/>
                                        <p:tgtEl>
                                          <p:spTgt spid="3379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7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3799">
                                            <p:txEl>
                                              <p:pRg st="0" end="0"/>
                                            </p:txEl>
                                          </p:spTgt>
                                        </p:tgtEl>
                                        <p:attrNameLst>
                                          <p:attrName>style.visibility</p:attrName>
                                        </p:attrNameLst>
                                      </p:cBhvr>
                                      <p:to>
                                        <p:strVal val="visible"/>
                                      </p:to>
                                    </p:set>
                                    <p:anim calcmode="lin" valueType="num">
                                      <p:cBhvr additive="base">
                                        <p:cTn id="31" dur="500" fill="hold"/>
                                        <p:tgtEl>
                                          <p:spTgt spid="33799">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37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33800"/>
                                        </p:tgtEl>
                                        <p:attrNameLst>
                                          <p:attrName>style.visibility</p:attrName>
                                        </p:attrNameLst>
                                      </p:cBhvr>
                                      <p:to>
                                        <p:strVal val="visible"/>
                                      </p:to>
                                    </p:set>
                                    <p:anim calcmode="lin" valueType="num">
                                      <p:cBhvr additive="base">
                                        <p:cTn id="37" dur="500" fill="hold"/>
                                        <p:tgtEl>
                                          <p:spTgt spid="33800"/>
                                        </p:tgtEl>
                                        <p:attrNameLst>
                                          <p:attrName>ppt_x</p:attrName>
                                        </p:attrNameLst>
                                      </p:cBhvr>
                                      <p:tavLst>
                                        <p:tav tm="0">
                                          <p:val>
                                            <p:strVal val="1+#ppt_w/2"/>
                                          </p:val>
                                        </p:tav>
                                        <p:tav tm="100000">
                                          <p:val>
                                            <p:strVal val="#ppt_x"/>
                                          </p:val>
                                        </p:tav>
                                      </p:tavLst>
                                    </p:anim>
                                    <p:anim calcmode="lin" valueType="num">
                                      <p:cBhvr additive="base">
                                        <p:cTn id="38" dur="500" fill="hold"/>
                                        <p:tgtEl>
                                          <p:spTgt spid="338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utoUpdateAnimBg="0"/>
      <p:bldP spid="33798" grpId="0" build="p" bldLvl="2" autoUpdateAnimBg="0"/>
      <p:bldP spid="33799"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TotalTime>
  <Words>8085</Words>
  <Application>Microsoft Office PowerPoint</Application>
  <PresentationFormat>全屏显示(4:3)</PresentationFormat>
  <Paragraphs>1529</Paragraphs>
  <Slides>217</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217</vt:i4>
      </vt:variant>
    </vt:vector>
  </HeadingPairs>
  <TitlesOfParts>
    <vt:vector size="233" baseType="lpstr">
      <vt:lpstr>Monotype Sorts</vt:lpstr>
      <vt:lpstr>黑体</vt:lpstr>
      <vt:lpstr>楷体_GB2312</vt:lpstr>
      <vt:lpstr>隶书</vt:lpstr>
      <vt:lpstr>宋体</vt:lpstr>
      <vt:lpstr>幼圆</vt:lpstr>
      <vt:lpstr>Arial</vt:lpstr>
      <vt:lpstr>Calibri</vt:lpstr>
      <vt:lpstr>Tahoma</vt:lpstr>
      <vt:lpstr>Times New Roman</vt:lpstr>
      <vt:lpstr>Wingdings</vt:lpstr>
      <vt:lpstr>Office 主题​​</vt:lpstr>
      <vt:lpstr>Document</vt:lpstr>
      <vt:lpstr>工作表</vt:lpstr>
      <vt:lpstr>文档</vt:lpstr>
      <vt:lpstr>Picture</vt:lpstr>
      <vt:lpstr>面向对象编程技术 时间：周二，7、8              周五，1、2 地点：研204 周次：3~14周</vt:lpstr>
      <vt:lpstr>课程考核及成绩构成</vt:lpstr>
      <vt:lpstr>PowerPoint 演示文稿</vt:lpstr>
      <vt:lpstr>主要内容</vt:lpstr>
      <vt:lpstr>C++语言</vt:lpstr>
      <vt:lpstr>MFC框架</vt:lpstr>
      <vt:lpstr>MFC框架</vt:lpstr>
      <vt:lpstr>应用程序设计</vt:lpstr>
      <vt:lpstr>主要参考书</vt:lpstr>
      <vt:lpstr>主要网络资源</vt:lpstr>
      <vt:lpstr>面向对象技术</vt:lpstr>
      <vt:lpstr>面向过程思想</vt:lpstr>
      <vt:lpstr>面向对象思想</vt:lpstr>
      <vt:lpstr>面向对象的基本概念</vt:lpstr>
      <vt:lpstr>对象</vt:lpstr>
      <vt:lpstr>消息（Message）</vt:lpstr>
      <vt:lpstr>类</vt:lpstr>
      <vt:lpstr>PowerPoint 演示文稿</vt:lpstr>
      <vt:lpstr>继承 (Inheritance)</vt:lpstr>
      <vt:lpstr>面向对象方法学</vt:lpstr>
      <vt:lpstr>面向对象技术回顾</vt:lpstr>
      <vt:lpstr>UML的产生</vt:lpstr>
      <vt:lpstr>PowerPoint 演示文稿</vt:lpstr>
      <vt:lpstr>PowerPoint 演示文稿</vt:lpstr>
      <vt:lpstr>为什么使用面向对象开发</vt:lpstr>
      <vt:lpstr>PowerPoint 演示文稿</vt:lpstr>
      <vt:lpstr>C++语法概要</vt:lpstr>
      <vt:lpstr>1.1 C++的起源和特点</vt:lpstr>
      <vt:lpstr>C++标准化历程</vt:lpstr>
      <vt:lpstr>C++主要特点</vt:lpstr>
      <vt:lpstr>当前几种主流开发语言</vt:lpstr>
      <vt:lpstr>当前几种主流开发语言</vt:lpstr>
      <vt:lpstr>JAVA vs. C++</vt:lpstr>
      <vt:lpstr>当前程序开发的特点</vt:lpstr>
      <vt:lpstr>算法设计 vs. 程序设计</vt:lpstr>
      <vt:lpstr>1.2 C++程序的一般生成过程</vt:lpstr>
      <vt:lpstr>开发C++程序的主要开发环境</vt:lpstr>
      <vt:lpstr>Visual C++环境下的C++程序</vt:lpstr>
      <vt:lpstr>1.3 C++的词法记号</vt:lpstr>
      <vt:lpstr>1.4 C++程序的结构</vt:lpstr>
      <vt:lpstr>PowerPoint 演示文稿</vt:lpstr>
      <vt:lpstr>1.5C++的基本数据类型</vt:lpstr>
      <vt:lpstr>1.6常量</vt:lpstr>
      <vt:lpstr>1.7对象定义</vt:lpstr>
      <vt:lpstr>1.7对象声明</vt:lpstr>
      <vt:lpstr>类型定义</vt:lpstr>
      <vt:lpstr>字符串、向量和迭代器</vt:lpstr>
      <vt:lpstr>字符串</vt:lpstr>
      <vt:lpstr>字符串操作</vt:lpstr>
      <vt:lpstr>实例</vt:lpstr>
      <vt:lpstr>向量vector</vt:lpstr>
      <vt:lpstr>向量初始化</vt:lpstr>
      <vt:lpstr>向量初始化：实例</vt:lpstr>
      <vt:lpstr>向量操作-主要函数</vt:lpstr>
      <vt:lpstr>向量操作-对象索引</vt:lpstr>
      <vt:lpstr>迭代器</vt:lpstr>
      <vt:lpstr>迭代器运算</vt:lpstr>
      <vt:lpstr>向量操作-迭代器实例</vt:lpstr>
      <vt:lpstr>1.8枚举类型</vt:lpstr>
      <vt:lpstr>2 表达式-基本概念</vt:lpstr>
      <vt:lpstr>2.1 算数运算符（按优先级）</vt:lpstr>
      <vt:lpstr>PowerPoint 演示文稿</vt:lpstr>
      <vt:lpstr>2.2 逻辑运算符</vt:lpstr>
      <vt:lpstr>PowerPoint 演示文稿</vt:lpstr>
      <vt:lpstr>2.3 赋值运算符</vt:lpstr>
      <vt:lpstr>2.4 自增减运算</vt:lpstr>
      <vt:lpstr>2.5 成员访问运算符</vt:lpstr>
      <vt:lpstr>2.6 位运算符</vt:lpstr>
      <vt:lpstr>位运算符使用</vt:lpstr>
      <vt:lpstr>2.7 sizeof运算符</vt:lpstr>
      <vt:lpstr>2.8表达式中的类型强制</vt:lpstr>
      <vt:lpstr>第三章 C++程序的基本控制结构</vt:lpstr>
      <vt:lpstr>3.1 选择结构</vt:lpstr>
      <vt:lpstr>选择结构-举例</vt:lpstr>
      <vt:lpstr>选择结构-举例</vt:lpstr>
      <vt:lpstr>switch~case</vt:lpstr>
      <vt:lpstr>Switch~case -举例</vt:lpstr>
      <vt:lpstr>3.2循环结构</vt:lpstr>
      <vt:lpstr>while</vt:lpstr>
      <vt:lpstr>for</vt:lpstr>
      <vt:lpstr>范围for</vt:lpstr>
      <vt:lpstr>实例</vt:lpstr>
      <vt:lpstr>do~while</vt:lpstr>
      <vt:lpstr>嵌套循环</vt:lpstr>
      <vt:lpstr>3.3辅助控制语句</vt:lpstr>
      <vt:lpstr>PowerPoint 演示文稿</vt:lpstr>
      <vt:lpstr>第四章 函数</vt:lpstr>
      <vt:lpstr>4.1 函数的基本概念</vt:lpstr>
      <vt:lpstr>PowerPoint 演示文稿</vt:lpstr>
      <vt:lpstr>4.2 参数的传递</vt:lpstr>
      <vt:lpstr>PowerPoint 演示文稿</vt:lpstr>
      <vt:lpstr>PowerPoint 演示文稿</vt:lpstr>
      <vt:lpstr>PowerPoint 演示文稿</vt:lpstr>
      <vt:lpstr>PowerPoint 演示文稿</vt:lpstr>
      <vt:lpstr>PowerPoint 演示文稿</vt:lpstr>
      <vt:lpstr>4.3 重载</vt:lpstr>
      <vt:lpstr>4.4 带缺省参数值的函数</vt:lpstr>
      <vt:lpstr>4.5 函数指针</vt:lpstr>
      <vt:lpstr>第五章 类和对象</vt:lpstr>
      <vt:lpstr>PowerPoint 演示文稿</vt:lpstr>
      <vt:lpstr>PowerPoint 演示文稿</vt:lpstr>
      <vt:lpstr>举例</vt:lpstr>
      <vt:lpstr>5.2类的实例化--对象的实现</vt:lpstr>
      <vt:lpstr>5.2类的实例化--对象的实现</vt:lpstr>
      <vt:lpstr>举例</vt:lpstr>
      <vt:lpstr>5.3构造函数和析构函数</vt:lpstr>
      <vt:lpstr>5.3构造函数和析构函数</vt:lpstr>
      <vt:lpstr>5.3构造函数和析构函数</vt:lpstr>
      <vt:lpstr>5.3构造函数和析构函数</vt:lpstr>
      <vt:lpstr>5.4  成员函数的内联实现</vt:lpstr>
      <vt:lpstr>5.4成员函数的内联实现</vt:lpstr>
      <vt:lpstr>5.5带缺省参数值的成员函数和成员函数重载</vt:lpstr>
      <vt:lpstr>5.5带缺省参数值的成员函数和成员函数重载</vt:lpstr>
      <vt:lpstr>5.5带缺省参数值的成员函数和成员函数重载</vt:lpstr>
      <vt:lpstr>第六章 作用域、生存期和可见性</vt:lpstr>
      <vt:lpstr>6.1作用域及可见性</vt:lpstr>
      <vt:lpstr>函数原型作用域</vt:lpstr>
      <vt:lpstr>块作用域</vt:lpstr>
      <vt:lpstr>块作用域</vt:lpstr>
      <vt:lpstr>类作用域</vt:lpstr>
      <vt:lpstr>文件作用域</vt:lpstr>
      <vt:lpstr>可见性</vt:lpstr>
      <vt:lpstr>可见性举例</vt:lpstr>
      <vt:lpstr>6.2对象的生存期</vt:lpstr>
      <vt:lpstr>对象的生存期举例</vt:lpstr>
      <vt:lpstr>6.3静态成员函数和静态数据成员</vt:lpstr>
      <vt:lpstr>数据共享的方法</vt:lpstr>
      <vt:lpstr>举例</vt:lpstr>
      <vt:lpstr>举例</vt:lpstr>
      <vt:lpstr>举例</vt:lpstr>
      <vt:lpstr>举例</vt:lpstr>
      <vt:lpstr>举例</vt:lpstr>
      <vt:lpstr>第七章 对象与指针</vt:lpstr>
      <vt:lpstr>7.1指针</vt:lpstr>
      <vt:lpstr>为指针对象引入的两种操作</vt:lpstr>
      <vt:lpstr>PowerPoint 演示文稿</vt:lpstr>
      <vt:lpstr>PowerPoint 演示文稿</vt:lpstr>
      <vt:lpstr>PowerPoint 演示文稿</vt:lpstr>
      <vt:lpstr>PowerPoint 演示文稿</vt:lpstr>
      <vt:lpstr>7.2数组和指针</vt:lpstr>
      <vt:lpstr>数组和指针</vt:lpstr>
      <vt:lpstr>对象数组</vt:lpstr>
      <vt:lpstr>举例</vt:lpstr>
      <vt:lpstr>7.3引用</vt:lpstr>
      <vt:lpstr>PowerPoint 演示文稿</vt:lpstr>
      <vt:lpstr>PowerPoint 演示文稿</vt:lpstr>
      <vt:lpstr>栈对象与堆对象</vt:lpstr>
      <vt:lpstr>PowerPoint 演示文稿</vt:lpstr>
      <vt:lpstr>PowerPoint 演示文稿</vt:lpstr>
      <vt:lpstr>PowerPoint 演示文稿</vt:lpstr>
      <vt:lpstr>7.4指针数组</vt:lpstr>
      <vt:lpstr>多维数组与指针</vt:lpstr>
      <vt:lpstr>7.5this指针</vt:lpstr>
      <vt:lpstr>7.6聚合类类型</vt:lpstr>
      <vt:lpstr>PowerPoint 演示文稿</vt:lpstr>
      <vt:lpstr>PowerPoint 演示文稿</vt:lpstr>
      <vt:lpstr>PowerPoint 演示文稿</vt:lpstr>
      <vt:lpstr>第八章 运算符重载</vt:lpstr>
      <vt:lpstr>PowerPoint 演示文稿</vt:lpstr>
      <vt:lpstr>PowerPoint 演示文稿</vt:lpstr>
      <vt:lpstr>PowerPoint 演示文稿</vt:lpstr>
      <vt:lpstr>8.1重载为类的成员函数</vt:lpstr>
      <vt:lpstr>重载为类的成员函数</vt:lpstr>
      <vt:lpstr>重载为类的成员函数</vt:lpstr>
      <vt:lpstr>重载为类的成员函数</vt:lpstr>
      <vt:lpstr>8.2重载为类的友元函数</vt:lpstr>
      <vt:lpstr>重载为类的友元函数</vt:lpstr>
      <vt:lpstr>重载为类的友元函数</vt:lpstr>
      <vt:lpstr>重载为类的友元函数</vt:lpstr>
      <vt:lpstr>8.3例子</vt:lpstr>
      <vt:lpstr>两种方法的比较</vt:lpstr>
      <vt:lpstr>第九章 对类的进一步讨论 </vt:lpstr>
      <vt:lpstr>拷贝构造函数</vt:lpstr>
      <vt:lpstr>拷贝构造函数</vt:lpstr>
      <vt:lpstr>拷贝构造函数</vt:lpstr>
      <vt:lpstr>拷贝构造函数</vt:lpstr>
      <vt:lpstr>赋值运算</vt:lpstr>
      <vt:lpstr>赋值运算</vt:lpstr>
      <vt:lpstr>第十章 模板 </vt:lpstr>
      <vt:lpstr>10.1 模板定义 </vt:lpstr>
      <vt:lpstr>10.1.1 函数模板定义 </vt:lpstr>
      <vt:lpstr>实例化函数模板</vt:lpstr>
      <vt:lpstr>类型参数和非类型参数</vt:lpstr>
      <vt:lpstr>非类型参数</vt:lpstr>
      <vt:lpstr>10.1.2 类模板定义 </vt:lpstr>
      <vt:lpstr>10.1.2 类模板定义 </vt:lpstr>
      <vt:lpstr>第十章结束</vt:lpstr>
      <vt:lpstr>第十一章 继承与多态性 </vt:lpstr>
      <vt:lpstr>PowerPoint 演示文稿</vt:lpstr>
      <vt:lpstr>11.1继承</vt:lpstr>
      <vt:lpstr>访问控制</vt:lpstr>
      <vt:lpstr>PowerPoint 演示文稿</vt:lpstr>
      <vt:lpstr>公有继承</vt:lpstr>
      <vt:lpstr>私有继承</vt:lpstr>
      <vt:lpstr>在派生类中访问基类成员</vt:lpstr>
      <vt:lpstr>保护的成员</vt:lpstr>
      <vt:lpstr>多继承</vt:lpstr>
      <vt:lpstr>11.2构造函数和析构函数</vt:lpstr>
      <vt:lpstr>构造函数和析构函数</vt:lpstr>
      <vt:lpstr>构造函数和析构函数</vt:lpstr>
      <vt:lpstr>构造函数和析构函数</vt:lpstr>
      <vt:lpstr>构造函数和析构函数</vt:lpstr>
      <vt:lpstr>11.3二义性</vt:lpstr>
      <vt:lpstr>二义性</vt:lpstr>
      <vt:lpstr>二义性</vt:lpstr>
      <vt:lpstr>二义性</vt:lpstr>
      <vt:lpstr>二义性</vt:lpstr>
      <vt:lpstr>虚基类</vt:lpstr>
      <vt:lpstr>派生类的赋值和初始化</vt:lpstr>
      <vt:lpstr>11.4 虚函数与多态性</vt:lpstr>
      <vt:lpstr>动态绑定与虚函数</vt:lpstr>
      <vt:lpstr>动态绑定与虚函数</vt:lpstr>
      <vt:lpstr>动态绑定与虚函数</vt:lpstr>
      <vt:lpstr>动态绑定与虚函数</vt:lpstr>
      <vt:lpstr>动态绑定与虚函数</vt:lpstr>
      <vt:lpstr>纯虚函数与抽象类</vt:lpstr>
      <vt:lpstr>纯虚函数与抽象类</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面向对象编程技术 编号：2020430050 时间：周三，5、6            周五，1、2 地点：研304 周次：3~14周</dc:title>
  <dc:creator>user</dc:creator>
  <cp:lastModifiedBy>apple</cp:lastModifiedBy>
  <cp:revision>274</cp:revision>
  <dcterms:created xsi:type="dcterms:W3CDTF">2014-09-17T02:18:10Z</dcterms:created>
  <dcterms:modified xsi:type="dcterms:W3CDTF">2017-09-28T13:23:20Z</dcterms:modified>
</cp:coreProperties>
</file>